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7" r:id="rId3"/>
    <p:sldId id="276" r:id="rId4"/>
    <p:sldId id="294" r:id="rId5"/>
    <p:sldId id="306" r:id="rId6"/>
    <p:sldId id="263" r:id="rId7"/>
    <p:sldId id="273" r:id="rId8"/>
    <p:sldId id="274" r:id="rId9"/>
    <p:sldId id="300" r:id="rId10"/>
    <p:sldId id="271" r:id="rId11"/>
    <p:sldId id="265" r:id="rId12"/>
    <p:sldId id="281" r:id="rId13"/>
    <p:sldId id="283" r:id="rId14"/>
    <p:sldId id="301" r:id="rId15"/>
    <p:sldId id="284" r:id="rId16"/>
    <p:sldId id="285" r:id="rId17"/>
    <p:sldId id="302" r:id="rId18"/>
    <p:sldId id="277" r:id="rId19"/>
    <p:sldId id="289" r:id="rId20"/>
    <p:sldId id="308" r:id="rId21"/>
    <p:sldId id="291" r:id="rId22"/>
    <p:sldId id="292" r:id="rId23"/>
    <p:sldId id="309" r:id="rId24"/>
    <p:sldId id="310" r:id="rId25"/>
    <p:sldId id="311" r:id="rId26"/>
    <p:sldId id="305" r:id="rId27"/>
    <p:sldId id="312" r:id="rId28"/>
    <p:sldId id="315" r:id="rId29"/>
    <p:sldId id="313" r:id="rId30"/>
    <p:sldId id="314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67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1" autoAdjust="0"/>
  </p:normalViewPr>
  <p:slideViewPr>
    <p:cSldViewPr>
      <p:cViewPr>
        <p:scale>
          <a:sx n="80" d="100"/>
          <a:sy n="80" d="100"/>
        </p:scale>
        <p:origin x="-17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B3AED-5786-49F2-A351-F42234CA563A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A51E5-9AE9-4CE7-B10E-12D6DEB163E4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AB05DC-63DD-493C-9DBC-C35469BD6EE3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85B4B-611A-4984-A370-0F13E8562608}" type="slidenum">
              <a:rPr lang="en-US"/>
              <a:pPr/>
              <a:t>3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A51E5-9AE9-4CE7-B10E-12D6DEB163E4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A51E5-9AE9-4CE7-B10E-12D6DEB163E4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A51E5-9AE9-4CE7-B10E-12D6DEB163E4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A51E5-9AE9-4CE7-B10E-12D6DEB163E4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A51E5-9AE9-4CE7-B10E-12D6DEB163E4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A51E5-9AE9-4CE7-B10E-12D6DEB163E4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5C8-A7E7-41B0-B742-DABFCC735F3C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5C8-A7E7-41B0-B742-DABFCC735F3C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5C8-A7E7-41B0-B742-DABFCC735F3C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5C8-A7E7-41B0-B742-DABFCC735F3C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5C8-A7E7-41B0-B742-DABFCC735F3C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5C8-A7E7-41B0-B742-DABFCC735F3C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5C8-A7E7-41B0-B742-DABFCC735F3C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5C8-A7E7-41B0-B742-DABFCC735F3C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5C8-A7E7-41B0-B742-DABFCC735F3C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5C8-A7E7-41B0-B742-DABFCC735F3C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5C8-A7E7-41B0-B742-DABFCC735F3C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67F7-EFF4-47E8-8702-F86CDC7F819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625C8-A7E7-41B0-B742-DABFCC735F3C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67F7-EFF4-47E8-8702-F86CDC7F819F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jpe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08912" cy="230425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+mn-lt"/>
              </a:rPr>
              <a:t>Solar and geo neutrinos</a:t>
            </a:r>
            <a:r>
              <a:rPr lang="it-IT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+mn-lt"/>
              </a:rPr>
              <a:t> in Borexino: summary of the PHASE 1 measurements and  </a:t>
            </a:r>
            <a:r>
              <a:rPr lang="it-IT" dirty="0" smtClean="0">
                <a:solidFill>
                  <a:srgbClr val="0070C0"/>
                </a:solidFill>
                <a:latin typeface="+mn-lt"/>
              </a:rPr>
              <a:t>(two) new </a:t>
            </a:r>
            <a:r>
              <a:rPr lang="it-IT" dirty="0" smtClean="0">
                <a:solidFill>
                  <a:srgbClr val="FF0000"/>
                </a:solidFill>
                <a:latin typeface="+mn-lt"/>
              </a:rPr>
              <a:t>results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36712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2339752" y="443711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Gemma Testera - INFN Genova </a:t>
            </a:r>
          </a:p>
          <a:p>
            <a:pPr algn="ctr"/>
            <a:r>
              <a:rPr lang="it-IT" dirty="0" smtClean="0"/>
              <a:t>(on behalf of the Borexino Collaboration)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630932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Neutrino Telescopes – Venice - March 11-15th 2013 </a:t>
            </a:r>
            <a:endParaRPr lang="it-IT" i="1" dirty="0"/>
          </a:p>
        </p:txBody>
      </p:sp>
      <p:pic>
        <p:nvPicPr>
          <p:cNvPr id="9" name="Picture 5" descr="Bx-institu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3408693" cy="25565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16832"/>
            <a:ext cx="5467936" cy="397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340768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Physics implication of the solar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n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Borexino results:</a:t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low metallicity solar models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9952" y="5589240"/>
            <a:ext cx="16561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084168" y="5445224"/>
          <a:ext cx="2358262" cy="576064"/>
        </p:xfrm>
        <a:graphic>
          <a:graphicData uri="http://schemas.openxmlformats.org/presentationml/2006/ole">
            <p:oleObj spid="_x0000_s54273" name="Equation" r:id="rId4" imgW="1663560" imgH="40608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1979712" y="3284984"/>
            <a:ext cx="72008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51520" y="1988840"/>
          <a:ext cx="2556283" cy="576064"/>
        </p:xfrm>
        <a:graphic>
          <a:graphicData uri="http://schemas.openxmlformats.org/presentationml/2006/ole">
            <p:oleObj spid="_x0000_s54274" name="Equation" r:id="rId5" imgW="1803240" imgH="4060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56176" y="2132856"/>
            <a:ext cx="154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High met. (1</a:t>
            </a:r>
            <a:r>
              <a:rPr lang="it-IT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3573016"/>
            <a:ext cx="150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Low met. (1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4365104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Data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New result: annual modulation of the </a:t>
            </a:r>
            <a:r>
              <a:rPr lang="it-IT" sz="2800" baseline="30000" dirty="0" smtClean="0">
                <a:solidFill>
                  <a:srgbClr val="FF0000"/>
                </a:solidFill>
                <a:latin typeface="+mn-lt"/>
              </a:rPr>
              <a:t>7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Be </a:t>
            </a:r>
            <a:r>
              <a:rPr lang="it-IT" sz="2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signal </a:t>
            </a:r>
            <a:br>
              <a:rPr lang="it-IT" sz="2800" dirty="0" smtClean="0">
                <a:solidFill>
                  <a:srgbClr val="FF0000"/>
                </a:solidFill>
                <a:latin typeface="+mn-lt"/>
              </a:rPr>
            </a:b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(PHASE 1)</a:t>
            </a:r>
            <a:endParaRPr lang="it-IT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98884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e</a:t>
            </a:r>
            <a:r>
              <a:rPr lang="it-IT" dirty="0" smtClean="0"/>
              <a:t>=0.0167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1628800"/>
            <a:ext cx="182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max flux: Jan. 3rd</a:t>
            </a:r>
            <a:endParaRPr lang="it-IT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83568" y="3429000"/>
          <a:ext cx="2592288" cy="634445"/>
        </p:xfrm>
        <a:graphic>
          <a:graphicData uri="http://schemas.openxmlformats.org/presentationml/2006/ole">
            <p:oleObj spid="_x0000_s10244" name="Equation" r:id="rId3" imgW="1866600" imgH="457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08104" y="1556792"/>
            <a:ext cx="3440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Expected amplitute of  </a:t>
            </a:r>
            <a:r>
              <a:rPr lang="it-IT" baseline="30000" dirty="0" smtClean="0"/>
              <a:t>7</a:t>
            </a:r>
            <a:r>
              <a:rPr lang="it-IT" dirty="0" smtClean="0"/>
              <a:t>Be </a:t>
            </a:r>
            <a:r>
              <a:rPr lang="it-IT" dirty="0" smtClean="0">
                <a:latin typeface="Symbol" pitchFamily="18" charset="2"/>
              </a:rPr>
              <a:t>n</a:t>
            </a:r>
            <a:r>
              <a:rPr lang="it-IT" dirty="0" smtClean="0"/>
              <a:t> signal</a:t>
            </a:r>
          </a:p>
          <a:p>
            <a:r>
              <a:rPr lang="it-IT" dirty="0" smtClean="0"/>
              <a:t>6.8%  peak-to-peak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293096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Spectral fit in sub-periods: too large stat. errors</a:t>
            </a:r>
          </a:p>
          <a:p>
            <a:r>
              <a:rPr lang="it-IT" sz="1600" dirty="0" smtClean="0"/>
              <a:t>Analysis method:</a:t>
            </a:r>
          </a:p>
          <a:p>
            <a:pPr>
              <a:buFont typeface="Wingdings" pitchFamily="2" charset="2"/>
              <a:buChar char="Ø"/>
            </a:pPr>
            <a:r>
              <a:rPr lang="it-IT" sz="1600" dirty="0" smtClean="0"/>
              <a:t>Select a proper energy region, group data in time bins and search for  a periodical component</a:t>
            </a:r>
          </a:p>
          <a:p>
            <a:pPr>
              <a:buFont typeface="Wingdings" pitchFamily="2" charset="2"/>
              <a:buChar char="Ø"/>
            </a:pPr>
            <a:r>
              <a:rPr lang="it-IT" sz="1600" dirty="0" smtClean="0"/>
              <a:t>Enlarge the fiducial volume (with respect to the </a:t>
            </a:r>
            <a:r>
              <a:rPr lang="it-IT" sz="1600" baseline="30000" dirty="0" smtClean="0"/>
              <a:t>7</a:t>
            </a:r>
            <a:r>
              <a:rPr lang="it-IT" sz="1600" dirty="0" smtClean="0"/>
              <a:t>Be flux meas.)</a:t>
            </a:r>
          </a:p>
          <a:p>
            <a:r>
              <a:rPr lang="it-IT" sz="1600" dirty="0" smtClean="0"/>
              <a:t>		</a:t>
            </a:r>
            <a:r>
              <a:rPr lang="it-IT" sz="1600" dirty="0" smtClean="0">
                <a:solidFill>
                  <a:srgbClr val="FF0000"/>
                </a:solidFill>
              </a:rPr>
              <a:t>3 methods (consistent results)</a:t>
            </a:r>
          </a:p>
          <a:p>
            <a:pPr lvl="4">
              <a:buFont typeface="Wingdings" pitchFamily="2" charset="2"/>
              <a:buChar char="§"/>
            </a:pPr>
            <a:r>
              <a:rPr lang="it-IT" sz="1600" dirty="0" smtClean="0"/>
              <a:t>Fit of the rate vs time</a:t>
            </a:r>
          </a:p>
          <a:p>
            <a:pPr lvl="4">
              <a:buFont typeface="Wingdings" pitchFamily="2" charset="2"/>
              <a:buChar char="§"/>
            </a:pPr>
            <a:r>
              <a:rPr lang="it-IT" sz="1600" dirty="0" smtClean="0"/>
              <a:t>Lomb Scargle analysis</a:t>
            </a:r>
          </a:p>
          <a:p>
            <a:pPr lvl="4">
              <a:buFont typeface="Wingdings" pitchFamily="2" charset="2"/>
              <a:buChar char="§"/>
            </a:pPr>
            <a:r>
              <a:rPr lang="it-IT" sz="1600" dirty="0" smtClean="0"/>
              <a:t>Empirical Mode Decomposition</a:t>
            </a:r>
            <a:endParaRPr lang="it-IT" sz="16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364499"/>
            <a:ext cx="3384376" cy="228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easons1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556792"/>
            <a:ext cx="3225723" cy="18924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196752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 rot="5400000">
            <a:off x="4130079" y="3275111"/>
            <a:ext cx="25922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aseline="30000" dirty="0" smtClean="0"/>
              <a:t>7</a:t>
            </a:r>
            <a:r>
              <a:rPr lang="it-IT" sz="1400" dirty="0" smtClean="0"/>
              <a:t>Be </a:t>
            </a:r>
            <a:r>
              <a:rPr lang="it-IT" sz="1400" dirty="0" smtClean="0">
                <a:latin typeface="Symbol" pitchFamily="18" charset="2"/>
              </a:rPr>
              <a:t>n</a:t>
            </a:r>
            <a:r>
              <a:rPr lang="it-IT" sz="1400" dirty="0" smtClean="0"/>
              <a:t> interaction rate cpd/100t</a:t>
            </a:r>
            <a:endParaRPr lang="it-IT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2" y="3284984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46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4077072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44.5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5508104" y="2420888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47.5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6660232" y="4437112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Time (years)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New result: annual modulation of the </a:t>
            </a:r>
            <a:r>
              <a:rPr lang="it-IT" sz="2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signal (PHASE 1)</a:t>
            </a:r>
            <a:endParaRPr lang="it-IT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008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The challenge: amplitude of some untaggable background  (</a:t>
            </a:r>
            <a:r>
              <a:rPr lang="it-IT" baseline="30000" dirty="0" smtClean="0"/>
              <a:t>210</a:t>
            </a:r>
            <a:r>
              <a:rPr lang="it-IT" dirty="0" smtClean="0"/>
              <a:t>Bi) not stable in time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Background shape reproducible during time (no new components!)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060848"/>
            <a:ext cx="348823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68144" y="1988840"/>
            <a:ext cx="29440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B050"/>
                </a:solidFill>
              </a:rPr>
              <a:t>Counts in a </a:t>
            </a:r>
          </a:p>
          <a:p>
            <a:r>
              <a:rPr lang="it-IT" sz="1600" dirty="0" smtClean="0">
                <a:solidFill>
                  <a:srgbClr val="00B050"/>
                </a:solidFill>
              </a:rPr>
              <a:t>energy region dominated by </a:t>
            </a:r>
            <a:r>
              <a:rPr lang="it-IT" sz="1600" baseline="30000" dirty="0" smtClean="0">
                <a:solidFill>
                  <a:srgbClr val="00B050"/>
                </a:solidFill>
              </a:rPr>
              <a:t>210</a:t>
            </a:r>
            <a:r>
              <a:rPr lang="it-IT" sz="1600" dirty="0" smtClean="0">
                <a:solidFill>
                  <a:srgbClr val="00B050"/>
                </a:solidFill>
              </a:rPr>
              <a:t>Bi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348880"/>
            <a:ext cx="546079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DETECTOR RESPONSE very stable: 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Energy scale stability:</a:t>
            </a:r>
          </a:p>
          <a:p>
            <a:r>
              <a:rPr lang="it-IT" sz="1600" baseline="30000" dirty="0" smtClean="0"/>
              <a:t>210</a:t>
            </a:r>
            <a:r>
              <a:rPr lang="it-IT" sz="1600" dirty="0" smtClean="0"/>
              <a:t>Po peak statibility in the enlarged (145 t) FV </a:t>
            </a:r>
            <a:r>
              <a:rPr lang="it-IT" sz="1600" dirty="0" smtClean="0">
                <a:solidFill>
                  <a:srgbClr val="FF0000"/>
                </a:solidFill>
              </a:rPr>
              <a:t>: rms/peak 0.8 %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Pulse shape discrimination and position reconstruction:</a:t>
            </a:r>
          </a:p>
          <a:p>
            <a:r>
              <a:rPr lang="it-IT" sz="1600" dirty="0" smtClean="0"/>
              <a:t>no detectable issue about stability</a:t>
            </a:r>
          </a:p>
          <a:p>
            <a:endParaRPr lang="it-IT" dirty="0"/>
          </a:p>
        </p:txBody>
      </p:sp>
      <p:sp>
        <p:nvSpPr>
          <p:cNvPr id="10" name="Rectangle 9"/>
          <p:cNvSpPr/>
          <p:nvPr/>
        </p:nvSpPr>
        <p:spPr>
          <a:xfrm>
            <a:off x="0" y="1196752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869160"/>
            <a:ext cx="3384376" cy="186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H="1">
            <a:off x="7092280" y="3501008"/>
            <a:ext cx="144016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444208" y="4365104"/>
          <a:ext cx="2057425" cy="503188"/>
        </p:xfrm>
        <a:graphic>
          <a:graphicData uri="http://schemas.openxmlformats.org/presentationml/2006/ole">
            <p:oleObj spid="_x0000_s11268" name="Equation" r:id="rId5" imgW="1041120" imgH="2538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95536" y="3861048"/>
            <a:ext cx="348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210</a:t>
            </a:r>
            <a:r>
              <a:rPr lang="it-IT" dirty="0" smtClean="0"/>
              <a:t>Po peak distribution in PHASE 1</a:t>
            </a:r>
            <a:endParaRPr lang="it-IT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149080"/>
            <a:ext cx="3528392" cy="239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2123728" y="3068960"/>
            <a:ext cx="2808312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452320" y="1700808"/>
            <a:ext cx="720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  <a:latin typeface="+mn-lt"/>
              </a:rPr>
              <a:t>Data selection and FV</a:t>
            </a:r>
            <a:endParaRPr lang="it-IT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268760"/>
            <a:ext cx="3312368" cy="32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34817" y="1484784"/>
            <a:ext cx="52893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Enlarged (double) FV compared to </a:t>
            </a:r>
            <a:r>
              <a:rPr lang="it-IT" baseline="30000" dirty="0" smtClean="0"/>
              <a:t>7</a:t>
            </a:r>
            <a:r>
              <a:rPr lang="it-IT" dirty="0" smtClean="0"/>
              <a:t>Be flux meas.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Vessel shape and position change during time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Measure week by week the vessel shape and position</a:t>
            </a:r>
          </a:p>
          <a:p>
            <a:r>
              <a:rPr lang="it-IT" dirty="0" smtClean="0"/>
              <a:t>(using radioctive decay of vessel contaminants)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Low background:  we need 1 week of data!</a:t>
            </a:r>
          </a:p>
          <a:p>
            <a:endParaRPr lang="it-IT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528392" cy="338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75656" y="5157192"/>
            <a:ext cx="276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Reconstructed vessel shape</a:t>
            </a:r>
            <a:endParaRPr lang="it-IT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19872" y="3933056"/>
            <a:ext cx="194421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536" y="5661248"/>
            <a:ext cx="4296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Fiducial volume for seasonal analysis (145 t)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Distance from vessel 75 cm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635896" y="4437112"/>
            <a:ext cx="180020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63888" y="623731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>
                <a:solidFill>
                  <a:srgbClr val="0070C0"/>
                </a:solidFill>
              </a:rPr>
              <a:t>7</a:t>
            </a:r>
            <a:r>
              <a:rPr lang="it-IT" dirty="0" smtClean="0">
                <a:solidFill>
                  <a:srgbClr val="0070C0"/>
                </a:solidFill>
              </a:rPr>
              <a:t>Be flux FV</a:t>
            </a:r>
            <a:endParaRPr lang="it-IT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644008" y="5085184"/>
            <a:ext cx="136815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1196752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51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Data selection and FV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96752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683568" y="1484784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aseline="30000" dirty="0" smtClean="0"/>
              <a:t>210</a:t>
            </a:r>
            <a:r>
              <a:rPr lang="it-IT" dirty="0" smtClean="0"/>
              <a:t>Po  rate is also time dependent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Remove </a:t>
            </a:r>
            <a:r>
              <a:rPr lang="it-IT" baseline="30000" dirty="0" smtClean="0"/>
              <a:t>210</a:t>
            </a:r>
            <a:r>
              <a:rPr lang="it-IT" dirty="0" smtClean="0"/>
              <a:t>Po by pulse shape discrimination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Hard cut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No spectral fitting: spectra deformation not relevant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Rate analysis </a:t>
            </a:r>
            <a:endParaRPr lang="it-IT" dirty="0"/>
          </a:p>
        </p:txBody>
      </p:sp>
      <p:pic>
        <p:nvPicPr>
          <p:cNvPr id="6" name="Picture 5" descr="GattiAB0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429001"/>
            <a:ext cx="4392488" cy="2835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3212976"/>
            <a:ext cx="524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Pulse shape discrimination parameter vs energy (Npe)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3789040"/>
            <a:ext cx="77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210Po</a:t>
            </a:r>
            <a:endParaRPr lang="it-IT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195736" y="3933056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45003" y="3789040"/>
            <a:ext cx="436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DATA sample for seasonal variation analysis:</a:t>
            </a:r>
          </a:p>
          <a:p>
            <a:r>
              <a:rPr lang="it-IT" dirty="0" smtClean="0"/>
              <a:t>standard cut as in the </a:t>
            </a:r>
            <a:r>
              <a:rPr lang="it-IT" baseline="30000" dirty="0" smtClean="0"/>
              <a:t>7</a:t>
            </a:r>
            <a:r>
              <a:rPr lang="it-IT" dirty="0" smtClean="0"/>
              <a:t>Be flux</a:t>
            </a:r>
          </a:p>
          <a:p>
            <a:r>
              <a:rPr lang="it-IT" dirty="0" smtClean="0"/>
              <a:t>+ </a:t>
            </a:r>
            <a:r>
              <a:rPr lang="it-IT" dirty="0" smtClean="0">
                <a:solidFill>
                  <a:srgbClr val="FF0000"/>
                </a:solidFill>
              </a:rPr>
              <a:t>removal of  the events above the red line</a:t>
            </a:r>
          </a:p>
          <a:p>
            <a:endParaRPr lang="it-IT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15616" y="6093296"/>
            <a:ext cx="21602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3648" y="6165304"/>
            <a:ext cx="188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7</a:t>
            </a:r>
            <a:r>
              <a:rPr lang="it-IT" dirty="0" smtClean="0"/>
              <a:t>Be energy region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Annual modulation of the </a:t>
            </a:r>
            <a:r>
              <a:rPr lang="it-IT" sz="2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2800" dirty="0" smtClean="0">
                <a:solidFill>
                  <a:srgbClr val="FF0000"/>
                </a:solidFill>
              </a:rPr>
              <a:t> signal (PHASE 1):</a:t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 smtClean="0">
                <a:solidFill>
                  <a:srgbClr val="FF0000"/>
                </a:solidFill>
              </a:rPr>
              <a:t> counts vs time</a:t>
            </a:r>
            <a:endParaRPr lang="it-IT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4355976" cy="281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4554" y="2924944"/>
            <a:ext cx="436944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1772816"/>
            <a:ext cx="423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Counts in 60 days in the </a:t>
            </a:r>
            <a:r>
              <a:rPr lang="it-IT" baseline="30000" dirty="0" smtClean="0"/>
              <a:t>7</a:t>
            </a:r>
            <a:r>
              <a:rPr lang="it-IT" dirty="0" smtClean="0"/>
              <a:t>Be energy region </a:t>
            </a:r>
            <a:endParaRPr lang="it-IT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7544" y="5013176"/>
          <a:ext cx="3700411" cy="720080"/>
        </p:xfrm>
        <a:graphic>
          <a:graphicData uri="http://schemas.openxmlformats.org/presentationml/2006/ole">
            <p:oleObj spid="_x0000_s13316" name="Equation" r:id="rId5" imgW="2349360" imgH="4572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580526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5733256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D</a:t>
            </a:r>
            <a:r>
              <a:rPr lang="it-IT" dirty="0" smtClean="0"/>
              <a:t>Chi</a:t>
            </a:r>
            <a:r>
              <a:rPr lang="it-IT" baseline="30000" dirty="0" smtClean="0"/>
              <a:t>2</a:t>
            </a:r>
            <a:r>
              <a:rPr lang="it-IT" dirty="0" smtClean="0"/>
              <a:t> profile 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2060848"/>
            <a:ext cx="23762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T=1.01 +- 0.07 y</a:t>
            </a:r>
          </a:p>
          <a:p>
            <a:r>
              <a:rPr lang="it-IT" dirty="0" smtClean="0">
                <a:latin typeface="Symbol" pitchFamily="18" charset="2"/>
              </a:rPr>
              <a:t>e</a:t>
            </a:r>
            <a:r>
              <a:rPr lang="it-IT" dirty="0" smtClean="0"/>
              <a:t>=0.0398 +-0.0102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44208" y="2636912"/>
            <a:ext cx="288032" cy="122413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652120" y="4797152"/>
            <a:ext cx="936104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55976" y="5805264"/>
            <a:ext cx="270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expected values</a:t>
            </a:r>
          </a:p>
          <a:p>
            <a:r>
              <a:rPr lang="it-IT" dirty="0" smtClean="0"/>
              <a:t>are within the 2 </a:t>
            </a:r>
            <a:r>
              <a:rPr lang="it-IT" dirty="0" smtClean="0">
                <a:latin typeface="Symbol" pitchFamily="18" charset="2"/>
              </a:rPr>
              <a:t>s</a:t>
            </a:r>
            <a:r>
              <a:rPr lang="it-IT" dirty="0" smtClean="0"/>
              <a:t> contour </a:t>
            </a:r>
            <a:endParaRPr lang="it-IT" dirty="0"/>
          </a:p>
        </p:txBody>
      </p:sp>
      <p:sp>
        <p:nvSpPr>
          <p:cNvPr id="14" name="Rectangle 13"/>
          <p:cNvSpPr/>
          <p:nvPr/>
        </p:nvSpPr>
        <p:spPr>
          <a:xfrm>
            <a:off x="0" y="1196752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Annual modulation of the </a:t>
            </a:r>
            <a:r>
              <a:rPr lang="it-IT" sz="2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2800" dirty="0" smtClean="0">
                <a:solidFill>
                  <a:srgbClr val="FF0000"/>
                </a:solidFill>
              </a:rPr>
              <a:t> signal (PHASE 1):</a:t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 smtClean="0">
                <a:solidFill>
                  <a:srgbClr val="FF0000"/>
                </a:solidFill>
              </a:rPr>
              <a:t> Lomb Scargle analysis</a:t>
            </a:r>
            <a:endParaRPr lang="it-IT" sz="2800" dirty="0"/>
          </a:p>
        </p:txBody>
      </p:sp>
      <p:pic>
        <p:nvPicPr>
          <p:cNvPr id="3" name="Picture 2" descr="sig_bkg_LS-100-080-060-EC-10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4032448" cy="3002901"/>
          </a:xfrm>
          <a:prstGeom prst="rect">
            <a:avLst/>
          </a:prstGeom>
        </p:spPr>
      </p:pic>
      <p:grpSp>
        <p:nvGrpSpPr>
          <p:cNvPr id="4" name="Group 14"/>
          <p:cNvGrpSpPr/>
          <p:nvPr/>
        </p:nvGrpSpPr>
        <p:grpSpPr>
          <a:xfrm>
            <a:off x="467544" y="1556792"/>
            <a:ext cx="4032448" cy="4032448"/>
            <a:chOff x="2771800" y="1700808"/>
            <a:chExt cx="6048135" cy="4248472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1800" y="1700808"/>
              <a:ext cx="5724128" cy="424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644006" y="2132856"/>
              <a:ext cx="3419911" cy="6052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Peak at period 0.979 Year </a:t>
              </a:r>
              <a:endParaRPr lang="it-IT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07841" y="2914658"/>
              <a:ext cx="4212094" cy="6161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Spectral power density: 7.96</a:t>
              </a:r>
            </a:p>
            <a:p>
              <a:endParaRPr lang="it-IT" sz="1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04048" y="2708919"/>
            <a:ext cx="344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Null hypothesis: no seasonal effect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3717031"/>
            <a:ext cx="214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With seasonal effect 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112" y="2060847"/>
            <a:ext cx="310937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Monte Carlo distribution of the</a:t>
            </a:r>
          </a:p>
          <a:p>
            <a:r>
              <a:rPr lang="it-IT" dirty="0" smtClean="0"/>
              <a:t>Spectral Power Density </a:t>
            </a:r>
            <a:endParaRPr lang="it-IT" dirty="0"/>
          </a:p>
        </p:txBody>
      </p:sp>
      <p:sp>
        <p:nvSpPr>
          <p:cNvPr id="21" name="Right Arrow 20"/>
          <p:cNvSpPr/>
          <p:nvPr/>
        </p:nvSpPr>
        <p:spPr>
          <a:xfrm rot="16200000">
            <a:off x="6408204" y="476114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xtBox 21"/>
          <p:cNvSpPr txBox="1"/>
          <p:nvPr/>
        </p:nvSpPr>
        <p:spPr>
          <a:xfrm>
            <a:off x="4139952" y="5229200"/>
            <a:ext cx="450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 seasonal effect: excluded at more than 3 </a:t>
            </a:r>
            <a:r>
              <a:rPr lang="it-IT" dirty="0" smtClean="0">
                <a:latin typeface="Symbol" pitchFamily="18" charset="2"/>
              </a:rPr>
              <a:t>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92080" y="14127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r>
              <a:rPr lang="it-IT" dirty="0" smtClean="0">
                <a:latin typeface="Symbol" pitchFamily="18" charset="2"/>
              </a:rPr>
              <a:t>s</a:t>
            </a:r>
            <a:endParaRPr lang="it-IT" dirty="0"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6136" y="13407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r>
              <a:rPr lang="it-IT" dirty="0" smtClean="0">
                <a:latin typeface="Symbol" pitchFamily="18" charset="2"/>
              </a:rPr>
              <a:t>s</a:t>
            </a:r>
            <a:endParaRPr lang="it-IT" dirty="0">
              <a:latin typeface="Symbol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0192" y="13407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r>
              <a:rPr lang="it-IT" dirty="0" smtClean="0">
                <a:latin typeface="Symbol" pitchFamily="18" charset="2"/>
              </a:rPr>
              <a:t>s</a:t>
            </a:r>
            <a:endParaRPr lang="it-IT" dirty="0">
              <a:latin typeface="Symbol" pitchFamily="18" charset="2"/>
            </a:endParaRPr>
          </a:p>
        </p:txBody>
      </p:sp>
      <p:cxnSp>
        <p:nvCxnSpPr>
          <p:cNvPr id="27" name="Straight Arrow Connector 26"/>
          <p:cNvCxnSpPr>
            <a:stCxn id="23" idx="2"/>
          </p:cNvCxnSpPr>
          <p:nvPr/>
        </p:nvCxnSpPr>
        <p:spPr>
          <a:xfrm flipH="1">
            <a:off x="5148065" y="1782107"/>
            <a:ext cx="364588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</p:cNvCxnSpPr>
          <p:nvPr/>
        </p:nvCxnSpPr>
        <p:spPr>
          <a:xfrm flipH="1">
            <a:off x="5508105" y="1710099"/>
            <a:ext cx="508604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084168" y="1556791"/>
            <a:ext cx="43204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004048" y="2996952"/>
            <a:ext cx="936104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084168" y="4005064"/>
            <a:ext cx="108012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0" y="1196752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annual modulation of the </a:t>
            </a:r>
            <a:r>
              <a:rPr lang="it-IT" sz="2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2800" dirty="0" smtClean="0">
                <a:solidFill>
                  <a:srgbClr val="FF0000"/>
                </a:solidFill>
              </a:rPr>
              <a:t> signal (PHASE 2): </a:t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 smtClean="0">
                <a:solidFill>
                  <a:srgbClr val="FF0000"/>
                </a:solidFill>
              </a:rPr>
              <a:t>counts vs time</a:t>
            </a:r>
            <a:endParaRPr lang="it-IT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1268760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2123728" y="1916832"/>
            <a:ext cx="384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results after the scintillator purification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Rate vs time in the </a:t>
            </a:r>
            <a:r>
              <a:rPr lang="it-IT" baseline="30000" dirty="0" smtClean="0">
                <a:solidFill>
                  <a:srgbClr val="FF0000"/>
                </a:solidFill>
              </a:rPr>
              <a:t>7</a:t>
            </a:r>
            <a:r>
              <a:rPr lang="it-IT" dirty="0" smtClean="0">
                <a:solidFill>
                  <a:srgbClr val="FF0000"/>
                </a:solidFill>
              </a:rPr>
              <a:t>Be energy region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5466312" cy="308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658491">
            <a:off x="5375922" y="3135955"/>
            <a:ext cx="25557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PRELIMINARY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5085184"/>
            <a:ext cx="4836389" cy="11079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1600" dirty="0" smtClean="0"/>
              <a:t>Low flux: 3 order of magnitude less than 7Be solar </a:t>
            </a:r>
            <a:r>
              <a:rPr lang="it-IT" sz="1600" dirty="0" smtClean="0">
                <a:latin typeface="Symbol" pitchFamily="18" charset="2"/>
              </a:rPr>
              <a:t>n</a:t>
            </a:r>
            <a:r>
              <a:rPr lang="it-IT" sz="1600" dirty="0" smtClean="0"/>
              <a:t>!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/>
              <a:t>Geo</a:t>
            </a:r>
            <a:r>
              <a:rPr lang="it-IT" sz="1600" dirty="0" smtClean="0">
                <a:latin typeface="Symbol" pitchFamily="18" charset="2"/>
              </a:rPr>
              <a:t>n</a:t>
            </a:r>
            <a:r>
              <a:rPr lang="it-IT" sz="1600" dirty="0" smtClean="0"/>
              <a:t>: they probe the U,Th content of the Earth (no K)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/>
              <a:t>Multidisciplinary research: particle physics&amp;geophysics</a:t>
            </a:r>
          </a:p>
          <a:p>
            <a:r>
              <a:rPr lang="it-IT" dirty="0" smtClean="0"/>
              <a:t>           </a:t>
            </a:r>
            <a:endParaRPr lang="it-IT" dirty="0"/>
          </a:p>
        </p:txBody>
      </p:sp>
      <p:pic>
        <p:nvPicPr>
          <p:cNvPr id="16" name="Picture 29" descr="sig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3212976"/>
            <a:ext cx="1944216" cy="1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600" dirty="0" smtClean="0">
                <a:solidFill>
                  <a:srgbClr val="FF0000"/>
                </a:solidFill>
              </a:rPr>
              <a:t>geo</a:t>
            </a:r>
            <a:r>
              <a:rPr lang="it-IT" sz="36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3600" dirty="0" smtClean="0">
                <a:solidFill>
                  <a:srgbClr val="FF0000"/>
                </a:solidFill>
              </a:rPr>
              <a:t>: new  Borexino results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4104456" cy="272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3568" y="2564904"/>
            <a:ext cx="1584176" cy="2160240"/>
          </a:xfrm>
          <a:prstGeom prst="rect">
            <a:avLst/>
          </a:prstGeom>
          <a:solidFill>
            <a:schemeClr val="accent1">
              <a:lumMod val="20000"/>
              <a:lumOff val="8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19675" y="2262188"/>
          <a:ext cx="2203450" cy="581025"/>
        </p:xfrm>
        <a:graphic>
          <a:graphicData uri="http://schemas.openxmlformats.org/presentationml/2006/ole">
            <p:oleObj spid="_x0000_s44034" name="Equation" r:id="rId5" imgW="965160" imgH="2538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52320" y="2420888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>
                <a:latin typeface="Symbol" pitchFamily="18" charset="2"/>
              </a:rPr>
              <a:t>n</a:t>
            </a:r>
            <a:r>
              <a:rPr lang="it-IT" dirty="0" smtClean="0"/>
              <a:t>&gt;1.8 MeV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2852936"/>
            <a:ext cx="31650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600" dirty="0" smtClean="0"/>
              <a:t>“prompt signal”</a:t>
            </a:r>
          </a:p>
          <a:p>
            <a:r>
              <a:rPr lang="it-IT" sz="1600" dirty="0" smtClean="0"/>
              <a:t>e+:   energy loss + annihilation </a:t>
            </a:r>
          </a:p>
          <a:p>
            <a:r>
              <a:rPr lang="it-IT" sz="1600" dirty="0" smtClean="0"/>
              <a:t>         (2 </a:t>
            </a:r>
            <a:r>
              <a:rPr lang="it-IT" sz="1600" dirty="0" smtClean="0">
                <a:latin typeface="Symbol" pitchFamily="18" charset="2"/>
              </a:rPr>
              <a:t>g</a:t>
            </a:r>
            <a:r>
              <a:rPr lang="it-IT" sz="1600" dirty="0" smtClean="0"/>
              <a:t> 511 KeV each)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“delayed signal”</a:t>
            </a:r>
          </a:p>
          <a:p>
            <a:r>
              <a:rPr lang="it-IT" sz="1600" dirty="0" smtClean="0"/>
              <a:t>n capture after thermalization  2.2 </a:t>
            </a:r>
            <a:r>
              <a:rPr lang="it-IT" sz="1600" dirty="0" smtClean="0">
                <a:latin typeface="Symbol" pitchFamily="18" charset="2"/>
              </a:rPr>
              <a:t>g</a:t>
            </a:r>
            <a:endParaRPr lang="it-IT" sz="1600" dirty="0"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196752"/>
            <a:ext cx="5988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Previous Borexino result</a:t>
            </a:r>
            <a:r>
              <a:rPr lang="it-IT" sz="1200" dirty="0" smtClean="0"/>
              <a:t>: G. Bellini et al., (Borexino Coll.) Phys. Lett. B 687 (2010) 299</a:t>
            </a:r>
          </a:p>
          <a:p>
            <a:r>
              <a:rPr lang="it-IT" sz="1600" dirty="0" smtClean="0"/>
              <a:t>Kamland: </a:t>
            </a:r>
            <a:r>
              <a:rPr lang="it-IT" sz="1200" dirty="0" smtClean="0"/>
              <a:t>T. Araki et al., (Kamland Coll.) Nature 436 (2005) 499; </a:t>
            </a:r>
          </a:p>
          <a:p>
            <a:r>
              <a:rPr lang="it-IT" sz="1200" dirty="0" smtClean="0"/>
              <a:t>                          A. Gando  et al. (Kamland Coll.) Nature Geoscience 4 (2011) 574</a:t>
            </a:r>
          </a:p>
          <a:p>
            <a:r>
              <a:rPr lang="it-IT" sz="1600" dirty="0" smtClean="0"/>
              <a:t>new Bx result: http://arxiv.org/abs/1303.2571</a:t>
            </a:r>
            <a:endParaRPr lang="it-IT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2204864"/>
            <a:ext cx="348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Energy spectrum of geo</a:t>
            </a:r>
            <a:r>
              <a:rPr lang="it-IT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 neutrinos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Picture 17" descr="Scientists-Probe-Earths-Co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83760" y="188640"/>
            <a:ext cx="2160240" cy="210023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275856" y="5877272"/>
            <a:ext cx="5868144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 smtClean="0"/>
              <a:t>Previous data  Dec 2007-Dec2009             252.6 ton year </a:t>
            </a:r>
          </a:p>
          <a:p>
            <a:r>
              <a:rPr lang="it-IT" sz="1600" dirty="0" smtClean="0"/>
              <a:t>New data (2.4 X)    Dec 2007-Aug2012      613.0 ton year                                          		                         (3.69 ± 0.16) 10</a:t>
            </a:r>
            <a:r>
              <a:rPr lang="it-IT" sz="1600" baseline="30000" dirty="0" smtClean="0"/>
              <a:t>31</a:t>
            </a:r>
            <a:r>
              <a:rPr lang="it-IT" sz="1600" dirty="0" smtClean="0"/>
              <a:t> proton year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268760"/>
            <a:ext cx="546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Main background:  anti </a:t>
            </a:r>
            <a:r>
              <a:rPr lang="it-IT" dirty="0" smtClean="0">
                <a:latin typeface="Symbol" pitchFamily="18" charset="2"/>
              </a:rPr>
              <a:t>n</a:t>
            </a:r>
            <a:r>
              <a:rPr lang="it-IT" dirty="0" smtClean="0"/>
              <a:t> from reactor (see Poster here) 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923928" cy="29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475656" y="5661248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1MeV≈ 500 p.e.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2771800" y="3645024"/>
            <a:ext cx="86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reactor</a:t>
            </a:r>
            <a:endParaRPr lang="it-IT" dirty="0"/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flipH="1">
            <a:off x="2483768" y="4014356"/>
            <a:ext cx="719176" cy="854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63688" y="3429000"/>
            <a:ext cx="65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geo</a:t>
            </a:r>
            <a:r>
              <a:rPr lang="it-IT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endParaRPr lang="it-IT" dirty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043608" y="3573016"/>
            <a:ext cx="1008112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24003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628800"/>
            <a:ext cx="4176464" cy="127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971600" y="188640"/>
            <a:ext cx="5537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geo</a:t>
            </a:r>
            <a:r>
              <a:rPr lang="it-IT" sz="36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3600" dirty="0" smtClean="0">
                <a:solidFill>
                  <a:srgbClr val="FF0000"/>
                </a:solidFill>
              </a:rPr>
              <a:t>: signal and background</a:t>
            </a:r>
            <a:endParaRPr lang="it-IT" sz="3600" dirty="0"/>
          </a:p>
        </p:txBody>
      </p:sp>
      <p:sp>
        <p:nvSpPr>
          <p:cNvPr id="26" name="Rectangle 25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683568" y="1988840"/>
            <a:ext cx="3043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Monte Carlo simulation</a:t>
            </a:r>
          </a:p>
          <a:p>
            <a:pPr algn="ctr"/>
            <a:r>
              <a:rPr lang="it-IT" dirty="0" smtClean="0"/>
              <a:t> of the geo</a:t>
            </a:r>
            <a:r>
              <a:rPr lang="it-IT" dirty="0" smtClean="0">
                <a:latin typeface="Symbol" pitchFamily="18" charset="2"/>
              </a:rPr>
              <a:t>n</a:t>
            </a:r>
            <a:r>
              <a:rPr lang="it-IT" dirty="0" smtClean="0"/>
              <a:t> and reactor signal</a:t>
            </a:r>
            <a:endParaRPr lang="it-IT" dirty="0"/>
          </a:p>
        </p:txBody>
      </p:sp>
      <p:sp>
        <p:nvSpPr>
          <p:cNvPr id="23" name="TextBox 22"/>
          <p:cNvSpPr txBox="1"/>
          <p:nvPr/>
        </p:nvSpPr>
        <p:spPr>
          <a:xfrm>
            <a:off x="7092280" y="3212976"/>
            <a:ext cx="1613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446 reactors </a:t>
            </a:r>
          </a:p>
          <a:p>
            <a:r>
              <a:rPr lang="it-IT" dirty="0" smtClean="0"/>
              <a:t>Data from IAEA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610048"/>
            <a:ext cx="3028305" cy="3730425"/>
          </a:xfrm>
          <a:prstGeom prst="rect">
            <a:avLst/>
          </a:prstGeom>
          <a:noFill/>
          <a:ln w="936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179512" y="4922416"/>
            <a:ext cx="1800200" cy="1181991"/>
          </a:xfrm>
          <a:prstGeom prst="rect">
            <a:avLst/>
          </a:prstGeom>
          <a:solidFill>
            <a:srgbClr val="FFFFFF"/>
          </a:solidFill>
          <a:ln w="9360">
            <a:solidFill>
              <a:srgbClr val="8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76225" indent="-276225"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SzPct val="80000"/>
              <a:buFont typeface="Marlett" pitchFamily="2" charset="2"/>
              <a:buNone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</a:pPr>
            <a:r>
              <a:rPr lang="en-GB" sz="1600" b="1" i="1" u="sng" dirty="0">
                <a:solidFill>
                  <a:srgbClr val="990000"/>
                </a:solidFill>
                <a:latin typeface="Constantia" pitchFamily="18" charset="0"/>
                <a:ea typeface="DejaVu LGC Sans" charset="0"/>
                <a:cs typeface="DejaVu LGC Sans" charset="0"/>
              </a:rPr>
              <a:t>Water Tank:</a:t>
            </a:r>
          </a:p>
          <a:p>
            <a:pPr marL="276225" indent="-276225"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SzPct val="80000"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</a:pPr>
            <a:r>
              <a:rPr lang="en-GB" sz="1200" dirty="0" smtClean="0">
                <a:solidFill>
                  <a:srgbClr val="99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1200" dirty="0" smtClean="0">
                <a:solidFill>
                  <a:srgbClr val="990000"/>
                </a:solidFill>
                <a:latin typeface="Symbol" pitchFamily="18" charset="2"/>
                <a:ea typeface="DejaVu LGC Sans" charset="0"/>
                <a:cs typeface="DejaVu LGC Sans" charset="0"/>
              </a:rPr>
              <a:t>g</a:t>
            </a:r>
            <a:r>
              <a:rPr lang="en-GB" sz="1200" dirty="0" smtClean="0">
                <a:solidFill>
                  <a:srgbClr val="990000"/>
                </a:solidFill>
                <a:ea typeface="DejaVu LGC Sans" charset="0"/>
                <a:cs typeface="DejaVu LGC Sans" charset="0"/>
              </a:rPr>
              <a:t> and </a:t>
            </a:r>
            <a:r>
              <a:rPr lang="en-GB" sz="1200" dirty="0">
                <a:solidFill>
                  <a:srgbClr val="990000"/>
                </a:solidFill>
                <a:ea typeface="DejaVu LGC Sans" charset="0"/>
                <a:cs typeface="DejaVu LGC Sans" charset="0"/>
              </a:rPr>
              <a:t>n </a:t>
            </a:r>
            <a:r>
              <a:rPr lang="en-GB" sz="1200" dirty="0" smtClean="0">
                <a:solidFill>
                  <a:srgbClr val="990000"/>
                </a:solidFill>
                <a:ea typeface="DejaVu LGC Sans" charset="0"/>
                <a:cs typeface="DejaVu LGC Sans" charset="0"/>
              </a:rPr>
              <a:t>shield </a:t>
            </a:r>
          </a:p>
          <a:p>
            <a:pPr marL="276225" indent="-276225"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SzPct val="80000"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</a:pPr>
            <a:r>
              <a:rPr lang="en-GB" sz="1200" dirty="0" smtClean="0">
                <a:solidFill>
                  <a:srgbClr val="990000"/>
                </a:solidFill>
                <a:latin typeface="Symbol" pitchFamily="18" charset="2"/>
                <a:ea typeface="DejaVu LGC Sans" charset="0"/>
                <a:cs typeface="DejaVu LGC Sans" charset="0"/>
              </a:rPr>
              <a:t>m  </a:t>
            </a:r>
            <a:r>
              <a:rPr lang="en-GB" sz="1200" dirty="0" smtClean="0">
                <a:solidFill>
                  <a:srgbClr val="990000"/>
                </a:solidFill>
                <a:ea typeface="DejaVu LGC Sans" charset="0"/>
                <a:cs typeface="DejaVu LGC Sans" charset="0"/>
              </a:rPr>
              <a:t>water </a:t>
            </a:r>
            <a:r>
              <a:rPr lang="en-GB" sz="1200" dirty="0">
                <a:solidFill>
                  <a:srgbClr val="990000"/>
                </a:solidFill>
                <a:cs typeface="Times New Roman" pitchFamily="18" charset="0"/>
              </a:rPr>
              <a:t>Č</a:t>
            </a:r>
            <a:r>
              <a:rPr lang="en-GB" sz="1200" dirty="0">
                <a:solidFill>
                  <a:srgbClr val="990000"/>
                </a:solidFill>
                <a:ea typeface="DejaVu LGC Sans" charset="0"/>
                <a:cs typeface="DejaVu LGC Sans" charset="0"/>
              </a:rPr>
              <a:t> detector</a:t>
            </a:r>
          </a:p>
          <a:p>
            <a:pPr marL="276225" indent="-276225"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SzPct val="80000"/>
              <a:buFont typeface="Symbol" pitchFamily="18" charset="2"/>
              <a:buNone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</a:pPr>
            <a:r>
              <a:rPr lang="en-GB" sz="1200" dirty="0">
                <a:solidFill>
                  <a:srgbClr val="990000"/>
                </a:solidFill>
                <a:ea typeface="DejaVu LGC Sans" charset="0"/>
                <a:cs typeface="DejaVu LGC Sans" charset="0"/>
              </a:rPr>
              <a:t>208 PMTs in water</a:t>
            </a:r>
          </a:p>
          <a:p>
            <a:pPr marL="276225" indent="-276225"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SzPct val="80000"/>
              <a:buFont typeface="Symbol" pitchFamily="18" charset="2"/>
              <a:buNone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</a:pPr>
            <a:endParaRPr lang="en-GB" sz="1200" baseline="30000" dirty="0">
              <a:solidFill>
                <a:srgbClr val="99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61448" name="Line 7"/>
          <p:cNvSpPr>
            <a:spLocks noChangeShapeType="1"/>
          </p:cNvSpPr>
          <p:nvPr/>
        </p:nvSpPr>
        <p:spPr bwMode="auto">
          <a:xfrm flipV="1">
            <a:off x="1763687" y="4562374"/>
            <a:ext cx="864097" cy="720081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0" name="Line 9"/>
          <p:cNvSpPr>
            <a:spLocks noChangeShapeType="1"/>
          </p:cNvSpPr>
          <p:nvPr/>
        </p:nvSpPr>
        <p:spPr bwMode="auto">
          <a:xfrm>
            <a:off x="2843213" y="2546003"/>
            <a:ext cx="864691" cy="432197"/>
          </a:xfrm>
          <a:prstGeom prst="line">
            <a:avLst/>
          </a:prstGeom>
          <a:noFill/>
          <a:ln w="28440">
            <a:solidFill>
              <a:srgbClr val="3333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Text Box 10"/>
          <p:cNvSpPr txBox="1">
            <a:spLocks noChangeArrowheads="1"/>
          </p:cNvSpPr>
          <p:nvPr/>
        </p:nvSpPr>
        <p:spPr bwMode="auto">
          <a:xfrm>
            <a:off x="120650" y="1591916"/>
            <a:ext cx="2091383" cy="1007072"/>
          </a:xfrm>
          <a:prstGeom prst="rect">
            <a:avLst/>
          </a:prstGeom>
          <a:solidFill>
            <a:srgbClr val="FFFFFF"/>
          </a:solidFill>
          <a:ln w="9360">
            <a:solidFill>
              <a:srgbClr val="3333FF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76225" indent="-276225"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SzPct val="80000"/>
              <a:buFont typeface="Marlett" pitchFamily="2" charset="2"/>
              <a:buNone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</a:pPr>
            <a:r>
              <a:rPr lang="en-GB" sz="1600" b="1" i="1" u="sng" dirty="0" err="1">
                <a:solidFill>
                  <a:srgbClr val="3333FF"/>
                </a:solidFill>
                <a:latin typeface="Constantia" pitchFamily="18" charset="0"/>
                <a:ea typeface="DejaVu LGC Sans" charset="0"/>
                <a:cs typeface="DejaVu LGC Sans" charset="0"/>
              </a:rPr>
              <a:t>Scintillator</a:t>
            </a:r>
            <a:r>
              <a:rPr lang="en-GB" sz="1600" b="1" i="1" u="sng" dirty="0">
                <a:solidFill>
                  <a:srgbClr val="3333FF"/>
                </a:solidFill>
                <a:latin typeface="Constantia" pitchFamily="18" charset="0"/>
                <a:ea typeface="DejaVu LGC Sans" charset="0"/>
                <a:cs typeface="DejaVu LGC Sans" charset="0"/>
              </a:rPr>
              <a:t>:</a:t>
            </a:r>
          </a:p>
          <a:p>
            <a:pPr marL="276225" indent="-276225"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SzPct val="80000"/>
              <a:buFont typeface="Marlett" pitchFamily="2" charset="2"/>
              <a:buNone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</a:pPr>
            <a:r>
              <a:rPr lang="en-GB" sz="1200" dirty="0">
                <a:solidFill>
                  <a:srgbClr val="3333FF"/>
                </a:solidFill>
                <a:ea typeface="DejaVu LGC Sans" charset="0"/>
                <a:cs typeface="DejaVu LGC Sans" charset="0"/>
              </a:rPr>
              <a:t>270 </a:t>
            </a:r>
            <a:r>
              <a:rPr lang="en-GB" sz="1200" dirty="0" smtClean="0">
                <a:solidFill>
                  <a:srgbClr val="3333FF"/>
                </a:solidFill>
                <a:ea typeface="DejaVu LGC Sans" charset="0"/>
                <a:cs typeface="DejaVu LGC Sans" charset="0"/>
              </a:rPr>
              <a:t>t    </a:t>
            </a:r>
            <a:r>
              <a:rPr lang="en-GB" sz="1200" dirty="0">
                <a:solidFill>
                  <a:srgbClr val="3333FF"/>
                </a:solidFill>
                <a:ea typeface="DejaVu LGC Sans" charset="0"/>
                <a:cs typeface="DejaVu LGC Sans" charset="0"/>
              </a:rPr>
              <a:t>PC+PPO </a:t>
            </a:r>
            <a:r>
              <a:rPr lang="en-GB" sz="1200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(1.5 g/l)</a:t>
            </a:r>
          </a:p>
          <a:p>
            <a:pPr marL="276225" indent="-276225"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SzPct val="80000"/>
              <a:buFont typeface="Marlett" pitchFamily="2" charset="2"/>
              <a:buNone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</a:pPr>
            <a:r>
              <a:rPr lang="en-GB" sz="1200" dirty="0">
                <a:solidFill>
                  <a:srgbClr val="3333FF"/>
                </a:solidFill>
                <a:ea typeface="DejaVu LGC Sans" charset="0"/>
                <a:cs typeface="DejaVu LGC Sans" charset="0"/>
              </a:rPr>
              <a:t>in a 150 </a:t>
            </a:r>
            <a:r>
              <a:rPr lang="en-GB" sz="1200" dirty="0" smtClean="0">
                <a:solidFill>
                  <a:srgbClr val="3333FF"/>
                </a:solidFill>
                <a:latin typeface="Symbol" pitchFamily="18" charset="2"/>
                <a:ea typeface="DejaVu LGC Sans" charset="0"/>
                <a:cs typeface="DejaVu LGC Sans" charset="0"/>
              </a:rPr>
              <a:t>m</a:t>
            </a:r>
            <a:r>
              <a:rPr lang="en-GB" sz="1200" dirty="0" smtClean="0">
                <a:solidFill>
                  <a:srgbClr val="3333FF"/>
                </a:solidFill>
                <a:ea typeface="DejaVu LGC Sans" charset="0"/>
                <a:cs typeface="DejaVu LGC Sans" charset="0"/>
              </a:rPr>
              <a:t>m </a:t>
            </a:r>
            <a:r>
              <a:rPr lang="en-GB" sz="1200" dirty="0">
                <a:solidFill>
                  <a:srgbClr val="3333FF"/>
                </a:solidFill>
                <a:ea typeface="DejaVu LGC Sans" charset="0"/>
                <a:cs typeface="DejaVu LGC Sans" charset="0"/>
              </a:rPr>
              <a:t>thick </a:t>
            </a:r>
          </a:p>
          <a:p>
            <a:pPr marL="276225" indent="-276225"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SzPct val="80000"/>
              <a:buFont typeface="Marlett" pitchFamily="2" charset="2"/>
              <a:buNone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</a:pPr>
            <a:r>
              <a:rPr lang="en-GB" sz="1200" dirty="0">
                <a:solidFill>
                  <a:srgbClr val="3333FF"/>
                </a:solidFill>
                <a:ea typeface="DejaVu LGC Sans" charset="0"/>
                <a:cs typeface="DejaVu LGC Sans" charset="0"/>
              </a:rPr>
              <a:t>inner nylon vessel (R = 4.25 m)</a:t>
            </a:r>
          </a:p>
        </p:txBody>
      </p:sp>
      <p:sp>
        <p:nvSpPr>
          <p:cNvPr id="61452" name="Line 11"/>
          <p:cNvSpPr>
            <a:spLocks noChangeShapeType="1"/>
          </p:cNvSpPr>
          <p:nvPr/>
        </p:nvSpPr>
        <p:spPr bwMode="auto">
          <a:xfrm flipH="1">
            <a:off x="4499992" y="2042096"/>
            <a:ext cx="811212" cy="431800"/>
          </a:xfrm>
          <a:prstGeom prst="line">
            <a:avLst/>
          </a:prstGeom>
          <a:noFill/>
          <a:ln w="2844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3" name="Line 12"/>
          <p:cNvSpPr>
            <a:spLocks noChangeShapeType="1"/>
          </p:cNvSpPr>
          <p:nvPr/>
        </p:nvSpPr>
        <p:spPr bwMode="auto">
          <a:xfrm flipH="1">
            <a:off x="4644008" y="1826072"/>
            <a:ext cx="882650" cy="792163"/>
          </a:xfrm>
          <a:prstGeom prst="line">
            <a:avLst/>
          </a:prstGeom>
          <a:noFill/>
          <a:ln w="2844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5" name="Text Box 14"/>
          <p:cNvSpPr txBox="1">
            <a:spLocks noChangeArrowheads="1"/>
          </p:cNvSpPr>
          <p:nvPr/>
        </p:nvSpPr>
        <p:spPr bwMode="auto">
          <a:xfrm>
            <a:off x="4932040" y="1124744"/>
            <a:ext cx="2474913" cy="887552"/>
          </a:xfrm>
          <a:prstGeom prst="rect">
            <a:avLst/>
          </a:prstGeom>
          <a:solidFill>
            <a:srgbClr val="FFFFFF"/>
          </a:soli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76225" indent="-276225"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SzPct val="80000"/>
              <a:buFont typeface="Marlett" pitchFamily="2" charset="2"/>
              <a:buNone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</a:pPr>
            <a:r>
              <a:rPr lang="en-GB" sz="1600" b="1" i="1" u="sng" dirty="0">
                <a:solidFill>
                  <a:srgbClr val="008000"/>
                </a:solidFill>
                <a:latin typeface="Constantia" pitchFamily="18" charset="0"/>
                <a:ea typeface="DejaVu LGC Sans" charset="0"/>
                <a:cs typeface="DejaVu LGC Sans" charset="0"/>
              </a:rPr>
              <a:t>Stainless Steel Sphere:</a:t>
            </a:r>
          </a:p>
          <a:p>
            <a:pPr marL="276225" indent="-276225"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SzPct val="80000"/>
              <a:buFont typeface="Marlett" pitchFamily="2" charset="2"/>
              <a:buNone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</a:pPr>
            <a:r>
              <a:rPr lang="en-GB" sz="1600" b="1" dirty="0">
                <a:solidFill>
                  <a:srgbClr val="008000"/>
                </a:solidFill>
                <a:latin typeface="Constantia" pitchFamily="18" charset="0"/>
                <a:ea typeface="DejaVu LGC Sans" charset="0"/>
                <a:cs typeface="DejaVu LGC Sans" charset="0"/>
              </a:rPr>
              <a:t>R = 6.75 m</a:t>
            </a:r>
          </a:p>
          <a:p>
            <a:pPr marL="276225" indent="-276225"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SzPct val="80000"/>
              <a:buFont typeface="Marlett" pitchFamily="2" charset="2"/>
              <a:buNone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</a:pPr>
            <a:r>
              <a:rPr lang="en-GB" sz="1600" b="1" dirty="0">
                <a:solidFill>
                  <a:srgbClr val="008000"/>
                </a:solidFill>
                <a:latin typeface="Constantia" pitchFamily="18" charset="0"/>
                <a:ea typeface="DejaVu LGC Sans" charset="0"/>
                <a:cs typeface="DejaVu LGC Sans" charset="0"/>
              </a:rPr>
              <a:t>2212 PMTs </a:t>
            </a:r>
            <a:r>
              <a:rPr lang="en-GB" sz="1600" b="1" dirty="0" smtClean="0">
                <a:solidFill>
                  <a:srgbClr val="008000"/>
                </a:solidFill>
                <a:latin typeface="Constantia" pitchFamily="18" charset="0"/>
                <a:ea typeface="DejaVu LGC Sans" charset="0"/>
                <a:cs typeface="DejaVu LGC Sans" charset="0"/>
              </a:rPr>
              <a:t> </a:t>
            </a:r>
            <a:endParaRPr lang="en-GB" b="1" baseline="30000" dirty="0">
              <a:solidFill>
                <a:srgbClr val="008000"/>
              </a:solidFill>
              <a:latin typeface="Constantia" pitchFamily="18" charset="0"/>
              <a:ea typeface="DejaVu LGC Sans" charset="0"/>
              <a:cs typeface="DejaVu LGC Sans" charset="0"/>
            </a:endParaRPr>
          </a:p>
        </p:txBody>
      </p:sp>
      <p:sp>
        <p:nvSpPr>
          <p:cNvPr id="61456" name="Line 15"/>
          <p:cNvSpPr>
            <a:spLocks noChangeShapeType="1"/>
          </p:cNvSpPr>
          <p:nvPr/>
        </p:nvSpPr>
        <p:spPr bwMode="auto">
          <a:xfrm flipV="1">
            <a:off x="1979712" y="3628678"/>
            <a:ext cx="1331813" cy="933698"/>
          </a:xfrm>
          <a:prstGeom prst="line">
            <a:avLst/>
          </a:prstGeom>
          <a:noFill/>
          <a:ln w="1908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7" name="Text Box 16"/>
          <p:cNvSpPr txBox="1">
            <a:spLocks noChangeArrowheads="1"/>
          </p:cNvSpPr>
          <p:nvPr/>
        </p:nvSpPr>
        <p:spPr bwMode="auto">
          <a:xfrm>
            <a:off x="179512" y="3986312"/>
            <a:ext cx="2006296" cy="776752"/>
          </a:xfrm>
          <a:prstGeom prst="rect">
            <a:avLst/>
          </a:prstGeom>
          <a:solidFill>
            <a:srgbClr val="FFFFFF"/>
          </a:soli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76225" indent="-276225"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SzPct val="80000"/>
              <a:buFont typeface="Marlett" pitchFamily="2" charset="2"/>
              <a:buNone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</a:pPr>
            <a:r>
              <a:rPr lang="en-GB" sz="1600" b="1" i="1" u="sng" dirty="0">
                <a:solidFill>
                  <a:srgbClr val="008000"/>
                </a:solidFill>
                <a:latin typeface="Constantia" pitchFamily="18" charset="0"/>
                <a:ea typeface="DejaVu LGC Sans" charset="0"/>
                <a:cs typeface="DejaVu LGC Sans" charset="0"/>
              </a:rPr>
              <a:t>Outer nylon vessel</a:t>
            </a:r>
            <a:r>
              <a:rPr lang="en-GB" sz="1600" b="1" i="1" dirty="0">
                <a:solidFill>
                  <a:srgbClr val="008000"/>
                </a:solidFill>
                <a:latin typeface="Constantia" pitchFamily="18" charset="0"/>
                <a:ea typeface="DejaVu LGC Sans" charset="0"/>
                <a:cs typeface="DejaVu LGC Sans" charset="0"/>
              </a:rPr>
              <a:t>:</a:t>
            </a:r>
          </a:p>
          <a:p>
            <a:pPr marL="276225" indent="-276225"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SzPct val="80000"/>
              <a:buFont typeface="Marlett" pitchFamily="2" charset="2"/>
              <a:buNone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</a:pPr>
            <a:r>
              <a:rPr lang="en-GB" sz="1200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R = 5.50 m</a:t>
            </a:r>
          </a:p>
          <a:p>
            <a:pPr marL="276225" indent="-276225"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SzPct val="80000"/>
              <a:buFont typeface="Marlett" pitchFamily="2" charset="2"/>
              <a:buNone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</a:pPr>
            <a:r>
              <a:rPr lang="en-GB" sz="1200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sz="1200" baseline="33000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222</a:t>
            </a:r>
            <a:r>
              <a:rPr lang="en-GB" sz="1200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Rn barrier)</a:t>
            </a:r>
          </a:p>
        </p:txBody>
      </p:sp>
      <p:sp>
        <p:nvSpPr>
          <p:cNvPr id="61458" name="Line 17"/>
          <p:cNvSpPr>
            <a:spLocks noChangeShapeType="1"/>
          </p:cNvSpPr>
          <p:nvPr/>
        </p:nvSpPr>
        <p:spPr bwMode="auto">
          <a:xfrm>
            <a:off x="2286000" y="3215928"/>
            <a:ext cx="1143000" cy="228600"/>
          </a:xfrm>
          <a:prstGeom prst="line">
            <a:avLst/>
          </a:prstGeom>
          <a:noFill/>
          <a:ln w="1908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9" name="Text Box 18"/>
          <p:cNvSpPr txBox="1">
            <a:spLocks noChangeArrowheads="1"/>
          </p:cNvSpPr>
          <p:nvPr/>
        </p:nvSpPr>
        <p:spPr bwMode="auto">
          <a:xfrm>
            <a:off x="103188" y="2907953"/>
            <a:ext cx="1550722" cy="776752"/>
          </a:xfrm>
          <a:prstGeom prst="rect">
            <a:avLst/>
          </a:prstGeom>
          <a:solidFill>
            <a:srgbClr val="FFFFFF"/>
          </a:soli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76225" indent="-276225"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SzPct val="80000"/>
              <a:buFont typeface="Marlett" pitchFamily="2" charset="2"/>
              <a:buNone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</a:pPr>
            <a:r>
              <a:rPr lang="en-GB" sz="1600" b="1" i="1" u="sng" dirty="0">
                <a:solidFill>
                  <a:srgbClr val="008000"/>
                </a:solidFill>
                <a:latin typeface="Constantia" pitchFamily="18" charset="0"/>
                <a:ea typeface="DejaVu LGC Sans" charset="0"/>
                <a:cs typeface="DejaVu LGC Sans" charset="0"/>
              </a:rPr>
              <a:t>Buffer region</a:t>
            </a:r>
            <a:r>
              <a:rPr lang="en-GB" sz="1600" b="1" i="1" dirty="0">
                <a:solidFill>
                  <a:srgbClr val="008000"/>
                </a:solidFill>
                <a:latin typeface="Constantia" pitchFamily="18" charset="0"/>
                <a:ea typeface="DejaVu LGC Sans" charset="0"/>
                <a:cs typeface="DejaVu LGC Sans" charset="0"/>
              </a:rPr>
              <a:t>:</a:t>
            </a:r>
          </a:p>
          <a:p>
            <a:pPr marL="276225" indent="-276225"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SzPct val="80000"/>
              <a:buFont typeface="Marlett" pitchFamily="2" charset="2"/>
              <a:buNone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</a:pPr>
            <a:r>
              <a:rPr lang="en-GB" sz="1200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PC+DMP</a:t>
            </a:r>
            <a:r>
              <a:rPr lang="en-GB" sz="1200" dirty="0">
                <a:solidFill>
                  <a:srgbClr val="000066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1200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quencher </a:t>
            </a:r>
          </a:p>
          <a:p>
            <a:pPr marL="276225" indent="-276225"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SzPct val="80000"/>
              <a:buFont typeface="Marlett" pitchFamily="2" charset="2"/>
              <a:buNone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</a:pPr>
            <a:r>
              <a:rPr lang="en-GB" sz="1200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4.25 m &lt; R &lt; 6.75 m</a:t>
            </a:r>
          </a:p>
        </p:txBody>
      </p:sp>
      <p:sp>
        <p:nvSpPr>
          <p:cNvPr id="61460" name="TextBox 19"/>
          <p:cNvSpPr txBox="1">
            <a:spLocks noChangeArrowheads="1"/>
          </p:cNvSpPr>
          <p:nvPr/>
        </p:nvSpPr>
        <p:spPr bwMode="auto">
          <a:xfrm>
            <a:off x="2123728" y="5661248"/>
            <a:ext cx="6408712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</a:t>
            </a:r>
            <a:r>
              <a:rPr lang="en-US" sz="1600" b="1" dirty="0" smtClean="0">
                <a:solidFill>
                  <a:srgbClr val="FF0000"/>
                </a:solidFill>
              </a:rPr>
              <a:t>he </a:t>
            </a:r>
            <a:r>
              <a:rPr lang="en-US" sz="1600" b="1" dirty="0">
                <a:solidFill>
                  <a:srgbClr val="FF0000"/>
                </a:solidFill>
              </a:rPr>
              <a:t>smallest radioactive background in the world: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 9-10 orders of magnitude smaller </a:t>
            </a:r>
            <a:r>
              <a:rPr lang="en-US" sz="1600" b="1" dirty="0" smtClean="0">
                <a:solidFill>
                  <a:srgbClr val="FF0000"/>
                </a:solidFill>
              </a:rPr>
              <a:t> than </a:t>
            </a:r>
            <a:r>
              <a:rPr lang="en-US" sz="1600" b="1" dirty="0">
                <a:solidFill>
                  <a:srgbClr val="FF0000"/>
                </a:solidFill>
              </a:rPr>
              <a:t>the </a:t>
            </a:r>
            <a:r>
              <a:rPr lang="en-US" sz="1600" b="1" dirty="0" smtClean="0">
                <a:solidFill>
                  <a:srgbClr val="FF0000"/>
                </a:solidFill>
              </a:rPr>
              <a:t>every-day environment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836712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xtBox 21"/>
          <p:cNvSpPr txBox="1"/>
          <p:nvPr/>
        </p:nvSpPr>
        <p:spPr>
          <a:xfrm>
            <a:off x="467544" y="1886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The Borexino detector</a:t>
            </a:r>
            <a:r>
              <a:rPr lang="it-IT" sz="2400" dirty="0" smtClean="0">
                <a:solidFill>
                  <a:srgbClr val="FF0000"/>
                </a:solidFill>
              </a:rPr>
              <a:t>@ LNGS (Italy)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5524" y="3284984"/>
            <a:ext cx="3798476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1600" dirty="0" smtClean="0"/>
              <a:t>≈500 phe/MeV (electron equivalent)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/>
              <a:t>Energy resolution 4.5%@1MeV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/>
              <a:t>Space resolution 10 cm @1MeV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/>
              <a:t>“wall less” Fiducial Volume 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/>
              <a:t>Pulse shape capability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/>
              <a:t>Calibration in situ with radioactive sources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/>
              <a:t>Accurate Monte Carlo modeling of the </a:t>
            </a:r>
          </a:p>
          <a:p>
            <a:r>
              <a:rPr lang="it-IT" sz="1600" dirty="0" smtClean="0"/>
              <a:t>energy and time response function</a:t>
            </a:r>
            <a:endParaRPr lang="it-IT" sz="16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868144" y="2636912"/>
          <a:ext cx="2232248" cy="590889"/>
        </p:xfrm>
        <a:graphic>
          <a:graphicData uri="http://schemas.openxmlformats.org/presentationml/2006/ole">
            <p:oleObj spid="_x0000_s31745" name="Equation" r:id="rId5" imgW="1079280" imgH="2412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508104" y="2132856"/>
            <a:ext cx="296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n</a:t>
            </a:r>
            <a:r>
              <a:rPr lang="it-IT" dirty="0" smtClean="0"/>
              <a:t> detection: </a:t>
            </a:r>
          </a:p>
          <a:p>
            <a:r>
              <a:rPr lang="it-IT" dirty="0" smtClean="0"/>
              <a:t>elastic scattering on electrons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71600" y="188640"/>
            <a:ext cx="6578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          geo</a:t>
            </a:r>
            <a:r>
              <a:rPr lang="it-IT" sz="36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3600" dirty="0" smtClean="0">
                <a:solidFill>
                  <a:srgbClr val="FF0000"/>
                </a:solidFill>
              </a:rPr>
              <a:t>: signal and background</a:t>
            </a:r>
            <a:endParaRPr lang="it-IT" sz="3600" dirty="0"/>
          </a:p>
        </p:txBody>
      </p:sp>
      <p:sp>
        <p:nvSpPr>
          <p:cNvPr id="26" name="Rectangle 25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/>
          <p:cNvSpPr txBox="1"/>
          <p:nvPr/>
        </p:nvSpPr>
        <p:spPr>
          <a:xfrm>
            <a:off x="179512" y="1124744"/>
            <a:ext cx="71699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Event selection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/>
              <a:t>Q</a:t>
            </a:r>
            <a:r>
              <a:rPr lang="it-IT" sz="1600" baseline="-25000" dirty="0" smtClean="0"/>
              <a:t>prompt</a:t>
            </a:r>
            <a:r>
              <a:rPr lang="it-IT" sz="1600" dirty="0" smtClean="0"/>
              <a:t> &gt;480 pe         Q</a:t>
            </a:r>
            <a:r>
              <a:rPr lang="it-IT" sz="1600" baseline="-25000" dirty="0" smtClean="0"/>
              <a:t>delayed</a:t>
            </a:r>
            <a:r>
              <a:rPr lang="it-IT" sz="1600" dirty="0" smtClean="0"/>
              <a:t> (860,1300)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>
                <a:latin typeface="Symbol" pitchFamily="18" charset="2"/>
              </a:rPr>
              <a:t>D</a:t>
            </a:r>
            <a:r>
              <a:rPr lang="it-IT" sz="1600" dirty="0" smtClean="0"/>
              <a:t>R (promt-delayed):  1m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>
                <a:latin typeface="Symbol" pitchFamily="18" charset="2"/>
              </a:rPr>
              <a:t>D</a:t>
            </a:r>
            <a:r>
              <a:rPr lang="it-IT" sz="1600" dirty="0" smtClean="0"/>
              <a:t>t  (promt-delayed):  (20 </a:t>
            </a:r>
            <a:r>
              <a:rPr lang="it-IT" sz="1600" dirty="0" smtClean="0">
                <a:latin typeface="Symbol" pitchFamily="18" charset="2"/>
              </a:rPr>
              <a:t>m</a:t>
            </a:r>
            <a:r>
              <a:rPr lang="it-IT" sz="1600" dirty="0" smtClean="0"/>
              <a:t>s, 1280</a:t>
            </a:r>
            <a:r>
              <a:rPr lang="it-IT" sz="1600" dirty="0" smtClean="0">
                <a:latin typeface="Symbol" pitchFamily="18" charset="2"/>
              </a:rPr>
              <a:t>m</a:t>
            </a:r>
            <a:r>
              <a:rPr lang="it-IT" sz="1600" dirty="0" smtClean="0"/>
              <a:t>s)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/>
              <a:t>Veto after muon: up to 2 s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/>
              <a:t>Pulse shape discrimination (Gatti filter) &lt;0.015 : delayed events must be “beta like”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/>
              <a:t>Total  cut efficiency determined by Monte Carlo: 0.84±0.01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FF0000"/>
                </a:solidFill>
              </a:rPr>
              <a:t>Large Fiducial Volume</a:t>
            </a:r>
            <a:r>
              <a:rPr lang="it-IT" sz="1600" dirty="0" smtClean="0"/>
              <a:t>: distance from the vessel &lt;25 cm</a:t>
            </a:r>
          </a:p>
          <a:p>
            <a:r>
              <a:rPr lang="it-IT" sz="1600" dirty="0" smtClean="0"/>
              <a:t>                                           </a:t>
            </a:r>
            <a:r>
              <a:rPr lang="it-IT" sz="1600" dirty="0" smtClean="0">
                <a:solidFill>
                  <a:srgbClr val="FF0000"/>
                </a:solidFill>
              </a:rPr>
              <a:t>Dynamical vessel shape as in the seasonal analysis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/>
              <a:t>Exposure             613±26 ton year </a:t>
            </a:r>
            <a:r>
              <a:rPr lang="it-IT" sz="1200" dirty="0" smtClean="0"/>
              <a:t>(vessel shape 1.6%; posit. rec. 3.8%; cut eff 1%)</a:t>
            </a:r>
          </a:p>
          <a:p>
            <a:endParaRPr lang="it-IT" dirty="0" smtClean="0"/>
          </a:p>
          <a:p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28" name="TextBox 27"/>
          <p:cNvSpPr txBox="1"/>
          <p:nvPr/>
        </p:nvSpPr>
        <p:spPr>
          <a:xfrm>
            <a:off x="1763688" y="39330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46  candidates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89040"/>
            <a:ext cx="3986014" cy="283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39552" y="4653136"/>
            <a:ext cx="4340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Background not due to reactors is very small</a:t>
            </a:r>
          </a:p>
          <a:p>
            <a:pPr algn="ctr"/>
            <a:r>
              <a:rPr lang="it-IT" dirty="0" smtClean="0"/>
              <a:t>0.70 ±0.18 events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810344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geo</a:t>
            </a:r>
            <a:r>
              <a:rPr lang="it-IT" sz="36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3600" dirty="0" smtClean="0">
                <a:solidFill>
                  <a:srgbClr val="FF0000"/>
                </a:solidFill>
              </a:rPr>
              <a:t> results: evidence of the signal</a:t>
            </a:r>
            <a:endParaRPr lang="it-IT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5536" y="1268760"/>
          <a:ext cx="856895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224136"/>
                <a:gridCol w="1152128"/>
                <a:gridCol w="1093213"/>
                <a:gridCol w="1211043"/>
                <a:gridCol w="1440160"/>
              </a:tblGrid>
              <a:tr h="783087">
                <a:tc>
                  <a:txBody>
                    <a:bodyPr/>
                    <a:lstStyle/>
                    <a:p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reactor</a:t>
                      </a:r>
                    </a:p>
                    <a:p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Expected with osc.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N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reactor</a:t>
                      </a:r>
                    </a:p>
                    <a:p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Expected </a:t>
                      </a:r>
                    </a:p>
                    <a:p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no osc.</a:t>
                      </a:r>
                      <a:endParaRPr lang="it-IT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Others back.</a:t>
                      </a:r>
                    </a:p>
                    <a:p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geo</a:t>
                      </a:r>
                    </a:p>
                    <a:p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measured</a:t>
                      </a:r>
                      <a:endParaRPr lang="it-IT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reactor</a:t>
                      </a:r>
                    </a:p>
                    <a:p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measured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geo</a:t>
                      </a:r>
                    </a:p>
                    <a:p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measured</a:t>
                      </a:r>
                    </a:p>
                    <a:p>
                      <a:endParaRPr lang="it-IT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reactor</a:t>
                      </a:r>
                    </a:p>
                    <a:p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measured</a:t>
                      </a:r>
                    </a:p>
                    <a:p>
                      <a:endParaRPr lang="it-IT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events</a:t>
                      </a:r>
                      <a:endParaRPr lang="it-IT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Events</a:t>
                      </a:r>
                      <a:endParaRPr lang="it-IT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events</a:t>
                      </a:r>
                      <a:endParaRPr lang="it-IT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events</a:t>
                      </a:r>
                      <a:endParaRPr lang="it-IT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events</a:t>
                      </a:r>
                      <a:endParaRPr lang="it-IT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TNU</a:t>
                      </a:r>
                      <a:endParaRPr lang="it-IT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TNU</a:t>
                      </a:r>
                      <a:endParaRPr lang="it-IT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1069">
                <a:tc>
                  <a:txBody>
                    <a:bodyPr/>
                    <a:lstStyle/>
                    <a:p>
                      <a:r>
                        <a:rPr lang="it-IT" sz="2000" baseline="0" dirty="0" smtClean="0"/>
                        <a:t>33.3±2.4</a:t>
                      </a:r>
                      <a:endParaRPr lang="it-IT" sz="20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aseline="0" dirty="0" smtClean="0"/>
                        <a:t>60.4±2.4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aseline="0" dirty="0" smtClean="0"/>
                        <a:t>0.70±0.18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aseline="0" dirty="0" smtClean="0">
                          <a:solidFill>
                            <a:srgbClr val="FF0000"/>
                          </a:solidFill>
                        </a:rPr>
                        <a:t>14.3±4.4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dirty="0" smtClean="0">
                          <a:solidFill>
                            <a:srgbClr val="002060"/>
                          </a:solidFill>
                        </a:rPr>
                        <a:t>9.9</a:t>
                      </a:r>
                      <a:r>
                        <a:rPr lang="it-IT" sz="1600" baseline="30000" dirty="0" smtClean="0">
                          <a:solidFill>
                            <a:srgbClr val="002060"/>
                          </a:solidFill>
                        </a:rPr>
                        <a:t>+4.1</a:t>
                      </a:r>
                      <a:r>
                        <a:rPr lang="it-IT" sz="1600" baseline="-25000" dirty="0" smtClean="0">
                          <a:solidFill>
                            <a:srgbClr val="002060"/>
                          </a:solidFill>
                        </a:rPr>
                        <a:t>-3.4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aseline="0" dirty="0" smtClean="0"/>
                        <a:t>31.2</a:t>
                      </a:r>
                      <a:r>
                        <a:rPr lang="it-IT" sz="2000" baseline="-25000" dirty="0" smtClean="0"/>
                        <a:t>-6.1</a:t>
                      </a:r>
                      <a:r>
                        <a:rPr lang="it-IT" sz="2000" baseline="30000" dirty="0" smtClean="0"/>
                        <a:t>+7</a:t>
                      </a:r>
                      <a:endParaRPr lang="it-IT" sz="20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aseline="0" dirty="0" smtClean="0"/>
                        <a:t>38.8±12.0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aseline="0" dirty="0" smtClean="0"/>
                        <a:t>84.5</a:t>
                      </a:r>
                      <a:r>
                        <a:rPr lang="it-IT" sz="2000" baseline="30000" dirty="0" smtClean="0"/>
                        <a:t>+19.3</a:t>
                      </a:r>
                      <a:r>
                        <a:rPr lang="it-IT" sz="2000" baseline="-25000" dirty="0" smtClean="0"/>
                        <a:t>-16.9</a:t>
                      </a:r>
                      <a:endParaRPr lang="it-IT" sz="20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51520" y="3501008"/>
            <a:ext cx="4320480" cy="2984748"/>
            <a:chOff x="251520" y="3933056"/>
            <a:chExt cx="4176464" cy="25527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933056"/>
              <a:ext cx="4176464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2270144" y="4653136"/>
              <a:ext cx="285633" cy="8195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483768" y="4509120"/>
              <a:ext cx="833544" cy="31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reactor</a:t>
              </a:r>
              <a:endParaRPr lang="it-IT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59632" y="4221088"/>
              <a:ext cx="627576" cy="31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geo</a:t>
              </a:r>
              <a:r>
                <a:rPr lang="it-IT" dirty="0" smtClean="0">
                  <a:latin typeface="Symbol" pitchFamily="18" charset="2"/>
                </a:rPr>
                <a:t>n</a:t>
              </a:r>
              <a:endParaRPr lang="it-IT" dirty="0">
                <a:latin typeface="Symbol" pitchFamily="18" charset="2"/>
              </a:endParaRP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1187624" y="4536959"/>
              <a:ext cx="385797" cy="7642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4787807" y="3429000"/>
            <a:ext cx="435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No  geo</a:t>
            </a:r>
            <a:r>
              <a:rPr lang="it-IT" b="1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b="1" dirty="0" smtClean="0">
                <a:solidFill>
                  <a:srgbClr val="FF0000"/>
                </a:solidFill>
              </a:rPr>
              <a:t> signal: rejected with prob.  6 10</a:t>
            </a:r>
            <a:r>
              <a:rPr lang="it-IT" b="1" baseline="30000" dirty="0" smtClean="0">
                <a:solidFill>
                  <a:srgbClr val="FF0000"/>
                </a:solidFill>
              </a:rPr>
              <a:t>-6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3284984"/>
            <a:ext cx="237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Unbinned likelihood fit</a:t>
            </a:r>
            <a:endParaRPr lang="it-IT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5210780" y="3851756"/>
            <a:ext cx="3888598" cy="2961620"/>
            <a:chOff x="5210780" y="3645024"/>
            <a:chExt cx="3888598" cy="296162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3645024"/>
              <a:ext cx="2963589" cy="283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7740352" y="3861048"/>
              <a:ext cx="1359026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500" dirty="0" smtClean="0"/>
                <a:t>1</a:t>
              </a:r>
              <a:r>
                <a:rPr lang="it-IT" sz="1500" dirty="0" smtClean="0">
                  <a:latin typeface="Symbol" pitchFamily="18" charset="2"/>
                </a:rPr>
                <a:t>s</a:t>
              </a:r>
              <a:r>
                <a:rPr lang="it-IT" sz="1500" dirty="0" smtClean="0"/>
                <a:t> expectation</a:t>
              </a:r>
              <a:endParaRPr lang="it-IT" sz="15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6948264" y="3933056"/>
              <a:ext cx="1008112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00192" y="6237312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N </a:t>
              </a:r>
              <a:r>
                <a:rPr lang="it-IT" baseline="-25000" dirty="0" smtClean="0"/>
                <a:t>reactor</a:t>
              </a:r>
              <a:r>
                <a:rPr lang="it-IT" dirty="0" smtClean="0"/>
                <a:t>(TNU)</a:t>
              </a:r>
              <a:endParaRPr lang="it-IT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495346" y="4792507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N </a:t>
              </a:r>
              <a:r>
                <a:rPr lang="it-IT" baseline="-25000" dirty="0" smtClean="0"/>
                <a:t>geo</a:t>
              </a:r>
              <a:r>
                <a:rPr lang="it-IT" dirty="0" smtClean="0"/>
                <a:t>(TNU)</a:t>
              </a:r>
              <a:endParaRPr lang="it-IT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783995" y="836712"/>
            <a:ext cx="24273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dirty="0" smtClean="0"/>
              <a:t>TNU=1ev/ (y  10</a:t>
            </a:r>
            <a:r>
              <a:rPr lang="it-IT" sz="1600" baseline="30000" dirty="0" smtClean="0"/>
              <a:t>32</a:t>
            </a:r>
            <a:r>
              <a:rPr lang="it-IT" sz="1600" dirty="0" smtClean="0"/>
              <a:t> protons)</a:t>
            </a:r>
            <a:endParaRPr lang="it-IT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8161039" y="4437112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68.3 C.L.</a:t>
            </a:r>
            <a:endParaRPr lang="it-IT" dirty="0"/>
          </a:p>
        </p:txBody>
      </p:sp>
      <p:sp>
        <p:nvSpPr>
          <p:cNvPr id="26" name="TextBox 25"/>
          <p:cNvSpPr txBox="1"/>
          <p:nvPr/>
        </p:nvSpPr>
        <p:spPr>
          <a:xfrm>
            <a:off x="8161039" y="486916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95.5 C.L.</a:t>
            </a:r>
            <a:endParaRPr lang="it-IT" dirty="0"/>
          </a:p>
        </p:txBody>
      </p:sp>
      <p:sp>
        <p:nvSpPr>
          <p:cNvPr id="27" name="TextBox 26"/>
          <p:cNvSpPr txBox="1"/>
          <p:nvPr/>
        </p:nvSpPr>
        <p:spPr>
          <a:xfrm>
            <a:off x="8161039" y="5301208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99.7 C.L.</a:t>
            </a:r>
            <a:endParaRPr lang="it-IT" dirty="0"/>
          </a:p>
        </p:txBody>
      </p:sp>
      <p:cxnSp>
        <p:nvCxnSpPr>
          <p:cNvPr id="29" name="Straight Arrow Connector 28"/>
          <p:cNvCxnSpPr>
            <a:stCxn id="24" idx="1"/>
          </p:cNvCxnSpPr>
          <p:nvPr/>
        </p:nvCxnSpPr>
        <p:spPr>
          <a:xfrm flipH="1">
            <a:off x="7092280" y="4621778"/>
            <a:ext cx="1068759" cy="24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1"/>
          </p:cNvCxnSpPr>
          <p:nvPr/>
        </p:nvCxnSpPr>
        <p:spPr>
          <a:xfrm flipH="1">
            <a:off x="7452320" y="5053826"/>
            <a:ext cx="708719" cy="31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812360" y="5445224"/>
            <a:ext cx="57606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95936" y="3140968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Our previous result</a:t>
            </a:r>
            <a:endParaRPr lang="it-IT" sz="1600" dirty="0">
              <a:solidFill>
                <a:srgbClr val="00206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788024" y="3068960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geo</a:t>
            </a:r>
            <a:r>
              <a:rPr lang="it-IT" sz="36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3600" dirty="0" smtClean="0">
                <a:solidFill>
                  <a:srgbClr val="FF0000"/>
                </a:solidFill>
              </a:rPr>
              <a:t> results: U and Th separation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39" y="1412775"/>
            <a:ext cx="4353461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3051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1844824"/>
            <a:ext cx="214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Chondritic U-Th ratio</a:t>
            </a:r>
            <a:endParaRPr lang="it-IT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524328" y="2132856"/>
            <a:ext cx="7200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6096" y="4509120"/>
            <a:ext cx="2659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Best fit</a:t>
            </a:r>
          </a:p>
          <a:p>
            <a:r>
              <a:rPr lang="it-IT" dirty="0" smtClean="0"/>
              <a:t>S(</a:t>
            </a:r>
            <a:r>
              <a:rPr lang="it-IT" baseline="30000" dirty="0" smtClean="0"/>
              <a:t>238</a:t>
            </a:r>
            <a:r>
              <a:rPr lang="it-IT" dirty="0" smtClean="0"/>
              <a:t> U)= 26.5  ± 19.5  TNU</a:t>
            </a:r>
          </a:p>
          <a:p>
            <a:r>
              <a:rPr lang="it-IT" dirty="0" smtClean="0"/>
              <a:t>S(</a:t>
            </a:r>
            <a:r>
              <a:rPr lang="it-IT" baseline="30000" dirty="0" smtClean="0"/>
              <a:t>232</a:t>
            </a:r>
            <a:r>
              <a:rPr lang="it-IT" dirty="0" smtClean="0"/>
              <a:t> T) = 10.6  ±  12.7 TNU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65313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Fit with  weight of </a:t>
            </a:r>
            <a:r>
              <a:rPr lang="it-IT" baseline="30000" dirty="0" smtClean="0"/>
              <a:t>238</a:t>
            </a:r>
            <a:r>
              <a:rPr lang="it-IT" dirty="0" smtClean="0"/>
              <a:t>U and </a:t>
            </a:r>
            <a:r>
              <a:rPr lang="it-IT" baseline="30000" dirty="0" smtClean="0"/>
              <a:t>232</a:t>
            </a:r>
            <a:r>
              <a:rPr lang="it-IT" dirty="0" smtClean="0"/>
              <a:t>Th spectra free</a:t>
            </a:r>
            <a:endParaRPr lang="it-IT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940152" y="3717032"/>
            <a:ext cx="36004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84784"/>
            <a:ext cx="513567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geo</a:t>
            </a:r>
            <a:r>
              <a:rPr lang="it-IT" sz="40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4000" dirty="0" smtClean="0">
                <a:solidFill>
                  <a:srgbClr val="FF0000"/>
                </a:solidFill>
              </a:rPr>
              <a:t> results: comparison with expectation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0" y="1196752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 descr="File:Earth-crust-cutaway-english.sv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5"/>
            <a:ext cx="324036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1520" y="3861048"/>
            <a:ext cx="4829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Crust </a:t>
            </a:r>
            <a:r>
              <a:rPr lang="it-IT" dirty="0" smtClean="0"/>
              <a:t> contribution: from local geolog. at G. Sasso</a:t>
            </a:r>
          </a:p>
          <a:p>
            <a:r>
              <a:rPr lang="it-IT" dirty="0" smtClean="0"/>
              <a:t>         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smtClean="0">
                <a:solidFill>
                  <a:srgbClr val="F9B67F"/>
                </a:solidFill>
              </a:rPr>
              <a:t>Mantle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smtClean="0"/>
              <a:t>contribution: BSE Earth models</a:t>
            </a:r>
            <a:endParaRPr lang="it-IT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7544" y="2132856"/>
            <a:ext cx="360040" cy="1872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99592" y="2492896"/>
            <a:ext cx="36004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60032" y="1844824"/>
            <a:ext cx="160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Borexino result</a:t>
            </a:r>
            <a:endParaRPr lang="it-IT" dirty="0"/>
          </a:p>
        </p:txBody>
      </p:sp>
      <p:sp>
        <p:nvSpPr>
          <p:cNvPr id="19" name="TextBox 18"/>
          <p:cNvSpPr txBox="1"/>
          <p:nvPr/>
        </p:nvSpPr>
        <p:spPr>
          <a:xfrm>
            <a:off x="5724128" y="141277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+1</a:t>
            </a:r>
            <a:r>
              <a:rPr lang="it-IT" dirty="0" smtClean="0">
                <a:latin typeface="Symbol" pitchFamily="18" charset="2"/>
              </a:rPr>
              <a:t>s</a:t>
            </a:r>
            <a:endParaRPr lang="it-IT" dirty="0"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87845" y="262762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-1</a:t>
            </a:r>
            <a:r>
              <a:rPr lang="it-IT" dirty="0" smtClean="0">
                <a:latin typeface="Symbol" pitchFamily="18" charset="2"/>
              </a:rPr>
              <a:t>s</a:t>
            </a:r>
            <a:endParaRPr lang="it-IT" dirty="0">
              <a:latin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648" y="465313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Borexino result compared with  various BSE  models </a:t>
            </a:r>
            <a:r>
              <a:rPr lang="it-IT" sz="1200" dirty="0" smtClean="0"/>
              <a:t>(see our paper for details)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Result consistent with expectation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We cannot  yet  discriminate between different models</a:t>
            </a:r>
            <a:endParaRPr lang="it-IT" dirty="0"/>
          </a:p>
        </p:txBody>
      </p:sp>
      <p:cxnSp>
        <p:nvCxnSpPr>
          <p:cNvPr id="25" name="Straight Arrow Connector 24"/>
          <p:cNvCxnSpPr>
            <a:stCxn id="21" idx="0"/>
          </p:cNvCxnSpPr>
          <p:nvPr/>
        </p:nvCxnSpPr>
        <p:spPr>
          <a:xfrm flipV="1">
            <a:off x="4932040" y="3068960"/>
            <a:ext cx="7200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932040" y="2780928"/>
            <a:ext cx="504056" cy="1880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0"/>
          </p:cNvCxnSpPr>
          <p:nvPr/>
        </p:nvCxnSpPr>
        <p:spPr>
          <a:xfrm flipV="1">
            <a:off x="4932040" y="2780928"/>
            <a:ext cx="1152128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0"/>
          </p:cNvCxnSpPr>
          <p:nvPr/>
        </p:nvCxnSpPr>
        <p:spPr>
          <a:xfrm flipV="1">
            <a:off x="4932040" y="2780928"/>
            <a:ext cx="1656184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0"/>
          </p:cNvCxnSpPr>
          <p:nvPr/>
        </p:nvCxnSpPr>
        <p:spPr>
          <a:xfrm flipV="1">
            <a:off x="4932040" y="2780928"/>
            <a:ext cx="216024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0"/>
          </p:cNvCxnSpPr>
          <p:nvPr/>
        </p:nvCxnSpPr>
        <p:spPr>
          <a:xfrm flipV="1">
            <a:off x="4932040" y="2636912"/>
            <a:ext cx="2808312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0"/>
          </p:cNvCxnSpPr>
          <p:nvPr/>
        </p:nvCxnSpPr>
        <p:spPr>
          <a:xfrm flipV="1">
            <a:off x="4932040" y="2564904"/>
            <a:ext cx="331236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geo</a:t>
            </a:r>
            <a:r>
              <a:rPr lang="it-IT" sz="36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3600" dirty="0" smtClean="0">
                <a:solidFill>
                  <a:srgbClr val="FF0000"/>
                </a:solidFill>
              </a:rPr>
              <a:t> results: Borexino+Kamland combined</a:t>
            </a:r>
            <a:endParaRPr lang="it-IT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1124744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7819961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Mantle contribution combining the results of 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Kamland </a:t>
            </a:r>
            <a:r>
              <a:rPr lang="it-IT" sz="1200" dirty="0" smtClean="0"/>
              <a:t>A. Gando  et al. (Kamland Coll.) Nature Geoscience 4 (2011) 574 :  </a:t>
            </a:r>
            <a:r>
              <a:rPr lang="it-IT" sz="1600" dirty="0" smtClean="0"/>
              <a:t>S</a:t>
            </a:r>
            <a:r>
              <a:rPr lang="it-IT" sz="1600" baseline="-25000" dirty="0" smtClean="0"/>
              <a:t>KL</a:t>
            </a:r>
            <a:r>
              <a:rPr lang="it-IT" sz="1600" dirty="0" smtClean="0"/>
              <a:t>(U+Th) = 31.8 ± 12.6 TNU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Borexino                                                                                             S</a:t>
            </a:r>
            <a:r>
              <a:rPr lang="it-IT" sz="1600" baseline="-25000" dirty="0" smtClean="0"/>
              <a:t>Bx</a:t>
            </a:r>
            <a:r>
              <a:rPr lang="it-IT" sz="1600" dirty="0" smtClean="0"/>
              <a:t>(U+Th) = 38.8 ± 11.9 TNU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Crust (LOC+ROC) contribution  calculated according to </a:t>
            </a:r>
            <a:r>
              <a:rPr lang="it-IT" sz="1200" dirty="0" smtClean="0"/>
              <a:t>G. Fiorentini et al., Phys. Rev. D 86, 033004 (2012)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S</a:t>
            </a:r>
            <a:r>
              <a:rPr lang="it-IT" sz="1600" baseline="-25000" dirty="0" smtClean="0"/>
              <a:t>KL</a:t>
            </a:r>
            <a:r>
              <a:rPr lang="it-IT" sz="1600" dirty="0" smtClean="0"/>
              <a:t>(crust)= 25.0 ± 1.9 TNU   for Kamland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S</a:t>
            </a:r>
            <a:r>
              <a:rPr lang="it-IT" sz="1600" baseline="-25000" dirty="0" smtClean="0"/>
              <a:t>Bx</a:t>
            </a:r>
            <a:r>
              <a:rPr lang="it-IT" sz="1600" dirty="0" smtClean="0"/>
              <a:t>(crust)= 23.4 ± 2.8 TNU   for Borexino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Spherical mantle</a:t>
            </a:r>
          </a:p>
          <a:p>
            <a:endParaRPr lang="it-IT" sz="1600" dirty="0" smtClean="0"/>
          </a:p>
          <a:p>
            <a:endParaRPr lang="it-IT" sz="1200" dirty="0" smtClean="0"/>
          </a:p>
          <a:p>
            <a:endParaRPr lang="it-IT" sz="1600" dirty="0" smtClean="0"/>
          </a:p>
          <a:p>
            <a:endParaRPr lang="it-IT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24944"/>
            <a:ext cx="39433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11760" y="5517232"/>
            <a:ext cx="285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</a:t>
            </a:r>
            <a:r>
              <a:rPr lang="it-IT" b="1" baseline="-25000" dirty="0" smtClean="0"/>
              <a:t>geo</a:t>
            </a:r>
            <a:r>
              <a:rPr lang="it-IT" b="1" dirty="0" smtClean="0"/>
              <a:t>(mantle)= 14.1±8.1 TNU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648072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geo</a:t>
            </a:r>
            <a:r>
              <a:rPr lang="it-IT" sz="36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3600" dirty="0" smtClean="0">
                <a:solidFill>
                  <a:srgbClr val="FF0000"/>
                </a:solidFill>
              </a:rPr>
              <a:t> results: radiogenic heat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5040560" cy="37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12776"/>
            <a:ext cx="50387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5157192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dirty="0" smtClean="0"/>
              <a:t>Contribution of the radioacative decays of 238U and 232 Th  to the total radiogenic heat?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Errors  on the geo</a:t>
            </a:r>
            <a:r>
              <a:rPr lang="it-IT" dirty="0" smtClean="0">
                <a:latin typeface="Symbol" pitchFamily="18" charset="2"/>
              </a:rPr>
              <a:t>n</a:t>
            </a:r>
            <a:r>
              <a:rPr lang="it-IT" dirty="0" smtClean="0"/>
              <a:t> flux still  large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Kamland and Borexino results very similar ( two different places)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Toward the Borexino PHASE 2 and more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96752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323528" y="1412777"/>
            <a:ext cx="79765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After the purification of the scintillator</a:t>
            </a:r>
          </a:p>
          <a:p>
            <a:pPr marL="342900" indent="-342900">
              <a:buAutoNum type="arabicParenR"/>
            </a:pPr>
            <a:r>
              <a:rPr lang="it-IT" dirty="0" smtClean="0"/>
              <a:t>Krypton: strongly reduced:  consistent with zero cpd/100t  from spectral fit</a:t>
            </a:r>
          </a:p>
          <a:p>
            <a:pPr marL="342900" indent="-342900">
              <a:buAutoNum type="arabicParenR" startAt="2"/>
            </a:pPr>
            <a:r>
              <a:rPr lang="it-IT" baseline="30000" dirty="0" smtClean="0"/>
              <a:t>210</a:t>
            </a:r>
            <a:r>
              <a:rPr lang="it-IT" dirty="0" smtClean="0"/>
              <a:t>Bi :  </a:t>
            </a:r>
            <a:r>
              <a:rPr lang="en-US" dirty="0" smtClean="0"/>
              <a:t>from ~70 </a:t>
            </a:r>
            <a:r>
              <a:rPr lang="en-US" dirty="0" err="1" smtClean="0"/>
              <a:t>cpd</a:t>
            </a:r>
            <a:r>
              <a:rPr lang="en-US" dirty="0" smtClean="0"/>
              <a:t>/100tons to  20 </a:t>
            </a:r>
            <a:r>
              <a:rPr lang="en-US" dirty="0" err="1" smtClean="0"/>
              <a:t>cpd</a:t>
            </a:r>
            <a:r>
              <a:rPr lang="en-US" dirty="0" smtClean="0"/>
              <a:t>/100tons) ; </a:t>
            </a:r>
          </a:p>
          <a:p>
            <a:pPr marL="342900" indent="-342900">
              <a:buAutoNum type="arabicParenR" startAt="2"/>
            </a:pPr>
            <a:r>
              <a:rPr lang="en-US" baseline="30000" dirty="0" smtClean="0"/>
              <a:t>238</a:t>
            </a:r>
            <a:r>
              <a:rPr lang="en-US" dirty="0" smtClean="0"/>
              <a:t>U (from </a:t>
            </a:r>
            <a:r>
              <a:rPr lang="en-US" baseline="30000" dirty="0" smtClean="0"/>
              <a:t>214</a:t>
            </a:r>
            <a:r>
              <a:rPr lang="en-US" dirty="0" smtClean="0"/>
              <a:t>Bi-Po tagging)   &lt; 9.7 10</a:t>
            </a:r>
            <a:r>
              <a:rPr lang="en-US" baseline="30000" dirty="0" smtClean="0"/>
              <a:t>‐19</a:t>
            </a:r>
            <a:r>
              <a:rPr lang="en-US" dirty="0" smtClean="0"/>
              <a:t> g/g at 95% C.L.</a:t>
            </a:r>
          </a:p>
          <a:p>
            <a:pPr marL="342900" indent="-342900">
              <a:buAutoNum type="arabicParenR" startAt="4"/>
            </a:pPr>
            <a:r>
              <a:rPr lang="en-US" baseline="30000" dirty="0" smtClean="0"/>
              <a:t>232</a:t>
            </a:r>
            <a:r>
              <a:rPr lang="en-US" dirty="0" smtClean="0"/>
              <a:t>Th   &lt; 2.9 10</a:t>
            </a:r>
            <a:r>
              <a:rPr lang="en-US" baseline="30000" dirty="0" smtClean="0"/>
              <a:t>-18</a:t>
            </a:r>
            <a:r>
              <a:rPr lang="en-US" dirty="0" smtClean="0"/>
              <a:t> g/g at 95% C.L.</a:t>
            </a:r>
          </a:p>
          <a:p>
            <a:pPr marL="342900" indent="-342900">
              <a:buAutoNum type="arabicParenR" startAt="4"/>
            </a:pPr>
            <a:r>
              <a:rPr lang="en-US" baseline="30000" dirty="0" smtClean="0"/>
              <a:t>210</a:t>
            </a:r>
            <a:r>
              <a:rPr lang="en-US" dirty="0" smtClean="0"/>
              <a:t>Po</a:t>
            </a:r>
          </a:p>
          <a:p>
            <a:pPr marL="342900" indent="-342900">
              <a:buAutoNum type="arabicParenR" startAt="4"/>
            </a:pPr>
            <a:r>
              <a:rPr lang="en-US" dirty="0" smtClean="0"/>
              <a:t>It may be possible to estimate the </a:t>
            </a:r>
            <a:r>
              <a:rPr lang="en-US" baseline="30000" dirty="0" smtClean="0"/>
              <a:t>210</a:t>
            </a:r>
            <a:r>
              <a:rPr lang="en-US" dirty="0" smtClean="0"/>
              <a:t>Bi content from </a:t>
            </a:r>
            <a:r>
              <a:rPr lang="en-US" baseline="30000" dirty="0" smtClean="0"/>
              <a:t>210</a:t>
            </a:r>
            <a:r>
              <a:rPr lang="en-US" dirty="0" smtClean="0"/>
              <a:t>Po evolution in time; 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it-IT" dirty="0"/>
          </a:p>
        </p:txBody>
      </p:sp>
      <p:sp>
        <p:nvSpPr>
          <p:cNvPr id="5" name="Rectangle 4"/>
          <p:cNvSpPr/>
          <p:nvPr/>
        </p:nvSpPr>
        <p:spPr>
          <a:xfrm>
            <a:off x="251520" y="3645024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Physics goals on PHASE 2</a:t>
            </a:r>
          </a:p>
          <a:p>
            <a:r>
              <a:rPr lang="it-IT" dirty="0" smtClean="0"/>
              <a:t>•Improve limit on CNO (observation?); (</a:t>
            </a:r>
            <a:r>
              <a:rPr lang="it-IT" baseline="30000" dirty="0" smtClean="0"/>
              <a:t>210</a:t>
            </a:r>
            <a:r>
              <a:rPr lang="it-IT" dirty="0" smtClean="0"/>
              <a:t>Bi suppression required); </a:t>
            </a:r>
          </a:p>
          <a:p>
            <a:r>
              <a:rPr lang="en-US" dirty="0" smtClean="0"/>
              <a:t>•Improve significance of pep signal (3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or more) </a:t>
            </a:r>
            <a:r>
              <a:rPr lang="en-US" baseline="30000" dirty="0" smtClean="0"/>
              <a:t>210</a:t>
            </a:r>
            <a:r>
              <a:rPr lang="en-US" dirty="0" smtClean="0"/>
              <a:t>Bi suppression required; </a:t>
            </a:r>
          </a:p>
          <a:p>
            <a:r>
              <a:rPr lang="en-US" dirty="0" smtClean="0"/>
              <a:t>•Search for pp neutrinos (</a:t>
            </a:r>
            <a:r>
              <a:rPr lang="en-US" baseline="30000" dirty="0" smtClean="0"/>
              <a:t>85</a:t>
            </a:r>
            <a:r>
              <a:rPr lang="en-US" dirty="0" smtClean="0"/>
              <a:t>Kr suppression helps); </a:t>
            </a:r>
          </a:p>
          <a:p>
            <a:r>
              <a:rPr lang="en-US" dirty="0" smtClean="0"/>
              <a:t>•Improve precision on </a:t>
            </a:r>
            <a:r>
              <a:rPr lang="en-US" baseline="30000" dirty="0" smtClean="0"/>
              <a:t>7</a:t>
            </a:r>
            <a:r>
              <a:rPr lang="en-US" dirty="0" smtClean="0"/>
              <a:t>Be neutrinos ( </a:t>
            </a:r>
            <a:r>
              <a:rPr lang="en-US" baseline="30000" dirty="0" smtClean="0"/>
              <a:t>210</a:t>
            </a:r>
            <a:r>
              <a:rPr lang="en-US" dirty="0" smtClean="0"/>
              <a:t>Bi and </a:t>
            </a:r>
            <a:r>
              <a:rPr lang="en-US" baseline="30000" dirty="0" smtClean="0"/>
              <a:t>85</a:t>
            </a:r>
            <a:r>
              <a:rPr lang="en-US" dirty="0" smtClean="0"/>
              <a:t>Kr suppression required); </a:t>
            </a:r>
          </a:p>
          <a:p>
            <a:endParaRPr lang="en-US" dirty="0" smtClean="0"/>
          </a:p>
          <a:p>
            <a:r>
              <a:rPr lang="en-US" dirty="0" smtClean="0"/>
              <a:t>SOX: </a:t>
            </a:r>
            <a:r>
              <a:rPr lang="it-IT" dirty="0" smtClean="0"/>
              <a:t> </a:t>
            </a:r>
            <a:r>
              <a:rPr lang="en-US" i="1" dirty="0" smtClean="0"/>
              <a:t>A Short Baseline neutrino oscillation experiment with </a:t>
            </a:r>
            <a:r>
              <a:rPr lang="en-US" i="1" dirty="0" err="1" smtClean="0"/>
              <a:t>Borexino</a:t>
            </a:r>
            <a:endParaRPr lang="en-US" i="1" dirty="0" smtClean="0"/>
          </a:p>
          <a:p>
            <a:r>
              <a:rPr lang="en-US" i="1" dirty="0" smtClean="0"/>
              <a:t>                     see the talk of  M. </a:t>
            </a:r>
            <a:r>
              <a:rPr lang="en-US" i="1" dirty="0" err="1" smtClean="0"/>
              <a:t>Pallavicini</a:t>
            </a:r>
            <a:r>
              <a:rPr lang="en-US" i="1" dirty="0" smtClean="0"/>
              <a:t>                  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0.862 MeV </a:t>
            </a:r>
            <a:r>
              <a:rPr lang="it-IT" sz="2800" baseline="30000" dirty="0" smtClean="0">
                <a:solidFill>
                  <a:srgbClr val="FF0000"/>
                </a:solidFill>
                <a:latin typeface="+mn-lt"/>
              </a:rPr>
              <a:t>7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Be solar </a:t>
            </a:r>
            <a:r>
              <a:rPr lang="it-IT" sz="2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: fit of the energy spectrum</a:t>
            </a:r>
            <a:endParaRPr lang="it-IT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696556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600" dirty="0" smtClean="0"/>
              <a:t>Identify background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Accurate modeling of the response function (Monte Carlo and analytical models)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Fit of the energy spectrum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Calibration to reduce errors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pp, pep,</a:t>
            </a:r>
            <a:r>
              <a:rPr lang="it-IT" sz="1600" baseline="30000" dirty="0" smtClean="0"/>
              <a:t>8</a:t>
            </a:r>
            <a:r>
              <a:rPr lang="it-IT" sz="1600" dirty="0" smtClean="0"/>
              <a:t>B fixed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59310"/>
            <a:ext cx="61912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20888"/>
            <a:ext cx="617965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3968" y="2675334"/>
            <a:ext cx="13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210</a:t>
            </a:r>
            <a:r>
              <a:rPr lang="it-IT" dirty="0" smtClean="0"/>
              <a:t>Po a peak 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4365104"/>
            <a:ext cx="197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Fiducial Volume:</a:t>
            </a:r>
          </a:p>
          <a:p>
            <a:r>
              <a:rPr lang="it-IT" dirty="0" smtClean="0"/>
              <a:t> 75 t</a:t>
            </a:r>
          </a:p>
          <a:p>
            <a:r>
              <a:rPr lang="it-IT" dirty="0" smtClean="0"/>
              <a:t>radial and z cut</a:t>
            </a:r>
          </a:p>
          <a:p>
            <a:r>
              <a:rPr lang="it-IT" dirty="0" smtClean="0"/>
              <a:t>R&lt;3m; |z|&lt;1.67 m</a:t>
            </a:r>
            <a:endParaRPr lang="it-IT" dirty="0"/>
          </a:p>
        </p:txBody>
      </p:sp>
      <p:pic>
        <p:nvPicPr>
          <p:cNvPr id="13" name="Picture 12" descr="Zona sferica e segmento sferico a due bas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636912"/>
            <a:ext cx="1512168" cy="15121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3419872" y="2132856"/>
            <a:ext cx="5544616" cy="2769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G. Bellini et al., Borexino Collaboration, Phys. Rev. Lett. 107 (2011) 141362.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6603" y="3429000"/>
            <a:ext cx="1565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Counts/day 100t</a:t>
            </a:r>
            <a:endParaRPr lang="it-IT" sz="1600" dirty="0"/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6012160" y="3573016"/>
            <a:ext cx="306651" cy="25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backup</a:t>
            </a:r>
            <a:endParaRPr lang="it-IT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aseline="30000" dirty="0" smtClean="0">
                <a:solidFill>
                  <a:srgbClr val="FF0000"/>
                </a:solidFill>
              </a:rPr>
              <a:t>7</a:t>
            </a:r>
            <a:r>
              <a:rPr lang="it-IT" dirty="0" smtClean="0">
                <a:solidFill>
                  <a:srgbClr val="FF0000"/>
                </a:solidFill>
              </a:rPr>
              <a:t>Be: fit of the energy spectrum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365970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43338" y="1470025"/>
          <a:ext cx="5243512" cy="568325"/>
        </p:xfrm>
        <a:graphic>
          <a:graphicData uri="http://schemas.openxmlformats.org/presentationml/2006/ole">
            <p:oleObj spid="_x0000_s69634" name="Equation" r:id="rId5" imgW="2336760" imgH="25380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211960" y="2132856"/>
          <a:ext cx="4303712" cy="454025"/>
        </p:xfrm>
        <a:graphic>
          <a:graphicData uri="http://schemas.openxmlformats.org/presentationml/2006/ole">
            <p:oleObj spid="_x0000_s69635" name="Equation" r:id="rId6" imgW="1917360" imgH="2030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40152" y="2708920"/>
            <a:ext cx="263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 </a:t>
            </a:r>
            <a:r>
              <a:rPr lang="it-IT" dirty="0" smtClean="0">
                <a:latin typeface="Symbol" pitchFamily="18" charset="2"/>
              </a:rPr>
              <a:t>s</a:t>
            </a:r>
            <a:r>
              <a:rPr lang="it-IT" dirty="0" smtClean="0"/>
              <a:t> evidence of oscillation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3560164" y="3212976"/>
            <a:ext cx="5583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1600" dirty="0" smtClean="0">
                <a:latin typeface="Symbol" pitchFamily="18" charset="2"/>
              </a:rPr>
              <a:t>n</a:t>
            </a:r>
            <a:r>
              <a:rPr lang="it-IT" sz="1600" baseline="-25000" dirty="0" smtClean="0"/>
              <a:t>e</a:t>
            </a:r>
            <a:r>
              <a:rPr lang="it-IT" sz="1600" dirty="0" smtClean="0"/>
              <a:t> flux reduction 0.62 +- 0.05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/>
              <a:t>electron neutrino survival probability   0.51 +- 0.07 @0.862MeV</a:t>
            </a:r>
            <a:endParaRPr lang="it-IT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4149080"/>
            <a:ext cx="7565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Search for a day night effect: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not expected for </a:t>
            </a:r>
            <a:r>
              <a:rPr lang="it-IT" baseline="30000" dirty="0" smtClean="0"/>
              <a:t>7</a:t>
            </a:r>
            <a:r>
              <a:rPr lang="it-IT" dirty="0" smtClean="0"/>
              <a:t>Be in the LMA-MSW model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Large effect expected in the “LOW” solution (excluded by solar exp+Kamland) </a:t>
            </a:r>
            <a:endParaRPr lang="it-IT" dirty="0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755576" y="5229200"/>
          <a:ext cx="4995862" cy="652463"/>
        </p:xfrm>
        <a:graphic>
          <a:graphicData uri="http://schemas.openxmlformats.org/presentationml/2006/ole">
            <p:oleObj spid="_x0000_s69636" name="Equation" r:id="rId7" imgW="3213000" imgH="41904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1196752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683568" y="6176337"/>
            <a:ext cx="528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G. Bellini et al., Borexino Collaboration +C Pena Garay,  Phys. Lett. B707 (2012) 22.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4860032" y="2342208"/>
            <a:ext cx="1800200" cy="3456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7" name="Picture 3" descr="so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66144"/>
            <a:ext cx="5567536" cy="445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6"/>
          <p:cNvSpPr txBox="1">
            <a:spLocks noChangeArrowheads="1"/>
          </p:cNvSpPr>
          <p:nvPr/>
        </p:nvSpPr>
        <p:spPr bwMode="auto">
          <a:xfrm>
            <a:off x="2483768" y="2846264"/>
            <a:ext cx="560388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2000" b="1" baseline="30000" dirty="0">
                <a:solidFill>
                  <a:srgbClr val="FF3300"/>
                </a:solidFill>
              </a:rPr>
              <a:t>13</a:t>
            </a:r>
            <a:r>
              <a:rPr kumimoji="1" lang="en-US" altLang="ja-JP" sz="2000" b="1" dirty="0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5131" name="Text Box 7"/>
          <p:cNvSpPr txBox="1">
            <a:spLocks noChangeArrowheads="1"/>
          </p:cNvSpPr>
          <p:nvPr/>
        </p:nvSpPr>
        <p:spPr bwMode="auto">
          <a:xfrm>
            <a:off x="2411760" y="4214416"/>
            <a:ext cx="531812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2000" b="1" baseline="30000">
                <a:solidFill>
                  <a:srgbClr val="FF3300"/>
                </a:solidFill>
              </a:rPr>
              <a:t>17</a:t>
            </a:r>
            <a:r>
              <a:rPr kumimoji="1" lang="en-US" altLang="ja-JP" sz="2000" b="1">
                <a:solidFill>
                  <a:srgbClr val="FF3300"/>
                </a:solidFill>
              </a:rPr>
              <a:t>F</a:t>
            </a:r>
          </a:p>
        </p:txBody>
      </p:sp>
      <p:sp>
        <p:nvSpPr>
          <p:cNvPr id="5132" name="Rectangle 8"/>
          <p:cNvSpPr>
            <a:spLocks noChangeArrowheads="1"/>
          </p:cNvSpPr>
          <p:nvPr/>
        </p:nvSpPr>
        <p:spPr bwMode="auto">
          <a:xfrm>
            <a:off x="1331640" y="188640"/>
            <a:ext cx="624988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ja-JP" sz="3600" dirty="0">
                <a:solidFill>
                  <a:srgbClr val="FF0000"/>
                </a:solidFill>
              </a:rPr>
              <a:t>Solar neutrino spectrum</a:t>
            </a:r>
            <a:r>
              <a:rPr lang="en-US" altLang="ja-JP" sz="3600" dirty="0">
                <a:solidFill>
                  <a:schemeClr val="tx2"/>
                </a:solidFill>
              </a:rPr>
              <a:t/>
            </a:r>
            <a:br>
              <a:rPr lang="en-US" altLang="ja-JP" sz="3600" dirty="0">
                <a:solidFill>
                  <a:schemeClr val="tx2"/>
                </a:solidFill>
              </a:rPr>
            </a:br>
            <a:r>
              <a:rPr lang="en-US" altLang="ja-JP" sz="2000" dirty="0">
                <a:solidFill>
                  <a:schemeClr val="tx2"/>
                </a:solidFill>
              </a:rPr>
              <a:t>predicted by the </a:t>
            </a:r>
            <a:r>
              <a:rPr lang="en-US" altLang="ja-JP" sz="2000" dirty="0">
                <a:solidFill>
                  <a:srgbClr val="FF0000"/>
                </a:solidFill>
              </a:rPr>
              <a:t>S</a:t>
            </a:r>
            <a:r>
              <a:rPr lang="en-US" altLang="ja-JP" sz="2000" dirty="0">
                <a:solidFill>
                  <a:schemeClr val="tx2"/>
                </a:solidFill>
              </a:rPr>
              <a:t>tandard </a:t>
            </a:r>
            <a:r>
              <a:rPr lang="en-US" altLang="ja-JP" sz="2000" dirty="0">
                <a:solidFill>
                  <a:srgbClr val="FF0000"/>
                </a:solidFill>
              </a:rPr>
              <a:t>S</a:t>
            </a:r>
            <a:r>
              <a:rPr lang="en-US" altLang="ja-JP" sz="2000" dirty="0">
                <a:solidFill>
                  <a:schemeClr val="tx2"/>
                </a:solidFill>
              </a:rPr>
              <a:t>olar </a:t>
            </a:r>
            <a:r>
              <a:rPr lang="en-US" altLang="ja-JP" sz="2000" dirty="0">
                <a:solidFill>
                  <a:srgbClr val="FF0000"/>
                </a:solidFill>
              </a:rPr>
              <a:t>M</a:t>
            </a:r>
            <a:r>
              <a:rPr lang="en-US" altLang="ja-JP" sz="2000" dirty="0">
                <a:solidFill>
                  <a:schemeClr val="tx2"/>
                </a:solidFill>
              </a:rPr>
              <a:t>odel (</a:t>
            </a:r>
            <a:r>
              <a:rPr lang="en-US" altLang="ja-JP" sz="2000" dirty="0">
                <a:solidFill>
                  <a:srgbClr val="FF0000"/>
                </a:solidFill>
              </a:rPr>
              <a:t>SSM</a:t>
            </a:r>
            <a:r>
              <a:rPr lang="en-US" altLang="ja-JP" sz="20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5133" name="Text Box 9"/>
          <p:cNvSpPr txBox="1">
            <a:spLocks noChangeArrowheads="1"/>
          </p:cNvSpPr>
          <p:nvPr/>
        </p:nvSpPr>
        <p:spPr bwMode="auto">
          <a:xfrm>
            <a:off x="2133600" y="2146921"/>
            <a:ext cx="503238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2000" b="1">
                <a:solidFill>
                  <a:srgbClr val="FF3300"/>
                </a:solidFill>
              </a:rPr>
              <a:t>pp</a:t>
            </a:r>
          </a:p>
        </p:txBody>
      </p:sp>
      <p:sp>
        <p:nvSpPr>
          <p:cNvPr id="5134" name="Text Box 10"/>
          <p:cNvSpPr txBox="1">
            <a:spLocks noChangeArrowheads="1"/>
          </p:cNvSpPr>
          <p:nvPr/>
        </p:nvSpPr>
        <p:spPr bwMode="auto">
          <a:xfrm>
            <a:off x="4191000" y="2621583"/>
            <a:ext cx="609600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2000" b="1" baseline="30000">
                <a:solidFill>
                  <a:srgbClr val="FF3300"/>
                </a:solidFill>
              </a:rPr>
              <a:t>7</a:t>
            </a:r>
            <a:r>
              <a:rPr kumimoji="1" lang="en-US" altLang="ja-JP" sz="2000" b="1">
                <a:solidFill>
                  <a:srgbClr val="FF3300"/>
                </a:solidFill>
              </a:rPr>
              <a:t>Be</a:t>
            </a:r>
          </a:p>
        </p:txBody>
      </p:sp>
      <p:sp>
        <p:nvSpPr>
          <p:cNvPr id="5135" name="Text Box 11"/>
          <p:cNvSpPr txBox="1">
            <a:spLocks noChangeArrowheads="1"/>
          </p:cNvSpPr>
          <p:nvPr/>
        </p:nvSpPr>
        <p:spPr bwMode="auto">
          <a:xfrm>
            <a:off x="2483768" y="5150520"/>
            <a:ext cx="471604" cy="338554"/>
          </a:xfrm>
          <a:prstGeom prst="rect">
            <a:avLst/>
          </a:prstGeom>
          <a:solidFill>
            <a:srgbClr val="FFFF99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1600" b="1" baseline="30000" dirty="0">
                <a:solidFill>
                  <a:srgbClr val="FF3300"/>
                </a:solidFill>
              </a:rPr>
              <a:t>7</a:t>
            </a:r>
            <a:r>
              <a:rPr kumimoji="1" lang="en-US" altLang="ja-JP" sz="1600" b="1" dirty="0">
                <a:solidFill>
                  <a:srgbClr val="FF3300"/>
                </a:solidFill>
              </a:rPr>
              <a:t>Be</a:t>
            </a:r>
          </a:p>
        </p:txBody>
      </p:sp>
      <p:sp>
        <p:nvSpPr>
          <p:cNvPr id="5136" name="Text Box 12"/>
          <p:cNvSpPr txBox="1">
            <a:spLocks noChangeArrowheads="1"/>
          </p:cNvSpPr>
          <p:nvPr/>
        </p:nvSpPr>
        <p:spPr bwMode="auto">
          <a:xfrm>
            <a:off x="5940152" y="4358432"/>
            <a:ext cx="468313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2000" b="1" baseline="30000" dirty="0">
                <a:solidFill>
                  <a:srgbClr val="FF3300"/>
                </a:solidFill>
              </a:rPr>
              <a:t>8</a:t>
            </a:r>
            <a:r>
              <a:rPr kumimoji="1" lang="en-US" altLang="ja-JP" sz="2000" b="1" dirty="0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5137" name="Text Box 13"/>
          <p:cNvSpPr txBox="1">
            <a:spLocks noChangeArrowheads="1"/>
          </p:cNvSpPr>
          <p:nvPr/>
        </p:nvSpPr>
        <p:spPr bwMode="auto">
          <a:xfrm>
            <a:off x="5292080" y="5294536"/>
            <a:ext cx="644525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2000" b="1" dirty="0" err="1">
                <a:solidFill>
                  <a:srgbClr val="FF3300"/>
                </a:solidFill>
              </a:rPr>
              <a:t>hep</a:t>
            </a:r>
            <a:endParaRPr kumimoji="1" lang="en-US" altLang="ja-JP" sz="2000" b="1" dirty="0">
              <a:solidFill>
                <a:srgbClr val="FF3300"/>
              </a:solidFill>
            </a:endParaRPr>
          </a:p>
        </p:txBody>
      </p:sp>
      <p:sp>
        <p:nvSpPr>
          <p:cNvPr id="5138" name="Text Box 14"/>
          <p:cNvSpPr txBox="1">
            <a:spLocks noChangeArrowheads="1"/>
          </p:cNvSpPr>
          <p:nvPr/>
        </p:nvSpPr>
        <p:spPr bwMode="auto">
          <a:xfrm>
            <a:off x="4499992" y="3566344"/>
            <a:ext cx="644525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2000" b="1" dirty="0">
                <a:solidFill>
                  <a:srgbClr val="FF3300"/>
                </a:solidFill>
              </a:rPr>
              <a:t>pep</a:t>
            </a:r>
          </a:p>
        </p:txBody>
      </p:sp>
      <p:sp>
        <p:nvSpPr>
          <p:cNvPr id="5139" name="Line 15"/>
          <p:cNvSpPr>
            <a:spLocks noChangeShapeType="1"/>
          </p:cNvSpPr>
          <p:nvPr/>
        </p:nvSpPr>
        <p:spPr bwMode="auto">
          <a:xfrm flipH="1">
            <a:off x="4211960" y="3854376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140" name="Text Box 17"/>
          <p:cNvSpPr txBox="1">
            <a:spLocks noChangeArrowheads="1"/>
          </p:cNvSpPr>
          <p:nvPr/>
        </p:nvSpPr>
        <p:spPr bwMode="auto">
          <a:xfrm>
            <a:off x="2339752" y="3638352"/>
            <a:ext cx="574675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2000" b="1" baseline="30000" dirty="0">
                <a:solidFill>
                  <a:srgbClr val="FF3300"/>
                </a:solidFill>
              </a:rPr>
              <a:t>15</a:t>
            </a:r>
            <a:r>
              <a:rPr kumimoji="1" lang="en-US" altLang="ja-JP" sz="2000" b="1" dirty="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5142" name="Text Box 19"/>
          <p:cNvSpPr txBox="1">
            <a:spLocks noChangeArrowheads="1"/>
          </p:cNvSpPr>
          <p:nvPr/>
        </p:nvSpPr>
        <p:spPr bwMode="auto">
          <a:xfrm>
            <a:off x="4572000" y="6158632"/>
            <a:ext cx="262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1800" b="1" dirty="0"/>
              <a:t>Neutrino energy (</a:t>
            </a:r>
            <a:r>
              <a:rPr kumimoji="1" lang="en-US" altLang="ja-JP" sz="1800" b="1" dirty="0" err="1"/>
              <a:t>MeV</a:t>
            </a:r>
            <a:r>
              <a:rPr kumimoji="1" lang="en-US" altLang="ja-JP" sz="1800" b="1" dirty="0"/>
              <a:t>)</a:t>
            </a:r>
          </a:p>
        </p:txBody>
      </p:sp>
      <p:sp>
        <p:nvSpPr>
          <p:cNvPr id="5143" name="Line 20"/>
          <p:cNvSpPr>
            <a:spLocks noChangeShapeType="1"/>
          </p:cNvSpPr>
          <p:nvPr/>
        </p:nvSpPr>
        <p:spPr bwMode="auto">
          <a:xfrm flipH="1">
            <a:off x="3810000" y="2910508"/>
            <a:ext cx="288925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148" name="Text Box 25"/>
          <p:cNvSpPr txBox="1">
            <a:spLocks noChangeArrowheads="1"/>
          </p:cNvSpPr>
          <p:nvPr/>
        </p:nvSpPr>
        <p:spPr bwMode="auto">
          <a:xfrm rot="-5400000">
            <a:off x="-105742" y="3563566"/>
            <a:ext cx="275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dirty="0"/>
              <a:t>Flux </a:t>
            </a:r>
            <a:r>
              <a:rPr kumimoji="1" lang="en-US" altLang="ja-JP" sz="2000" dirty="0"/>
              <a:t>(cm</a:t>
            </a:r>
            <a:r>
              <a:rPr kumimoji="1" lang="en-US" altLang="ja-JP" sz="2000" baseline="30000" dirty="0"/>
              <a:t>-2 </a:t>
            </a:r>
            <a:r>
              <a:rPr kumimoji="1" lang="en-US" altLang="ja-JP" sz="2000" dirty="0"/>
              <a:t>sec</a:t>
            </a:r>
            <a:r>
              <a:rPr kumimoji="1" lang="en-US" altLang="ja-JP" sz="2000" baseline="30000" dirty="0"/>
              <a:t>-1</a:t>
            </a:r>
            <a:r>
              <a:rPr kumimoji="1" lang="en-US" altLang="ja-JP" sz="2000" dirty="0"/>
              <a:t>MeV</a:t>
            </a:r>
            <a:r>
              <a:rPr kumimoji="1" lang="en-US" altLang="ja-JP" sz="2000" baseline="30000" dirty="0"/>
              <a:t>-1</a:t>
            </a:r>
            <a:r>
              <a:rPr kumimoji="1" lang="en-US" altLang="ja-JP" sz="2000" dirty="0"/>
              <a:t>)</a:t>
            </a:r>
            <a:endParaRPr kumimoji="1" lang="en-US" altLang="ja-JP" sz="2000" baseline="300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4211960" y="3566344"/>
            <a:ext cx="0" cy="2232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779912" y="2990280"/>
            <a:ext cx="0" cy="27363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67544" y="58772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CNO cycle </a:t>
            </a:r>
            <a:endParaRPr lang="it-IT" b="1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899592" y="4005064"/>
            <a:ext cx="1512168" cy="1957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131" idx="1"/>
            <a:endCxn id="47" idx="0"/>
          </p:cNvCxnSpPr>
          <p:nvPr/>
        </p:nvCxnSpPr>
        <p:spPr>
          <a:xfrm flipH="1">
            <a:off x="1151620" y="4417616"/>
            <a:ext cx="1260140" cy="1459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827584" y="3284984"/>
            <a:ext cx="1656184" cy="2605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1196752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051720" y="1988840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19872" y="1556792"/>
            <a:ext cx="101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Borexino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72816"/>
            <a:ext cx="53149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1988840"/>
            <a:ext cx="3718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Oscillation parameter regions </a:t>
            </a:r>
          </a:p>
          <a:p>
            <a:r>
              <a:rPr lang="it-IT" dirty="0" smtClean="0"/>
              <a:t>allowed by solar </a:t>
            </a:r>
            <a:r>
              <a:rPr lang="it-IT" dirty="0" smtClean="0">
                <a:latin typeface="Symbol" pitchFamily="18" charset="2"/>
              </a:rPr>
              <a:t>n</a:t>
            </a:r>
            <a:r>
              <a:rPr lang="it-IT" dirty="0" smtClean="0"/>
              <a:t> without BOREXINO</a:t>
            </a:r>
          </a:p>
          <a:p>
            <a:r>
              <a:rPr lang="it-IT" dirty="0" smtClean="0"/>
              <a:t>and without anti </a:t>
            </a:r>
            <a:r>
              <a:rPr lang="it-IT" dirty="0" smtClean="0">
                <a:latin typeface="Symbol" pitchFamily="18" charset="2"/>
              </a:rPr>
              <a:t>n</a:t>
            </a:r>
            <a:r>
              <a:rPr lang="it-IT" dirty="0" smtClean="0"/>
              <a:t> from Kamland</a:t>
            </a:r>
          </a:p>
          <a:p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3212976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 small portion of the “LOW” region</a:t>
            </a:r>
          </a:p>
          <a:p>
            <a:r>
              <a:rPr lang="it-IT" sz="1600" dirty="0" smtClean="0"/>
              <a:t>is not excluded</a:t>
            </a:r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r>
              <a:rPr lang="it-IT" sz="1600" dirty="0" smtClean="0"/>
              <a:t>Borexino (mainly the A</a:t>
            </a:r>
            <a:r>
              <a:rPr lang="it-IT" sz="1600" baseline="-25000" dirty="0" smtClean="0"/>
              <a:t>dn</a:t>
            </a:r>
            <a:r>
              <a:rPr lang="it-IT" sz="1600" dirty="0" smtClean="0"/>
              <a:t> data) + all solars</a:t>
            </a:r>
          </a:p>
          <a:p>
            <a:r>
              <a:rPr lang="it-IT" sz="1600" dirty="0" smtClean="0"/>
              <a:t>select the LMA region without anti </a:t>
            </a:r>
            <a:r>
              <a:rPr lang="it-IT" sz="1600" dirty="0" smtClean="0">
                <a:latin typeface="Symbol" pitchFamily="18" charset="2"/>
              </a:rPr>
              <a:t>n</a:t>
            </a:r>
            <a:r>
              <a:rPr lang="it-IT" sz="1600" dirty="0" smtClean="0"/>
              <a:t> data</a:t>
            </a:r>
          </a:p>
          <a:p>
            <a:r>
              <a:rPr lang="it-IT" sz="1600" dirty="0" smtClean="0"/>
              <a:t>(so without assuming CPT)</a:t>
            </a:r>
          </a:p>
          <a:p>
            <a:endParaRPr lang="it-IT" dirty="0"/>
          </a:p>
        </p:txBody>
      </p:sp>
      <p:sp>
        <p:nvSpPr>
          <p:cNvPr id="14" name="Rectangle 13"/>
          <p:cNvSpPr/>
          <p:nvPr/>
        </p:nvSpPr>
        <p:spPr>
          <a:xfrm>
            <a:off x="0" y="980728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Physics implication of the solar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n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Borexino results:</a:t>
            </a:r>
            <a:b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global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analysis without anti 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n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results from Kamland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87824" y="2852936"/>
            <a:ext cx="151216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91680" y="3717032"/>
            <a:ext cx="410445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88224" y="1268760"/>
            <a:ext cx="1922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All solar exp. </a:t>
            </a:r>
          </a:p>
          <a:p>
            <a:r>
              <a:rPr lang="it-IT" dirty="0" smtClean="0"/>
              <a:t>including Borexino</a:t>
            </a:r>
            <a:endParaRPr lang="it-IT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411760" y="4797152"/>
            <a:ext cx="489654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32240" y="3933056"/>
            <a:ext cx="1717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Region excluded</a:t>
            </a:r>
          </a:p>
          <a:p>
            <a:r>
              <a:rPr lang="it-IT" dirty="0" smtClean="0"/>
              <a:t>By Borexino</a:t>
            </a:r>
            <a:endParaRPr lang="it-IT" dirty="0"/>
          </a:p>
        </p:txBody>
      </p:sp>
      <p:sp>
        <p:nvSpPr>
          <p:cNvPr id="22" name="TextBox 21"/>
          <p:cNvSpPr txBox="1"/>
          <p:nvPr/>
        </p:nvSpPr>
        <p:spPr>
          <a:xfrm>
            <a:off x="4499992" y="1268760"/>
            <a:ext cx="1859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All solar exp. </a:t>
            </a:r>
          </a:p>
          <a:p>
            <a:r>
              <a:rPr lang="it-IT" dirty="0" smtClean="0"/>
              <a:t>without  Borexino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Why solar </a:t>
            </a:r>
            <a:r>
              <a:rPr lang="it-IT" sz="3600" dirty="0" smtClean="0">
                <a:solidFill>
                  <a:srgbClr val="FF0000"/>
                </a:solidFill>
                <a:latin typeface="Symbol" pitchFamily="18" charset="2"/>
              </a:rPr>
              <a:t>n ? </a:t>
            </a:r>
            <a:r>
              <a:rPr lang="it-IT" sz="3600" dirty="0" smtClean="0">
                <a:solidFill>
                  <a:srgbClr val="FF0000"/>
                </a:solidFill>
                <a:latin typeface="+mn-lt"/>
              </a:rPr>
              <a:t>S</a:t>
            </a:r>
            <a:r>
              <a:rPr lang="it-IT" sz="3600" dirty="0" smtClean="0">
                <a:solidFill>
                  <a:srgbClr val="FF0000"/>
                </a:solidFill>
              </a:rPr>
              <a:t>olar model prediction and</a:t>
            </a:r>
            <a:r>
              <a:rPr lang="it-IT" sz="3600" dirty="0" smtClean="0">
                <a:solidFill>
                  <a:srgbClr val="FF0000"/>
                </a:solidFill>
                <a:latin typeface="Symbol" pitchFamily="18" charset="2"/>
              </a:rPr>
              <a:t> n</a:t>
            </a:r>
            <a:r>
              <a:rPr lang="it-IT" sz="3600" baseline="-25000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it-IT" sz="3600" dirty="0" smtClean="0">
                <a:solidFill>
                  <a:srgbClr val="FF0000"/>
                </a:solidFill>
              </a:rPr>
              <a:t> survival probability</a:t>
            </a:r>
            <a:endParaRPr lang="it-IT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513" y="2204864"/>
          <a:ext cx="4680519" cy="351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728192"/>
                <a:gridCol w="1728192"/>
                <a:gridCol w="720080"/>
              </a:tblGrid>
              <a:tr h="648071">
                <a:tc>
                  <a:txBody>
                    <a:bodyPr/>
                    <a:lstStyle/>
                    <a:p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n</a:t>
                      </a:r>
                      <a:endParaRPr lang="it-IT" baseline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Symbol"/>
                        <a:buChar char="F"/>
                      </a:pP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(n 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sec</a:t>
                      </a:r>
                      <a:r>
                        <a:rPr lang="it-IT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cm</a:t>
                      </a:r>
                      <a:r>
                        <a:rPr lang="it-IT" baseline="30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>
                        <a:buFont typeface="Symbol"/>
                        <a:buNone/>
                      </a:pP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High Metallicity</a:t>
                      </a:r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Symbol"/>
                        <a:buChar char="F"/>
                      </a:pP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(n 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sec</a:t>
                      </a:r>
                      <a:r>
                        <a:rPr lang="it-IT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cm</a:t>
                      </a:r>
                      <a:r>
                        <a:rPr lang="it-IT" baseline="30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>
                        <a:buFont typeface="Symbol"/>
                        <a:buNone/>
                      </a:pP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Low Metallicity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Diff. %</a:t>
                      </a:r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pp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5.98</a:t>
                      </a:r>
                      <a:r>
                        <a:rPr lang="it-IT" sz="1400" baseline="0" dirty="0" smtClean="0"/>
                        <a:t>  </a:t>
                      </a:r>
                      <a:r>
                        <a:rPr lang="it-IT" sz="1400" dirty="0" smtClean="0"/>
                        <a:t>(1 ±0.006)  10</a:t>
                      </a:r>
                      <a:r>
                        <a:rPr lang="it-IT" sz="1400" baseline="30000" dirty="0" smtClean="0"/>
                        <a:t>10</a:t>
                      </a:r>
                      <a:endParaRPr lang="it-IT" sz="14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6.03  </a:t>
                      </a:r>
                      <a:r>
                        <a:rPr lang="it-IT" sz="1400" dirty="0" smtClean="0"/>
                        <a:t>(1 ±0.006)  10</a:t>
                      </a:r>
                      <a:r>
                        <a:rPr lang="it-IT" sz="1400" baseline="30000" dirty="0" smtClean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0.8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600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pep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1.44  </a:t>
                      </a:r>
                      <a:r>
                        <a:rPr lang="it-IT" sz="1400" dirty="0" smtClean="0"/>
                        <a:t>(1 ±0.012)  10</a:t>
                      </a:r>
                      <a:r>
                        <a:rPr lang="it-IT" sz="1400" baseline="30000" dirty="0" smtClean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1.47  </a:t>
                      </a:r>
                      <a:r>
                        <a:rPr lang="it-IT" sz="1400" dirty="0" smtClean="0"/>
                        <a:t>(1 ±0.012)  10</a:t>
                      </a:r>
                      <a:r>
                        <a:rPr lang="it-IT" sz="1400" baseline="30000" dirty="0" smtClean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2.1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344">
                <a:tc>
                  <a:txBody>
                    <a:bodyPr/>
                    <a:lstStyle/>
                    <a:p>
                      <a:r>
                        <a:rPr lang="it-IT" sz="1400" baseline="30000" dirty="0" smtClean="0"/>
                        <a:t>7</a:t>
                      </a:r>
                      <a:r>
                        <a:rPr lang="it-IT" sz="1400" dirty="0" smtClean="0"/>
                        <a:t>Be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5.00  </a:t>
                      </a:r>
                      <a:r>
                        <a:rPr lang="it-IT" sz="1400" dirty="0" smtClean="0"/>
                        <a:t>(1 ±0.070)  10</a:t>
                      </a:r>
                      <a:r>
                        <a:rPr lang="it-IT" sz="1400" baseline="30000" dirty="0" smtClean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4.56  </a:t>
                      </a:r>
                      <a:r>
                        <a:rPr lang="it-IT" sz="1400" dirty="0" smtClean="0"/>
                        <a:t>(1 ±0.070)  10</a:t>
                      </a:r>
                      <a:r>
                        <a:rPr lang="it-IT" sz="1400" baseline="30000" dirty="0" smtClean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8.8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344">
                <a:tc>
                  <a:txBody>
                    <a:bodyPr/>
                    <a:lstStyle/>
                    <a:p>
                      <a:r>
                        <a:rPr lang="it-IT" sz="1400" baseline="30000" dirty="0" smtClean="0"/>
                        <a:t>8</a:t>
                      </a:r>
                      <a:r>
                        <a:rPr lang="it-IT" sz="1400" dirty="0" smtClean="0"/>
                        <a:t>B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5.58  </a:t>
                      </a:r>
                      <a:r>
                        <a:rPr lang="it-IT" sz="1400" dirty="0" smtClean="0"/>
                        <a:t>(1 ±0.14)   10</a:t>
                      </a:r>
                      <a:r>
                        <a:rPr lang="it-IT" sz="1400" baseline="30000" dirty="0" smtClean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4.59  </a:t>
                      </a:r>
                      <a:r>
                        <a:rPr lang="it-IT" sz="1400" dirty="0" smtClean="0"/>
                        <a:t>(1 ±0.14)   10</a:t>
                      </a:r>
                      <a:r>
                        <a:rPr lang="it-IT" sz="1400" baseline="30000" dirty="0" smtClean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17.7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344">
                <a:tc>
                  <a:txBody>
                    <a:bodyPr/>
                    <a:lstStyle/>
                    <a:p>
                      <a:r>
                        <a:rPr lang="it-IT" sz="1400" baseline="30000" dirty="0" smtClean="0"/>
                        <a:t>13</a:t>
                      </a:r>
                      <a:r>
                        <a:rPr lang="it-IT" sz="1400" dirty="0" smtClean="0"/>
                        <a:t>N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2.96  </a:t>
                      </a:r>
                      <a:r>
                        <a:rPr lang="it-IT" sz="1400" dirty="0" smtClean="0"/>
                        <a:t>(1 ±0.14)   10</a:t>
                      </a:r>
                      <a:r>
                        <a:rPr lang="it-IT" sz="1400" baseline="30000" dirty="0" smtClean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2.17  </a:t>
                      </a:r>
                      <a:r>
                        <a:rPr lang="it-IT" sz="1400" dirty="0" smtClean="0"/>
                        <a:t>(1 ±0.14)   10</a:t>
                      </a:r>
                      <a:r>
                        <a:rPr lang="it-IT" sz="1400" baseline="30000" dirty="0" smtClean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26.7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344">
                <a:tc>
                  <a:txBody>
                    <a:bodyPr/>
                    <a:lstStyle/>
                    <a:p>
                      <a:r>
                        <a:rPr lang="it-IT" sz="1400" baseline="30000" dirty="0" smtClean="0"/>
                        <a:t>15</a:t>
                      </a:r>
                      <a:r>
                        <a:rPr lang="it-IT" sz="1400" dirty="0" smtClean="0"/>
                        <a:t>O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2.23  </a:t>
                      </a:r>
                      <a:r>
                        <a:rPr lang="it-IT" sz="1400" dirty="0" smtClean="0"/>
                        <a:t>(1 ±0.15)   10</a:t>
                      </a:r>
                      <a:r>
                        <a:rPr lang="it-IT" sz="1400" baseline="30000" dirty="0" smtClean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1.56  </a:t>
                      </a:r>
                      <a:r>
                        <a:rPr lang="it-IT" sz="1400" dirty="0" smtClean="0"/>
                        <a:t>(1 ±0.15)   10</a:t>
                      </a:r>
                      <a:r>
                        <a:rPr lang="it-IT" sz="1400" baseline="30000" dirty="0" smtClean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30.0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344">
                <a:tc>
                  <a:txBody>
                    <a:bodyPr/>
                    <a:lstStyle/>
                    <a:p>
                      <a:r>
                        <a:rPr lang="it-IT" sz="1400" baseline="30000" dirty="0" smtClean="0"/>
                        <a:t>17</a:t>
                      </a:r>
                      <a:r>
                        <a:rPr lang="it-IT" sz="1400" dirty="0" smtClean="0"/>
                        <a:t>F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5.52  </a:t>
                      </a:r>
                      <a:r>
                        <a:rPr lang="it-IT" sz="1400" dirty="0" smtClean="0"/>
                        <a:t>(1 ±0.17)   10</a:t>
                      </a:r>
                      <a:r>
                        <a:rPr lang="it-IT" sz="1400" baseline="30000" dirty="0" smtClean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3.40 </a:t>
                      </a:r>
                      <a:r>
                        <a:rPr lang="it-IT" sz="1400" dirty="0" smtClean="0"/>
                        <a:t>(1 ±0.16)   10</a:t>
                      </a:r>
                      <a:r>
                        <a:rPr lang="it-IT" sz="1400" baseline="30000" dirty="0" smtClean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38.4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51720" y="5805264"/>
            <a:ext cx="2663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Aldo M. Serenelli </a:t>
            </a:r>
            <a:r>
              <a:rPr lang="it-IT" sz="1200" i="1" dirty="0" smtClean="0"/>
              <a:t>et al.</a:t>
            </a:r>
            <a:r>
              <a:rPr lang="it-IT" sz="1200" dirty="0" smtClean="0"/>
              <a:t> 2011 </a:t>
            </a:r>
            <a:r>
              <a:rPr lang="it-IT" sz="1200" i="1" dirty="0" smtClean="0"/>
              <a:t>ApJ</a:t>
            </a:r>
            <a:r>
              <a:rPr lang="it-IT" sz="1200" dirty="0" smtClean="0"/>
              <a:t> </a:t>
            </a:r>
            <a:r>
              <a:rPr lang="it-IT" sz="1200" b="1" dirty="0" smtClean="0"/>
              <a:t>743</a:t>
            </a:r>
            <a:r>
              <a:rPr lang="it-IT" sz="1200" dirty="0" smtClean="0"/>
              <a:t> 24</a:t>
            </a:r>
            <a:endParaRPr lang="it-IT" sz="1200" dirty="0"/>
          </a:p>
        </p:txBody>
      </p:sp>
      <p:sp>
        <p:nvSpPr>
          <p:cNvPr id="6" name="Rectangle 5"/>
          <p:cNvSpPr/>
          <p:nvPr/>
        </p:nvSpPr>
        <p:spPr>
          <a:xfrm>
            <a:off x="0" y="1052736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323528" y="602128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CNO 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1556792"/>
            <a:ext cx="282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Solar model flux prediction</a:t>
            </a:r>
            <a:endParaRPr lang="it-IT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1560" y="4653136"/>
            <a:ext cx="0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9552" y="5085184"/>
            <a:ext cx="72008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7544" y="5589240"/>
            <a:ext cx="144016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004048" y="1412776"/>
            <a:ext cx="3960440" cy="5184576"/>
            <a:chOff x="5004048" y="1412776"/>
            <a:chExt cx="3960440" cy="5184576"/>
          </a:xfrm>
        </p:grpSpPr>
        <p:grpSp>
          <p:nvGrpSpPr>
            <p:cNvPr id="25" name="Group 24"/>
            <p:cNvGrpSpPr/>
            <p:nvPr/>
          </p:nvGrpSpPr>
          <p:grpSpPr>
            <a:xfrm>
              <a:off x="5004048" y="1844824"/>
              <a:ext cx="3960440" cy="4752528"/>
              <a:chOff x="5004048" y="1484784"/>
              <a:chExt cx="3960440" cy="4752528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64088" y="3174067"/>
                <a:ext cx="3087699" cy="21577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" name="Straight Arrow Connector 17"/>
              <p:cNvCxnSpPr/>
              <p:nvPr/>
            </p:nvCxnSpPr>
            <p:spPr>
              <a:xfrm>
                <a:off x="7263846" y="4326195"/>
                <a:ext cx="107084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5656631" y="3822139"/>
                <a:ext cx="78566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643604" y="3933056"/>
                <a:ext cx="16072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/>
                  <a:t>Vacuum region</a:t>
                </a:r>
                <a:endParaRPr lang="it-IT" sz="12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433967" y="5406315"/>
                <a:ext cx="307467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it-IT" sz="1600" dirty="0" smtClean="0"/>
              </a:p>
              <a:p>
                <a:r>
                  <a:rPr lang="it-IT" sz="1600" dirty="0" smtClean="0"/>
                  <a:t>Non standard neutrino interaction:</a:t>
                </a:r>
              </a:p>
              <a:p>
                <a:r>
                  <a:rPr lang="it-IT" sz="1600" dirty="0" smtClean="0"/>
                  <a:t>     P</a:t>
                </a:r>
                <a:r>
                  <a:rPr lang="it-IT" sz="1600" baseline="-25000" dirty="0" smtClean="0"/>
                  <a:t>ee</a:t>
                </a:r>
                <a:r>
                  <a:rPr lang="it-IT" sz="1600" dirty="0" smtClean="0"/>
                  <a:t> (E) with different shape</a:t>
                </a:r>
                <a:endParaRPr lang="it-IT" sz="16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503846" y="2564904"/>
                <a:ext cx="3125086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>
                  <a:buFont typeface="Symbol"/>
                  <a:buChar char=" "/>
                </a:pPr>
                <a:r>
                  <a:rPr lang="it-IT" sz="1600" dirty="0" smtClean="0">
                    <a:latin typeface="Symbol" pitchFamily="18" charset="2"/>
                  </a:rPr>
                  <a:t>n</a:t>
                </a:r>
                <a:r>
                  <a:rPr lang="it-IT" sz="1600" baseline="-25000" dirty="0" smtClean="0"/>
                  <a:t>e</a:t>
                </a:r>
                <a:r>
                  <a:rPr lang="it-IT" sz="1600" dirty="0" smtClean="0"/>
                  <a:t> survival probability:  LMA-MSW </a:t>
                </a:r>
              </a:p>
              <a:p>
                <a:pPr>
                  <a:buFont typeface="Symbol"/>
                  <a:buChar char=" "/>
                </a:pPr>
                <a:r>
                  <a:rPr lang="it-IT" sz="1600" b="1" dirty="0" smtClean="0"/>
                  <a:t>without the Borexino results </a:t>
                </a:r>
                <a:endParaRPr lang="it-IT" sz="16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85265" y="3933056"/>
                <a:ext cx="16072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/>
                  <a:t>Matter region</a:t>
                </a:r>
                <a:endParaRPr lang="it-IT" sz="1200" dirty="0"/>
              </a:p>
            </p:txBody>
          </p:sp>
          <p:graphicFrame>
            <p:nvGraphicFramePr>
              <p:cNvPr id="19" name="Object 18"/>
              <p:cNvGraphicFramePr>
                <a:graphicFrameLocks noChangeAspect="1"/>
              </p:cNvGraphicFramePr>
              <p:nvPr/>
            </p:nvGraphicFramePr>
            <p:xfrm>
              <a:off x="6516216" y="1556792"/>
              <a:ext cx="2304256" cy="731510"/>
            </p:xfrm>
            <a:graphic>
              <a:graphicData uri="http://schemas.openxmlformats.org/presentationml/2006/ole">
                <p:oleObj spid="_x0000_s50177" name="Equation" r:id="rId5" imgW="1600200" imgH="507960" progId="Equation.3">
                  <p:embed/>
                </p:oleObj>
              </a:graphicData>
            </a:graphic>
          </p:graphicFrame>
          <p:sp>
            <p:nvSpPr>
              <p:cNvPr id="23" name="TextBox 22"/>
              <p:cNvSpPr txBox="1"/>
              <p:nvPr/>
            </p:nvSpPr>
            <p:spPr>
              <a:xfrm>
                <a:off x="5148064" y="1772816"/>
                <a:ext cx="1189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LMA-MSW</a:t>
                </a:r>
                <a:endParaRPr lang="it-IT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004048" y="1484784"/>
                <a:ext cx="3960440" cy="93610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652120" y="1412776"/>
              <a:ext cx="2159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Neutrino oscillations</a:t>
              </a:r>
              <a:endParaRPr lang="it-IT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Oscill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509193">
            <a:off x="24960" y="4006485"/>
            <a:ext cx="835063" cy="694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Solar </a:t>
            </a:r>
            <a:r>
              <a:rPr lang="it-IT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 PHASE 1 and PHASE 2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11560" y="2204864"/>
            <a:ext cx="84249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2276872"/>
            <a:ext cx="10096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it-IT" sz="1600" dirty="0" smtClean="0"/>
              <a:t>May 2007</a:t>
            </a:r>
            <a:endParaRPr lang="it-IT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18448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1844824"/>
            <a:ext cx="0" cy="360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23928" y="2276872"/>
            <a:ext cx="10096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it-IT" sz="1600" dirty="0" smtClean="0"/>
              <a:t>May 2010</a:t>
            </a:r>
            <a:endParaRPr lang="it-IT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55576" y="1916832"/>
            <a:ext cx="374441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03648" y="1268760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Solar </a:t>
            </a:r>
            <a:r>
              <a:rPr lang="it-IT" b="1" dirty="0" smtClean="0">
                <a:latin typeface="Symbol" pitchFamily="18" charset="2"/>
              </a:rPr>
              <a:t>n</a:t>
            </a:r>
            <a:r>
              <a:rPr lang="it-IT" b="1" dirty="0" smtClean="0"/>
              <a:t> PHASE 1</a:t>
            </a:r>
          </a:p>
          <a:p>
            <a:r>
              <a:rPr lang="it-IT" sz="1400" dirty="0" smtClean="0"/>
              <a:t>Data taking and calibration</a:t>
            </a:r>
            <a:endParaRPr lang="it-IT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84168" y="1844824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008" y="1340768"/>
            <a:ext cx="1262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Scintillator </a:t>
            </a:r>
          </a:p>
          <a:p>
            <a:r>
              <a:rPr lang="it-IT" dirty="0" smtClean="0"/>
              <a:t>purification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2276872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Aug. 2011</a:t>
            </a:r>
            <a:endParaRPr lang="it-IT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516216" y="1988840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16216" y="1412776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Solar </a:t>
            </a:r>
            <a:r>
              <a:rPr lang="it-IT" b="1" dirty="0" smtClean="0">
                <a:latin typeface="Symbol" pitchFamily="18" charset="2"/>
              </a:rPr>
              <a:t>n</a:t>
            </a:r>
            <a:r>
              <a:rPr lang="it-IT" b="1" dirty="0" smtClean="0"/>
              <a:t> PHASE 2</a:t>
            </a:r>
            <a:endParaRPr lang="it-IT" b="1" dirty="0"/>
          </a:p>
        </p:txBody>
      </p:sp>
      <p:sp>
        <p:nvSpPr>
          <p:cNvPr id="20" name="Left Brace 19"/>
          <p:cNvSpPr/>
          <p:nvPr/>
        </p:nvSpPr>
        <p:spPr>
          <a:xfrm rot="16200000">
            <a:off x="2231740" y="1664804"/>
            <a:ext cx="720080" cy="3816424"/>
          </a:xfrm>
          <a:prstGeom prst="leftBrace">
            <a:avLst>
              <a:gd name="adj1" fmla="val 833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extBox 20"/>
          <p:cNvSpPr txBox="1"/>
          <p:nvPr/>
        </p:nvSpPr>
        <p:spPr>
          <a:xfrm>
            <a:off x="899592" y="3717032"/>
            <a:ext cx="39821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dirty="0" smtClean="0"/>
              <a:t>First solar </a:t>
            </a:r>
            <a:r>
              <a:rPr lang="it-IT" baseline="30000" dirty="0" smtClean="0"/>
              <a:t>7</a:t>
            </a:r>
            <a:r>
              <a:rPr lang="it-IT" dirty="0" smtClean="0"/>
              <a:t>Be measurement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Absence of </a:t>
            </a:r>
            <a:r>
              <a:rPr lang="it-IT" baseline="30000" dirty="0" smtClean="0"/>
              <a:t>7</a:t>
            </a:r>
            <a:r>
              <a:rPr lang="it-IT" dirty="0" smtClean="0"/>
              <a:t>Be day night 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Low threshold </a:t>
            </a:r>
            <a:r>
              <a:rPr lang="it-IT" baseline="30000" dirty="0" smtClean="0"/>
              <a:t>8</a:t>
            </a:r>
            <a:r>
              <a:rPr lang="it-IT" dirty="0" smtClean="0"/>
              <a:t>B  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First pep detection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Best upper limit on CNO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geo</a:t>
            </a:r>
            <a:r>
              <a:rPr lang="it-IT" dirty="0" smtClean="0">
                <a:latin typeface="Symbol" pitchFamily="18" charset="2"/>
              </a:rPr>
              <a:t>n</a:t>
            </a:r>
            <a:r>
              <a:rPr lang="it-IT" dirty="0" smtClean="0"/>
              <a:t> measurement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Muon analysis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Limit on rare processes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solidFill>
                  <a:srgbClr val="FF0000"/>
                </a:solidFill>
              </a:rPr>
              <a:t>evidence of  </a:t>
            </a:r>
            <a:r>
              <a:rPr lang="it-IT" baseline="30000" dirty="0" smtClean="0">
                <a:solidFill>
                  <a:srgbClr val="FF0000"/>
                </a:solidFill>
              </a:rPr>
              <a:t>7</a:t>
            </a:r>
            <a:r>
              <a:rPr lang="it-IT" dirty="0" smtClean="0">
                <a:solidFill>
                  <a:srgbClr val="FF0000"/>
                </a:solidFill>
              </a:rPr>
              <a:t>Be </a:t>
            </a:r>
            <a:r>
              <a:rPr lang="it-IT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 seasonal modulation</a:t>
            </a:r>
          </a:p>
          <a:p>
            <a:r>
              <a:rPr lang="it-IT" dirty="0" smtClean="0"/>
              <a:t>  ( NEW: to be presented now) </a:t>
            </a:r>
          </a:p>
        </p:txBody>
      </p:sp>
      <p:pic>
        <p:nvPicPr>
          <p:cNvPr id="1026" name="Picture 2" descr="http://www.midnightsun.ca/images/sny-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864096" cy="864096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395536" y="4581128"/>
            <a:ext cx="288032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</a:t>
            </a:r>
            <a:endParaRPr lang="it-IT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4509120"/>
            <a:ext cx="45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n</a:t>
            </a:r>
            <a:r>
              <a:rPr lang="it-IT" baseline="-25000" dirty="0" smtClean="0"/>
              <a:t>e</a:t>
            </a:r>
            <a:endParaRPr lang="it-IT" baseline="-25000" dirty="0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CKAW4DASIAAhEBAxEB/8QAGwABAQADAQEBAAAAAAAAAAAAAAYDBAUCAQf/xAA5EAACAQQABQIDAwsEAwAAAAAAAQIDBAURBhIhMUFRYRMicQeBkRQVFiMyQlKhscHhJDNi8HLR8f/EABkBAQADAQEAAAAAAAAAAAAAAAACAwQBBf/EADcRAAIBAgQDBAcGBwAAAAAAAAABAgMRBBIhUTFBYTJxgdETIiNikaHBFEJScrHwBRUkJcLh8f/aAAwDAQACEQMRAD8A/cQAAAAAAAAAAAAAAAAAAAAAAAAAAAAAAAAAAAAAAAAAAAAAAAAAAAAAAAAAAAAAAAAAAAAAAAAAAAAAAAAAAAAAAAAAAAAAAAAAAAAAAAAAAAAAAAAAAAAAAAAAAAAAAAAAAAAAAAAAAAAAAAAAAAAAAAAAAAAAAAAAAAAAAAAAAAAAAAAAAAAAAAAAAAAAAAAAAAAAAAAAAAAAAAAAAAAADzUnGnCU5yUYxW229JIA+yaim5NJLq2/BL5fj7A4u6/J6lepXmkm3bw5oraTXXaT6Pxs5k55PjupyUuez4bc2nVj0q3PL9e0W/bx134p8bw7iMZRdK0sKEVLXM5R5nJpJbbf0/Hb8sozzn2NFuz1Fh8NhdMTeUvwxa073rr0S7zVwPGGFzsvh2l0oV96VGsuScvovP3HfJ/O8H4fMw3Ut1b3EV8lxb/JKP4dH9/3aOdgs5kcdl6fDvEcVKq4/wClvt6Vwl23v97x67799nVOUXafxIzw1GvFzwt7rVxfG26fNfNdSxABceaAAAAAAACW4jzd5WvvzBw9HmyNSKde4a+W0g/3n76fT7vYjOairsvw9CdeeWPe3yS3Z087xFjMFQlVv7lJppfCh8022m10XbfK+r0uhycd9ofD17VdN3E7bWvmuIqKbbS9X6/RLbZlwfBWOx7Vzfp5DIyn8Spc3HzblprovTq++/D8LXYvMLi723nb3NhbzpzWmvhpP7muqfuiv2z10XQ2f26HqNSl7ysvgtfm0blGrTr0o1aNSNSnNbjOD2mvVM9kFXtLvgKs7rG/EusDUmncW8m5StuvWcfVa/tv1LezuqF7bU7m1qxq0aseaE4vaaJQnm0ejM+JwyppVKbzQfB/Rrk/+ozAAsMgAAAAAANe/vrXHWlS6va8KNCmtynJ/wDdv2XU0+Ic5aYGwdzdNyk3y0qMf26svEUidseGL3PXNLKcV1JSTfxKWOTfJQ6xaTXZ7SakmvJXObTyxV2bcPhYyj6WvLLD5vovq+C+R7n9pfDyrulGdzNc3Kqipai/fq09fVFNi8tj8tSlUx13SuIwepckusXtrqu67dPXweqWLx9GnGnSsbaEIrUYqlHSX4E5mODqdOs8nw1L835Km+aMYPVKrr92Uey37dOvX1Ie1jq7Mut/D63qQzQfJtprx0Vu9XK4HD4Y4hp5qjUpVqbtsjbvlubWf7UH6r1R3C6MlJXRgrUZ0ZuE1ZoAA6VgAAAA8znGnCU6klGEVuUm9JL1APXYlsp9oHD2OrfBd1K4mnqX5NDnS6fxdE+/hs511c5HjevWtsRcVLLC0eaE7tbTupa1yx/4+v8A1FLjOG8Pi6KpWePoRWtOUo80pfWT233Kc859jhv5HprD4bDL+qu5fhWlvzPXXovGxp4PjTB5qtGha3ThcS3y0q0XCUvp4b9k9lCcq64cw13Xp16+Nt3Vg01OMOV9N99a2uvZ9Dqk4Z/vGXEvDtp0E0uadn8GvIAAmZgAAAAAAQuXvanGGXp4bG/HlhqU2shd0WlGo0tqCl5W111337dbo8U6VOkmqVOMFJuT5UltvuyE4OatfQ1YXERw8nPLeXLo9+9ctnqYcfY22Ns6dpY0Y0aFNajCPjz5NkAmlbRGaUnJuUndsHNz+EtM9j5Wl5F9+anUj+1Tl4kmdIHGk1ZkqdSdOanB2aJbhHM3SqzwGd51lrWO1OS3G4p+Jxfn33/XaVSTXGOArZOnRv8AFVFb5azfNRqro5rzBv079+nV+Gzd4XztHP4yNxFKncQfJcUG/mpTXh/1X/0qg3F5JeBtxVOFWH2mkrX7S2fk+W3DY7AALjzwAc7PZi1wWNqX165fDh0UYrbnJ9kjjaSuydOnKpJQgrtnO4w4glibaNpjouvl7r5bahGPM/eTXolv7/besnCnDtPC0alxUrVri/u1GV1Wqy6yl1fbx3ZzuDsTdXFzW4hz1NvIV3/plKakqFFpNKKXZ9Wn/l7ryqCc3nl4G/E1I4en9lpP8z3ey6L5vXYAAuPNPkoxnFxmlKLWmmtpohGp8C5zn+b9Hb+ooqEXv8lqv2fh6fbx/wCPW8NbI2NvkrGtZ3dONSjVjyyjJb+/6ruiupDNquKNeExCpNxmrwlo19V1XI2E00muzPpGcK31bB5CXC2YrKTprePuJbXx6b68vXyu2t+y7LdmdhPMrkMTh3QnlvdPVPdcn++D0AAJmcGvf3tvj7Srd3lWNKhSXNOcvH+fY2CAva8+Oc5HH2vx/wBH7WTV1VhJQVWoltL11vX834RXUnlWnF8DXg8N6aTc3aEdZPp06vgkbHDNnW4mycOKMrF040m4WFqk0oR/ib0uZve/T+SVufIpRSS7JaPp2EMq6kcViXXne1orRLZbfviAATMxKcY4S4nWo57DNU8lZJylFLX5RTXeD17b19demuxw7mbfPYqjf23yqa1Om5JunJd4vX/dNHTIfO0K3CmfXEFjScsbdtQyVKC0qfVaqaXd9X49f4imXs3nXDn5np0GsZTWHl212Xv7vl105lwDFa3FG7t6dxbVI1aNSKlCcXtSRlLjzWmnZgAA4CG4jvLnirKV+F8TUjStqcd315y86T7qC17rr1XZ+nXo8aZ26sqcMZhYTq5i6julCEObkh13Pr08PR0+GcHR4fxNOwoTdTTcp1HFRc5Pu3r8PPRIpn7R5Fw5+R6eHSwlNYmXafYX+Xhy3fcb1haU7GyoWtCKVOjBQikkuy9EZwC5Kx5spOTbfEAAHAAAAAAAAAAAAAAAAAAASHEOMvMRlv0kwVCNWfJy31olr48N7clr95f2+qdeCE4KSsaMPiJUJ3Suno1ya2NHDZazzVhTvbCqqlKfdfvQflNeGbxHZnhC5p388rwrefm+9qdatN/7VXz210e/qv76f54+0GP6p4CylUfWM1Jcul33+s1t7Wuq7Po/FfpZR0mn4Gz7DSrevh6ittJpNfHR96+CLW/vrXHWs7m+r06FGHec5aX0937dyPxdtX4vzSzOSt6iw1FbsKFVpKclr55R876tb/mj1YcLZPM3Ub7jO4jWjH56VhSeqdNv1130und78t+bWEYwiowSjFLSSWkkdSlUd5Ky28zkp0sHFxpSzVHo5Lgl7u73fgj6AC48wAAAAAA43FGBp56wjS53RuaM1Vtq6XWnNdvu9V/6Rp8M8QVri4nh85BW+ZoL5o9o14/xw9fdf5SpTjcR8OWeeowVaVShc0utG5ovU6b+vle39CqUWnmjx/U3UK9OUPQV+zyfOL+qfNeK1OyCFtp8eYitTtp29tl7WMlKVfmSqOPmK3KPXv3T79/BjdvxrxHb06N/8LD28ozdSVF/NUTS5YtbbXd+fXa2lvnpvddy3+WpO7rQy73+nG/Sxn4lzVXN5Cjw/wAPVqk41JqN/dW0eZUab7rm3pPW9/h32irxONtMTY07OxpKlRprol3b8tvy/cx4XC2GEtnb46gqUJNOXVtyaSW3+H9fU6BKEGnmlxKcTiISgqNFWgt+Le7+myAALDEAAADHcUadzQqUK8FOlUi4Ti+0k1poyAHU2ndENb1K/Ad2ra5cqvDtep+qra3K0m32l6xfr/ndvTnGpCM6clKEknGUXtNeqPF1bUbu3qW9zSjVo1I8s4TW00Q8uHuJeG6kqnDF5G8s9tqwun+zvppNtdunldvPmj1qXBXX6Hp3pY7WclGpu+Eut+T35Poy9J3jDiq14bstvVW9qp/Aob7/APJ+kf69l7cene/aHdVYUZY3HWcZSXNXbTUUnvt8SXfWu3nx3XW4Z4ZePqVb7LVlfZSukp157lyR0vljvwnvr50g5ynpBW6sRwtDDPPXmpW+7F3v3taJfMcM8OSs60srmKn5Vma/WpW30pprXJFemikALYxUVZGGvXnXnnm/9LZbIAAkUgAAAAAAAAAAAAAAAAAAAAAAAAAAAAAAAAAAAAAAAAAAAAAAAAAAAAAAAAAAAAAAAAAAAAAAAAAAAAAAAAAAAAAAAAAAAAAAAAAAAAAAAAAAAAAAAAAAAAAAA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CKAW4DASIAAhEBAxEB/8QAGwABAQADAQEBAAAAAAAAAAAAAAYDBAUCAQf/xAA5EAACAQQABQIDAwsEAwAAAAAAAQIDBAURBhIhMUFRYRMicQeBkRQVFiMyQlKhscHhJDNi8HLR8f/EABkBAQADAQEAAAAAAAAAAAAAAAACAwQBBf/EADcRAAIBAgQDBAcGBwAAAAAAAAABAgMRBBIhUTFBYTJxgdETIiNikaHBFEJScrHwBRUkJcLh8f/aAAwDAQACEQMRAD8A/cQAAAAAAAAAAAAAAAAAAAAAAAAAAAAAAAAAAAAAAAAAAAAAAAAAAAAAAAAAAAAAAAAAAAAAAAAAAAAAAAAAAAAAAAAAAAAAAAAAAAAAAAAAAAAAAAAAAAAAAAAAAAAAAAAAAAAAAAAAAAAAAAAAAAAAAAAAAAAAAAAAAAAAAAAAAAAAAAAAAAAAAAAAAAAAAAAAAAAAAAAAAAAAAAAAAAAADzUnGnCU5yUYxW229JIA+yaim5NJLq2/BL5fj7A4u6/J6lepXmkm3bw5oraTXXaT6Pxs5k55PjupyUuez4bc2nVj0q3PL9e0W/bx134p8bw7iMZRdK0sKEVLXM5R5nJpJbbf0/Hb8sozzn2NFuz1Fh8NhdMTeUvwxa073rr0S7zVwPGGFzsvh2l0oV96VGsuScvovP3HfJ/O8H4fMw3Ut1b3EV8lxb/JKP4dH9/3aOdgs5kcdl6fDvEcVKq4/wClvt6Vwl23v97x67799nVOUXafxIzw1GvFzwt7rVxfG26fNfNdSxABceaAAAAAAACW4jzd5WvvzBw9HmyNSKde4a+W0g/3n76fT7vYjOairsvw9CdeeWPe3yS3Z087xFjMFQlVv7lJppfCh8022m10XbfK+r0uhycd9ofD17VdN3E7bWvmuIqKbbS9X6/RLbZlwfBWOx7Vzfp5DIyn8Spc3HzblprovTq++/D8LXYvMLi723nb3NhbzpzWmvhpP7muqfuiv2z10XQ2f26HqNSl7ysvgtfm0blGrTr0o1aNSNSnNbjOD2mvVM9kFXtLvgKs7rG/EusDUmncW8m5StuvWcfVa/tv1LezuqF7bU7m1qxq0aseaE4vaaJQnm0ejM+JwyppVKbzQfB/Rrk/+ozAAsMgAAAAAANe/vrXHWlS6va8KNCmtynJ/wDdv2XU0+Ic5aYGwdzdNyk3y0qMf26svEUidseGL3PXNLKcV1JSTfxKWOTfJQ6xaTXZ7SakmvJXObTyxV2bcPhYyj6WvLLD5vovq+C+R7n9pfDyrulGdzNc3Kqipai/fq09fVFNi8tj8tSlUx13SuIwepckusXtrqu67dPXweqWLx9GnGnSsbaEIrUYqlHSX4E5mODqdOs8nw1L835Km+aMYPVKrr92Uey37dOvX1Ie1jq7Mut/D63qQzQfJtprx0Vu9XK4HD4Y4hp5qjUpVqbtsjbvlubWf7UH6r1R3C6MlJXRgrUZ0ZuE1ZoAA6VgAAAA8znGnCU6klGEVuUm9JL1APXYlsp9oHD2OrfBd1K4mnqX5NDnS6fxdE+/hs511c5HjevWtsRcVLLC0eaE7tbTupa1yx/4+v8A1FLjOG8Pi6KpWePoRWtOUo80pfWT233Kc859jhv5HprD4bDL+qu5fhWlvzPXXovGxp4PjTB5qtGha3ThcS3y0q0XCUvp4b9k9lCcq64cw13Xp16+Nt3Vg01OMOV9N99a2uvZ9Dqk4Z/vGXEvDtp0E0uadn8GvIAAmZgAAAAAAQuXvanGGXp4bG/HlhqU2shd0WlGo0tqCl5W111337dbo8U6VOkmqVOMFJuT5UltvuyE4OatfQ1YXERw8nPLeXLo9+9ctnqYcfY22Ns6dpY0Y0aFNajCPjz5NkAmlbRGaUnJuUndsHNz+EtM9j5Wl5F9+anUj+1Tl4kmdIHGk1ZkqdSdOanB2aJbhHM3SqzwGd51lrWO1OS3G4p+Jxfn33/XaVSTXGOArZOnRv8AFVFb5azfNRqro5rzBv079+nV+Gzd4XztHP4yNxFKncQfJcUG/mpTXh/1X/0qg3F5JeBtxVOFWH2mkrX7S2fk+W3DY7AALjzwAc7PZi1wWNqX165fDh0UYrbnJ9kjjaSuydOnKpJQgrtnO4w4glibaNpjouvl7r5bahGPM/eTXolv7/besnCnDtPC0alxUrVri/u1GV1Wqy6yl1fbx3ZzuDsTdXFzW4hz1NvIV3/plKakqFFpNKKXZ9Wn/l7ryqCc3nl4G/E1I4en9lpP8z3ey6L5vXYAAuPNPkoxnFxmlKLWmmtpohGp8C5zn+b9Hb+ooqEXv8lqv2fh6fbx/wCPW8NbI2NvkrGtZ3dONSjVjyyjJb+/6ruiupDNquKNeExCpNxmrwlo19V1XI2E00muzPpGcK31bB5CXC2YrKTprePuJbXx6b68vXyu2t+y7LdmdhPMrkMTh3QnlvdPVPdcn++D0AAJmcGvf3tvj7Srd3lWNKhSXNOcvH+fY2CAva8+Oc5HH2vx/wBH7WTV1VhJQVWoltL11vX834RXUnlWnF8DXg8N6aTc3aEdZPp06vgkbHDNnW4mycOKMrF040m4WFqk0oR/ib0uZve/T+SVufIpRSS7JaPp2EMq6kcViXXne1orRLZbfviAATMxKcY4S4nWo57DNU8lZJylFLX5RTXeD17b19demuxw7mbfPYqjf23yqa1Om5JunJd4vX/dNHTIfO0K3CmfXEFjScsbdtQyVKC0qfVaqaXd9X49f4imXs3nXDn5np0GsZTWHl212Xv7vl105lwDFa3FG7t6dxbVI1aNSKlCcXtSRlLjzWmnZgAA4CG4jvLnirKV+F8TUjStqcd315y86T7qC17rr1XZ+nXo8aZ26sqcMZhYTq5i6julCEObkh13Pr08PR0+GcHR4fxNOwoTdTTcp1HFRc5Pu3r8PPRIpn7R5Fw5+R6eHSwlNYmXafYX+Xhy3fcb1haU7GyoWtCKVOjBQikkuy9EZwC5Kx5spOTbfEAAHAAAAAAAAAAAAAAAAAAASHEOMvMRlv0kwVCNWfJy31olr48N7clr95f2+qdeCE4KSsaMPiJUJ3Suno1ya2NHDZazzVhTvbCqqlKfdfvQflNeGbxHZnhC5p388rwrefm+9qdatN/7VXz210e/qv76f54+0GP6p4CylUfWM1Jcul33+s1t7Wuq7Po/FfpZR0mn4Gz7DSrevh6ittJpNfHR96+CLW/vrXHWs7m+r06FGHec5aX0937dyPxdtX4vzSzOSt6iw1FbsKFVpKclr55R876tb/mj1YcLZPM3Ub7jO4jWjH56VhSeqdNv1130und78t+bWEYwiowSjFLSSWkkdSlUd5Ky28zkp0sHFxpSzVHo5Lgl7u73fgj6AC48wAAAAAA43FGBp56wjS53RuaM1Vtq6XWnNdvu9V/6Rp8M8QVri4nh85BW+ZoL5o9o14/xw9fdf5SpTjcR8OWeeowVaVShc0utG5ovU6b+vle39CqUWnmjx/U3UK9OUPQV+zyfOL+qfNeK1OyCFtp8eYitTtp29tl7WMlKVfmSqOPmK3KPXv3T79/BjdvxrxHb06N/8LD28ozdSVF/NUTS5YtbbXd+fXa2lvnpvddy3+WpO7rQy73+nG/Sxn4lzVXN5Cjw/wAPVqk41JqN/dW0eZUab7rm3pPW9/h32irxONtMTY07OxpKlRprol3b8tvy/cx4XC2GEtnb46gqUJNOXVtyaSW3+H9fU6BKEGnmlxKcTiISgqNFWgt+Le7+myAALDEAAADHcUadzQqUK8FOlUi4Ti+0k1poyAHU2ndENb1K/Ad2ra5cqvDtep+qra3K0m32l6xfr/ndvTnGpCM6clKEknGUXtNeqPF1bUbu3qW9zSjVo1I8s4TW00Q8uHuJeG6kqnDF5G8s9tqwun+zvppNtdunldvPmj1qXBXX6Hp3pY7WclGpu+Eut+T35Poy9J3jDiq14bstvVW9qp/Aob7/APJ+kf69l7cene/aHdVYUZY3HWcZSXNXbTUUnvt8SXfWu3nx3XW4Z4ZePqVb7LVlfZSukp157lyR0vljvwnvr50g5ynpBW6sRwtDDPPXmpW+7F3v3taJfMcM8OSs60srmKn5Vma/WpW30pprXJFemikALYxUVZGGvXnXnnm/9LZbIAAkUgAAAAAAAAAAAAAAAAAAAAAAAAAAAAAAAAAAAAAAAAAAAAAAAAAAAAAAAAAAAAAAAAAAAAAAAAAAAAAAAAAAAAAAAAAAAAAAAAAAAAAAAAAAAAAAAAAAAAAAA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" name="Rectangle 23"/>
          <p:cNvSpPr/>
          <p:nvPr/>
        </p:nvSpPr>
        <p:spPr>
          <a:xfrm>
            <a:off x="0" y="1052736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Picture 25" descr="Scientists-Probe-Earths-Co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797152"/>
            <a:ext cx="1440160" cy="140015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6444208" y="1844824"/>
            <a:ext cx="0" cy="360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00192" y="2276872"/>
            <a:ext cx="990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Oct. 2011</a:t>
            </a:r>
            <a:endParaRPr lang="it-IT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4932040" y="3212976"/>
            <a:ext cx="2858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New geo</a:t>
            </a:r>
            <a:r>
              <a:rPr lang="it-IT" dirty="0" smtClean="0">
                <a:solidFill>
                  <a:srgbClr val="FF0000"/>
                </a:solidFill>
                <a:latin typeface="Symbol" pitchFamily="18" charset="2"/>
              </a:rPr>
              <a:t>n </a:t>
            </a:r>
            <a:r>
              <a:rPr lang="it-IT" dirty="0" smtClean="0">
                <a:solidFill>
                  <a:srgbClr val="FF0000"/>
                </a:solidFill>
              </a:rPr>
              <a:t>results:</a:t>
            </a:r>
          </a:p>
          <a:p>
            <a:r>
              <a:rPr lang="it-IT" dirty="0" smtClean="0"/>
              <a:t>Dec2007-Aug2012</a:t>
            </a:r>
          </a:p>
          <a:p>
            <a:r>
              <a:rPr lang="it-IT" dirty="0" smtClean="0"/>
              <a:t>Borexino Coll. Arxiv….</a:t>
            </a:r>
          </a:p>
          <a:p>
            <a:r>
              <a:rPr lang="it-IT" dirty="0" smtClean="0"/>
              <a:t>(NEW: to be presented now)</a:t>
            </a:r>
          </a:p>
        </p:txBody>
      </p:sp>
      <p:sp>
        <p:nvSpPr>
          <p:cNvPr id="33" name="Right Brace 32"/>
          <p:cNvSpPr/>
          <p:nvPr/>
        </p:nvSpPr>
        <p:spPr>
          <a:xfrm rot="5400000">
            <a:off x="4193958" y="-369422"/>
            <a:ext cx="756084" cy="6624736"/>
          </a:xfrm>
          <a:prstGeom prst="rightBrace">
            <a:avLst>
              <a:gd name="adj1" fmla="val 771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0.862 MeV </a:t>
            </a:r>
            <a:r>
              <a:rPr lang="it-IT" sz="2800" baseline="30000" dirty="0" smtClean="0">
                <a:solidFill>
                  <a:srgbClr val="FF0000"/>
                </a:solidFill>
                <a:latin typeface="+mn-lt"/>
              </a:rPr>
              <a:t>7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Be solar </a:t>
            </a:r>
            <a:r>
              <a:rPr lang="it-IT" sz="2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: fit of the energy spectrum</a:t>
            </a:r>
            <a:endParaRPr lang="it-IT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696556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600" dirty="0" smtClean="0"/>
              <a:t>Identify background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Accurate modeling of the response function (Monte Carlo and analytical models)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Fit of the energy spectrum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Calibration to reduce errors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pp, pep,</a:t>
            </a:r>
            <a:r>
              <a:rPr lang="it-IT" sz="1600" baseline="30000" dirty="0" smtClean="0"/>
              <a:t>8</a:t>
            </a:r>
            <a:r>
              <a:rPr lang="it-IT" sz="1600" dirty="0" smtClean="0"/>
              <a:t>B fixed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132856"/>
            <a:ext cx="4752528" cy="323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36096" y="2204864"/>
            <a:ext cx="1110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aseline="30000" dirty="0" smtClean="0"/>
              <a:t>210</a:t>
            </a:r>
            <a:r>
              <a:rPr lang="it-IT" sz="1400" dirty="0" smtClean="0"/>
              <a:t>Po a peak </a:t>
            </a:r>
            <a:endParaRPr lang="it-IT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2924944"/>
            <a:ext cx="17155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Fiducial Volume:</a:t>
            </a:r>
          </a:p>
          <a:p>
            <a:r>
              <a:rPr lang="it-IT" sz="1600" dirty="0" smtClean="0"/>
              <a:t> 75 t</a:t>
            </a:r>
          </a:p>
          <a:p>
            <a:r>
              <a:rPr lang="it-IT" sz="1600" dirty="0" smtClean="0"/>
              <a:t>radial and z cut</a:t>
            </a:r>
          </a:p>
          <a:p>
            <a:r>
              <a:rPr lang="it-IT" sz="1600" dirty="0" smtClean="0"/>
              <a:t>R&lt;3m; |z|&lt;1.67 m</a:t>
            </a:r>
            <a:endParaRPr lang="it-IT" sz="1600" dirty="0"/>
          </a:p>
        </p:txBody>
      </p:sp>
      <p:pic>
        <p:nvPicPr>
          <p:cNvPr id="13" name="Picture 12" descr="Zona sferica e segmento sferico a due bas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780928"/>
            <a:ext cx="1296144" cy="12961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3203848" y="1772816"/>
            <a:ext cx="5544616" cy="2769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G. Bellini et al., Borexino Collaboration, Phys. Rev. Lett. 107 (2011) 141362.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4088" y="2708920"/>
            <a:ext cx="1397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Counts/day 100t</a:t>
            </a:r>
            <a:endParaRPr lang="it-IT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156176" y="2996952"/>
            <a:ext cx="474261" cy="9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0" y="4365104"/>
          <a:ext cx="4104456" cy="444867"/>
        </p:xfrm>
        <a:graphic>
          <a:graphicData uri="http://schemas.openxmlformats.org/presentationml/2006/ole">
            <p:oleObj spid="_x0000_s62465" name="Equation" r:id="rId5" imgW="2336760" imgH="253800" progId="Equation.3">
              <p:embed/>
            </p:oleObj>
          </a:graphicData>
        </a:graphic>
      </p:graphicFrame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323528" y="4941168"/>
          <a:ext cx="2880320" cy="303863"/>
        </p:xfrm>
        <a:graphic>
          <a:graphicData uri="http://schemas.openxmlformats.org/presentationml/2006/ole">
            <p:oleObj spid="_x0000_s62466" name="Equation" r:id="rId6" imgW="1917360" imgH="20304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5536" y="5373216"/>
            <a:ext cx="263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 </a:t>
            </a:r>
            <a:r>
              <a:rPr lang="it-IT" dirty="0" smtClean="0">
                <a:latin typeface="Symbol" pitchFamily="18" charset="2"/>
              </a:rPr>
              <a:t>s</a:t>
            </a:r>
            <a:r>
              <a:rPr lang="it-IT" dirty="0" smtClean="0"/>
              <a:t> evidence of oscillation</a:t>
            </a:r>
            <a:endParaRPr lang="it-IT" dirty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4283968" y="5733256"/>
          <a:ext cx="4410881" cy="576064"/>
        </p:xfrm>
        <a:graphic>
          <a:graphicData uri="http://schemas.openxmlformats.org/presentationml/2006/ole">
            <p:oleObj spid="_x0000_s62467" name="Equation" r:id="rId7" imgW="3213000" imgH="41904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858835" y="6381328"/>
            <a:ext cx="528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G. Bellini et al., Borexino Collaboration +C Pena Garay,  Phys. Lett. B707 (2012) 22.</a:t>
            </a:r>
            <a:endParaRPr lang="it-IT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79512" y="5733256"/>
            <a:ext cx="3501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1600" b="1" dirty="0" smtClean="0">
                <a:latin typeface="Symbol" pitchFamily="18" charset="2"/>
              </a:rPr>
              <a:t>n</a:t>
            </a:r>
            <a:r>
              <a:rPr lang="it-IT" sz="1600" b="1" baseline="-25000" dirty="0" smtClean="0"/>
              <a:t>e</a:t>
            </a:r>
            <a:r>
              <a:rPr lang="it-IT" sz="1600" b="1" dirty="0" smtClean="0"/>
              <a:t> flux reduction </a:t>
            </a:r>
            <a:r>
              <a:rPr lang="it-IT" sz="1600" dirty="0" smtClean="0"/>
              <a:t>0.62 +- 0.05</a:t>
            </a:r>
          </a:p>
          <a:p>
            <a:pPr>
              <a:buFont typeface="Wingdings" pitchFamily="2" charset="2"/>
              <a:buChar char="§"/>
            </a:pPr>
            <a:r>
              <a:rPr lang="it-IT" sz="1600" b="1" dirty="0" smtClean="0"/>
              <a:t>electron neutrino survival probability </a:t>
            </a:r>
          </a:p>
          <a:p>
            <a:r>
              <a:rPr lang="it-IT" sz="1600" dirty="0" smtClean="0"/>
              <a:t>               0.51 +- 0.07 @0.862MeV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The first pep solar </a:t>
            </a:r>
            <a:r>
              <a:rPr lang="it-IT" sz="2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detection: </a:t>
            </a:r>
            <a:br>
              <a:rPr lang="it-IT" sz="2800" dirty="0" smtClean="0">
                <a:solidFill>
                  <a:srgbClr val="FF0000"/>
                </a:solidFill>
                <a:latin typeface="+mn-lt"/>
              </a:rPr>
            </a:b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multivariate analysis and background subtraction</a:t>
            </a:r>
            <a:endParaRPr lang="it-IT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888432" cy="264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27984" y="1556792"/>
            <a:ext cx="4392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dirty="0" smtClean="0"/>
              <a:t>Expected pep interaction rate: 2-3 cpd/100t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Background: </a:t>
            </a:r>
            <a:r>
              <a:rPr lang="it-IT" baseline="30000" dirty="0" smtClean="0"/>
              <a:t>11</a:t>
            </a:r>
            <a:r>
              <a:rPr lang="it-IT" dirty="0" smtClean="0"/>
              <a:t>C    </a:t>
            </a:r>
            <a:r>
              <a:rPr lang="it-IT" baseline="30000" dirty="0" smtClean="0"/>
              <a:t>210</a:t>
            </a:r>
            <a:r>
              <a:rPr lang="it-IT" dirty="0" smtClean="0"/>
              <a:t>Bi   external </a:t>
            </a:r>
            <a:r>
              <a:rPr lang="it-IT" dirty="0" smtClean="0">
                <a:latin typeface="Symbol" pitchFamily="18" charset="2"/>
              </a:rPr>
              <a:t>g</a:t>
            </a:r>
          </a:p>
          <a:p>
            <a:pPr>
              <a:buFont typeface="Wingdings" pitchFamily="2" charset="2"/>
              <a:buChar char="§"/>
            </a:pPr>
            <a:r>
              <a:rPr lang="it-IT" baseline="30000" dirty="0" smtClean="0"/>
              <a:t>210</a:t>
            </a:r>
            <a:r>
              <a:rPr lang="it-IT" dirty="0" smtClean="0"/>
              <a:t>Bi and CNO spectra: very similar</a:t>
            </a:r>
          </a:p>
          <a:p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328253" y="4149080"/>
            <a:ext cx="776167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dirty="0" smtClean="0"/>
              <a:t>Three Fold Coincidence: </a:t>
            </a:r>
            <a:r>
              <a:rPr lang="it-IT" baseline="30000" dirty="0" smtClean="0"/>
              <a:t>11</a:t>
            </a:r>
            <a:r>
              <a:rPr lang="it-IT" dirty="0" smtClean="0"/>
              <a:t>C reduction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/>
              <a:t>Novel pulse shape discrimination: e</a:t>
            </a:r>
            <a:r>
              <a:rPr lang="it-IT" baseline="30000" dirty="0" smtClean="0"/>
              <a:t>+</a:t>
            </a:r>
            <a:r>
              <a:rPr lang="it-IT" dirty="0" smtClean="0"/>
              <a:t> from </a:t>
            </a:r>
            <a:r>
              <a:rPr lang="it-IT" baseline="30000" dirty="0" smtClean="0"/>
              <a:t>11</a:t>
            </a:r>
            <a:r>
              <a:rPr lang="it-IT" dirty="0" smtClean="0"/>
              <a:t>C decay form Positronium</a:t>
            </a:r>
          </a:p>
          <a:p>
            <a:r>
              <a:rPr lang="it-IT" dirty="0" smtClean="0"/>
              <a:t>			           live time before annihilation in liquid:  few ns</a:t>
            </a:r>
          </a:p>
          <a:p>
            <a:r>
              <a:rPr lang="it-IT" dirty="0" smtClean="0"/>
              <a:t>                                                               delayed scintillation signal</a:t>
            </a:r>
          </a:p>
          <a:p>
            <a:r>
              <a:rPr lang="it-IT" sz="1200" dirty="0" smtClean="0"/>
              <a:t>                                                                                                                                                         (Phys. Rev. C 015522 (2011))</a:t>
            </a:r>
          </a:p>
          <a:p>
            <a:r>
              <a:rPr lang="it-IT" dirty="0" smtClean="0"/>
              <a:t>Multivariate analysis: 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fit of the energy spectra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fit the radial distribution of the events ( external background is not uniform)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fit the pulse  shape parameter</a:t>
            </a:r>
          </a:p>
          <a:p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32849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pep</a:t>
            </a:r>
            <a:endParaRPr lang="it-IT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2699792" y="3469650"/>
            <a:ext cx="1440160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55976" y="3933056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CNO</a:t>
            </a:r>
            <a:endParaRPr lang="it-IT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1331640" y="3429000"/>
            <a:ext cx="3024336" cy="688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83768" y="306896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>
                <a:solidFill>
                  <a:schemeClr val="accent3">
                    <a:lumMod val="50000"/>
                  </a:schemeClr>
                </a:solidFill>
              </a:rPr>
              <a:t>210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Bi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339752" y="3284984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95936" y="2564904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>
                <a:solidFill>
                  <a:schemeClr val="accent2">
                    <a:lumMod val="75000"/>
                  </a:schemeClr>
                </a:solidFill>
              </a:rPr>
              <a:t>11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483768" y="2780928"/>
            <a:ext cx="172819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1196752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4175448" y="2996952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G. Bellini et al., Borexino Collaboration, Phys. Rev. Lett. 108 (2012) 051302..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56992"/>
            <a:ext cx="4286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052737"/>
            <a:ext cx="2736303" cy="272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1052736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muon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2348880"/>
            <a:ext cx="269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 capture on H:  </a:t>
            </a:r>
            <a:r>
              <a:rPr lang="it-IT" dirty="0" smtClean="0">
                <a:latin typeface="Symbol" pitchFamily="18" charset="2"/>
              </a:rPr>
              <a:t>g</a:t>
            </a:r>
            <a:r>
              <a:rPr lang="it-IT" dirty="0" smtClean="0"/>
              <a:t> 2.2 MeV</a:t>
            </a:r>
          </a:p>
          <a:p>
            <a:r>
              <a:rPr lang="it-IT" dirty="0" smtClean="0"/>
              <a:t>Space and time Veto </a:t>
            </a:r>
            <a:endParaRPr lang="it-IT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124744"/>
            <a:ext cx="3162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372200" y="2924944"/>
            <a:ext cx="250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Residual exposure 48.5%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0" y="908720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1691680" y="260648"/>
            <a:ext cx="6626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aseline="30000" dirty="0" smtClean="0">
                <a:solidFill>
                  <a:srgbClr val="FF0000"/>
                </a:solidFill>
              </a:rPr>
              <a:t>11</a:t>
            </a:r>
            <a:r>
              <a:rPr lang="it-IT" sz="3600" dirty="0" smtClean="0">
                <a:solidFill>
                  <a:srgbClr val="FF0000"/>
                </a:solidFill>
              </a:rPr>
              <a:t>C reduction and pep-CNO results</a:t>
            </a:r>
            <a:endParaRPr lang="it-IT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162880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Interaction point and 11C production point</a:t>
            </a:r>
            <a:endParaRPr lang="it-IT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83568" y="1988840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5536" y="3140968"/>
            <a:ext cx="11521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Position of the</a:t>
            </a:r>
          </a:p>
          <a:p>
            <a:r>
              <a:rPr lang="it-IT" sz="1200" dirty="0" smtClean="0">
                <a:latin typeface="Symbol" pitchFamily="18" charset="2"/>
              </a:rPr>
              <a:t>g</a:t>
            </a:r>
            <a:endParaRPr lang="it-IT" sz="1200" dirty="0">
              <a:latin typeface="Symbol" pitchFamily="18" charset="2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15616" y="2636912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8224" y="4869160"/>
            <a:ext cx="1582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Spectrum after TFC</a:t>
            </a:r>
            <a:endParaRPr lang="it-IT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164288" y="4293096"/>
            <a:ext cx="174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70C0"/>
                </a:solidFill>
              </a:rPr>
              <a:t>Spectrum  before TFC</a:t>
            </a:r>
            <a:endParaRPr lang="it-IT" sz="1400" dirty="0">
              <a:solidFill>
                <a:srgbClr val="0070C0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23528" y="3792201"/>
          <a:ext cx="3888432" cy="165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208245"/>
                <a:gridCol w="1104123"/>
              </a:tblGrid>
              <a:tr h="576063">
                <a:tc>
                  <a:txBody>
                    <a:bodyPr/>
                    <a:lstStyle/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n</a:t>
                      </a:r>
                      <a:endParaRPr lang="it-IT" sz="1500" baseline="0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Interaction  Rate (cpd/100t)</a:t>
                      </a:r>
                      <a:endParaRPr lang="it-IT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DATA/SSM</a:t>
                      </a:r>
                    </a:p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(high met.)</a:t>
                      </a:r>
                      <a:endParaRPr lang="it-IT" sz="15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824">
                <a:tc>
                  <a:txBody>
                    <a:bodyPr/>
                    <a:lstStyle/>
                    <a:p>
                      <a:endParaRPr lang="it-IT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Counts/(days 100 t)</a:t>
                      </a:r>
                      <a:endParaRPr lang="it-IT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ratio</a:t>
                      </a:r>
                      <a:endParaRPr lang="it-IT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0" baseline="0" dirty="0" smtClean="0">
                          <a:solidFill>
                            <a:schemeClr val="tx1"/>
                          </a:solidFill>
                        </a:rPr>
                        <a:t>pep</a:t>
                      </a:r>
                      <a:endParaRPr lang="it-IT" sz="16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aseline="0" dirty="0" smtClean="0"/>
                        <a:t>3.1±0.6 (stat) ± 0.3(sys)</a:t>
                      </a:r>
                      <a:endParaRPr lang="it-IT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aseline="0" dirty="0" smtClean="0"/>
                        <a:t>1.1±0.2</a:t>
                      </a:r>
                      <a:endParaRPr lang="it-IT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0" baseline="0" dirty="0" smtClean="0">
                          <a:solidFill>
                            <a:schemeClr val="tx1"/>
                          </a:solidFill>
                        </a:rPr>
                        <a:t>CNO</a:t>
                      </a:r>
                      <a:endParaRPr lang="it-IT" sz="16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aseline="0" dirty="0" smtClean="0"/>
                        <a:t>&lt;7.9    95% C.L.</a:t>
                      </a:r>
                      <a:endParaRPr lang="it-IT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aseline="0" dirty="0" smtClean="0"/>
                        <a:t>&lt;1.5</a:t>
                      </a:r>
                      <a:endParaRPr lang="it-IT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79512" y="5661248"/>
            <a:ext cx="3296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1600" dirty="0" smtClean="0"/>
              <a:t>The CNO limit does not allow </a:t>
            </a:r>
          </a:p>
          <a:p>
            <a:r>
              <a:rPr lang="it-IT" sz="1600" dirty="0" smtClean="0"/>
              <a:t>           to select high or low metallicity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 smtClean="0"/>
              <a:t>Best upper limit on CNO 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Physics implication of the solar </a:t>
            </a:r>
            <a:r>
              <a:rPr lang="it-IT" sz="2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2800" dirty="0" smtClean="0">
                <a:solidFill>
                  <a:srgbClr val="FF0000"/>
                </a:solidFill>
              </a:rPr>
              <a:t> Borexino results:</a:t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 smtClean="0">
                <a:solidFill>
                  <a:srgbClr val="FF0000"/>
                </a:solidFill>
              </a:rPr>
              <a:t>the Neutrino Survival Probability P</a:t>
            </a:r>
            <a:r>
              <a:rPr lang="it-IT" sz="2800" baseline="-25000" dirty="0" smtClean="0">
                <a:solidFill>
                  <a:srgbClr val="FF0000"/>
                </a:solidFill>
              </a:rPr>
              <a:t>ee</a:t>
            </a:r>
            <a:r>
              <a:rPr lang="it-IT" sz="2800" dirty="0" smtClean="0">
                <a:solidFill>
                  <a:srgbClr val="FF0000"/>
                </a:solidFill>
              </a:rPr>
              <a:t>(E)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55446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030155"/>
            <a:ext cx="2699792" cy="183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16216" y="1700808"/>
            <a:ext cx="2451697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600" dirty="0" smtClean="0"/>
              <a:t>Before the Borexino results</a:t>
            </a:r>
            <a:endParaRPr lang="it-IT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484784"/>
            <a:ext cx="5616624" cy="52322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G. Bellini et al., Borexino Collaboration, Phys. Rev. Lett. 108 (2012) 051302..</a:t>
            </a:r>
          </a:p>
          <a:p>
            <a:r>
              <a:rPr lang="it-IT" sz="1600" dirty="0" smtClean="0">
                <a:solidFill>
                  <a:srgbClr val="FF0000"/>
                </a:solidFill>
              </a:rPr>
              <a:t>First solar pep neutrino detection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63888" y="1988840"/>
            <a:ext cx="1944216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44" y="2204864"/>
            <a:ext cx="5544616" cy="49244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G. Bellini et al., Borexino Collaboration, Phys. Rev. Lett. 107 (2011) 141362.</a:t>
            </a:r>
          </a:p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</a:rPr>
              <a:t>High precision 7Be solar neutrino measurement</a:t>
            </a:r>
            <a:endParaRPr lang="it-IT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15816" y="2806436"/>
            <a:ext cx="72008" cy="1558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55976" y="4273932"/>
            <a:ext cx="478802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G. Bellini et al., Borexino Collaboration, Phys. Rev. D82 (2010) 033006.</a:t>
            </a:r>
          </a:p>
          <a:p>
            <a:r>
              <a:rPr lang="it-IT" sz="1600" baseline="30000" dirty="0" smtClean="0"/>
              <a:t>8</a:t>
            </a:r>
            <a:r>
              <a:rPr lang="it-IT" sz="1600" dirty="0" smtClean="0"/>
              <a:t>B flux with a threshold of 3MeV (e- recoil)</a:t>
            </a:r>
            <a:endParaRPr lang="it-IT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716016" y="4534628"/>
            <a:ext cx="288032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15616" y="3454508"/>
            <a:ext cx="1731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Combined analysis</a:t>
            </a:r>
          </a:p>
          <a:p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Borexino&amp;solar</a:t>
            </a:r>
            <a:endParaRPr lang="it-IT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75656" y="3958564"/>
            <a:ext cx="576064" cy="33453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1052736"/>
            <a:ext cx="9144000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2344</Words>
  <Application>Microsoft Office PowerPoint</Application>
  <PresentationFormat>On-screen Show (4:3)</PresentationFormat>
  <Paragraphs>450</Paragraphs>
  <Slides>30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Solar and geo neutrinos  in Borexino: summary of the PHASE 1 measurements and  (two) new results</vt:lpstr>
      <vt:lpstr>Slide 2</vt:lpstr>
      <vt:lpstr>Slide 3</vt:lpstr>
      <vt:lpstr>Why solar n ? Solar model prediction and ne survival probability</vt:lpstr>
      <vt:lpstr>Solar n PHASE 1 and PHASE 2</vt:lpstr>
      <vt:lpstr>0.862 MeV 7Be solar n: fit of the energy spectrum</vt:lpstr>
      <vt:lpstr>The first pep solar n detection:  multivariate analysis and background subtraction</vt:lpstr>
      <vt:lpstr>Slide 8</vt:lpstr>
      <vt:lpstr>Physics implication of the solar n Borexino results: the Neutrino Survival Probability Pee(E)</vt:lpstr>
      <vt:lpstr>Slide 10</vt:lpstr>
      <vt:lpstr>New result: annual modulation of the 7Be n signal  (PHASE 1)</vt:lpstr>
      <vt:lpstr>New result: annual modulation of the n signal (PHASE 1)</vt:lpstr>
      <vt:lpstr>Data selection and FV</vt:lpstr>
      <vt:lpstr>Slide 14</vt:lpstr>
      <vt:lpstr>Annual modulation of the n signal (PHASE 1):  counts vs time</vt:lpstr>
      <vt:lpstr>Annual modulation of the n signal (PHASE 1):  Lomb Scargle analysis</vt:lpstr>
      <vt:lpstr>annual modulation of the n signal (PHASE 2):  counts vs time</vt:lpstr>
      <vt:lpstr>geon: new  Borexino results</vt:lpstr>
      <vt:lpstr>Slide 19</vt:lpstr>
      <vt:lpstr>Slide 20</vt:lpstr>
      <vt:lpstr>geon results: evidence of the signal</vt:lpstr>
      <vt:lpstr>geon results: U and Th separation </vt:lpstr>
      <vt:lpstr>geon results: comparison with expectation </vt:lpstr>
      <vt:lpstr>geon results: Borexino+Kamland combined</vt:lpstr>
      <vt:lpstr>geon results: radiogenic heat </vt:lpstr>
      <vt:lpstr>Toward the Borexino PHASE 2 and more</vt:lpstr>
      <vt:lpstr>0.862 MeV 7Be solar n: fit of the energy spectrum</vt:lpstr>
      <vt:lpstr>backup</vt:lpstr>
      <vt:lpstr>7Be: fit of the energy spectrum</vt:lpstr>
      <vt:lpstr>Slide 30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and geo neutrinos  in Borexino: summary of phase 1 and new results</dc:title>
  <dc:creator>testera</dc:creator>
  <cp:lastModifiedBy>testera</cp:lastModifiedBy>
  <cp:revision>162</cp:revision>
  <dcterms:created xsi:type="dcterms:W3CDTF">2013-03-04T07:34:03Z</dcterms:created>
  <dcterms:modified xsi:type="dcterms:W3CDTF">2013-03-12T15:51:30Z</dcterms:modified>
</cp:coreProperties>
</file>