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694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4" r:id="rId3"/>
    <p:sldId id="350" r:id="rId4"/>
    <p:sldId id="370" r:id="rId5"/>
    <p:sldId id="313" r:id="rId6"/>
    <p:sldId id="368" r:id="rId7"/>
    <p:sldId id="349" r:id="rId8"/>
    <p:sldId id="340" r:id="rId9"/>
    <p:sldId id="359" r:id="rId10"/>
    <p:sldId id="326" r:id="rId11"/>
    <p:sldId id="281" r:id="rId12"/>
    <p:sldId id="355" r:id="rId13"/>
    <p:sldId id="341" r:id="rId14"/>
    <p:sldId id="362" r:id="rId15"/>
    <p:sldId id="343" r:id="rId16"/>
    <p:sldId id="335" r:id="rId17"/>
    <p:sldId id="336" r:id="rId18"/>
    <p:sldId id="337" r:id="rId19"/>
    <p:sldId id="344" r:id="rId20"/>
    <p:sldId id="373" r:id="rId21"/>
    <p:sldId id="361" r:id="rId22"/>
    <p:sldId id="353" r:id="rId23"/>
    <p:sldId id="339" r:id="rId24"/>
    <p:sldId id="354" r:id="rId2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AE0F5A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56631-2AC8-D44E-A2B4-BC213795B240}" type="datetimeFigureOut">
              <a:rPr lang="it-IT" smtClean="0"/>
              <a:pPr/>
              <a:t>15-03-2013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AE93B-3721-5348-9055-175F37226C35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43425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6C654-7CD7-3F44-ACF9-068D38D899CF}" type="datetimeFigureOut">
              <a:rPr lang="it-IT" smtClean="0"/>
              <a:pPr/>
              <a:t>15-03-2013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D1263-6726-1D42-8D08-A4CB0F9D67FB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51143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F944-DB3F-9242-BE51-CF6E49364933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F05E-E3D2-0F4B-87A3-418FEC00D4F2}" type="datetime1">
              <a:rPr lang="it-IT" smtClean="0"/>
              <a:pPr/>
              <a:t>15-03-2013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‹n.›</a:t>
            </a:fld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ttango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ttango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ttango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56" name="Rettango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ttango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ttango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ttango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AB9D-1C4B-D447-8257-43071A8344A7}" type="datetime1">
              <a:rPr lang="it-IT" smtClean="0"/>
              <a:pPr/>
              <a:t>15-03-2013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879E-F931-2C43-B1C0-44B9E90E2A0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BF0B-9393-9648-8F8A-1B2386FE1F95}" type="datetime1">
              <a:rPr lang="it-IT" smtClean="0"/>
              <a:pPr/>
              <a:t>15-03-2013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879E-F931-2C43-B1C0-44B9E90E2A0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9B04-ECC6-D647-95D0-8A5B65CD78DA}" type="datetime1">
              <a:rPr lang="it-IT" smtClean="0"/>
              <a:pPr/>
              <a:t>15-03-2013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879E-F931-2C43-B1C0-44B9E90E2A0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igura a mano liber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igura a mano liber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igura a mano liber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igura a mano liber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igura a mano liber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igura a mano liber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igura a mano liber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igura a mano liber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igura a mano liber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AD4C-1574-CB4E-B725-B2279F321517}" type="datetime1">
              <a:rPr lang="it-IT" smtClean="0"/>
              <a:pPr/>
              <a:t>15-03-2013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49ECD-B380-D447-B2BC-4B5DD2C3750F}" type="datetime1">
              <a:rPr lang="it-IT" smtClean="0"/>
              <a:pPr/>
              <a:t>15-03-2013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879E-F931-2C43-B1C0-44B9E90E2A0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2BE6-E696-0C4D-BF0A-26C031609931}" type="datetime1">
              <a:rPr lang="it-IT" smtClean="0"/>
              <a:pPr/>
              <a:t>15-03-2013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879E-F931-2C43-B1C0-44B9E90E2A05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ttango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5BF4-4349-0A47-B1F6-2F1AE78EBFB9}" type="datetime1">
              <a:rPr lang="it-IT" smtClean="0"/>
              <a:pPr/>
              <a:t>15-03-2013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879E-F931-2C43-B1C0-44B9E90E2A0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F3B3-A9C0-3845-9963-FBE273ADE6F5}" type="datetime1">
              <a:rPr lang="it-IT" smtClean="0"/>
              <a:pPr/>
              <a:t>15-03-2013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879E-F931-2C43-B1C0-44B9E90E2A0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BE7E-7EA9-7B40-972B-82C0D2DE937E}" type="datetime1">
              <a:rPr lang="it-IT" smtClean="0"/>
              <a:pPr/>
              <a:t>15-03-2013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ttore 1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grpSp>
        <p:nvGrpSpPr>
          <p:cNvPr id="14" name="Grup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ttore 1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ttore 1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E1B74920-3800-9643-8CB2-E8E2064DC503}" type="datetime1">
              <a:rPr lang="it-IT" smtClean="0"/>
              <a:pPr/>
              <a:t>15-03-2013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218C879E-F931-2C43-B1C0-44B9E90E2A0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ttango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A6D78350-9903-DC4C-8B6B-A988503F2D1B}" type="datetime1">
              <a:rPr lang="it-IT" smtClean="0"/>
              <a:pPr/>
              <a:t>15-03-2013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Piera Sapienza - Neutel2013</a:t>
            </a:r>
            <a:endParaRPr lang="it-IT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‹n.›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137693"/>
            <a:ext cx="7772400" cy="1470025"/>
          </a:xfrm>
        </p:spPr>
        <p:txBody>
          <a:bodyPr>
            <a:normAutofit/>
          </a:bodyPr>
          <a:lstStyle/>
          <a:p>
            <a:r>
              <a:rPr lang="it-IT" smtClean="0">
                <a:cs typeface="Cambria"/>
              </a:rPr>
              <a:t>KM3NeT </a:t>
            </a:r>
            <a:r>
              <a:rPr lang="it-IT" dirty="0" smtClean="0">
                <a:cs typeface="Cambria"/>
              </a:rPr>
              <a:t>multi-km</a:t>
            </a:r>
            <a:r>
              <a:rPr lang="it-IT" baseline="30000" dirty="0" smtClean="0">
                <a:cs typeface="Cambria"/>
              </a:rPr>
              <a:t>3</a:t>
            </a:r>
            <a:r>
              <a:rPr lang="it-IT" dirty="0" smtClean="0">
                <a:cs typeface="Cambria"/>
              </a:rPr>
              <a:t> neutrino </a:t>
            </a:r>
            <a:r>
              <a:rPr lang="it-IT" dirty="0" err="1" smtClean="0">
                <a:cs typeface="Cambria"/>
              </a:rPr>
              <a:t>telescope</a:t>
            </a:r>
            <a:r>
              <a:rPr lang="it-IT" dirty="0" smtClean="0">
                <a:cs typeface="Cambria"/>
              </a:rPr>
              <a:t>: </a:t>
            </a:r>
            <a:r>
              <a:rPr lang="it-IT" dirty="0" err="1" smtClean="0"/>
              <a:t>perspectives</a:t>
            </a:r>
            <a:endParaRPr lang="it-IT" dirty="0">
              <a:cs typeface="Cambria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4310" y="4209327"/>
            <a:ext cx="6400800" cy="320199"/>
          </a:xfrm>
        </p:spPr>
        <p:txBody>
          <a:bodyPr>
            <a:noAutofit/>
          </a:bodyPr>
          <a:lstStyle/>
          <a:p>
            <a:r>
              <a:rPr lang="it-IT" sz="2400" dirty="0" smtClean="0"/>
              <a:t>P. </a:t>
            </a:r>
            <a:r>
              <a:rPr lang="it-IT" sz="2400" smtClean="0"/>
              <a:t>Sapienza LNS, INFN</a:t>
            </a:r>
            <a:endParaRPr lang="it-IT" sz="2400" dirty="0" smtClean="0"/>
          </a:p>
          <a:p>
            <a:r>
              <a:rPr lang="it-IT" sz="2400" dirty="0" smtClean="0"/>
              <a:t> </a:t>
            </a:r>
            <a:r>
              <a:rPr lang="it-IT" sz="2400" dirty="0" err="1" smtClean="0"/>
              <a:t>for</a:t>
            </a:r>
            <a:r>
              <a:rPr lang="it-IT" sz="2400" dirty="0" smtClean="0"/>
              <a:t> the KM3NeT </a:t>
            </a:r>
            <a:r>
              <a:rPr lang="it-IT" sz="2400" dirty="0" err="1" smtClean="0"/>
              <a:t>collaboration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299338" y="65498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kern="0" spc="0" dirty="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Galactic Candidate </a:t>
            </a:r>
            <a:r>
              <a:rPr lang="en-US" sz="3200" kern="0" spc="0" dirty="0" err="1" smtClean="0">
                <a:solidFill>
                  <a:schemeClr val="tx2"/>
                </a:solidFill>
                <a:latin typeface="Symbol" charset="2"/>
                <a:ea typeface="ＭＳ Ｐゴシック" charset="-128"/>
                <a:cs typeface="Symbol" charset="2"/>
              </a:rPr>
              <a:t>n</a:t>
            </a:r>
            <a:r>
              <a:rPr lang="en-US" sz="3200" kern="0" spc="0" dirty="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 Sources </a:t>
            </a:r>
            <a:r>
              <a:rPr lang="it-IT" spc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it-IT" spc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  <a:cs typeface="ＭＳ Ｐゴシック" charset="-128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669408"/>
            <a:ext cx="7772400" cy="4572000"/>
          </a:xfrm>
        </p:spPr>
        <p:txBody>
          <a:bodyPr>
            <a:normAutofit fontScale="77500" lnSpcReduction="20000"/>
          </a:bodyPr>
          <a:lstStyle/>
          <a:p>
            <a:r>
              <a:rPr lang="en-GB" sz="2400" dirty="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Detection of high energy neutrino from galactic sources is the main KM3NeT objective. If  Cosmic Rays are produced by Super Nova Remnants both VHE gamma and neutrinos (from </a:t>
            </a:r>
            <a:r>
              <a:rPr lang="en-GB" sz="2400" dirty="0" err="1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pion</a:t>
            </a:r>
            <a:r>
              <a:rPr lang="en-GB" sz="2400" dirty="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 decay) should be emitted</a:t>
            </a:r>
          </a:p>
          <a:p>
            <a:endParaRPr lang="en-GB" sz="2400" dirty="0" smtClean="0">
              <a:solidFill>
                <a:schemeClr val="tx2"/>
              </a:solidFill>
              <a:ea typeface="ＭＳ Ｐゴシック" charset="-128"/>
              <a:cs typeface="ＭＳ Ｐゴシック" charset="-128"/>
            </a:endParaRPr>
          </a:p>
          <a:p>
            <a:pPr lvl="0"/>
            <a:r>
              <a:rPr lang="en-GB" sz="2400" dirty="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Neutrinos are the smoking gun for </a:t>
            </a:r>
            <a:r>
              <a:rPr lang="en-GB" sz="2400" dirty="0" err="1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hadron</a:t>
            </a:r>
            <a:r>
              <a:rPr lang="en-GB" sz="2400" dirty="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 production mechanisms and point back to the source thus allowing its identification</a:t>
            </a:r>
          </a:p>
          <a:p>
            <a:pPr lvl="0"/>
            <a:endParaRPr lang="en-GB" sz="2400" dirty="0" smtClean="0">
              <a:solidFill>
                <a:schemeClr val="tx2"/>
              </a:solidFill>
              <a:ea typeface="ＭＳ Ｐゴシック" charset="-128"/>
              <a:cs typeface="ＭＳ Ｐゴシック" charset="-128"/>
            </a:endParaRPr>
          </a:p>
          <a:p>
            <a:r>
              <a:rPr lang="en-GB" sz="2400" dirty="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Several hints from VHE </a:t>
            </a:r>
            <a:r>
              <a:rPr lang="en-GB" sz="2400" dirty="0" smtClean="0">
                <a:solidFill>
                  <a:schemeClr val="tx2"/>
                </a:solidFill>
                <a:ea typeface="ＭＳ Ｐゴシック" charset="-128"/>
                <a:cs typeface="Symbol" charset="2"/>
              </a:rPr>
              <a:t>gamma measurements </a:t>
            </a:r>
            <a:r>
              <a:rPr lang="en-GB" sz="2400" dirty="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in particular the recent results by Fermi-LAT on IC443 and W44 (Science 2013)</a:t>
            </a:r>
          </a:p>
          <a:p>
            <a:pPr lvl="0">
              <a:buNone/>
            </a:pPr>
            <a:endParaRPr lang="en-GB" sz="2400" dirty="0" smtClean="0">
              <a:solidFill>
                <a:schemeClr val="tx2"/>
              </a:solidFill>
              <a:ea typeface="ＭＳ Ｐゴシック" charset="-128"/>
              <a:cs typeface="ＭＳ Ｐゴシック" charset="-128"/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In case of hadronic mechanisms the </a:t>
            </a:r>
            <a:r>
              <a:rPr lang="en-GB" sz="2400" dirty="0" smtClean="0">
                <a:solidFill>
                  <a:schemeClr val="tx2"/>
                </a:solidFill>
                <a:cs typeface="Symbol" charset="2"/>
              </a:rPr>
              <a:t>neutrino</a:t>
            </a:r>
            <a:r>
              <a:rPr lang="en-GB" sz="2400" dirty="0" smtClean="0">
                <a:solidFill>
                  <a:schemeClr val="tx2"/>
                </a:solidFill>
              </a:rPr>
              <a:t> spectrum can be calculated from VHE </a:t>
            </a:r>
            <a:r>
              <a:rPr lang="en-GB" sz="2400" dirty="0" smtClean="0">
                <a:solidFill>
                  <a:schemeClr val="tx2"/>
                </a:solidFill>
                <a:cs typeface="Symbol" charset="2"/>
              </a:rPr>
              <a:t>gamma</a:t>
            </a:r>
            <a:r>
              <a:rPr lang="en-GB" sz="2400" dirty="0" smtClean="0">
                <a:solidFill>
                  <a:schemeClr val="tx2"/>
                </a:solidFill>
              </a:rPr>
              <a:t> spectrum</a:t>
            </a: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In the Southern hemisphere several promising sources have been identified</a:t>
            </a:r>
          </a:p>
          <a:p>
            <a:endParaRPr lang="it-IT" sz="3200" dirty="0" smtClean="0">
              <a:solidFill>
                <a:schemeClr val="tx2"/>
              </a:solidFill>
              <a:latin typeface="Cambria"/>
            </a:endParaRPr>
          </a:p>
          <a:p>
            <a:pPr lvl="0"/>
            <a:endParaRPr lang="it-IT" sz="3200" dirty="0" smtClean="0">
              <a:solidFill>
                <a:schemeClr val="tx2"/>
              </a:solidFill>
              <a:ea typeface="ＭＳ Ｐゴシック" charset="-128"/>
              <a:cs typeface="ＭＳ Ｐゴシック" charset="-128"/>
            </a:endParaRP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879E-F931-2C43-B1C0-44B9E90E2A05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194526"/>
            <a:ext cx="7772400" cy="914400"/>
          </a:xfrm>
        </p:spPr>
        <p:txBody>
          <a:bodyPr/>
          <a:lstStyle/>
          <a:p>
            <a:pPr lvl="0"/>
            <a:r>
              <a:rPr lang="en-US" sz="4400" b="1" kern="0" spc="0" dirty="0" smtClean="0">
                <a:solidFill>
                  <a:srgbClr val="FFCC00"/>
                </a:solidFill>
              </a:rPr>
              <a:t> </a:t>
            </a:r>
            <a:r>
              <a:rPr lang="en-US" kern="0" spc="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RXJ1713</a:t>
            </a:r>
            <a:r>
              <a:rPr lang="en-US" sz="3600" kern="0" spc="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kern="0" spc="0" dirty="0" smtClean="0">
                <a:solidFill>
                  <a:srgbClr val="FFCC00"/>
                </a:solidFill>
              </a:rPr>
              <a:t/>
            </a:r>
            <a:br>
              <a:rPr lang="en-US" b="1" kern="0" spc="0" dirty="0" smtClean="0">
                <a:solidFill>
                  <a:srgbClr val="FFCC00"/>
                </a:solidFill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004340"/>
            <a:ext cx="7772400" cy="4572000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charset="-128"/>
                <a:cs typeface="ＭＳ Ｐゴシック" charset="-128"/>
              </a:rPr>
              <a:t>H.E.S.S. </a:t>
            </a:r>
            <a:r>
              <a:rPr lang="en-US" sz="2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charset="-128"/>
                <a:cs typeface="ＭＳ Ｐゴシック" charset="-128"/>
              </a:rPr>
              <a:t>Aharonian</a:t>
            </a:r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charset="-128"/>
                <a:cs typeface="ＭＳ Ｐゴシック" charset="-128"/>
              </a:rPr>
              <a:t> et al. Astronomy  and </a:t>
            </a:r>
            <a:r>
              <a:rPr lang="en-US" sz="2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charset="-128"/>
                <a:cs typeface="ＭＳ Ｐゴシック" charset="-128"/>
              </a:rPr>
              <a:t>Astrophys</a:t>
            </a:r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charset="-128"/>
                <a:cs typeface="ＭＳ Ｐゴシック" charset="-128"/>
              </a:rPr>
              <a:t>. 2008</a:t>
            </a:r>
          </a:p>
          <a:p>
            <a:endParaRPr lang="it-IT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 l="3699" r="4932" b="32871"/>
          <a:stretch>
            <a:fillRect/>
          </a:stretch>
        </p:blipFill>
        <p:spPr bwMode="auto">
          <a:xfrm>
            <a:off x="657069" y="1673104"/>
            <a:ext cx="4857461" cy="321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264" y="1647461"/>
            <a:ext cx="3264708" cy="2421164"/>
          </a:xfrm>
          <a:prstGeom prst="rect">
            <a:avLst/>
          </a:prstGeom>
        </p:spPr>
      </p:pic>
      <p:pic>
        <p:nvPicPr>
          <p:cNvPr id="6" name="Segnaposto contenuto 4" descr="FOM_dist-3.gif"/>
          <p:cNvPicPr>
            <a:picLocks noChangeAspect="1"/>
          </p:cNvPicPr>
          <p:nvPr/>
        </p:nvPicPr>
        <p:blipFill>
          <a:blip r:embed="rId4"/>
          <a:srcRect t="-18181" b="-18181"/>
          <a:stretch>
            <a:fillRect/>
          </a:stretch>
        </p:blipFill>
        <p:spPr>
          <a:xfrm>
            <a:off x="5537715" y="3654502"/>
            <a:ext cx="3318827" cy="3719330"/>
          </a:xfrm>
          <a:prstGeom prst="rect">
            <a:avLst/>
          </a:prstGeom>
        </p:spPr>
      </p:pic>
      <p:sp>
        <p:nvSpPr>
          <p:cNvPr id="8" name="Segnaposto contenuto 5"/>
          <p:cNvSpPr txBox="1">
            <a:spLocks/>
          </p:cNvSpPr>
          <p:nvPr/>
        </p:nvSpPr>
        <p:spPr>
          <a:xfrm>
            <a:off x="547060" y="5046112"/>
            <a:ext cx="5152994" cy="164953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GB" sz="2162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RXJ1713 as a reference for detector performance</a:t>
            </a:r>
          </a:p>
          <a:p>
            <a:pPr marL="411480" indent="-342900" defTabSz="9144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en-GB" sz="2400" dirty="0" smtClean="0"/>
              <a:t>1.6 years for 3</a:t>
            </a:r>
            <a:r>
              <a:rPr lang="en-GB" sz="2400" dirty="0" smtClean="0">
                <a:latin typeface="Symbol" charset="2"/>
                <a:cs typeface="Symbol" charset="2"/>
              </a:rPr>
              <a:t>s </a:t>
            </a:r>
            <a:r>
              <a:rPr lang="en-GB" sz="2400" dirty="0" smtClean="0"/>
              <a:t>and 4.8 years for 5</a:t>
            </a:r>
            <a:r>
              <a:rPr lang="en-GB" sz="2400" dirty="0" smtClean="0">
                <a:latin typeface="Symbol" charset="2"/>
                <a:cs typeface="Symbol" charset="2"/>
              </a:rPr>
              <a:t>s</a:t>
            </a:r>
            <a:r>
              <a:rPr lang="en-GB" sz="2400" dirty="0" smtClean="0"/>
              <a:t> with </a:t>
            </a:r>
            <a:r>
              <a:rPr lang="en-GB" sz="2400" dirty="0" err="1" smtClean="0"/>
              <a:t>unbinned</a:t>
            </a:r>
            <a:r>
              <a:rPr lang="en-GB" sz="2400" dirty="0" smtClean="0"/>
              <a:t> analysis</a:t>
            </a:r>
            <a:endParaRPr kumimoji="0" lang="en-GB" sz="2162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GB" sz="2162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FoM</a:t>
            </a:r>
            <a:r>
              <a:rPr kumimoji="0" lang="en-GB" sz="2162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discovery at 5</a:t>
            </a:r>
            <a:r>
              <a:rPr kumimoji="0" lang="en-GB" sz="2162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s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316606" y="5709362"/>
            <a:ext cx="139052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it-IT" sz="1600" dirty="0" err="1" smtClean="0">
                <a:solidFill>
                  <a:schemeClr val="bg1"/>
                </a:solidFill>
                <a:cs typeface="Symbol" charset="2"/>
              </a:rPr>
              <a:t>dots</a:t>
            </a:r>
            <a:r>
              <a:rPr lang="it-IT" sz="1600" dirty="0" smtClean="0">
                <a:solidFill>
                  <a:schemeClr val="bg1"/>
                </a:solidFill>
                <a:cs typeface="Symbol" charset="2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cs typeface="Symbol" charset="2"/>
              </a:rPr>
              <a:t>binned</a:t>
            </a:r>
            <a:endParaRPr lang="it-IT" sz="1600" dirty="0" smtClean="0">
              <a:solidFill>
                <a:schemeClr val="bg1"/>
              </a:solidFill>
              <a:cs typeface="Symbol" charset="2"/>
            </a:endParaRPr>
          </a:p>
          <a:p>
            <a:pPr marL="0" lvl="1"/>
            <a:r>
              <a:rPr lang="it-IT" sz="1600" dirty="0" smtClean="0">
                <a:cs typeface="Symbol" charset="2"/>
              </a:rPr>
              <a:t> </a:t>
            </a:r>
            <a:r>
              <a:rPr lang="it-IT" sz="1600" dirty="0" smtClean="0">
                <a:solidFill>
                  <a:srgbClr val="FF0000"/>
                </a:solidFill>
                <a:cs typeface="Symbol" charset="2"/>
              </a:rPr>
              <a:t>star </a:t>
            </a:r>
            <a:r>
              <a:rPr lang="it-IT" sz="1600" dirty="0" err="1" smtClean="0">
                <a:solidFill>
                  <a:srgbClr val="FF0000"/>
                </a:solidFill>
                <a:cs typeface="Symbol" charset="2"/>
              </a:rPr>
              <a:t>unbinned</a:t>
            </a:r>
            <a:endParaRPr lang="it-IT" sz="1600" dirty="0" smtClean="0">
              <a:solidFill>
                <a:srgbClr val="FF0000"/>
              </a:solidFill>
              <a:cs typeface="Symbol" charset="2"/>
            </a:endParaRP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879E-F931-2C43-B1C0-44B9E90E2A05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dirty="0" smtClean="0"/>
              <a:t>Vela </a:t>
            </a:r>
            <a:r>
              <a:rPr lang="it-IT" dirty="0" err="1" smtClean="0"/>
              <a:t>X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rcRect r="2684" b="29528"/>
          <a:stretch>
            <a:fillRect/>
          </a:stretch>
        </p:blipFill>
        <p:spPr>
          <a:xfrm>
            <a:off x="994585" y="1493247"/>
            <a:ext cx="3546059" cy="280139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914400" y="4568567"/>
            <a:ext cx="6912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Studied by H.E.S.S. in two campaigns: 2006 and 2012</a:t>
            </a:r>
            <a:endParaRPr lang="en-GB" sz="2400" dirty="0"/>
          </a:p>
        </p:txBody>
      </p:sp>
      <p:sp>
        <p:nvSpPr>
          <p:cNvPr id="8" name="Rettangolo 7"/>
          <p:cNvSpPr/>
          <p:nvPr/>
        </p:nvSpPr>
        <p:spPr>
          <a:xfrm>
            <a:off x="914400" y="5058616"/>
            <a:ext cx="79463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 smtClean="0"/>
              <a:t>H.E.S.S. Collaboration, Astronomy &amp; Astrophysics L43 (2006) 448</a:t>
            </a:r>
          </a:p>
          <a:p>
            <a:r>
              <a:rPr lang="en-GB" sz="2000" i="1" dirty="0" smtClean="0"/>
              <a:t>H.E.S.S. Collaboration, Astronomy &amp; Astrophysics, in press</a:t>
            </a:r>
          </a:p>
          <a:p>
            <a:endParaRPr lang="en-GB" sz="2000" dirty="0" smtClean="0"/>
          </a:p>
          <a:p>
            <a:r>
              <a:rPr lang="en-GB" sz="2000" dirty="0" smtClean="0"/>
              <a:t>If fully </a:t>
            </a:r>
            <a:r>
              <a:rPr lang="en-GB" sz="2000" dirty="0" err="1" smtClean="0"/>
              <a:t>hadronic</a:t>
            </a:r>
            <a:r>
              <a:rPr lang="en-GB" sz="2000" dirty="0" smtClean="0"/>
              <a:t> KM3NeT discovery from new data in 1 year for 3</a:t>
            </a:r>
            <a:r>
              <a:rPr lang="en-GB" sz="2000" dirty="0" smtClean="0">
                <a:latin typeface="Symbol" charset="2"/>
                <a:cs typeface="Symbol" charset="2"/>
              </a:rPr>
              <a:t>s </a:t>
            </a:r>
            <a:r>
              <a:rPr lang="en-GB" sz="2000" dirty="0" smtClean="0"/>
              <a:t>and 3 years for 5</a:t>
            </a:r>
            <a:r>
              <a:rPr lang="en-GB" sz="2000" dirty="0" smtClean="0">
                <a:latin typeface="Symbol" charset="2"/>
                <a:cs typeface="Symbol" charset="2"/>
              </a:rPr>
              <a:t>s</a:t>
            </a:r>
            <a:r>
              <a:rPr lang="en-GB" sz="2000" dirty="0" smtClean="0"/>
              <a:t> with binned analysis</a:t>
            </a:r>
          </a:p>
          <a:p>
            <a:endParaRPr lang="it-IT" sz="2000" i="1" dirty="0" smtClean="0"/>
          </a:p>
          <a:p>
            <a:endParaRPr lang="it-IT" sz="2000" i="1" dirty="0" smtClean="0"/>
          </a:p>
        </p:txBody>
      </p:sp>
      <p:sp>
        <p:nvSpPr>
          <p:cNvPr id="9" name="Rettangolo 8"/>
          <p:cNvSpPr/>
          <p:nvPr/>
        </p:nvSpPr>
        <p:spPr>
          <a:xfrm>
            <a:off x="7748385" y="1501328"/>
            <a:ext cx="1114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2012 data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rcRect b="18407"/>
          <a:stretch>
            <a:fillRect/>
          </a:stretch>
        </p:blipFill>
        <p:spPr>
          <a:xfrm>
            <a:off x="4863881" y="1249787"/>
            <a:ext cx="2867378" cy="3386264"/>
          </a:xfrm>
          <a:prstGeom prst="rect">
            <a:avLst/>
          </a:prstGeo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879E-F931-2C43-B1C0-44B9E90E2A05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dirty="0" smtClean="0"/>
              <a:t>The Fermi </a:t>
            </a:r>
            <a:r>
              <a:rPr lang="it-IT" dirty="0" err="1" smtClean="0"/>
              <a:t>bubbles</a:t>
            </a:r>
            <a:r>
              <a:rPr lang="it-IT" dirty="0" smtClean="0"/>
              <a:t> 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350660"/>
            <a:ext cx="7772400" cy="4572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gamma emission measured up to hundreds of </a:t>
            </a:r>
            <a:r>
              <a:rPr lang="en-US" sz="2000" dirty="0" err="1" smtClean="0">
                <a:solidFill>
                  <a:schemeClr val="tx2"/>
                </a:solidFill>
              </a:rPr>
              <a:t>GeV</a:t>
            </a:r>
            <a:r>
              <a:rPr lang="en-US" sz="2000" dirty="0" smtClean="0">
                <a:solidFill>
                  <a:schemeClr val="tx2"/>
                </a:solidFill>
              </a:rPr>
              <a:t> from two bubbles with large extension (50° lat. 40° long. around the Galactic Centre) observed in several wavelengths 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no spatial variation in the </a:t>
            </a:r>
            <a:r>
              <a:rPr lang="en-US" sz="2000" dirty="0" smtClean="0">
                <a:solidFill>
                  <a:schemeClr val="tx2"/>
                </a:solidFill>
                <a:latin typeface="Symbol" charset="2"/>
              </a:rPr>
              <a:t>g</a:t>
            </a:r>
            <a:r>
              <a:rPr lang="en-US" sz="2000" dirty="0" smtClean="0">
                <a:solidFill>
                  <a:schemeClr val="tx2"/>
                </a:solidFill>
              </a:rPr>
              <a:t> spectrum</a:t>
            </a:r>
            <a:endParaRPr lang="en-GB" sz="2000" dirty="0" smtClean="0">
              <a:solidFill>
                <a:schemeClr val="tx2"/>
              </a:solidFill>
            </a:endParaRPr>
          </a:p>
          <a:p>
            <a:pPr marL="413766">
              <a:buFont typeface="Arial" pitchFamily="34" charset="0"/>
              <a:buChar char="•"/>
            </a:pPr>
            <a:r>
              <a:rPr lang="en-GB" sz="2000" dirty="0" err="1" smtClean="0">
                <a:solidFill>
                  <a:schemeClr val="tx2"/>
                </a:solidFill>
              </a:rPr>
              <a:t>Leptonic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</a:rPr>
              <a:t>vs</a:t>
            </a:r>
            <a:r>
              <a:rPr lang="en-GB" sz="2000" dirty="0" smtClean="0">
                <a:solidFill>
                  <a:schemeClr val="tx2"/>
                </a:solidFill>
              </a:rPr>
              <a:t>  </a:t>
            </a:r>
            <a:r>
              <a:rPr lang="en-GB" sz="2000" dirty="0" err="1" smtClean="0">
                <a:solidFill>
                  <a:schemeClr val="tx2"/>
                </a:solidFill>
              </a:rPr>
              <a:t>Hadronic</a:t>
            </a:r>
            <a:r>
              <a:rPr lang="en-GB" sz="2000" dirty="0" smtClean="0">
                <a:solidFill>
                  <a:schemeClr val="tx2"/>
                </a:solidFill>
              </a:rPr>
              <a:t> =&gt; If </a:t>
            </a:r>
            <a:r>
              <a:rPr lang="en-GB" sz="2000" dirty="0" err="1" smtClean="0">
                <a:solidFill>
                  <a:schemeClr val="tx2"/>
                </a:solidFill>
              </a:rPr>
              <a:t>hadronic</a:t>
            </a:r>
            <a:r>
              <a:rPr lang="en-GB" sz="2000" dirty="0" smtClean="0">
                <a:solidFill>
                  <a:schemeClr val="tx2"/>
                </a:solidFill>
              </a:rPr>
              <a:t> (</a:t>
            </a:r>
            <a:r>
              <a:rPr lang="en-US" sz="2000" dirty="0" smtClean="0">
                <a:solidFill>
                  <a:schemeClr val="tx2"/>
                </a:solidFill>
              </a:rPr>
              <a:t>M. Crocker and F. </a:t>
            </a:r>
            <a:r>
              <a:rPr lang="en-US" sz="2000" dirty="0" err="1" smtClean="0">
                <a:solidFill>
                  <a:schemeClr val="tx2"/>
                </a:solidFill>
              </a:rPr>
              <a:t>Aharonian</a:t>
            </a:r>
            <a:r>
              <a:rPr lang="en-US" sz="2000" dirty="0" smtClean="0">
                <a:solidFill>
                  <a:schemeClr val="tx2"/>
                </a:solidFill>
              </a:rPr>
              <a:t> PRL106 (2011) 11102) </a:t>
            </a:r>
            <a:r>
              <a:rPr lang="en-GB" sz="2000" dirty="0" smtClean="0">
                <a:solidFill>
                  <a:schemeClr val="tx2"/>
                </a:solidFill>
              </a:rPr>
              <a:t> from </a:t>
            </a:r>
            <a:r>
              <a:rPr lang="en-GB" sz="2000" dirty="0" err="1" smtClean="0">
                <a:solidFill>
                  <a:schemeClr val="tx2"/>
                </a:solidFill>
                <a:latin typeface="Symbol" charset="2"/>
                <a:cs typeface="Symbol" charset="2"/>
              </a:rPr>
              <a:t>g</a:t>
            </a:r>
            <a:r>
              <a:rPr lang="en-GB" sz="2000" dirty="0" smtClean="0">
                <a:solidFill>
                  <a:schemeClr val="tx2"/>
                </a:solidFill>
              </a:rPr>
              <a:t> ray flux =&gt; </a:t>
            </a:r>
            <a:r>
              <a:rPr lang="en-US" sz="2000" dirty="0" smtClean="0">
                <a:solidFill>
                  <a:schemeClr val="tx2"/>
                </a:solidFill>
              </a:rPr>
              <a:t>E</a:t>
            </a:r>
            <a:r>
              <a:rPr lang="en-US" sz="2000" baseline="30000" dirty="0" smtClean="0">
                <a:solidFill>
                  <a:schemeClr val="tx2"/>
                </a:solidFill>
              </a:rPr>
              <a:t>-2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F</a:t>
            </a:r>
            <a:r>
              <a:rPr lang="en-US" sz="2000" baseline="-25000" dirty="0" err="1" smtClean="0">
                <a:solidFill>
                  <a:schemeClr val="tx2"/>
                </a:solidFill>
                <a:latin typeface="Symbol" charset="2"/>
                <a:cs typeface="Symbol" charset="2"/>
              </a:rPr>
              <a:t>n</a:t>
            </a:r>
            <a:r>
              <a:rPr lang="en-US" sz="2000" dirty="0" err="1" smtClean="0">
                <a:solidFill>
                  <a:schemeClr val="tx2"/>
                </a:solidFill>
              </a:rPr>
              <a:t>(TeV</a:t>
            </a:r>
            <a:r>
              <a:rPr lang="en-US" sz="2000" dirty="0" smtClean="0">
                <a:solidFill>
                  <a:schemeClr val="tx2"/>
                </a:solidFill>
              </a:rPr>
              <a:t>) ~ 1÷2 10</a:t>
            </a:r>
            <a:r>
              <a:rPr lang="en-US" sz="2000" baseline="30000" dirty="0" smtClean="0">
                <a:solidFill>
                  <a:schemeClr val="tx2"/>
                </a:solidFill>
              </a:rPr>
              <a:t>-7</a:t>
            </a:r>
            <a:r>
              <a:rPr lang="en-US" sz="2000" dirty="0" smtClean="0">
                <a:solidFill>
                  <a:schemeClr val="tx2"/>
                </a:solidFill>
              </a:rPr>
              <a:t>  [</a:t>
            </a:r>
            <a:r>
              <a:rPr lang="en-US" sz="2000" dirty="0" err="1" smtClean="0">
                <a:solidFill>
                  <a:schemeClr val="tx2"/>
                </a:solidFill>
              </a:rPr>
              <a:t>GeV</a:t>
            </a:r>
            <a:r>
              <a:rPr lang="en-US" sz="2000" dirty="0" smtClean="0">
                <a:solidFill>
                  <a:schemeClr val="tx2"/>
                </a:solidFill>
              </a:rPr>
              <a:t> cm</a:t>
            </a:r>
            <a:r>
              <a:rPr lang="en-US" sz="2000" baseline="30000" dirty="0" smtClean="0">
                <a:solidFill>
                  <a:schemeClr val="tx2"/>
                </a:solidFill>
              </a:rPr>
              <a:t>-2</a:t>
            </a:r>
            <a:r>
              <a:rPr lang="en-US" sz="2000" dirty="0" smtClean="0">
                <a:solidFill>
                  <a:schemeClr val="tx2"/>
                </a:solidFill>
              </a:rPr>
              <a:t> s</a:t>
            </a:r>
            <a:r>
              <a:rPr lang="en-US" sz="2000" baseline="30000" dirty="0" smtClean="0">
                <a:solidFill>
                  <a:schemeClr val="tx2"/>
                </a:solidFill>
              </a:rPr>
              <a:t>-1</a:t>
            </a:r>
            <a:r>
              <a:rPr lang="en-US" sz="2000" dirty="0" smtClean="0">
                <a:solidFill>
                  <a:schemeClr val="tx2"/>
                </a:solidFill>
              </a:rPr>
              <a:t> ]</a:t>
            </a:r>
            <a:r>
              <a:rPr lang="en-GB" sz="2000" dirty="0" smtClean="0">
                <a:solidFill>
                  <a:schemeClr val="tx2"/>
                </a:solidFill>
              </a:rPr>
              <a:t>	</a:t>
            </a:r>
          </a:p>
          <a:p>
            <a:endParaRPr lang="it-IT" dirty="0"/>
          </a:p>
        </p:txBody>
      </p:sp>
      <p:pic>
        <p:nvPicPr>
          <p:cNvPr id="5" name="Immagine 11" descr="498881main_DF1_Fermi_all-sky_1-10_GeV.jpg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455" y="3808058"/>
            <a:ext cx="4906268" cy="275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contenuto 5"/>
          <p:cNvSpPr txBox="1">
            <a:spLocks/>
          </p:cNvSpPr>
          <p:nvPr/>
        </p:nvSpPr>
        <p:spPr>
          <a:xfrm>
            <a:off x="5320448" y="3969260"/>
            <a:ext cx="3713505" cy="227753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GB" sz="1730" dirty="0" smtClean="0">
                <a:solidFill>
                  <a:schemeClr val="tx2"/>
                </a:solidFill>
              </a:rPr>
              <a:t>KM3NeT detection capability- </a:t>
            </a:r>
            <a:r>
              <a:rPr lang="en-GB" sz="1730" dirty="0" err="1" smtClean="0">
                <a:solidFill>
                  <a:schemeClr val="tx2"/>
                </a:solidFill>
              </a:rPr>
              <a:t>Astroparticle</a:t>
            </a:r>
            <a:r>
              <a:rPr lang="en-GB" sz="1730" dirty="0" smtClean="0">
                <a:solidFill>
                  <a:schemeClr val="tx2"/>
                </a:solidFill>
              </a:rPr>
              <a:t> Physics 42(2013)714</a:t>
            </a:r>
            <a:endParaRPr kumimoji="0" lang="en-GB" sz="173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GB" sz="173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Few months for 3 sigma discovery (E</a:t>
            </a:r>
            <a:r>
              <a:rPr kumimoji="0" lang="en-GB" sz="173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</a:t>
            </a:r>
            <a:r>
              <a:rPr kumimoji="0" lang="en-GB" sz="173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100 </a:t>
            </a:r>
            <a:r>
              <a:rPr kumimoji="0" lang="en-GB" sz="173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TeV</a:t>
            </a:r>
            <a:r>
              <a:rPr kumimoji="0" lang="en-GB" sz="173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73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cutoff</a:t>
            </a:r>
            <a:r>
              <a:rPr kumimoji="0" lang="en-GB" sz="173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spectrum)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GB" sz="173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About 1 year for 5 sigma discovery (E</a:t>
            </a:r>
            <a:r>
              <a:rPr kumimoji="0" lang="en-GB" sz="173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</a:t>
            </a:r>
            <a:r>
              <a:rPr kumimoji="0" lang="en-GB" sz="173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100 </a:t>
            </a:r>
            <a:r>
              <a:rPr kumimoji="0" lang="en-GB" sz="173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TeV</a:t>
            </a:r>
            <a:r>
              <a:rPr kumimoji="0" lang="en-GB" sz="173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73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cutoff</a:t>
            </a:r>
            <a:r>
              <a:rPr kumimoji="0" lang="en-GB" sz="173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spectrum)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GB" sz="173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Good detection perspective also for a staged construction phase of the detector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it-IT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879E-F931-2C43-B1C0-44B9E90E2A05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Other topics not covered in the present talk 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969057"/>
            <a:ext cx="7772400" cy="4572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Search for Extragalactic sources (AGN, GRB, …)</a:t>
            </a:r>
          </a:p>
          <a:p>
            <a:endParaRPr lang="en-GB" sz="2800" dirty="0" smtClean="0"/>
          </a:p>
          <a:p>
            <a:r>
              <a:rPr lang="en-GB" sz="2800" dirty="0" smtClean="0"/>
              <a:t>Sensitivity for indirect search of Dark Matter from Galactic </a:t>
            </a:r>
            <a:r>
              <a:rPr lang="en-GB" sz="2800" dirty="0" err="1" smtClean="0"/>
              <a:t>Center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Mass </a:t>
            </a:r>
            <a:r>
              <a:rPr lang="en-GB" sz="2800" dirty="0" err="1" smtClean="0"/>
              <a:t>Hierachy</a:t>
            </a:r>
            <a:r>
              <a:rPr lang="en-GB" sz="2800" dirty="0" smtClean="0"/>
              <a:t> with atmospheric neutrinos at low energy (few </a:t>
            </a:r>
            <a:r>
              <a:rPr lang="en-GB" sz="2800" dirty="0" err="1" smtClean="0"/>
              <a:t>GeV</a:t>
            </a:r>
            <a:r>
              <a:rPr lang="en-GB" sz="2800" dirty="0" smtClean="0"/>
              <a:t> detection threshold)</a:t>
            </a:r>
          </a:p>
          <a:p>
            <a:pPr lvl="1"/>
            <a:r>
              <a:rPr lang="en-GB" sz="2400" dirty="0" smtClean="0"/>
              <a:t>ORCA: Feasibility study of a small (</a:t>
            </a:r>
            <a:r>
              <a:rPr lang="en-GB" sz="2400" dirty="0" err="1" smtClean="0"/>
              <a:t>Mton</a:t>
            </a:r>
            <a:r>
              <a:rPr lang="en-GB" sz="2400" dirty="0" smtClean="0"/>
              <a:t> scale) denser detector =&gt; see </a:t>
            </a:r>
            <a:r>
              <a:rPr lang="en-GB" sz="2400" dirty="0" err="1" smtClean="0"/>
              <a:t>U.Katz</a:t>
            </a:r>
            <a:r>
              <a:rPr lang="en-GB" sz="2400" dirty="0" smtClean="0"/>
              <a:t> talk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879E-F931-2C43-B1C0-44B9E90E2A05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dirty="0" err="1" smtClean="0"/>
              <a:t>Funding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480530"/>
            <a:ext cx="7772400" cy="4572000"/>
          </a:xfrm>
        </p:spPr>
        <p:txBody>
          <a:bodyPr>
            <a:normAutofit fontScale="70000" lnSpcReduction="20000"/>
          </a:bodyPr>
          <a:lstStyle/>
          <a:p>
            <a:pPr lvl="0">
              <a:defRPr/>
            </a:pPr>
            <a:r>
              <a:rPr lang="en-GB" dirty="0" smtClean="0"/>
              <a:t>Funds for about 40 M€ are available in Italy, France, The Netherlands and Romania. This allows for the start-up of a first phase of the construction</a:t>
            </a:r>
          </a:p>
          <a:p>
            <a:pPr lvl="0">
              <a:defRPr/>
            </a:pPr>
            <a:endParaRPr lang="en-GB" dirty="0" smtClean="0"/>
          </a:p>
          <a:p>
            <a:pPr lvl="0">
              <a:defRPr/>
            </a:pPr>
            <a:r>
              <a:rPr lang="en-GB" dirty="0" smtClean="0"/>
              <a:t>Expansion of the infrastructures in Capo Passero and Toulon</a:t>
            </a:r>
          </a:p>
          <a:p>
            <a:pPr lvl="0">
              <a:defRPr/>
            </a:pPr>
            <a:endParaRPr lang="en-GB" dirty="0" smtClean="0"/>
          </a:p>
          <a:p>
            <a:pPr lvl="0">
              <a:defRPr/>
            </a:pPr>
            <a:r>
              <a:rPr lang="en-GB" dirty="0" smtClean="0"/>
              <a:t>Construction and deployment of about 60 DUs in Capo Passero and Toulon</a:t>
            </a:r>
          </a:p>
          <a:p>
            <a:pPr lvl="0">
              <a:defRPr/>
            </a:pPr>
            <a:endParaRPr lang="en-GB" dirty="0" smtClean="0"/>
          </a:p>
          <a:p>
            <a:pPr lvl="0">
              <a:defRPr/>
            </a:pPr>
            <a:r>
              <a:rPr lang="en-GB" dirty="0" smtClean="0"/>
              <a:t>Will allow for a complete verification of all the aspects related to the Research Infrastructure construction, operation and data analysis in a “real”-scale</a:t>
            </a:r>
          </a:p>
          <a:p>
            <a:pPr lvl="0">
              <a:defRPr/>
            </a:pPr>
            <a:endParaRPr lang="en-GB" dirty="0" smtClean="0"/>
          </a:p>
          <a:p>
            <a:pPr lvl="0">
              <a:defRPr/>
            </a:pPr>
            <a:r>
              <a:rPr lang="en-GB" dirty="0" smtClean="0"/>
              <a:t>Agreement of the partners for a </a:t>
            </a:r>
            <a:r>
              <a:rPr lang="en-GB" dirty="0" err="1" smtClean="0"/>
              <a:t>MoU</a:t>
            </a:r>
            <a:r>
              <a:rPr lang="en-GB" dirty="0" smtClean="0"/>
              <a:t> to cover this first phase</a:t>
            </a:r>
          </a:p>
          <a:p>
            <a:pPr lvl="0">
              <a:defRPr/>
            </a:pPr>
            <a:endParaRPr lang="it-IT" dirty="0" smtClean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879E-F931-2C43-B1C0-44B9E90E2A05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dirty="0" err="1" smtClean="0"/>
              <a:t>Siting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879E-F931-2C43-B1C0-44B9E90E2A05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5" name="Picture 3" descr="Si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1033" y="1650069"/>
            <a:ext cx="5284787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contenuto 7"/>
          <p:cNvSpPr txBox="1">
            <a:spLocks/>
          </p:cNvSpPr>
          <p:nvPr/>
        </p:nvSpPr>
        <p:spPr>
          <a:xfrm>
            <a:off x="492653" y="1650069"/>
            <a:ext cx="2931859" cy="4937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Three sites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Toulon (France)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Capo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Passero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(Italy)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Pylos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(Greece)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Long-term site characterization measurements performed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Distributed-site option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defRPr/>
            </a:pPr>
            <a:r>
              <a:rPr lang="en-GB" sz="2595" dirty="0" smtClean="0">
                <a:solidFill>
                  <a:schemeClr val="tx2"/>
                </a:solidFill>
              </a:rPr>
              <a:t>Verified not to impact on detector performance</a:t>
            </a:r>
          </a:p>
          <a:p>
            <a:pPr lvl="1">
              <a:defRPr/>
            </a:pPr>
            <a:r>
              <a:rPr lang="en-GB" sz="2162" dirty="0" smtClean="0">
                <a:solidFill>
                  <a:schemeClr val="tx2"/>
                </a:solidFill>
              </a:rPr>
              <a:t>Telescope composed of independent building blocks</a:t>
            </a:r>
          </a:p>
          <a:p>
            <a:pPr lvl="0">
              <a:defRPr/>
            </a:pPr>
            <a:r>
              <a:rPr lang="en-GB" sz="2595" dirty="0" smtClean="0">
                <a:solidFill>
                  <a:schemeClr val="tx2"/>
                </a:solidFill>
              </a:rPr>
              <a:t>Significant advantages in funding through regional funds and in human resources</a:t>
            </a:r>
          </a:p>
          <a:p>
            <a:pPr lvl="0">
              <a:defRPr/>
            </a:pPr>
            <a:r>
              <a:rPr lang="en-GB" sz="2595" dirty="0" smtClean="0">
                <a:solidFill>
                  <a:schemeClr val="tx2"/>
                </a:solidFill>
              </a:rPr>
              <a:t>Small (&lt;5%) impact on costs, mostly due to the shore infrastructure</a:t>
            </a:r>
          </a:p>
          <a:p>
            <a:pPr lvl="0">
              <a:defRPr/>
            </a:pPr>
            <a:r>
              <a:rPr lang="en-GB" sz="2595" dirty="0" smtClean="0">
                <a:solidFill>
                  <a:schemeClr val="tx2"/>
                </a:solidFill>
              </a:rPr>
              <a:t>Shore infrastructure already exists (Capo </a:t>
            </a:r>
            <a:r>
              <a:rPr lang="en-GB" sz="2595" dirty="0" err="1" smtClean="0">
                <a:solidFill>
                  <a:schemeClr val="tx2"/>
                </a:solidFill>
              </a:rPr>
              <a:t>Passero</a:t>
            </a:r>
            <a:r>
              <a:rPr lang="en-GB" sz="2595" dirty="0" smtClean="0">
                <a:solidFill>
                  <a:schemeClr val="tx2"/>
                </a:solidFill>
              </a:rPr>
              <a:t>) or is under construction with dedicated regional </a:t>
            </a:r>
            <a:r>
              <a:rPr lang="en-GB" sz="2595" dirty="0" err="1" smtClean="0">
                <a:solidFill>
                  <a:schemeClr val="tx2"/>
                </a:solidFill>
              </a:rPr>
              <a:t>fundings</a:t>
            </a:r>
            <a:r>
              <a:rPr lang="en-GB" sz="2595" dirty="0" smtClean="0">
                <a:solidFill>
                  <a:schemeClr val="tx2"/>
                </a:solidFill>
              </a:rPr>
              <a:t> (Toulon)</a:t>
            </a:r>
          </a:p>
          <a:p>
            <a:pPr lvl="1"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More effective for Earth and Sea science activities</a:t>
            </a:r>
            <a:endParaRPr lang="en-GB" sz="2195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GB" sz="2595" dirty="0" smtClean="0">
                <a:solidFill>
                  <a:schemeClr val="tx2"/>
                </a:solidFill>
              </a:rPr>
              <a:t>Agreement for the implementation of an ERIC with headquarters in Amsterdam </a:t>
            </a:r>
          </a:p>
          <a:p>
            <a:pPr lvl="0">
              <a:defRPr/>
            </a:pPr>
            <a:endParaRPr lang="it-IT" dirty="0" smtClean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879E-F931-2C43-B1C0-44B9E90E2A05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dirty="0" smtClean="0"/>
              <a:t>The Capo Passero site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280859" y="2700337"/>
            <a:ext cx="3507542" cy="395788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9759" y="2700337"/>
            <a:ext cx="3317041" cy="394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558801" y="1614452"/>
            <a:ext cx="8229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8900" lvl="1"/>
            <a:r>
              <a:rPr lang="en-GB" dirty="0" smtClean="0"/>
              <a:t>Site characterized by the NEMO collaboration</a:t>
            </a:r>
          </a:p>
          <a:p>
            <a:pPr marL="88900" lvl="1"/>
            <a:r>
              <a:rPr lang="en-GB" dirty="0" smtClean="0"/>
              <a:t>Infrastructure will be upgraded with the Italian funding (regional structural funds)</a:t>
            </a:r>
          </a:p>
        </p:txBody>
      </p:sp>
      <p:pic>
        <p:nvPicPr>
          <p:cNvPr id="8" name="Picture 3" descr="DSC_4534"/>
          <p:cNvPicPr>
            <a:picLocks noChangeAspect="1" noChangeArrowheads="1"/>
          </p:cNvPicPr>
          <p:nvPr/>
        </p:nvPicPr>
        <p:blipFill>
          <a:blip r:embed="rId3"/>
          <a:srcRect t="5775" b="5775"/>
          <a:stretch>
            <a:fillRect/>
          </a:stretch>
        </p:blipFill>
        <p:spPr bwMode="auto">
          <a:xfrm>
            <a:off x="584201" y="2497646"/>
            <a:ext cx="4140200" cy="146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_MG_087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3441" y="4267061"/>
            <a:ext cx="160043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e 9"/>
          <p:cNvSpPr/>
          <p:nvPr/>
        </p:nvSpPr>
        <p:spPr>
          <a:xfrm>
            <a:off x="6731001" y="5519737"/>
            <a:ext cx="144000" cy="144000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Ovale 10"/>
          <p:cNvSpPr/>
          <p:nvPr/>
        </p:nvSpPr>
        <p:spPr>
          <a:xfrm>
            <a:off x="5981701" y="5278437"/>
            <a:ext cx="144000" cy="144000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2" name="Connettore 1 11"/>
          <p:cNvCxnSpPr>
            <a:stCxn id="9" idx="3"/>
            <a:endCxn id="10" idx="2"/>
          </p:cNvCxnSpPr>
          <p:nvPr/>
        </p:nvCxnSpPr>
        <p:spPr>
          <a:xfrm>
            <a:off x="4733879" y="5467390"/>
            <a:ext cx="1997122" cy="12434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stCxn id="8" idx="3"/>
            <a:endCxn id="11" idx="1"/>
          </p:cNvCxnSpPr>
          <p:nvPr/>
        </p:nvCxnSpPr>
        <p:spPr>
          <a:xfrm>
            <a:off x="4724401" y="3230807"/>
            <a:ext cx="1278388" cy="206871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584200" y="4267062"/>
            <a:ext cx="2416047" cy="24006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en-GB" sz="1500" dirty="0" smtClean="0"/>
              <a:t>Existing infrastructures</a:t>
            </a:r>
          </a:p>
          <a:p>
            <a:pPr marL="177800" lvl="1" indent="-177800">
              <a:buFont typeface="Arial"/>
              <a:buChar char="•"/>
            </a:pPr>
            <a:r>
              <a:rPr lang="en-GB" sz="1500" dirty="0" smtClean="0"/>
              <a:t>Deep-sea 10 kW DC/DC power converter</a:t>
            </a:r>
          </a:p>
          <a:p>
            <a:pPr marL="177800" lvl="1" indent="-177800">
              <a:buFont typeface="Arial"/>
              <a:buChar char="•"/>
            </a:pPr>
            <a:r>
              <a:rPr lang="en-GB" sz="1500" dirty="0" smtClean="0"/>
              <a:t>100 km electro-optical cable</a:t>
            </a:r>
          </a:p>
          <a:p>
            <a:pPr marL="177800" lvl="1" indent="-177800">
              <a:buFont typeface="Arial"/>
              <a:buChar char="•"/>
            </a:pPr>
            <a:r>
              <a:rPr lang="en-GB" sz="1500" dirty="0" smtClean="0"/>
              <a:t>Power feeding system (up to 50 kW)</a:t>
            </a:r>
          </a:p>
          <a:p>
            <a:pPr marL="177800" lvl="1" indent="-177800">
              <a:buFont typeface="Arial"/>
              <a:buChar char="•"/>
            </a:pPr>
            <a:r>
              <a:rPr lang="en-GB" sz="1500" dirty="0" smtClean="0"/>
              <a:t>Shore station</a:t>
            </a:r>
          </a:p>
          <a:p>
            <a:pPr marL="177800" lvl="1" indent="-177800">
              <a:buFont typeface="Arial"/>
              <a:buChar char="•"/>
            </a:pPr>
            <a:r>
              <a:rPr lang="en-GB" sz="1500" dirty="0" smtClean="0"/>
              <a:t>High bandwidth (10 </a:t>
            </a:r>
            <a:r>
              <a:rPr lang="en-GB" sz="1500" dirty="0" err="1" smtClean="0"/>
              <a:t>Gbps</a:t>
            </a:r>
            <a:r>
              <a:rPr lang="en-GB" sz="1500" dirty="0" smtClean="0"/>
              <a:t>) connection with LNS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879E-F931-2C43-B1C0-44B9E90E2A05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3600" spc="0" dirty="0" smtClean="0">
                <a:solidFill>
                  <a:schemeClr val="tx2"/>
                </a:solidFill>
              </a:rPr>
              <a:t>KM3NeT-phase1 at Capo </a:t>
            </a:r>
            <a:r>
              <a:rPr lang="en-GB" sz="3600" spc="0" dirty="0" err="1" smtClean="0">
                <a:solidFill>
                  <a:schemeClr val="tx2"/>
                </a:solidFill>
              </a:rPr>
              <a:t>Passero</a:t>
            </a:r>
            <a:r>
              <a:rPr lang="en-GB" sz="3600" spc="0" dirty="0" smtClean="0">
                <a:solidFill>
                  <a:schemeClr val="tx2"/>
                </a:solidFill>
              </a:rPr>
              <a:t> </a:t>
            </a:r>
            <a:r>
              <a:rPr lang="en-GB" spc="0" dirty="0" smtClean="0">
                <a:solidFill>
                  <a:schemeClr val="tx2"/>
                </a:solidFill>
              </a:rPr>
              <a:t/>
            </a:r>
            <a:br>
              <a:rPr lang="en-GB" spc="0" dirty="0" smtClean="0">
                <a:solidFill>
                  <a:schemeClr val="tx2"/>
                </a:solidFill>
              </a:rPr>
            </a:b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595970"/>
            <a:ext cx="7772400" cy="457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Rigid time constraints (&lt; 2014) on the spending profile of the regional </a:t>
            </a:r>
            <a:r>
              <a:rPr lang="en-GB" sz="2400" dirty="0" err="1" smtClean="0">
                <a:solidFill>
                  <a:schemeClr val="tx2"/>
                </a:solidFill>
              </a:rPr>
              <a:t>fundings</a:t>
            </a:r>
            <a:endParaRPr lang="en-GB" sz="2400" dirty="0" smtClean="0">
              <a:solidFill>
                <a:schemeClr val="tx2"/>
              </a:solidFill>
            </a:endParaRPr>
          </a:p>
          <a:p>
            <a:pPr lvl="1"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A first batch of Detection Units (8) at the Capo </a:t>
            </a:r>
            <a:r>
              <a:rPr lang="en-GB" sz="2400" dirty="0" err="1" smtClean="0">
                <a:solidFill>
                  <a:schemeClr val="tx2"/>
                </a:solidFill>
              </a:rPr>
              <a:t>Passero</a:t>
            </a:r>
            <a:r>
              <a:rPr lang="en-GB" sz="2400" dirty="0" smtClean="0">
                <a:solidFill>
                  <a:schemeClr val="tx2"/>
                </a:solidFill>
              </a:rPr>
              <a:t> site will be built with the technology developed by the </a:t>
            </a:r>
            <a:r>
              <a:rPr lang="en-GB" sz="2400" dirty="0" err="1" smtClean="0">
                <a:solidFill>
                  <a:schemeClr val="tx2"/>
                </a:solidFill>
              </a:rPr>
              <a:t>Nemo</a:t>
            </a:r>
            <a:r>
              <a:rPr lang="en-GB" sz="2400" dirty="0" smtClean="0">
                <a:solidFill>
                  <a:schemeClr val="tx2"/>
                </a:solidFill>
              </a:rPr>
              <a:t> collaboration and already available (towers with  10” </a:t>
            </a:r>
            <a:r>
              <a:rPr lang="en-GB" sz="2400" dirty="0" err="1" smtClean="0">
                <a:solidFill>
                  <a:schemeClr val="tx2"/>
                </a:solidFill>
              </a:rPr>
              <a:t>PMTs</a:t>
            </a:r>
            <a:r>
              <a:rPr lang="en-GB" sz="2400" dirty="0" smtClean="0">
                <a:solidFill>
                  <a:schemeClr val="tx2"/>
                </a:solidFill>
              </a:rPr>
              <a:t>)</a:t>
            </a:r>
          </a:p>
          <a:p>
            <a:pPr lvl="1"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Following </a:t>
            </a:r>
            <a:r>
              <a:rPr lang="en-GB" sz="2400" dirty="0" err="1" smtClean="0">
                <a:solidFill>
                  <a:schemeClr val="tx2"/>
                </a:solidFill>
              </a:rPr>
              <a:t>DUs</a:t>
            </a:r>
            <a:r>
              <a:rPr lang="en-GB" sz="2400" dirty="0" smtClean="0">
                <a:solidFill>
                  <a:schemeClr val="tx2"/>
                </a:solidFill>
              </a:rPr>
              <a:t>  will be built with the string design</a:t>
            </a:r>
          </a:p>
          <a:p>
            <a:pPr marL="742950" lvl="1">
              <a:buClrTx/>
              <a:buSzTx/>
              <a:buNone/>
              <a:defRPr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742950" lvl="1">
              <a:buClrTx/>
              <a:buSzTx/>
              <a:buNone/>
              <a:defRPr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557784">
              <a:buClrTx/>
              <a:buFont typeface="Arial" pitchFamily="34" charset="0"/>
              <a:buChar char="•"/>
              <a:defRPr/>
            </a:pPr>
            <a:endParaRPr lang="en-GB" sz="2400" dirty="0" smtClean="0"/>
          </a:p>
          <a:p>
            <a:endParaRPr lang="it-IT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0518" y="6356350"/>
            <a:ext cx="613482" cy="365125"/>
          </a:xfrm>
        </p:spPr>
        <p:txBody>
          <a:bodyPr/>
          <a:lstStyle/>
          <a:p>
            <a:fld id="{6AE8C982-DB49-44C2-A476-921F8A3AB708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Neutrinos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the </a:t>
            </a:r>
            <a:r>
              <a:rPr lang="it-IT" dirty="0" err="1" smtClean="0"/>
              <a:t>Cosmos</a:t>
            </a:r>
            <a:endParaRPr lang="it-IT" dirty="0"/>
          </a:p>
        </p:txBody>
      </p:sp>
      <p:pic>
        <p:nvPicPr>
          <p:cNvPr id="4" name="Picture 5" descr="spectrum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6634" y="1306051"/>
            <a:ext cx="7716394" cy="329795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786839" y="1783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593099" y="6858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948833" y="4675349"/>
            <a:ext cx="75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 [</a:t>
            </a:r>
            <a:r>
              <a:rPr lang="it-IT" dirty="0" err="1" smtClean="0"/>
              <a:t>eV</a:t>
            </a:r>
            <a:r>
              <a:rPr lang="it-IT" dirty="0" smtClean="0"/>
              <a:t>]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70544" y="4785216"/>
            <a:ext cx="7504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In addition to the search of cosmic neutrinos, the study of atmospheric neutrinos can provide very  interesting pieces of information on neutrino physics =&gt; Mass Hierarchy</a:t>
            </a:r>
            <a:endParaRPr lang="en-GB" sz="2000" dirty="0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184095" y="5823591"/>
            <a:ext cx="6240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Calibri" pitchFamily="34" charset="0"/>
              </a:rPr>
              <a:t>For fixed</a:t>
            </a:r>
            <a:r>
              <a:rPr lang="en-GB" dirty="0" smtClean="0">
                <a:latin typeface="Calibri" pitchFamily="34" charset="0"/>
              </a:rPr>
              <a:t> budget sensitivity can be optimized for </a:t>
            </a:r>
            <a:r>
              <a:rPr lang="en-GB" dirty="0">
                <a:latin typeface="Calibri" pitchFamily="34" charset="0"/>
              </a:rPr>
              <a:t>different sources </a:t>
            </a:r>
          </a:p>
          <a:p>
            <a:pPr algn="ctr"/>
            <a:r>
              <a:rPr lang="en-GB" dirty="0">
                <a:latin typeface="Calibri" pitchFamily="34" charset="0"/>
              </a:rPr>
              <a:t>This depends on</a:t>
            </a:r>
            <a:r>
              <a:rPr lang="en-GB" dirty="0" smtClean="0">
                <a:latin typeface="Calibri" pitchFamily="34" charset="0"/>
              </a:rPr>
              <a:t> sensor </a:t>
            </a:r>
            <a:r>
              <a:rPr lang="en-GB" dirty="0">
                <a:latin typeface="Calibri" pitchFamily="34" charset="0"/>
              </a:rPr>
              <a:t>density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879E-F931-2C43-B1C0-44B9E90E2A05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879E-F931-2C43-B1C0-44B9E90E2A05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6" name="Espace réservé du numéro de diapositive 2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CCEAC-344D-46DB-AAB2-7375AA59ED0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0" y="188913"/>
            <a:ext cx="9144000" cy="6330950"/>
            <a:chOff x="0" y="164"/>
            <a:chExt cx="5760" cy="3988"/>
          </a:xfrm>
        </p:grpSpPr>
        <p:pic>
          <p:nvPicPr>
            <p:cNvPr id="8" name="Picture 4" descr="carte_sites_MEO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4"/>
              <a:ext cx="5760" cy="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655" y="709"/>
              <a:ext cx="907" cy="2449"/>
            </a:xfrm>
            <a:custGeom>
              <a:avLst/>
              <a:gdLst>
                <a:gd name="T0" fmla="*/ 0 w 907"/>
                <a:gd name="T1" fmla="*/ 0 h 2449"/>
                <a:gd name="T2" fmla="*/ 0 w 907"/>
                <a:gd name="T3" fmla="*/ 680 h 2449"/>
                <a:gd name="T4" fmla="*/ 409 w 907"/>
                <a:gd name="T5" fmla="*/ 1723 h 2449"/>
                <a:gd name="T6" fmla="*/ 272 w 907"/>
                <a:gd name="T7" fmla="*/ 1769 h 2449"/>
                <a:gd name="T8" fmla="*/ 409 w 907"/>
                <a:gd name="T9" fmla="*/ 1769 h 2449"/>
                <a:gd name="T10" fmla="*/ 454 w 907"/>
                <a:gd name="T11" fmla="*/ 1995 h 2449"/>
                <a:gd name="T12" fmla="*/ 907 w 907"/>
                <a:gd name="T13" fmla="*/ 2449 h 2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7" h="2449">
                  <a:moveTo>
                    <a:pt x="0" y="0"/>
                  </a:moveTo>
                  <a:lnTo>
                    <a:pt x="0" y="680"/>
                  </a:lnTo>
                  <a:lnTo>
                    <a:pt x="409" y="1723"/>
                  </a:lnTo>
                  <a:lnTo>
                    <a:pt x="272" y="1769"/>
                  </a:lnTo>
                  <a:lnTo>
                    <a:pt x="409" y="1769"/>
                  </a:lnTo>
                  <a:lnTo>
                    <a:pt x="454" y="1995"/>
                  </a:lnTo>
                  <a:lnTo>
                    <a:pt x="907" y="2449"/>
                  </a:ln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492500" y="476250"/>
            <a:ext cx="4162425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b="1" dirty="0"/>
              <a:t> Shore station construction started</a:t>
            </a:r>
          </a:p>
          <a:p>
            <a:pPr algn="l" eaLnBrk="1" hangingPunct="1">
              <a:buFontTx/>
              <a:buChar char="•"/>
            </a:pPr>
            <a:r>
              <a:rPr lang="en-US" b="1" dirty="0"/>
              <a:t> Ready and equipped in spring 2013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2700338" y="836613"/>
            <a:ext cx="719137" cy="217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140200" y="1626493"/>
            <a:ext cx="2736850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85368" rIns="85368" anchor="b">
            <a:spAutoFit/>
          </a:bodyPr>
          <a:lstStyle>
            <a:lvl1pPr eaLnBrk="0" hangingPunct="0">
              <a:tabLst>
                <a:tab pos="249238" algn="l"/>
                <a:tab pos="4943475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249238" algn="l"/>
                <a:tab pos="4943475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249238" algn="l"/>
                <a:tab pos="4943475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249238" algn="l"/>
                <a:tab pos="4943475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249238" algn="l"/>
                <a:tab pos="4943475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  <a:tab pos="4943475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  <a:tab pos="4943475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  <a:tab pos="4943475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  <a:tab pos="4943475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800" b="1" dirty="0" smtClean="0"/>
              <a:t>KM3NeT-Fr / MEUST SITE (Toulon)</a:t>
            </a:r>
            <a:endParaRPr lang="fr-FR" sz="2800" b="1" dirty="0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95288" y="2205038"/>
            <a:ext cx="186055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MEOC ordered</a:t>
            </a:r>
          </a:p>
          <a:p>
            <a:pPr eaLnBrk="1" hangingPunct="1"/>
            <a:r>
              <a:rPr lang="en-US" b="1"/>
              <a:t>to ALCATEL</a:t>
            </a:r>
          </a:p>
          <a:p>
            <a:pPr eaLnBrk="1" hangingPunct="1"/>
            <a:r>
              <a:rPr lang="en-US" b="1"/>
              <a:t>(36 fibers)</a:t>
            </a:r>
          </a:p>
          <a:p>
            <a:pPr eaLnBrk="1" hangingPunct="1"/>
            <a:r>
              <a:rPr lang="en-US" b="1"/>
              <a:t>To be deployed</a:t>
            </a:r>
          </a:p>
          <a:p>
            <a:pPr eaLnBrk="1" hangingPunct="1"/>
            <a:r>
              <a:rPr lang="en-US" b="1"/>
              <a:t>by FT-Marine</a:t>
            </a:r>
          </a:p>
          <a:p>
            <a:pPr eaLnBrk="1" hangingPunct="1"/>
            <a:r>
              <a:rPr lang="en-US" b="1"/>
              <a:t>In spring 2013</a:t>
            </a: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3203575" y="4581525"/>
            <a:ext cx="1511300" cy="647700"/>
          </a:xfrm>
          <a:prstGeom prst="ellipse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971600" y="5805488"/>
            <a:ext cx="8040471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b="1" dirty="0"/>
              <a:t> Submarine site selected after intensive evaluation campaigns</a:t>
            </a:r>
          </a:p>
          <a:p>
            <a:pPr algn="l" eaLnBrk="1" hangingPunct="1">
              <a:buFontTx/>
              <a:buChar char="•"/>
            </a:pPr>
            <a:r>
              <a:rPr lang="en-US" b="1" dirty="0"/>
              <a:t> Same latitude and more western than Antares</a:t>
            </a:r>
          </a:p>
          <a:p>
            <a:pPr algn="l" eaLnBrk="1" hangingPunct="1">
              <a:buFontTx/>
              <a:buChar char="•"/>
            </a:pPr>
            <a:r>
              <a:rPr lang="en-US" b="1" dirty="0"/>
              <a:t> Antares MEOC (48 fibers) can be redirected to </a:t>
            </a:r>
            <a:r>
              <a:rPr lang="en-US" b="1" dirty="0" smtClean="0"/>
              <a:t>KM3NeT-Fr </a:t>
            </a:r>
            <a:r>
              <a:rPr lang="en-US" b="1" dirty="0"/>
              <a:t>in the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KM3NeT-Fr SEA FLOOR </a:t>
            </a:r>
            <a:r>
              <a:rPr lang="fr-FR" sz="3600" b="1" dirty="0" smtClean="0"/>
              <a:t> </a:t>
            </a:r>
            <a:r>
              <a:rPr lang="fr-FR" b="1" i="1" dirty="0" smtClean="0"/>
              <a:t/>
            </a:r>
            <a:br>
              <a:rPr lang="fr-FR" b="1" i="1" dirty="0" smtClean="0"/>
            </a:br>
            <a:endParaRPr lang="it-IT" dirty="0"/>
          </a:p>
        </p:txBody>
      </p:sp>
      <p:sp>
        <p:nvSpPr>
          <p:cNvPr id="18" name="Segnaposto contenuto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Modular (6 nodes 2 cables), extendable </a:t>
            </a:r>
            <a:r>
              <a:rPr lang="en-US" sz="3200" dirty="0" smtClean="0">
                <a:solidFill>
                  <a:schemeClr val="tx2"/>
                </a:solidFill>
                <a:cs typeface="Arial" charset="0"/>
              </a:rPr>
              <a:t>to</a:t>
            </a:r>
            <a:r>
              <a:rPr lang="en-US" sz="3200" dirty="0" smtClean="0">
                <a:solidFill>
                  <a:schemeClr val="tx2"/>
                </a:solidFill>
              </a:rPr>
              <a:t> ~200 </a:t>
            </a:r>
            <a:r>
              <a:rPr lang="en-US" sz="3200" dirty="0" err="1" smtClean="0">
                <a:solidFill>
                  <a:schemeClr val="tx2"/>
                </a:solidFill>
              </a:rPr>
              <a:t>DUs</a:t>
            </a:r>
            <a:r>
              <a:rPr lang="en-US" sz="3200" dirty="0" smtClean="0">
                <a:solidFill>
                  <a:schemeClr val="tx2"/>
                </a:solidFill>
              </a:rPr>
              <a:t> (~1 KM3NeT Building Block), industrial components for c</a:t>
            </a:r>
            <a:r>
              <a:rPr lang="en-US" sz="3200" dirty="0" smtClean="0">
                <a:solidFill>
                  <a:schemeClr val="tx2"/>
                </a:solidFill>
                <a:cs typeface="Arial" charset="0"/>
              </a:rPr>
              <a:t>a</a:t>
            </a:r>
            <a:r>
              <a:rPr lang="en-US" sz="3200" dirty="0" smtClean="0">
                <a:solidFill>
                  <a:schemeClr val="tx2"/>
                </a:solidFill>
              </a:rPr>
              <a:t>bles and connectors </a:t>
            </a:r>
          </a:p>
          <a:p>
            <a:pPr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r>
              <a:rPr lang="en-US" sz="3200" dirty="0" smtClean="0">
                <a:solidFill>
                  <a:schemeClr val="tx2"/>
                </a:solidFill>
              </a:rPr>
              <a:t>First node under final design and operational end 2013 </a:t>
            </a:r>
          </a:p>
          <a:p>
            <a:endParaRPr lang="en-US" sz="3200" dirty="0" smtClean="0">
              <a:solidFill>
                <a:schemeClr val="tx2"/>
              </a:solidFill>
            </a:endParaRPr>
          </a:p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E9D20-4D70-423C-9814-D2672A084796}" type="slidenum">
              <a:rPr lang="fr-FR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pc="0" dirty="0" err="1" smtClean="0">
                <a:solidFill>
                  <a:schemeClr val="tx1"/>
                </a:solidFill>
              </a:rPr>
              <a:t>Pylos</a:t>
            </a:r>
            <a:r>
              <a:rPr lang="en-GB" spc="0" dirty="0" smtClean="0">
                <a:solidFill>
                  <a:schemeClr val="tx1"/>
                </a:solidFill>
              </a:rPr>
              <a:t> site</a:t>
            </a:r>
            <a:br>
              <a:rPr lang="en-GB" spc="0" dirty="0" smtClean="0">
                <a:solidFill>
                  <a:schemeClr val="tx1"/>
                </a:solidFill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GB" sz="2400" dirty="0" smtClean="0"/>
              <a:t>National collaboration with new partners being formed</a:t>
            </a:r>
          </a:p>
          <a:p>
            <a:pPr marL="342900" lv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GB" sz="2400" dirty="0" smtClean="0"/>
              <a:t>Several off-shore possible sites at different depths for a KM3NeT-Gr</a:t>
            </a:r>
          </a:p>
          <a:p>
            <a:endParaRPr lang="it-IT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12776"/>
            <a:ext cx="8579296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146" y="3068960"/>
            <a:ext cx="3744416" cy="300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://www.nestor.org.gr/images/nestor_institu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691" y="3040100"/>
            <a:ext cx="3973401" cy="300764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879E-F931-2C43-B1C0-44B9E90E2A05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3600" dirty="0" smtClean="0"/>
              <a:t>Conclusions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640870"/>
            <a:ext cx="7772400" cy="4572000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endParaRPr lang="it-IT" sz="2400" dirty="0" smtClean="0"/>
          </a:p>
          <a:p>
            <a:pPr lvl="0">
              <a:defRPr/>
            </a:pPr>
            <a:r>
              <a:rPr lang="en-GB" sz="2400" dirty="0" smtClean="0"/>
              <a:t>KM3NeT has a robust physics case with several galactic sources at reach in few years of operation</a:t>
            </a:r>
          </a:p>
          <a:p>
            <a:pPr lvl="0">
              <a:defRPr/>
            </a:pPr>
            <a:endParaRPr lang="en-GB" sz="2400" dirty="0" smtClean="0"/>
          </a:p>
          <a:p>
            <a:pPr lvl="0">
              <a:defRPr/>
            </a:pPr>
            <a:r>
              <a:rPr lang="en-GB" sz="2400" dirty="0" smtClean="0"/>
              <a:t>KM3NeT technology has been developed</a:t>
            </a:r>
          </a:p>
          <a:p>
            <a:pPr lvl="1">
              <a:defRPr/>
            </a:pPr>
            <a:r>
              <a:rPr lang="en-GB" sz="2000" dirty="0" smtClean="0"/>
              <a:t>Validation process of DOM and </a:t>
            </a:r>
            <a:r>
              <a:rPr lang="en-GB" sz="2000" dirty="0" err="1" smtClean="0"/>
              <a:t>DUs</a:t>
            </a:r>
            <a:r>
              <a:rPr lang="en-GB" sz="2000" dirty="0" smtClean="0"/>
              <a:t> ongoing</a:t>
            </a:r>
          </a:p>
          <a:p>
            <a:pPr lvl="1">
              <a:defRPr/>
            </a:pPr>
            <a:r>
              <a:rPr lang="en-GB" sz="2000" dirty="0" smtClean="0"/>
              <a:t>Detection Units will be deployed at the KM3NeT sites near Capo </a:t>
            </a:r>
            <a:r>
              <a:rPr lang="en-GB" sz="2000" dirty="0" err="1" smtClean="0"/>
              <a:t>Passero</a:t>
            </a:r>
            <a:r>
              <a:rPr lang="en-GB" sz="2000" dirty="0" smtClean="0"/>
              <a:t> and Toulon</a:t>
            </a:r>
          </a:p>
          <a:p>
            <a:pPr lvl="1">
              <a:defRPr/>
            </a:pPr>
            <a:endParaRPr lang="en-GB" sz="2000" dirty="0" smtClean="0"/>
          </a:p>
          <a:p>
            <a:pPr>
              <a:defRPr/>
            </a:pPr>
            <a:r>
              <a:rPr lang="en-GB" sz="2400" dirty="0" smtClean="0"/>
              <a:t>Funding presently available (about 40 M€) allows to step to the implementation of a first phase of KM3NeT with the construction of about 60 string </a:t>
            </a:r>
            <a:r>
              <a:rPr lang="en-GB" sz="2400" dirty="0" err="1" smtClean="0"/>
              <a:t>DUs</a:t>
            </a:r>
            <a:endParaRPr lang="en-GB" sz="2400" dirty="0" smtClean="0"/>
          </a:p>
          <a:p>
            <a:pPr lvl="1">
              <a:defRPr/>
            </a:pPr>
            <a:endParaRPr lang="it-IT" sz="2000" dirty="0" smtClean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879E-F931-2C43-B1C0-44B9E90E2A05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 smtClean="0"/>
              <a:t>Conclusions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924670"/>
            <a:ext cx="7772400" cy="457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dirty="0" smtClean="0"/>
              <a:t>The legal entity of the experiment will be an ERIC with headquarters in Amsterdam</a:t>
            </a:r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Option of a small denser detector (ORCA) for neutrino properties studies under evaluation</a:t>
            </a:r>
          </a:p>
          <a:p>
            <a:pPr lvl="0">
              <a:defRPr/>
            </a:pPr>
            <a:endParaRPr lang="it-IT" sz="2400" dirty="0" smtClean="0"/>
          </a:p>
          <a:p>
            <a:pPr lvl="0">
              <a:defRPr/>
            </a:pPr>
            <a:endParaRPr lang="it-IT" sz="2400" dirty="0" smtClean="0"/>
          </a:p>
          <a:p>
            <a:pPr lvl="0">
              <a:defRPr/>
            </a:pPr>
            <a:endParaRPr lang="it-IT" sz="2400" dirty="0" smtClean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879E-F931-2C43-B1C0-44B9E90E2A05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353334"/>
            <a:ext cx="7772400" cy="914400"/>
          </a:xfrm>
        </p:spPr>
        <p:txBody>
          <a:bodyPr/>
          <a:lstStyle/>
          <a:p>
            <a:pPr lvl="0"/>
            <a:r>
              <a:rPr lang="it-IT" dirty="0" smtClean="0"/>
              <a:t>KM3NeT 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708292" y="1276144"/>
            <a:ext cx="7686924" cy="500026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93" descr="poster_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6442" y="1261714"/>
            <a:ext cx="5068676" cy="501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94"/>
          <p:cNvSpPr txBox="1">
            <a:spLocks noChangeArrowheads="1"/>
          </p:cNvSpPr>
          <p:nvPr/>
        </p:nvSpPr>
        <p:spPr bwMode="auto">
          <a:xfrm>
            <a:off x="732188" y="1490839"/>
            <a:ext cx="3993611" cy="475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>
                <a:solidFill>
                  <a:schemeClr val="tx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International Collaboration involving more than 200 scientists from 10 EU countries (CY, DE, ES, FR, GR, IE, IT, NL, RO, UK)</a:t>
            </a:r>
          </a:p>
          <a:p>
            <a:pPr>
              <a:spcAft>
                <a:spcPts val="600"/>
              </a:spcAft>
            </a:pPr>
            <a:r>
              <a:rPr lang="en-GB" sz="2400" dirty="0" smtClean="0">
                <a:solidFill>
                  <a:schemeClr val="tx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Common objective: build the   most sensitive high energy neutrino telescope in the  </a:t>
            </a:r>
            <a:r>
              <a:rPr lang="en-GB" sz="2400" smtClean="0">
                <a:solidFill>
                  <a:schemeClr val="tx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Northern hemisphere </a:t>
            </a:r>
            <a:r>
              <a:rPr lang="en-GB" sz="2400" dirty="0" smtClean="0">
                <a:solidFill>
                  <a:schemeClr val="tx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(Mediterranean sea)</a:t>
            </a:r>
          </a:p>
          <a:p>
            <a:pPr>
              <a:spcAft>
                <a:spcPts val="600"/>
              </a:spcAft>
            </a:pPr>
            <a:r>
              <a:rPr lang="en-GB" sz="2400" dirty="0" smtClean="0">
                <a:solidFill>
                  <a:schemeClr val="tx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Total foreseen budget </a:t>
            </a:r>
          </a:p>
          <a:p>
            <a:pPr>
              <a:spcAft>
                <a:spcPts val="600"/>
              </a:spcAft>
            </a:pPr>
            <a:r>
              <a:rPr lang="en-GB" sz="2400" dirty="0" smtClean="0">
                <a:solidFill>
                  <a:schemeClr val="tx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about 220 M€</a:t>
            </a:r>
          </a:p>
        </p:txBody>
      </p:sp>
      <p:pic>
        <p:nvPicPr>
          <p:cNvPr id="8" name="Immagine 95" descr="KM3NeT_logo_we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6404" y="1262581"/>
            <a:ext cx="1153443" cy="119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879E-F931-2C43-B1C0-44B9E90E2A05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The KM3NeT </a:t>
            </a:r>
            <a:r>
              <a:rPr lang="it-IT" dirty="0" err="1" smtClean="0"/>
              <a:t>collaboration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480529"/>
            <a:ext cx="7772400" cy="5287287"/>
          </a:xfrm>
        </p:spPr>
        <p:txBody>
          <a:bodyPr>
            <a:normAutofit/>
          </a:bodyPr>
          <a:lstStyle/>
          <a:p>
            <a:pPr marL="169862" lvl="0" indent="-177800">
              <a:lnSpc>
                <a:spcPct val="90000"/>
              </a:lnSpc>
              <a:buClr>
                <a:srgbClr val="FF0000"/>
              </a:buClr>
              <a:buFont typeface="Wingdings" charset="2"/>
              <a:buChar char="§"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KM3NeT was </a:t>
            </a:r>
            <a:r>
              <a:rPr lang="en-GB" sz="2400" dirty="0" smtClean="0">
                <a:solidFill>
                  <a:schemeClr val="tx2"/>
                </a:solidFill>
                <a:cs typeface="Cambria"/>
              </a:rPr>
              <a:t>Funded by EU under the 6° and 7° EU Frame Program with a Design Study and a Preparatory Phase</a:t>
            </a:r>
          </a:p>
          <a:p>
            <a:pPr marL="169862" lvl="0" indent="-177800">
              <a:lnSpc>
                <a:spcPct val="90000"/>
              </a:lnSpc>
              <a:buClr>
                <a:srgbClr val="FF0000"/>
              </a:buClr>
              <a:buFont typeface="Wingdings" charset="2"/>
              <a:buChar char="§"/>
              <a:defRPr/>
            </a:pPr>
            <a:endParaRPr lang="en-GB" sz="2400" dirty="0" smtClean="0">
              <a:solidFill>
                <a:schemeClr val="tx2"/>
              </a:solidFill>
              <a:cs typeface="Cambria"/>
            </a:endParaRPr>
          </a:p>
          <a:p>
            <a:pPr marL="115316" indent="-177800">
              <a:lnSpc>
                <a:spcPct val="90000"/>
              </a:lnSpc>
              <a:buClr>
                <a:srgbClr val="FF0000"/>
              </a:buClr>
              <a:buFont typeface="Wingdings" charset="2"/>
              <a:buChar char="§"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KM3NeT is included in the ESFRI and ASPERA roadmaps</a:t>
            </a:r>
          </a:p>
          <a:p>
            <a:pPr marL="115316" indent="-177800">
              <a:lnSpc>
                <a:spcPct val="90000"/>
              </a:lnSpc>
              <a:buClr>
                <a:srgbClr val="FF0000"/>
              </a:buClr>
              <a:buFont typeface="Wingdings" charset="2"/>
              <a:buChar char="§"/>
              <a:defRPr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81000" lvl="0" indent="-381000">
              <a:spcBef>
                <a:spcPct val="40000"/>
              </a:spcBef>
              <a:buClr>
                <a:srgbClr val="F42A2C"/>
              </a:buClr>
              <a:buFont typeface="Wingdings" charset="2"/>
              <a:buChar char="§"/>
              <a:tabLst>
                <a:tab pos="1054100" algn="l"/>
              </a:tabLst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The new KM3NeT collaboration Management and </a:t>
            </a:r>
            <a:r>
              <a:rPr lang="en-GB" sz="2400" dirty="0" err="1" smtClean="0">
                <a:solidFill>
                  <a:schemeClr val="tx2"/>
                </a:solidFill>
              </a:rPr>
              <a:t>Organigram</a:t>
            </a:r>
            <a:r>
              <a:rPr lang="en-GB" sz="2400" dirty="0" smtClean="0">
                <a:solidFill>
                  <a:schemeClr val="tx2"/>
                </a:solidFill>
              </a:rPr>
              <a:t> were appointed in the Marseille meeting in January 2013 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879E-F931-2C43-B1C0-44B9E90E2A05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98029"/>
            <a:ext cx="7772400" cy="914400"/>
          </a:xfrm>
        </p:spPr>
        <p:txBody>
          <a:bodyPr/>
          <a:lstStyle/>
          <a:p>
            <a:pPr lvl="0"/>
            <a:r>
              <a:rPr lang="en-GB" sz="3200" kern="0" spc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Sky view of a Mediterranean Sea telescope (up-going neutrinos)</a:t>
            </a:r>
            <a:r>
              <a:rPr lang="it-IT" spc="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it-IT" spc="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ＭＳ Ｐゴシック" charset="-128"/>
                <a:cs typeface="ＭＳ Ｐゴシック" charset="-128"/>
              </a:rPr>
            </a:br>
            <a:endParaRPr lang="it-IT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581540"/>
            <a:ext cx="7772400" cy="4572000"/>
          </a:xfrm>
        </p:spPr>
        <p:txBody>
          <a:bodyPr/>
          <a:lstStyle/>
          <a:p>
            <a:pPr>
              <a:spcBef>
                <a:spcPct val="15000"/>
              </a:spcBef>
              <a:spcAft>
                <a:spcPct val="10000"/>
              </a:spcAft>
              <a:buClr>
                <a:srgbClr val="F42A2C"/>
              </a:buClr>
              <a:buNone/>
            </a:pPr>
            <a:r>
              <a:rPr lang="en-GB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Cambria"/>
              </a:rPr>
              <a:t>From Mediterranean </a:t>
            </a:r>
            <a:r>
              <a:rPr lang="en-GB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Cambria"/>
                <a:sym typeface="Wingdings" charset="2"/>
              </a:rPr>
              <a:t>24h per day visibility  up to </a:t>
            </a:r>
            <a:r>
              <a:rPr lang="en-GB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ymbol" charset="2"/>
                <a:cs typeface="Symbol" charset="2"/>
                <a:sym typeface="Wingdings" charset="2"/>
              </a:rPr>
              <a:t>d</a:t>
            </a:r>
            <a:r>
              <a:rPr lang="en-GB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Symbol" charset="2"/>
                <a:sym typeface="Wingdings" charset="2"/>
              </a:rPr>
              <a:t> </a:t>
            </a:r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Arial" charset="0"/>
                <a:cs typeface="Arial" charset="0"/>
              </a:rPr>
              <a:t>~</a:t>
            </a:r>
            <a:r>
              <a:rPr lang="en-GB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Cambria"/>
                <a:sym typeface="Wingdings" charset="2"/>
              </a:rPr>
              <a:t>-50</a:t>
            </a:r>
            <a:r>
              <a:rPr lang="en-GB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Cambria"/>
                <a:sym typeface="Wingdings" charset="2"/>
              </a:rPr>
              <a:t>°</a:t>
            </a:r>
            <a:endParaRPr lang="it-IT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23F2300-DBB8-C148-BBE9-268DB13E0AE3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 l="8337" t="6505"/>
          <a:stretch>
            <a:fillRect/>
          </a:stretch>
        </p:blipFill>
        <p:spPr bwMode="auto">
          <a:xfrm>
            <a:off x="2053056" y="2230877"/>
            <a:ext cx="5249171" cy="349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39740" y="3762042"/>
            <a:ext cx="77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&gt;75%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54677" y="3799994"/>
            <a:ext cx="77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&gt;25%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08001" y="5791608"/>
            <a:ext cx="8191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chemeClr val="tx2"/>
              </a:buClr>
              <a:buFont typeface="Wingdings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KM3NeT </a:t>
            </a:r>
            <a:r>
              <a:rPr lang="en-GB" sz="2400" dirty="0" smtClean="0">
                <a:solidFill>
                  <a:schemeClr val="tx2"/>
                </a:solidFill>
                <a:cs typeface="Cambria"/>
              </a:rPr>
              <a:t>coverage of most of the sky including the Galactic Centre</a:t>
            </a:r>
            <a:endParaRPr lang="en-US" sz="2400" dirty="0">
              <a:solidFill>
                <a:schemeClr val="tx2"/>
              </a:solidFill>
              <a:ea typeface="Arial" charset="0"/>
              <a:cs typeface="Arial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Technical Challenges and Design of a km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-scale underwater neutrino telescope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9900" lvl="0" indent="-469900">
              <a:buFont typeface="Wingdings 3"/>
              <a:buChar char=""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Technical design</a:t>
            </a:r>
            <a:br>
              <a:rPr lang="en-GB" sz="2400" dirty="0" smtClean="0">
                <a:solidFill>
                  <a:schemeClr val="tx2"/>
                </a:solidFill>
              </a:rPr>
            </a:br>
            <a:r>
              <a:rPr lang="en-GB" sz="2400" u="sng" dirty="0" smtClean="0">
                <a:solidFill>
                  <a:schemeClr val="tx2"/>
                </a:solidFill>
              </a:rPr>
              <a:t>Objective</a:t>
            </a:r>
            <a:r>
              <a:rPr lang="en-GB" sz="2400" dirty="0" smtClean="0">
                <a:solidFill>
                  <a:schemeClr val="tx2"/>
                </a:solidFill>
              </a:rPr>
              <a:t>: Build, deploy and operate a km</a:t>
            </a:r>
            <a:r>
              <a:rPr lang="en-GB" sz="2400" baseline="30000" dirty="0" smtClean="0">
                <a:solidFill>
                  <a:schemeClr val="tx2"/>
                </a:solidFill>
              </a:rPr>
              <a:t>3</a:t>
            </a:r>
            <a:r>
              <a:rPr lang="en-GB" sz="2400" dirty="0" smtClean="0">
                <a:solidFill>
                  <a:schemeClr val="tx2"/>
                </a:solidFill>
              </a:rPr>
              <a:t>-scale 3D-array of </a:t>
            </a:r>
            <a:r>
              <a:rPr lang="en-GB" sz="2400" dirty="0" err="1" smtClean="0">
                <a:solidFill>
                  <a:schemeClr val="tx2"/>
                </a:solidFill>
              </a:rPr>
              <a:t>photosensors</a:t>
            </a:r>
            <a:r>
              <a:rPr lang="en-GB" sz="2400" dirty="0" smtClean="0">
                <a:solidFill>
                  <a:schemeClr val="tx2"/>
                </a:solidFill>
              </a:rPr>
              <a:t> connected to shore (power, slow control, data)</a:t>
            </a:r>
          </a:p>
          <a:p>
            <a:pPr marL="469900" lvl="0" indent="-469900">
              <a:buNone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     @ 2500 – 5200 </a:t>
            </a:r>
            <a:r>
              <a:rPr lang="en-GB" sz="2400" dirty="0" err="1" smtClean="0">
                <a:solidFill>
                  <a:schemeClr val="tx2"/>
                </a:solidFill>
              </a:rPr>
              <a:t>m</a:t>
            </a:r>
            <a:r>
              <a:rPr lang="en-GB" sz="2400" dirty="0" smtClean="0">
                <a:solidFill>
                  <a:schemeClr val="tx2"/>
                </a:solidFill>
              </a:rPr>
              <a:t> depth undersea </a:t>
            </a:r>
            <a:endParaRPr lang="en-GB" sz="2000" kern="0" dirty="0" smtClean="0">
              <a:solidFill>
                <a:schemeClr val="tx2"/>
              </a:solidFill>
            </a:endParaRPr>
          </a:p>
          <a:p>
            <a:pPr marL="617538" lvl="1" indent="-342900">
              <a:lnSpc>
                <a:spcPct val="80000"/>
              </a:lnSpc>
              <a:spcBef>
                <a:spcPct val="45000"/>
              </a:spcBef>
              <a:spcAft>
                <a:spcPts val="48"/>
              </a:spcAft>
              <a:buSzTx/>
              <a:buFont typeface="Wingdings" charset="2"/>
              <a:buChar char="Ø"/>
              <a:defRPr/>
            </a:pPr>
            <a:r>
              <a:rPr lang="en-GB" sz="2000" kern="0" dirty="0" smtClean="0">
                <a:solidFill>
                  <a:schemeClr val="tx2"/>
                </a:solidFill>
              </a:rPr>
              <a:t>Optical modules (DOM)</a:t>
            </a:r>
          </a:p>
          <a:p>
            <a:pPr marL="617538" lvl="1" indent="-342900">
              <a:lnSpc>
                <a:spcPct val="80000"/>
              </a:lnSpc>
              <a:spcBef>
                <a:spcPct val="45000"/>
              </a:spcBef>
              <a:spcAft>
                <a:spcPts val="48"/>
              </a:spcAft>
              <a:buSzTx/>
              <a:buFont typeface="Wingdings" charset="2"/>
              <a:buChar char="Ø"/>
              <a:defRPr/>
            </a:pPr>
            <a:r>
              <a:rPr lang="en-GB" sz="2000" kern="0" dirty="0" smtClean="0">
                <a:solidFill>
                  <a:schemeClr val="tx2"/>
                </a:solidFill>
              </a:rPr>
              <a:t>Mechanical structures (DU)</a:t>
            </a:r>
          </a:p>
          <a:p>
            <a:pPr marL="617538" lvl="1" indent="-342900">
              <a:lnSpc>
                <a:spcPct val="80000"/>
              </a:lnSpc>
              <a:spcBef>
                <a:spcPct val="45000"/>
              </a:spcBef>
              <a:spcAft>
                <a:spcPts val="48"/>
              </a:spcAft>
              <a:buSzTx/>
              <a:buFont typeface="Wingdings" charset="2"/>
              <a:buChar char="Ø"/>
              <a:defRPr/>
            </a:pPr>
            <a:r>
              <a:rPr lang="en-GB" sz="2000" kern="0" dirty="0" smtClean="0">
                <a:solidFill>
                  <a:schemeClr val="tx2"/>
                </a:solidFill>
              </a:rPr>
              <a:t>Data transmission, information technology and electronics</a:t>
            </a:r>
          </a:p>
          <a:p>
            <a:pPr marL="617538" lvl="1" indent="-342900">
              <a:lnSpc>
                <a:spcPct val="80000"/>
              </a:lnSpc>
              <a:spcBef>
                <a:spcPct val="45000"/>
              </a:spcBef>
              <a:spcAft>
                <a:spcPts val="48"/>
              </a:spcAft>
              <a:buSzTx/>
              <a:buFont typeface="Wingdings" charset="2"/>
              <a:buChar char="Ø"/>
              <a:defRPr/>
            </a:pPr>
            <a:r>
              <a:rPr lang="en-GB" sz="2000" kern="0" dirty="0" smtClean="0">
                <a:solidFill>
                  <a:schemeClr val="tx2"/>
                </a:solidFill>
              </a:rPr>
              <a:t>Deep-sea infrastructure</a:t>
            </a:r>
          </a:p>
          <a:p>
            <a:pPr marL="617538" lvl="1" indent="-342900">
              <a:lnSpc>
                <a:spcPct val="80000"/>
              </a:lnSpc>
              <a:spcBef>
                <a:spcPct val="45000"/>
              </a:spcBef>
              <a:spcAft>
                <a:spcPts val="48"/>
              </a:spcAft>
              <a:buSzTx/>
              <a:buFont typeface="Wingdings" charset="2"/>
              <a:buChar char="Ø"/>
              <a:defRPr/>
            </a:pPr>
            <a:r>
              <a:rPr lang="en-GB" sz="2000" kern="0" dirty="0" smtClean="0">
                <a:solidFill>
                  <a:schemeClr val="tx2"/>
                </a:solidFill>
              </a:rPr>
              <a:t>Deployment </a:t>
            </a:r>
          </a:p>
          <a:p>
            <a:pPr marL="617538" lvl="1" indent="-342900">
              <a:lnSpc>
                <a:spcPct val="80000"/>
              </a:lnSpc>
              <a:spcBef>
                <a:spcPct val="45000"/>
              </a:spcBef>
              <a:spcAft>
                <a:spcPts val="48"/>
              </a:spcAft>
              <a:buSzTx/>
              <a:buFont typeface="Wingdings" charset="2"/>
              <a:buChar char="Ø"/>
              <a:defRPr/>
            </a:pPr>
            <a:r>
              <a:rPr lang="en-GB" sz="2000" kern="0" dirty="0" smtClean="0">
                <a:solidFill>
                  <a:schemeClr val="tx2"/>
                </a:solidFill>
              </a:rPr>
              <a:t>Calibration</a:t>
            </a:r>
            <a:endParaRPr lang="it-IT" sz="2000" dirty="0" smtClean="0">
              <a:solidFill>
                <a:schemeClr val="tx2"/>
              </a:solidFill>
            </a:endParaRP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879E-F931-2C43-B1C0-44B9E90E2A05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" name="Titolo 6"/>
          <p:cNvSpPr txBox="1">
            <a:spLocks/>
          </p:cNvSpPr>
          <p:nvPr/>
        </p:nvSpPr>
        <p:spPr>
          <a:xfrm>
            <a:off x="914400" y="88759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15750" y="5224015"/>
            <a:ext cx="3454400" cy="971550"/>
          </a:xfrm>
          <a:prstGeom prst="rect">
            <a:avLst/>
          </a:prstGeom>
          <a:gradFill rotWithShape="1">
            <a:gsLst>
              <a:gs pos="0">
                <a:srgbClr val="F8FEC2"/>
              </a:gs>
              <a:gs pos="30000">
                <a:srgbClr val="F7FFA7"/>
              </a:gs>
              <a:gs pos="45000">
                <a:srgbClr val="F6FF9D"/>
              </a:gs>
              <a:gs pos="55000">
                <a:srgbClr val="F6FF9D"/>
              </a:gs>
              <a:gs pos="73000">
                <a:srgbClr val="F7FFA7"/>
              </a:gs>
              <a:gs pos="100000">
                <a:srgbClr val="F8FEC2"/>
              </a:gs>
            </a:gsLst>
            <a:lin ang="900000" scaled="1"/>
          </a:gradFill>
          <a:ln w="9525">
            <a:solidFill>
              <a:srgbClr val="D2DA7A"/>
            </a:solidFill>
            <a:miter lim="800000"/>
            <a:headEnd/>
            <a:tailEnd/>
          </a:ln>
          <a:effectLst>
            <a:outerShdw blurRad="38100" dist="26940" dir="5400000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 typeface="Wingdings" charset="2"/>
              <a:buNone/>
              <a:defRPr/>
            </a:pPr>
            <a:r>
              <a:rPr lang="en-GB" sz="2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Builds on the experience gained with ANTARES, NEMO and NESTOR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151314"/>
            <a:ext cx="7772400" cy="914400"/>
          </a:xfrm>
        </p:spPr>
        <p:txBody>
          <a:bodyPr/>
          <a:lstStyle/>
          <a:p>
            <a:pPr lvl="0"/>
            <a:r>
              <a:rPr lang="it-IT" sz="3600" dirty="0" smtClean="0"/>
              <a:t>An artist impression of KM3NeT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(≈ 1/6 of the full detector)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grpSp>
        <p:nvGrpSpPr>
          <p:cNvPr id="5" name="Gruppo 4"/>
          <p:cNvGrpSpPr/>
          <p:nvPr/>
        </p:nvGrpSpPr>
        <p:grpSpPr>
          <a:xfrm>
            <a:off x="754945" y="1409585"/>
            <a:ext cx="7246390" cy="4225370"/>
            <a:chOff x="648036" y="1266460"/>
            <a:chExt cx="8251745" cy="5094923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1129" y="1266460"/>
              <a:ext cx="8248652" cy="499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M5-crop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8036" y="2736055"/>
              <a:ext cx="1566619" cy="160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CasellaDiTesto 5"/>
            <p:cNvSpPr txBox="1">
              <a:spLocks noChangeArrowheads="1"/>
            </p:cNvSpPr>
            <p:nvPr/>
          </p:nvSpPr>
          <p:spPr bwMode="auto">
            <a:xfrm>
              <a:off x="1316133" y="5656264"/>
              <a:ext cx="1967206" cy="705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Primary Junction box</a:t>
              </a:r>
            </a:p>
          </p:txBody>
        </p:sp>
        <p:sp>
          <p:nvSpPr>
            <p:cNvPr id="9" name="CasellaDiTesto 6"/>
            <p:cNvSpPr txBox="1">
              <a:spLocks noChangeArrowheads="1"/>
            </p:cNvSpPr>
            <p:nvPr/>
          </p:nvSpPr>
          <p:spPr bwMode="auto">
            <a:xfrm>
              <a:off x="5283200" y="5618162"/>
              <a:ext cx="2939292" cy="408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Secondary Junction boxes</a:t>
              </a:r>
            </a:p>
          </p:txBody>
        </p:sp>
        <p:cxnSp>
          <p:nvCxnSpPr>
            <p:cNvPr id="10" name="Connettore 2 9"/>
            <p:cNvCxnSpPr>
              <a:stCxn id="8" idx="3"/>
            </p:cNvCxnSpPr>
            <p:nvPr/>
          </p:nvCxnSpPr>
          <p:spPr>
            <a:xfrm flipV="1">
              <a:off x="3283339" y="5808664"/>
              <a:ext cx="394995" cy="2001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/>
            <p:cNvCxnSpPr/>
            <p:nvPr/>
          </p:nvCxnSpPr>
          <p:spPr>
            <a:xfrm rot="10800000">
              <a:off x="5067300" y="5651500"/>
              <a:ext cx="3048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5"/>
            <p:cNvSpPr txBox="1">
              <a:spLocks noChangeArrowheads="1"/>
            </p:cNvSpPr>
            <p:nvPr/>
          </p:nvSpPr>
          <p:spPr bwMode="auto">
            <a:xfrm>
              <a:off x="7162800" y="4881563"/>
              <a:ext cx="1600200" cy="705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Detection Units</a:t>
              </a:r>
            </a:p>
          </p:txBody>
        </p:sp>
        <p:cxnSp>
          <p:nvCxnSpPr>
            <p:cNvPr id="13" name="Connettore 2 12"/>
            <p:cNvCxnSpPr/>
            <p:nvPr/>
          </p:nvCxnSpPr>
          <p:spPr>
            <a:xfrm rot="16200000" flipV="1">
              <a:off x="7086600" y="4394200"/>
              <a:ext cx="6096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6"/>
            <p:cNvSpPr txBox="1">
              <a:spLocks noChangeArrowheads="1"/>
            </p:cNvSpPr>
            <p:nvPr/>
          </p:nvSpPr>
          <p:spPr bwMode="auto">
            <a:xfrm>
              <a:off x="4533900" y="5942214"/>
              <a:ext cx="3047999" cy="408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Electro-optical cable</a:t>
              </a:r>
            </a:p>
          </p:txBody>
        </p:sp>
        <p:cxnSp>
          <p:nvCxnSpPr>
            <p:cNvPr id="15" name="Connettore 2 14"/>
            <p:cNvCxnSpPr/>
            <p:nvPr/>
          </p:nvCxnSpPr>
          <p:spPr>
            <a:xfrm rot="10800000">
              <a:off x="4165600" y="6007100"/>
              <a:ext cx="3810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/>
            <p:cNvSpPr txBox="1">
              <a:spLocks noChangeArrowheads="1"/>
            </p:cNvSpPr>
            <p:nvPr/>
          </p:nvSpPr>
          <p:spPr bwMode="auto">
            <a:xfrm>
              <a:off x="667292" y="1266460"/>
              <a:ext cx="2591960" cy="1595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Array of about 10000 optical sensors in the deep sea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7" name="CasellaDiTesto 16"/>
          <p:cNvSpPr txBox="1"/>
          <p:nvPr/>
        </p:nvSpPr>
        <p:spPr>
          <a:xfrm>
            <a:off x="6624772" y="1488220"/>
            <a:ext cx="2044149" cy="2308324"/>
          </a:xfrm>
          <a:prstGeom prst="rect">
            <a:avLst/>
          </a:prstGeom>
          <a:solidFill>
            <a:schemeClr val="bg1"/>
          </a:solidFill>
          <a:ln w="34925" cap="flat" cmpd="sng" algn="ctr">
            <a:solidFill>
              <a:srgbClr val="2851D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>
              <a:buClr>
                <a:srgbClr val="660066"/>
              </a:buClr>
              <a:buFont typeface="Wingdings" charset="2"/>
              <a:buChar char="§"/>
            </a:pPr>
            <a:r>
              <a:rPr lang="it-IT" sz="1600" dirty="0" smtClean="0">
                <a:solidFill>
                  <a:schemeClr val="tx2"/>
                </a:solidFill>
                <a:latin typeface="+mn-lt"/>
              </a:rPr>
              <a:t> KM3NeT in </a:t>
            </a:r>
            <a:r>
              <a:rPr lang="it-IT" sz="1600" dirty="0" err="1" smtClean="0">
                <a:solidFill>
                  <a:schemeClr val="tx2"/>
                </a:solidFill>
                <a:latin typeface="+mn-lt"/>
              </a:rPr>
              <a:t>numbers</a:t>
            </a:r>
            <a:endParaRPr lang="it-IT" sz="1600" dirty="0" smtClean="0">
              <a:solidFill>
                <a:schemeClr val="tx2"/>
              </a:solidFill>
              <a:latin typeface="+mn-lt"/>
            </a:endParaRPr>
          </a:p>
          <a:p>
            <a:pPr>
              <a:buClr>
                <a:srgbClr val="660066"/>
              </a:buClr>
            </a:pPr>
            <a:r>
              <a:rPr lang="it-IT" sz="1600" dirty="0" smtClean="0">
                <a:solidFill>
                  <a:schemeClr val="tx2"/>
                </a:solidFill>
                <a:latin typeface="+mn-lt"/>
              </a:rPr>
              <a:t>(full detector)</a:t>
            </a:r>
          </a:p>
          <a:p>
            <a:pPr>
              <a:buClr>
                <a:srgbClr val="660066"/>
              </a:buClr>
              <a:buFont typeface="Wingdings" charset="2"/>
              <a:buChar char="§"/>
            </a:pPr>
            <a:r>
              <a:rPr lang="it-IT" sz="1600" dirty="0" smtClean="0">
                <a:solidFill>
                  <a:schemeClr val="tx2"/>
                </a:solidFill>
              </a:rPr>
              <a:t> 12200 DOM</a:t>
            </a:r>
          </a:p>
          <a:p>
            <a:pPr>
              <a:buClr>
                <a:srgbClr val="660066"/>
              </a:buClr>
              <a:buFont typeface="Wingdings" charset="2"/>
              <a:buChar char="§"/>
            </a:pPr>
            <a:r>
              <a:rPr lang="it-IT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ea typeface="Arial" charset="0"/>
                <a:cs typeface="Arial" charset="0"/>
              </a:rPr>
              <a:t>~</a:t>
            </a:r>
            <a:r>
              <a:rPr lang="it-IT" sz="1600" dirty="0" smtClean="0">
                <a:solidFill>
                  <a:schemeClr val="tx2"/>
                </a:solidFill>
              </a:rPr>
              <a:t>620 DU</a:t>
            </a:r>
            <a:endParaRPr lang="it-IT" sz="1600" dirty="0" smtClean="0">
              <a:solidFill>
                <a:schemeClr val="tx2"/>
              </a:solidFill>
              <a:latin typeface="+mn-lt"/>
            </a:endParaRPr>
          </a:p>
          <a:p>
            <a:pPr>
              <a:buClr>
                <a:srgbClr val="660066"/>
              </a:buClr>
              <a:buFont typeface="Wingdings" charset="2"/>
              <a:buChar char="§"/>
            </a:pPr>
            <a:r>
              <a:rPr lang="it-IT" sz="1600" dirty="0" smtClean="0">
                <a:solidFill>
                  <a:schemeClr val="tx2"/>
                </a:solidFill>
                <a:latin typeface="+mn-lt"/>
              </a:rPr>
              <a:t> 20 </a:t>
            </a:r>
            <a:r>
              <a:rPr lang="it-IT" sz="1600" dirty="0" smtClean="0">
                <a:solidFill>
                  <a:schemeClr val="tx2"/>
                </a:solidFill>
              </a:rPr>
              <a:t>DOM</a:t>
            </a:r>
            <a:r>
              <a:rPr lang="it-IT" sz="1600" dirty="0" smtClean="0">
                <a:solidFill>
                  <a:schemeClr val="tx2"/>
                </a:solidFill>
                <a:latin typeface="+mn-lt"/>
              </a:rPr>
              <a:t>/DU</a:t>
            </a:r>
          </a:p>
          <a:p>
            <a:pPr>
              <a:buClr>
                <a:srgbClr val="660066"/>
              </a:buClr>
              <a:buFont typeface="Wingdings" charset="2"/>
              <a:buChar char="§"/>
            </a:pPr>
            <a:r>
              <a:rPr lang="it-IT" sz="16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ea typeface="Arial" charset="0"/>
                <a:cs typeface="Arial" charset="0"/>
              </a:rPr>
              <a:t>~ </a:t>
            </a:r>
            <a:r>
              <a:rPr lang="it-IT" sz="1600" dirty="0" smtClean="0">
                <a:solidFill>
                  <a:schemeClr val="tx2"/>
                </a:solidFill>
                <a:latin typeface="+mn-lt"/>
              </a:rPr>
              <a:t>40m </a:t>
            </a:r>
            <a:r>
              <a:rPr lang="it-IT" sz="1600" dirty="0" smtClean="0">
                <a:solidFill>
                  <a:schemeClr val="tx2"/>
                </a:solidFill>
              </a:rPr>
              <a:t>DOM</a:t>
            </a:r>
            <a:r>
              <a:rPr lang="it-IT" sz="16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1600" dirty="0" err="1" smtClean="0">
                <a:solidFill>
                  <a:schemeClr val="tx2"/>
                </a:solidFill>
                <a:latin typeface="+mn-lt"/>
              </a:rPr>
              <a:t>spacing</a:t>
            </a:r>
            <a:endParaRPr lang="it-IT" sz="1600" dirty="0" smtClean="0">
              <a:solidFill>
                <a:schemeClr val="tx2"/>
              </a:solidFill>
              <a:latin typeface="+mn-lt"/>
            </a:endParaRPr>
          </a:p>
          <a:p>
            <a:pPr>
              <a:buClr>
                <a:srgbClr val="660066"/>
              </a:buClr>
              <a:buFont typeface="Wingdings" charset="2"/>
              <a:buChar char="§"/>
            </a:pPr>
            <a:r>
              <a:rPr lang="it-IT" sz="16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ea typeface="Arial" charset="0"/>
                <a:cs typeface="Arial" charset="0"/>
              </a:rPr>
              <a:t>~</a:t>
            </a:r>
            <a:r>
              <a:rPr lang="it-IT" sz="1600" dirty="0" err="1" smtClean="0">
                <a:solidFill>
                  <a:schemeClr val="tx2"/>
                </a:solidFill>
                <a:latin typeface="+mn-lt"/>
              </a:rPr>
              <a:t>1</a:t>
            </a:r>
            <a:r>
              <a:rPr lang="it-IT" sz="1600" dirty="0" smtClean="0">
                <a:solidFill>
                  <a:schemeClr val="tx2"/>
                </a:solidFill>
                <a:latin typeface="+mn-lt"/>
              </a:rPr>
              <a:t> km DU </a:t>
            </a:r>
            <a:r>
              <a:rPr lang="it-IT" sz="1600" dirty="0" err="1" smtClean="0">
                <a:solidFill>
                  <a:schemeClr val="tx2"/>
                </a:solidFill>
                <a:latin typeface="+mn-lt"/>
              </a:rPr>
              <a:t>height</a:t>
            </a:r>
            <a:endParaRPr lang="it-IT" sz="1600" dirty="0" smtClean="0">
              <a:solidFill>
                <a:schemeClr val="tx2"/>
              </a:solidFill>
              <a:latin typeface="+mn-lt"/>
            </a:endParaRPr>
          </a:p>
          <a:p>
            <a:pPr>
              <a:buClr>
                <a:srgbClr val="660066"/>
              </a:buClr>
              <a:buFont typeface="Wingdings" charset="2"/>
              <a:buChar char="§"/>
            </a:pPr>
            <a:r>
              <a:rPr lang="it-IT" sz="16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ea typeface="Arial" charset="0"/>
                <a:cs typeface="Arial" charset="0"/>
              </a:rPr>
              <a:t>~</a:t>
            </a:r>
            <a:r>
              <a:rPr lang="it-IT" sz="1600" dirty="0" smtClean="0">
                <a:solidFill>
                  <a:schemeClr val="tx2"/>
                </a:solidFill>
                <a:latin typeface="+mn-lt"/>
              </a:rPr>
              <a:t>100m DU </a:t>
            </a:r>
            <a:r>
              <a:rPr lang="it-IT" sz="1600" dirty="0" err="1" smtClean="0">
                <a:solidFill>
                  <a:schemeClr val="tx2"/>
                </a:solidFill>
                <a:latin typeface="+mn-lt"/>
              </a:rPr>
              <a:t>distance</a:t>
            </a:r>
            <a:endParaRPr lang="it-IT" sz="1600" dirty="0" smtClean="0">
              <a:solidFill>
                <a:schemeClr val="tx2"/>
              </a:solidFill>
              <a:latin typeface="+mn-lt"/>
            </a:endParaRPr>
          </a:p>
          <a:p>
            <a:pPr>
              <a:buClr>
                <a:srgbClr val="660066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chemeClr val="tx2"/>
                </a:solidFill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~ 5 km</a:t>
            </a:r>
            <a:r>
              <a:rPr lang="en-US" sz="1600" baseline="30000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3</a:t>
            </a:r>
            <a:r>
              <a:rPr lang="en-US" sz="1600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 volume</a:t>
            </a:r>
            <a:endParaRPr lang="it-IT" sz="16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13193" y="5614663"/>
            <a:ext cx="870837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Optical Module (DOM) = pressure resistant glass sphere containing </a:t>
            </a:r>
            <a:r>
              <a:rPr lang="en-GB" dirty="0" err="1" smtClean="0">
                <a:solidFill>
                  <a:schemeClr val="tx2"/>
                </a:solidFill>
              </a:rPr>
              <a:t>PMTs</a:t>
            </a:r>
            <a:r>
              <a:rPr lang="en-GB" dirty="0" smtClean="0">
                <a:solidFill>
                  <a:schemeClr val="tx2"/>
                </a:solidFill>
              </a:rPr>
              <a:t> and electronics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Detection Unit (DU) = mechanical structure holding OMs, </a:t>
            </a:r>
            <a:r>
              <a:rPr lang="en-GB" dirty="0" err="1" smtClean="0">
                <a:solidFill>
                  <a:schemeClr val="tx2"/>
                </a:solidFill>
              </a:rPr>
              <a:t>envirormental</a:t>
            </a:r>
            <a:r>
              <a:rPr lang="en-GB" dirty="0" smtClean="0">
                <a:solidFill>
                  <a:schemeClr val="tx2"/>
                </a:solidFill>
              </a:rPr>
              <a:t> sensors,…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/>
              <a:t>DU is the building element of the telescope</a:t>
            </a:r>
          </a:p>
          <a:p>
            <a:r>
              <a:rPr lang="en-GB" dirty="0" smtClean="0"/>
              <a:t>Construction in several blocks =&gt; Multi-site option </a:t>
            </a:r>
          </a:p>
          <a:p>
            <a:endParaRPr lang="it-IT" baseline="30000" dirty="0" smtClean="0"/>
          </a:p>
          <a:p>
            <a:endParaRPr lang="it-IT" sz="2000" i="1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879E-F931-2C43-B1C0-44B9E90E2A05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dirty="0" smtClean="0"/>
              <a:t>The </a:t>
            </a:r>
            <a:r>
              <a:rPr lang="it-IT" dirty="0" err="1" smtClean="0"/>
              <a:t>string</a:t>
            </a:r>
            <a:r>
              <a:rPr lang="it-IT" dirty="0" smtClean="0"/>
              <a:t> </a:t>
            </a:r>
            <a:r>
              <a:rPr lang="it-IT" dirty="0" err="1" smtClean="0"/>
              <a:t>technology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326496"/>
              </a:clrFrom>
              <a:clrTo>
                <a:srgbClr val="32649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9053" y="8297"/>
            <a:ext cx="1884947" cy="684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91140" y="3998707"/>
            <a:ext cx="3037099" cy="26284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lang="en-GB" sz="1600" dirty="0" smtClean="0">
                <a:latin typeface="Calibri"/>
                <a:cs typeface="Calibri"/>
              </a:rPr>
              <a:t>Multi PMT Digital Optical Module</a:t>
            </a: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31 3” PMT/DOM</a:t>
            </a: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GB" sz="1600" dirty="0" smtClean="0">
                <a:solidFill>
                  <a:schemeClr val="bg1"/>
                </a:solidFill>
                <a:latin typeface="Calibri"/>
                <a:cs typeface="Calibri"/>
              </a:rPr>
              <a:t>Photon counting</a:t>
            </a: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 electronic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inside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Detection Unit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with 20 storeys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40 m inter-storey distance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COMPACT DEPLOYMENT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dirty="0" smtClean="0">
                <a:solidFill>
                  <a:schemeClr val="bg1"/>
                </a:solidFill>
                <a:latin typeface="Calibri"/>
                <a:cs typeface="Calibri"/>
              </a:rPr>
              <a:t>ALL-DATA-TO-SHORE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7" name="Picture 2" descr="H:\KM3NeT\Optical Module\IMG_4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932" y="1729494"/>
            <a:ext cx="2019068" cy="203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29256" y="1775896"/>
            <a:ext cx="3159858" cy="508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879E-F931-2C43-B1C0-44B9E90E2A05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Prototyping</a:t>
            </a:r>
            <a:r>
              <a:rPr lang="it-IT" dirty="0" smtClean="0"/>
              <a:t> and </a:t>
            </a:r>
            <a:r>
              <a:rPr lang="it-IT" dirty="0" err="1" smtClean="0"/>
              <a:t>validation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28445" y="1682550"/>
            <a:ext cx="3804661" cy="4572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 fully equipped DOM mounted in the </a:t>
            </a:r>
            <a:r>
              <a:rPr lang="en-US" dirty="0" err="1" smtClean="0"/>
              <a:t>Antares</a:t>
            </a:r>
            <a:r>
              <a:rPr lang="en-US" dirty="0" smtClean="0"/>
              <a:t> Instrumentation Line, test on shore successful, in-situ test to be performed in March 2013</a:t>
            </a:r>
          </a:p>
          <a:p>
            <a:endParaRPr lang="en-US" dirty="0" smtClean="0"/>
          </a:p>
          <a:p>
            <a:r>
              <a:rPr lang="en-US" dirty="0" smtClean="0"/>
              <a:t>Backbone test performed in Nov 2012 at 5000 </a:t>
            </a:r>
            <a:r>
              <a:rPr lang="en-US" dirty="0" err="1" smtClean="0"/>
              <a:t>m</a:t>
            </a:r>
            <a:r>
              <a:rPr lang="en-US" dirty="0" smtClean="0"/>
              <a:t>, the campaign was encouraging with minor problems. New test with several deployments foreseen April 2013</a:t>
            </a:r>
          </a:p>
          <a:p>
            <a:endParaRPr lang="en-US" dirty="0" smtClean="0"/>
          </a:p>
          <a:p>
            <a:r>
              <a:rPr lang="en-US" dirty="0" smtClean="0"/>
              <a:t>After DOM and DU validation a Pre Production Model DU with several </a:t>
            </a:r>
            <a:r>
              <a:rPr lang="en-US" dirty="0" err="1" smtClean="0"/>
              <a:t>DOMs</a:t>
            </a:r>
            <a:r>
              <a:rPr lang="en-US" dirty="0" smtClean="0"/>
              <a:t> will be built and deployed by the end of 2013</a:t>
            </a:r>
          </a:p>
        </p:txBody>
      </p:sp>
      <p:pic>
        <p:nvPicPr>
          <p:cNvPr id="4" name="Picture 2" descr="C:\Users\q33\Documents\nikhef\km3net\KM3NeT@NIKHEF\FOTOOS\DOM-integration-tests\P1020533r.jp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124" y="1432193"/>
            <a:ext cx="3322598" cy="496837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5640" y="1170022"/>
            <a:ext cx="1328265" cy="563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Piera Sapienza - Neutel2013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879E-F931-2C43-B1C0-44B9E90E2A05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14206</TotalTime>
  <Words>1667</Words>
  <Application>Microsoft Macintosh PowerPoint</Application>
  <PresentationFormat>Presentazione su schermo (4:3)</PresentationFormat>
  <Paragraphs>232</Paragraphs>
  <Slides>24</Slides>
  <Notes>1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Metro</vt:lpstr>
      <vt:lpstr>KM3NeT multi-km3 neutrino telescope: perspectives</vt:lpstr>
      <vt:lpstr>Neutrinos from the Cosmos</vt:lpstr>
      <vt:lpstr>KM3NeT  </vt:lpstr>
      <vt:lpstr>The KM3NeT collaboration</vt:lpstr>
      <vt:lpstr>Sky view of a Mediterranean Sea telescope (up-going neutrinos) </vt:lpstr>
      <vt:lpstr>Technical Challenges and Design of a km3-scale underwater neutrino telescope  </vt:lpstr>
      <vt:lpstr>An artist impression of KM3NeT (≈ 1/6 of the full detector) </vt:lpstr>
      <vt:lpstr>The string technology </vt:lpstr>
      <vt:lpstr>Prototyping and validation</vt:lpstr>
      <vt:lpstr>Galactic Candidate n Sources  </vt:lpstr>
      <vt:lpstr> RXJ1713  </vt:lpstr>
      <vt:lpstr>Vela X </vt:lpstr>
      <vt:lpstr>The Fermi bubbles  </vt:lpstr>
      <vt:lpstr>Other topics not covered in the present talk </vt:lpstr>
      <vt:lpstr>Funding </vt:lpstr>
      <vt:lpstr>Siting </vt:lpstr>
      <vt:lpstr>Distributed-site option </vt:lpstr>
      <vt:lpstr>The Capo Passero site </vt:lpstr>
      <vt:lpstr>KM3NeT-phase1 at Capo Passero  </vt:lpstr>
      <vt:lpstr>Diapositiva 20</vt:lpstr>
      <vt:lpstr>KM3NeT-Fr SEA FLOOR   </vt:lpstr>
      <vt:lpstr>Pylos site </vt:lpstr>
      <vt:lpstr>Conclusions  </vt:lpstr>
      <vt:lpstr>Conclusions  </vt:lpstr>
    </vt:vector>
  </TitlesOfParts>
  <Company>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Piera Sapienza</dc:creator>
  <cp:lastModifiedBy>Piera Sapienza</cp:lastModifiedBy>
  <cp:revision>527</cp:revision>
  <dcterms:created xsi:type="dcterms:W3CDTF">2013-03-15T09:30:46Z</dcterms:created>
  <dcterms:modified xsi:type="dcterms:W3CDTF">2013-03-15T09:31:24Z</dcterms:modified>
</cp:coreProperties>
</file>