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82" r:id="rId7"/>
    <p:sldId id="290" r:id="rId8"/>
    <p:sldId id="310" r:id="rId9"/>
    <p:sldId id="287" r:id="rId10"/>
    <p:sldId id="283" r:id="rId11"/>
    <p:sldId id="259" r:id="rId12"/>
    <p:sldId id="293" r:id="rId13"/>
    <p:sldId id="263" r:id="rId14"/>
    <p:sldId id="265" r:id="rId15"/>
    <p:sldId id="275" r:id="rId16"/>
    <p:sldId id="276" r:id="rId17"/>
    <p:sldId id="266" r:id="rId18"/>
    <p:sldId id="267" r:id="rId19"/>
    <p:sldId id="268" r:id="rId20"/>
    <p:sldId id="269" r:id="rId21"/>
    <p:sldId id="270" r:id="rId22"/>
    <p:sldId id="271" r:id="rId23"/>
    <p:sldId id="300" r:id="rId24"/>
    <p:sldId id="280" r:id="rId25"/>
    <p:sldId id="272" r:id="rId26"/>
    <p:sldId id="278" r:id="rId27"/>
    <p:sldId id="296" r:id="rId28"/>
    <p:sldId id="297" r:id="rId29"/>
    <p:sldId id="277" r:id="rId30"/>
    <p:sldId id="316" r:id="rId31"/>
    <p:sldId id="281" r:id="rId32"/>
    <p:sldId id="317" r:id="rId3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6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FDDC-BBBE-6041-B943-F0212CC67877}" type="datetimeFigureOut">
              <a:rPr lang="es-ES" smtClean="0"/>
              <a:t>3/14/13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9883-AFBB-1842-8D41-D034F31D6B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81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FDDC-BBBE-6041-B943-F0212CC67877}" type="datetimeFigureOut">
              <a:rPr lang="es-ES" smtClean="0"/>
              <a:t>3/14/13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9883-AFBB-1842-8D41-D034F31D6B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3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FDDC-BBBE-6041-B943-F0212CC67877}" type="datetimeFigureOut">
              <a:rPr lang="es-ES" smtClean="0"/>
              <a:t>3/14/13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9883-AFBB-1842-8D41-D034F31D6B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5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FDDC-BBBE-6041-B943-F0212CC67877}" type="datetimeFigureOut">
              <a:rPr lang="es-ES" smtClean="0"/>
              <a:t>3/14/13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9883-AFBB-1842-8D41-D034F31D6B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33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FDDC-BBBE-6041-B943-F0212CC67877}" type="datetimeFigureOut">
              <a:rPr lang="es-ES" smtClean="0"/>
              <a:t>3/14/13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9883-AFBB-1842-8D41-D034F31D6B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4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FDDC-BBBE-6041-B943-F0212CC67877}" type="datetimeFigureOut">
              <a:rPr lang="es-ES" smtClean="0"/>
              <a:t>3/14/13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9883-AFBB-1842-8D41-D034F31D6B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FDDC-BBBE-6041-B943-F0212CC67877}" type="datetimeFigureOut">
              <a:rPr lang="es-ES" smtClean="0"/>
              <a:t>3/14/13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9883-AFBB-1842-8D41-D034F31D6B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20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FDDC-BBBE-6041-B943-F0212CC67877}" type="datetimeFigureOut">
              <a:rPr lang="es-ES" smtClean="0"/>
              <a:t>3/14/13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9883-AFBB-1842-8D41-D034F31D6B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18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FDDC-BBBE-6041-B943-F0212CC67877}" type="datetimeFigureOut">
              <a:rPr lang="es-ES" smtClean="0"/>
              <a:t>3/14/13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9883-AFBB-1842-8D41-D034F31D6B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37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FDDC-BBBE-6041-B943-F0212CC67877}" type="datetimeFigureOut">
              <a:rPr lang="es-ES" smtClean="0"/>
              <a:t>3/14/13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9883-AFBB-1842-8D41-D034F31D6B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5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FDDC-BBBE-6041-B943-F0212CC67877}" type="datetimeFigureOut">
              <a:rPr lang="es-ES" smtClean="0"/>
              <a:t>3/14/13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9883-AFBB-1842-8D41-D034F31D6B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3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FDDC-BBBE-6041-B943-F0212CC67877}" type="datetimeFigureOut">
              <a:rPr lang="es-ES" smtClean="0"/>
              <a:t>3/14/13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B9883-AFBB-1842-8D41-D034F31D6B4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7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25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2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2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oleObject" Target="../embeddings/oleObject9.bin"/><Relationship Id="rId5" Type="http://schemas.openxmlformats.org/officeDocument/2006/relationships/image" Target="../media/image31.pn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gif"/><Relationship Id="rId3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1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2.wmf"/><Relationship Id="rId11" Type="http://schemas.openxmlformats.org/officeDocument/2006/relationships/image" Target="../media/image1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6571" y="1695550"/>
            <a:ext cx="8848261" cy="1470025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ANTARES Results</a:t>
            </a: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173" y="3433930"/>
            <a:ext cx="8952639" cy="1752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4BD97"/>
                </a:solidFill>
              </a:rPr>
              <a:t>Neutrino Telescopes</a:t>
            </a:r>
          </a:p>
          <a:p>
            <a:r>
              <a:rPr lang="en-US" sz="2800" dirty="0" smtClean="0">
                <a:solidFill>
                  <a:schemeClr val="bg2">
                    <a:lumMod val="90000"/>
                  </a:schemeClr>
                </a:solidFill>
              </a:rPr>
              <a:t>Venice</a:t>
            </a:r>
            <a:r>
              <a:rPr lang="en-US" sz="2800" smtClean="0">
                <a:solidFill>
                  <a:schemeClr val="bg2">
                    <a:lumMod val="90000"/>
                  </a:schemeClr>
                </a:solidFill>
              </a:rPr>
              <a:t>, March 2013</a:t>
            </a:r>
            <a:endParaRPr lang="en-US" sz="2800" dirty="0" smtClean="0">
              <a:solidFill>
                <a:schemeClr val="bg2">
                  <a:lumMod val="90000"/>
                </a:schemeClr>
              </a:solidFill>
            </a:endParaRPr>
          </a:p>
          <a:p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66115" y="4769025"/>
            <a:ext cx="499224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Juan de Dios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Zornoza (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IFIC - Valencia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)</a:t>
            </a:r>
          </a:p>
          <a:p>
            <a:pPr algn="ctr" eaLnBrk="0" hangingPunct="0"/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 behalf of the ANTARES collaboration</a:t>
            </a:r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5" descr="logo2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2337" y="6013450"/>
            <a:ext cx="5778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uv98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0812" y="6011863"/>
            <a:ext cx="8636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680" y="5989364"/>
            <a:ext cx="2658236" cy="86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38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Background</a:t>
            </a:r>
            <a:endParaRPr lang="en-US" sz="44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2" y="3385458"/>
            <a:ext cx="3567113" cy="317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10"/>
          <p:cNvSpPr>
            <a:spLocks noChangeAspect="1" noChangeArrowheads="1"/>
          </p:cNvSpPr>
          <p:nvPr/>
        </p:nvSpPr>
        <p:spPr bwMode="auto">
          <a:xfrm>
            <a:off x="1606550" y="3194050"/>
            <a:ext cx="3297238" cy="3006725"/>
          </a:xfrm>
          <a:prstGeom prst="ellipse">
            <a:avLst/>
          </a:prstGeom>
          <a:solidFill>
            <a:srgbClr val="CCFFF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11"/>
          <p:cNvSpPr>
            <a:spLocks noChangeAspect="1" noChangeArrowheads="1"/>
          </p:cNvSpPr>
          <p:nvPr/>
        </p:nvSpPr>
        <p:spPr bwMode="auto">
          <a:xfrm>
            <a:off x="1973263" y="3443288"/>
            <a:ext cx="2595562" cy="2498725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2400" b="0">
              <a:latin typeface="Times New Roman" pitchFamily="18" charset="0"/>
            </a:endParaRPr>
          </a:p>
        </p:txBody>
      </p:sp>
      <p:sp>
        <p:nvSpPr>
          <p:cNvPr id="7" name="Freeform 12"/>
          <p:cNvSpPr>
            <a:spLocks noChangeAspect="1"/>
          </p:cNvSpPr>
          <p:nvPr/>
        </p:nvSpPr>
        <p:spPr bwMode="auto">
          <a:xfrm>
            <a:off x="3192463" y="3438525"/>
            <a:ext cx="1311275" cy="88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9" y="19"/>
              </a:cxn>
              <a:cxn ang="0">
                <a:pos x="29" y="43"/>
              </a:cxn>
              <a:cxn ang="0">
                <a:pos x="68" y="79"/>
              </a:cxn>
              <a:cxn ang="0">
                <a:pos x="60" y="93"/>
              </a:cxn>
              <a:cxn ang="0">
                <a:pos x="96" y="134"/>
              </a:cxn>
              <a:cxn ang="0">
                <a:pos x="96" y="153"/>
              </a:cxn>
              <a:cxn ang="0">
                <a:pos x="132" y="175"/>
              </a:cxn>
              <a:cxn ang="0">
                <a:pos x="135" y="197"/>
              </a:cxn>
              <a:cxn ang="0">
                <a:pos x="195" y="228"/>
              </a:cxn>
              <a:cxn ang="0">
                <a:pos x="240" y="264"/>
              </a:cxn>
              <a:cxn ang="0">
                <a:pos x="245" y="285"/>
              </a:cxn>
              <a:cxn ang="0">
                <a:pos x="276" y="300"/>
              </a:cxn>
              <a:cxn ang="0">
                <a:pos x="293" y="324"/>
              </a:cxn>
              <a:cxn ang="0">
                <a:pos x="320" y="324"/>
              </a:cxn>
              <a:cxn ang="0">
                <a:pos x="341" y="398"/>
              </a:cxn>
              <a:cxn ang="0">
                <a:pos x="370" y="417"/>
              </a:cxn>
              <a:cxn ang="0">
                <a:pos x="399" y="417"/>
              </a:cxn>
              <a:cxn ang="0">
                <a:pos x="413" y="439"/>
              </a:cxn>
              <a:cxn ang="0">
                <a:pos x="444" y="533"/>
              </a:cxn>
              <a:cxn ang="0">
                <a:pos x="480" y="533"/>
              </a:cxn>
              <a:cxn ang="0">
                <a:pos x="524" y="537"/>
              </a:cxn>
              <a:cxn ang="0">
                <a:pos x="538" y="564"/>
              </a:cxn>
              <a:cxn ang="0">
                <a:pos x="617" y="564"/>
              </a:cxn>
              <a:cxn ang="0">
                <a:pos x="646" y="597"/>
              </a:cxn>
              <a:cxn ang="0">
                <a:pos x="687" y="609"/>
              </a:cxn>
              <a:cxn ang="0">
                <a:pos x="706" y="602"/>
              </a:cxn>
              <a:cxn ang="0">
                <a:pos x="737" y="600"/>
              </a:cxn>
              <a:cxn ang="0">
                <a:pos x="771" y="602"/>
              </a:cxn>
              <a:cxn ang="0">
                <a:pos x="744" y="506"/>
              </a:cxn>
              <a:cxn ang="0">
                <a:pos x="682" y="381"/>
              </a:cxn>
              <a:cxn ang="0">
                <a:pos x="629" y="305"/>
              </a:cxn>
              <a:cxn ang="0">
                <a:pos x="586" y="252"/>
              </a:cxn>
              <a:cxn ang="0">
                <a:pos x="521" y="187"/>
              </a:cxn>
              <a:cxn ang="0">
                <a:pos x="452" y="132"/>
              </a:cxn>
              <a:cxn ang="0">
                <a:pos x="363" y="81"/>
              </a:cxn>
              <a:cxn ang="0">
                <a:pos x="284" y="45"/>
              </a:cxn>
              <a:cxn ang="0">
                <a:pos x="180" y="14"/>
              </a:cxn>
              <a:cxn ang="0">
                <a:pos x="75" y="5"/>
              </a:cxn>
              <a:cxn ang="0">
                <a:pos x="0" y="0"/>
              </a:cxn>
            </a:cxnLst>
            <a:rect l="0" t="0" r="r" b="b"/>
            <a:pathLst>
              <a:path w="771" h="609">
                <a:moveTo>
                  <a:pt x="0" y="0"/>
                </a:moveTo>
                <a:lnTo>
                  <a:pt x="29" y="19"/>
                </a:lnTo>
                <a:lnTo>
                  <a:pt x="29" y="43"/>
                </a:lnTo>
                <a:lnTo>
                  <a:pt x="68" y="79"/>
                </a:lnTo>
                <a:lnTo>
                  <a:pt x="60" y="93"/>
                </a:lnTo>
                <a:lnTo>
                  <a:pt x="96" y="134"/>
                </a:lnTo>
                <a:lnTo>
                  <a:pt x="96" y="153"/>
                </a:lnTo>
                <a:lnTo>
                  <a:pt x="132" y="175"/>
                </a:lnTo>
                <a:lnTo>
                  <a:pt x="135" y="197"/>
                </a:lnTo>
                <a:lnTo>
                  <a:pt x="195" y="228"/>
                </a:lnTo>
                <a:lnTo>
                  <a:pt x="240" y="264"/>
                </a:lnTo>
                <a:lnTo>
                  <a:pt x="245" y="285"/>
                </a:lnTo>
                <a:lnTo>
                  <a:pt x="276" y="300"/>
                </a:lnTo>
                <a:lnTo>
                  <a:pt x="293" y="324"/>
                </a:lnTo>
                <a:lnTo>
                  <a:pt x="320" y="324"/>
                </a:lnTo>
                <a:lnTo>
                  <a:pt x="341" y="398"/>
                </a:lnTo>
                <a:lnTo>
                  <a:pt x="370" y="417"/>
                </a:lnTo>
                <a:lnTo>
                  <a:pt x="399" y="417"/>
                </a:lnTo>
                <a:lnTo>
                  <a:pt x="413" y="439"/>
                </a:lnTo>
                <a:lnTo>
                  <a:pt x="444" y="533"/>
                </a:lnTo>
                <a:lnTo>
                  <a:pt x="480" y="533"/>
                </a:lnTo>
                <a:lnTo>
                  <a:pt x="524" y="537"/>
                </a:lnTo>
                <a:lnTo>
                  <a:pt x="538" y="564"/>
                </a:lnTo>
                <a:lnTo>
                  <a:pt x="617" y="564"/>
                </a:lnTo>
                <a:lnTo>
                  <a:pt x="646" y="597"/>
                </a:lnTo>
                <a:lnTo>
                  <a:pt x="687" y="609"/>
                </a:lnTo>
                <a:lnTo>
                  <a:pt x="706" y="602"/>
                </a:lnTo>
                <a:lnTo>
                  <a:pt x="737" y="600"/>
                </a:lnTo>
                <a:lnTo>
                  <a:pt x="771" y="602"/>
                </a:lnTo>
                <a:lnTo>
                  <a:pt x="744" y="506"/>
                </a:lnTo>
                <a:lnTo>
                  <a:pt x="682" y="381"/>
                </a:lnTo>
                <a:lnTo>
                  <a:pt x="629" y="305"/>
                </a:lnTo>
                <a:lnTo>
                  <a:pt x="586" y="252"/>
                </a:lnTo>
                <a:lnTo>
                  <a:pt x="521" y="187"/>
                </a:lnTo>
                <a:lnTo>
                  <a:pt x="452" y="132"/>
                </a:lnTo>
                <a:lnTo>
                  <a:pt x="363" y="81"/>
                </a:lnTo>
                <a:lnTo>
                  <a:pt x="284" y="45"/>
                </a:lnTo>
                <a:lnTo>
                  <a:pt x="180" y="14"/>
                </a:lnTo>
                <a:lnTo>
                  <a:pt x="75" y="5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3"/>
          <p:cNvSpPr>
            <a:spLocks noChangeAspect="1" noChangeArrowheads="1"/>
          </p:cNvSpPr>
          <p:nvPr/>
        </p:nvSpPr>
        <p:spPr bwMode="auto">
          <a:xfrm rot="2755457">
            <a:off x="3906045" y="3761581"/>
            <a:ext cx="201612" cy="28892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3455988" y="2655888"/>
            <a:ext cx="801687" cy="1489075"/>
            <a:chOff x="1968" y="1600"/>
            <a:chExt cx="505" cy="938"/>
          </a:xfrm>
        </p:grpSpPr>
        <p:sp>
          <p:nvSpPr>
            <p:cNvPr id="10" name="Line 15"/>
            <p:cNvSpPr>
              <a:spLocks noChangeAspect="1" noChangeShapeType="1"/>
            </p:cNvSpPr>
            <p:nvPr/>
          </p:nvSpPr>
          <p:spPr bwMode="auto">
            <a:xfrm>
              <a:off x="2130" y="1648"/>
              <a:ext cx="50" cy="50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6"/>
            <p:cNvSpPr>
              <a:spLocks noChangeAspect="1" noChangeShapeType="1"/>
            </p:cNvSpPr>
            <p:nvPr/>
          </p:nvSpPr>
          <p:spPr bwMode="auto">
            <a:xfrm>
              <a:off x="2168" y="2002"/>
              <a:ext cx="305" cy="3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17"/>
            <p:cNvSpPr txBox="1">
              <a:spLocks noChangeAspect="1" noChangeArrowheads="1"/>
            </p:cNvSpPr>
            <p:nvPr/>
          </p:nvSpPr>
          <p:spPr bwMode="auto">
            <a:xfrm>
              <a:off x="1968" y="1600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3" name="Line 18"/>
            <p:cNvSpPr>
              <a:spLocks noChangeAspect="1" noChangeShapeType="1"/>
            </p:cNvSpPr>
            <p:nvPr/>
          </p:nvSpPr>
          <p:spPr bwMode="auto">
            <a:xfrm flipH="1">
              <a:off x="2108" y="2010"/>
              <a:ext cx="69" cy="20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9"/>
            <p:cNvSpPr>
              <a:spLocks noChangeAspect="1" noChangeShapeType="1"/>
            </p:cNvSpPr>
            <p:nvPr/>
          </p:nvSpPr>
          <p:spPr bwMode="auto">
            <a:xfrm>
              <a:off x="2182" y="2024"/>
              <a:ext cx="199" cy="51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2236788" y="3570288"/>
            <a:ext cx="1968500" cy="3287712"/>
            <a:chOff x="1200" y="2176"/>
            <a:chExt cx="1240" cy="2071"/>
          </a:xfrm>
        </p:grpSpPr>
        <p:sp>
          <p:nvSpPr>
            <p:cNvPr id="16" name="Line 21"/>
            <p:cNvSpPr>
              <a:spLocks noChangeAspect="1" noChangeShapeType="1"/>
            </p:cNvSpPr>
            <p:nvPr/>
          </p:nvSpPr>
          <p:spPr bwMode="auto">
            <a:xfrm flipV="1">
              <a:off x="1536" y="2512"/>
              <a:ext cx="669" cy="1286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2"/>
            <p:cNvSpPr>
              <a:spLocks noChangeAspect="1" noChangeShapeType="1"/>
            </p:cNvSpPr>
            <p:nvPr/>
          </p:nvSpPr>
          <p:spPr bwMode="auto">
            <a:xfrm flipV="1">
              <a:off x="2208" y="2176"/>
              <a:ext cx="232" cy="35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" name="Group 23"/>
            <p:cNvGrpSpPr>
              <a:grpSpLocks/>
            </p:cNvGrpSpPr>
            <p:nvPr/>
          </p:nvGrpSpPr>
          <p:grpSpPr bwMode="auto">
            <a:xfrm>
              <a:off x="1200" y="3232"/>
              <a:ext cx="589" cy="1015"/>
              <a:chOff x="2112" y="4217"/>
              <a:chExt cx="589" cy="1015"/>
            </a:xfrm>
          </p:grpSpPr>
          <p:sp>
            <p:nvSpPr>
              <p:cNvPr id="19" name="Line 24"/>
              <p:cNvSpPr>
                <a:spLocks noChangeAspect="1" noChangeShapeType="1"/>
              </p:cNvSpPr>
              <p:nvPr/>
            </p:nvSpPr>
            <p:spPr bwMode="auto">
              <a:xfrm flipH="1">
                <a:off x="2356" y="4689"/>
                <a:ext cx="113" cy="39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2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417" y="4635"/>
                <a:ext cx="27" cy="14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26"/>
              <p:cNvSpPr>
                <a:spLocks noChangeAspect="1" noChangeShapeType="1"/>
              </p:cNvSpPr>
              <p:nvPr/>
            </p:nvSpPr>
            <p:spPr bwMode="auto">
              <a:xfrm flipV="1">
                <a:off x="2444" y="4618"/>
                <a:ext cx="218" cy="16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27"/>
              <p:cNvSpPr>
                <a:spLocks noChangeAspect="1" noChangeShapeType="1"/>
              </p:cNvSpPr>
              <p:nvPr/>
            </p:nvSpPr>
            <p:spPr bwMode="auto">
              <a:xfrm flipV="1">
                <a:off x="2449" y="4721"/>
                <a:ext cx="252" cy="6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Text Box 28"/>
              <p:cNvSpPr txBox="1">
                <a:spLocks noChangeAspect="1" noChangeArrowheads="1"/>
              </p:cNvSpPr>
              <p:nvPr/>
            </p:nvSpPr>
            <p:spPr bwMode="auto">
              <a:xfrm>
                <a:off x="2446" y="4217"/>
                <a:ext cx="21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b="0">
                    <a:solidFill>
                      <a:srgbClr val="000099"/>
                    </a:solidFill>
                    <a:latin typeface="Helvetica-Narrow" pitchFamily="34" charset="0"/>
                    <a:sym typeface="Symbol" pitchFamily="18" charset="2"/>
                  </a:rPr>
                  <a:t></a:t>
                </a:r>
              </a:p>
            </p:txBody>
          </p:sp>
          <p:sp>
            <p:nvSpPr>
              <p:cNvPr id="24" name="Rectangle 29"/>
              <p:cNvSpPr>
                <a:spLocks noChangeArrowheads="1"/>
              </p:cNvSpPr>
              <p:nvPr/>
            </p:nvSpPr>
            <p:spPr bwMode="auto">
              <a:xfrm>
                <a:off x="2112" y="4944"/>
                <a:ext cx="21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2400" b="0">
                    <a:solidFill>
                      <a:srgbClr val="FF0000"/>
                    </a:solidFill>
                    <a:latin typeface="Times New Roman" pitchFamily="18" charset="0"/>
                  </a:rPr>
                  <a:t>p</a:t>
                </a:r>
                <a:endParaRPr lang="es-ES_tradnl" sz="2400" b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1017588" y="3798888"/>
            <a:ext cx="3411537" cy="2571750"/>
            <a:chOff x="432" y="2320"/>
            <a:chExt cx="2149" cy="1620"/>
          </a:xfrm>
        </p:grpSpPr>
        <p:sp>
          <p:nvSpPr>
            <p:cNvPr id="26" name="Text Box 31"/>
            <p:cNvSpPr txBox="1">
              <a:spLocks noChangeAspect="1" noChangeArrowheads="1"/>
            </p:cNvSpPr>
            <p:nvPr/>
          </p:nvSpPr>
          <p:spPr bwMode="auto">
            <a:xfrm>
              <a:off x="2336" y="2320"/>
              <a:ext cx="24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 b="0">
                  <a:solidFill>
                    <a:srgbClr val="D9D9D9"/>
                  </a:solidFill>
                  <a:latin typeface="Helvetica-Narrow" pitchFamily="34" charset="0"/>
                  <a:sym typeface="Symbol" pitchFamily="18" charset="2"/>
                </a:rPr>
                <a:t></a:t>
              </a:r>
            </a:p>
          </p:txBody>
        </p:sp>
        <p:grpSp>
          <p:nvGrpSpPr>
            <p:cNvPr id="27" name="Group 32"/>
            <p:cNvGrpSpPr>
              <a:grpSpLocks/>
            </p:cNvGrpSpPr>
            <p:nvPr/>
          </p:nvGrpSpPr>
          <p:grpSpPr bwMode="auto">
            <a:xfrm>
              <a:off x="432" y="2320"/>
              <a:ext cx="1896" cy="1620"/>
              <a:chOff x="432" y="2320"/>
              <a:chExt cx="1896" cy="1620"/>
            </a:xfrm>
          </p:grpSpPr>
          <p:sp>
            <p:nvSpPr>
              <p:cNvPr id="28" name="Line 33"/>
              <p:cNvSpPr>
                <a:spLocks noChangeAspect="1" noChangeShapeType="1"/>
              </p:cNvSpPr>
              <p:nvPr/>
            </p:nvSpPr>
            <p:spPr bwMode="auto">
              <a:xfrm flipV="1">
                <a:off x="2208" y="2320"/>
                <a:ext cx="120" cy="144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D9D9D9"/>
                  </a:solidFill>
                </a:endParaRPr>
              </a:p>
            </p:txBody>
          </p:sp>
          <p:grpSp>
            <p:nvGrpSpPr>
              <p:cNvPr id="29" name="Group 34"/>
              <p:cNvGrpSpPr>
                <a:grpSpLocks/>
              </p:cNvGrpSpPr>
              <p:nvPr/>
            </p:nvGrpSpPr>
            <p:grpSpPr bwMode="auto">
              <a:xfrm>
                <a:off x="432" y="2464"/>
                <a:ext cx="1788" cy="1476"/>
                <a:chOff x="1296" y="3420"/>
                <a:chExt cx="1788" cy="1476"/>
              </a:xfrm>
            </p:grpSpPr>
            <p:sp>
              <p:nvSpPr>
                <p:cNvPr id="30" name="Line 3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536" y="3420"/>
                  <a:ext cx="1548" cy="1369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solidFill>
                      <a:srgbClr val="D9D9D9"/>
                    </a:solidFill>
                  </a:endParaRPr>
                </a:p>
              </p:txBody>
            </p:sp>
            <p:sp>
              <p:nvSpPr>
                <p:cNvPr id="31" name="Rectangle 36"/>
                <p:cNvSpPr>
                  <a:spLocks noChangeArrowheads="1"/>
                </p:cNvSpPr>
                <p:nvPr/>
              </p:nvSpPr>
              <p:spPr bwMode="auto">
                <a:xfrm>
                  <a:off x="1296" y="4608"/>
                  <a:ext cx="21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sz="2400" b="0">
                      <a:solidFill>
                        <a:srgbClr val="D9D9D9"/>
                      </a:solidFill>
                      <a:latin typeface="Helvetica-Narrow" pitchFamily="34" charset="0"/>
                      <a:sym typeface="Symbol" pitchFamily="18" charset="2"/>
                    </a:rPr>
                    <a:t></a:t>
                  </a:r>
                  <a:endParaRPr lang="es-ES_tradnl" sz="2400" b="0">
                    <a:solidFill>
                      <a:srgbClr val="D9D9D9"/>
                    </a:solidFill>
                    <a:latin typeface="Helvetica-Narrow" pitchFamily="34" charset="0"/>
                    <a:sym typeface="Symbol" pitchFamily="18" charset="2"/>
                  </a:endParaRPr>
                </a:p>
              </p:txBody>
            </p:sp>
          </p:grpSp>
        </p:grpSp>
      </p:grpSp>
      <p:graphicFrame>
        <p:nvGraphicFramePr>
          <p:cNvPr id="32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825119"/>
              </p:ext>
            </p:extLst>
          </p:nvPr>
        </p:nvGraphicFramePr>
        <p:xfrm>
          <a:off x="5840413" y="1646238"/>
          <a:ext cx="3065462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" name="Equation" r:id="rId4" imgW="2222280" imgH="533160" progId="Equation.3">
                  <p:embed/>
                </p:oleObj>
              </mc:Choice>
              <mc:Fallback>
                <p:oleObj name="Equation" r:id="rId4" imgW="222228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alphaModFix amt="73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0413" y="1646238"/>
                        <a:ext cx="3065462" cy="73660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  <a:alpha val="73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8504" y="1445516"/>
            <a:ext cx="5741194" cy="14527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ct val="20000"/>
              </a:spcBef>
              <a:buFont typeface="Wingdings" charset="2"/>
              <a:buChar char="q"/>
            </a:pPr>
            <a:r>
              <a:rPr lang="en-US" b="0" dirty="0">
                <a:solidFill>
                  <a:schemeClr val="bg1">
                    <a:lumMod val="85000"/>
                  </a:schemeClr>
                </a:solidFill>
              </a:rPr>
              <a:t>There are two kinds of background:</a:t>
            </a:r>
          </a:p>
          <a:p>
            <a:pPr marL="742950" lvl="1" indent="-285750" eaLnBrk="1" hangingPunct="1">
              <a:spcBef>
                <a:spcPct val="20000"/>
              </a:spcBef>
              <a:buFont typeface="Wingdings" charset="2"/>
              <a:buChar char="q"/>
            </a:pPr>
            <a:r>
              <a:rPr lang="en-US" sz="1600" dirty="0" err="1" smtClean="0">
                <a:solidFill>
                  <a:schemeClr val="bg1">
                    <a:lumMod val="85000"/>
                  </a:schemeClr>
                </a:solidFill>
              </a:rPr>
              <a:t>Muons</a:t>
            </a:r>
            <a:r>
              <a:rPr lang="en-US" sz="1600" b="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600" b="0" dirty="0">
                <a:solidFill>
                  <a:schemeClr val="bg1">
                    <a:lumMod val="85000"/>
                  </a:schemeClr>
                </a:solidFill>
              </a:rPr>
              <a:t>produced by cosmic rays in the atmosphere </a:t>
            </a:r>
            <a:r>
              <a:rPr lang="en-US" sz="1600" b="0" dirty="0" smtClean="0">
                <a:solidFill>
                  <a:schemeClr val="bg1">
                    <a:lumMod val="85000"/>
                  </a:schemeClr>
                </a:solidFill>
              </a:rPr>
              <a:t>(detector </a:t>
            </a:r>
            <a:r>
              <a:rPr lang="en-US" sz="1600" b="0" dirty="0">
                <a:solidFill>
                  <a:schemeClr val="bg1">
                    <a:lumMod val="85000"/>
                  </a:schemeClr>
                </a:solidFill>
              </a:rPr>
              <a:t>deep in the sea and selection of up-going events</a:t>
            </a:r>
            <a:r>
              <a:rPr lang="en-US" sz="1600" b="0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lang="en-US" sz="1600" b="0" dirty="0">
              <a:solidFill>
                <a:schemeClr val="bg1">
                  <a:lumMod val="85000"/>
                </a:schemeClr>
              </a:solidFill>
            </a:endParaRPr>
          </a:p>
          <a:p>
            <a:pPr marL="742950" lvl="1" indent="-285750" eaLnBrk="1" hangingPunct="1">
              <a:spcBef>
                <a:spcPct val="20000"/>
              </a:spcBef>
              <a:buFont typeface="Wingdings" charset="2"/>
              <a:buChar char="q"/>
            </a:pPr>
            <a:r>
              <a:rPr lang="en-US" sz="1600" b="0" dirty="0" smtClean="0">
                <a:solidFill>
                  <a:schemeClr val="bg1">
                    <a:lumMod val="85000"/>
                  </a:schemeClr>
                </a:solidFill>
              </a:rPr>
              <a:t>Atmospheric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neutrinos</a:t>
            </a:r>
            <a:r>
              <a:rPr lang="en-US" sz="1600" b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600" b="0" dirty="0" smtClean="0">
                <a:solidFill>
                  <a:schemeClr val="bg1">
                    <a:lumMod val="85000"/>
                  </a:schemeClr>
                </a:solidFill>
              </a:rPr>
              <a:t>(clustering, cut </a:t>
            </a:r>
            <a:r>
              <a:rPr lang="en-US" sz="1600" b="0" dirty="0">
                <a:solidFill>
                  <a:schemeClr val="bg1">
                    <a:lumMod val="85000"/>
                  </a:schemeClr>
                </a:solidFill>
              </a:rPr>
              <a:t>in the </a:t>
            </a:r>
            <a:r>
              <a:rPr lang="en-US" sz="1600" b="0" dirty="0" smtClean="0">
                <a:solidFill>
                  <a:schemeClr val="bg1">
                    <a:lumMod val="85000"/>
                  </a:schemeClr>
                </a:solidFill>
              </a:rPr>
              <a:t>energy…)</a:t>
            </a:r>
            <a:endParaRPr lang="en-US" sz="1600" b="0" dirty="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35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9778773"/>
              </p:ext>
            </p:extLst>
          </p:nvPr>
        </p:nvGraphicFramePr>
        <p:xfrm>
          <a:off x="5840413" y="2454275"/>
          <a:ext cx="3095625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2" name="Equation" r:id="rId6" imgW="2197080" imgH="533160" progId="Equation.3">
                  <p:embed/>
                </p:oleObj>
              </mc:Choice>
              <mc:Fallback>
                <p:oleObj name="Equation" r:id="rId6" imgW="219708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alphaModFix amt="73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0413" y="2454275"/>
                        <a:ext cx="3095625" cy="735013"/>
                      </a:xfrm>
                      <a:prstGeom prst="rect">
                        <a:avLst/>
                      </a:prstGeom>
                      <a:solidFill>
                        <a:srgbClr val="F2F2F2">
                          <a:alpha val="73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812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158164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The ANTARES detector</a:t>
            </a:r>
            <a:endParaRPr lang="en-US" sz="4400" dirty="0"/>
          </a:p>
        </p:txBody>
      </p:sp>
      <p:pic>
        <p:nvPicPr>
          <p:cNvPr id="25" name="Picture 7" descr="antares_pu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842963"/>
            <a:ext cx="8899525" cy="5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9225" y="868363"/>
            <a:ext cx="1298575" cy="1350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7769225" y="2193925"/>
            <a:ext cx="1298575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000" i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</a:rPr>
              <a:t>Horizontal layout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323850" y="1065213"/>
            <a:ext cx="1928813" cy="546100"/>
          </a:xfrm>
          <a:prstGeom prst="rect">
            <a:avLst/>
          </a:prstGeom>
          <a:solidFill>
            <a:srgbClr val="FFFF99"/>
          </a:solidFill>
          <a:ln w="28575">
            <a:solidFill>
              <a:srgbClr val="FFCC66"/>
            </a:solidFill>
            <a:miter lim="800000"/>
            <a:headEnd/>
            <a:tailEnd/>
          </a:ln>
        </p:spPr>
        <p:txBody>
          <a:bodyPr lIns="21743" tIns="10870" rIns="21743" bIns="10870" anchor="ctr"/>
          <a:lstStyle/>
          <a:p>
            <a:pPr defTabSz="936625" eaLnBrk="0" hangingPunct="0">
              <a:buFontTx/>
              <a:buChar char="•"/>
            </a:pPr>
            <a:r>
              <a:rPr lang="en-US" altLang="fr-FR" sz="1200" dirty="0">
                <a:solidFill>
                  <a:srgbClr val="FF0000"/>
                </a:solidFill>
                <a:latin typeface="Comic Sans MS" pitchFamily="66" charset="0"/>
              </a:rPr>
              <a:t> 12 </a:t>
            </a:r>
            <a:r>
              <a:rPr lang="fr-FR" altLang="fr-FR" sz="1200" dirty="0">
                <a:solidFill>
                  <a:srgbClr val="FF0000"/>
                </a:solidFill>
                <a:latin typeface="Comic Sans MS" pitchFamily="66" charset="0"/>
              </a:rPr>
              <a:t>line</a:t>
            </a:r>
            <a:r>
              <a:rPr lang="en-US" altLang="fr-FR" sz="1200" dirty="0">
                <a:solidFill>
                  <a:srgbClr val="FF0000"/>
                </a:solidFill>
                <a:latin typeface="Comic Sans MS" pitchFamily="66" charset="0"/>
              </a:rPr>
              <a:t>s </a:t>
            </a:r>
            <a:r>
              <a:rPr lang="en-US" altLang="fr-FR" sz="1200" dirty="0" smtClean="0">
                <a:solidFill>
                  <a:srgbClr val="FF0000"/>
                </a:solidFill>
                <a:latin typeface="Comic Sans MS" pitchFamily="66" charset="0"/>
              </a:rPr>
              <a:t>(885 </a:t>
            </a:r>
            <a:r>
              <a:rPr lang="fr-FR" altLang="fr-FR" sz="1200" dirty="0" err="1">
                <a:solidFill>
                  <a:srgbClr val="FF0000"/>
                </a:solidFill>
                <a:latin typeface="Comic Sans MS" pitchFamily="66" charset="0"/>
              </a:rPr>
              <a:t>PMTs</a:t>
            </a:r>
            <a:r>
              <a:rPr lang="en-US" altLang="fr-FR" sz="1200" dirty="0">
                <a:solidFill>
                  <a:srgbClr val="FF0000"/>
                </a:solidFill>
                <a:latin typeface="Comic Sans MS" pitchFamily="66" charset="0"/>
              </a:rPr>
              <a:t>)</a:t>
            </a:r>
          </a:p>
          <a:p>
            <a:pPr defTabSz="936625" eaLnBrk="0" hangingPunct="0">
              <a:buFontTx/>
              <a:buChar char="•"/>
            </a:pPr>
            <a:r>
              <a:rPr lang="en-US" altLang="fr-FR" sz="1200" dirty="0">
                <a:solidFill>
                  <a:srgbClr val="FF0000"/>
                </a:solidFill>
                <a:latin typeface="Comic Sans MS" pitchFamily="66" charset="0"/>
              </a:rPr>
              <a:t> 25 </a:t>
            </a:r>
            <a:r>
              <a:rPr lang="en-US" altLang="fr-FR" sz="1200" dirty="0" err="1">
                <a:solidFill>
                  <a:srgbClr val="FF0000"/>
                </a:solidFill>
                <a:latin typeface="Comic Sans MS" pitchFamily="66" charset="0"/>
              </a:rPr>
              <a:t>storeys</a:t>
            </a:r>
            <a:r>
              <a:rPr lang="en-US" altLang="fr-FR" sz="1200" dirty="0">
                <a:solidFill>
                  <a:srgbClr val="FF0000"/>
                </a:solidFill>
                <a:latin typeface="Comic Sans MS" pitchFamily="66" charset="0"/>
              </a:rPr>
              <a:t> / </a:t>
            </a:r>
            <a:r>
              <a:rPr lang="fr-FR" altLang="fr-FR" sz="1200" dirty="0">
                <a:solidFill>
                  <a:srgbClr val="FF0000"/>
                </a:solidFill>
                <a:latin typeface="Comic Sans MS" pitchFamily="66" charset="0"/>
              </a:rPr>
              <a:t>line</a:t>
            </a:r>
            <a:endParaRPr lang="en-US" altLang="fr-FR" sz="1200" dirty="0">
              <a:solidFill>
                <a:srgbClr val="FF0000"/>
              </a:solidFill>
              <a:latin typeface="Comic Sans MS" pitchFamily="66" charset="0"/>
            </a:endParaRPr>
          </a:p>
          <a:p>
            <a:pPr defTabSz="936625" eaLnBrk="0" hangingPunct="0">
              <a:buFontTx/>
              <a:buChar char="•"/>
            </a:pPr>
            <a:r>
              <a:rPr lang="en-US" altLang="fr-FR" sz="1200" dirty="0">
                <a:solidFill>
                  <a:srgbClr val="FF0000"/>
                </a:solidFill>
                <a:latin typeface="Comic Sans MS" pitchFamily="66" charset="0"/>
              </a:rPr>
              <a:t> 3 PMT / </a:t>
            </a:r>
            <a:r>
              <a:rPr lang="en-US" altLang="fr-FR" sz="1200" dirty="0" err="1">
                <a:solidFill>
                  <a:srgbClr val="FF0000"/>
                </a:solidFill>
                <a:latin typeface="Comic Sans MS" pitchFamily="66" charset="0"/>
              </a:rPr>
              <a:t>storey</a:t>
            </a:r>
            <a:endParaRPr lang="en-US" altLang="fr-FR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1187450" y="2211388"/>
            <a:ext cx="38100" cy="296862"/>
          </a:xfrm>
          <a:prstGeom prst="line">
            <a:avLst/>
          </a:prstGeom>
          <a:noFill/>
          <a:ln w="12700">
            <a:solidFill>
              <a:srgbClr val="FFFFCC"/>
            </a:solidFill>
            <a:round/>
            <a:headEnd type="triangle" w="med" len="med"/>
            <a:tailEnd type="triangle" w="med" len="med"/>
          </a:ln>
        </p:spPr>
        <p:txBody>
          <a:bodyPr lIns="18638" tIns="9318" rIns="18638" bIns="9318" anchor="ctr"/>
          <a:lstStyle/>
          <a:p>
            <a:endParaRPr lang="en-US"/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558800" y="2211388"/>
            <a:ext cx="628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743" tIns="10870" rIns="21743" bIns="10870" anchor="ctr"/>
          <a:lstStyle/>
          <a:p>
            <a:pPr algn="ctr" defTabSz="936625" eaLnBrk="0" hangingPunct="0"/>
            <a:r>
              <a:rPr lang="en-US" altLang="fr-FR" sz="1400">
                <a:solidFill>
                  <a:srgbClr val="FFFFCC"/>
                </a:solidFill>
                <a:latin typeface="Comic Sans MS" pitchFamily="66" charset="0"/>
              </a:rPr>
              <a:t>14.5 m</a:t>
            </a: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>
            <a:off x="1125538" y="5829300"/>
            <a:ext cx="877887" cy="173038"/>
          </a:xfrm>
          <a:prstGeom prst="line">
            <a:avLst/>
          </a:prstGeom>
          <a:noFill/>
          <a:ln w="12700">
            <a:solidFill>
              <a:srgbClr val="FFFFCC"/>
            </a:solidFill>
            <a:round/>
            <a:headEnd type="triangle" w="med" len="med"/>
            <a:tailEnd type="triangle" w="med" len="med"/>
          </a:ln>
        </p:spPr>
        <p:txBody>
          <a:bodyPr lIns="18638" tIns="9318" rIns="18638" bIns="9318" anchor="ctr"/>
          <a:lstStyle/>
          <a:p>
            <a:endParaRPr lang="en-US"/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00113" y="5961063"/>
            <a:ext cx="935037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743" tIns="10870" rIns="21743" bIns="10870" anchor="ctr"/>
          <a:lstStyle/>
          <a:p>
            <a:pPr algn="ctr" defTabSz="936625" eaLnBrk="0" hangingPunct="0"/>
            <a:r>
              <a:rPr lang="en-US" altLang="fr-FR" sz="1400">
                <a:solidFill>
                  <a:srgbClr val="FFFFCC"/>
                </a:solidFill>
                <a:latin typeface="Comic Sans MS" pitchFamily="66" charset="0"/>
              </a:rPr>
              <a:t>~60-75 m</a:t>
            </a: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3917950" y="1350963"/>
            <a:ext cx="13017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743" tIns="10870" rIns="21743" bIns="10870" anchor="ctr"/>
          <a:lstStyle/>
          <a:p>
            <a:pPr algn="ctr" defTabSz="936625" eaLnBrk="0" hangingPunct="0">
              <a:lnSpc>
                <a:spcPct val="80000"/>
              </a:lnSpc>
            </a:pPr>
            <a:r>
              <a:rPr lang="en-US" altLang="fr-FR" sz="1400">
                <a:solidFill>
                  <a:srgbClr val="FFFFCC"/>
                </a:solidFill>
                <a:latin typeface="Comic Sans MS" pitchFamily="66" charset="0"/>
              </a:rPr>
              <a:t>Buoy</a:t>
            </a:r>
          </a:p>
        </p:txBody>
      </p:sp>
      <p:graphicFrame>
        <p:nvGraphicFramePr>
          <p:cNvPr id="34" name="Object 16"/>
          <p:cNvGraphicFramePr>
            <a:graphicFrameLocks noChangeAspect="1"/>
          </p:cNvGraphicFramePr>
          <p:nvPr/>
        </p:nvGraphicFramePr>
        <p:xfrm>
          <a:off x="7181850" y="2420938"/>
          <a:ext cx="919163" cy="180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" name="Bitmap Image" r:id="rId5" imgW="2133898" imgH="3943901" progId="">
                  <p:embed/>
                </p:oleObj>
              </mc:Choice>
              <mc:Fallback>
                <p:oleObj name="Bitmap Image" r:id="rId5" imgW="2133898" imgH="394390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1850" y="2420938"/>
                        <a:ext cx="919163" cy="18049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5795963" y="3284538"/>
            <a:ext cx="7207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743" tIns="10870" rIns="21743" bIns="10870" anchor="ctr"/>
          <a:lstStyle/>
          <a:p>
            <a:pPr defTabSz="936625" eaLnBrk="0" hangingPunct="0"/>
            <a:r>
              <a:rPr lang="en-US" altLang="fr-FR" sz="1400">
                <a:solidFill>
                  <a:srgbClr val="FFFFCC"/>
                </a:solidFill>
                <a:latin typeface="Comic Sans MS" pitchFamily="66" charset="0"/>
              </a:rPr>
              <a:t>350 m</a:t>
            </a: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6443663" y="5235575"/>
            <a:ext cx="7191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743" tIns="10870" rIns="21743" bIns="10870" anchor="ctr"/>
          <a:lstStyle/>
          <a:p>
            <a:pPr algn="ctr" defTabSz="936625" eaLnBrk="0" hangingPunct="0"/>
            <a:r>
              <a:rPr lang="en-US" altLang="fr-FR" sz="1400">
                <a:solidFill>
                  <a:srgbClr val="FFFFCC"/>
                </a:solidFill>
                <a:latin typeface="Comic Sans MS" pitchFamily="66" charset="0"/>
              </a:rPr>
              <a:t>100 m</a:t>
            </a:r>
          </a:p>
        </p:txBody>
      </p:sp>
      <p:sp>
        <p:nvSpPr>
          <p:cNvPr id="37" name="Line 19"/>
          <p:cNvSpPr>
            <a:spLocks noChangeShapeType="1"/>
          </p:cNvSpPr>
          <p:nvPr/>
        </p:nvSpPr>
        <p:spPr bwMode="auto">
          <a:xfrm flipH="1" flipV="1">
            <a:off x="6443663" y="4946650"/>
            <a:ext cx="63500" cy="957263"/>
          </a:xfrm>
          <a:prstGeom prst="line">
            <a:avLst/>
          </a:prstGeom>
          <a:noFill/>
          <a:ln w="12700">
            <a:solidFill>
              <a:srgbClr val="FFFFCC"/>
            </a:solidFill>
            <a:round/>
            <a:headEnd type="triangle" w="med" len="med"/>
            <a:tailEnd type="triangle" w="med" len="med"/>
          </a:ln>
        </p:spPr>
        <p:txBody>
          <a:bodyPr lIns="18638" tIns="9318" rIns="18638" bIns="9318" anchor="ctr"/>
          <a:lstStyle/>
          <a:p>
            <a:endParaRPr lang="en-US"/>
          </a:p>
        </p:txBody>
      </p:sp>
      <p:sp>
        <p:nvSpPr>
          <p:cNvPr id="38" name="Line 20"/>
          <p:cNvSpPr>
            <a:spLocks noChangeShapeType="1"/>
          </p:cNvSpPr>
          <p:nvPr/>
        </p:nvSpPr>
        <p:spPr bwMode="auto">
          <a:xfrm flipH="1" flipV="1">
            <a:off x="6281738" y="1898650"/>
            <a:ext cx="161925" cy="3054350"/>
          </a:xfrm>
          <a:prstGeom prst="line">
            <a:avLst/>
          </a:prstGeom>
          <a:noFill/>
          <a:ln w="12700">
            <a:solidFill>
              <a:srgbClr val="FFFFCC"/>
            </a:solidFill>
            <a:round/>
            <a:headEnd type="triangle" w="med" len="med"/>
            <a:tailEnd type="triangle" w="med" len="med"/>
          </a:ln>
        </p:spPr>
        <p:txBody>
          <a:bodyPr lIns="18638" tIns="9318" rIns="18638" bIns="9318" anchor="ctr"/>
          <a:lstStyle/>
          <a:p>
            <a:endParaRPr lang="en-US"/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7092950" y="4957763"/>
            <a:ext cx="13017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743" tIns="10870" rIns="21743" bIns="10870" anchor="ctr"/>
          <a:lstStyle/>
          <a:p>
            <a:pPr algn="ctr" defTabSz="936625" eaLnBrk="0" hangingPunct="0">
              <a:lnSpc>
                <a:spcPct val="80000"/>
              </a:lnSpc>
            </a:pPr>
            <a:r>
              <a:rPr lang="en-US" altLang="fr-FR" sz="1400">
                <a:solidFill>
                  <a:srgbClr val="FFFFCC"/>
                </a:solidFill>
                <a:latin typeface="Comic Sans MS" pitchFamily="66" charset="0"/>
              </a:rPr>
              <a:t>Junction</a:t>
            </a:r>
          </a:p>
          <a:p>
            <a:pPr algn="ctr" defTabSz="936625" eaLnBrk="0" hangingPunct="0">
              <a:lnSpc>
                <a:spcPct val="80000"/>
              </a:lnSpc>
            </a:pPr>
            <a:r>
              <a:rPr lang="en-US" altLang="fr-FR" sz="1400">
                <a:solidFill>
                  <a:srgbClr val="FFFFCC"/>
                </a:solidFill>
                <a:latin typeface="Comic Sans MS" pitchFamily="66" charset="0"/>
              </a:rPr>
              <a:t>box</a:t>
            </a: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6300788" y="6321425"/>
            <a:ext cx="171450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743" tIns="10870" rIns="21743" bIns="10870" anchor="ctr"/>
          <a:lstStyle/>
          <a:p>
            <a:pPr algn="ctr" defTabSz="936625" eaLnBrk="0" hangingPunct="0"/>
            <a:r>
              <a:rPr lang="en-US" altLang="fr-FR" sz="1400">
                <a:solidFill>
                  <a:srgbClr val="FFFFCC"/>
                </a:solidFill>
                <a:latin typeface="Comic Sans MS" pitchFamily="66" charset="0"/>
              </a:rPr>
              <a:t>Readout cables</a:t>
            </a:r>
          </a:p>
        </p:txBody>
      </p:sp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7956550" y="5781675"/>
            <a:ext cx="1074738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743" tIns="10870" rIns="21743" bIns="10870" anchor="ctr"/>
          <a:lstStyle/>
          <a:p>
            <a:pPr algn="ctr" defTabSz="936625" eaLnBrk="0" hangingPunct="0">
              <a:lnSpc>
                <a:spcPct val="80000"/>
              </a:lnSpc>
            </a:pPr>
            <a:r>
              <a:rPr lang="en-US" altLang="fr-FR" sz="1400">
                <a:solidFill>
                  <a:srgbClr val="FFFFCC"/>
                </a:solidFill>
                <a:latin typeface="Comic Sans MS" pitchFamily="66" charset="0"/>
              </a:rPr>
              <a:t>Electro-optical cable</a:t>
            </a:r>
          </a:p>
        </p:txBody>
      </p:sp>
      <p:sp>
        <p:nvSpPr>
          <p:cNvPr id="42" name="Line 24"/>
          <p:cNvSpPr>
            <a:spLocks noChangeShapeType="1"/>
          </p:cNvSpPr>
          <p:nvPr/>
        </p:nvSpPr>
        <p:spPr bwMode="auto">
          <a:xfrm flipH="1" flipV="1">
            <a:off x="8388350" y="4586288"/>
            <a:ext cx="144463" cy="1008062"/>
          </a:xfrm>
          <a:prstGeom prst="line">
            <a:avLst/>
          </a:prstGeom>
          <a:noFill/>
          <a:ln w="9525">
            <a:solidFill>
              <a:srgbClr val="FFFFCC"/>
            </a:solidFill>
            <a:round/>
            <a:headEnd/>
            <a:tailEnd type="triangle" w="med" len="med"/>
          </a:ln>
        </p:spPr>
        <p:txBody>
          <a:bodyPr lIns="18638" tIns="9318" rIns="18638" bIns="9318" anchor="ctr"/>
          <a:lstStyle/>
          <a:p>
            <a:endParaRPr lang="en-US"/>
          </a:p>
        </p:txBody>
      </p:sp>
      <p:sp>
        <p:nvSpPr>
          <p:cNvPr id="43" name="Line 25"/>
          <p:cNvSpPr>
            <a:spLocks noChangeShapeType="1"/>
          </p:cNvSpPr>
          <p:nvPr/>
        </p:nvSpPr>
        <p:spPr bwMode="auto">
          <a:xfrm flipV="1">
            <a:off x="6300788" y="2636838"/>
            <a:ext cx="863600" cy="0"/>
          </a:xfrm>
          <a:prstGeom prst="line">
            <a:avLst/>
          </a:prstGeom>
          <a:noFill/>
          <a:ln w="28575">
            <a:solidFill>
              <a:srgbClr val="FFCC99"/>
            </a:solidFill>
            <a:round/>
            <a:headEnd/>
            <a:tailEnd type="triangle" w="med" len="med"/>
          </a:ln>
        </p:spPr>
        <p:txBody>
          <a:bodyPr lIns="18638" tIns="9318" rIns="18638" bIns="9318" anchor="ctr"/>
          <a:lstStyle/>
          <a:p>
            <a:endParaRPr lang="en-US"/>
          </a:p>
        </p:txBody>
      </p:sp>
      <p:sp>
        <p:nvSpPr>
          <p:cNvPr id="44" name="Rectangle 26"/>
          <p:cNvSpPr>
            <a:spLocks noChangeArrowheads="1"/>
          </p:cNvSpPr>
          <p:nvPr/>
        </p:nvSpPr>
        <p:spPr bwMode="auto">
          <a:xfrm>
            <a:off x="6062663" y="2289175"/>
            <a:ext cx="238125" cy="431800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lIns="18638" tIns="9318" rIns="18638" bIns="9318" anchor="ctr"/>
          <a:lstStyle/>
          <a:p>
            <a:pPr eaLnBrk="0" hangingPunct="0"/>
            <a:endParaRPr lang="es-ES_tradnl"/>
          </a:p>
        </p:txBody>
      </p:sp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6281738" y="2168525"/>
            <a:ext cx="8636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743" tIns="10870" rIns="21743" bIns="10870" anchor="ctr"/>
          <a:lstStyle/>
          <a:p>
            <a:pPr algn="ctr" defTabSz="936625" eaLnBrk="0" hangingPunct="0">
              <a:lnSpc>
                <a:spcPct val="80000"/>
              </a:lnSpc>
            </a:pPr>
            <a:r>
              <a:rPr lang="en-US" altLang="fr-FR" sz="1400">
                <a:solidFill>
                  <a:srgbClr val="FFFFCC"/>
                </a:solidFill>
                <a:latin typeface="Comic Sans MS" pitchFamily="66" charset="0"/>
              </a:rPr>
              <a:t>Storey</a:t>
            </a:r>
          </a:p>
        </p:txBody>
      </p:sp>
      <p:sp>
        <p:nvSpPr>
          <p:cNvPr id="46" name="Rectangle 30"/>
          <p:cNvSpPr>
            <a:spLocks noChangeArrowheads="1"/>
          </p:cNvSpPr>
          <p:nvPr/>
        </p:nvSpPr>
        <p:spPr bwMode="auto">
          <a:xfrm>
            <a:off x="1295400" y="3276868"/>
            <a:ext cx="6477000" cy="1323439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Arial" charset="0"/>
                <a:cs typeface="+mn-cs"/>
              </a:rPr>
              <a:t>Detector completed in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  <a:cs typeface="+mn-cs"/>
              </a:rPr>
              <a:t>2008</a:t>
            </a:r>
            <a:endParaRPr lang="en-US" sz="3200" dirty="0">
              <a:solidFill>
                <a:schemeClr val="bg1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76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/>
      <p:bldP spid="33" grpId="0"/>
      <p:bldP spid="35" grpId="0"/>
      <p:bldP spid="36" grpId="0"/>
      <p:bldP spid="37" grpId="0" animBg="1"/>
      <p:bldP spid="38" grpId="0" animBg="1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Detector elements</a:t>
            </a:r>
            <a:endParaRPr lang="en-US" sz="4400" dirty="0"/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228600" y="1524000"/>
            <a:ext cx="5986463" cy="3825875"/>
            <a:chOff x="243" y="884"/>
            <a:chExt cx="3771" cy="2410"/>
          </a:xfrm>
        </p:grpSpPr>
        <p:sp>
          <p:nvSpPr>
            <p:cNvPr id="7" name="Rectangle 27"/>
            <p:cNvSpPr>
              <a:spLocks noChangeArrowheads="1"/>
            </p:cNvSpPr>
            <p:nvPr/>
          </p:nvSpPr>
          <p:spPr bwMode="auto">
            <a:xfrm>
              <a:off x="243" y="884"/>
              <a:ext cx="3771" cy="2410"/>
            </a:xfrm>
            <a:prstGeom prst="rect">
              <a:avLst/>
            </a:prstGeom>
            <a:solidFill>
              <a:schemeClr val="hlink">
                <a:alpha val="74117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s-ES_tradnl">
                <a:solidFill>
                  <a:schemeClr val="bg2"/>
                </a:solidFill>
              </a:endParaRPr>
            </a:p>
          </p:txBody>
        </p:sp>
        <p:pic>
          <p:nvPicPr>
            <p:cNvPr id="8" name="Picture 28" descr="OM3Dnew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9" y="941"/>
              <a:ext cx="1950" cy="1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9" name="Object 2"/>
            <p:cNvGraphicFramePr>
              <a:graphicFrameLocks noChangeAspect="1"/>
            </p:cNvGraphicFramePr>
            <p:nvPr/>
          </p:nvGraphicFramePr>
          <p:xfrm>
            <a:off x="3334" y="1310"/>
            <a:ext cx="651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19" name="Photo Editor Photo" r:id="rId4" imgW="2133898" imgH="4439270" progId="">
                    <p:embed/>
                  </p:oleObj>
                </mc:Choice>
                <mc:Fallback>
                  <p:oleObj name="Photo Editor Photo" r:id="rId4" imgW="2133898" imgH="443927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4" y="1310"/>
                          <a:ext cx="651" cy="1356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" name="Picture 3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6" y="2218"/>
              <a:ext cx="2139" cy="1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31"/>
            <p:cNvSpPr txBox="1">
              <a:spLocks noChangeArrowheads="1"/>
            </p:cNvSpPr>
            <p:nvPr/>
          </p:nvSpPr>
          <p:spPr bwMode="auto">
            <a:xfrm>
              <a:off x="2434" y="2643"/>
              <a:ext cx="1098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2"/>
                  </a:solidFill>
                </a:rPr>
                <a:t>The Local Control Module contains </a:t>
              </a:r>
              <a:br>
                <a:rPr lang="en-US" sz="1400">
                  <a:solidFill>
                    <a:schemeClr val="bg2"/>
                  </a:solidFill>
                </a:rPr>
              </a:br>
              <a:r>
                <a:rPr lang="en-US" sz="1400">
                  <a:solidFill>
                    <a:schemeClr val="bg2"/>
                  </a:solidFill>
                </a:rPr>
                <a:t>electronics for signal processing</a:t>
              </a:r>
            </a:p>
          </p:txBody>
        </p:sp>
        <p:sp>
          <p:nvSpPr>
            <p:cNvPr id="12" name="Text Box 32"/>
            <p:cNvSpPr txBox="1">
              <a:spLocks noChangeArrowheads="1"/>
            </p:cNvSpPr>
            <p:nvPr/>
          </p:nvSpPr>
          <p:spPr bwMode="auto">
            <a:xfrm>
              <a:off x="2285" y="1621"/>
              <a:ext cx="1098" cy="8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/>
              <a:r>
                <a:rPr lang="en-US" sz="1400">
                  <a:solidFill>
                    <a:schemeClr val="bg2"/>
                  </a:solidFill>
                </a:rPr>
                <a:t>The Optical Beacons allows timing calibration and water properties measurements</a:t>
              </a:r>
            </a:p>
          </p:txBody>
        </p:sp>
        <p:sp>
          <p:nvSpPr>
            <p:cNvPr id="13" name="Text Box 33"/>
            <p:cNvSpPr txBox="1">
              <a:spLocks noChangeArrowheads="1"/>
            </p:cNvSpPr>
            <p:nvPr/>
          </p:nvSpPr>
          <p:spPr bwMode="auto">
            <a:xfrm>
              <a:off x="2256" y="969"/>
              <a:ext cx="161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chemeClr val="bg2"/>
                  </a:solidFill>
                </a:rPr>
                <a:t>The Optical Module contains a 10” PMT and its electronics</a:t>
              </a:r>
            </a:p>
          </p:txBody>
        </p:sp>
      </p:grpSp>
      <p:grpSp>
        <p:nvGrpSpPr>
          <p:cNvPr id="14" name="Group 34"/>
          <p:cNvGrpSpPr>
            <a:grpSpLocks/>
          </p:cNvGrpSpPr>
          <p:nvPr/>
        </p:nvGrpSpPr>
        <p:grpSpPr bwMode="auto">
          <a:xfrm>
            <a:off x="6308725" y="1447800"/>
            <a:ext cx="2835275" cy="3106738"/>
            <a:chOff x="3135" y="1224"/>
            <a:chExt cx="1786" cy="1957"/>
          </a:xfrm>
        </p:grpSpPr>
        <p:sp>
          <p:nvSpPr>
            <p:cNvPr id="15" name="Rectangle 35"/>
            <p:cNvSpPr>
              <a:spLocks noChangeArrowheads="1"/>
            </p:cNvSpPr>
            <p:nvPr/>
          </p:nvSpPr>
          <p:spPr bwMode="auto">
            <a:xfrm>
              <a:off x="3135" y="1224"/>
              <a:ext cx="1786" cy="1957"/>
            </a:xfrm>
            <a:prstGeom prst="rect">
              <a:avLst/>
            </a:prstGeom>
            <a:solidFill>
              <a:srgbClr val="FFCC00">
                <a:alpha val="96077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s-ES_tradnl"/>
            </a:p>
          </p:txBody>
        </p:sp>
        <p:pic>
          <p:nvPicPr>
            <p:cNvPr id="16" name="Picture 36" descr="ac0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79" y="1281"/>
              <a:ext cx="1713" cy="1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37"/>
            <p:cNvSpPr txBox="1">
              <a:spLocks noChangeArrowheads="1"/>
            </p:cNvSpPr>
            <p:nvPr/>
          </p:nvSpPr>
          <p:spPr bwMode="auto">
            <a:xfrm>
              <a:off x="3135" y="2579"/>
              <a:ext cx="1786" cy="5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0066"/>
                  </a:solidFill>
                </a:rPr>
                <a:t>It receives power from shore station and distributes it to the lines. Data and control signals are also transmitted via the JB.</a:t>
              </a:r>
            </a:p>
          </p:txBody>
        </p:sp>
      </p:grpSp>
      <p:grpSp>
        <p:nvGrpSpPr>
          <p:cNvPr id="18" name="Group 38"/>
          <p:cNvGrpSpPr>
            <a:grpSpLocks/>
          </p:cNvGrpSpPr>
          <p:nvPr/>
        </p:nvGrpSpPr>
        <p:grpSpPr bwMode="auto">
          <a:xfrm>
            <a:off x="5688013" y="4724400"/>
            <a:ext cx="3151187" cy="1979613"/>
            <a:chOff x="1689" y="2614"/>
            <a:chExt cx="1985" cy="1247"/>
          </a:xfrm>
        </p:grpSpPr>
        <p:sp>
          <p:nvSpPr>
            <p:cNvPr id="19" name="Rectangle 39"/>
            <p:cNvSpPr>
              <a:spLocks noChangeArrowheads="1"/>
            </p:cNvSpPr>
            <p:nvPr/>
          </p:nvSpPr>
          <p:spPr bwMode="auto">
            <a:xfrm>
              <a:off x="1689" y="2614"/>
              <a:ext cx="1956" cy="1247"/>
            </a:xfrm>
            <a:prstGeom prst="rect">
              <a:avLst/>
            </a:prstGeom>
            <a:solidFill>
              <a:srgbClr val="99CC00">
                <a:alpha val="89018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s-ES_tradnl"/>
            </a:p>
          </p:txBody>
        </p:sp>
        <p:pic>
          <p:nvPicPr>
            <p:cNvPr id="20" name="Picture 40" descr="detail_cabl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18" y="2654"/>
              <a:ext cx="909" cy="1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41"/>
            <p:cNvSpPr txBox="1">
              <a:spLocks noChangeArrowheads="1"/>
            </p:cNvSpPr>
            <p:nvPr/>
          </p:nvSpPr>
          <p:spPr bwMode="auto">
            <a:xfrm>
              <a:off x="2682" y="2674"/>
              <a:ext cx="992" cy="8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400" dirty="0">
                  <a:solidFill>
                    <a:schemeClr val="accent4">
                      <a:lumMod val="25000"/>
                    </a:schemeClr>
                  </a:solidFill>
                  <a:latin typeface="Arial" charset="0"/>
                  <a:cs typeface="+mn-cs"/>
                </a:rPr>
                <a:t>It provides power and data link between the shore station and the detector (40 km long)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16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Multi-</a:t>
            </a:r>
            <a:r>
              <a:rPr lang="en-US" sz="4400" dirty="0" err="1" smtClean="0"/>
              <a:t>muon</a:t>
            </a:r>
            <a:r>
              <a:rPr lang="en-US" sz="4400" dirty="0" smtClean="0"/>
              <a:t> event</a:t>
            </a:r>
            <a:endParaRPr lang="en-US" sz="4400" dirty="0"/>
          </a:p>
        </p:txBody>
      </p:sp>
      <p:pic>
        <p:nvPicPr>
          <p:cNvPr id="3" name="Picture 5" descr="12lineev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565275"/>
            <a:ext cx="6230938" cy="4814888"/>
          </a:xfrm>
          <a:prstGeom prst="rect">
            <a:avLst/>
          </a:prstGeom>
          <a:solidFill>
            <a:srgbClr val="FFFFFF"/>
          </a:solidFill>
          <a:ln/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307013" y="1498600"/>
            <a:ext cx="3654425" cy="424732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2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Example of a </a:t>
            </a:r>
            <a:r>
              <a:rPr lang="en-US" sz="1200" b="1" i="1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reconstructed down-going </a:t>
            </a:r>
            <a:r>
              <a:rPr lang="en-US" sz="1200" b="1" i="1" kern="1200" dirty="0" err="1" smtClean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muon</a:t>
            </a:r>
            <a:r>
              <a:rPr lang="en-US" sz="12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detected in all 12 detector lines: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77975" y="1760538"/>
            <a:ext cx="941388" cy="852487"/>
          </a:xfrm>
          <a:prstGeom prst="rect">
            <a:avLst/>
          </a:prstGeom>
          <a:solidFill>
            <a:srgbClr val="FFFFFF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2808288" y="1754188"/>
            <a:ext cx="941387" cy="852487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2801938" y="2871788"/>
            <a:ext cx="941387" cy="852487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1585913" y="2867025"/>
            <a:ext cx="941387" cy="852488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355600" y="2873375"/>
            <a:ext cx="941388" cy="852488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4032250" y="2867025"/>
            <a:ext cx="941388" cy="852488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4025900" y="3984625"/>
            <a:ext cx="941388" cy="852488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27"/>
          <p:cNvSpPr>
            <a:spLocks noChangeArrowheads="1"/>
          </p:cNvSpPr>
          <p:nvPr/>
        </p:nvSpPr>
        <p:spPr bwMode="auto">
          <a:xfrm>
            <a:off x="2797175" y="3979863"/>
            <a:ext cx="941388" cy="852487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1579563" y="3973513"/>
            <a:ext cx="941387" cy="852487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350838" y="3979863"/>
            <a:ext cx="941387" cy="852487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Rectangle 30"/>
          <p:cNvSpPr>
            <a:spLocks noChangeArrowheads="1"/>
          </p:cNvSpPr>
          <p:nvPr/>
        </p:nvSpPr>
        <p:spPr bwMode="auto">
          <a:xfrm>
            <a:off x="2803525" y="5099050"/>
            <a:ext cx="941388" cy="852488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Rectangle 31"/>
          <p:cNvSpPr>
            <a:spLocks noChangeArrowheads="1"/>
          </p:cNvSpPr>
          <p:nvPr/>
        </p:nvSpPr>
        <p:spPr bwMode="auto">
          <a:xfrm>
            <a:off x="1573213" y="5105400"/>
            <a:ext cx="941387" cy="852488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5202238" y="2544763"/>
            <a:ext cx="3792537" cy="35210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9" name="Picture 7" descr="r34497f4059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000" y="2552700"/>
            <a:ext cx="3733800" cy="348138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54817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Neutrino candidate</a:t>
            </a:r>
            <a:endParaRPr lang="en-US" sz="4400" dirty="0"/>
          </a:p>
        </p:txBody>
      </p:sp>
      <p:pic>
        <p:nvPicPr>
          <p:cNvPr id="20" name="Picture 19" descr="r34927_7155_5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884" y="1981438"/>
            <a:ext cx="4895850" cy="446881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324409" y="1846500"/>
            <a:ext cx="3654425" cy="5873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2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Example of a </a:t>
            </a:r>
            <a:r>
              <a:rPr lang="en-US" sz="1200" b="1" i="1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reconstructed up-going </a:t>
            </a:r>
            <a:r>
              <a:rPr lang="en-US" sz="1200" b="1" i="1" kern="1200" dirty="0" err="1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muon</a:t>
            </a:r>
            <a:r>
              <a:rPr lang="en-US" sz="12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(i.e. a neutrino candidate) detected in 6/12 detector lines: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595371" y="2108438"/>
            <a:ext cx="941388" cy="852487"/>
          </a:xfrm>
          <a:prstGeom prst="rect">
            <a:avLst/>
          </a:prstGeom>
          <a:solidFill>
            <a:srgbClr val="FFFFFF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825684" y="2102088"/>
            <a:ext cx="941387" cy="852487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2819334" y="3219688"/>
            <a:ext cx="941387" cy="852487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1603309" y="3214925"/>
            <a:ext cx="941387" cy="852488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372996" y="3221275"/>
            <a:ext cx="941388" cy="852488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4049646" y="3214925"/>
            <a:ext cx="941388" cy="852488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4043296" y="4332525"/>
            <a:ext cx="941388" cy="852488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2814571" y="4327763"/>
            <a:ext cx="941388" cy="852487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1596959" y="4321413"/>
            <a:ext cx="941387" cy="852487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368234" y="4327763"/>
            <a:ext cx="941387" cy="852487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2820921" y="5446950"/>
            <a:ext cx="941388" cy="852488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1590609" y="5453300"/>
            <a:ext cx="941387" cy="852488"/>
          </a:xfrm>
          <a:prstGeom prst="rect">
            <a:avLst/>
          </a:prstGeom>
          <a:solidFill>
            <a:srgbClr val="FF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4" name="Rectangle 17"/>
          <p:cNvSpPr>
            <a:spLocks noChangeArrowheads="1"/>
          </p:cNvSpPr>
          <p:nvPr/>
        </p:nvSpPr>
        <p:spPr bwMode="auto">
          <a:xfrm>
            <a:off x="5219634" y="2892663"/>
            <a:ext cx="3792537" cy="35210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GB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5" name="Picture 21" descr="r33236f10972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2338" y="2919644"/>
            <a:ext cx="3683000" cy="34321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22548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/>
        </p:nvSpPr>
        <p:spPr>
          <a:xfrm>
            <a:off x="0" y="2304889"/>
            <a:ext cx="984665" cy="67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Oscillations: method</a:t>
            </a:r>
            <a:endParaRPr lang="en-US" sz="44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892" y="3100430"/>
            <a:ext cx="5676900" cy="196850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7277678" y="2940839"/>
            <a:ext cx="101602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single line</a:t>
            </a:r>
            <a:endParaRPr lang="en-US" sz="16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495239" y="2940889"/>
            <a:ext cx="98466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m</a:t>
            </a:r>
            <a:r>
              <a:rPr lang="en-US" sz="1600" dirty="0" smtClean="0"/>
              <a:t>ulti-line</a:t>
            </a:r>
            <a:endParaRPr lang="en-US" sz="16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5" y="4174813"/>
            <a:ext cx="3390519" cy="230495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6950"/>
            <a:ext cx="3419650" cy="71533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68" y="2260092"/>
            <a:ext cx="2913682" cy="71533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2" name="Elipse 21"/>
          <p:cNvSpPr/>
          <p:nvPr/>
        </p:nvSpPr>
        <p:spPr>
          <a:xfrm>
            <a:off x="2782112" y="2358571"/>
            <a:ext cx="572121" cy="30842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Elipse 22"/>
          <p:cNvSpPr/>
          <p:nvPr/>
        </p:nvSpPr>
        <p:spPr>
          <a:xfrm>
            <a:off x="2397183" y="2630395"/>
            <a:ext cx="419721" cy="31024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lecha derecha 26"/>
          <p:cNvSpPr/>
          <p:nvPr/>
        </p:nvSpPr>
        <p:spPr>
          <a:xfrm>
            <a:off x="3593578" y="1969383"/>
            <a:ext cx="511980" cy="5181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CuadroTexto 27"/>
          <p:cNvSpPr txBox="1"/>
          <p:nvPr/>
        </p:nvSpPr>
        <p:spPr>
          <a:xfrm>
            <a:off x="548957" y="3793687"/>
            <a:ext cx="108532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</a:t>
            </a:r>
            <a:r>
              <a:rPr lang="en-US" sz="1400" dirty="0" smtClean="0"/>
              <a:t>olid: no </a:t>
            </a:r>
            <a:r>
              <a:rPr lang="en-US" sz="1400" dirty="0" err="1" smtClean="0"/>
              <a:t>osc</a:t>
            </a:r>
            <a:endParaRPr lang="en-US" sz="1400" dirty="0" smtClean="0"/>
          </a:p>
          <a:p>
            <a:r>
              <a:rPr lang="en-US" sz="1400" dirty="0"/>
              <a:t>d</a:t>
            </a:r>
            <a:r>
              <a:rPr lang="en-US" sz="1400" dirty="0" smtClean="0"/>
              <a:t>ashed: </a:t>
            </a:r>
            <a:r>
              <a:rPr lang="en-US" sz="1400" dirty="0" err="1" smtClean="0"/>
              <a:t>osc</a:t>
            </a:r>
            <a:endParaRPr lang="en-US" sz="14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1733558" y="3772339"/>
            <a:ext cx="1292479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red: single-line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blue: multi-line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288" y="4986898"/>
            <a:ext cx="5674638" cy="164942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" name="16 CuadroTexto"/>
          <p:cNvSpPr txBox="1">
            <a:spLocks noChangeArrowheads="1"/>
          </p:cNvSpPr>
          <p:nvPr/>
        </p:nvSpPr>
        <p:spPr bwMode="auto">
          <a:xfrm>
            <a:off x="4341221" y="1541480"/>
            <a:ext cx="407865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19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No azimuth information is needed </a:t>
            </a:r>
            <a:r>
              <a:rPr lang="en-GB" sz="1900" dirty="0" smtClean="0">
                <a:solidFill>
                  <a:srgbClr val="FFFF00"/>
                </a:solidFill>
                <a:latin typeface="+mn-lt"/>
                <a:sym typeface="Wingdings"/>
              </a:rPr>
              <a:t></a:t>
            </a:r>
            <a:r>
              <a:rPr lang="en-GB" sz="19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sym typeface="Wingdings"/>
              </a:rPr>
              <a:t> single-line reconstruction is enough </a:t>
            </a:r>
            <a:r>
              <a:rPr lang="en-GB" sz="1900" dirty="0" smtClean="0">
                <a:solidFill>
                  <a:srgbClr val="FFFF00"/>
                </a:solidFill>
                <a:latin typeface="+mn-lt"/>
                <a:sym typeface="Wingdings"/>
              </a:rPr>
              <a:t></a:t>
            </a:r>
            <a:r>
              <a:rPr lang="en-GB" sz="19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sym typeface="Wingdings"/>
              </a:rPr>
              <a:t> lower energy threshold (20 </a:t>
            </a:r>
            <a:r>
              <a:rPr lang="en-GB" sz="19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sym typeface="Wingdings"/>
              </a:rPr>
              <a:t>GeV</a:t>
            </a:r>
            <a:r>
              <a:rPr lang="en-GB" sz="19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sym typeface="Wingdings"/>
              </a:rPr>
              <a:t>) </a:t>
            </a:r>
            <a:r>
              <a:rPr lang="en-GB" sz="1900" dirty="0" smtClean="0">
                <a:solidFill>
                  <a:srgbClr val="FFFF00"/>
                </a:solidFill>
                <a:latin typeface="+mn-lt"/>
                <a:sym typeface="Wingdings"/>
              </a:rPr>
              <a:t></a:t>
            </a:r>
            <a:r>
              <a:rPr lang="en-GB" sz="19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sym typeface="Wingdings"/>
              </a:rPr>
              <a:t> </a:t>
            </a:r>
          </a:p>
          <a:p>
            <a:pPr eaLnBrk="1" hangingPunct="1"/>
            <a:r>
              <a:rPr lang="en-GB" sz="19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sym typeface="Wingdings"/>
              </a:rPr>
              <a:t>oscillation effect observable!</a:t>
            </a:r>
            <a:endParaRPr lang="en-GB" sz="1900" dirty="0" smtClean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2074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Oscillations: result</a:t>
            </a:r>
            <a:endParaRPr lang="en-US" sz="4400" dirty="0"/>
          </a:p>
        </p:txBody>
      </p:sp>
      <p:pic>
        <p:nvPicPr>
          <p:cNvPr id="3" name="Image 18" descr="Countour plo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8266" y="3507750"/>
            <a:ext cx="4104594" cy="2783575"/>
          </a:xfrm>
          <a:prstGeom prst="rect">
            <a:avLst/>
          </a:prstGeom>
        </p:spPr>
      </p:pic>
      <p:pic>
        <p:nvPicPr>
          <p:cNvPr id="4" name="Image 17" descr="Event Ratios in E_cost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070" y="3483710"/>
            <a:ext cx="4119918" cy="2793967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832603" y="4665220"/>
            <a:ext cx="12643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Verdana" pitchFamily="34" charset="0"/>
              </a:rPr>
              <a:t>ANTARES</a:t>
            </a:r>
          </a:p>
          <a:p>
            <a:pPr eaLnBrk="1" hangingPunct="1"/>
            <a:r>
              <a:rPr lang="en-US" dirty="0" smtClean="0">
                <a:solidFill>
                  <a:srgbClr val="00CC66"/>
                </a:solidFill>
                <a:latin typeface="Verdana" pitchFamily="34" charset="0"/>
              </a:rPr>
              <a:t>K2K</a:t>
            </a:r>
            <a:endParaRPr lang="en-US" dirty="0" smtClean="0">
              <a:solidFill>
                <a:srgbClr val="CC3399"/>
              </a:solidFill>
              <a:latin typeface="Verdana" pitchFamily="34" charset="0"/>
            </a:endParaRPr>
          </a:p>
          <a:p>
            <a:pPr eaLnBrk="1" hangingPunct="1"/>
            <a:r>
              <a:rPr lang="en-US" dirty="0" smtClean="0">
                <a:solidFill>
                  <a:srgbClr val="CC3399"/>
                </a:solidFill>
                <a:latin typeface="Verdana" pitchFamily="34" charset="0"/>
              </a:rPr>
              <a:t>Super-K</a:t>
            </a:r>
          </a:p>
          <a:p>
            <a:pPr eaLnBrk="1" hangingPunct="1"/>
            <a:r>
              <a:rPr lang="en-US" dirty="0" smtClean="0">
                <a:solidFill>
                  <a:srgbClr val="3333FF"/>
                </a:solidFill>
                <a:latin typeface="Verdana" pitchFamily="34" charset="0"/>
              </a:rPr>
              <a:t>MINOS</a:t>
            </a:r>
          </a:p>
        </p:txBody>
      </p:sp>
      <p:sp>
        <p:nvSpPr>
          <p:cNvPr id="7" name="ZoneTexte 13"/>
          <p:cNvSpPr txBox="1"/>
          <p:nvPr/>
        </p:nvSpPr>
        <p:spPr>
          <a:xfrm>
            <a:off x="5090608" y="3903535"/>
            <a:ext cx="188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68%CL contours</a:t>
            </a:r>
            <a:endParaRPr lang="fr-FR" dirty="0"/>
          </a:p>
        </p:txBody>
      </p:sp>
      <p:sp>
        <p:nvSpPr>
          <p:cNvPr id="8" name="ZoneTexte 14"/>
          <p:cNvSpPr txBox="1"/>
          <p:nvPr/>
        </p:nvSpPr>
        <p:spPr>
          <a:xfrm>
            <a:off x="709684" y="4053661"/>
            <a:ext cx="7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no </a:t>
            </a:r>
            <a:r>
              <a:rPr lang="fr-FR" dirty="0" err="1" smtClean="0">
                <a:solidFill>
                  <a:srgbClr val="0000FF"/>
                </a:solidFill>
              </a:rPr>
              <a:t>osc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9" name="ZoneTexte 16"/>
          <p:cNvSpPr txBox="1"/>
          <p:nvPr/>
        </p:nvSpPr>
        <p:spPr>
          <a:xfrm>
            <a:off x="1066804" y="5516269"/>
            <a:ext cx="840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best fit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692802" y="3471855"/>
            <a:ext cx="40400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chemeClr val="tx2"/>
                </a:solidFill>
              </a:rPr>
              <a:t>Physics</a:t>
            </a:r>
            <a:r>
              <a:rPr lang="fr-FR" sz="1600" dirty="0">
                <a:solidFill>
                  <a:schemeClr val="tx2"/>
                </a:solidFill>
              </a:rPr>
              <a:t> </a:t>
            </a:r>
            <a:r>
              <a:rPr lang="fr-FR" sz="1600" dirty="0" err="1">
                <a:solidFill>
                  <a:schemeClr val="tx2"/>
                </a:solidFill>
              </a:rPr>
              <a:t>Letters</a:t>
            </a:r>
            <a:r>
              <a:rPr lang="fr-FR" sz="1600" dirty="0">
                <a:solidFill>
                  <a:schemeClr val="tx2"/>
                </a:solidFill>
              </a:rPr>
              <a:t> B 714 (</a:t>
            </a:r>
            <a:r>
              <a:rPr lang="fr-FR" sz="1600" dirty="0" smtClean="0">
                <a:solidFill>
                  <a:schemeClr val="tx2"/>
                </a:solidFill>
              </a:rPr>
              <a:t>2012), arXiv:1206.0645</a:t>
            </a:r>
          </a:p>
        </p:txBody>
      </p:sp>
      <p:sp>
        <p:nvSpPr>
          <p:cNvPr id="13" name="Rectangle 9"/>
          <p:cNvSpPr/>
          <p:nvPr/>
        </p:nvSpPr>
        <p:spPr>
          <a:xfrm>
            <a:off x="2974790" y="6313085"/>
            <a:ext cx="3479287" cy="52322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R="0" lvl="0" algn="ct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2800" kern="0" dirty="0" smtClean="0">
                <a:solidFill>
                  <a:schemeClr val="bg1">
                    <a:lumMod val="85000"/>
                  </a:schemeClr>
                </a:solidFill>
                <a:cs typeface="Arial" charset="0"/>
                <a:sym typeface="Symbol" pitchFamily="18" charset="2"/>
              </a:rPr>
              <a:t>Δ</a:t>
            </a:r>
            <a:r>
              <a:rPr lang="en-US" sz="2800" kern="0" dirty="0" smtClean="0">
                <a:solidFill>
                  <a:schemeClr val="bg1">
                    <a:lumMod val="85000"/>
                  </a:schemeClr>
                </a:solidFill>
                <a:sym typeface="Symbol" pitchFamily="18" charset="2"/>
              </a:rPr>
              <a:t>m</a:t>
            </a:r>
            <a:r>
              <a:rPr lang="en-US" sz="2800" kern="0" baseline="30000" dirty="0" smtClean="0">
                <a:solidFill>
                  <a:schemeClr val="bg1">
                    <a:lumMod val="85000"/>
                  </a:schemeClr>
                </a:solidFill>
                <a:sym typeface="Symbol" pitchFamily="18" charset="2"/>
              </a:rPr>
              <a:t>2</a:t>
            </a:r>
            <a:r>
              <a:rPr lang="en-US" sz="2800" kern="0" dirty="0" smtClean="0">
                <a:solidFill>
                  <a:schemeClr val="bg1">
                    <a:lumMod val="85000"/>
                  </a:schemeClr>
                </a:solidFill>
                <a:sym typeface="Symbol" pitchFamily="18" charset="2"/>
              </a:rPr>
              <a:t>=(3.1±0.9) 10</a:t>
            </a:r>
            <a:r>
              <a:rPr lang="en-US" sz="2800" kern="0" baseline="30000" dirty="0" smtClean="0">
                <a:solidFill>
                  <a:schemeClr val="bg1">
                    <a:lumMod val="85000"/>
                  </a:schemeClr>
                </a:solidFill>
                <a:sym typeface="Symbol" pitchFamily="18" charset="2"/>
              </a:rPr>
              <a:t>-3</a:t>
            </a:r>
            <a:r>
              <a:rPr lang="en-US" sz="2800" kern="0" dirty="0" smtClean="0">
                <a:solidFill>
                  <a:schemeClr val="bg1">
                    <a:lumMod val="85000"/>
                  </a:schemeClr>
                </a:solidFill>
                <a:sym typeface="Symbol" pitchFamily="18" charset="2"/>
              </a:rPr>
              <a:t> eV</a:t>
            </a:r>
            <a:r>
              <a:rPr lang="en-US" sz="2800" kern="0" baseline="30000" dirty="0" smtClean="0">
                <a:solidFill>
                  <a:schemeClr val="bg1">
                    <a:lumMod val="85000"/>
                  </a:schemeClr>
                </a:solidFill>
                <a:sym typeface="Symbol" pitchFamily="18" charset="2"/>
              </a:rPr>
              <a:t>2</a:t>
            </a:r>
          </a:p>
        </p:txBody>
      </p:sp>
      <p:sp>
        <p:nvSpPr>
          <p:cNvPr id="16" name="ZoneTexte 56"/>
          <p:cNvSpPr txBox="1">
            <a:spLocks noChangeArrowheads="1"/>
          </p:cNvSpPr>
          <p:nvPr/>
        </p:nvSpPr>
        <p:spPr bwMode="auto">
          <a:xfrm>
            <a:off x="458279" y="1617069"/>
            <a:ext cx="4580141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buFont typeface="Courier New"/>
              <a:buChar char="o"/>
              <a:defRPr sz="22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742950" indent="-285750" eaLnBrk="0" hangingPunct="0">
              <a:defRPr>
                <a:latin typeface="Arial" pitchFamily="34" charset="0"/>
              </a:defRPr>
            </a:lvl2pPr>
            <a:lvl3pPr marL="1143000" indent="-228600" eaLnBrk="0" hangingPunct="0">
              <a:defRPr>
                <a:latin typeface="Arial" pitchFamily="34" charset="0"/>
              </a:defRPr>
            </a:lvl3pPr>
            <a:lvl4pPr marL="1600200" indent="-228600" eaLnBrk="0" hangingPunct="0">
              <a:defRPr>
                <a:latin typeface="Arial" pitchFamily="34" charset="0"/>
              </a:defRPr>
            </a:lvl4pPr>
            <a:lvl5pPr marL="2057400" indent="-228600" eaLnBrk="0" hangingPunct="0">
              <a:defRPr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pPr marL="0" indent="0">
              <a:buNone/>
            </a:pPr>
            <a:r>
              <a:rPr lang="en-GB" sz="2000" dirty="0" smtClean="0"/>
              <a:t>Systematic uncertainties:</a:t>
            </a:r>
          </a:p>
          <a:p>
            <a:r>
              <a:rPr lang="en-GB" sz="2000" dirty="0" smtClean="0"/>
              <a:t>Absorption length: ±10%</a:t>
            </a:r>
          </a:p>
          <a:p>
            <a:r>
              <a:rPr lang="en-GB" sz="2000" dirty="0" smtClean="0"/>
              <a:t>Detector efficiency: ±10%</a:t>
            </a:r>
          </a:p>
          <a:p>
            <a:r>
              <a:rPr lang="en-GB" sz="2000" dirty="0"/>
              <a:t>OM angular acceptance</a:t>
            </a:r>
          </a:p>
          <a:p>
            <a:r>
              <a:rPr lang="en-GB" sz="2000" dirty="0" smtClean="0"/>
              <a:t>Spectral index of </a:t>
            </a:r>
            <a:r>
              <a:rPr lang="en-GB" sz="2000" dirty="0" err="1" smtClean="0"/>
              <a:t>ν</a:t>
            </a:r>
            <a:r>
              <a:rPr lang="en-GB" sz="2000" dirty="0" smtClean="0"/>
              <a:t> flux: ±0.03%</a:t>
            </a:r>
            <a:endParaRPr lang="en-GB" sz="2000" dirty="0"/>
          </a:p>
        </p:txBody>
      </p:sp>
      <p:sp>
        <p:nvSpPr>
          <p:cNvPr id="17" name="Flecha derecha 16"/>
          <p:cNvSpPr/>
          <p:nvPr/>
        </p:nvSpPr>
        <p:spPr>
          <a:xfrm>
            <a:off x="4619942" y="2056358"/>
            <a:ext cx="511980" cy="5181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ZoneTexte 56"/>
          <p:cNvSpPr txBox="1">
            <a:spLocks noChangeArrowheads="1"/>
          </p:cNvSpPr>
          <p:nvPr/>
        </p:nvSpPr>
        <p:spPr bwMode="auto">
          <a:xfrm>
            <a:off x="5423593" y="2091148"/>
            <a:ext cx="3908963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buFont typeface="Courier New"/>
              <a:buChar char="o"/>
              <a:defRPr sz="22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742950" indent="-285750" eaLnBrk="0" hangingPunct="0">
              <a:defRPr>
                <a:latin typeface="Arial" pitchFamily="34" charset="0"/>
              </a:defRPr>
            </a:lvl2pPr>
            <a:lvl3pPr marL="1143000" indent="-228600" eaLnBrk="0" hangingPunct="0">
              <a:defRPr>
                <a:latin typeface="Arial" pitchFamily="34" charset="0"/>
              </a:defRPr>
            </a:lvl3pPr>
            <a:lvl4pPr marL="1600200" indent="-228600" eaLnBrk="0" hangingPunct="0">
              <a:defRPr>
                <a:latin typeface="Arial" pitchFamily="34" charset="0"/>
              </a:defRPr>
            </a:lvl4pPr>
            <a:lvl5pPr marL="2057400" indent="-228600" eaLnBrk="0" hangingPunct="0">
              <a:defRPr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pPr marL="0" indent="0">
              <a:buNone/>
            </a:pPr>
            <a:r>
              <a:rPr lang="en-GB" sz="2000" dirty="0" smtClean="0"/>
              <a:t>5% error on slope </a:t>
            </a:r>
            <a:r>
              <a:rPr lang="en-GB" sz="2000" dirty="0" err="1" smtClean="0"/>
              <a:t>vs</a:t>
            </a:r>
            <a:r>
              <a:rPr lang="en-GB" sz="2000" dirty="0" smtClean="0"/>
              <a:t> E</a:t>
            </a:r>
            <a:r>
              <a:rPr lang="en-GB" sz="2000" baseline="-25000" dirty="0" smtClean="0"/>
              <a:t>R</a:t>
            </a:r>
            <a:r>
              <a:rPr lang="en-GB" sz="2000" dirty="0" smtClean="0"/>
              <a:t>/</a:t>
            </a:r>
            <a:r>
              <a:rPr lang="en-GB" sz="2000" dirty="0" err="1" smtClean="0"/>
              <a:t>cosΘ</a:t>
            </a:r>
            <a:r>
              <a:rPr lang="en-GB" sz="2000" baseline="-25000" dirty="0" err="1" smtClean="0"/>
              <a:t>R</a:t>
            </a:r>
            <a:endParaRPr lang="en-GB" sz="2000" baseline="-250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1906885" y="4986103"/>
            <a:ext cx="1626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ata (863 days)</a:t>
            </a:r>
            <a:endParaRPr lang="en-US" dirty="0"/>
          </a:p>
        </p:txBody>
      </p:sp>
      <p:sp>
        <p:nvSpPr>
          <p:cNvPr id="2" name="CuadroTexto 1"/>
          <p:cNvSpPr txBox="1"/>
          <p:nvPr/>
        </p:nvSpPr>
        <p:spPr bwMode="auto">
          <a:xfrm>
            <a:off x="6415605" y="6470960"/>
            <a:ext cx="272483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(assuming maximal mixing)</a:t>
            </a:r>
          </a:p>
        </p:txBody>
      </p:sp>
    </p:spTree>
    <p:extLst>
      <p:ext uri="{BB962C8B-B14F-4D97-AF65-F5344CB8AC3E}">
        <p14:creationId xmlns:p14="http://schemas.microsoft.com/office/powerpoint/2010/main" val="3555406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Point source search:</a:t>
            </a:r>
          </a:p>
          <a:p>
            <a:pPr algn="ctr">
              <a:lnSpc>
                <a:spcPct val="70000"/>
              </a:lnSpc>
            </a:pPr>
            <a:r>
              <a:rPr lang="en-US" sz="4400" dirty="0"/>
              <a:t>s</a:t>
            </a:r>
            <a:r>
              <a:rPr lang="en-US" sz="4400" dirty="0" smtClean="0"/>
              <a:t>election cuts</a:t>
            </a:r>
            <a:endParaRPr lang="en-US" sz="4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112" y="4265795"/>
            <a:ext cx="3792421" cy="25445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766" y="1504208"/>
            <a:ext cx="3278275" cy="24659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787" y="4265795"/>
            <a:ext cx="2829095" cy="2469698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-1" y="1504208"/>
            <a:ext cx="5755767" cy="211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9900" indent="-46990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000" dirty="0" smtClean="0">
                <a:solidFill>
                  <a:srgbClr val="D9D9D9"/>
                </a:solidFill>
              </a:rPr>
              <a:t>Good agreement between data and Monte Carlo (detector understood!)</a:t>
            </a:r>
          </a:p>
          <a:p>
            <a:pPr marL="469900" indent="-46990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000" b="0" dirty="0" smtClean="0">
                <a:solidFill>
                  <a:srgbClr val="D9D9D9"/>
                </a:solidFill>
              </a:rPr>
              <a:t>For PS analysis, selection based on</a:t>
            </a:r>
          </a:p>
          <a:p>
            <a:pPr marL="927100" lvl="1" indent="-469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000" dirty="0">
                <a:solidFill>
                  <a:srgbClr val="D9D9D9"/>
                </a:solidFill>
              </a:rPr>
              <a:t>Z</a:t>
            </a:r>
            <a:r>
              <a:rPr lang="en-US" sz="2000" b="0" dirty="0" smtClean="0">
                <a:solidFill>
                  <a:srgbClr val="D9D9D9"/>
                </a:solidFill>
              </a:rPr>
              <a:t>enith angle (</a:t>
            </a:r>
            <a:r>
              <a:rPr lang="en-US" sz="2000" b="0" dirty="0" err="1" smtClean="0">
                <a:solidFill>
                  <a:srgbClr val="D9D9D9"/>
                </a:solidFill>
              </a:rPr>
              <a:t>upgoing</a:t>
            </a:r>
            <a:r>
              <a:rPr lang="en-US" sz="2000" b="0" dirty="0" smtClean="0">
                <a:solidFill>
                  <a:srgbClr val="D9D9D9"/>
                </a:solidFill>
              </a:rPr>
              <a:t> events)</a:t>
            </a:r>
          </a:p>
          <a:p>
            <a:pPr marL="927100" lvl="1" indent="-469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000" dirty="0" smtClean="0">
                <a:solidFill>
                  <a:srgbClr val="D9D9D9"/>
                </a:solidFill>
              </a:rPr>
              <a:t>Quality of reconstruction</a:t>
            </a:r>
          </a:p>
          <a:p>
            <a:pPr marL="927100" lvl="1" indent="-469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000" dirty="0" smtClean="0">
                <a:solidFill>
                  <a:srgbClr val="D9D9D9"/>
                </a:solidFill>
              </a:rPr>
              <a:t>Estimated angular error in reconstructed track</a:t>
            </a:r>
          </a:p>
          <a:p>
            <a:pPr marL="469900" indent="-469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000" b="0" dirty="0" smtClean="0">
                <a:solidFill>
                  <a:srgbClr val="D9D9D9"/>
                </a:solidFill>
              </a:rPr>
              <a:t>Energy information (number of hits) used in the PDF</a:t>
            </a:r>
            <a:endParaRPr lang="en-US" sz="2000" b="0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79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4400" dirty="0" smtClean="0"/>
              <a:t>Point source search:</a:t>
            </a:r>
          </a:p>
          <a:p>
            <a:pPr algn="ctr">
              <a:lnSpc>
                <a:spcPct val="70000"/>
              </a:lnSpc>
            </a:pPr>
            <a:r>
              <a:rPr lang="en-US" sz="4400" dirty="0"/>
              <a:t>d</a:t>
            </a:r>
            <a:r>
              <a:rPr lang="en-US" sz="4400" dirty="0" smtClean="0"/>
              <a:t>etector performance</a:t>
            </a:r>
            <a:endParaRPr lang="en-US" sz="4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00" y="1676925"/>
            <a:ext cx="3838540" cy="262836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300" y="4926454"/>
            <a:ext cx="2362200" cy="16256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26454"/>
            <a:ext cx="2273300" cy="1600200"/>
          </a:xfrm>
          <a:prstGeom prst="rect">
            <a:avLst/>
          </a:prstGeom>
        </p:spPr>
      </p:pic>
      <p:sp>
        <p:nvSpPr>
          <p:cNvPr id="14" name="ZoneTexte 56"/>
          <p:cNvSpPr txBox="1">
            <a:spLocks noChangeArrowheads="1"/>
          </p:cNvSpPr>
          <p:nvPr/>
        </p:nvSpPr>
        <p:spPr bwMode="auto">
          <a:xfrm>
            <a:off x="4289803" y="1676925"/>
            <a:ext cx="3838640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buFont typeface="Courier New"/>
              <a:buChar char="o"/>
              <a:defRPr sz="22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742950" indent="-285750" eaLnBrk="0" hangingPunct="0">
              <a:defRPr>
                <a:latin typeface="Arial" pitchFamily="34" charset="0"/>
              </a:defRPr>
            </a:lvl2pPr>
            <a:lvl3pPr marL="1143000" indent="-228600" eaLnBrk="0" hangingPunct="0">
              <a:defRPr>
                <a:latin typeface="Arial" pitchFamily="34" charset="0"/>
              </a:defRPr>
            </a:lvl3pPr>
            <a:lvl4pPr marL="1600200" indent="-228600" eaLnBrk="0" hangingPunct="0">
              <a:defRPr>
                <a:latin typeface="Arial" pitchFamily="34" charset="0"/>
              </a:defRPr>
            </a:lvl4pPr>
            <a:lvl5pPr marL="2057400" indent="-228600" eaLnBrk="0" hangingPunct="0">
              <a:defRPr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pPr marL="0" indent="0">
              <a:buNone/>
            </a:pPr>
            <a:r>
              <a:rPr lang="en-GB" sz="2000" dirty="0" smtClean="0"/>
              <a:t>Effective area</a:t>
            </a:r>
          </a:p>
          <a:p>
            <a:pPr eaLnBrk="0" hangingPunct="0"/>
            <a:r>
              <a:rPr lang="en-US" sz="2000" dirty="0" smtClean="0"/>
              <a:t>For E</a:t>
            </a:r>
            <a:r>
              <a:rPr lang="en-US" sz="2000" baseline="-25000" dirty="0" smtClean="0">
                <a:sym typeface="Symbol" pitchFamily="18" charset="2"/>
              </a:rPr>
              <a:t></a:t>
            </a:r>
            <a:r>
              <a:rPr lang="en-US" sz="2000" dirty="0" smtClean="0"/>
              <a:t>&lt;10 </a:t>
            </a:r>
            <a:r>
              <a:rPr lang="en-US" sz="2000" dirty="0" err="1" smtClean="0"/>
              <a:t>PeV</a:t>
            </a:r>
            <a:r>
              <a:rPr lang="en-US" sz="2000" dirty="0" smtClean="0"/>
              <a:t>, </a:t>
            </a:r>
            <a:r>
              <a:rPr lang="en-US" sz="2000" dirty="0" err="1" smtClean="0"/>
              <a:t>A</a:t>
            </a:r>
            <a:r>
              <a:rPr lang="en-US" sz="2000" baseline="-25000" dirty="0" err="1" smtClean="0"/>
              <a:t>eff</a:t>
            </a:r>
            <a:r>
              <a:rPr lang="en-US" sz="2000" dirty="0" smtClean="0"/>
              <a:t>  grows with energy due to the increase of the interaction cross section and the </a:t>
            </a:r>
            <a:r>
              <a:rPr lang="en-US" sz="2000" dirty="0" err="1" smtClean="0"/>
              <a:t>muon</a:t>
            </a:r>
            <a:r>
              <a:rPr lang="en-US" sz="2000" dirty="0" smtClean="0"/>
              <a:t> range.</a:t>
            </a:r>
          </a:p>
          <a:p>
            <a:pPr eaLnBrk="0" hangingPunct="0"/>
            <a:r>
              <a:rPr lang="en-US" sz="2000" dirty="0" smtClean="0"/>
              <a:t>For E</a:t>
            </a:r>
            <a:r>
              <a:rPr lang="en-US" sz="2000" baseline="-25000" dirty="0" smtClean="0">
                <a:sym typeface="Symbol" pitchFamily="18" charset="2"/>
              </a:rPr>
              <a:t></a:t>
            </a:r>
            <a:r>
              <a:rPr lang="en-US" sz="2000" dirty="0" smtClean="0"/>
              <a:t>&gt;10 </a:t>
            </a:r>
            <a:r>
              <a:rPr lang="en-US" sz="2000" dirty="0" err="1" smtClean="0"/>
              <a:t>PeV</a:t>
            </a:r>
            <a:r>
              <a:rPr lang="en-US" sz="2000" dirty="0" smtClean="0"/>
              <a:t> the Earth becomes opaque to neutrinos.</a:t>
            </a:r>
            <a:endParaRPr lang="en-US" sz="2000" dirty="0" smtClean="0">
              <a:sym typeface="Symbol" pitchFamily="18" charset="2"/>
            </a:endParaRPr>
          </a:p>
        </p:txBody>
      </p:sp>
      <p:sp>
        <p:nvSpPr>
          <p:cNvPr id="16" name="ZoneTexte 56"/>
          <p:cNvSpPr txBox="1">
            <a:spLocks noChangeArrowheads="1"/>
          </p:cNvSpPr>
          <p:nvPr/>
        </p:nvSpPr>
        <p:spPr bwMode="auto">
          <a:xfrm>
            <a:off x="4635500" y="4305285"/>
            <a:ext cx="4508500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buFont typeface="Courier New"/>
              <a:buChar char="o"/>
              <a:defRPr sz="22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742950" indent="-285750" eaLnBrk="0" hangingPunct="0">
              <a:defRPr>
                <a:latin typeface="Arial" pitchFamily="34" charset="0"/>
              </a:defRPr>
            </a:lvl2pPr>
            <a:lvl3pPr marL="1143000" indent="-228600" eaLnBrk="0" hangingPunct="0">
              <a:defRPr>
                <a:latin typeface="Arial" pitchFamily="34" charset="0"/>
              </a:defRPr>
            </a:lvl3pPr>
            <a:lvl4pPr marL="1600200" indent="-228600" eaLnBrk="0" hangingPunct="0">
              <a:defRPr>
                <a:latin typeface="Arial" pitchFamily="34" charset="0"/>
              </a:defRPr>
            </a:lvl4pPr>
            <a:lvl5pPr marL="2057400" indent="-228600" eaLnBrk="0" hangingPunct="0">
              <a:defRPr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pPr marL="0" indent="0">
              <a:buNone/>
            </a:pPr>
            <a:r>
              <a:rPr lang="en-GB" sz="2000" dirty="0" smtClean="0"/>
              <a:t>Angular resolution</a:t>
            </a:r>
          </a:p>
          <a:p>
            <a:pPr eaLnBrk="0" hangingPunct="0"/>
            <a:r>
              <a:rPr lang="en-US" sz="2000" dirty="0" smtClean="0"/>
              <a:t>For E</a:t>
            </a:r>
            <a:r>
              <a:rPr lang="en-US" sz="2000" baseline="-25000" dirty="0" smtClean="0">
                <a:sym typeface="Symbol" pitchFamily="18" charset="2"/>
              </a:rPr>
              <a:t></a:t>
            </a:r>
            <a:r>
              <a:rPr lang="en-US" sz="2000" dirty="0" smtClean="0"/>
              <a:t>  &lt; 10 </a:t>
            </a:r>
            <a:r>
              <a:rPr lang="en-US" sz="2000" dirty="0" err="1" smtClean="0"/>
              <a:t>TeV</a:t>
            </a:r>
            <a:r>
              <a:rPr lang="en-US" sz="2000" dirty="0" smtClean="0"/>
              <a:t>, the angular resolution is dominated by the </a:t>
            </a:r>
            <a:r>
              <a:rPr lang="en-US" sz="2000" dirty="0" smtClean="0">
                <a:sym typeface="Symbol" pitchFamily="18" charset="2"/>
              </a:rPr>
              <a:t>- angle.</a:t>
            </a:r>
          </a:p>
          <a:p>
            <a:pPr eaLnBrk="0" hangingPunct="0"/>
            <a:r>
              <a:rPr lang="en-US" sz="2000" dirty="0" smtClean="0">
                <a:sym typeface="Symbol" pitchFamily="18" charset="2"/>
              </a:rPr>
              <a:t>For </a:t>
            </a:r>
            <a:r>
              <a:rPr lang="en-US" sz="2000" dirty="0" smtClean="0"/>
              <a:t>E</a:t>
            </a:r>
            <a:r>
              <a:rPr lang="en-US" sz="2000" baseline="-25000" dirty="0" smtClean="0">
                <a:sym typeface="Symbol" pitchFamily="18" charset="2"/>
              </a:rPr>
              <a:t></a:t>
            </a:r>
            <a:r>
              <a:rPr lang="en-US" sz="2000" dirty="0" smtClean="0">
                <a:sym typeface="Symbol" pitchFamily="18" charset="2"/>
              </a:rPr>
              <a:t> &gt; 10 </a:t>
            </a:r>
            <a:r>
              <a:rPr lang="en-US" sz="2000" dirty="0" err="1" smtClean="0">
                <a:sym typeface="Symbol" pitchFamily="18" charset="2"/>
              </a:rPr>
              <a:t>TeV</a:t>
            </a:r>
            <a:r>
              <a:rPr lang="en-US" sz="2000" dirty="0" smtClean="0">
                <a:sym typeface="Symbol" pitchFamily="18" charset="2"/>
              </a:rPr>
              <a:t>, the resolution is limited by track reconstruction errors</a:t>
            </a:r>
          </a:p>
          <a:p>
            <a:pPr eaLnBrk="0" hangingPunct="0"/>
            <a:r>
              <a:rPr lang="en-US" sz="2000" dirty="0" smtClean="0">
                <a:sym typeface="Symbol" pitchFamily="18" charset="2"/>
              </a:rPr>
              <a:t>For E</a:t>
            </a:r>
            <a:r>
              <a:rPr lang="en-US" sz="2000" baseline="30000" dirty="0" smtClean="0">
                <a:sym typeface="Symbol" pitchFamily="18" charset="2"/>
              </a:rPr>
              <a:t>-2</a:t>
            </a:r>
            <a:r>
              <a:rPr lang="en-US" sz="2000" dirty="0" smtClean="0">
                <a:sym typeface="Symbol" pitchFamily="18" charset="2"/>
              </a:rPr>
              <a:t>: median=0.46</a:t>
            </a:r>
            <a:r>
              <a:rPr lang="en-US" sz="2000" baseline="30000" dirty="0">
                <a:sym typeface="Symbol" pitchFamily="18" charset="2"/>
              </a:rPr>
              <a:t> </a:t>
            </a:r>
            <a:r>
              <a:rPr lang="en-US" sz="2000" dirty="0" smtClean="0">
                <a:sym typeface="Symbol" pitchFamily="18" charset="2"/>
              </a:rPr>
              <a:t>± 0.10 </a:t>
            </a:r>
            <a:r>
              <a:rPr lang="en-US" sz="2000" dirty="0" err="1" smtClean="0">
                <a:sym typeface="Symbol" pitchFamily="18" charset="2"/>
              </a:rPr>
              <a:t>deg</a:t>
            </a:r>
            <a:endParaRPr lang="en-US" sz="2000" dirty="0" smtClean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6157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4400" dirty="0" smtClean="0"/>
              <a:t>Point source search:</a:t>
            </a:r>
          </a:p>
          <a:p>
            <a:pPr algn="ctr">
              <a:lnSpc>
                <a:spcPct val="70000"/>
              </a:lnSpc>
            </a:pPr>
            <a:r>
              <a:rPr lang="en-US" sz="4400" dirty="0" err="1" smtClean="0"/>
              <a:t>skymap</a:t>
            </a:r>
            <a:endParaRPr lang="en-US" sz="4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71" y="1497768"/>
            <a:ext cx="7202123" cy="3790590"/>
          </a:xfrm>
          <a:prstGeom prst="rect">
            <a:avLst/>
          </a:prstGeom>
        </p:spPr>
      </p:pic>
      <p:sp>
        <p:nvSpPr>
          <p:cNvPr id="8" name="Rectangle 17"/>
          <p:cNvSpPr/>
          <p:nvPr/>
        </p:nvSpPr>
        <p:spPr>
          <a:xfrm>
            <a:off x="1496093" y="5605077"/>
            <a:ext cx="1944216" cy="1200329"/>
          </a:xfrm>
          <a:prstGeom prst="rect">
            <a:avLst/>
          </a:prstGeom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Most </a:t>
            </a:r>
            <a:r>
              <a:rPr lang="en-GB" dirty="0">
                <a:solidFill>
                  <a:srgbClr val="FFFFFF"/>
                </a:solidFill>
              </a:rPr>
              <a:t>significant </a:t>
            </a:r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cluster at</a:t>
            </a:r>
            <a:r>
              <a:rPr lang="en-GB" dirty="0">
                <a:solidFill>
                  <a:srgbClr val="FFFFFF"/>
                </a:solidFill>
              </a:rPr>
              <a:t>: </a:t>
            </a:r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  RA = </a:t>
            </a:r>
            <a:r>
              <a:rPr lang="en-GB" dirty="0" smtClean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‒</a:t>
            </a:r>
            <a:r>
              <a:rPr lang="en-GB" dirty="0" smtClean="0">
                <a:solidFill>
                  <a:srgbClr val="FFFFFF"/>
                </a:solidFill>
              </a:rPr>
              <a:t>46.5°</a:t>
            </a:r>
          </a:p>
          <a:p>
            <a:r>
              <a:rPr lang="es-ES_tradnl" dirty="0" smtClean="0">
                <a:solidFill>
                  <a:srgbClr val="FFFFFF"/>
                </a:solidFill>
              </a:rPr>
              <a:t>  </a:t>
            </a:r>
            <a:r>
              <a:rPr lang="el-GR" dirty="0" smtClean="0">
                <a:solidFill>
                  <a:srgbClr val="FFFFFF"/>
                </a:solidFill>
              </a:rPr>
              <a:t>δ</a:t>
            </a:r>
            <a:r>
              <a:rPr lang="es-ES_tradnl" dirty="0" smtClean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= </a:t>
            </a:r>
            <a:r>
              <a:rPr lang="en-GB" dirty="0" smtClean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‒</a:t>
            </a:r>
            <a:r>
              <a:rPr lang="en-GB" dirty="0" smtClean="0">
                <a:solidFill>
                  <a:srgbClr val="FFFFFF"/>
                </a:solidFill>
              </a:rPr>
              <a:t>65.0°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14 CuadroTexto"/>
          <p:cNvSpPr txBox="1"/>
          <p:nvPr/>
        </p:nvSpPr>
        <p:spPr>
          <a:xfrm>
            <a:off x="3311682" y="5598346"/>
            <a:ext cx="19772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FFFF"/>
                </a:solidFill>
              </a:rPr>
              <a:t>N</a:t>
            </a:r>
            <a:r>
              <a:rPr lang="en-GB" baseline="-25000" dirty="0" err="1" smtClean="0">
                <a:solidFill>
                  <a:srgbClr val="FFFFFF"/>
                </a:solidFill>
              </a:rPr>
              <a:t>sig</a:t>
            </a:r>
            <a:r>
              <a:rPr lang="en-GB" dirty="0" smtClean="0">
                <a:solidFill>
                  <a:srgbClr val="FFFFFF"/>
                </a:solidFill>
              </a:rPr>
              <a:t> = 5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Q = 13.02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p-value = 0.026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Significance = 2.2 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093" y="5288358"/>
            <a:ext cx="1631602" cy="1569642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>
            <a:off x="3922028" y="4690056"/>
            <a:ext cx="1613590" cy="2115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3960631" y="4655314"/>
            <a:ext cx="3164064" cy="6330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 rot="16200000">
            <a:off x="7302495" y="3235481"/>
            <a:ext cx="162364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retrial p-value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 bwMode="auto">
          <a:xfrm>
            <a:off x="1215571" y="1523998"/>
            <a:ext cx="1827494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2007-2010 data</a:t>
            </a:r>
          </a:p>
          <a:p>
            <a:r>
              <a:rPr lang="en-US" sz="2000" dirty="0" smtClean="0"/>
              <a:t>3058 events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124822" y="1408122"/>
            <a:ext cx="32787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chemeClr val="tx2"/>
                </a:solidFill>
              </a:rPr>
              <a:t>ApJ</a:t>
            </a:r>
            <a:r>
              <a:rPr lang="fr-FR" sz="1600" dirty="0">
                <a:solidFill>
                  <a:schemeClr val="tx2"/>
                </a:solidFill>
              </a:rPr>
              <a:t>  760:53 (2012</a:t>
            </a:r>
            <a:r>
              <a:rPr lang="fr-FR" sz="1600" dirty="0" smtClean="0">
                <a:solidFill>
                  <a:schemeClr val="tx2"/>
                </a:solidFill>
              </a:rPr>
              <a:t>), arXiv:1207.3105</a:t>
            </a:r>
          </a:p>
        </p:txBody>
      </p:sp>
    </p:spTree>
    <p:extLst>
      <p:ext uri="{BB962C8B-B14F-4D97-AF65-F5344CB8AC3E}">
        <p14:creationId xmlns:p14="http://schemas.microsoft.com/office/powerpoint/2010/main" val="193116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468056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Neutrino Astronomy</a:t>
            </a:r>
            <a:endParaRPr lang="en-US" sz="440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92100" y="1890612"/>
            <a:ext cx="5334000" cy="285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u="sng" dirty="0">
                <a:solidFill>
                  <a:schemeClr val="bg1">
                    <a:lumMod val="85000"/>
                  </a:schemeClr>
                </a:solidFill>
              </a:rPr>
              <a:t>Advantages </a:t>
            </a:r>
            <a:r>
              <a:rPr lang="en-US" sz="2400" u="sng" dirty="0" err="1">
                <a:solidFill>
                  <a:schemeClr val="bg1">
                    <a:lumMod val="85000"/>
                  </a:schemeClr>
                </a:solidFill>
              </a:rPr>
              <a:t>w.r.t</a:t>
            </a:r>
            <a:r>
              <a:rPr lang="en-US" sz="2400" u="sng" dirty="0">
                <a:solidFill>
                  <a:schemeClr val="bg1">
                    <a:lumMod val="85000"/>
                  </a:schemeClr>
                </a:solidFill>
              </a:rPr>
              <a:t>. other messengers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Photons: interact with CMB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sym typeface="Symbol" pitchFamily="18" charset="2"/>
              </a:rPr>
              <a:t>and matter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sym typeface="Symbol" pitchFamily="18" charset="2"/>
              </a:rPr>
              <a:t>Protons: interact with CMB and are deflected by magnetic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sym typeface="Symbol" pitchFamily="18" charset="2"/>
              </a:rPr>
              <a:t>fields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 dirty="0">
              <a:solidFill>
                <a:schemeClr val="bg1">
                  <a:lumMod val="85000"/>
                </a:schemeClr>
              </a:solidFill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u="sng" dirty="0" smtClean="0">
                <a:solidFill>
                  <a:schemeClr val="bg1">
                    <a:lumMod val="85000"/>
                  </a:schemeClr>
                </a:solidFill>
                <a:sym typeface="Symbol" pitchFamily="18" charset="2"/>
              </a:rPr>
              <a:t>Drawback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sym typeface="Symbol" pitchFamily="18" charset="2"/>
              </a:rPr>
              <a:t>: large detectors (~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sym typeface="Symbol" pitchFamily="18" charset="2"/>
              </a:rPr>
              <a:t>GTon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sym typeface="Symbol" pitchFamily="18" charset="2"/>
              </a:rPr>
              <a:t>) are needed.</a:t>
            </a:r>
          </a:p>
        </p:txBody>
      </p:sp>
      <p:pic>
        <p:nvPicPr>
          <p:cNvPr id="8" name="Picture 7" descr="Sin título-1 cop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484" y="5279553"/>
            <a:ext cx="7083425" cy="1525587"/>
          </a:xfrm>
          <a:prstGeom prst="rect">
            <a:avLst/>
          </a:prstGeom>
          <a:noFill/>
        </p:spPr>
      </p:pic>
      <p:pic>
        <p:nvPicPr>
          <p:cNvPr id="9" name="Picture 8" descr="g3_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559" y="5355753"/>
            <a:ext cx="1697037" cy="1373187"/>
          </a:xfrm>
          <a:prstGeom prst="rect">
            <a:avLst/>
          </a:prstGeom>
          <a:noFill/>
        </p:spPr>
      </p:pic>
      <p:pic>
        <p:nvPicPr>
          <p:cNvPr id="10" name="Picture 9" descr="CAIF0XM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5046" y="5625628"/>
            <a:ext cx="1033463" cy="812800"/>
          </a:xfrm>
          <a:prstGeom prst="rect">
            <a:avLst/>
          </a:prstGeom>
          <a:noFill/>
        </p:spPr>
      </p:pic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2023996" y="5716115"/>
            <a:ext cx="28352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stealth" w="lg" len="lg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2068446" y="6116165"/>
            <a:ext cx="4681538" cy="0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lgDash"/>
            <a:round/>
            <a:headEnd/>
            <a:tailEnd type="stealth" w="lg" len="lg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10800000">
            <a:off x="2025584" y="6286028"/>
            <a:ext cx="4949825" cy="239712"/>
          </a:xfrm>
          <a:custGeom>
            <a:avLst/>
            <a:gdLst/>
            <a:ahLst/>
            <a:cxnLst>
              <a:cxn ang="0">
                <a:pos x="0" y="468"/>
              </a:cxn>
              <a:cxn ang="0">
                <a:pos x="510" y="14"/>
              </a:cxn>
              <a:cxn ang="0">
                <a:pos x="1588" y="553"/>
              </a:cxn>
              <a:cxn ang="0">
                <a:pos x="2126" y="411"/>
              </a:cxn>
              <a:cxn ang="0">
                <a:pos x="2665" y="581"/>
              </a:cxn>
              <a:cxn ang="0">
                <a:pos x="3260" y="383"/>
              </a:cxn>
              <a:cxn ang="0">
                <a:pos x="3374" y="326"/>
              </a:cxn>
              <a:cxn ang="0">
                <a:pos x="3544" y="241"/>
              </a:cxn>
            </a:cxnLst>
            <a:rect l="0" t="0" r="r" b="b"/>
            <a:pathLst>
              <a:path w="3544" h="619">
                <a:moveTo>
                  <a:pt x="0" y="468"/>
                </a:moveTo>
                <a:cubicBezTo>
                  <a:pt x="122" y="234"/>
                  <a:pt x="245" y="0"/>
                  <a:pt x="510" y="14"/>
                </a:cubicBezTo>
                <a:cubicBezTo>
                  <a:pt x="775" y="28"/>
                  <a:pt x="1319" y="487"/>
                  <a:pt x="1588" y="553"/>
                </a:cubicBezTo>
                <a:cubicBezTo>
                  <a:pt x="1857" y="619"/>
                  <a:pt x="1947" y="406"/>
                  <a:pt x="2126" y="411"/>
                </a:cubicBezTo>
                <a:cubicBezTo>
                  <a:pt x="2305" y="416"/>
                  <a:pt x="2476" y="586"/>
                  <a:pt x="2665" y="581"/>
                </a:cubicBezTo>
                <a:cubicBezTo>
                  <a:pt x="2854" y="576"/>
                  <a:pt x="3142" y="426"/>
                  <a:pt x="3260" y="383"/>
                </a:cubicBezTo>
                <a:cubicBezTo>
                  <a:pt x="3378" y="340"/>
                  <a:pt x="3327" y="350"/>
                  <a:pt x="3374" y="326"/>
                </a:cubicBezTo>
                <a:cubicBezTo>
                  <a:pt x="3421" y="302"/>
                  <a:pt x="3482" y="271"/>
                  <a:pt x="3544" y="241"/>
                </a:cubicBezTo>
              </a:path>
            </a:pathLst>
          </a:custGeom>
          <a:noFill/>
          <a:ln w="19050" cap="flat" cmpd="sng">
            <a:solidFill>
              <a:srgbClr val="FF9900"/>
            </a:solidFill>
            <a:prstDash val="solid"/>
            <a:round/>
            <a:headEnd type="stealth" w="lg" len="lg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2068446" y="5895503"/>
            <a:ext cx="946150" cy="0"/>
          </a:xfrm>
          <a:prstGeom prst="line">
            <a:avLst/>
          </a:prstGeom>
          <a:noFill/>
          <a:ln w="19050">
            <a:solidFill>
              <a:srgbClr val="FF5050"/>
            </a:solidFill>
            <a:round/>
            <a:headEnd/>
            <a:tailEnd type="stealth" w="lg" len="lg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023996" y="6398740"/>
            <a:ext cx="36513" cy="36513"/>
          </a:xfrm>
          <a:prstGeom prst="ellipse">
            <a:avLst/>
          </a:prstGeom>
          <a:solidFill>
            <a:srgbClr val="FF99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059046" y="6295553"/>
            <a:ext cx="3222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FF9900"/>
                </a:solidFill>
                <a:latin typeface="Century Gothic" pitchFamily="34" charset="0"/>
              </a:rPr>
              <a:t>p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803834" y="5711353"/>
            <a:ext cx="30321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chemeClr val="accent1"/>
                </a:solidFill>
                <a:latin typeface="Century Gothic" pitchFamily="34" charset="0"/>
                <a:sym typeface="Symbol" pitchFamily="18" charset="2"/>
              </a:rPr>
              <a:t>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976496" y="5711353"/>
            <a:ext cx="3079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entury Gothic" pitchFamily="34" charset="0"/>
              </a:rPr>
              <a:t>n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3367021" y="5306540"/>
            <a:ext cx="27781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chemeClr val="accent2"/>
                </a:solidFill>
                <a:latin typeface="Century Gothic" pitchFamily="34" charset="0"/>
                <a:sym typeface="Symbol" pitchFamily="18" charset="2"/>
              </a:rPr>
              <a:t></a:t>
            </a:r>
          </a:p>
        </p:txBody>
      </p:sp>
      <p:pic>
        <p:nvPicPr>
          <p:cNvPr id="20" name="Picture 4" descr="gzk_effec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2205" y="1858525"/>
            <a:ext cx="3057525" cy="3692525"/>
          </a:xfrm>
          <a:prstGeom prst="rect">
            <a:avLst/>
          </a:prstGeom>
          <a:noFill/>
        </p:spPr>
      </p:pic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5862505" y="1588650"/>
            <a:ext cx="3265487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CC66FF"/>
                </a:solidFill>
                <a:latin typeface="Century Gothic" pitchFamily="34" charset="0"/>
              </a:rPr>
              <a:t>Photon</a:t>
            </a:r>
            <a:r>
              <a:rPr lang="en-US" sz="1200" dirty="0">
                <a:latin typeface="Century Gothic" pitchFamily="34" charset="0"/>
              </a:rPr>
              <a:t> </a:t>
            </a:r>
            <a:r>
              <a:rPr lang="en-US" sz="1200" dirty="0">
                <a:solidFill>
                  <a:srgbClr val="D9D9D9"/>
                </a:solidFill>
                <a:latin typeface="Century Gothic" pitchFamily="34" charset="0"/>
              </a:rPr>
              <a:t>and</a:t>
            </a:r>
            <a:r>
              <a:rPr lang="en-US" sz="1200" dirty="0">
                <a:latin typeface="Century Gothic" pitchFamily="34" charset="0"/>
              </a:rPr>
              <a:t> </a:t>
            </a:r>
            <a:r>
              <a:rPr lang="en-US" sz="1200" b="1" dirty="0">
                <a:solidFill>
                  <a:srgbClr val="FF6600"/>
                </a:solidFill>
                <a:latin typeface="Century Gothic" pitchFamily="34" charset="0"/>
              </a:rPr>
              <a:t>proton</a:t>
            </a:r>
            <a:r>
              <a:rPr lang="en-US" sz="1200" dirty="0">
                <a:latin typeface="Century Gothic" pitchFamily="34" charset="0"/>
              </a:rPr>
              <a:t> </a:t>
            </a:r>
            <a:r>
              <a:rPr lang="en-US" sz="1200" dirty="0">
                <a:solidFill>
                  <a:srgbClr val="D9D9D9"/>
                </a:solidFill>
                <a:latin typeface="Century Gothic" pitchFamily="34" charset="0"/>
              </a:rPr>
              <a:t>mean free range path</a:t>
            </a:r>
          </a:p>
        </p:txBody>
      </p:sp>
    </p:spTree>
    <p:extLst>
      <p:ext uri="{BB962C8B-B14F-4D97-AF65-F5344CB8AC3E}">
        <p14:creationId xmlns:p14="http://schemas.microsoft.com/office/powerpoint/2010/main" val="181718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162 C 0.02171 -0.00162 0.08785 -0.01598 0.12414 -0.01783 C 0.16042 -0.01968 0.19497 -0.00996 0.21875 -0.00973 C 0.24254 -0.0095 0.24879 -0.01644 0.26684 -0.01644 C 0.2849 -0.01644 0.29358 -0.01575 0.32726 -0.01042 C 0.36094 -0.0051 0.43421 0.01435 0.46893 0.01504 C 0.50365 0.01574 0.52171 -0.00209 0.53559 -0.00672 " pathEditMode="relative" rAng="0" ptsTypes="aaaaaaa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6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4400" dirty="0" smtClean="0"/>
              <a:t>Point source search:</a:t>
            </a:r>
          </a:p>
          <a:p>
            <a:pPr algn="ctr">
              <a:lnSpc>
                <a:spcPct val="70000"/>
              </a:lnSpc>
            </a:pPr>
            <a:r>
              <a:rPr lang="en-US" sz="4400" dirty="0"/>
              <a:t>l</a:t>
            </a:r>
            <a:r>
              <a:rPr lang="en-US" sz="4400" dirty="0" smtClean="0"/>
              <a:t>ist of candidates</a:t>
            </a:r>
            <a:endParaRPr lang="en-US" sz="4400" dirty="0"/>
          </a:p>
        </p:txBody>
      </p:sp>
      <p:sp>
        <p:nvSpPr>
          <p:cNvPr id="4" name="16 CuadroTexto"/>
          <p:cNvSpPr txBox="1">
            <a:spLocks noChangeArrowheads="1"/>
          </p:cNvSpPr>
          <p:nvPr/>
        </p:nvSpPr>
        <p:spPr bwMode="auto">
          <a:xfrm>
            <a:off x="408668" y="1506609"/>
            <a:ext cx="891581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buFont typeface="Courier New"/>
              <a:buChar char="o"/>
            </a:pPr>
            <a:r>
              <a:rPr lang="en-GB" sz="2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We look in the direction of a list of 51 candidate sources.</a:t>
            </a:r>
            <a:endParaRPr lang="en-GB" sz="2200" dirty="0" smtClean="0">
              <a:solidFill>
                <a:srgbClr val="FFFF00"/>
              </a:solidFill>
              <a:latin typeface="+mn-lt"/>
            </a:endParaRPr>
          </a:p>
          <a:p>
            <a:pPr marL="342900" indent="-342900" eaLnBrk="1" hangingPunct="1">
              <a:buFont typeface="Courier New"/>
              <a:buChar char="o"/>
            </a:pPr>
            <a:r>
              <a:rPr lang="en-GB" sz="2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Selection criteria: mostly based on γ-ray flux + visibility)</a:t>
            </a:r>
          </a:p>
          <a:p>
            <a:pPr marL="342900" indent="-342900" eaLnBrk="1" hangingPunct="1">
              <a:buFont typeface="Courier New"/>
              <a:buChar char="o"/>
            </a:pPr>
            <a:r>
              <a:rPr lang="en-GB" sz="2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Result compatible with only-background hypothesis</a:t>
            </a:r>
            <a:endParaRPr lang="en-GB" sz="2200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8" name="16 CuadroTexto"/>
          <p:cNvSpPr txBox="1"/>
          <p:nvPr/>
        </p:nvSpPr>
        <p:spPr>
          <a:xfrm>
            <a:off x="5131939" y="2683529"/>
            <a:ext cx="358748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7375E"/>
                </a:solidFill>
              </a:rPr>
              <a:t>Flux upper limit on E</a:t>
            </a:r>
            <a:r>
              <a:rPr lang="en-US" baseline="30000" dirty="0" smtClean="0">
                <a:solidFill>
                  <a:srgbClr val="17375E"/>
                </a:solidFill>
              </a:rPr>
              <a:t>-2</a:t>
            </a:r>
            <a:r>
              <a:rPr lang="en-US" dirty="0" smtClean="0">
                <a:solidFill>
                  <a:srgbClr val="17375E"/>
                </a:solidFill>
              </a:rPr>
              <a:t> spectrum</a:t>
            </a:r>
            <a:endParaRPr lang="en-US" baseline="30000" dirty="0" smtClean="0">
              <a:solidFill>
                <a:srgbClr val="17375E"/>
              </a:solidFill>
            </a:endParaRPr>
          </a:p>
          <a:p>
            <a:pPr algn="ctr"/>
            <a:r>
              <a:rPr lang="en-US" dirty="0" smtClean="0">
                <a:solidFill>
                  <a:srgbClr val="17375E"/>
                </a:solidFill>
              </a:rPr>
              <a:t>(in 10</a:t>
            </a:r>
            <a:r>
              <a:rPr lang="en-US" baseline="30000" dirty="0" smtClean="0">
                <a:solidFill>
                  <a:srgbClr val="17375E"/>
                </a:solidFill>
              </a:rPr>
              <a:t>-8</a:t>
            </a:r>
            <a:r>
              <a:rPr lang="en-US" dirty="0" smtClean="0">
                <a:solidFill>
                  <a:srgbClr val="17375E"/>
                </a:solidFill>
              </a:rPr>
              <a:t> GeV</a:t>
            </a:r>
            <a:r>
              <a:rPr lang="en-US" baseline="30000" dirty="0" smtClean="0">
                <a:solidFill>
                  <a:srgbClr val="17375E"/>
                </a:solidFill>
              </a:rPr>
              <a:t>-1</a:t>
            </a:r>
            <a:r>
              <a:rPr lang="en-US" dirty="0" smtClean="0">
                <a:solidFill>
                  <a:srgbClr val="17375E"/>
                </a:solidFill>
              </a:rPr>
              <a:t> cm</a:t>
            </a:r>
            <a:r>
              <a:rPr lang="en-US" baseline="30000" dirty="0" smtClean="0">
                <a:solidFill>
                  <a:srgbClr val="17375E"/>
                </a:solidFill>
              </a:rPr>
              <a:t>-2</a:t>
            </a:r>
            <a:r>
              <a:rPr lang="en-US" dirty="0" smtClean="0">
                <a:solidFill>
                  <a:srgbClr val="17375E"/>
                </a:solidFill>
              </a:rPr>
              <a:t> s</a:t>
            </a:r>
            <a:r>
              <a:rPr lang="en-US" baseline="30000" dirty="0" smtClean="0">
                <a:solidFill>
                  <a:srgbClr val="17375E"/>
                </a:solidFill>
              </a:rPr>
              <a:t>-1</a:t>
            </a:r>
            <a:r>
              <a:rPr lang="en-US" dirty="0" smtClean="0">
                <a:solidFill>
                  <a:srgbClr val="17375E"/>
                </a:solidFill>
              </a:rPr>
              <a:t> units)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779" y="3462129"/>
            <a:ext cx="5157498" cy="267338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CuadroTexto 9"/>
          <p:cNvSpPr txBox="1"/>
          <p:nvPr/>
        </p:nvSpPr>
        <p:spPr>
          <a:xfrm>
            <a:off x="2270779" y="6153590"/>
            <a:ext cx="5157498" cy="338554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Most significant case: HESSJ1023-575 (p-value=41%)</a:t>
            </a:r>
            <a:endParaRPr lang="en-US" sz="1600" dirty="0"/>
          </a:p>
        </p:txBody>
      </p:sp>
      <p:sp>
        <p:nvSpPr>
          <p:cNvPr id="11" name="Flecha abajo 10"/>
          <p:cNvSpPr/>
          <p:nvPr/>
        </p:nvSpPr>
        <p:spPr>
          <a:xfrm>
            <a:off x="6628040" y="3349061"/>
            <a:ext cx="584693" cy="22613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/>
          <p:cNvSpPr txBox="1"/>
          <p:nvPr/>
        </p:nvSpPr>
        <p:spPr>
          <a:xfrm rot="16200000">
            <a:off x="564805" y="4794085"/>
            <a:ext cx="2921894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Sources with </a:t>
            </a:r>
            <a:r>
              <a:rPr lang="en-US" sz="1600" dirty="0" err="1" smtClean="0"/>
              <a:t>lhte</a:t>
            </a:r>
            <a:r>
              <a:rPr lang="en-US" sz="1600" dirty="0" smtClean="0"/>
              <a:t> </a:t>
            </a:r>
            <a:r>
              <a:rPr lang="en-US" sz="1600" dirty="0" err="1" smtClean="0"/>
              <a:t>owest</a:t>
            </a:r>
            <a:r>
              <a:rPr lang="en-US" sz="1600" dirty="0" smtClean="0"/>
              <a:t> p-values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157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sz="4400" dirty="0" smtClean="0"/>
              <a:t>Point source search:</a:t>
            </a:r>
          </a:p>
          <a:p>
            <a:pPr algn="ctr">
              <a:lnSpc>
                <a:spcPct val="70000"/>
              </a:lnSpc>
            </a:pPr>
            <a:r>
              <a:rPr lang="en-US" sz="4400" dirty="0"/>
              <a:t>f</a:t>
            </a:r>
            <a:r>
              <a:rPr lang="en-US" sz="4400" dirty="0" smtClean="0"/>
              <a:t>lux limits</a:t>
            </a:r>
            <a:endParaRPr lang="en-US" sz="4400" dirty="0"/>
          </a:p>
        </p:txBody>
      </p:sp>
      <p:sp>
        <p:nvSpPr>
          <p:cNvPr id="7" name="16 CuadroTexto"/>
          <p:cNvSpPr txBox="1">
            <a:spLocks noChangeArrowheads="1"/>
          </p:cNvSpPr>
          <p:nvPr/>
        </p:nvSpPr>
        <p:spPr bwMode="auto">
          <a:xfrm>
            <a:off x="1176046" y="5389041"/>
            <a:ext cx="729738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buFont typeface="Courier New"/>
              <a:buChar char="o"/>
            </a:pPr>
            <a:r>
              <a:rPr lang="en-GB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Best limits in </a:t>
            </a:r>
            <a:r>
              <a:rPr lang="en-GB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TeV-PeV</a:t>
            </a:r>
            <a:r>
              <a:rPr lang="en-GB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 for the Southern Hemisphere</a:t>
            </a:r>
          </a:p>
          <a:p>
            <a:pPr marL="342900" indent="-342900" eaLnBrk="1" hangingPunct="1">
              <a:buFont typeface="Courier New"/>
              <a:buChar char="o"/>
            </a:pPr>
            <a:r>
              <a:rPr lang="en-GB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Note: </a:t>
            </a:r>
            <a:r>
              <a:rPr lang="en-GB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IceCube</a:t>
            </a:r>
            <a:r>
              <a:rPr lang="en-GB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 threshold for SH ~1 </a:t>
            </a:r>
            <a:r>
              <a:rPr lang="en-GB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PeV</a:t>
            </a:r>
            <a:endParaRPr lang="en-GB" sz="2400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  <a:p>
            <a:pPr marL="342900" indent="-342900" eaLnBrk="1" hangingPunct="1">
              <a:buFont typeface="Courier New"/>
              <a:buChar char="o"/>
            </a:pPr>
            <a:r>
              <a:rPr lang="en-GB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By </a:t>
            </a:r>
            <a:r>
              <a:rPr lang="en-GB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2016, limits expected to improve by a factor 2.5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412" y="1293545"/>
            <a:ext cx="5658363" cy="416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6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Limits </a:t>
            </a:r>
            <a:r>
              <a:rPr lang="en-US" sz="4400" dirty="0" err="1" smtClean="0"/>
              <a:t>vs</a:t>
            </a:r>
            <a:r>
              <a:rPr lang="en-US" sz="4400" dirty="0" smtClean="0"/>
              <a:t> Energy</a:t>
            </a:r>
            <a:endParaRPr lang="en-US" sz="4400" dirty="0"/>
          </a:p>
        </p:txBody>
      </p:sp>
      <p:pic>
        <p:nvPicPr>
          <p:cNvPr id="3" name="Picture 12" descr="IC40_All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63" y="1824817"/>
            <a:ext cx="8478736" cy="446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1"/>
          <p:cNvSpPr txBox="1"/>
          <p:nvPr/>
        </p:nvSpPr>
        <p:spPr>
          <a:xfrm>
            <a:off x="6010210" y="5048990"/>
            <a:ext cx="245451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Dashed: </a:t>
            </a:r>
            <a:r>
              <a:rPr lang="en-US" sz="1600" dirty="0" err="1" smtClean="0"/>
              <a:t>IceCube</a:t>
            </a:r>
            <a:r>
              <a:rPr lang="en-US" sz="1600" dirty="0" smtClean="0"/>
              <a:t> (IC22) </a:t>
            </a:r>
            <a:endParaRPr lang="en-US" sz="1600" dirty="0"/>
          </a:p>
        </p:txBody>
      </p:sp>
      <p:sp>
        <p:nvSpPr>
          <p:cNvPr id="5" name="Rectangle 17"/>
          <p:cNvSpPr/>
          <p:nvPr/>
        </p:nvSpPr>
        <p:spPr>
          <a:xfrm>
            <a:off x="1611410" y="2134883"/>
            <a:ext cx="3065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Full: ANTARES (2007-2008)</a:t>
            </a:r>
            <a:endParaRPr lang="en-US" dirty="0"/>
          </a:p>
        </p:txBody>
      </p:sp>
      <p:cxnSp>
        <p:nvCxnSpPr>
          <p:cNvPr id="7" name="Connecteur droit 19"/>
          <p:cNvCxnSpPr/>
          <p:nvPr/>
        </p:nvCxnSpPr>
        <p:spPr bwMode="auto">
          <a:xfrm>
            <a:off x="2156346" y="5564304"/>
            <a:ext cx="2142699" cy="13647"/>
          </a:xfrm>
          <a:prstGeom prst="line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8" name="Rectangle 21"/>
          <p:cNvSpPr/>
          <p:nvPr/>
        </p:nvSpPr>
        <p:spPr>
          <a:xfrm>
            <a:off x="2208326" y="523292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RXJ1713.7-3946</a:t>
            </a:r>
            <a:endParaRPr lang="fr-F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7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293052" y="1462967"/>
            <a:ext cx="4254221" cy="13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Atmospheric </a:t>
            </a:r>
            <a:r>
              <a:rPr lang="en-US" sz="4400" dirty="0" smtClean="0"/>
              <a:t>spe</a:t>
            </a:r>
            <a:r>
              <a:rPr lang="en-US" sz="4400" dirty="0" smtClean="0"/>
              <a:t>ctrum </a:t>
            </a:r>
            <a:r>
              <a:rPr lang="en-US" sz="4400" dirty="0" err="1" smtClean="0"/>
              <a:t>deconvolution</a:t>
            </a:r>
            <a:endParaRPr lang="en-US" sz="4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68" y="2469808"/>
            <a:ext cx="6223361" cy="41986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69" y="1462967"/>
            <a:ext cx="1950183" cy="110616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096" y="1602481"/>
            <a:ext cx="4273177" cy="88793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 bwMode="auto">
          <a:xfrm>
            <a:off x="6721231" y="4561789"/>
            <a:ext cx="2090615" cy="17543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Two independent analysis have been developed,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with compatible results. Here we show one of them.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Cosmic diffuse fluxes</a:t>
            </a:r>
            <a:endParaRPr lang="en-US" sz="4400" dirty="0"/>
          </a:p>
        </p:txBody>
      </p:sp>
      <p:sp>
        <p:nvSpPr>
          <p:cNvPr id="4" name="CasellaDiTesto 5"/>
          <p:cNvSpPr txBox="1"/>
          <p:nvPr/>
        </p:nvSpPr>
        <p:spPr>
          <a:xfrm>
            <a:off x="4553895" y="5759927"/>
            <a:ext cx="4027765" cy="677108"/>
          </a:xfrm>
          <a:prstGeom prst="rect">
            <a:avLst/>
          </a:prstGeom>
          <a:solidFill>
            <a:srgbClr val="FFFFFF"/>
          </a:solidFill>
          <a:ln>
            <a:solidFill>
              <a:srgbClr val="7E838E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  <a:latin typeface="Symbol" pitchFamily="18" charset="2"/>
              </a:rPr>
              <a:t>F</a:t>
            </a:r>
            <a:r>
              <a:rPr lang="en-US" dirty="0" smtClean="0">
                <a:solidFill>
                  <a:srgbClr val="000090"/>
                </a:solidFill>
              </a:rPr>
              <a:t>(E)</a:t>
            </a:r>
            <a:r>
              <a:rPr lang="en-US" baseline="-25000" dirty="0" smtClean="0">
                <a:solidFill>
                  <a:srgbClr val="000090"/>
                </a:solidFill>
              </a:rPr>
              <a:t>90%</a:t>
            </a:r>
            <a:r>
              <a:rPr lang="en-US" dirty="0" smtClean="0">
                <a:solidFill>
                  <a:srgbClr val="000090"/>
                </a:solidFill>
              </a:rPr>
              <a:t>= 3.2×10</a:t>
            </a:r>
            <a:r>
              <a:rPr lang="en-US" baseline="30000" dirty="0" smtClean="0">
                <a:solidFill>
                  <a:srgbClr val="000090"/>
                </a:solidFill>
              </a:rPr>
              <a:t>-8</a:t>
            </a:r>
            <a:r>
              <a:rPr lang="en-US" dirty="0" smtClean="0">
                <a:solidFill>
                  <a:srgbClr val="000090"/>
                </a:solidFill>
              </a:rPr>
              <a:t> GeV cm</a:t>
            </a:r>
            <a:r>
              <a:rPr lang="en-US" baseline="30000" dirty="0" smtClean="0">
                <a:solidFill>
                  <a:srgbClr val="000090"/>
                </a:solidFill>
              </a:rPr>
              <a:t>-2</a:t>
            </a:r>
            <a:r>
              <a:rPr lang="en-US" dirty="0" smtClean="0">
                <a:solidFill>
                  <a:srgbClr val="000090"/>
                </a:solidFill>
              </a:rPr>
              <a:t> s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  <a:r>
              <a:rPr lang="en-US" dirty="0" smtClean="0">
                <a:solidFill>
                  <a:srgbClr val="000090"/>
                </a:solidFill>
              </a:rPr>
              <a:t> sr</a:t>
            </a:r>
            <a:r>
              <a:rPr lang="en-US" baseline="30000" dirty="0" smtClean="0">
                <a:solidFill>
                  <a:srgbClr val="000090"/>
                </a:solidFill>
              </a:rPr>
              <a:t>-1   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45 TeV&lt;E&lt;6.3 PeV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4" y="2866429"/>
            <a:ext cx="3792598" cy="25997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362" y="2039911"/>
            <a:ext cx="5100272" cy="3606052"/>
          </a:xfrm>
          <a:prstGeom prst="rect">
            <a:avLst/>
          </a:prstGeom>
        </p:spPr>
      </p:pic>
      <p:sp>
        <p:nvSpPr>
          <p:cNvPr id="7" name="CasellaDiTesto 5"/>
          <p:cNvSpPr txBox="1"/>
          <p:nvPr/>
        </p:nvSpPr>
        <p:spPr>
          <a:xfrm>
            <a:off x="57796" y="2204262"/>
            <a:ext cx="3572909" cy="646331"/>
          </a:xfrm>
          <a:prstGeom prst="rect">
            <a:avLst/>
          </a:prstGeom>
          <a:solidFill>
            <a:srgbClr val="FFFFFF"/>
          </a:solidFill>
          <a:ln>
            <a:solidFill>
              <a:srgbClr val="7E838E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Energy-dependent variable used for selecting signal: </a:t>
            </a:r>
            <a:r>
              <a:rPr lang="en-US" dirty="0" err="1" smtClean="0">
                <a:solidFill>
                  <a:srgbClr val="000090"/>
                </a:solidFill>
              </a:rPr>
              <a:t>ρ</a:t>
            </a:r>
            <a:r>
              <a:rPr lang="en-US" dirty="0" smtClean="0">
                <a:solidFill>
                  <a:srgbClr val="000090"/>
                </a:solidFill>
              </a:rPr>
              <a:t> α </a:t>
            </a:r>
            <a:r>
              <a:rPr lang="en-US" dirty="0" err="1" smtClean="0">
                <a:solidFill>
                  <a:srgbClr val="000090"/>
                </a:solidFill>
              </a:rPr>
              <a:t>dE</a:t>
            </a:r>
            <a:r>
              <a:rPr lang="en-US" dirty="0" smtClean="0">
                <a:solidFill>
                  <a:srgbClr val="000090"/>
                </a:solidFill>
              </a:rPr>
              <a:t>/dx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776177" y="6007689"/>
            <a:ext cx="1777718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ctr"/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17375E"/>
                </a:solidFill>
                <a:effectLst/>
                <a:cs typeface="Arial" charset="0"/>
              </a:rPr>
              <a:t>Data 2008-2011:</a:t>
            </a:r>
          </a:p>
        </p:txBody>
      </p:sp>
      <p:sp>
        <p:nvSpPr>
          <p:cNvPr id="5" name="CuadroTexto 4"/>
          <p:cNvSpPr txBox="1"/>
          <p:nvPr/>
        </p:nvSpPr>
        <p:spPr bwMode="auto">
          <a:xfrm>
            <a:off x="6867172" y="2450483"/>
            <a:ext cx="13787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Preliminary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 bwMode="auto">
          <a:xfrm>
            <a:off x="0" y="6309193"/>
            <a:ext cx="2303135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Previous analysis (07-09)</a:t>
            </a:r>
          </a:p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hu-HU" sz="1600" dirty="0">
                <a:solidFill>
                  <a:srgbClr val="D9D9D9"/>
                </a:solidFill>
              </a:rPr>
              <a:t>Phys. Lett. B 696 (2011</a:t>
            </a:r>
            <a:r>
              <a:rPr lang="hu-HU" sz="1600" dirty="0" smtClean="0">
                <a:solidFill>
                  <a:srgbClr val="D9D9D9"/>
                </a:solidFill>
              </a:rPr>
              <a:t>)</a:t>
            </a:r>
            <a:endParaRPr lang="en-US" sz="1600" dirty="0">
              <a:solidFill>
                <a:srgbClr val="D9D9D9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-208518" y="6346243"/>
            <a:ext cx="2511653" cy="7060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849" y="3218700"/>
            <a:ext cx="4334451" cy="289521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Fermi Bubbles</a:t>
            </a:r>
            <a:endParaRPr lang="en-US" sz="44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433638" y="1491280"/>
            <a:ext cx="4916994" cy="1483274"/>
          </a:xfrm>
          <a:prstGeom prst="rect">
            <a:avLst/>
          </a:prstGeom>
          <a:solidFill>
            <a:srgbClr val="FFFFFF"/>
          </a:solidFill>
        </p:spPr>
        <p:txBody>
          <a:bodyPr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17375E"/>
                </a:solidFill>
              </a:rPr>
              <a:t>According to </a:t>
            </a:r>
            <a:r>
              <a:rPr lang="fr-FR" dirty="0" err="1" smtClean="0">
                <a:solidFill>
                  <a:srgbClr val="17375E"/>
                </a:solidFill>
              </a:rPr>
              <a:t>Villante</a:t>
            </a:r>
            <a:r>
              <a:rPr lang="fr-FR" dirty="0">
                <a:solidFill>
                  <a:srgbClr val="17375E"/>
                </a:solidFill>
              </a:rPr>
              <a:t> </a:t>
            </a:r>
            <a:r>
              <a:rPr lang="fr-FR" dirty="0" smtClean="0">
                <a:solidFill>
                  <a:srgbClr val="17375E"/>
                </a:solidFill>
              </a:rPr>
              <a:t>&amp; </a:t>
            </a:r>
            <a:r>
              <a:rPr lang="fr-FR" dirty="0" err="1" smtClean="0">
                <a:solidFill>
                  <a:srgbClr val="17375E"/>
                </a:solidFill>
              </a:rPr>
              <a:t>Vissani</a:t>
            </a:r>
            <a:r>
              <a:rPr lang="fr-FR" dirty="0">
                <a:solidFill>
                  <a:srgbClr val="17375E"/>
                </a:solidFill>
              </a:rPr>
              <a:t> </a:t>
            </a:r>
            <a:r>
              <a:rPr lang="fr-FR" dirty="0" smtClean="0">
                <a:solidFill>
                  <a:srgbClr val="17375E"/>
                </a:solidFill>
              </a:rPr>
              <a:t>[Phys. </a:t>
            </a:r>
            <a:r>
              <a:rPr lang="fr-FR" dirty="0" err="1" smtClean="0">
                <a:solidFill>
                  <a:srgbClr val="17375E"/>
                </a:solidFill>
              </a:rPr>
              <a:t>Rev</a:t>
            </a:r>
            <a:r>
              <a:rPr lang="fr-FR" dirty="0" smtClean="0">
                <a:solidFill>
                  <a:srgbClr val="17375E"/>
                </a:solidFill>
              </a:rPr>
              <a:t>. D 78 (2008) 103007]</a:t>
            </a:r>
            <a:endParaRPr lang="en-US" dirty="0" smtClean="0">
              <a:solidFill>
                <a:srgbClr val="17375E"/>
              </a:solidFill>
            </a:endParaRPr>
          </a:p>
          <a:p>
            <a:r>
              <a:rPr lang="ru-RU" dirty="0" smtClean="0">
                <a:solidFill>
                  <a:srgbClr val="17375E"/>
                </a:solidFill>
              </a:rPr>
              <a:t>Ф</a:t>
            </a:r>
            <a:r>
              <a:rPr lang="ru-RU" baseline="-25000" dirty="0" smtClean="0">
                <a:solidFill>
                  <a:srgbClr val="17375E"/>
                </a:solidFill>
              </a:rPr>
              <a:t>nu</a:t>
            </a:r>
            <a:r>
              <a:rPr lang="ru-RU" dirty="0" smtClean="0">
                <a:solidFill>
                  <a:srgbClr val="17375E"/>
                </a:solidFill>
              </a:rPr>
              <a:t>~1/2.5Ф</a:t>
            </a:r>
            <a:r>
              <a:rPr lang="ru-RU" baseline="-25000" dirty="0" smtClean="0">
                <a:solidFill>
                  <a:srgbClr val="17375E"/>
                </a:solidFill>
              </a:rPr>
              <a:t>gamma</a:t>
            </a:r>
            <a:r>
              <a:rPr lang="ru-RU" dirty="0" smtClean="0">
                <a:solidFill>
                  <a:srgbClr val="17375E"/>
                </a:solidFill>
              </a:rPr>
              <a:t> ~ E</a:t>
            </a:r>
            <a:r>
              <a:rPr lang="ru-RU" baseline="30000" dirty="0" smtClean="0">
                <a:solidFill>
                  <a:srgbClr val="17375E"/>
                </a:solidFill>
              </a:rPr>
              <a:t>-2</a:t>
            </a:r>
            <a:r>
              <a:rPr lang="ru-RU" dirty="0" smtClean="0">
                <a:solidFill>
                  <a:srgbClr val="17375E"/>
                </a:solidFill>
              </a:rPr>
              <a:t>1.2*10</a:t>
            </a:r>
            <a:r>
              <a:rPr lang="ru-RU" baseline="30000" dirty="0" smtClean="0">
                <a:solidFill>
                  <a:srgbClr val="17375E"/>
                </a:solidFill>
              </a:rPr>
              <a:t>-7</a:t>
            </a:r>
            <a:r>
              <a:rPr lang="hr-HR" dirty="0" smtClean="0">
                <a:solidFill>
                  <a:srgbClr val="17375E"/>
                </a:solidFill>
              </a:rPr>
              <a:t>GeV cm</a:t>
            </a:r>
            <a:r>
              <a:rPr lang="hr-HR" baseline="30000" dirty="0" smtClean="0">
                <a:solidFill>
                  <a:srgbClr val="17375E"/>
                </a:solidFill>
              </a:rPr>
              <a:t>-2</a:t>
            </a:r>
            <a:r>
              <a:rPr lang="hr-HR" dirty="0" smtClean="0">
                <a:solidFill>
                  <a:srgbClr val="17375E"/>
                </a:solidFill>
              </a:rPr>
              <a:t> s</a:t>
            </a:r>
            <a:r>
              <a:rPr lang="hr-HR" baseline="30000" dirty="0" smtClean="0">
                <a:solidFill>
                  <a:srgbClr val="17375E"/>
                </a:solidFill>
              </a:rPr>
              <a:t>-1</a:t>
            </a:r>
            <a:r>
              <a:rPr lang="hr-HR" dirty="0" smtClean="0">
                <a:solidFill>
                  <a:srgbClr val="17375E"/>
                </a:solidFill>
              </a:rPr>
              <a:t> sr</a:t>
            </a:r>
            <a:r>
              <a:rPr lang="hr-HR" baseline="30000" dirty="0" smtClean="0">
                <a:solidFill>
                  <a:srgbClr val="17375E"/>
                </a:solidFill>
              </a:rPr>
              <a:t>-1</a:t>
            </a:r>
            <a:endParaRPr lang="en-US" baseline="30000" dirty="0" smtClean="0">
              <a:solidFill>
                <a:srgbClr val="17375E"/>
              </a:solidFill>
            </a:endParaRPr>
          </a:p>
          <a:p>
            <a:r>
              <a:rPr lang="en-US" dirty="0" smtClean="0">
                <a:solidFill>
                  <a:srgbClr val="17375E"/>
                </a:solidFill>
              </a:rPr>
              <a:t>Neutrino cutoff may be obtained from the proton cut off </a:t>
            </a:r>
            <a:r>
              <a:rPr lang="en-US" dirty="0" err="1" smtClean="0">
                <a:solidFill>
                  <a:srgbClr val="17375E"/>
                </a:solidFill>
              </a:rPr>
              <a:t>x</a:t>
            </a:r>
            <a:r>
              <a:rPr lang="en-US" baseline="-25000" dirty="0" err="1" smtClean="0">
                <a:solidFill>
                  <a:srgbClr val="17375E"/>
                </a:solidFill>
              </a:rPr>
              <a:t>ν</a:t>
            </a:r>
            <a:r>
              <a:rPr lang="en-US" dirty="0" err="1" smtClean="0">
                <a:solidFill>
                  <a:srgbClr val="17375E"/>
                </a:solidFill>
              </a:rPr>
              <a:t>≈x</a:t>
            </a:r>
            <a:r>
              <a:rPr lang="en-US" baseline="-25000" dirty="0" err="1" smtClean="0">
                <a:solidFill>
                  <a:srgbClr val="17375E"/>
                </a:solidFill>
              </a:rPr>
              <a:t>p</a:t>
            </a:r>
            <a:r>
              <a:rPr lang="en-US" dirty="0" smtClean="0">
                <a:solidFill>
                  <a:srgbClr val="17375E"/>
                </a:solidFill>
              </a:rPr>
              <a:t>/20 (50 TeV-500 </a:t>
            </a:r>
            <a:r>
              <a:rPr lang="en-US" dirty="0" err="1" smtClean="0">
                <a:solidFill>
                  <a:srgbClr val="17375E"/>
                </a:solidFill>
              </a:rPr>
              <a:t>TeV</a:t>
            </a:r>
            <a:r>
              <a:rPr lang="en-US" dirty="0" smtClean="0">
                <a:solidFill>
                  <a:srgbClr val="17375E"/>
                </a:solidFill>
              </a:rPr>
              <a:t>)</a:t>
            </a:r>
            <a:endParaRPr lang="en-US" dirty="0">
              <a:solidFill>
                <a:srgbClr val="17375E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76" y="1491280"/>
            <a:ext cx="2974789" cy="1483274"/>
          </a:xfrm>
          <a:prstGeom prst="rect">
            <a:avLst/>
          </a:prstGeom>
        </p:spPr>
      </p:pic>
      <p:pic>
        <p:nvPicPr>
          <p:cNvPr id="8" name="Image 17" descr="fb.php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647" y="4065229"/>
            <a:ext cx="3538062" cy="192691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28523" y="3330602"/>
            <a:ext cx="3011885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7375E"/>
                </a:solidFill>
              </a:rPr>
              <a:t>On/OFF source analysis: background estimated from average of three “bubbles” shifted in time</a:t>
            </a:r>
            <a:endParaRPr lang="en-US" sz="1400" dirty="0">
              <a:solidFill>
                <a:srgbClr val="17375E"/>
              </a:solidFill>
            </a:endParaRPr>
          </a:p>
        </p:txBody>
      </p:sp>
      <p:sp>
        <p:nvSpPr>
          <p:cNvPr id="11" name="TextBox 126"/>
          <p:cNvSpPr txBox="1"/>
          <p:nvPr/>
        </p:nvSpPr>
        <p:spPr>
          <a:xfrm>
            <a:off x="7524583" y="3218700"/>
            <a:ext cx="1199086" cy="8309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kern="1200" dirty="0" smtClean="0">
                <a:solidFill>
                  <a:srgbClr val="0000FF"/>
                </a:solidFill>
              </a:rPr>
              <a:t>50 </a:t>
            </a:r>
            <a:r>
              <a:rPr lang="en-US" sz="1200" b="1" kern="1200" dirty="0" err="1" smtClean="0">
                <a:solidFill>
                  <a:srgbClr val="0000FF"/>
                </a:solidFill>
              </a:rPr>
              <a:t>TeV</a:t>
            </a:r>
            <a:r>
              <a:rPr lang="en-US" sz="1200" b="1" kern="1200" dirty="0" smtClean="0">
                <a:solidFill>
                  <a:srgbClr val="0000FF"/>
                </a:solidFill>
              </a:rPr>
              <a:t> cutoff</a:t>
            </a:r>
          </a:p>
          <a:p>
            <a:r>
              <a:rPr lang="en-US" sz="1200" b="1" dirty="0" smtClean="0">
                <a:solidFill>
                  <a:srgbClr val="008000"/>
                </a:solidFill>
              </a:rPr>
              <a:t>100 </a:t>
            </a:r>
            <a:r>
              <a:rPr lang="en-US" sz="1200" b="1" dirty="0" err="1" smtClean="0">
                <a:solidFill>
                  <a:srgbClr val="008000"/>
                </a:solidFill>
              </a:rPr>
              <a:t>TeV</a:t>
            </a:r>
            <a:r>
              <a:rPr lang="en-US" sz="1200" b="1" dirty="0" smtClean="0">
                <a:solidFill>
                  <a:srgbClr val="008000"/>
                </a:solidFill>
              </a:rPr>
              <a:t> cutoff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500 </a:t>
            </a:r>
            <a:r>
              <a:rPr lang="en-US" sz="1200" b="1" dirty="0" err="1" smtClean="0">
                <a:solidFill>
                  <a:srgbClr val="FF0000"/>
                </a:solidFill>
              </a:rPr>
              <a:t>TeV</a:t>
            </a:r>
            <a:r>
              <a:rPr lang="en-US" sz="1200" b="1" dirty="0" smtClean="0">
                <a:solidFill>
                  <a:srgbClr val="FF0000"/>
                </a:solidFill>
              </a:rPr>
              <a:t> cutoff</a:t>
            </a:r>
          </a:p>
          <a:p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cutoff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214641" y="6173950"/>
            <a:ext cx="3450399" cy="58477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ctr"/>
            <a:r>
              <a:rPr kumimoji="0" lang="fr-FR" sz="1600" b="0" i="0" u="none" strike="noStrike" cap="none" normalizeH="0" baseline="0" dirty="0" err="1" smtClean="0">
                <a:ln>
                  <a:noFill/>
                </a:ln>
                <a:solidFill>
                  <a:srgbClr val="17375E"/>
                </a:solidFill>
                <a:effectLst/>
                <a:cs typeface="Arial" charset="0"/>
              </a:rPr>
              <a:t>Nback</a:t>
            </a:r>
            <a:r>
              <a:rPr kumimoji="0" lang="fr-FR" sz="1600" b="0" i="0" u="none" strike="noStrike" cap="none" normalizeH="0" dirty="0" smtClean="0">
                <a:ln>
                  <a:noFill/>
                </a:ln>
                <a:solidFill>
                  <a:srgbClr val="17375E"/>
                </a:solidFill>
                <a:effectLst/>
                <a:cs typeface="Arial" charset="0"/>
              </a:rPr>
              <a:t> 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17375E"/>
                </a:solidFill>
                <a:effectLst/>
                <a:cs typeface="Arial" charset="0"/>
              </a:rPr>
              <a:t>(OFF)</a:t>
            </a:r>
            <a:r>
              <a:rPr kumimoji="0" lang="fr-FR" sz="1600" b="0" i="0" u="none" strike="noStrike" cap="none" normalizeH="0" dirty="0" smtClean="0">
                <a:ln>
                  <a:noFill/>
                </a:ln>
                <a:solidFill>
                  <a:srgbClr val="17375E"/>
                </a:solidFill>
                <a:effectLst/>
                <a:cs typeface="Arial" charset="0"/>
              </a:rPr>
              <a:t> 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17375E"/>
                </a:solidFill>
                <a:effectLst/>
                <a:cs typeface="Arial" charset="0"/>
              </a:rPr>
              <a:t>= 33/3=11 </a:t>
            </a:r>
            <a:r>
              <a:rPr kumimoji="0" lang="fr-FR" sz="1600" b="0" i="0" u="none" strike="noStrike" cap="none" normalizeH="0" baseline="0" dirty="0" err="1" smtClean="0">
                <a:ln>
                  <a:noFill/>
                </a:ln>
                <a:solidFill>
                  <a:srgbClr val="17375E"/>
                </a:solidFill>
                <a:effectLst/>
                <a:cs typeface="Arial" charset="0"/>
              </a:rPr>
              <a:t>events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rgbClr val="17375E"/>
              </a:solidFill>
              <a:effectLst/>
              <a:cs typeface="Arial" charset="0"/>
            </a:endParaRPr>
          </a:p>
          <a:p>
            <a:pPr lvl="0" algn="ctr"/>
            <a:r>
              <a:rPr kumimoji="0" lang="fr-FR" sz="1600" b="0" i="0" u="none" strike="noStrike" cap="none" normalizeH="0" baseline="0" dirty="0" err="1" smtClean="0">
                <a:ln>
                  <a:noFill/>
                </a:ln>
                <a:solidFill>
                  <a:srgbClr val="17375E"/>
                </a:solidFill>
                <a:effectLst/>
                <a:cs typeface="Arial" charset="0"/>
              </a:rPr>
              <a:t>N</a:t>
            </a:r>
            <a:r>
              <a:rPr lang="fr-FR" sz="1600" baseline="-25000" dirty="0" err="1" smtClean="0">
                <a:solidFill>
                  <a:srgbClr val="17375E"/>
                </a:solidFill>
                <a:cs typeface="Arial" charset="0"/>
              </a:rPr>
              <a:t>obs</a:t>
            </a:r>
            <a:r>
              <a:rPr kumimoji="0" lang="fr-FR" sz="1600" b="0" i="0" u="none" strike="noStrike" cap="none" normalizeH="0" dirty="0" smtClean="0">
                <a:ln>
                  <a:noFill/>
                </a:ln>
                <a:solidFill>
                  <a:srgbClr val="17375E"/>
                </a:solidFill>
                <a:effectLst/>
                <a:cs typeface="Arial" charset="0"/>
              </a:rPr>
              <a:t> 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17375E"/>
                </a:solidFill>
                <a:effectLst/>
                <a:cs typeface="Arial" charset="0"/>
              </a:rPr>
              <a:t>= 16 </a:t>
            </a:r>
            <a:r>
              <a:rPr kumimoji="0" lang="fr-FR" sz="1600" b="0" i="0" u="none" strike="noStrike" cap="none" normalizeH="0" baseline="0" dirty="0" err="1" smtClean="0">
                <a:ln>
                  <a:noFill/>
                </a:ln>
                <a:solidFill>
                  <a:srgbClr val="17375E"/>
                </a:solidFill>
                <a:effectLst/>
                <a:cs typeface="Arial" charset="0"/>
              </a:rPr>
              <a:t>events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rgbClr val="17375E"/>
              </a:solidFill>
              <a:effectLst/>
              <a:cs typeface="Arial" charset="0"/>
            </a:endParaRPr>
          </a:p>
        </p:txBody>
      </p:sp>
      <p:sp>
        <p:nvSpPr>
          <p:cNvPr id="15" name="CuadroTexto 14"/>
          <p:cNvSpPr txBox="1"/>
          <p:nvPr/>
        </p:nvSpPr>
        <p:spPr bwMode="auto">
          <a:xfrm>
            <a:off x="4436094" y="3096935"/>
            <a:ext cx="1022122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preliminary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436924" y="6323360"/>
            <a:ext cx="1777718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ctr"/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17375E"/>
                </a:solidFill>
                <a:effectLst/>
                <a:cs typeface="Arial" charset="0"/>
              </a:rPr>
              <a:t>Data 2008-2011:</a:t>
            </a:r>
          </a:p>
        </p:txBody>
      </p:sp>
      <p:sp>
        <p:nvSpPr>
          <p:cNvPr id="14" name="CuadroTexto 13"/>
          <p:cNvSpPr txBox="1"/>
          <p:nvPr/>
        </p:nvSpPr>
        <p:spPr bwMode="auto">
          <a:xfrm>
            <a:off x="4702770" y="5250639"/>
            <a:ext cx="176902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solid: flux limits</a:t>
            </a:r>
          </a:p>
          <a:p>
            <a:r>
              <a:rPr lang="en-US" sz="1400" dirty="0"/>
              <a:t>d</a:t>
            </a:r>
            <a:r>
              <a:rPr lang="en-US" sz="1400" dirty="0" smtClean="0"/>
              <a:t>otted: predicted flux</a:t>
            </a:r>
          </a:p>
        </p:txBody>
      </p:sp>
    </p:spTree>
    <p:extLst>
      <p:ext uri="{BB962C8B-B14F-4D97-AF65-F5344CB8AC3E}">
        <p14:creationId xmlns:p14="http://schemas.microsoft.com/office/powerpoint/2010/main" val="193116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Correlations with </a:t>
            </a:r>
            <a:r>
              <a:rPr lang="en-US" sz="4400" dirty="0" err="1" smtClean="0"/>
              <a:t>γ</a:t>
            </a:r>
            <a:r>
              <a:rPr lang="en-US" sz="4400" dirty="0" smtClean="0"/>
              <a:t> and X-ray flares</a:t>
            </a:r>
            <a:endParaRPr lang="en-US" sz="4400" dirty="0"/>
          </a:p>
        </p:txBody>
      </p:sp>
      <p:grpSp>
        <p:nvGrpSpPr>
          <p:cNvPr id="3" name="Groupe 16"/>
          <p:cNvGrpSpPr/>
          <p:nvPr/>
        </p:nvGrpSpPr>
        <p:grpSpPr>
          <a:xfrm>
            <a:off x="5031568" y="3981734"/>
            <a:ext cx="3835021" cy="2876266"/>
            <a:chOff x="5213443" y="3739537"/>
            <a:chExt cx="3835021" cy="2876266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13443" y="3739537"/>
              <a:ext cx="3835021" cy="2876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12"/>
            <p:cNvSpPr/>
            <p:nvPr/>
          </p:nvSpPr>
          <p:spPr bwMode="auto">
            <a:xfrm>
              <a:off x="7561690" y="4086970"/>
              <a:ext cx="95416" cy="23854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7" name="12 CuadroTexto"/>
          <p:cNvSpPr txBox="1"/>
          <p:nvPr/>
        </p:nvSpPr>
        <p:spPr>
          <a:xfrm>
            <a:off x="4697037" y="2185982"/>
            <a:ext cx="444696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/>
              <a:buChar char="o"/>
            </a:pPr>
            <a:r>
              <a:rPr lang="en-GB" dirty="0">
                <a:solidFill>
                  <a:srgbClr val="FFFFFF"/>
                </a:solidFill>
                <a:cs typeface="Arial" pitchFamily="34" charset="0"/>
              </a:rPr>
              <a:t>6</a:t>
            </a:r>
            <a:r>
              <a:rPr lang="en-GB" dirty="0" smtClean="0">
                <a:solidFill>
                  <a:srgbClr val="FFFFFF"/>
                </a:solidFill>
                <a:cs typeface="Arial" pitchFamily="34" charset="0"/>
              </a:rPr>
              <a:t> flaring </a:t>
            </a:r>
            <a:r>
              <a:rPr lang="en-GB" dirty="0" err="1" smtClean="0">
                <a:solidFill>
                  <a:srgbClr val="FFFFFF"/>
                </a:solidFill>
                <a:cs typeface="Arial" pitchFamily="34" charset="0"/>
              </a:rPr>
              <a:t>microquasars</a:t>
            </a:r>
            <a:r>
              <a:rPr lang="en-GB" dirty="0" smtClean="0">
                <a:solidFill>
                  <a:srgbClr val="FFFFFF"/>
                </a:solidFill>
                <a:cs typeface="Arial" pitchFamily="34" charset="0"/>
              </a:rPr>
              <a:t> in 2007-2010: </a:t>
            </a:r>
            <a:r>
              <a:rPr lang="en-GB" dirty="0" err="1" smtClean="0">
                <a:solidFill>
                  <a:srgbClr val="FFFFFF"/>
                </a:solidFill>
              </a:rPr>
              <a:t>Circinus</a:t>
            </a:r>
            <a:r>
              <a:rPr lang="en-GB" dirty="0" smtClean="0">
                <a:solidFill>
                  <a:srgbClr val="FFFFFF"/>
                </a:solidFill>
              </a:rPr>
              <a:t> X-1, GX339-4, H 1743-322, IGRJ17091-3624, Cygnus X-1, Cygnus X-3</a:t>
            </a:r>
            <a:endParaRPr lang="en-GB" dirty="0">
              <a:solidFill>
                <a:srgbClr val="FFFFFF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GB" dirty="0" smtClean="0">
                <a:solidFill>
                  <a:srgbClr val="FFFFFF"/>
                </a:solidFill>
              </a:rPr>
              <a:t>No neutrinos found in coincidence with outbursts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4470883" y="1727911"/>
            <a:ext cx="34793" cy="488789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 bwMode="auto">
          <a:xfrm>
            <a:off x="4540468" y="1406733"/>
            <a:ext cx="458613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D9D9D9"/>
                </a:solidFill>
              </a:rPr>
              <a:t>Microquasars</a:t>
            </a:r>
            <a:r>
              <a:rPr lang="en-US" sz="2400" u="sng" dirty="0" smtClean="0">
                <a:solidFill>
                  <a:srgbClr val="D9D9D9"/>
                </a:solidFill>
              </a:rPr>
              <a:t>: </a:t>
            </a:r>
            <a:r>
              <a:rPr lang="en-US" u="sng" dirty="0" smtClean="0">
                <a:solidFill>
                  <a:srgbClr val="D9D9D9"/>
                </a:solidFill>
              </a:rPr>
              <a:t>Binary system of compact star + normal star accreting to the former</a:t>
            </a:r>
          </a:p>
        </p:txBody>
      </p:sp>
      <p:sp>
        <p:nvSpPr>
          <p:cNvPr id="11" name="7 CuadroTexto"/>
          <p:cNvSpPr txBox="1"/>
          <p:nvPr/>
        </p:nvSpPr>
        <p:spPr>
          <a:xfrm>
            <a:off x="0" y="1961178"/>
            <a:ext cx="49057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GB" dirty="0" smtClean="0">
                <a:solidFill>
                  <a:srgbClr val="FFFFFF"/>
                </a:solidFill>
                <a:cs typeface="Arial" pitchFamily="34" charset="0"/>
              </a:rPr>
              <a:t>10 flaring </a:t>
            </a:r>
            <a:r>
              <a:rPr lang="en-GB" dirty="0" err="1" smtClean="0">
                <a:solidFill>
                  <a:srgbClr val="FFFFFF"/>
                </a:solidFill>
                <a:cs typeface="Arial" pitchFamily="34" charset="0"/>
              </a:rPr>
              <a:t>blazars</a:t>
            </a:r>
            <a:r>
              <a:rPr lang="en-GB" dirty="0" smtClean="0">
                <a:solidFill>
                  <a:srgbClr val="FFFFFF"/>
                </a:solidFill>
                <a:cs typeface="Arial" pitchFamily="34" charset="0"/>
              </a:rPr>
              <a:t> in 2008: </a:t>
            </a:r>
            <a:r>
              <a:rPr lang="en-GB" dirty="0" smtClean="0">
                <a:solidFill>
                  <a:srgbClr val="FFFFFF"/>
                </a:solidFill>
              </a:rPr>
              <a:t>PKS0208-512, AO0235+164, PKS1510-089, 3C273, 3C279, 3C454.3, OJ287, PKS0454-234, </a:t>
            </a:r>
            <a:r>
              <a:rPr lang="en-GB" dirty="0" err="1" smtClean="0">
                <a:solidFill>
                  <a:srgbClr val="FFFFFF"/>
                </a:solidFill>
              </a:rPr>
              <a:t>Wcomae</a:t>
            </a:r>
            <a:r>
              <a:rPr lang="en-GB" dirty="0" smtClean="0">
                <a:solidFill>
                  <a:srgbClr val="FFFFFF"/>
                </a:solidFill>
              </a:rPr>
              <a:t>, PKS2155-304   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For </a:t>
            </a:r>
            <a:r>
              <a:rPr lang="en-US" dirty="0">
                <a:solidFill>
                  <a:srgbClr val="FFFFFF"/>
                </a:solidFill>
              </a:rPr>
              <a:t>9 sources: 0 </a:t>
            </a:r>
            <a:r>
              <a:rPr lang="en-US" dirty="0" smtClean="0">
                <a:solidFill>
                  <a:srgbClr val="FFFFFF"/>
                </a:solidFill>
              </a:rPr>
              <a:t>events 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3C279</a:t>
            </a:r>
            <a:r>
              <a:rPr lang="en-US" dirty="0">
                <a:solidFill>
                  <a:srgbClr val="FFFFFF"/>
                </a:solidFill>
              </a:rPr>
              <a:t>: 1 event compatible with the source direction (</a:t>
            </a:r>
            <a:r>
              <a:rPr lang="en-US" dirty="0" smtClean="0">
                <a:solidFill>
                  <a:srgbClr val="FFFFFF"/>
                </a:solidFill>
              </a:rPr>
              <a:t>Δα=0.56</a:t>
            </a:r>
            <a:r>
              <a:rPr lang="en-US" dirty="0" smtClean="0">
                <a:solidFill>
                  <a:srgbClr val="FFFFFF"/>
                </a:solidFill>
                <a:cs typeface="Calibri"/>
              </a:rPr>
              <a:t>⁰</a:t>
            </a:r>
            <a:r>
              <a:rPr lang="en-US" dirty="0" smtClean="0">
                <a:solidFill>
                  <a:srgbClr val="FFFFFF"/>
                </a:solidFill>
              </a:rPr>
              <a:t>)  </a:t>
            </a:r>
            <a:r>
              <a:rPr lang="en-US" dirty="0">
                <a:solidFill>
                  <a:srgbClr val="FFFFFF"/>
                </a:solidFill>
              </a:rPr>
              <a:t>and time </a:t>
            </a:r>
            <a:r>
              <a:rPr lang="en-US" dirty="0" smtClean="0">
                <a:solidFill>
                  <a:srgbClr val="FFFFFF"/>
                </a:solidFill>
              </a:rPr>
              <a:t>distribution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Post </a:t>
            </a:r>
            <a:r>
              <a:rPr lang="en-US" dirty="0">
                <a:solidFill>
                  <a:srgbClr val="FFFFFF"/>
                </a:solidFill>
              </a:rPr>
              <a:t>trial value </a:t>
            </a:r>
            <a:r>
              <a:rPr lang="en-US" dirty="0" smtClean="0">
                <a:solidFill>
                  <a:srgbClr val="FFFFFF"/>
                </a:solidFill>
              </a:rPr>
              <a:t>10%</a:t>
            </a:r>
          </a:p>
          <a:p>
            <a:pPr marL="285750" indent="-285750">
              <a:buFont typeface="Courier New"/>
              <a:buChar char="o"/>
            </a:pPr>
            <a:r>
              <a:rPr lang="en-US" dirty="0">
                <a:solidFill>
                  <a:srgbClr val="FFFFFF"/>
                </a:solidFill>
              </a:rPr>
              <a:t>U</a:t>
            </a:r>
            <a:r>
              <a:rPr lang="en-US" dirty="0" smtClean="0">
                <a:solidFill>
                  <a:srgbClr val="FFFFFF"/>
                </a:solidFill>
              </a:rPr>
              <a:t>pper-limit </a:t>
            </a:r>
            <a:r>
              <a:rPr lang="en-US" dirty="0">
                <a:solidFill>
                  <a:srgbClr val="FFFFFF"/>
                </a:solidFill>
              </a:rPr>
              <a:t>on the neutrino </a:t>
            </a:r>
            <a:r>
              <a:rPr lang="en-US" dirty="0" err="1" smtClean="0">
                <a:solidFill>
                  <a:srgbClr val="FFFFFF"/>
                </a:solidFill>
              </a:rPr>
              <a:t>fluence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 bwMode="auto">
          <a:xfrm>
            <a:off x="243550" y="1406733"/>
            <a:ext cx="44360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D9D9D9"/>
                </a:solidFill>
              </a:rPr>
              <a:t>Blazars</a:t>
            </a:r>
            <a:r>
              <a:rPr lang="en-US" u="sng" dirty="0" smtClean="0">
                <a:solidFill>
                  <a:srgbClr val="D9D9D9"/>
                </a:solidFill>
              </a:rPr>
              <a:t>: AGNs with a jet pointing to us</a:t>
            </a:r>
          </a:p>
        </p:txBody>
      </p:sp>
      <p:pic>
        <p:nvPicPr>
          <p:cNvPr id="13" name="Picture 4" descr="result_3C279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84" y="4567707"/>
            <a:ext cx="3670089" cy="229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13"/>
          <p:cNvSpPr txBox="1"/>
          <p:nvPr/>
        </p:nvSpPr>
        <p:spPr bwMode="auto">
          <a:xfrm>
            <a:off x="371401" y="4516619"/>
            <a:ext cx="386005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90"/>
                </a:solidFill>
              </a:rPr>
              <a:t>Astropart</a:t>
            </a:r>
            <a:r>
              <a:rPr lang="en-US" sz="1600" dirty="0" smtClean="0">
                <a:solidFill>
                  <a:srgbClr val="000090"/>
                </a:solidFill>
              </a:rPr>
              <a:t>. Phys. 36 (2012</a:t>
            </a:r>
            <a:r>
              <a:rPr lang="en-US" sz="1600" dirty="0">
                <a:solidFill>
                  <a:srgbClr val="000090"/>
                </a:solidFill>
              </a:rPr>
              <a:t>), arXiv:</a:t>
            </a:r>
            <a:r>
              <a:rPr lang="en-US" sz="1600" dirty="0" smtClean="0">
                <a:solidFill>
                  <a:srgbClr val="000090"/>
                </a:solidFill>
              </a:rPr>
              <a:t>1111.3473</a:t>
            </a:r>
          </a:p>
        </p:txBody>
      </p:sp>
      <p:sp>
        <p:nvSpPr>
          <p:cNvPr id="15" name="CuadroTexto 14"/>
          <p:cNvSpPr txBox="1"/>
          <p:nvPr/>
        </p:nvSpPr>
        <p:spPr bwMode="auto">
          <a:xfrm>
            <a:off x="7723983" y="3913886"/>
            <a:ext cx="114175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555406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TaTo</a:t>
            </a:r>
            <a:r>
              <a:rPr lang="en-US" sz="3600" dirty="0" err="1"/>
              <a:t>O</a:t>
            </a:r>
            <a:r>
              <a:rPr lang="en-US" sz="3600" dirty="0" smtClean="0"/>
              <a:t>: Telescopes and ANTARES</a:t>
            </a:r>
          </a:p>
          <a:p>
            <a:pPr algn="ctr"/>
            <a:r>
              <a:rPr lang="en-US" sz="3600" dirty="0" smtClean="0"/>
              <a:t> Target of Opportunity</a:t>
            </a:r>
            <a:endParaRPr lang="en-US" sz="3600" dirty="0"/>
          </a:p>
        </p:txBody>
      </p:sp>
      <p:sp>
        <p:nvSpPr>
          <p:cNvPr id="3" name="Text Box 141"/>
          <p:cNvSpPr txBox="1">
            <a:spLocks noChangeArrowheads="1"/>
          </p:cNvSpPr>
          <p:nvPr/>
        </p:nvSpPr>
        <p:spPr bwMode="auto">
          <a:xfrm>
            <a:off x="466725" y="1434168"/>
            <a:ext cx="81375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r-FR" sz="2000" b="1" u="sng" dirty="0" err="1">
                <a:solidFill>
                  <a:srgbClr val="FFFFFF"/>
                </a:solidFill>
                <a:latin typeface="+mn-lt"/>
              </a:rPr>
              <a:t>TAToO</a:t>
            </a:r>
            <a:r>
              <a:rPr lang="fr-FR" sz="2000" dirty="0">
                <a:solidFill>
                  <a:srgbClr val="FFFFFF"/>
                </a:solidFill>
                <a:latin typeface="+mn-lt"/>
              </a:rPr>
              <a:t>: </a:t>
            </a:r>
            <a:r>
              <a:rPr lang="fr-FR" sz="2000" dirty="0" err="1">
                <a:solidFill>
                  <a:srgbClr val="FFFFFF"/>
                </a:solidFill>
                <a:latin typeface="+mn-lt"/>
              </a:rPr>
              <a:t>optical</a:t>
            </a:r>
            <a:r>
              <a:rPr lang="fr-FR" sz="2000" dirty="0">
                <a:solidFill>
                  <a:srgbClr val="FFFFFF"/>
                </a:solidFill>
                <a:latin typeface="+mn-lt"/>
              </a:rPr>
              <a:t> </a:t>
            </a:r>
            <a:r>
              <a:rPr lang="fr-FR" sz="2000" dirty="0" err="1">
                <a:solidFill>
                  <a:srgbClr val="FFFFFF"/>
                </a:solidFill>
                <a:latin typeface="+mn-lt"/>
              </a:rPr>
              <a:t>follow</a:t>
            </a:r>
            <a:r>
              <a:rPr lang="fr-FR" sz="2000" dirty="0">
                <a:solidFill>
                  <a:srgbClr val="FFFFFF"/>
                </a:solidFill>
                <a:latin typeface="+mn-lt"/>
              </a:rPr>
              <a:t>-up of neutrino </a:t>
            </a:r>
            <a:r>
              <a:rPr lang="fr-FR" sz="2000" dirty="0" err="1">
                <a:solidFill>
                  <a:srgbClr val="FFFFFF"/>
                </a:solidFill>
                <a:latin typeface="+mn-lt"/>
              </a:rPr>
              <a:t>alerts</a:t>
            </a:r>
            <a:r>
              <a:rPr lang="fr-FR" sz="2000" dirty="0">
                <a:solidFill>
                  <a:srgbClr val="FFFFFF"/>
                </a:solidFill>
                <a:latin typeface="+mn-lt"/>
              </a:rPr>
              <a:t> in </a:t>
            </a:r>
            <a:r>
              <a:rPr lang="fr-FR" sz="2000" dirty="0" err="1">
                <a:solidFill>
                  <a:srgbClr val="FFFFFF"/>
                </a:solidFill>
                <a:latin typeface="+mn-lt"/>
              </a:rPr>
              <a:t>order</a:t>
            </a:r>
            <a:r>
              <a:rPr lang="fr-FR" sz="2000" dirty="0">
                <a:solidFill>
                  <a:srgbClr val="FFFFFF"/>
                </a:solidFill>
                <a:latin typeface="+mn-lt"/>
              </a:rPr>
              <a:t> to </a:t>
            </a:r>
            <a:r>
              <a:rPr lang="fr-FR" sz="2000" dirty="0" err="1">
                <a:solidFill>
                  <a:srgbClr val="FFFFFF"/>
                </a:solidFill>
                <a:latin typeface="+mn-lt"/>
              </a:rPr>
              <a:t>search</a:t>
            </a:r>
            <a:r>
              <a:rPr lang="fr-FR" sz="2000" dirty="0">
                <a:solidFill>
                  <a:srgbClr val="FFFFFF"/>
                </a:solidFill>
                <a:latin typeface="+mn-lt"/>
              </a:rPr>
              <a:t> for </a:t>
            </a:r>
            <a:r>
              <a:rPr lang="fr-FR" sz="2000" dirty="0" err="1">
                <a:solidFill>
                  <a:srgbClr val="FFFFFF"/>
                </a:solidFill>
                <a:latin typeface="+mn-lt"/>
              </a:rPr>
              <a:t>transient</a:t>
            </a:r>
            <a:r>
              <a:rPr lang="fr-FR" sz="2000" dirty="0">
                <a:solidFill>
                  <a:srgbClr val="FFFFFF"/>
                </a:solidFill>
                <a:latin typeface="+mn-lt"/>
              </a:rPr>
              <a:t> sources (</a:t>
            </a:r>
            <a:r>
              <a:rPr lang="fr-FR" sz="2000" dirty="0" err="1" smtClean="0">
                <a:solidFill>
                  <a:srgbClr val="FFFFFF"/>
                </a:solidFill>
                <a:latin typeface="+mn-lt"/>
              </a:rPr>
              <a:t>GRBs</a:t>
            </a:r>
            <a:r>
              <a:rPr lang="fr-FR" sz="2000" dirty="0" smtClean="0">
                <a:solidFill>
                  <a:srgbClr val="FFFFFF"/>
                </a:solidFill>
                <a:latin typeface="+mn-lt"/>
              </a:rPr>
              <a:t>, </a:t>
            </a:r>
            <a:r>
              <a:rPr lang="fr-FR" sz="2000" dirty="0" err="1" smtClean="0">
                <a:solidFill>
                  <a:srgbClr val="FFFFFF"/>
                </a:solidFill>
                <a:latin typeface="+mn-lt"/>
              </a:rPr>
              <a:t>choked</a:t>
            </a:r>
            <a:r>
              <a:rPr lang="fr-FR" sz="200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fr-FR" sz="2000" dirty="0" err="1" smtClean="0">
                <a:solidFill>
                  <a:srgbClr val="FFFFFF"/>
                </a:solidFill>
                <a:latin typeface="+mn-lt"/>
              </a:rPr>
              <a:t>GRBs</a:t>
            </a:r>
            <a:r>
              <a:rPr lang="fr-FR" sz="2000" dirty="0" smtClean="0">
                <a:solidFill>
                  <a:srgbClr val="FFFFFF"/>
                </a:solidFill>
                <a:latin typeface="+mn-lt"/>
              </a:rPr>
              <a:t>, </a:t>
            </a:r>
            <a:r>
              <a:rPr lang="fr-FR" sz="2000" dirty="0" smtClean="0">
                <a:solidFill>
                  <a:srgbClr val="FFFFFF"/>
                </a:solidFill>
                <a:latin typeface="+mn-lt"/>
                <a:cs typeface="Arial" charset="0"/>
              </a:rPr>
              <a:t> AGN </a:t>
            </a:r>
            <a:r>
              <a:rPr lang="fr-FR" sz="2000" dirty="0" err="1" smtClean="0">
                <a:solidFill>
                  <a:srgbClr val="FFFFFF"/>
                </a:solidFill>
                <a:latin typeface="+mn-lt"/>
                <a:cs typeface="Arial" charset="0"/>
              </a:rPr>
              <a:t>flares</a:t>
            </a:r>
            <a:r>
              <a:rPr lang="fr-FR" sz="2000" dirty="0" smtClean="0">
                <a:solidFill>
                  <a:srgbClr val="FFFFFF"/>
                </a:solidFill>
                <a:latin typeface="+mn-lt"/>
                <a:cs typeface="Arial" charset="0"/>
              </a:rPr>
              <a:t>…)</a:t>
            </a:r>
            <a:endParaRPr lang="fr-FR" sz="2000" dirty="0">
              <a:solidFill>
                <a:srgbClr val="FFFFFF"/>
              </a:solidFill>
              <a:latin typeface="+mn-lt"/>
              <a:cs typeface="Arial" charset="0"/>
            </a:endParaRPr>
          </a:p>
        </p:txBody>
      </p:sp>
      <p:pic>
        <p:nvPicPr>
          <p:cNvPr id="4" name="Picture 4" descr="J01856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2734771"/>
            <a:ext cx="1006475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928688" y="3403109"/>
            <a:ext cx="1109662" cy="1422400"/>
            <a:chOff x="751" y="1389"/>
            <a:chExt cx="950" cy="1395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754" y="1389"/>
              <a:ext cx="951" cy="1395"/>
              <a:chOff x="3504" y="3216"/>
              <a:chExt cx="1008" cy="720"/>
            </a:xfrm>
          </p:grpSpPr>
          <p:sp>
            <p:nvSpPr>
              <p:cNvPr id="100" name="AutoShape 8"/>
              <p:cNvSpPr>
                <a:spLocks noChangeArrowheads="1"/>
              </p:cNvSpPr>
              <p:nvPr/>
            </p:nvSpPr>
            <p:spPr bwMode="auto">
              <a:xfrm>
                <a:off x="3504" y="3216"/>
                <a:ext cx="336" cy="576"/>
              </a:xfrm>
              <a:prstGeom prst="doubleWave">
                <a:avLst>
                  <a:gd name="adj1" fmla="val 6500"/>
                  <a:gd name="adj2" fmla="val 0"/>
                </a:avLst>
              </a:prstGeom>
              <a:solidFill>
                <a:srgbClr val="66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60350" tIns="30175" rIns="60350" bIns="30175" anchor="ctr"/>
              <a:lstStyle/>
              <a:p>
                <a:pPr eaLnBrk="1" hangingPunct="1"/>
                <a:endParaRPr lang="fr-FR">
                  <a:latin typeface="Times New Roman" pitchFamily="124" charset="0"/>
                </a:endParaRPr>
              </a:p>
            </p:txBody>
          </p:sp>
          <p:sp>
            <p:nvSpPr>
              <p:cNvPr id="101" name="AutoShape 9"/>
              <p:cNvSpPr>
                <a:spLocks noChangeArrowheads="1"/>
              </p:cNvSpPr>
              <p:nvPr/>
            </p:nvSpPr>
            <p:spPr bwMode="auto">
              <a:xfrm>
                <a:off x="3840" y="3216"/>
                <a:ext cx="336" cy="576"/>
              </a:xfrm>
              <a:prstGeom prst="doubleWave">
                <a:avLst>
                  <a:gd name="adj1" fmla="val 6500"/>
                  <a:gd name="adj2" fmla="val 0"/>
                </a:avLst>
              </a:prstGeom>
              <a:solidFill>
                <a:srgbClr val="6699FF"/>
              </a:solidFill>
              <a:ln w="9525">
                <a:solidFill>
                  <a:srgbClr val="6699FF"/>
                </a:solidFill>
                <a:miter lim="800000"/>
                <a:headEnd/>
                <a:tailEnd/>
              </a:ln>
            </p:spPr>
            <p:txBody>
              <a:bodyPr lIns="60350" tIns="30175" rIns="60350" bIns="30175" anchor="ctr"/>
              <a:lstStyle/>
              <a:p>
                <a:pPr eaLnBrk="1" hangingPunct="1"/>
                <a:endParaRPr lang="fr-FR">
                  <a:latin typeface="Times New Roman" pitchFamily="124" charset="0"/>
                </a:endParaRPr>
              </a:p>
            </p:txBody>
          </p:sp>
          <p:sp>
            <p:nvSpPr>
              <p:cNvPr id="102" name="AutoShape 10"/>
              <p:cNvSpPr>
                <a:spLocks noChangeArrowheads="1"/>
              </p:cNvSpPr>
              <p:nvPr/>
            </p:nvSpPr>
            <p:spPr bwMode="auto">
              <a:xfrm>
                <a:off x="4176" y="3216"/>
                <a:ext cx="336" cy="576"/>
              </a:xfrm>
              <a:prstGeom prst="doubleWave">
                <a:avLst>
                  <a:gd name="adj1" fmla="val 6500"/>
                  <a:gd name="adj2" fmla="val 0"/>
                </a:avLst>
              </a:prstGeom>
              <a:solidFill>
                <a:srgbClr val="66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60350" tIns="30175" rIns="60350" bIns="30175" anchor="ctr"/>
              <a:lstStyle/>
              <a:p>
                <a:pPr eaLnBrk="1" hangingPunct="1"/>
                <a:endParaRPr lang="fr-FR">
                  <a:latin typeface="Times New Roman" pitchFamily="124" charset="0"/>
                </a:endParaRPr>
              </a:p>
            </p:txBody>
          </p:sp>
          <p:sp>
            <p:nvSpPr>
              <p:cNvPr id="103" name="Rectangle 11"/>
              <p:cNvSpPr>
                <a:spLocks noChangeArrowheads="1"/>
              </p:cNvSpPr>
              <p:nvPr/>
            </p:nvSpPr>
            <p:spPr bwMode="auto">
              <a:xfrm>
                <a:off x="3504" y="3504"/>
                <a:ext cx="1008" cy="432"/>
              </a:xfrm>
              <a:prstGeom prst="rect">
                <a:avLst/>
              </a:prstGeom>
              <a:solidFill>
                <a:srgbClr val="66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60350" tIns="30175" rIns="60350" bIns="30175" anchor="ctr"/>
              <a:lstStyle/>
              <a:p>
                <a:pPr eaLnBrk="1" hangingPunct="1"/>
                <a:endParaRPr lang="fr-FR">
                  <a:latin typeface="Times New Roman" pitchFamily="124" charset="0"/>
                </a:endParaRPr>
              </a:p>
            </p:txBody>
          </p:sp>
        </p:grpSp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1080" y="2088"/>
              <a:ext cx="501" cy="594"/>
              <a:chOff x="1680" y="2352"/>
              <a:chExt cx="359" cy="480"/>
            </a:xfrm>
          </p:grpSpPr>
          <p:grpSp>
            <p:nvGrpSpPr>
              <p:cNvPr id="10" name="Group 13"/>
              <p:cNvGrpSpPr>
                <a:grpSpLocks/>
              </p:cNvGrpSpPr>
              <p:nvPr/>
            </p:nvGrpSpPr>
            <p:grpSpPr bwMode="auto">
              <a:xfrm>
                <a:off x="1680" y="2352"/>
                <a:ext cx="71" cy="432"/>
                <a:chOff x="1584" y="2304"/>
                <a:chExt cx="71" cy="432"/>
              </a:xfrm>
            </p:grpSpPr>
            <p:sp>
              <p:nvSpPr>
                <p:cNvPr id="83" name="Line 14"/>
                <p:cNvSpPr>
                  <a:spLocks noChangeShapeType="1"/>
                </p:cNvSpPr>
                <p:nvPr/>
              </p:nvSpPr>
              <p:spPr bwMode="auto">
                <a:xfrm>
                  <a:off x="1618" y="2304"/>
                  <a:ext cx="0" cy="43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84" name="Group 15"/>
                <p:cNvGrpSpPr>
                  <a:grpSpLocks/>
                </p:cNvGrpSpPr>
                <p:nvPr/>
              </p:nvGrpSpPr>
              <p:grpSpPr bwMode="auto">
                <a:xfrm>
                  <a:off x="1584" y="2448"/>
                  <a:ext cx="71" cy="46"/>
                  <a:chOff x="1200" y="2281"/>
                  <a:chExt cx="71" cy="46"/>
                </a:xfrm>
              </p:grpSpPr>
              <p:sp>
                <p:nvSpPr>
                  <p:cNvPr id="97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98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99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2281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  <p:grpSp>
              <p:nvGrpSpPr>
                <p:cNvPr id="85" name="Group 19"/>
                <p:cNvGrpSpPr>
                  <a:grpSpLocks/>
                </p:cNvGrpSpPr>
                <p:nvPr/>
              </p:nvGrpSpPr>
              <p:grpSpPr bwMode="auto">
                <a:xfrm>
                  <a:off x="1584" y="2642"/>
                  <a:ext cx="71" cy="46"/>
                  <a:chOff x="1609" y="2642"/>
                  <a:chExt cx="71" cy="46"/>
                </a:xfrm>
              </p:grpSpPr>
              <p:sp>
                <p:nvSpPr>
                  <p:cNvPr id="9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1609" y="2665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95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657" y="2665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96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634" y="2642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  <p:grpSp>
              <p:nvGrpSpPr>
                <p:cNvPr id="86" name="Group 23"/>
                <p:cNvGrpSpPr>
                  <a:grpSpLocks/>
                </p:cNvGrpSpPr>
                <p:nvPr/>
              </p:nvGrpSpPr>
              <p:grpSpPr bwMode="auto">
                <a:xfrm>
                  <a:off x="1584" y="2546"/>
                  <a:ext cx="71" cy="46"/>
                  <a:chOff x="1200" y="2281"/>
                  <a:chExt cx="71" cy="46"/>
                </a:xfrm>
              </p:grpSpPr>
              <p:sp>
                <p:nvSpPr>
                  <p:cNvPr id="91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92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93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2281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  <p:grpSp>
              <p:nvGrpSpPr>
                <p:cNvPr id="87" name="Group 27"/>
                <p:cNvGrpSpPr>
                  <a:grpSpLocks/>
                </p:cNvGrpSpPr>
                <p:nvPr/>
              </p:nvGrpSpPr>
              <p:grpSpPr bwMode="auto">
                <a:xfrm>
                  <a:off x="1584" y="2354"/>
                  <a:ext cx="71" cy="46"/>
                  <a:chOff x="1200" y="2281"/>
                  <a:chExt cx="71" cy="46"/>
                </a:xfrm>
              </p:grpSpPr>
              <p:sp>
                <p:nvSpPr>
                  <p:cNvPr id="88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89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90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2281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</p:grpSp>
          <p:grpSp>
            <p:nvGrpSpPr>
              <p:cNvPr id="11" name="Group 31"/>
              <p:cNvGrpSpPr>
                <a:grpSpLocks/>
              </p:cNvGrpSpPr>
              <p:nvPr/>
            </p:nvGrpSpPr>
            <p:grpSpPr bwMode="auto">
              <a:xfrm>
                <a:off x="1753" y="2400"/>
                <a:ext cx="71" cy="432"/>
                <a:chOff x="1584" y="2304"/>
                <a:chExt cx="71" cy="432"/>
              </a:xfrm>
            </p:grpSpPr>
            <p:sp>
              <p:nvSpPr>
                <p:cNvPr id="66" name="Line 32"/>
                <p:cNvSpPr>
                  <a:spLocks noChangeShapeType="1"/>
                </p:cNvSpPr>
                <p:nvPr/>
              </p:nvSpPr>
              <p:spPr bwMode="auto">
                <a:xfrm>
                  <a:off x="1618" y="2304"/>
                  <a:ext cx="0" cy="43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67" name="Group 33"/>
                <p:cNvGrpSpPr>
                  <a:grpSpLocks/>
                </p:cNvGrpSpPr>
                <p:nvPr/>
              </p:nvGrpSpPr>
              <p:grpSpPr bwMode="auto">
                <a:xfrm>
                  <a:off x="1584" y="2448"/>
                  <a:ext cx="71" cy="46"/>
                  <a:chOff x="1200" y="2281"/>
                  <a:chExt cx="71" cy="46"/>
                </a:xfrm>
              </p:grpSpPr>
              <p:sp>
                <p:nvSpPr>
                  <p:cNvPr id="80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81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8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2281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  <p:grpSp>
              <p:nvGrpSpPr>
                <p:cNvPr id="68" name="Group 37"/>
                <p:cNvGrpSpPr>
                  <a:grpSpLocks/>
                </p:cNvGrpSpPr>
                <p:nvPr/>
              </p:nvGrpSpPr>
              <p:grpSpPr bwMode="auto">
                <a:xfrm>
                  <a:off x="1584" y="2642"/>
                  <a:ext cx="71" cy="46"/>
                  <a:chOff x="1609" y="2642"/>
                  <a:chExt cx="71" cy="46"/>
                </a:xfrm>
              </p:grpSpPr>
              <p:sp>
                <p:nvSpPr>
                  <p:cNvPr id="77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1609" y="2665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78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1657" y="2665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79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1634" y="2642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  <p:grpSp>
              <p:nvGrpSpPr>
                <p:cNvPr id="69" name="Group 41"/>
                <p:cNvGrpSpPr>
                  <a:grpSpLocks/>
                </p:cNvGrpSpPr>
                <p:nvPr/>
              </p:nvGrpSpPr>
              <p:grpSpPr bwMode="auto">
                <a:xfrm>
                  <a:off x="1584" y="2546"/>
                  <a:ext cx="71" cy="46"/>
                  <a:chOff x="1200" y="2281"/>
                  <a:chExt cx="71" cy="46"/>
                </a:xfrm>
              </p:grpSpPr>
              <p:sp>
                <p:nvSpPr>
                  <p:cNvPr id="74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75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76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2281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  <p:grpSp>
              <p:nvGrpSpPr>
                <p:cNvPr id="70" name="Group 45"/>
                <p:cNvGrpSpPr>
                  <a:grpSpLocks/>
                </p:cNvGrpSpPr>
                <p:nvPr/>
              </p:nvGrpSpPr>
              <p:grpSpPr bwMode="auto">
                <a:xfrm>
                  <a:off x="1584" y="2354"/>
                  <a:ext cx="71" cy="46"/>
                  <a:chOff x="1200" y="2281"/>
                  <a:chExt cx="71" cy="46"/>
                </a:xfrm>
              </p:grpSpPr>
              <p:sp>
                <p:nvSpPr>
                  <p:cNvPr id="71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72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73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2281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</p:grpSp>
          <p:grpSp>
            <p:nvGrpSpPr>
              <p:cNvPr id="12" name="Group 49"/>
              <p:cNvGrpSpPr>
                <a:grpSpLocks/>
              </p:cNvGrpSpPr>
              <p:nvPr/>
            </p:nvGrpSpPr>
            <p:grpSpPr bwMode="auto">
              <a:xfrm>
                <a:off x="1824" y="2352"/>
                <a:ext cx="71" cy="432"/>
                <a:chOff x="1584" y="2304"/>
                <a:chExt cx="71" cy="432"/>
              </a:xfrm>
            </p:grpSpPr>
            <p:sp>
              <p:nvSpPr>
                <p:cNvPr id="49" name="Line 50"/>
                <p:cNvSpPr>
                  <a:spLocks noChangeShapeType="1"/>
                </p:cNvSpPr>
                <p:nvPr/>
              </p:nvSpPr>
              <p:spPr bwMode="auto">
                <a:xfrm>
                  <a:off x="1618" y="2304"/>
                  <a:ext cx="0" cy="43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50" name="Group 51"/>
                <p:cNvGrpSpPr>
                  <a:grpSpLocks/>
                </p:cNvGrpSpPr>
                <p:nvPr/>
              </p:nvGrpSpPr>
              <p:grpSpPr bwMode="auto">
                <a:xfrm>
                  <a:off x="1584" y="2448"/>
                  <a:ext cx="71" cy="46"/>
                  <a:chOff x="1200" y="2281"/>
                  <a:chExt cx="71" cy="46"/>
                </a:xfrm>
              </p:grpSpPr>
              <p:sp>
                <p:nvSpPr>
                  <p:cNvPr id="63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64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65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2281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  <p:grpSp>
              <p:nvGrpSpPr>
                <p:cNvPr id="51" name="Group 55"/>
                <p:cNvGrpSpPr>
                  <a:grpSpLocks/>
                </p:cNvGrpSpPr>
                <p:nvPr/>
              </p:nvGrpSpPr>
              <p:grpSpPr bwMode="auto">
                <a:xfrm>
                  <a:off x="1584" y="2642"/>
                  <a:ext cx="71" cy="46"/>
                  <a:chOff x="1609" y="2642"/>
                  <a:chExt cx="71" cy="46"/>
                </a:xfrm>
              </p:grpSpPr>
              <p:sp>
                <p:nvSpPr>
                  <p:cNvPr id="60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1609" y="2665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61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1657" y="2665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62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1634" y="2642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  <p:grpSp>
              <p:nvGrpSpPr>
                <p:cNvPr id="52" name="Group 59"/>
                <p:cNvGrpSpPr>
                  <a:grpSpLocks/>
                </p:cNvGrpSpPr>
                <p:nvPr/>
              </p:nvGrpSpPr>
              <p:grpSpPr bwMode="auto">
                <a:xfrm>
                  <a:off x="1584" y="2546"/>
                  <a:ext cx="71" cy="46"/>
                  <a:chOff x="1200" y="2281"/>
                  <a:chExt cx="71" cy="46"/>
                </a:xfrm>
              </p:grpSpPr>
              <p:sp>
                <p:nvSpPr>
                  <p:cNvPr id="57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58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59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2281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  <p:grpSp>
              <p:nvGrpSpPr>
                <p:cNvPr id="53" name="Group 63"/>
                <p:cNvGrpSpPr>
                  <a:grpSpLocks/>
                </p:cNvGrpSpPr>
                <p:nvPr/>
              </p:nvGrpSpPr>
              <p:grpSpPr bwMode="auto">
                <a:xfrm>
                  <a:off x="1584" y="2354"/>
                  <a:ext cx="71" cy="46"/>
                  <a:chOff x="1200" y="2281"/>
                  <a:chExt cx="71" cy="46"/>
                </a:xfrm>
              </p:grpSpPr>
              <p:sp>
                <p:nvSpPr>
                  <p:cNvPr id="54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55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56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2281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</p:grpSp>
          <p:grpSp>
            <p:nvGrpSpPr>
              <p:cNvPr id="13" name="Group 67"/>
              <p:cNvGrpSpPr>
                <a:grpSpLocks/>
              </p:cNvGrpSpPr>
              <p:nvPr/>
            </p:nvGrpSpPr>
            <p:grpSpPr bwMode="auto">
              <a:xfrm>
                <a:off x="1897" y="2400"/>
                <a:ext cx="71" cy="432"/>
                <a:chOff x="1584" y="2304"/>
                <a:chExt cx="71" cy="432"/>
              </a:xfrm>
            </p:grpSpPr>
            <p:sp>
              <p:nvSpPr>
                <p:cNvPr id="32" name="Line 68"/>
                <p:cNvSpPr>
                  <a:spLocks noChangeShapeType="1"/>
                </p:cNvSpPr>
                <p:nvPr/>
              </p:nvSpPr>
              <p:spPr bwMode="auto">
                <a:xfrm>
                  <a:off x="1618" y="2304"/>
                  <a:ext cx="0" cy="43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33" name="Group 69"/>
                <p:cNvGrpSpPr>
                  <a:grpSpLocks/>
                </p:cNvGrpSpPr>
                <p:nvPr/>
              </p:nvGrpSpPr>
              <p:grpSpPr bwMode="auto">
                <a:xfrm>
                  <a:off x="1584" y="2448"/>
                  <a:ext cx="71" cy="46"/>
                  <a:chOff x="1200" y="2281"/>
                  <a:chExt cx="71" cy="46"/>
                </a:xfrm>
              </p:grpSpPr>
              <p:sp>
                <p:nvSpPr>
                  <p:cNvPr id="46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47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48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2281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  <p:grpSp>
              <p:nvGrpSpPr>
                <p:cNvPr id="34" name="Group 73"/>
                <p:cNvGrpSpPr>
                  <a:grpSpLocks/>
                </p:cNvGrpSpPr>
                <p:nvPr/>
              </p:nvGrpSpPr>
              <p:grpSpPr bwMode="auto">
                <a:xfrm>
                  <a:off x="1584" y="2642"/>
                  <a:ext cx="71" cy="46"/>
                  <a:chOff x="1609" y="2642"/>
                  <a:chExt cx="71" cy="46"/>
                </a:xfrm>
              </p:grpSpPr>
              <p:sp>
                <p:nvSpPr>
                  <p:cNvPr id="43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1609" y="2665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44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1657" y="2665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45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634" y="2642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  <p:grpSp>
              <p:nvGrpSpPr>
                <p:cNvPr id="35" name="Group 77"/>
                <p:cNvGrpSpPr>
                  <a:grpSpLocks/>
                </p:cNvGrpSpPr>
                <p:nvPr/>
              </p:nvGrpSpPr>
              <p:grpSpPr bwMode="auto">
                <a:xfrm>
                  <a:off x="1584" y="2546"/>
                  <a:ext cx="71" cy="46"/>
                  <a:chOff x="1200" y="2281"/>
                  <a:chExt cx="71" cy="46"/>
                </a:xfrm>
              </p:grpSpPr>
              <p:sp>
                <p:nvSpPr>
                  <p:cNvPr id="40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41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42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2281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  <p:grpSp>
              <p:nvGrpSpPr>
                <p:cNvPr id="36" name="Group 81"/>
                <p:cNvGrpSpPr>
                  <a:grpSpLocks/>
                </p:cNvGrpSpPr>
                <p:nvPr/>
              </p:nvGrpSpPr>
              <p:grpSpPr bwMode="auto">
                <a:xfrm>
                  <a:off x="1584" y="2354"/>
                  <a:ext cx="71" cy="46"/>
                  <a:chOff x="1200" y="2281"/>
                  <a:chExt cx="71" cy="46"/>
                </a:xfrm>
              </p:grpSpPr>
              <p:sp>
                <p:nvSpPr>
                  <p:cNvPr id="3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38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39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2281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</p:grpSp>
          <p:grpSp>
            <p:nvGrpSpPr>
              <p:cNvPr id="14" name="Group 85"/>
              <p:cNvGrpSpPr>
                <a:grpSpLocks/>
              </p:cNvGrpSpPr>
              <p:nvPr/>
            </p:nvGrpSpPr>
            <p:grpSpPr bwMode="auto">
              <a:xfrm>
                <a:off x="1968" y="2352"/>
                <a:ext cx="71" cy="432"/>
                <a:chOff x="1584" y="2304"/>
                <a:chExt cx="71" cy="432"/>
              </a:xfrm>
            </p:grpSpPr>
            <p:sp>
              <p:nvSpPr>
                <p:cNvPr id="15" name="Line 86"/>
                <p:cNvSpPr>
                  <a:spLocks noChangeShapeType="1"/>
                </p:cNvSpPr>
                <p:nvPr/>
              </p:nvSpPr>
              <p:spPr bwMode="auto">
                <a:xfrm>
                  <a:off x="1618" y="2304"/>
                  <a:ext cx="0" cy="43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6" name="Group 87"/>
                <p:cNvGrpSpPr>
                  <a:grpSpLocks/>
                </p:cNvGrpSpPr>
                <p:nvPr/>
              </p:nvGrpSpPr>
              <p:grpSpPr bwMode="auto">
                <a:xfrm>
                  <a:off x="1584" y="2448"/>
                  <a:ext cx="71" cy="46"/>
                  <a:chOff x="1200" y="2281"/>
                  <a:chExt cx="71" cy="46"/>
                </a:xfrm>
              </p:grpSpPr>
              <p:sp>
                <p:nvSpPr>
                  <p:cNvPr id="29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30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31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2281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  <p:grpSp>
              <p:nvGrpSpPr>
                <p:cNvPr id="17" name="Group 91"/>
                <p:cNvGrpSpPr>
                  <a:grpSpLocks/>
                </p:cNvGrpSpPr>
                <p:nvPr/>
              </p:nvGrpSpPr>
              <p:grpSpPr bwMode="auto">
                <a:xfrm>
                  <a:off x="1584" y="2642"/>
                  <a:ext cx="71" cy="46"/>
                  <a:chOff x="1609" y="2642"/>
                  <a:chExt cx="71" cy="46"/>
                </a:xfrm>
              </p:grpSpPr>
              <p:sp>
                <p:nvSpPr>
                  <p:cNvPr id="26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609" y="2665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27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657" y="2665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28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634" y="2642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  <p:grpSp>
              <p:nvGrpSpPr>
                <p:cNvPr id="18" name="Group 95"/>
                <p:cNvGrpSpPr>
                  <a:grpSpLocks/>
                </p:cNvGrpSpPr>
                <p:nvPr/>
              </p:nvGrpSpPr>
              <p:grpSpPr bwMode="auto">
                <a:xfrm>
                  <a:off x="1584" y="2546"/>
                  <a:ext cx="71" cy="46"/>
                  <a:chOff x="1200" y="2281"/>
                  <a:chExt cx="71" cy="46"/>
                </a:xfrm>
              </p:grpSpPr>
              <p:sp>
                <p:nvSpPr>
                  <p:cNvPr id="23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24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25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2281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  <p:grpSp>
              <p:nvGrpSpPr>
                <p:cNvPr id="19" name="Group 99"/>
                <p:cNvGrpSpPr>
                  <a:grpSpLocks/>
                </p:cNvGrpSpPr>
                <p:nvPr/>
              </p:nvGrpSpPr>
              <p:grpSpPr bwMode="auto">
                <a:xfrm>
                  <a:off x="1584" y="2354"/>
                  <a:ext cx="71" cy="46"/>
                  <a:chOff x="1200" y="2281"/>
                  <a:chExt cx="71" cy="46"/>
                </a:xfrm>
              </p:grpSpPr>
              <p:sp>
                <p:nvSpPr>
                  <p:cNvPr id="20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21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248" y="2304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  <p:sp>
                <p:nvSpPr>
                  <p:cNvPr id="22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1225" y="2281"/>
                    <a:ext cx="23" cy="2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0350" tIns="30175" rIns="60350" bIns="30175" anchor="ctr"/>
                  <a:lstStyle/>
                  <a:p>
                    <a:pPr eaLnBrk="1" hangingPunct="1"/>
                    <a:endParaRPr lang="fr-FR">
                      <a:latin typeface="Times New Roman" pitchFamily="124" charset="0"/>
                    </a:endParaRPr>
                  </a:p>
                </p:txBody>
              </p:sp>
            </p:grpSp>
          </p:grpSp>
        </p:grpSp>
        <p:sp>
          <p:nvSpPr>
            <p:cNvPr id="9" name="Line 129"/>
            <p:cNvSpPr>
              <a:spLocks noChangeShapeType="1"/>
            </p:cNvSpPr>
            <p:nvPr/>
          </p:nvSpPr>
          <p:spPr bwMode="auto">
            <a:xfrm flipV="1">
              <a:off x="794" y="2704"/>
              <a:ext cx="907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04" name="Picture 125" descr="tarot_lasilla_obs3"/>
          <p:cNvPicPr>
            <a:picLocks noChangeAspect="1" noChangeArrowheads="1"/>
          </p:cNvPicPr>
          <p:nvPr/>
        </p:nvPicPr>
        <p:blipFill>
          <a:blip r:embed="rId3" cstate="print"/>
          <a:srcRect l="21172" t="21768" b="17203"/>
          <a:stretch>
            <a:fillRect/>
          </a:stretch>
        </p:blipFill>
        <p:spPr bwMode="auto">
          <a:xfrm>
            <a:off x="4581525" y="3760296"/>
            <a:ext cx="127635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Text Box 128"/>
          <p:cNvSpPr txBox="1">
            <a:spLocks noChangeArrowheads="1"/>
          </p:cNvSpPr>
          <p:nvPr/>
        </p:nvSpPr>
        <p:spPr bwMode="auto">
          <a:xfrm>
            <a:off x="949325" y="4274646"/>
            <a:ext cx="6937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350" tIns="30175" rIns="60350" bIns="30175"/>
          <a:lstStyle/>
          <a:p>
            <a:pPr eaLnBrk="1" hangingPunct="1"/>
            <a:r>
              <a:rPr lang="fr-FR" altLang="ja-JP" sz="290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ν</a:t>
            </a:r>
            <a:endParaRPr lang="fr-FR">
              <a:latin typeface="Times New Roman" pitchFamily="124" charset="0"/>
              <a:ea typeface="ＭＳ 明朝" pitchFamily="124" charset="-128"/>
            </a:endParaRPr>
          </a:p>
        </p:txBody>
      </p:sp>
      <p:sp>
        <p:nvSpPr>
          <p:cNvPr id="106" name="Line 130"/>
          <p:cNvSpPr>
            <a:spLocks noChangeShapeType="1"/>
          </p:cNvSpPr>
          <p:nvPr/>
        </p:nvSpPr>
        <p:spPr bwMode="auto">
          <a:xfrm flipV="1">
            <a:off x="2000250" y="4760421"/>
            <a:ext cx="6905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7" name="Line 131"/>
          <p:cNvSpPr>
            <a:spLocks noChangeShapeType="1"/>
          </p:cNvSpPr>
          <p:nvPr/>
        </p:nvSpPr>
        <p:spPr bwMode="auto">
          <a:xfrm flipH="1" flipV="1">
            <a:off x="2714625" y="3617421"/>
            <a:ext cx="0" cy="1143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8" name="Line 132"/>
          <p:cNvSpPr>
            <a:spLocks noChangeShapeType="1"/>
          </p:cNvSpPr>
          <p:nvPr/>
        </p:nvSpPr>
        <p:spPr bwMode="auto">
          <a:xfrm flipH="1">
            <a:off x="3714750" y="3617421"/>
            <a:ext cx="1588" cy="1143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9" name="Line 133"/>
          <p:cNvSpPr>
            <a:spLocks noChangeShapeType="1"/>
          </p:cNvSpPr>
          <p:nvPr/>
        </p:nvSpPr>
        <p:spPr bwMode="auto">
          <a:xfrm flipV="1">
            <a:off x="3743325" y="4760421"/>
            <a:ext cx="828675" cy="47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0" name="Text Box 109"/>
          <p:cNvSpPr txBox="1">
            <a:spLocks noChangeArrowheads="1"/>
          </p:cNvSpPr>
          <p:nvPr/>
        </p:nvSpPr>
        <p:spPr bwMode="auto">
          <a:xfrm>
            <a:off x="939800" y="3545984"/>
            <a:ext cx="1703388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350" tIns="30175" rIns="60350" bIns="30175"/>
          <a:lstStyle/>
          <a:p>
            <a:pPr eaLnBrk="1" hangingPunct="1"/>
            <a:r>
              <a:rPr lang="fr-FR" sz="1800">
                <a:latin typeface="Times New Roman" pitchFamily="124" charset="0"/>
              </a:rPr>
              <a:t>ANTARES</a:t>
            </a:r>
          </a:p>
        </p:txBody>
      </p:sp>
      <p:sp>
        <p:nvSpPr>
          <p:cNvPr id="111" name="Text Box 135"/>
          <p:cNvSpPr txBox="1">
            <a:spLocks noChangeArrowheads="1"/>
          </p:cNvSpPr>
          <p:nvPr/>
        </p:nvSpPr>
        <p:spPr bwMode="auto">
          <a:xfrm>
            <a:off x="3357563" y="2446408"/>
            <a:ext cx="4704604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350" tIns="30175" rIns="60350" bIns="30175"/>
          <a:lstStyle/>
          <a:p>
            <a:pPr eaLnBrk="1" hangingPunct="1"/>
            <a:r>
              <a:rPr lang="fr-FR" altLang="ja-JP" sz="1700" dirty="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Reconstruction “on-line” (&lt;10ms)</a:t>
            </a:r>
          </a:p>
          <a:p>
            <a:pPr eaLnBrk="1" hangingPunct="1"/>
            <a:r>
              <a:rPr lang="fr-FR" altLang="ja-JP" sz="1700" dirty="0" smtClean="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 -Doublet (15 min, 3 </a:t>
            </a:r>
            <a:r>
              <a:rPr lang="fr-FR" altLang="ja-JP" sz="1700" dirty="0" err="1" smtClean="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deg</a:t>
            </a:r>
            <a:r>
              <a:rPr lang="fr-FR" altLang="ja-JP" sz="1700" dirty="0" smtClean="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)</a:t>
            </a:r>
          </a:p>
          <a:p>
            <a:pPr eaLnBrk="1" hangingPunct="1"/>
            <a:r>
              <a:rPr lang="fr-FR" altLang="ja-JP" sz="1700" dirty="0" smtClean="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 - </a:t>
            </a:r>
            <a:r>
              <a:rPr lang="fr-FR" altLang="ja-JP" sz="1700" dirty="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HE </a:t>
            </a:r>
            <a:r>
              <a:rPr lang="fr-FR" altLang="ja-JP" sz="1700" dirty="0" smtClean="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singlet (E&gt;5-10 </a:t>
            </a:r>
            <a:r>
              <a:rPr lang="fr-FR" altLang="ja-JP" sz="1700" dirty="0" err="1" smtClean="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TeV</a:t>
            </a:r>
            <a:r>
              <a:rPr lang="fr-FR" altLang="ja-JP" sz="1700" dirty="0" smtClean="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)</a:t>
            </a:r>
          </a:p>
          <a:p>
            <a:pPr eaLnBrk="1" hangingPunct="1"/>
            <a:r>
              <a:rPr lang="fr-FR" altLang="ja-JP" sz="1700" dirty="0" smtClean="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 - </a:t>
            </a:r>
            <a:r>
              <a:rPr lang="fr-FR" altLang="ja-JP" sz="1700" dirty="0" err="1" smtClean="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Directional</a:t>
            </a:r>
            <a:r>
              <a:rPr lang="fr-FR" altLang="ja-JP" sz="1700" dirty="0" smtClean="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 (Δ</a:t>
            </a:r>
            <a:r>
              <a:rPr lang="fr-FR" altLang="ja-JP" sz="1700" baseline="-25000" dirty="0" smtClean="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GWGC</a:t>
            </a:r>
            <a:r>
              <a:rPr lang="fr-FR" altLang="ja-JP" sz="1700" dirty="0" smtClean="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&lt;0.33 </a:t>
            </a:r>
            <a:r>
              <a:rPr lang="fr-FR" altLang="ja-JP" sz="1700" dirty="0" err="1" smtClean="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deg</a:t>
            </a:r>
            <a:r>
              <a:rPr lang="fr-FR" altLang="ja-JP" sz="1700" dirty="0" smtClean="0">
                <a:solidFill>
                  <a:srgbClr val="FFFF00"/>
                </a:solidFill>
                <a:latin typeface="Times New Roman" pitchFamily="124" charset="0"/>
                <a:ea typeface="ＭＳ 明朝" pitchFamily="124" charset="-128"/>
              </a:rPr>
              <a:t>)</a:t>
            </a:r>
            <a:endParaRPr lang="fr-FR" sz="3600" dirty="0">
              <a:solidFill>
                <a:srgbClr val="CC3300"/>
              </a:solidFill>
              <a:latin typeface="Times New Roman" pitchFamily="124" charset="0"/>
              <a:ea typeface="ＭＳ 明朝" pitchFamily="124" charset="-128"/>
            </a:endParaRPr>
          </a:p>
        </p:txBody>
      </p:sp>
      <p:sp>
        <p:nvSpPr>
          <p:cNvPr id="112" name="Text Box 110"/>
          <p:cNvSpPr txBox="1">
            <a:spLocks noChangeArrowheads="1"/>
          </p:cNvSpPr>
          <p:nvPr/>
        </p:nvSpPr>
        <p:spPr bwMode="auto">
          <a:xfrm>
            <a:off x="1980207" y="4760421"/>
            <a:ext cx="1042988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350" tIns="30175" rIns="60350" bIns="30175"/>
          <a:lstStyle/>
          <a:p>
            <a:pPr eaLnBrk="1" hangingPunct="1"/>
            <a:r>
              <a:rPr lang="fr-FR" sz="1800" dirty="0">
                <a:solidFill>
                  <a:srgbClr val="FFFFFF"/>
                </a:solidFill>
                <a:latin typeface="Times New Roman" pitchFamily="124" charset="0"/>
              </a:rPr>
              <a:t>Real time</a:t>
            </a:r>
            <a:endParaRPr lang="fr-FR" sz="3200" dirty="0">
              <a:solidFill>
                <a:srgbClr val="FFFFFF"/>
              </a:solidFill>
              <a:latin typeface="Times New Roman" pitchFamily="124" charset="0"/>
            </a:endParaRPr>
          </a:p>
        </p:txBody>
      </p:sp>
      <p:sp>
        <p:nvSpPr>
          <p:cNvPr id="113" name="AutoShape 129"/>
          <p:cNvSpPr>
            <a:spLocks noChangeArrowheads="1"/>
          </p:cNvSpPr>
          <p:nvPr/>
        </p:nvSpPr>
        <p:spPr bwMode="auto">
          <a:xfrm>
            <a:off x="3214688" y="2390589"/>
            <a:ext cx="5212136" cy="1182009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endParaRPr lang="fr-FR" sz="1800">
              <a:latin typeface="Century Schoolbook" pitchFamily="124" charset="0"/>
            </a:endParaRPr>
          </a:p>
        </p:txBody>
      </p:sp>
      <p:sp>
        <p:nvSpPr>
          <p:cNvPr id="114" name="Line 127"/>
          <p:cNvSpPr>
            <a:spLocks noChangeShapeType="1"/>
          </p:cNvSpPr>
          <p:nvPr/>
        </p:nvSpPr>
        <p:spPr bwMode="auto">
          <a:xfrm flipV="1">
            <a:off x="1143000" y="4403234"/>
            <a:ext cx="635000" cy="5111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115" name="Picture 119" descr="ant1234567891_3c02_im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63" y="3760296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" name="Line 133"/>
          <p:cNvSpPr>
            <a:spLocks noChangeShapeType="1"/>
          </p:cNvSpPr>
          <p:nvPr/>
        </p:nvSpPr>
        <p:spPr bwMode="auto">
          <a:xfrm flipV="1">
            <a:off x="5929313" y="4760421"/>
            <a:ext cx="828675" cy="47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7" name="Text Box 110"/>
          <p:cNvSpPr txBox="1">
            <a:spLocks noChangeArrowheads="1"/>
          </p:cNvSpPr>
          <p:nvPr/>
        </p:nvSpPr>
        <p:spPr bwMode="auto">
          <a:xfrm>
            <a:off x="3357563" y="4648576"/>
            <a:ext cx="1473744" cy="51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350" tIns="30175" rIns="60350" bIns="30175"/>
          <a:lstStyle/>
          <a:p>
            <a:pPr eaLnBrk="1" hangingPunct="1"/>
            <a:r>
              <a:rPr lang="fr-FR" altLang="ja-JP" dirty="0" err="1">
                <a:solidFill>
                  <a:srgbClr val="FFFFFF"/>
                </a:solidFill>
                <a:latin typeface="Times New Roman" pitchFamily="124" charset="0"/>
                <a:ea typeface="ＭＳ 明朝" pitchFamily="124" charset="-128"/>
              </a:rPr>
              <a:t>send</a:t>
            </a:r>
            <a:r>
              <a:rPr lang="fr-FR" altLang="ja-JP" dirty="0">
                <a:solidFill>
                  <a:srgbClr val="FFFFFF"/>
                </a:solidFill>
                <a:latin typeface="Times New Roman" pitchFamily="124" charset="0"/>
                <a:ea typeface="ＭＳ 明朝" pitchFamily="124" charset="-128"/>
              </a:rPr>
              <a:t> &lt;10s</a:t>
            </a:r>
            <a:endParaRPr lang="fr-FR" sz="3600" dirty="0">
              <a:solidFill>
                <a:srgbClr val="FFFFFF"/>
              </a:solidFill>
              <a:latin typeface="Times New Roman" pitchFamily="124" charset="0"/>
              <a:ea typeface="ＭＳ 明朝" pitchFamily="124" charset="-128"/>
            </a:endParaRPr>
          </a:p>
        </p:txBody>
      </p:sp>
      <p:sp>
        <p:nvSpPr>
          <p:cNvPr id="118" name="TextBox 120"/>
          <p:cNvSpPr txBox="1">
            <a:spLocks noChangeArrowheads="1"/>
          </p:cNvSpPr>
          <p:nvPr/>
        </p:nvSpPr>
        <p:spPr bwMode="auto">
          <a:xfrm>
            <a:off x="6762466" y="5163670"/>
            <a:ext cx="1500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Century Schoolbook" pitchFamily="124" charset="0"/>
              </a:rPr>
              <a:t>1.9° x 1.9°</a:t>
            </a:r>
          </a:p>
        </p:txBody>
      </p:sp>
      <p:sp>
        <p:nvSpPr>
          <p:cNvPr id="119" name="Rectangle 10"/>
          <p:cNvSpPr>
            <a:spLocks noChangeArrowheads="1"/>
          </p:cNvSpPr>
          <p:nvPr/>
        </p:nvSpPr>
        <p:spPr bwMode="auto">
          <a:xfrm>
            <a:off x="1407096" y="5213118"/>
            <a:ext cx="567693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1800" dirty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Large </a:t>
            </a:r>
            <a:r>
              <a:rPr lang="fr-FR" sz="1800" dirty="0" err="1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sky</a:t>
            </a:r>
            <a:r>
              <a:rPr lang="fr-FR" sz="1800" dirty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sz="1800" dirty="0" err="1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coverage</a:t>
            </a:r>
            <a:r>
              <a:rPr lang="fr-FR" sz="1800" dirty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(&gt;2π sr) + </a:t>
            </a:r>
            <a:r>
              <a:rPr lang="fr-FR" sz="1800" dirty="0" err="1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high</a:t>
            </a:r>
            <a:r>
              <a:rPr lang="fr-FR" sz="1800" dirty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sz="1800" dirty="0" err="1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duty</a:t>
            </a:r>
            <a:r>
              <a:rPr lang="fr-FR" sz="1800" dirty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cycle</a:t>
            </a:r>
          </a:p>
          <a:p>
            <a:pPr eaLnBrk="1" hangingPunct="1"/>
            <a:r>
              <a:rPr lang="fr-FR" sz="1800" dirty="0" err="1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Improved</a:t>
            </a:r>
            <a:r>
              <a:rPr lang="fr-FR" sz="1800" dirty="0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dirty="0" err="1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fr-FR" sz="1800" dirty="0" err="1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ensitivity</a:t>
            </a:r>
            <a:r>
              <a:rPr lang="fr-FR" sz="1800" dirty="0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(1 </a:t>
            </a:r>
            <a:r>
              <a:rPr lang="fr-FR" sz="1800" dirty="0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neutrino</a:t>
            </a:r>
            <a:r>
              <a:rPr lang="fr-FR" sz="1800" dirty="0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/>
              </a:rPr>
              <a:t></a:t>
            </a:r>
            <a:r>
              <a:rPr lang="fr-FR" sz="1800" dirty="0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3 sigma </a:t>
            </a:r>
            <a:r>
              <a:rPr lang="fr-FR" sz="1800" dirty="0" err="1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discovery</a:t>
            </a:r>
            <a:r>
              <a:rPr lang="fr-FR" sz="1800" dirty="0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)</a:t>
            </a:r>
            <a:endParaRPr lang="fr-FR" sz="1800" dirty="0">
              <a:solidFill>
                <a:srgbClr val="FFFFFF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fr-FR" sz="1800" dirty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No </a:t>
            </a:r>
            <a:r>
              <a:rPr lang="fr-FR" sz="1800" dirty="0" err="1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hypothesis</a:t>
            </a:r>
            <a:r>
              <a:rPr lang="fr-FR" sz="1800" dirty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on the nature of the source</a:t>
            </a:r>
          </a:p>
          <a:p>
            <a:pPr eaLnBrk="1" hangingPunct="1"/>
            <a:r>
              <a:rPr lang="fr-FR" dirty="0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In</a:t>
            </a:r>
            <a:r>
              <a:rPr lang="fr-FR" sz="1800" dirty="0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dependent of </a:t>
            </a:r>
            <a:r>
              <a:rPr lang="fr-FR" sz="1800" dirty="0" err="1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availability</a:t>
            </a:r>
            <a:r>
              <a:rPr lang="fr-FR" sz="1800" dirty="0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sz="1800" dirty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of </a:t>
            </a:r>
            <a:r>
              <a:rPr lang="fr-FR" sz="1800" dirty="0" err="1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external</a:t>
            </a:r>
            <a:r>
              <a:rPr lang="fr-FR" sz="1800" dirty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sz="1800" dirty="0" smtClean="0">
                <a:solidFill>
                  <a:srgbClr val="FFFFFF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triggers</a:t>
            </a:r>
          </a:p>
          <a:p>
            <a:pPr eaLnBrk="1" hangingPunct="1"/>
            <a:r>
              <a:rPr lang="fr-FR" dirty="0" err="1" smtClean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Telescopes</a:t>
            </a:r>
            <a:r>
              <a:rPr lang="fr-FR" dirty="0" smtClean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: TAROT, ROTSE, ZADKO    Satellites: SWIFT</a:t>
            </a:r>
            <a:endParaRPr lang="fr-FR" sz="1800" dirty="0">
              <a:solidFill>
                <a:srgbClr val="FFFFFF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0" name="Rectángulo 119"/>
          <p:cNvSpPr/>
          <p:nvPr/>
        </p:nvSpPr>
        <p:spPr>
          <a:xfrm>
            <a:off x="5345269" y="1977095"/>
            <a:ext cx="39592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 smtClean="0">
                <a:solidFill>
                  <a:schemeClr val="bg1">
                    <a:lumMod val="85000"/>
                  </a:schemeClr>
                </a:solidFill>
              </a:rPr>
              <a:t>Astropart</a:t>
            </a:r>
            <a:r>
              <a:rPr lang="fr-FR" sz="1600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fr-FR" sz="1600" dirty="0">
                <a:solidFill>
                  <a:schemeClr val="bg1">
                    <a:lumMod val="85000"/>
                  </a:schemeClr>
                </a:solidFill>
              </a:rPr>
              <a:t>Phys.  35 (</a:t>
            </a:r>
            <a:r>
              <a:rPr lang="fr-FR" sz="1600" dirty="0" smtClean="0">
                <a:solidFill>
                  <a:schemeClr val="bg1">
                    <a:lumMod val="85000"/>
                  </a:schemeClr>
                </a:solidFill>
              </a:rPr>
              <a:t>2012), arXiv:1103.4477</a:t>
            </a:r>
          </a:p>
        </p:txBody>
      </p:sp>
      <p:sp>
        <p:nvSpPr>
          <p:cNvPr id="121" name="Cerrar llave 120"/>
          <p:cNvSpPr/>
          <p:nvPr/>
        </p:nvSpPr>
        <p:spPr>
          <a:xfrm>
            <a:off x="6125882" y="2749712"/>
            <a:ext cx="298824" cy="811213"/>
          </a:xfrm>
          <a:prstGeom prst="rightBrac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CuadroTexto 121"/>
          <p:cNvSpPr txBox="1"/>
          <p:nvPr/>
        </p:nvSpPr>
        <p:spPr bwMode="auto">
          <a:xfrm>
            <a:off x="6424706" y="2958176"/>
            <a:ext cx="19065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Neutrino alert (GCN)</a:t>
            </a:r>
          </a:p>
        </p:txBody>
      </p:sp>
    </p:spTree>
    <p:extLst>
      <p:ext uri="{BB962C8B-B14F-4D97-AF65-F5344CB8AC3E}">
        <p14:creationId xmlns:p14="http://schemas.microsoft.com/office/powerpoint/2010/main" val="19460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TAToO</a:t>
            </a:r>
            <a:r>
              <a:rPr lang="en-US" sz="4400" dirty="0" smtClean="0"/>
              <a:t>: GRB analysis</a:t>
            </a:r>
            <a:endParaRPr lang="en-US" sz="44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8001" y="1476864"/>
            <a:ext cx="8785225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sz="2400" dirty="0" smtClean="0">
                <a:solidFill>
                  <a:srgbClr val="D9D9D9"/>
                </a:solidFill>
                <a:sym typeface="Wingdings" pitchFamily="2" charset="2"/>
              </a:rPr>
              <a:t>For </a:t>
            </a:r>
            <a:r>
              <a:rPr lang="fr-FR" sz="2400" dirty="0" err="1" smtClean="0">
                <a:solidFill>
                  <a:srgbClr val="D9D9D9"/>
                </a:solidFill>
                <a:sym typeface="Wingdings" pitchFamily="2" charset="2"/>
              </a:rPr>
              <a:t>each</a:t>
            </a:r>
            <a:r>
              <a:rPr lang="fr-FR" sz="2400" dirty="0" smtClean="0">
                <a:solidFill>
                  <a:srgbClr val="D9D9D9"/>
                </a:solidFill>
                <a:sym typeface="Wingdings" pitchFamily="2" charset="2"/>
              </a:rPr>
              <a:t> neutrino </a:t>
            </a:r>
            <a:r>
              <a:rPr lang="fr-FR" sz="2400" dirty="0" err="1" smtClean="0">
                <a:solidFill>
                  <a:srgbClr val="D9D9D9"/>
                </a:solidFill>
                <a:sym typeface="Wingdings" pitchFamily="2" charset="2"/>
              </a:rPr>
              <a:t>alert</a:t>
            </a:r>
            <a:r>
              <a:rPr lang="fr-FR" sz="2400" dirty="0" smtClean="0">
                <a:solidFill>
                  <a:srgbClr val="D9D9D9"/>
                </a:solidFill>
                <a:sym typeface="Wingdings" pitchFamily="2" charset="2"/>
              </a:rPr>
              <a:t> -&gt; </a:t>
            </a:r>
            <a:r>
              <a:rPr lang="fr-FR" sz="2400" dirty="0" err="1" smtClean="0">
                <a:solidFill>
                  <a:srgbClr val="D9D9D9"/>
                </a:solidFill>
                <a:sym typeface="Wingdings" pitchFamily="2" charset="2"/>
              </a:rPr>
              <a:t>search</a:t>
            </a:r>
            <a:r>
              <a:rPr lang="fr-FR" sz="2400" dirty="0" smtClean="0">
                <a:solidFill>
                  <a:srgbClr val="D9D9D9"/>
                </a:solidFill>
                <a:sym typeface="Wingdings" pitchFamily="2" charset="2"/>
              </a:rPr>
              <a:t> for </a:t>
            </a:r>
            <a:r>
              <a:rPr lang="fr-FR" sz="2400" dirty="0" err="1" smtClean="0">
                <a:solidFill>
                  <a:srgbClr val="D9D9D9"/>
                </a:solidFill>
                <a:sym typeface="Wingdings" pitchFamily="2" charset="2"/>
              </a:rPr>
              <a:t>counterpart</a:t>
            </a:r>
            <a:r>
              <a:rPr lang="fr-FR" sz="2400" dirty="0" smtClean="0">
                <a:solidFill>
                  <a:srgbClr val="D9D9D9"/>
                </a:solidFill>
                <a:sym typeface="Wingdings" pitchFamily="2" charset="2"/>
              </a:rPr>
              <a:t> in </a:t>
            </a:r>
            <a:r>
              <a:rPr lang="fr-FR" sz="2400" dirty="0" err="1" smtClean="0">
                <a:solidFill>
                  <a:srgbClr val="D9D9D9"/>
                </a:solidFill>
                <a:sym typeface="Wingdings" pitchFamily="2" charset="2"/>
              </a:rPr>
              <a:t>optical</a:t>
            </a:r>
            <a:r>
              <a:rPr lang="fr-FR" sz="2400" dirty="0" smtClean="0">
                <a:solidFill>
                  <a:srgbClr val="D9D9D9"/>
                </a:solidFill>
                <a:sym typeface="Wingdings" pitchFamily="2" charset="2"/>
              </a:rPr>
              <a:t> </a:t>
            </a:r>
          </a:p>
          <a:p>
            <a:pPr marL="457200" lvl="1" indent="0">
              <a:buNone/>
            </a:pPr>
            <a:r>
              <a:rPr lang="fr-FR" sz="2400" dirty="0" err="1" smtClean="0">
                <a:solidFill>
                  <a:srgbClr val="D9D9D9"/>
                </a:solidFill>
                <a:sym typeface="Wingdings" pitchFamily="2" charset="2"/>
              </a:rPr>
              <a:t>originating</a:t>
            </a:r>
            <a:r>
              <a:rPr lang="fr-FR" sz="2400" dirty="0" smtClean="0">
                <a:solidFill>
                  <a:srgbClr val="D9D9D9"/>
                </a:solidFill>
                <a:sym typeface="Wingdings" pitchFamily="2" charset="2"/>
              </a:rPr>
              <a:t> </a:t>
            </a:r>
            <a:r>
              <a:rPr lang="fr-FR" sz="2400" dirty="0" err="1" smtClean="0">
                <a:solidFill>
                  <a:srgbClr val="D9D9D9"/>
                </a:solidFill>
                <a:sym typeface="Wingdings" pitchFamily="2" charset="2"/>
              </a:rPr>
              <a:t>from</a:t>
            </a:r>
            <a:r>
              <a:rPr lang="fr-FR" sz="2400" dirty="0" smtClean="0">
                <a:solidFill>
                  <a:srgbClr val="D9D9D9"/>
                </a:solidFill>
                <a:sym typeface="Wingdings" pitchFamily="2" charset="2"/>
              </a:rPr>
              <a:t> GRB (83 </a:t>
            </a:r>
            <a:r>
              <a:rPr lang="fr-FR" sz="2400" dirty="0" err="1" smtClean="0">
                <a:solidFill>
                  <a:srgbClr val="D9D9D9"/>
                </a:solidFill>
                <a:sym typeface="Wingdings" pitchFamily="2" charset="2"/>
              </a:rPr>
              <a:t>alerts</a:t>
            </a:r>
            <a:r>
              <a:rPr lang="fr-FR" sz="2400" dirty="0" smtClean="0">
                <a:solidFill>
                  <a:srgbClr val="D9D9D9"/>
                </a:solidFill>
                <a:sym typeface="Wingdings" pitchFamily="2" charset="2"/>
              </a:rPr>
              <a:t> sent </a:t>
            </a:r>
            <a:r>
              <a:rPr lang="fr-FR" sz="2400" dirty="0" err="1" smtClean="0">
                <a:solidFill>
                  <a:srgbClr val="D9D9D9"/>
                </a:solidFill>
                <a:sym typeface="Wingdings" pitchFamily="2" charset="2"/>
              </a:rPr>
              <a:t>since</a:t>
            </a:r>
            <a:r>
              <a:rPr lang="fr-FR" sz="2400" dirty="0" smtClean="0">
                <a:solidFill>
                  <a:srgbClr val="D9D9D9"/>
                </a:solidFill>
                <a:sym typeface="Wingdings" pitchFamily="2" charset="2"/>
              </a:rPr>
              <a:t> </a:t>
            </a:r>
            <a:r>
              <a:rPr lang="fr-FR" sz="2400" dirty="0" err="1" smtClean="0">
                <a:solidFill>
                  <a:srgbClr val="D9D9D9"/>
                </a:solidFill>
                <a:sym typeface="Wingdings" pitchFamily="2" charset="2"/>
              </a:rPr>
              <a:t>mid</a:t>
            </a:r>
            <a:r>
              <a:rPr lang="fr-FR" sz="2400" dirty="0" smtClean="0">
                <a:solidFill>
                  <a:srgbClr val="D9D9D9"/>
                </a:solidFill>
                <a:sym typeface="Wingdings" pitchFamily="2" charset="2"/>
              </a:rPr>
              <a:t> 2009)</a:t>
            </a:r>
            <a:endParaRPr lang="fr-FR" sz="1800" dirty="0" smtClean="0">
              <a:solidFill>
                <a:srgbClr val="D9D9D9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081" y="3165960"/>
            <a:ext cx="3759298" cy="316013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60801"/>
            <a:ext cx="5611037" cy="208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Dark matter</a:t>
            </a:r>
            <a:endParaRPr lang="en-US" sz="4400" dirty="0"/>
          </a:p>
        </p:txBody>
      </p:sp>
      <p:sp>
        <p:nvSpPr>
          <p:cNvPr id="14" name="ZoneTexte 56"/>
          <p:cNvSpPr txBox="1">
            <a:spLocks noChangeArrowheads="1"/>
          </p:cNvSpPr>
          <p:nvPr/>
        </p:nvSpPr>
        <p:spPr bwMode="auto">
          <a:xfrm>
            <a:off x="0" y="1435507"/>
            <a:ext cx="9144000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buFont typeface="Courier New"/>
              <a:buChar char="o"/>
              <a:defRPr sz="22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742950" indent="-285750" eaLnBrk="0" hangingPunct="0">
              <a:defRPr>
                <a:latin typeface="Arial" pitchFamily="34" charset="0"/>
              </a:defRPr>
            </a:lvl2pPr>
            <a:lvl3pPr marL="1143000" indent="-228600" eaLnBrk="0" hangingPunct="0">
              <a:defRPr>
                <a:latin typeface="Arial" pitchFamily="34" charset="0"/>
              </a:defRPr>
            </a:lvl3pPr>
            <a:lvl4pPr marL="1600200" indent="-228600" eaLnBrk="0" hangingPunct="0">
              <a:defRPr>
                <a:latin typeface="Arial" pitchFamily="34" charset="0"/>
              </a:defRPr>
            </a:lvl4pPr>
            <a:lvl5pPr marL="2057400" indent="-228600" eaLnBrk="0" hangingPunct="0">
              <a:defRPr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r>
              <a:rPr lang="en-US" sz="2000" dirty="0" smtClean="0"/>
              <a:t>WIMPs (</a:t>
            </a:r>
            <a:r>
              <a:rPr lang="en-US" sz="2000" dirty="0" err="1" smtClean="0"/>
              <a:t>neutralinos</a:t>
            </a:r>
            <a:r>
              <a:rPr lang="en-US" sz="2000" dirty="0" smtClean="0"/>
              <a:t>, KK particles) accumulate in massive objects like the Sun, the Galactic Center, dwarf galaxies…</a:t>
            </a:r>
          </a:p>
          <a:p>
            <a:r>
              <a:rPr lang="en-US" sz="2000" dirty="0" smtClean="0"/>
              <a:t>The products of such annihilations would yield “high energy” neutrinos, which can be detected by neutrino telescopes</a:t>
            </a:r>
          </a:p>
          <a:p>
            <a:r>
              <a:rPr lang="en-US" sz="2000" dirty="0" smtClean="0"/>
              <a:t>A signal would be a clean indication of DM (no plausible astrophysical explanation)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695" y="3152028"/>
            <a:ext cx="4528421" cy="32727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5" y="3152029"/>
            <a:ext cx="4497542" cy="327272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 bwMode="auto">
          <a:xfrm>
            <a:off x="2913531" y="5543180"/>
            <a:ext cx="99568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CMSSM</a:t>
            </a:r>
          </a:p>
        </p:txBody>
      </p:sp>
      <p:sp>
        <p:nvSpPr>
          <p:cNvPr id="9" name="CuadroTexto 8"/>
          <p:cNvSpPr txBox="1"/>
          <p:nvPr/>
        </p:nvSpPr>
        <p:spPr bwMode="auto">
          <a:xfrm>
            <a:off x="7772401" y="5495525"/>
            <a:ext cx="106744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MSSM-7</a:t>
            </a:r>
          </a:p>
        </p:txBody>
      </p:sp>
      <p:sp>
        <p:nvSpPr>
          <p:cNvPr id="4" name="CuadroTexto 3"/>
          <p:cNvSpPr txBox="1"/>
          <p:nvPr/>
        </p:nvSpPr>
        <p:spPr bwMode="auto">
          <a:xfrm>
            <a:off x="3425343" y="6421966"/>
            <a:ext cx="191403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</a:t>
            </a:r>
            <a:r>
              <a:rPr lang="en-US" sz="20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rxiv</a:t>
            </a:r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: 1302.6516</a:t>
            </a:r>
          </a:p>
        </p:txBody>
      </p:sp>
    </p:spTree>
    <p:extLst>
      <p:ext uri="{BB962C8B-B14F-4D97-AF65-F5344CB8AC3E}">
        <p14:creationId xmlns:p14="http://schemas.microsoft.com/office/powerpoint/2010/main" val="343560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468056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Production mechanism</a:t>
            </a:r>
            <a:endParaRPr lang="en-US" sz="4400" dirty="0"/>
          </a:p>
        </p:txBody>
      </p:sp>
      <p:sp>
        <p:nvSpPr>
          <p:cNvPr id="22" name="Rectángulo 21"/>
          <p:cNvSpPr/>
          <p:nvPr/>
        </p:nvSpPr>
        <p:spPr bwMode="auto">
          <a:xfrm>
            <a:off x="3276600" y="3515975"/>
            <a:ext cx="2918460" cy="990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3" name="Objeto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744639"/>
              </p:ext>
            </p:extLst>
          </p:nvPr>
        </p:nvGraphicFramePr>
        <p:xfrm>
          <a:off x="1447800" y="5878175"/>
          <a:ext cx="4170947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0" name="Ecuación" r:id="rId3" imgW="1651000" imgH="241300" progId="Equation.3">
                  <p:embed/>
                </p:oleObj>
              </mc:Choice>
              <mc:Fallback>
                <p:oleObj name="Ecuación" r:id="rId3" imgW="1651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7800" y="5878175"/>
                        <a:ext cx="4170947" cy="609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to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216759"/>
              </p:ext>
            </p:extLst>
          </p:nvPr>
        </p:nvGraphicFramePr>
        <p:xfrm>
          <a:off x="914400" y="3014325"/>
          <a:ext cx="528066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1" name="Ecuación" r:id="rId5" imgW="2514600" imgH="254000" progId="Equation.3">
                  <p:embed/>
                </p:oleObj>
              </mc:Choice>
              <mc:Fallback>
                <p:oleObj name="Ecuación" r:id="rId5" imgW="2514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3014325"/>
                        <a:ext cx="5280660" cy="533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457200" y="1687175"/>
            <a:ext cx="5791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D9D9D9"/>
                </a:solidFill>
              </a:rPr>
              <a:t>Neutrinos are expected to be produced in the interaction of high energy nucleons with matter or radiation:</a:t>
            </a:r>
          </a:p>
        </p:txBody>
      </p:sp>
      <p:graphicFrame>
        <p:nvGraphicFramePr>
          <p:cNvPr id="2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421532"/>
              </p:ext>
            </p:extLst>
          </p:nvPr>
        </p:nvGraphicFramePr>
        <p:xfrm>
          <a:off x="4191000" y="3439775"/>
          <a:ext cx="204788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2" name="Equation" r:id="rId7" imgW="139680" imgH="203040" progId="Equation.3">
                  <p:embed/>
                </p:oleObj>
              </mc:Choice>
              <mc:Fallback>
                <p:oleObj name="Equation" r:id="rId7" imgW="1396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439775"/>
                        <a:ext cx="204788" cy="35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16938"/>
              </p:ext>
            </p:extLst>
          </p:nvPr>
        </p:nvGraphicFramePr>
        <p:xfrm>
          <a:off x="3581400" y="3871575"/>
          <a:ext cx="199548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" name="Equation" r:id="rId9" imgW="1244520" imgH="253800" progId="Equation.3">
                  <p:embed/>
                </p:oleObj>
              </mc:Choice>
              <mc:Fallback>
                <p:oleObj name="Equation" r:id="rId9" imgW="1244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871575"/>
                        <a:ext cx="1995487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838200" y="2938125"/>
            <a:ext cx="630238" cy="674688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s-ES_tradnl"/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914400" y="3612813"/>
            <a:ext cx="13954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rgbClr val="CCFFCC"/>
                </a:solidFill>
                <a:latin typeface="Century Gothic" pitchFamily="34" charset="0"/>
              </a:rPr>
              <a:t>Cosmic rays</a:t>
            </a:r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4437063" y="5889288"/>
            <a:ext cx="630237" cy="674687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s-ES_tradnl"/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4289850" y="6532225"/>
            <a:ext cx="250581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CCFFCC"/>
                </a:solidFill>
                <a:latin typeface="Century Gothic" pitchFamily="34" charset="0"/>
              </a:rPr>
              <a:t>Gamma ray astronomy</a:t>
            </a: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533400" y="4873063"/>
            <a:ext cx="5943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D9D9D9"/>
                </a:solidFill>
              </a:rPr>
              <a:t>Moreover, gammas are also produced in this scenario: </a:t>
            </a:r>
          </a:p>
        </p:txBody>
      </p:sp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48400" y="1991975"/>
            <a:ext cx="2465388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692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1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Dark matter</a:t>
            </a:r>
            <a:endParaRPr lang="en-US" sz="4400" dirty="0"/>
          </a:p>
        </p:txBody>
      </p:sp>
      <p:pic>
        <p:nvPicPr>
          <p:cNvPr id="3" name="Imagen 2" descr="SDCS_Sun_20072010_Morio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6" y="3374496"/>
            <a:ext cx="4332508" cy="3139498"/>
          </a:xfrm>
          <a:prstGeom prst="rect">
            <a:avLst/>
          </a:prstGeom>
        </p:spPr>
      </p:pic>
      <p:pic>
        <p:nvPicPr>
          <p:cNvPr id="4" name="Imagen 3" descr="SICS_Sun_20072010_Morio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30" y="3374496"/>
            <a:ext cx="4409521" cy="313949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 bwMode="auto">
          <a:xfrm>
            <a:off x="796161" y="4474051"/>
            <a:ext cx="130313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2007-2008</a:t>
            </a:r>
            <a:endParaRPr lang="en-US" sz="2000" dirty="0" smtClean="0">
              <a:solidFill>
                <a:srgbClr val="008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 bwMode="auto">
          <a:xfrm>
            <a:off x="6161517" y="4226341"/>
            <a:ext cx="130313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2007-2008</a:t>
            </a:r>
            <a:endParaRPr lang="en-US" sz="2000" dirty="0" smtClean="0">
              <a:solidFill>
                <a:srgbClr val="008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 bwMode="auto">
          <a:xfrm>
            <a:off x="2844182" y="5422680"/>
            <a:ext cx="130313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2007-2011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 bwMode="auto">
          <a:xfrm>
            <a:off x="7407785" y="5222625"/>
            <a:ext cx="130313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2007-2011</a:t>
            </a: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9" name="ZoneTexte 56"/>
          <p:cNvSpPr txBox="1">
            <a:spLocks noChangeArrowheads="1"/>
          </p:cNvSpPr>
          <p:nvPr/>
        </p:nvSpPr>
        <p:spPr bwMode="auto">
          <a:xfrm>
            <a:off x="170606" y="2288610"/>
            <a:ext cx="553521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>
              <a:buFont typeface="Courier New"/>
              <a:buChar char="o"/>
              <a:defRPr sz="22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742950" indent="-285750" eaLnBrk="0" hangingPunct="0">
              <a:defRPr>
                <a:latin typeface="Arial" pitchFamily="34" charset="0"/>
              </a:defRPr>
            </a:lvl2pPr>
            <a:lvl3pPr marL="1143000" indent="-228600" eaLnBrk="0" hangingPunct="0">
              <a:defRPr>
                <a:latin typeface="Arial" pitchFamily="34" charset="0"/>
              </a:defRPr>
            </a:lvl3pPr>
            <a:lvl4pPr marL="1600200" indent="-228600" eaLnBrk="0" hangingPunct="0">
              <a:defRPr>
                <a:latin typeface="Arial" pitchFamily="34" charset="0"/>
              </a:defRPr>
            </a:lvl4pPr>
            <a:lvl5pPr marL="2057400" indent="-228600" eaLnBrk="0" hangingPunct="0">
              <a:defRPr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r>
              <a:rPr lang="en-US" sz="2800" dirty="0" smtClean="0"/>
              <a:t>Soon more data will be </a:t>
            </a:r>
            <a:r>
              <a:rPr lang="en-US" sz="2800" dirty="0" err="1" smtClean="0"/>
              <a:t>unblinded</a:t>
            </a:r>
            <a:r>
              <a:rPr lang="en-US" sz="2800" dirty="0" smtClean="0"/>
              <a:t>: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6615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Summary</a:t>
            </a:r>
            <a:endParaRPr lang="en-US" sz="4400" dirty="0"/>
          </a:p>
        </p:txBody>
      </p:sp>
      <p:sp>
        <p:nvSpPr>
          <p:cNvPr id="3" name="7 CuadroTexto"/>
          <p:cNvSpPr txBox="1"/>
          <p:nvPr/>
        </p:nvSpPr>
        <p:spPr>
          <a:xfrm>
            <a:off x="236217" y="1595089"/>
            <a:ext cx="8715613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sz="2400" dirty="0" smtClean="0">
                <a:solidFill>
                  <a:srgbClr val="D9D9D9"/>
                </a:solidFill>
              </a:rPr>
              <a:t>Neutrino astronomy is becoming a powerful tool for Astrophysics and Particle Physics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sz="2400" dirty="0" smtClean="0">
                <a:solidFill>
                  <a:srgbClr val="D9D9D9"/>
                </a:solidFill>
              </a:rPr>
              <a:t>ANTARES has already been completed and is taking data for almost five years. 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Wingdings" charset="2"/>
              <a:buChar char="q"/>
            </a:pPr>
            <a:r>
              <a:rPr lang="en-US" sz="2400" dirty="0" smtClean="0">
                <a:solidFill>
                  <a:srgbClr val="D9D9D9"/>
                </a:solidFill>
              </a:rPr>
              <a:t>Rich physics output already here: search for point-like sources, diffuse fluxes, dark matter, GRBs, flaring sources, monopoles, </a:t>
            </a:r>
            <a:r>
              <a:rPr lang="en-US" sz="2400" dirty="0" err="1" smtClean="0">
                <a:solidFill>
                  <a:srgbClr val="D9D9D9"/>
                </a:solidFill>
              </a:rPr>
              <a:t>nuclearites</a:t>
            </a:r>
            <a:r>
              <a:rPr lang="en-US" sz="2400" dirty="0" smtClean="0">
                <a:solidFill>
                  <a:srgbClr val="D9D9D9"/>
                </a:solidFill>
              </a:rPr>
              <a:t>, correlations with GWs, correlations with UHECRs…)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400" dirty="0">
              <a:solidFill>
                <a:srgbClr val="D9D9D9"/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D9D9D9"/>
                </a:solidFill>
              </a:rPr>
              <a:t>The technical success of ANTARES paves the way for the cubic kilometer detector in the Mediterranean Sea: KM3NeT</a:t>
            </a:r>
          </a:p>
          <a:p>
            <a:pPr marL="342900" indent="-342900">
              <a:buFont typeface="Wingdings" charset="2"/>
              <a:buChar char="q"/>
            </a:pPr>
            <a:endParaRPr lang="en-US" sz="2400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2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Conclusion</a:t>
            </a:r>
            <a:endParaRPr lang="en-US" sz="4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124" y="2050028"/>
            <a:ext cx="2503214" cy="361910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 bwMode="auto">
          <a:xfrm>
            <a:off x="6489928" y="5733748"/>
            <a:ext cx="216149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D9D9D9"/>
                </a:solidFill>
              </a:rPr>
              <a:t>Giacomo</a:t>
            </a:r>
            <a:r>
              <a:rPr lang="en-US" sz="2000" dirty="0" smtClean="0">
                <a:solidFill>
                  <a:srgbClr val="D9D9D9"/>
                </a:solidFill>
              </a:rPr>
              <a:t> Casanova</a:t>
            </a:r>
            <a:endParaRPr lang="en-US" sz="2000" dirty="0" smtClean="0">
              <a:solidFill>
                <a:srgbClr val="D9D9D9"/>
              </a:solidFill>
            </a:endParaRPr>
          </a:p>
        </p:txBody>
      </p:sp>
      <p:sp>
        <p:nvSpPr>
          <p:cNvPr id="5" name="Pergamino horizontal 4"/>
          <p:cNvSpPr/>
          <p:nvPr/>
        </p:nvSpPr>
        <p:spPr>
          <a:xfrm>
            <a:off x="701380" y="2028487"/>
            <a:ext cx="5137132" cy="1896524"/>
          </a:xfrm>
          <a:prstGeom prst="horizontalScroll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pple Chancery"/>
                <a:cs typeface="Apple Chancery"/>
              </a:rPr>
              <a:t>“The discovery of new pleasures </a:t>
            </a:r>
            <a:r>
              <a:rPr lang="en-US" sz="2400" dirty="0" err="1" smtClean="0">
                <a:latin typeface="Apple Chancery"/>
                <a:cs typeface="Apple Chancery"/>
              </a:rPr>
              <a:t>worths</a:t>
            </a:r>
            <a:r>
              <a:rPr lang="en-US" sz="2400" dirty="0" smtClean="0">
                <a:latin typeface="Apple Chancery"/>
                <a:cs typeface="Apple Chancery"/>
              </a:rPr>
              <a:t> any effort”</a:t>
            </a:r>
          </a:p>
          <a:p>
            <a:pPr algn="r"/>
            <a:r>
              <a:rPr lang="en-US" sz="2400" dirty="0" smtClean="0">
                <a:latin typeface="Apple Chancery"/>
                <a:cs typeface="Apple Chancery"/>
              </a:rPr>
              <a:t>G. Casanova</a:t>
            </a:r>
            <a:endParaRPr lang="en-US" sz="2400" dirty="0">
              <a:latin typeface="Apple Chancery"/>
              <a:cs typeface="Apple Chancery"/>
            </a:endParaRPr>
          </a:p>
        </p:txBody>
      </p:sp>
      <p:sp>
        <p:nvSpPr>
          <p:cNvPr id="6" name="Pergamino horizontal 5"/>
          <p:cNvSpPr/>
          <p:nvPr/>
        </p:nvSpPr>
        <p:spPr>
          <a:xfrm>
            <a:off x="701380" y="3925011"/>
            <a:ext cx="5137132" cy="1744121"/>
          </a:xfrm>
          <a:prstGeom prst="horizontalScroll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pple Chancery"/>
                <a:cs typeface="Apple Chancery"/>
              </a:rPr>
              <a:t>“The pleasure of new discoveries </a:t>
            </a:r>
            <a:r>
              <a:rPr lang="en-US" sz="2400" dirty="0" err="1" smtClean="0">
                <a:latin typeface="Apple Chancery"/>
                <a:cs typeface="Apple Chancery"/>
              </a:rPr>
              <a:t>worths</a:t>
            </a:r>
            <a:r>
              <a:rPr lang="en-US" sz="2400" dirty="0" smtClean="0">
                <a:latin typeface="Apple Chancery"/>
                <a:cs typeface="Apple Chancery"/>
              </a:rPr>
              <a:t> any effort”</a:t>
            </a:r>
            <a:endParaRPr lang="en-US" sz="2400" dirty="0">
              <a:latin typeface="Apple Chancery"/>
              <a:cs typeface="Apple Chancery"/>
            </a:endParaRPr>
          </a:p>
        </p:txBody>
      </p:sp>
      <p:sp>
        <p:nvSpPr>
          <p:cNvPr id="7" name="CuadroTexto 6"/>
          <p:cNvSpPr txBox="1"/>
          <p:nvPr/>
        </p:nvSpPr>
        <p:spPr bwMode="auto">
          <a:xfrm>
            <a:off x="1743971" y="6260076"/>
            <a:ext cx="329323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9D9D9"/>
                </a:solidFill>
              </a:rPr>
              <a:t>(se non </a:t>
            </a:r>
            <a:r>
              <a:rPr lang="en-US" sz="2000" dirty="0" err="1" smtClean="0">
                <a:solidFill>
                  <a:srgbClr val="D9D9D9"/>
                </a:solidFill>
              </a:rPr>
              <a:t>è</a:t>
            </a:r>
            <a:r>
              <a:rPr lang="en-US" sz="2000" dirty="0" smtClean="0">
                <a:solidFill>
                  <a:srgbClr val="D9D9D9"/>
                </a:solidFill>
              </a:rPr>
              <a:t> </a:t>
            </a:r>
            <a:r>
              <a:rPr lang="en-US" sz="2000" dirty="0" err="1" smtClean="0">
                <a:solidFill>
                  <a:srgbClr val="D9D9D9"/>
                </a:solidFill>
              </a:rPr>
              <a:t>vero</a:t>
            </a:r>
            <a:r>
              <a:rPr lang="en-US" sz="2000" dirty="0" smtClean="0">
                <a:solidFill>
                  <a:srgbClr val="D9D9D9"/>
                </a:solidFill>
              </a:rPr>
              <a:t>, </a:t>
            </a:r>
            <a:r>
              <a:rPr lang="en-US" sz="2000" dirty="0" err="1" smtClean="0">
                <a:solidFill>
                  <a:srgbClr val="D9D9D9"/>
                </a:solidFill>
              </a:rPr>
              <a:t>è</a:t>
            </a:r>
            <a:r>
              <a:rPr lang="en-US" sz="2000" dirty="0" smtClean="0">
                <a:solidFill>
                  <a:srgbClr val="D9D9D9"/>
                </a:solidFill>
              </a:rPr>
              <a:t> ben </a:t>
            </a:r>
            <a:r>
              <a:rPr lang="en-US" sz="2000" dirty="0" err="1" smtClean="0">
                <a:solidFill>
                  <a:srgbClr val="D9D9D9"/>
                </a:solidFill>
              </a:rPr>
              <a:t>trovato</a:t>
            </a:r>
            <a:r>
              <a:rPr lang="en-US" sz="2000" dirty="0" smtClean="0">
                <a:solidFill>
                  <a:srgbClr val="D9D9D9"/>
                </a:solidFill>
              </a:rPr>
              <a:t>)</a:t>
            </a:r>
            <a:endParaRPr lang="en-US" sz="2000" dirty="0" smtClean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1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468056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Scientific scope</a:t>
            </a:r>
            <a:endParaRPr lang="en-US" sz="4400" dirty="0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161776" y="5137725"/>
            <a:ext cx="5105400" cy="0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161776" y="5137725"/>
            <a:ext cx="0" cy="152400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228576" y="5137725"/>
            <a:ext cx="0" cy="152400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5362176" y="5137725"/>
            <a:ext cx="0" cy="152400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295376" y="5137725"/>
            <a:ext cx="0" cy="152400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6428976" y="5137725"/>
            <a:ext cx="0" cy="152400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856976" y="5250438"/>
            <a:ext cx="627846" cy="36933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1">
                    <a:lumMod val="85000"/>
                  </a:schemeClr>
                </a:solidFill>
              </a:rPr>
              <a:t>MeV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892026" y="5290125"/>
            <a:ext cx="576112" cy="36933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1">
                    <a:lumMod val="85000"/>
                  </a:schemeClr>
                </a:solidFill>
              </a:rPr>
              <a:t>GeV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996926" y="5290125"/>
            <a:ext cx="543739" cy="36933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1">
                    <a:lumMod val="85000"/>
                  </a:schemeClr>
                </a:solidFill>
              </a:rPr>
              <a:t>TeV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057376" y="5290125"/>
            <a:ext cx="549737" cy="36933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1">
                    <a:lumMod val="85000"/>
                  </a:schemeClr>
                </a:solidFill>
              </a:rPr>
              <a:t>PeV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124176" y="5290125"/>
            <a:ext cx="543739" cy="36933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1">
                    <a:lumMod val="85000"/>
                  </a:schemeClr>
                </a:solidFill>
              </a:rPr>
              <a:t>EeV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4142976" y="4451925"/>
            <a:ext cx="2438400" cy="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219176" y="4097913"/>
            <a:ext cx="2393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FFFF66"/>
                </a:solidFill>
              </a:rPr>
              <a:t>Astrophysical neutrinos</a:t>
            </a: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3685776" y="4088320"/>
            <a:ext cx="838200" cy="0"/>
          </a:xfrm>
          <a:prstGeom prst="line">
            <a:avLst/>
          </a:prstGeom>
          <a:noFill/>
          <a:ln w="57150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076176" y="3766125"/>
            <a:ext cx="23108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FFCCFF"/>
                </a:solidFill>
              </a:rPr>
              <a:t>Dark matter (</a:t>
            </a:r>
            <a:r>
              <a:rPr lang="en-US" sz="1400" dirty="0" err="1" smtClean="0">
                <a:solidFill>
                  <a:srgbClr val="FFCCFF"/>
                </a:solidFill>
              </a:rPr>
              <a:t>neutralinos</a:t>
            </a:r>
            <a:r>
              <a:rPr lang="en-US" sz="1400" dirty="0" smtClean="0">
                <a:solidFill>
                  <a:srgbClr val="FFCCFF"/>
                </a:solidFill>
              </a:rPr>
              <a:t>, KK)</a:t>
            </a:r>
            <a:endParaRPr lang="en-US" sz="1400" dirty="0">
              <a:solidFill>
                <a:srgbClr val="FFCCFF"/>
              </a:solidFill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V="1">
            <a:off x="3198414" y="3735490"/>
            <a:ext cx="6096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2999976" y="3430690"/>
            <a:ext cx="10185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FF00"/>
                </a:solidFill>
              </a:rPr>
              <a:t>Oscillations</a:t>
            </a: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V="1">
            <a:off x="2466576" y="3428225"/>
            <a:ext cx="3048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2161776" y="3123425"/>
            <a:ext cx="1056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FFFF"/>
                </a:solidFill>
              </a:rPr>
              <a:t>Supernovae</a:t>
            </a: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6124176" y="4909125"/>
            <a:ext cx="838200" cy="0"/>
          </a:xfrm>
          <a:prstGeom prst="line">
            <a:avLst/>
          </a:prstGeom>
          <a:noFill/>
          <a:ln w="5715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6231715" y="4632126"/>
            <a:ext cx="4752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smtClean="0">
                <a:solidFill>
                  <a:srgbClr val="00CCFF"/>
                </a:solidFill>
              </a:rPr>
              <a:t>GZK</a:t>
            </a:r>
            <a:endParaRPr lang="en-US" sz="1400" dirty="0">
              <a:solidFill>
                <a:srgbClr val="00CCFF"/>
              </a:solidFill>
            </a:endParaRP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7084015" y="3421605"/>
            <a:ext cx="19399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u="sng">
                <a:solidFill>
                  <a:srgbClr val="FFFF99"/>
                </a:solidFill>
              </a:rPr>
              <a:t>Limitation at high energies:</a:t>
            </a:r>
          </a:p>
          <a:p>
            <a:pPr eaLnBrk="0" hangingPunct="0"/>
            <a:r>
              <a:rPr lang="en-US">
                <a:solidFill>
                  <a:srgbClr val="FFFF99"/>
                </a:solidFill>
              </a:rPr>
              <a:t>Fast decreasing fluxes E</a:t>
            </a:r>
            <a:r>
              <a:rPr lang="en-US" baseline="30000">
                <a:solidFill>
                  <a:srgbClr val="FFFF99"/>
                </a:solidFill>
              </a:rPr>
              <a:t>-2</a:t>
            </a:r>
            <a:r>
              <a:rPr lang="en-US">
                <a:solidFill>
                  <a:srgbClr val="FFFF99"/>
                </a:solidFill>
              </a:rPr>
              <a:t>, E</a:t>
            </a:r>
            <a:r>
              <a:rPr lang="en-US" baseline="30000">
                <a:solidFill>
                  <a:srgbClr val="FFFF99"/>
                </a:solidFill>
              </a:rPr>
              <a:t>-3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159016" y="3879210"/>
            <a:ext cx="2667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u="sng" dirty="0">
                <a:solidFill>
                  <a:srgbClr val="FFFF99"/>
                </a:solidFill>
              </a:rPr>
              <a:t>Limitation at low energies:</a:t>
            </a:r>
          </a:p>
          <a:p>
            <a:pPr eaLnBrk="0" hangingPunct="0"/>
            <a:r>
              <a:rPr lang="en-US" dirty="0">
                <a:solidFill>
                  <a:srgbClr val="FFFF99"/>
                </a:solidFill>
              </a:rPr>
              <a:t>-Short </a:t>
            </a:r>
            <a:r>
              <a:rPr lang="en-US" dirty="0" err="1">
                <a:solidFill>
                  <a:srgbClr val="FFFF99"/>
                </a:solidFill>
              </a:rPr>
              <a:t>muon</a:t>
            </a:r>
            <a:r>
              <a:rPr lang="en-US" dirty="0">
                <a:solidFill>
                  <a:srgbClr val="FFFF99"/>
                </a:solidFill>
              </a:rPr>
              <a:t> range</a:t>
            </a:r>
          </a:p>
          <a:p>
            <a:pPr eaLnBrk="0" hangingPunct="0"/>
            <a:r>
              <a:rPr lang="en-US" dirty="0">
                <a:solidFill>
                  <a:srgbClr val="FFFF99"/>
                </a:solidFill>
              </a:rPr>
              <a:t>-Low light yield</a:t>
            </a:r>
          </a:p>
          <a:p>
            <a:pPr eaLnBrk="0" hangingPunct="0"/>
            <a:r>
              <a:rPr lang="en-US" dirty="0">
                <a:solidFill>
                  <a:srgbClr val="FFFF99"/>
                </a:solidFill>
              </a:rPr>
              <a:t>-</a:t>
            </a:r>
            <a:r>
              <a:rPr lang="en-US" baseline="30000" dirty="0">
                <a:solidFill>
                  <a:srgbClr val="FFFF99"/>
                </a:solidFill>
              </a:rPr>
              <a:t>40</a:t>
            </a:r>
            <a:r>
              <a:rPr lang="en-US" dirty="0">
                <a:solidFill>
                  <a:srgbClr val="FFFF99"/>
                </a:solidFill>
              </a:rPr>
              <a:t>K (in water)</a:t>
            </a:r>
            <a:endParaRPr lang="en-US" baseline="30000" dirty="0">
              <a:solidFill>
                <a:srgbClr val="FFFF99"/>
              </a:solidFill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2695176" y="6422350"/>
            <a:ext cx="58424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CC"/>
                </a:solidFill>
              </a:rPr>
              <a:t>Other physics: monopoles, </a:t>
            </a:r>
            <a:r>
              <a:rPr lang="en-GB" sz="1600" dirty="0" err="1" smtClean="0">
                <a:solidFill>
                  <a:srgbClr val="FFFFCC"/>
                </a:solidFill>
              </a:rPr>
              <a:t>nuclearites</a:t>
            </a:r>
            <a:r>
              <a:rPr lang="en-GB" sz="1600" dirty="0" smtClean="0">
                <a:solidFill>
                  <a:srgbClr val="FFFFCC"/>
                </a:solidFill>
              </a:rPr>
              <a:t>, Lorentz </a:t>
            </a:r>
            <a:r>
              <a:rPr lang="en-GB" sz="1600" dirty="0">
                <a:solidFill>
                  <a:srgbClr val="FFFFCC"/>
                </a:solidFill>
              </a:rPr>
              <a:t>invariance, etc... </a:t>
            </a:r>
          </a:p>
        </p:txBody>
      </p:sp>
      <p:sp>
        <p:nvSpPr>
          <p:cNvPr id="28" name="AutoShape 27"/>
          <p:cNvSpPr>
            <a:spLocks noChangeArrowheads="1"/>
          </p:cNvSpPr>
          <p:nvPr/>
        </p:nvSpPr>
        <p:spPr bwMode="auto">
          <a:xfrm rot="5400000">
            <a:off x="713976" y="5328225"/>
            <a:ext cx="685800" cy="304800"/>
          </a:xfrm>
          <a:custGeom>
            <a:avLst/>
            <a:gdLst>
              <a:gd name="T0" fmla="*/ 16330611 w 21600"/>
              <a:gd name="T1" fmla="*/ 0 h 21600"/>
              <a:gd name="T2" fmla="*/ 0 w 21600"/>
              <a:gd name="T3" fmla="*/ 2150533 h 21600"/>
              <a:gd name="T4" fmla="*/ 16330611 w 21600"/>
              <a:gd name="T5" fmla="*/ 4301067 h 21600"/>
              <a:gd name="T6" fmla="*/ 21774150 w 21600"/>
              <a:gd name="T7" fmla="*/ 215053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_tradnl"/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180576" y="5975925"/>
            <a:ext cx="1749197" cy="36933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Detector density</a:t>
            </a:r>
          </a:p>
        </p:txBody>
      </p:sp>
      <p:sp>
        <p:nvSpPr>
          <p:cNvPr id="30" name="AutoShape 29"/>
          <p:cNvSpPr>
            <a:spLocks noChangeArrowheads="1"/>
          </p:cNvSpPr>
          <p:nvPr/>
        </p:nvSpPr>
        <p:spPr bwMode="auto">
          <a:xfrm rot="16200000">
            <a:off x="7538040" y="2773905"/>
            <a:ext cx="685800" cy="304800"/>
          </a:xfrm>
          <a:custGeom>
            <a:avLst/>
            <a:gdLst>
              <a:gd name="T0" fmla="*/ 16330611 w 21600"/>
              <a:gd name="T1" fmla="*/ 0 h 21600"/>
              <a:gd name="T2" fmla="*/ 0 w 21600"/>
              <a:gd name="T3" fmla="*/ 2150533 h 21600"/>
              <a:gd name="T4" fmla="*/ 16330611 w 21600"/>
              <a:gd name="T5" fmla="*/ 4301067 h 21600"/>
              <a:gd name="T6" fmla="*/ 21774150 w 21600"/>
              <a:gd name="T7" fmla="*/ 215053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_tradnl"/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7125290" y="2140493"/>
            <a:ext cx="1412316" cy="36933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1">
                    <a:lumMod val="85000"/>
                  </a:schemeClr>
                </a:solidFill>
              </a:rPr>
              <a:t>Detector size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48448" y="1810630"/>
            <a:ext cx="4876800" cy="12192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Origin of cosmic rays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Hadronic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 vs.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leptonic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signatures</a:t>
            </a:r>
          </a:p>
          <a:p>
            <a:pPr marL="469900" indent="-469900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</a:rPr>
              <a:t>Dark matter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6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24526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Detection principle</a:t>
            </a:r>
            <a:endParaRPr lang="en-US" sz="4400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706938" y="1504208"/>
            <a:ext cx="4249737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9900" indent="-46990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400" b="0" dirty="0">
                <a:solidFill>
                  <a:srgbClr val="D9D9D9"/>
                </a:solidFill>
              </a:rPr>
              <a:t>The neutrino is detected by the Cherenkov light emitted by the </a:t>
            </a:r>
            <a:r>
              <a:rPr lang="en-US" sz="2400" b="0" dirty="0" err="1">
                <a:solidFill>
                  <a:srgbClr val="D9D9D9"/>
                </a:solidFill>
              </a:rPr>
              <a:t>muon</a:t>
            </a:r>
            <a:r>
              <a:rPr lang="en-US" sz="2400" b="0" dirty="0">
                <a:solidFill>
                  <a:srgbClr val="D9D9D9"/>
                </a:solidFill>
              </a:rPr>
              <a:t> produced in the CC interaction.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71438" y="1459758"/>
            <a:ext cx="4551362" cy="5400675"/>
            <a:chOff x="45" y="799"/>
            <a:chExt cx="2867" cy="3402"/>
          </a:xfrm>
        </p:grpSpPr>
        <p:pic>
          <p:nvPicPr>
            <p:cNvPr id="5" name="Picture 5" descr="ani_gold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" y="799"/>
              <a:ext cx="2867" cy="3175"/>
            </a:xfrm>
            <a:prstGeom prst="rect">
              <a:avLst/>
            </a:prstGeom>
            <a:noFill/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73" y="3989"/>
              <a:ext cx="2649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sz="1600" b="0" i="1">
                  <a:solidFill>
                    <a:srgbClr val="FFFF99"/>
                  </a:solidFill>
                  <a:latin typeface="Verdana" pitchFamily="34" charset="0"/>
                </a:rPr>
                <a:t>1.2 TeV muon traversing ANTARES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451725" y="3034558"/>
            <a:ext cx="1350963" cy="1612900"/>
            <a:chOff x="3305" y="107"/>
            <a:chExt cx="851" cy="1016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313" y="184"/>
              <a:ext cx="843" cy="87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213074" tIns="106539" rIns="213074" bIns="106539">
              <a:spAutoFit/>
            </a:bodyPr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3353" y="365"/>
              <a:ext cx="328" cy="1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lIns="213074" tIns="106539" rIns="213074" bIns="106539">
              <a:spAutoFit/>
            </a:bodyPr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3677" y="402"/>
              <a:ext cx="358" cy="1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lIns="213074" tIns="106539" rIns="213074" bIns="106539">
              <a:spAutoFit/>
            </a:bodyPr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3353" y="765"/>
              <a:ext cx="324" cy="110"/>
            </a:xfrm>
            <a:prstGeom prst="line">
              <a:avLst/>
            </a:prstGeom>
            <a:noFill/>
            <a:ln w="9525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 wrap="none" lIns="213074" tIns="106539" rIns="213074" bIns="106539">
              <a:spAutoFit/>
            </a:bodyPr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3677" y="765"/>
              <a:ext cx="351" cy="77"/>
            </a:xfrm>
            <a:prstGeom prst="line">
              <a:avLst/>
            </a:prstGeom>
            <a:noFill/>
            <a:ln w="9525">
              <a:solidFill>
                <a:srgbClr val="0099FF"/>
              </a:solidFill>
              <a:round/>
              <a:headEnd/>
              <a:tailEnd type="triangle" w="med" len="med"/>
            </a:ln>
            <a:effectLst/>
          </p:spPr>
          <p:txBody>
            <a:bodyPr lIns="213074" tIns="106539" rIns="213074" bIns="106539">
              <a:spAutoFit/>
            </a:bodyPr>
            <a:lstStyle/>
            <a:p>
              <a:endParaRPr lang="en-US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3305" y="107"/>
              <a:ext cx="435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93310" tIns="96656" rIns="193310" bIns="96656">
              <a:spAutoFit/>
            </a:bodyPr>
            <a:lstStyle/>
            <a:p>
              <a:pPr defTabSz="936625"/>
              <a:r>
                <a:rPr lang="en-US" sz="2400" b="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r>
                <a:rPr lang="en-US" sz="2400" b="0" baseline="-2500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endParaRPr lang="en-US" sz="2400" b="0" baseline="-250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702" y="135"/>
              <a:ext cx="355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93310" tIns="96656" rIns="193310" bIns="96656">
              <a:spAutoFit/>
            </a:bodyPr>
            <a:lstStyle/>
            <a:p>
              <a:pPr defTabSz="936625"/>
              <a:r>
                <a:rPr lang="en-US" sz="2400" b="0">
                  <a:solidFill>
                    <a:schemeClr val="accent2"/>
                  </a:solidFill>
                  <a:latin typeface="Symbol" pitchFamily="18" charset="2"/>
                </a:rPr>
                <a:t>m</a:t>
              </a:r>
              <a:endParaRPr lang="en-US" sz="2400" b="0" baseline="3000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3347" y="759"/>
              <a:ext cx="383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93310" tIns="96656" rIns="193310" bIns="96656">
              <a:spAutoFit/>
            </a:bodyPr>
            <a:lstStyle/>
            <a:p>
              <a:pPr defTabSz="936625"/>
              <a:r>
                <a:rPr lang="en-US" sz="2400" b="0">
                  <a:solidFill>
                    <a:srgbClr val="0099FF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3702" y="771"/>
              <a:ext cx="383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93310" tIns="96656" rIns="193310" bIns="96656">
              <a:spAutoFit/>
            </a:bodyPr>
            <a:lstStyle/>
            <a:p>
              <a:pPr defTabSz="936625"/>
              <a:r>
                <a:rPr lang="en-US" sz="2400" b="0">
                  <a:solidFill>
                    <a:srgbClr val="0099FF"/>
                  </a:solidFill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3589" y="459"/>
              <a:ext cx="425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93310" tIns="96656" rIns="193310" bIns="96656">
              <a:spAutoFit/>
            </a:bodyPr>
            <a:lstStyle/>
            <a:p>
              <a:pPr defTabSz="936625"/>
              <a:r>
                <a:rPr lang="en-US" sz="2400" b="0">
                  <a:solidFill>
                    <a:srgbClr val="00CC00"/>
                  </a:solidFill>
                  <a:latin typeface="Times New Roman" pitchFamily="18" charset="0"/>
                </a:rPr>
                <a:t>W</a:t>
              </a:r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3677" y="515"/>
              <a:ext cx="1" cy="250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prstDash val="dashDot"/>
              <a:round/>
              <a:headEnd/>
              <a:tailEnd/>
            </a:ln>
            <a:effectLst/>
          </p:spPr>
          <p:txBody>
            <a:bodyPr wrap="none" lIns="213074" tIns="106539" rIns="213074" bIns="106539">
              <a:spAutoFit/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4841875" y="3374283"/>
            <a:ext cx="4076700" cy="2181225"/>
            <a:chOff x="272" y="1791"/>
            <a:chExt cx="2568" cy="1374"/>
          </a:xfrm>
        </p:grpSpPr>
        <p:pic>
          <p:nvPicPr>
            <p:cNvPr id="21" name="Picture 20" descr="detection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2" y="1791"/>
              <a:ext cx="2568" cy="1374"/>
            </a:xfrm>
            <a:prstGeom prst="rect">
              <a:avLst/>
            </a:prstGeom>
            <a:noFill/>
          </p:spPr>
        </p:pic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1405" y="2783"/>
              <a:ext cx="199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0">
                  <a:solidFill>
                    <a:schemeClr val="hlink"/>
                  </a:solidFill>
                  <a:latin typeface="Century Gothic" pitchFamily="34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2180" y="2893"/>
              <a:ext cx="24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0">
                  <a:solidFill>
                    <a:srgbClr val="FF0000"/>
                  </a:solidFill>
                  <a:latin typeface="Century Gothic" pitchFamily="34" charset="0"/>
                  <a:sym typeface="Symbol" pitchFamily="18" charset="2"/>
                </a:rPr>
                <a:t></a:t>
              </a:r>
              <a:r>
                <a:rPr lang="en-US" b="0" baseline="-25000">
                  <a:solidFill>
                    <a:srgbClr val="FF0000"/>
                  </a:solidFill>
                  <a:latin typeface="Century Gothic" pitchFamily="34" charset="0"/>
                  <a:sym typeface="Symbol" pitchFamily="18" charset="2"/>
                </a:rPr>
                <a:t>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76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Other signatures</a:t>
            </a:r>
            <a:endParaRPr lang="en-US" sz="4400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457200" y="3857625"/>
            <a:ext cx="3554413" cy="2314575"/>
            <a:chOff x="3192" y="2557"/>
            <a:chExt cx="2239" cy="1458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3192" y="2557"/>
              <a:ext cx="2239" cy="13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" name="Picture 5" descr="signatures"/>
            <p:cNvPicPr>
              <a:picLocks noChangeAspect="1" noChangeArrowheads="1"/>
            </p:cNvPicPr>
            <p:nvPr/>
          </p:nvPicPr>
          <p:blipFill>
            <a:blip r:embed="rId2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3253" y="2642"/>
              <a:ext cx="2093" cy="1191"/>
            </a:xfrm>
            <a:prstGeom prst="rect">
              <a:avLst/>
            </a:prstGeom>
            <a:noFill/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192" y="3663"/>
              <a:ext cx="1162" cy="35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0">
                  <a:latin typeface="Century Gothic" pitchFamily="34" charset="0"/>
                </a:rPr>
                <a:t>1 km at 300 GeV</a:t>
              </a:r>
            </a:p>
            <a:p>
              <a:pPr algn="ctr">
                <a:spcBef>
                  <a:spcPct val="50000"/>
                </a:spcBef>
              </a:pPr>
              <a:r>
                <a:rPr lang="en-US" sz="1200" b="0">
                  <a:latin typeface="Century Gothic" pitchFamily="34" charset="0"/>
                </a:rPr>
                <a:t>25 km at 1 PeV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4383" y="3663"/>
              <a:ext cx="1048" cy="35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0">
                  <a:latin typeface="Century Gothic" pitchFamily="34" charset="0"/>
                </a:rPr>
                <a:t>5-10 m long</a:t>
              </a:r>
            </a:p>
            <a:p>
              <a:pPr algn="ctr">
                <a:spcBef>
                  <a:spcPct val="50000"/>
                </a:spcBef>
              </a:pPr>
              <a:r>
                <a:rPr lang="en-US" sz="1200" b="0">
                  <a:latin typeface="Century Gothic" pitchFamily="34" charset="0"/>
                </a:rPr>
                <a:t>diameter ~ 10 cm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305" y="2585"/>
              <a:ext cx="737" cy="23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0">
                  <a:latin typeface="Century Gothic" pitchFamily="34" charset="0"/>
                </a:rPr>
                <a:t>track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4524" y="2581"/>
              <a:ext cx="747" cy="23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b="0">
                  <a:latin typeface="Century Gothic" pitchFamily="34" charset="0"/>
                </a:rPr>
                <a:t>cascade</a:t>
              </a:r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953000" y="3984625"/>
            <a:ext cx="3427413" cy="20351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s-ES_tradnl" sz="1600" b="0">
              <a:latin typeface="Century Gothic" pitchFamily="34" charset="0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6694488" y="4760913"/>
            <a:ext cx="944562" cy="404812"/>
          </a:xfrm>
          <a:prstGeom prst="line">
            <a:avLst/>
          </a:prstGeom>
          <a:noFill/>
          <a:ln w="9525">
            <a:solidFill>
              <a:srgbClr val="FF505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H="1">
            <a:off x="5434013" y="5165725"/>
            <a:ext cx="1260475" cy="493713"/>
          </a:xfrm>
          <a:prstGeom prst="line">
            <a:avLst/>
          </a:prstGeom>
          <a:noFill/>
          <a:ln w="9525">
            <a:solidFill>
              <a:srgbClr val="FF5050"/>
            </a:solidFill>
            <a:prstDash val="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748338" y="5030788"/>
            <a:ext cx="3524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0">
                <a:solidFill>
                  <a:schemeClr val="tx2"/>
                </a:solidFill>
                <a:latin typeface="Century Gothic" pitchFamily="34" charset="0"/>
                <a:sym typeface="Symbol" pitchFamily="18" charset="2"/>
              </a:rPr>
              <a:t></a:t>
            </a:r>
            <a:r>
              <a:rPr lang="en-US" sz="1600" b="0" baseline="-25000">
                <a:solidFill>
                  <a:schemeClr val="tx2"/>
                </a:solidFill>
                <a:latin typeface="Century Gothic" pitchFamily="34" charset="0"/>
                <a:sym typeface="Symbol" pitchFamily="18" charset="2"/>
              </a:rPr>
              <a:t>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915150" y="4625975"/>
            <a:ext cx="2730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0">
                <a:solidFill>
                  <a:schemeClr val="tx2"/>
                </a:solidFill>
                <a:latin typeface="Century Gothic" pitchFamily="34" charset="0"/>
                <a:sym typeface="Symbol" pitchFamily="18" charset="2"/>
              </a:rPr>
              <a:t></a:t>
            </a: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 rot="495152">
            <a:off x="6243638" y="4986338"/>
            <a:ext cx="523875" cy="419100"/>
          </a:xfrm>
          <a:custGeom>
            <a:avLst/>
            <a:gdLst/>
            <a:ahLst/>
            <a:cxnLst>
              <a:cxn ang="0">
                <a:pos x="14" y="236"/>
              </a:cxn>
              <a:cxn ang="0">
                <a:pos x="212" y="9"/>
              </a:cxn>
              <a:cxn ang="0">
                <a:pos x="297" y="179"/>
              </a:cxn>
              <a:cxn ang="0">
                <a:pos x="14" y="236"/>
              </a:cxn>
            </a:cxnLst>
            <a:rect l="0" t="0" r="r" b="b"/>
            <a:pathLst>
              <a:path w="330" h="264">
                <a:moveTo>
                  <a:pt x="14" y="236"/>
                </a:moveTo>
                <a:cubicBezTo>
                  <a:pt x="0" y="208"/>
                  <a:pt x="165" y="18"/>
                  <a:pt x="212" y="9"/>
                </a:cubicBezTo>
                <a:cubicBezTo>
                  <a:pt x="259" y="0"/>
                  <a:pt x="330" y="141"/>
                  <a:pt x="297" y="179"/>
                </a:cubicBezTo>
                <a:cubicBezTo>
                  <a:pt x="264" y="217"/>
                  <a:pt x="28" y="264"/>
                  <a:pt x="14" y="236"/>
                </a:cubicBezTo>
                <a:close/>
              </a:path>
            </a:pathLst>
          </a:custGeom>
          <a:solidFill>
            <a:srgbClr val="FF6600"/>
          </a:solidFill>
          <a:ln w="9525" cap="flat" cmpd="sng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 rot="495152">
            <a:off x="7548563" y="4446588"/>
            <a:ext cx="523875" cy="419100"/>
          </a:xfrm>
          <a:custGeom>
            <a:avLst/>
            <a:gdLst/>
            <a:ahLst/>
            <a:cxnLst>
              <a:cxn ang="0">
                <a:pos x="14" y="236"/>
              </a:cxn>
              <a:cxn ang="0">
                <a:pos x="212" y="9"/>
              </a:cxn>
              <a:cxn ang="0">
                <a:pos x="297" y="179"/>
              </a:cxn>
              <a:cxn ang="0">
                <a:pos x="14" y="236"/>
              </a:cxn>
            </a:cxnLst>
            <a:rect l="0" t="0" r="r" b="b"/>
            <a:pathLst>
              <a:path w="330" h="264">
                <a:moveTo>
                  <a:pt x="14" y="236"/>
                </a:moveTo>
                <a:cubicBezTo>
                  <a:pt x="0" y="208"/>
                  <a:pt x="165" y="18"/>
                  <a:pt x="212" y="9"/>
                </a:cubicBezTo>
                <a:cubicBezTo>
                  <a:pt x="259" y="0"/>
                  <a:pt x="330" y="141"/>
                  <a:pt x="297" y="179"/>
                </a:cubicBezTo>
                <a:cubicBezTo>
                  <a:pt x="264" y="217"/>
                  <a:pt x="28" y="264"/>
                  <a:pt x="14" y="236"/>
                </a:cubicBezTo>
                <a:close/>
              </a:path>
            </a:pathLst>
          </a:custGeom>
          <a:solidFill>
            <a:srgbClr val="FF6600"/>
          </a:solidFill>
          <a:ln w="9525" cap="flat" cmpd="sng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967288" y="4035425"/>
            <a:ext cx="148431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0">
                <a:latin typeface="Century Gothic" pitchFamily="34" charset="0"/>
              </a:rPr>
              <a:t>double bang</a:t>
            </a:r>
          </a:p>
        </p:txBody>
      </p:sp>
      <p:sp>
        <p:nvSpPr>
          <p:cNvPr id="19" name="Rectangle 18"/>
          <p:cNvSpPr txBox="1">
            <a:spLocks noChangeArrowheads="1"/>
          </p:cNvSpPr>
          <p:nvPr/>
        </p:nvSpPr>
        <p:spPr>
          <a:xfrm>
            <a:off x="4792663" y="1562100"/>
            <a:ext cx="3890962" cy="183515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70000"/>
              <a:buFont typeface="Wingdings" charset="2"/>
              <a:buChar char="q"/>
            </a:pPr>
            <a:r>
              <a:rPr lang="en-US" sz="1800" dirty="0" smtClean="0">
                <a:solidFill>
                  <a:srgbClr val="D9D9D9"/>
                </a:solidFill>
              </a:rPr>
              <a:t>Clear signature of oscillations.</a:t>
            </a:r>
          </a:p>
          <a:p>
            <a:pPr>
              <a:buSzPct val="70000"/>
              <a:buFont typeface="Wingdings" charset="2"/>
              <a:buChar char="q"/>
            </a:pPr>
            <a:r>
              <a:rPr lang="en-US" sz="1800" dirty="0" smtClean="0">
                <a:solidFill>
                  <a:srgbClr val="D9D9D9"/>
                </a:solidFill>
              </a:rPr>
              <a:t>ANTARES &amp; AMANDA are too small to detect double bang signature (they are too rare)</a:t>
            </a:r>
          </a:p>
          <a:p>
            <a:pPr>
              <a:buSzPct val="70000"/>
              <a:buFont typeface="Wingdings" charset="2"/>
              <a:buChar char="q"/>
            </a:pPr>
            <a:r>
              <a:rPr lang="en-US" sz="1800" dirty="0" smtClean="0">
                <a:solidFill>
                  <a:srgbClr val="D9D9D9"/>
                </a:solidFill>
              </a:rPr>
              <a:t>However, cubic-kilometer telescopes could detect them.</a:t>
            </a:r>
          </a:p>
          <a:p>
            <a:pPr>
              <a:buSzPct val="70000"/>
              <a:buFont typeface="Wingdings" charset="2"/>
              <a:buChar char="q"/>
            </a:pPr>
            <a:r>
              <a:rPr lang="en-US" sz="1800" dirty="0" smtClean="0">
                <a:solidFill>
                  <a:srgbClr val="D9D9D9"/>
                </a:solidFill>
              </a:rPr>
              <a:t>Maximum sensitivity at 1-10 </a:t>
            </a:r>
            <a:r>
              <a:rPr lang="en-US" sz="1800" dirty="0" err="1" smtClean="0">
                <a:solidFill>
                  <a:srgbClr val="D9D9D9"/>
                </a:solidFill>
              </a:rPr>
              <a:t>PeV</a:t>
            </a:r>
            <a:endParaRPr lang="en-US" sz="1800" dirty="0">
              <a:solidFill>
                <a:srgbClr val="D9D9D9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81000" y="1638300"/>
            <a:ext cx="4037694" cy="196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q"/>
            </a:pPr>
            <a:r>
              <a:rPr lang="en-US" b="0" dirty="0">
                <a:solidFill>
                  <a:srgbClr val="D9D9D9"/>
                </a:solidFill>
              </a:rPr>
              <a:t>Cascades are an important alternative signature: detection of electron and tau neutrinos.</a:t>
            </a:r>
          </a:p>
          <a:p>
            <a:pPr marL="285750" indent="-285750"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charset="2"/>
              <a:buChar char="q"/>
            </a:pPr>
            <a:r>
              <a:rPr lang="en-US" b="0" dirty="0">
                <a:solidFill>
                  <a:srgbClr val="D9D9D9"/>
                </a:solidFill>
              </a:rPr>
              <a:t>Also neutral interaction contribute (only </a:t>
            </a:r>
            <a:r>
              <a:rPr lang="en-US" b="0" dirty="0" err="1">
                <a:solidFill>
                  <a:srgbClr val="D9D9D9"/>
                </a:solidFill>
              </a:rPr>
              <a:t>hadronic</a:t>
            </a:r>
            <a:r>
              <a:rPr lang="en-US" b="0" dirty="0">
                <a:solidFill>
                  <a:srgbClr val="D9D9D9"/>
                </a:solidFill>
              </a:rPr>
              <a:t> cascade)</a:t>
            </a:r>
          </a:p>
        </p:txBody>
      </p:sp>
    </p:spTree>
    <p:extLst>
      <p:ext uri="{BB962C8B-B14F-4D97-AF65-F5344CB8AC3E}">
        <p14:creationId xmlns:p14="http://schemas.microsoft.com/office/powerpoint/2010/main" val="157825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  <p:bldP spid="19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Neutrino telescopes in the world</a:t>
            </a:r>
            <a:endParaRPr lang="en-US" sz="4400" dirty="0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846138" y="2852738"/>
          <a:ext cx="7167562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5" name="Image" r:id="rId3" imgW="11568254" imgH="6158730" progId="">
                  <p:embed/>
                </p:oleObj>
              </mc:Choice>
              <mc:Fallback>
                <p:oleObj name="Image" r:id="rId3" imgW="11568254" imgH="61587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2852738"/>
                        <a:ext cx="7167562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262563" y="5772150"/>
            <a:ext cx="1213719" cy="64633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 smtClean="0"/>
              <a:t>(AMANDA)</a:t>
            </a:r>
            <a:endParaRPr lang="en-US" b="0" dirty="0"/>
          </a:p>
          <a:p>
            <a:r>
              <a:rPr lang="en-US" b="0" dirty="0" err="1"/>
              <a:t>IceCube</a:t>
            </a:r>
            <a:endParaRPr lang="en-US" b="0" dirty="0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4725988" y="6116638"/>
            <a:ext cx="536575" cy="3841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65488" y="2305050"/>
            <a:ext cx="1149350" cy="1200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/>
              <a:t>ANTARES</a:t>
            </a:r>
          </a:p>
          <a:p>
            <a:r>
              <a:rPr lang="en-US" b="0" dirty="0"/>
              <a:t>NESTOR</a:t>
            </a:r>
          </a:p>
          <a:p>
            <a:r>
              <a:rPr lang="en-US" b="0" dirty="0"/>
              <a:t>NEMO</a:t>
            </a:r>
          </a:p>
          <a:p>
            <a:r>
              <a:rPr lang="en-US" b="0" dirty="0"/>
              <a:t>KM3NeT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1643975"/>
            <a:ext cx="73914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9900" indent="-469900"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o"/>
            </a:pPr>
            <a:r>
              <a:rPr lang="en-US" sz="2000" b="0" dirty="0">
                <a:solidFill>
                  <a:srgbClr val="D9D9D9"/>
                </a:solidFill>
                <a:latin typeface="Times New Roman" pitchFamily="18" charset="0"/>
              </a:rPr>
              <a:t>Several projects are working/planned, both in ice and ocean and lakes. 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4302125" y="3505200"/>
            <a:ext cx="231775" cy="4238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070600" y="2814638"/>
            <a:ext cx="788988" cy="376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Baikal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6070600" y="3198813"/>
            <a:ext cx="152400" cy="2682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17513" y="1543085"/>
            <a:ext cx="8726487" cy="4992688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D9D9D9"/>
                </a:solidFill>
              </a:rPr>
              <a:t>Very large volumes of medium transparent to Cherenkov light are needed:</a:t>
            </a:r>
          </a:p>
          <a:p>
            <a:pPr lvl="1"/>
            <a:r>
              <a:rPr lang="en-US" sz="1800" dirty="0" smtClean="0">
                <a:solidFill>
                  <a:srgbClr val="D9D9D9"/>
                </a:solidFill>
              </a:rPr>
              <a:t>Ocean, lakes…</a:t>
            </a:r>
          </a:p>
          <a:p>
            <a:pPr lvl="1"/>
            <a:r>
              <a:rPr lang="en-US" sz="1800" dirty="0" smtClean="0">
                <a:solidFill>
                  <a:srgbClr val="D9D9D9"/>
                </a:solidFill>
              </a:rPr>
              <a:t>Antarctic ice</a:t>
            </a:r>
          </a:p>
          <a:p>
            <a:r>
              <a:rPr lang="en-US" sz="2000" dirty="0" smtClean="0">
                <a:solidFill>
                  <a:srgbClr val="D9D9D9"/>
                </a:solidFill>
              </a:rPr>
              <a:t>Advantages of </a:t>
            </a:r>
            <a:r>
              <a:rPr lang="en-US" sz="2000" u="sng" dirty="0" smtClean="0">
                <a:solidFill>
                  <a:srgbClr val="D9D9D9"/>
                </a:solidFill>
              </a:rPr>
              <a:t>oceans</a:t>
            </a:r>
            <a:r>
              <a:rPr lang="en-US" sz="2000" dirty="0" smtClean="0">
                <a:solidFill>
                  <a:srgbClr val="D9D9D9"/>
                </a:solidFill>
              </a:rPr>
              <a:t>:</a:t>
            </a:r>
          </a:p>
          <a:p>
            <a:pPr lvl="1"/>
            <a:r>
              <a:rPr lang="en-US" sz="1800" dirty="0" smtClean="0">
                <a:solidFill>
                  <a:srgbClr val="D9D9D9"/>
                </a:solidFill>
              </a:rPr>
              <a:t>Larger scattering length </a:t>
            </a:r>
            <a:r>
              <a:rPr lang="en-US" sz="1800" dirty="0" smtClean="0">
                <a:solidFill>
                  <a:srgbClr val="D9D9D9"/>
                </a:solidFill>
                <a:sym typeface="Symbol" pitchFamily="18" charset="2"/>
              </a:rPr>
              <a:t> </a:t>
            </a:r>
            <a:r>
              <a:rPr lang="en-US" sz="1800" dirty="0" smtClean="0">
                <a:solidFill>
                  <a:srgbClr val="D9D9D9"/>
                </a:solidFill>
              </a:rPr>
              <a:t>better angular resolution</a:t>
            </a:r>
          </a:p>
          <a:p>
            <a:pPr lvl="1"/>
            <a:r>
              <a:rPr lang="en-US" sz="1800" dirty="0" smtClean="0">
                <a:solidFill>
                  <a:srgbClr val="D9D9D9"/>
                </a:solidFill>
              </a:rPr>
              <a:t>Weaker depth-dependence of optical parameters</a:t>
            </a:r>
          </a:p>
          <a:p>
            <a:pPr lvl="1"/>
            <a:r>
              <a:rPr lang="en-US" sz="1800" dirty="0" smtClean="0">
                <a:solidFill>
                  <a:srgbClr val="D9D9D9"/>
                </a:solidFill>
              </a:rPr>
              <a:t>Possibility of recovery</a:t>
            </a:r>
          </a:p>
          <a:p>
            <a:pPr lvl="1"/>
            <a:r>
              <a:rPr lang="en-US" sz="1800" dirty="0" smtClean="0">
                <a:solidFill>
                  <a:srgbClr val="D9D9D9"/>
                </a:solidFill>
              </a:rPr>
              <a:t>Changeable detector geometry</a:t>
            </a:r>
          </a:p>
          <a:p>
            <a:r>
              <a:rPr lang="en-US" sz="2000" dirty="0" smtClean="0">
                <a:solidFill>
                  <a:srgbClr val="D9D9D9"/>
                </a:solidFill>
              </a:rPr>
              <a:t>Advantages of </a:t>
            </a:r>
            <a:r>
              <a:rPr lang="en-US" sz="2000" u="sng" dirty="0" smtClean="0">
                <a:solidFill>
                  <a:srgbClr val="D9D9D9"/>
                </a:solidFill>
              </a:rPr>
              <a:t>ice</a:t>
            </a:r>
            <a:r>
              <a:rPr lang="en-US" sz="2000" dirty="0" smtClean="0">
                <a:solidFill>
                  <a:srgbClr val="D9D9D9"/>
                </a:solidFill>
              </a:rPr>
              <a:t>:</a:t>
            </a:r>
          </a:p>
          <a:p>
            <a:pPr lvl="1"/>
            <a:r>
              <a:rPr lang="en-US" sz="1800" dirty="0" smtClean="0">
                <a:solidFill>
                  <a:srgbClr val="D9D9D9"/>
                </a:solidFill>
              </a:rPr>
              <a:t>Larger absorption length</a:t>
            </a:r>
          </a:p>
          <a:p>
            <a:pPr lvl="1"/>
            <a:r>
              <a:rPr lang="en-US" sz="1800" dirty="0" smtClean="0">
                <a:solidFill>
                  <a:srgbClr val="D9D9D9"/>
                </a:solidFill>
              </a:rPr>
              <a:t>No bioluminescence, no </a:t>
            </a:r>
            <a:r>
              <a:rPr lang="en-US" sz="1800" baseline="30000" dirty="0" smtClean="0">
                <a:solidFill>
                  <a:srgbClr val="D9D9D9"/>
                </a:solidFill>
              </a:rPr>
              <a:t>40</a:t>
            </a:r>
            <a:r>
              <a:rPr lang="en-US" sz="1800" dirty="0" smtClean="0">
                <a:solidFill>
                  <a:srgbClr val="D9D9D9"/>
                </a:solidFill>
              </a:rPr>
              <a:t>K background, no </a:t>
            </a:r>
            <a:r>
              <a:rPr lang="en-US" sz="1800" dirty="0" err="1" smtClean="0">
                <a:solidFill>
                  <a:srgbClr val="D9D9D9"/>
                </a:solidFill>
              </a:rPr>
              <a:t>biofouling</a:t>
            </a:r>
            <a:endParaRPr lang="en-US" sz="1800" dirty="0" smtClean="0">
              <a:solidFill>
                <a:srgbClr val="D9D9D9"/>
              </a:solidFill>
            </a:endParaRPr>
          </a:p>
          <a:p>
            <a:pPr lvl="1"/>
            <a:r>
              <a:rPr lang="en-US" sz="1800" dirty="0" smtClean="0">
                <a:solidFill>
                  <a:srgbClr val="D9D9D9"/>
                </a:solidFill>
              </a:rPr>
              <a:t>Easier deployment</a:t>
            </a:r>
          </a:p>
          <a:p>
            <a:pPr lvl="1"/>
            <a:r>
              <a:rPr lang="en-US" sz="1800" dirty="0" smtClean="0">
                <a:solidFill>
                  <a:srgbClr val="D9D9D9"/>
                </a:solidFill>
              </a:rPr>
              <a:t>Lower risk of point-failure</a:t>
            </a:r>
          </a:p>
          <a:p>
            <a:r>
              <a:rPr lang="en-US" sz="2000" dirty="0" smtClean="0">
                <a:solidFill>
                  <a:srgbClr val="D9D9D9"/>
                </a:solidFill>
              </a:rPr>
              <a:t>Anyway, a detector in the Northern Hemisphere in necessary for complete sky coverage (Galactic Center!), and it is only feasible in the ocean.</a:t>
            </a:r>
            <a:endParaRPr lang="en-US" sz="2000" dirty="0">
              <a:solidFill>
                <a:srgbClr val="D9D9D9"/>
              </a:solidFill>
            </a:endParaRPr>
          </a:p>
        </p:txBody>
      </p:sp>
      <p:pic>
        <p:nvPicPr>
          <p:cNvPr id="3" name="Picture 4" descr="sca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9150" y="3113088"/>
            <a:ext cx="1746250" cy="1306512"/>
          </a:xfrm>
          <a:prstGeom prst="rect">
            <a:avLst/>
          </a:prstGeom>
          <a:noFill/>
        </p:spPr>
      </p:pic>
      <p:pic>
        <p:nvPicPr>
          <p:cNvPr id="4" name="Picture 5" descr="icec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9150" y="3535363"/>
            <a:ext cx="604838" cy="454025"/>
          </a:xfrm>
          <a:prstGeom prst="rect">
            <a:avLst/>
          </a:prstGeom>
          <a:noFill/>
        </p:spPr>
      </p:pic>
      <p:pic>
        <p:nvPicPr>
          <p:cNvPr id="5" name="Picture 6" descr="wate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7875" y="3459163"/>
            <a:ext cx="438150" cy="552450"/>
          </a:xfrm>
          <a:prstGeom prst="rect">
            <a:avLst/>
          </a:prstGeom>
          <a:noFill/>
        </p:spPr>
      </p:pic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Water </a:t>
            </a:r>
            <a:r>
              <a:rPr lang="en-US" sz="4400" dirty="0" err="1" smtClean="0"/>
              <a:t>vs</a:t>
            </a:r>
            <a:r>
              <a:rPr lang="en-US" sz="4400" dirty="0" smtClean="0"/>
              <a:t> Ice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7633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241922"/>
            <a:ext cx="9144000" cy="1132144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North </a:t>
            </a:r>
            <a:r>
              <a:rPr lang="en-US" sz="4400" dirty="0" err="1" smtClean="0"/>
              <a:t>vs</a:t>
            </a:r>
            <a:r>
              <a:rPr lang="en-US" sz="4400" dirty="0" smtClean="0"/>
              <a:t> South</a:t>
            </a:r>
            <a:endParaRPr lang="en-US" sz="4400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060575"/>
            <a:ext cx="9144000" cy="47974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_tradnl"/>
          </a:p>
        </p:txBody>
      </p:sp>
      <p:pic>
        <p:nvPicPr>
          <p:cNvPr id="4" name="Picture 4" descr="baik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14838"/>
            <a:ext cx="450373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nta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3738" y="4414838"/>
            <a:ext cx="4503737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327275" y="5781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fr-FR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941888" y="49180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fr-FR" sz="2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116013" y="4654550"/>
            <a:ext cx="225425" cy="214313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_tradnl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697038" y="4894263"/>
            <a:ext cx="1054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Mkn 501</a:t>
            </a: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1562100" y="5157788"/>
            <a:ext cx="225425" cy="2159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_tradnl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258888" y="4508500"/>
            <a:ext cx="1054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Mkn 421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586163" y="5208588"/>
            <a:ext cx="831850" cy="452437"/>
            <a:chOff x="3960" y="1810"/>
            <a:chExt cx="532" cy="302"/>
          </a:xfrm>
        </p:grpSpPr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>
              <a:off x="4368" y="201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960" y="1810"/>
              <a:ext cx="532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CRAB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317625" y="5551488"/>
            <a:ext cx="781050" cy="582612"/>
            <a:chOff x="3732" y="1991"/>
            <a:chExt cx="499" cy="389"/>
          </a:xfrm>
        </p:grpSpPr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3840" y="1991"/>
              <a:ext cx="204" cy="148"/>
            </a:xfrm>
            <a:prstGeom prst="star5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3732" y="2135"/>
              <a:ext cx="49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SS433</a:t>
              </a:r>
            </a:p>
          </p:txBody>
        </p:sp>
      </p:grp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7019925" y="5549900"/>
            <a:ext cx="315913" cy="222250"/>
          </a:xfrm>
          <a:prstGeom prst="star5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6156325" y="5130800"/>
            <a:ext cx="225425" cy="215900"/>
          </a:xfrm>
          <a:prstGeom prst="star4">
            <a:avLst>
              <a:gd name="adj" fmla="val 12500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_tradnl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227763" y="4862513"/>
            <a:ext cx="1055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Mkn 501</a:t>
            </a:r>
          </a:p>
        </p:txBody>
      </p:sp>
      <p:sp>
        <p:nvSpPr>
          <p:cNvPr id="22" name="AutoShape 21"/>
          <p:cNvSpPr>
            <a:spLocks noChangeArrowheads="1"/>
          </p:cNvSpPr>
          <p:nvPr/>
        </p:nvSpPr>
        <p:spPr bwMode="auto">
          <a:xfrm>
            <a:off x="6818313" y="5588000"/>
            <a:ext cx="150812" cy="144463"/>
          </a:xfrm>
          <a:custGeom>
            <a:avLst/>
            <a:gdLst>
              <a:gd name="T0" fmla="*/ 526488 w 21600"/>
              <a:gd name="T1" fmla="*/ 0 h 21600"/>
              <a:gd name="T2" fmla="*/ 154191 w 21600"/>
              <a:gd name="T3" fmla="*/ 141480 h 21600"/>
              <a:gd name="T4" fmla="*/ 0 w 21600"/>
              <a:gd name="T5" fmla="*/ 483095 h 21600"/>
              <a:gd name="T6" fmla="*/ 154191 w 21600"/>
              <a:gd name="T7" fmla="*/ 824703 h 21600"/>
              <a:gd name="T8" fmla="*/ 526488 w 21600"/>
              <a:gd name="T9" fmla="*/ 966183 h 21600"/>
              <a:gd name="T10" fmla="*/ 898784 w 21600"/>
              <a:gd name="T11" fmla="*/ 824703 h 21600"/>
              <a:gd name="T12" fmla="*/ 1052975 w 21600"/>
              <a:gd name="T13" fmla="*/ 483095 h 21600"/>
              <a:gd name="T14" fmla="*/ 898784 w 21600"/>
              <a:gd name="T15" fmla="*/ 14148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fr-FR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6183313" y="5280025"/>
            <a:ext cx="162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RX J1713.7-39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6724650" y="5802313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GX339-4</a:t>
            </a:r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5826125" y="5549900"/>
            <a:ext cx="781050" cy="585788"/>
            <a:chOff x="3734" y="1991"/>
            <a:chExt cx="499" cy="390"/>
          </a:xfrm>
        </p:grpSpPr>
        <p:sp>
          <p:nvSpPr>
            <p:cNvPr id="26" name="AutoShape 25"/>
            <p:cNvSpPr>
              <a:spLocks noChangeArrowheads="1"/>
            </p:cNvSpPr>
            <p:nvPr/>
          </p:nvSpPr>
          <p:spPr bwMode="auto">
            <a:xfrm>
              <a:off x="3840" y="1991"/>
              <a:ext cx="202" cy="148"/>
            </a:xfrm>
            <a:prstGeom prst="star5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3734" y="2136"/>
              <a:ext cx="49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SS433</a:t>
              </a:r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8094663" y="5205413"/>
            <a:ext cx="831850" cy="454025"/>
            <a:chOff x="3962" y="1809"/>
            <a:chExt cx="532" cy="303"/>
          </a:xfrm>
        </p:grpSpPr>
        <p:sp>
          <p:nvSpPr>
            <p:cNvPr id="29" name="AutoShape 28"/>
            <p:cNvSpPr>
              <a:spLocks noChangeArrowheads="1"/>
            </p:cNvSpPr>
            <p:nvPr/>
          </p:nvSpPr>
          <p:spPr bwMode="auto">
            <a:xfrm>
              <a:off x="4368" y="201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3962" y="1809"/>
              <a:ext cx="532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CRAB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7875588" y="5588000"/>
            <a:ext cx="819150" cy="523875"/>
            <a:chOff x="5044" y="2016"/>
            <a:chExt cx="524" cy="349"/>
          </a:xfrm>
        </p:grpSpPr>
        <p:sp>
          <p:nvSpPr>
            <p:cNvPr id="32" name="AutoShape 31"/>
            <p:cNvSpPr>
              <a:spLocks noChangeArrowheads="1"/>
            </p:cNvSpPr>
            <p:nvPr/>
          </p:nvSpPr>
          <p:spPr bwMode="auto">
            <a:xfrm>
              <a:off x="5088" y="2016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r-FR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5044" y="2120"/>
              <a:ext cx="524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b="1">
                  <a:solidFill>
                    <a:srgbClr val="FFFFFF"/>
                  </a:solidFill>
                  <a:latin typeface="Times New Roman" pitchFamily="18" charset="0"/>
                </a:rPr>
                <a:t>VELA</a:t>
              </a:r>
            </a:p>
          </p:txBody>
        </p:sp>
      </p:grpSp>
      <p:sp>
        <p:nvSpPr>
          <p:cNvPr id="34" name="Line 33"/>
          <p:cNvSpPr>
            <a:spLocks noChangeShapeType="1"/>
          </p:cNvSpPr>
          <p:nvPr/>
        </p:nvSpPr>
        <p:spPr bwMode="auto">
          <a:xfrm>
            <a:off x="6592888" y="5659438"/>
            <a:ext cx="1492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 flipH="1">
            <a:off x="6667500" y="5588000"/>
            <a:ext cx="0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6229350" y="6127750"/>
            <a:ext cx="99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Galactic</a:t>
            </a:r>
          </a:p>
          <a:p>
            <a:pPr algn="ctr" eaLnBrk="0" hangingPunct="0"/>
            <a:r>
              <a:rPr lang="fr-FR" b="1">
                <a:solidFill>
                  <a:srgbClr val="FFFFFF"/>
                </a:solidFill>
                <a:latin typeface="Times New Roman" pitchFamily="18" charset="0"/>
              </a:rPr>
              <a:t>Centre</a:t>
            </a: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6659563" y="5734050"/>
            <a:ext cx="0" cy="431800"/>
          </a:xfrm>
          <a:prstGeom prst="line">
            <a:avLst/>
          </a:prstGeom>
          <a:noFill/>
          <a:ln w="28575">
            <a:solidFill>
              <a:srgbClr val="FFFFFF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8" name="Picture 37" descr="1tev_aman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73275"/>
            <a:ext cx="457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1tev_antar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5488" y="2073275"/>
            <a:ext cx="4537075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40"/>
          <p:cNvSpPr txBox="1">
            <a:spLocks noChangeArrowheads="1"/>
          </p:cNvSpPr>
          <p:nvPr/>
        </p:nvSpPr>
        <p:spPr bwMode="auto">
          <a:xfrm>
            <a:off x="228600" y="1310330"/>
            <a:ext cx="4732936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AMANDA/IceCube (South Pole</a:t>
            </a: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)</a:t>
            </a:r>
          </a:p>
          <a:p>
            <a:pPr algn="ctr" eaLnBrk="0" hangingPunct="0">
              <a:defRPr/>
            </a:pP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en-GB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ang.</a:t>
            </a: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</a:t>
            </a: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es.: </a:t>
            </a: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~2°/0.6°)</a:t>
            </a:r>
          </a:p>
          <a:p>
            <a:pPr algn="ctr" eaLnBrk="0" hangingPunct="0">
              <a:defRPr/>
            </a:pPr>
            <a:endParaRPr lang="en-GB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5294313" y="1310330"/>
            <a:ext cx="3311423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ANTARES (43° North</a:t>
            </a: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)</a:t>
            </a:r>
          </a:p>
          <a:p>
            <a:pPr algn="ctr" eaLnBrk="0" hangingPunct="0">
              <a:defRPr/>
            </a:pP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en-GB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ang.</a:t>
            </a: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res.: </a:t>
            </a: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~0.3°</a:t>
            </a: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/</a:t>
            </a:r>
            <a:r>
              <a:rPr lang="en-GB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0.1°</a:t>
            </a:r>
            <a:r>
              <a:rPr lang="en-GB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  <a:p>
            <a:pPr algn="ctr" eaLnBrk="0" hangingPunct="0">
              <a:defRPr/>
            </a:pPr>
            <a:endParaRPr lang="en-GB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2" name="4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62400" y="6248400"/>
            <a:ext cx="2514600" cy="457200"/>
          </a:xfrm>
        </p:spPr>
        <p:txBody>
          <a:bodyPr/>
          <a:lstStyle/>
          <a:p>
            <a:pPr>
              <a:defRPr/>
            </a:pPr>
            <a:r>
              <a:rPr lang="es-ES" smtClean="0"/>
              <a:t>Juande Zornoza (IFIC - U. de Valencia)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</a:spPr>
      <a:bodyPr wrap="square">
        <a:spAutoFit/>
      </a:bodyPr>
      <a:lstStyle>
        <a:defPPr>
          <a:defRPr sz="2000" dirty="0" err="1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10708</TotalTime>
  <Words>1946</Words>
  <Application>Microsoft Macintosh PowerPoint</Application>
  <PresentationFormat>Presentación en pantalla (4:3)</PresentationFormat>
  <Paragraphs>309</Paragraphs>
  <Slides>32</Slides>
  <Notes>0</Notes>
  <HiddenSlides>1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5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Tema de Office</vt:lpstr>
      <vt:lpstr>Ecuación</vt:lpstr>
      <vt:lpstr>Equation</vt:lpstr>
      <vt:lpstr>Image</vt:lpstr>
      <vt:lpstr>Bitmap Image</vt:lpstr>
      <vt:lpstr>Photo Editor Photo</vt:lpstr>
      <vt:lpstr>ANTARES Results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IFIC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ANTARES: lo mejó de lo mejó</dc:title>
  <dc:creator>Juan de Dios Zornoza</dc:creator>
  <cp:lastModifiedBy>Juan de Dios Zornoza</cp:lastModifiedBy>
  <cp:revision>197</cp:revision>
  <dcterms:created xsi:type="dcterms:W3CDTF">2012-06-18T14:31:55Z</dcterms:created>
  <dcterms:modified xsi:type="dcterms:W3CDTF">2013-03-15T10:38:14Z</dcterms:modified>
</cp:coreProperties>
</file>