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1" r:id="rId4"/>
    <p:sldId id="260" r:id="rId5"/>
    <p:sldId id="263" r:id="rId6"/>
    <p:sldId id="262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-11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o\Documents\criogenia\Manutenzione\manutenzione%20linde%20Frascati%2096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title>
      <c:layout/>
    </c:title>
    <c:plotArea>
      <c:layout/>
      <c:scatterChart>
        <c:scatterStyle val="smoothMarker"/>
        <c:ser>
          <c:idx val="0"/>
          <c:order val="0"/>
          <c:tx>
            <c:strRef>
              <c:f>Sheet1!$B$31</c:f>
              <c:strCache>
                <c:ptCount val="1"/>
                <c:pt idx="0">
                  <c:v>Probabilità di guasto</c:v>
                </c:pt>
              </c:strCache>
            </c:strRef>
          </c:tx>
          <c:xVal>
            <c:numRef>
              <c:f>Sheet1!$A$32:$A$46</c:f>
              <c:numCache>
                <c:formatCode>General</c:formatCode>
                <c:ptCount val="1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</c:numCache>
            </c:numRef>
          </c:xVal>
          <c:yVal>
            <c:numRef>
              <c:f>Sheet1!$B$32:$B$46</c:f>
              <c:numCache>
                <c:formatCode>0.0</c:formatCode>
                <c:ptCount val="15"/>
                <c:pt idx="0">
                  <c:v>3.2449661609173956</c:v>
                </c:pt>
                <c:pt idx="1">
                  <c:v>6.3846342679797923</c:v>
                </c:pt>
                <c:pt idx="2">
                  <c:v>9.4224212074029108</c:v>
                </c:pt>
                <c:pt idx="3">
                  <c:v>12.361632988600981</c:v>
                </c:pt>
                <c:pt idx="4">
                  <c:v>15.205468342101469</c:v>
                </c:pt>
                <c:pt idx="5">
                  <c:v>17.957022200708657</c:v>
                </c:pt>
                <c:pt idx="6">
                  <c:v>20.619289067704642</c:v>
                </c:pt>
                <c:pt idx="7">
                  <c:v>23.195166275753273</c:v>
                </c:pt>
                <c:pt idx="8">
                  <c:v>25.687457140053947</c:v>
                </c:pt>
                <c:pt idx="9">
                  <c:v>28.098874009176445</c:v>
                </c:pt>
                <c:pt idx="10">
                  <c:v>30.43204121689724</c:v>
                </c:pt>
                <c:pt idx="11">
                  <c:v>32.689497938249886</c:v>
                </c:pt>
                <c:pt idx="12">
                  <c:v>34.873700952897281</c:v>
                </c:pt>
                <c:pt idx="13">
                  <c:v>36.987027318833618</c:v>
                </c:pt>
                <c:pt idx="14">
                  <c:v>39.031776959325605</c:v>
                </c:pt>
              </c:numCache>
            </c:numRef>
          </c:yVal>
          <c:smooth val="1"/>
        </c:ser>
        <c:dLbls>
          <c:showVal val="1"/>
          <c:showCatName val="1"/>
        </c:dLbls>
        <c:axId val="55655424"/>
        <c:axId val="48018944"/>
      </c:scatterChart>
      <c:valAx>
        <c:axId val="5565542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it-IT"/>
                  <a:t>Anni</a:t>
                </a:r>
              </a:p>
            </c:rich>
          </c:tx>
          <c:layout/>
        </c:title>
        <c:numFmt formatCode="General" sourceLinked="1"/>
        <c:tickLblPos val="nextTo"/>
        <c:crossAx val="48018944"/>
        <c:crosses val="autoZero"/>
        <c:crossBetween val="midCat"/>
      </c:valAx>
      <c:valAx>
        <c:axId val="48018944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it-IT"/>
                  <a:t>Probabilità di guasto [%]</a:t>
                </a:r>
              </a:p>
            </c:rich>
          </c:tx>
          <c:layout/>
        </c:title>
        <c:numFmt formatCode="0.0" sourceLinked="1"/>
        <c:tickLblPos val="nextTo"/>
        <c:crossAx val="55655424"/>
        <c:crosses val="autoZero"/>
        <c:crossBetween val="midCat"/>
      </c:valAx>
    </c:plotArea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1295400"/>
            <a:ext cx="8458200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2000" dirty="0" smtClean="0"/>
          </a:p>
          <a:p>
            <a:r>
              <a:rPr lang="it-IT" sz="2400" dirty="0" smtClean="0"/>
              <a:t>Guasti di componenti dell’ impianto Linde TCF 50 Frascati 96 dopo 58.000 h di funzionamento </a:t>
            </a:r>
          </a:p>
          <a:p>
            <a:endParaRPr lang="it-IT" sz="2400" dirty="0" smtClean="0"/>
          </a:p>
          <a:p>
            <a:r>
              <a:rPr lang="it-IT" sz="2400" dirty="0" smtClean="0"/>
              <a:t>Rottura molla attuatore by-pass compressore	</a:t>
            </a:r>
            <a:r>
              <a:rPr lang="it-IT" sz="2400" dirty="0" smtClean="0"/>
              <a:t>03/</a:t>
            </a:r>
            <a:r>
              <a:rPr lang="it-IT" sz="2400" dirty="0" smtClean="0"/>
              <a:t>1999</a:t>
            </a:r>
            <a:endParaRPr lang="it-IT" sz="2400" dirty="0" smtClean="0"/>
          </a:p>
          <a:p>
            <a:r>
              <a:rPr lang="it-IT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Modulo PLC I/O					</a:t>
            </a:r>
            <a:r>
              <a:rPr lang="it-IT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04/2002</a:t>
            </a:r>
            <a:endParaRPr lang="it-IT" sz="24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it-IT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Perdita efficienza turbina N°1 			</a:t>
            </a:r>
            <a:r>
              <a:rPr lang="it-IT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06/2005</a:t>
            </a:r>
            <a:endParaRPr lang="it-IT" sz="24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it-IT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Perdita riga di programma 				</a:t>
            </a:r>
            <a:r>
              <a:rPr lang="it-IT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07/2006</a:t>
            </a:r>
            <a:endParaRPr lang="it-IT" sz="24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it-IT" sz="2400" dirty="0" smtClean="0"/>
              <a:t>Rottura pannello </a:t>
            </a:r>
            <a:r>
              <a:rPr lang="it-IT" sz="2400" dirty="0" smtClean="0"/>
              <a:t>operatore*</a:t>
            </a:r>
            <a:r>
              <a:rPr lang="it-IT" sz="2400" dirty="0" smtClean="0"/>
              <a:t>				</a:t>
            </a:r>
            <a:r>
              <a:rPr lang="it-IT" sz="2400" dirty="0" smtClean="0"/>
              <a:t>03/2011</a:t>
            </a:r>
            <a:endParaRPr lang="it-IT" sz="2400" dirty="0" smtClean="0"/>
          </a:p>
          <a:p>
            <a:r>
              <a:rPr lang="it-IT" sz="2400" dirty="0" smtClean="0"/>
              <a:t>Staratura manometro meccanico </a:t>
            </a:r>
            <a:r>
              <a:rPr lang="it-IT" sz="2400" dirty="0" smtClean="0"/>
              <a:t>compressore*</a:t>
            </a:r>
            <a:r>
              <a:rPr lang="it-IT" sz="2400" dirty="0" smtClean="0"/>
              <a:t>	</a:t>
            </a:r>
            <a:r>
              <a:rPr lang="it-IT" sz="2400" dirty="0" smtClean="0"/>
              <a:t>08/2011</a:t>
            </a:r>
            <a:endParaRPr lang="it-IT" sz="2400" dirty="0" smtClean="0"/>
          </a:p>
          <a:p>
            <a:endParaRPr lang="it-IT" sz="2400" dirty="0" smtClean="0"/>
          </a:p>
          <a:p>
            <a:endParaRPr lang="it-IT" sz="2400" dirty="0" smtClean="0"/>
          </a:p>
          <a:p>
            <a:r>
              <a:rPr lang="it-IT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 blu quelli che hanno provocato fermo </a:t>
            </a:r>
            <a:r>
              <a:rPr lang="it-IT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impianto</a:t>
            </a:r>
          </a:p>
          <a:p>
            <a:r>
              <a:rPr lang="it-IT" sz="2400" dirty="0" smtClean="0"/>
              <a:t>* Guasti che non limitano operabilità impianto</a:t>
            </a:r>
            <a:endParaRPr lang="it-IT" sz="2400" dirty="0" smtClean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4" name="Title 2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4400" dirty="0" smtClean="0">
                <a:latin typeface="+mj-lt"/>
                <a:ea typeface="+mj-ea"/>
                <a:cs typeface="+mj-cs"/>
              </a:rPr>
              <a:t>Linde TCF 50 Frascati 96</a:t>
            </a:r>
            <a:endParaRPr kumimoji="0" lang="it-IT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Cenni di teoria dell’ affidabilità</a:t>
            </a:r>
            <a:endParaRPr lang="it-IT" dirty="0"/>
          </a:p>
        </p:txBody>
      </p:sp>
      <p:sp>
        <p:nvSpPr>
          <p:cNvPr id="5" name="TextBox 4"/>
          <p:cNvSpPr txBox="1"/>
          <p:nvPr/>
        </p:nvSpPr>
        <p:spPr>
          <a:xfrm>
            <a:off x="152400" y="1066800"/>
            <a:ext cx="8763000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 smtClean="0"/>
              <a:t>Definitions</a:t>
            </a:r>
          </a:p>
          <a:p>
            <a:r>
              <a:rPr lang="en-US" sz="2000" dirty="0" smtClean="0"/>
              <a:t>λ</a:t>
            </a:r>
            <a:r>
              <a:rPr lang="en-US" sz="2000" i="1" dirty="0" smtClean="0"/>
              <a:t>(t) </a:t>
            </a:r>
            <a:r>
              <a:rPr lang="en-US" sz="2000" i="1" dirty="0" err="1" smtClean="0"/>
              <a:t>dt</a:t>
            </a:r>
            <a:r>
              <a:rPr lang="en-US" sz="2000" i="1" dirty="0" smtClean="0"/>
              <a:t> is the probability that a unit which has not failed by a certain </a:t>
            </a:r>
            <a:r>
              <a:rPr lang="en-US" sz="2000" dirty="0" smtClean="0"/>
              <a:t>time </a:t>
            </a:r>
            <a:r>
              <a:rPr lang="en-US" sz="2000" i="1" dirty="0" smtClean="0"/>
              <a:t>t will fail in the following interval (t; t +</a:t>
            </a:r>
            <a:r>
              <a:rPr lang="en-US" sz="2000" i="1" dirty="0" err="1" smtClean="0"/>
              <a:t>dt</a:t>
            </a:r>
            <a:r>
              <a:rPr lang="en-US" sz="2000" i="1" dirty="0" smtClean="0"/>
              <a:t>).</a:t>
            </a:r>
          </a:p>
          <a:p>
            <a:r>
              <a:rPr lang="en-US" sz="2000" dirty="0" smtClean="0"/>
              <a:t>From the failure rate it is possible to derive a mathematical) distribution function of the failure probability:</a:t>
            </a:r>
            <a:endParaRPr lang="it-IT" sz="2000" dirty="0" smtClean="0"/>
          </a:p>
          <a:p>
            <a:pPr>
              <a:lnSpc>
                <a:spcPct val="150000"/>
              </a:lnSpc>
            </a:pPr>
            <a:r>
              <a:rPr lang="el-GR" sz="2000" dirty="0" smtClean="0"/>
              <a:t>λ</a:t>
            </a:r>
            <a:r>
              <a:rPr lang="it-IT" sz="2000" dirty="0" smtClean="0"/>
              <a:t>(t): failure rate</a:t>
            </a:r>
          </a:p>
          <a:p>
            <a:pPr>
              <a:lnSpc>
                <a:spcPct val="150000"/>
              </a:lnSpc>
            </a:pPr>
            <a:r>
              <a:rPr lang="it-IT" sz="2000" dirty="0" smtClean="0"/>
              <a:t>F(t): probability of failure</a:t>
            </a:r>
          </a:p>
          <a:p>
            <a:pPr>
              <a:lnSpc>
                <a:spcPct val="150000"/>
              </a:lnSpc>
            </a:pPr>
            <a:r>
              <a:rPr lang="it-IT" sz="2000" dirty="0" smtClean="0"/>
              <a:t>F(t)= 1- e</a:t>
            </a:r>
            <a:r>
              <a:rPr lang="it-IT" sz="2000" baseline="30000" dirty="0" smtClean="0"/>
              <a:t>-</a:t>
            </a:r>
            <a:r>
              <a:rPr lang="el-GR" sz="2000" baseline="30000" dirty="0" smtClean="0"/>
              <a:t>Σλ</a:t>
            </a:r>
            <a:r>
              <a:rPr lang="it-IT" sz="2000" baseline="30000" dirty="0" smtClean="0"/>
              <a:t>t  </a:t>
            </a:r>
            <a:r>
              <a:rPr lang="it-IT" sz="2000" dirty="0" smtClean="0"/>
              <a:t>(</a:t>
            </a:r>
            <a:r>
              <a:rPr lang="el-GR" sz="2000" dirty="0" smtClean="0"/>
              <a:t>λ</a:t>
            </a:r>
            <a:r>
              <a:rPr lang="it-IT" sz="2000" dirty="0" smtClean="0"/>
              <a:t>=cost)</a:t>
            </a:r>
            <a:endParaRPr lang="it-IT" sz="2000" baseline="30000" dirty="0" smtClean="0"/>
          </a:p>
          <a:p>
            <a:pPr>
              <a:lnSpc>
                <a:spcPct val="150000"/>
              </a:lnSpc>
            </a:pPr>
            <a:endParaRPr lang="it-IT" dirty="0" smtClean="0"/>
          </a:p>
          <a:p>
            <a:pPr>
              <a:lnSpc>
                <a:spcPct val="150000"/>
              </a:lnSpc>
            </a:pPr>
            <a:endParaRPr lang="it-IT" dirty="0" smtClean="0"/>
          </a:p>
          <a:p>
            <a:pPr>
              <a:lnSpc>
                <a:spcPct val="150000"/>
              </a:lnSpc>
            </a:pPr>
            <a:endParaRPr lang="it-IT" dirty="0" smtClean="0"/>
          </a:p>
          <a:p>
            <a:endParaRPr lang="it-IT" baseline="30000" dirty="0" smtClean="0"/>
          </a:p>
          <a:p>
            <a:endParaRPr lang="it-IT" baseline="30000" dirty="0" smtClean="0"/>
          </a:p>
          <a:p>
            <a:endParaRPr lang="it-IT" baseline="30000" dirty="0" smtClean="0"/>
          </a:p>
          <a:p>
            <a:endParaRPr lang="it-IT" baseline="30000" dirty="0" smtClean="0"/>
          </a:p>
          <a:p>
            <a:endParaRPr lang="it-IT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2380762"/>
            <a:ext cx="4267200" cy="2343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381000" y="4646474"/>
            <a:ext cx="8382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solidFill>
                  <a:srgbClr val="0070C0"/>
                </a:solidFill>
              </a:rPr>
              <a:t>Un pezzo nuovo ed un pezzo usato ma funzionante statisticamente hanno la stessa possibilità di sopravvivere al tempo t per un periodo di tempo dt. Un pezzo nuovo è quindi stocasticamente equivalente ad uno vecchio ma funzionante quindi: </a:t>
            </a:r>
            <a:r>
              <a:rPr lang="it-IT" b="1" i="1" dirty="0" smtClean="0">
                <a:solidFill>
                  <a:srgbClr val="0070C0"/>
                </a:solidFill>
              </a:rPr>
              <a:t>“Nel periodo di vita utile sostituire i componenti appena si guastano; un po’ prima della fine del periodo di vita utile effettuare una sostituzione preventiva di tutti i componenti, benché non guasti” (AssoAutomazione)</a:t>
            </a:r>
            <a:endParaRPr lang="it-IT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Cenni di teoria dell’ affidabilità</a:t>
            </a:r>
            <a:endParaRPr lang="it-IT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1838027"/>
            <a:ext cx="5105400" cy="3185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it-IT" dirty="0" smtClean="0"/>
          </a:p>
          <a:p>
            <a:pPr>
              <a:lnSpc>
                <a:spcPct val="150000"/>
              </a:lnSpc>
            </a:pPr>
            <a:endParaRPr lang="it-IT" dirty="0" smtClean="0"/>
          </a:p>
          <a:p>
            <a:pPr>
              <a:lnSpc>
                <a:spcPct val="150000"/>
              </a:lnSpc>
            </a:pPr>
            <a:endParaRPr lang="it-IT" dirty="0" smtClean="0"/>
          </a:p>
          <a:p>
            <a:pPr>
              <a:lnSpc>
                <a:spcPct val="150000"/>
              </a:lnSpc>
            </a:pPr>
            <a:endParaRPr lang="it-IT" dirty="0" smtClean="0"/>
          </a:p>
          <a:p>
            <a:pPr>
              <a:lnSpc>
                <a:spcPct val="150000"/>
              </a:lnSpc>
            </a:pPr>
            <a:endParaRPr lang="it-IT" dirty="0" smtClean="0"/>
          </a:p>
          <a:p>
            <a:endParaRPr lang="it-IT" baseline="30000" dirty="0" smtClean="0"/>
          </a:p>
          <a:p>
            <a:endParaRPr lang="it-IT" baseline="30000" dirty="0" smtClean="0"/>
          </a:p>
          <a:p>
            <a:endParaRPr lang="it-IT" baseline="30000" dirty="0" smtClean="0"/>
          </a:p>
          <a:p>
            <a:endParaRPr lang="it-IT" baseline="30000" dirty="0" smtClean="0"/>
          </a:p>
          <a:p>
            <a:endParaRPr lang="it-IT" dirty="0"/>
          </a:p>
        </p:txBody>
      </p:sp>
      <p:sp>
        <p:nvSpPr>
          <p:cNvPr id="10" name="TextBox 9"/>
          <p:cNvSpPr txBox="1"/>
          <p:nvPr/>
        </p:nvSpPr>
        <p:spPr>
          <a:xfrm>
            <a:off x="228600" y="1143000"/>
            <a:ext cx="8229600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The mean value of this exponential distribution is also referred </a:t>
            </a:r>
            <a:r>
              <a:rPr lang="it-IT" sz="2000" dirty="0" smtClean="0"/>
              <a:t>to as:</a:t>
            </a:r>
          </a:p>
          <a:p>
            <a:endParaRPr lang="it-IT" sz="2000" dirty="0" smtClean="0"/>
          </a:p>
          <a:p>
            <a:pPr>
              <a:buFontTx/>
              <a:buChar char="-"/>
            </a:pPr>
            <a:r>
              <a:rPr lang="en-US" sz="2000" dirty="0" smtClean="0"/>
              <a:t>Mean Time To Failure (MTTF) in the case of irreparable components;</a:t>
            </a:r>
          </a:p>
          <a:p>
            <a:pPr>
              <a:buFontTx/>
              <a:buChar char="-"/>
            </a:pPr>
            <a:r>
              <a:rPr lang="en-US" sz="2000" dirty="0" smtClean="0"/>
              <a:t>Mean Operating Time Between Failures (MTBF) in the case </a:t>
            </a:r>
            <a:r>
              <a:rPr lang="it-IT" sz="2000" dirty="0" smtClean="0"/>
              <a:t>of reparable components.</a:t>
            </a:r>
          </a:p>
          <a:p>
            <a:endParaRPr lang="it-IT" sz="2000" dirty="0" smtClean="0"/>
          </a:p>
          <a:p>
            <a:r>
              <a:rPr lang="it-IT" sz="2000" dirty="0" smtClean="0"/>
              <a:t>• MTTF = 1/</a:t>
            </a:r>
            <a:r>
              <a:rPr lang="el-GR" sz="2000" dirty="0" smtClean="0"/>
              <a:t>λ</a:t>
            </a:r>
            <a:r>
              <a:rPr lang="it-IT" sz="2000" dirty="0" smtClean="0"/>
              <a:t> </a:t>
            </a:r>
            <a:r>
              <a:rPr lang="en-US" sz="2000" dirty="0" smtClean="0"/>
              <a:t>(MTTF is a statistical mean value but no guarantee for </a:t>
            </a:r>
            <a:r>
              <a:rPr lang="it-IT" sz="2000" dirty="0" smtClean="0"/>
              <a:t>endurance)</a:t>
            </a:r>
          </a:p>
          <a:p>
            <a:endParaRPr lang="it-IT" sz="2000" dirty="0" smtClean="0"/>
          </a:p>
          <a:p>
            <a:r>
              <a:rPr lang="en-US" sz="2000" dirty="0" smtClean="0"/>
              <a:t>The B10 value for devices subject to wear is expressed in number </a:t>
            </a:r>
            <a:r>
              <a:rPr lang="it-IT" sz="2000" dirty="0" smtClean="0"/>
              <a:t>of operating cycles:</a:t>
            </a:r>
          </a:p>
          <a:p>
            <a:endParaRPr lang="en-US" sz="2000" dirty="0" smtClean="0"/>
          </a:p>
          <a:p>
            <a:r>
              <a:rPr lang="en-US" sz="2000" dirty="0" smtClean="0"/>
              <a:t>• it is the number of operating cycles after which 10 % of the test specimens fail in the course of an endurance test (or: the number of operating cycles after which 10 % of the devices have </a:t>
            </a:r>
            <a:r>
              <a:rPr lang="it-IT" sz="2000" dirty="0" smtClean="0"/>
              <a:t>failed).</a:t>
            </a:r>
          </a:p>
          <a:p>
            <a:endParaRPr lang="it-IT" sz="2000" dirty="0" smtClean="0"/>
          </a:p>
          <a:p>
            <a:r>
              <a:rPr lang="it-IT" sz="2000" dirty="0" smtClean="0"/>
              <a:t>MTTF</a:t>
            </a:r>
            <a:r>
              <a:rPr lang="it-IT" sz="2000" baseline="-25000" dirty="0" smtClean="0"/>
              <a:t>d </a:t>
            </a:r>
            <a:r>
              <a:rPr lang="it-IT" sz="2000" dirty="0" smtClean="0"/>
              <a:t> = B</a:t>
            </a:r>
            <a:r>
              <a:rPr lang="it-IT" sz="2000" baseline="-25000" dirty="0" smtClean="0"/>
              <a:t>10d </a:t>
            </a:r>
            <a:r>
              <a:rPr lang="it-IT" sz="2000" dirty="0" smtClean="0"/>
              <a:t>/ 0.1 * n</a:t>
            </a:r>
            <a:r>
              <a:rPr lang="it-IT" sz="2000" baseline="-25000" dirty="0" smtClean="0"/>
              <a:t>op</a:t>
            </a:r>
          </a:p>
          <a:p>
            <a:endParaRPr lang="it-IT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228600"/>
            <a:ext cx="6191250" cy="6076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Cenni di teoria dell’ affidabilità</a:t>
            </a:r>
            <a:endParaRPr lang="it-IT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1838027"/>
            <a:ext cx="5105400" cy="3185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it-IT" dirty="0" smtClean="0"/>
          </a:p>
          <a:p>
            <a:pPr>
              <a:lnSpc>
                <a:spcPct val="150000"/>
              </a:lnSpc>
            </a:pPr>
            <a:endParaRPr lang="it-IT" dirty="0" smtClean="0"/>
          </a:p>
          <a:p>
            <a:pPr>
              <a:lnSpc>
                <a:spcPct val="150000"/>
              </a:lnSpc>
            </a:pPr>
            <a:endParaRPr lang="it-IT" dirty="0" smtClean="0"/>
          </a:p>
          <a:p>
            <a:pPr>
              <a:lnSpc>
                <a:spcPct val="150000"/>
              </a:lnSpc>
            </a:pPr>
            <a:endParaRPr lang="it-IT" dirty="0" smtClean="0"/>
          </a:p>
          <a:p>
            <a:pPr>
              <a:lnSpc>
                <a:spcPct val="150000"/>
              </a:lnSpc>
            </a:pPr>
            <a:endParaRPr lang="it-IT" dirty="0" smtClean="0"/>
          </a:p>
          <a:p>
            <a:endParaRPr lang="it-IT" baseline="30000" dirty="0" smtClean="0"/>
          </a:p>
          <a:p>
            <a:endParaRPr lang="it-IT" baseline="30000" dirty="0" smtClean="0"/>
          </a:p>
          <a:p>
            <a:endParaRPr lang="it-IT" baseline="30000" dirty="0" smtClean="0"/>
          </a:p>
          <a:p>
            <a:endParaRPr lang="it-IT" baseline="30000" dirty="0" smtClean="0"/>
          </a:p>
          <a:p>
            <a:endParaRPr lang="it-IT" dirty="0"/>
          </a:p>
        </p:txBody>
      </p:sp>
      <p:sp>
        <p:nvSpPr>
          <p:cNvPr id="10" name="TextBox 9"/>
          <p:cNvSpPr txBox="1"/>
          <p:nvPr/>
        </p:nvSpPr>
        <p:spPr>
          <a:xfrm>
            <a:off x="228600" y="1295400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 smtClean="0"/>
              <a:t>MIL HDBK 217 Power Supply case</a:t>
            </a:r>
            <a:endParaRPr lang="it-IT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1752600"/>
            <a:ext cx="5819045" cy="373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57200" y="1838027"/>
            <a:ext cx="5105400" cy="3185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it-IT" dirty="0" smtClean="0"/>
          </a:p>
          <a:p>
            <a:pPr>
              <a:lnSpc>
                <a:spcPct val="150000"/>
              </a:lnSpc>
            </a:pPr>
            <a:endParaRPr lang="it-IT" dirty="0" smtClean="0"/>
          </a:p>
          <a:p>
            <a:pPr>
              <a:lnSpc>
                <a:spcPct val="150000"/>
              </a:lnSpc>
            </a:pPr>
            <a:endParaRPr lang="it-IT" dirty="0" smtClean="0"/>
          </a:p>
          <a:p>
            <a:pPr>
              <a:lnSpc>
                <a:spcPct val="150000"/>
              </a:lnSpc>
            </a:pPr>
            <a:endParaRPr lang="it-IT" dirty="0" smtClean="0"/>
          </a:p>
          <a:p>
            <a:pPr>
              <a:lnSpc>
                <a:spcPct val="150000"/>
              </a:lnSpc>
            </a:pPr>
            <a:endParaRPr lang="it-IT" dirty="0" smtClean="0"/>
          </a:p>
          <a:p>
            <a:endParaRPr lang="it-IT" baseline="30000" dirty="0" smtClean="0"/>
          </a:p>
          <a:p>
            <a:endParaRPr lang="it-IT" baseline="30000" dirty="0" smtClean="0"/>
          </a:p>
          <a:p>
            <a:endParaRPr lang="it-IT" baseline="30000" dirty="0" smtClean="0"/>
          </a:p>
          <a:p>
            <a:endParaRPr lang="it-IT" baseline="30000" dirty="0" smtClean="0"/>
          </a:p>
          <a:p>
            <a:endParaRPr lang="it-IT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1531203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1600" dirty="0" smtClean="0"/>
          </a:p>
          <a:p>
            <a:pPr algn="ctr"/>
            <a:r>
              <a:rPr lang="it-IT" sz="2400" dirty="0" smtClean="0"/>
              <a:t>ANALISI PRELIMINARE COMPONENTI </a:t>
            </a:r>
            <a:r>
              <a:rPr lang="it-IT" sz="2400" dirty="0" smtClean="0"/>
              <a:t>USURABILI</a:t>
            </a:r>
            <a:endParaRPr lang="it-IT" sz="2400" baseline="-25000" dirty="0" smtClean="0"/>
          </a:p>
          <a:p>
            <a:endParaRPr lang="it-IT" sz="1600" dirty="0"/>
          </a:p>
        </p:txBody>
      </p:sp>
      <p:sp>
        <p:nvSpPr>
          <p:cNvPr id="12" name="Title 2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4400" dirty="0" smtClean="0">
                <a:latin typeface="+mj-lt"/>
                <a:ea typeface="+mj-ea"/>
                <a:cs typeface="+mj-cs"/>
              </a:rPr>
              <a:t>Linde TCF 50 Frascati 96</a:t>
            </a:r>
            <a:endParaRPr kumimoji="0" lang="it-IT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57199" y="2693211"/>
          <a:ext cx="8381996" cy="2748343"/>
        </p:xfrm>
        <a:graphic>
          <a:graphicData uri="http://schemas.openxmlformats.org/drawingml/2006/table">
            <a:tbl>
              <a:tblPr/>
              <a:tblGrid>
                <a:gridCol w="1001035"/>
                <a:gridCol w="640662"/>
                <a:gridCol w="640662"/>
                <a:gridCol w="707398"/>
                <a:gridCol w="640662"/>
                <a:gridCol w="707398"/>
                <a:gridCol w="640662"/>
                <a:gridCol w="640662"/>
                <a:gridCol w="640662"/>
                <a:gridCol w="640662"/>
                <a:gridCol w="795736"/>
                <a:gridCol w="685795"/>
              </a:tblGrid>
              <a:tr h="182006"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MTTF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dop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hop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tciclo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nop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MTTF</a:t>
                      </a:r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Symbol"/>
                        </a:rPr>
                        <a:t>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006"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Turbine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T110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0.00667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006"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T120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0.00667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006"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Valvole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CV130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2E+07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4E+05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463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0.00216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006"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CV 140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2E+07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4E+05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463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0.00216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006"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CV 060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2E+07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4E+05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463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0.00216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287"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Resistenza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R140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2E+07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4E+05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463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0.00216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6567"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PLC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230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0.00435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6567">
                <a:tc gridSpan="2"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  Compressore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150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0.00667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9287"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006"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9233"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Anni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Probabilità di guasto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100" b="0" i="0" u="none" strike="noStrike" dirty="0">
                          <a:solidFill>
                            <a:srgbClr val="9C0006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</a:tr>
              <a:tr h="182006"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400" b="0" i="0" u="none" strike="noStrike">
                          <a:solidFill>
                            <a:srgbClr val="9C0006"/>
                          </a:solidFill>
                          <a:latin typeface="Calibri"/>
                        </a:rPr>
                        <a:t>6.6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400" b="0" i="0" u="none" strike="noStrike" dirty="0">
                          <a:solidFill>
                            <a:srgbClr val="9C0006"/>
                          </a:solidFill>
                          <a:latin typeface="Calibri"/>
                        </a:rPr>
                        <a:t>19.6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100" b="0" i="0" u="none" strike="noStrike" dirty="0">
                          <a:solidFill>
                            <a:srgbClr val="9C0006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2B2B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57200" y="1838027"/>
            <a:ext cx="5105400" cy="3185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it-IT" dirty="0" smtClean="0"/>
          </a:p>
          <a:p>
            <a:pPr>
              <a:lnSpc>
                <a:spcPct val="150000"/>
              </a:lnSpc>
            </a:pPr>
            <a:endParaRPr lang="it-IT" dirty="0" smtClean="0"/>
          </a:p>
          <a:p>
            <a:pPr>
              <a:lnSpc>
                <a:spcPct val="150000"/>
              </a:lnSpc>
            </a:pPr>
            <a:endParaRPr lang="it-IT" dirty="0" smtClean="0"/>
          </a:p>
          <a:p>
            <a:pPr>
              <a:lnSpc>
                <a:spcPct val="150000"/>
              </a:lnSpc>
            </a:pPr>
            <a:endParaRPr lang="it-IT" dirty="0" smtClean="0"/>
          </a:p>
          <a:p>
            <a:pPr>
              <a:lnSpc>
                <a:spcPct val="150000"/>
              </a:lnSpc>
            </a:pPr>
            <a:endParaRPr lang="it-IT" dirty="0" smtClean="0"/>
          </a:p>
          <a:p>
            <a:endParaRPr lang="it-IT" baseline="30000" dirty="0" smtClean="0"/>
          </a:p>
          <a:p>
            <a:endParaRPr lang="it-IT" baseline="30000" dirty="0" smtClean="0"/>
          </a:p>
          <a:p>
            <a:endParaRPr lang="it-IT" baseline="30000" dirty="0" smtClean="0"/>
          </a:p>
          <a:p>
            <a:endParaRPr lang="it-IT" baseline="30000" dirty="0" smtClean="0"/>
          </a:p>
          <a:p>
            <a:endParaRPr lang="it-IT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1531203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1600" dirty="0" smtClean="0"/>
          </a:p>
          <a:p>
            <a:pPr algn="ctr"/>
            <a:r>
              <a:rPr lang="it-IT" sz="2400" dirty="0" smtClean="0"/>
              <a:t>ANALISI PRELIMINARE COMPONENTI </a:t>
            </a:r>
            <a:r>
              <a:rPr lang="it-IT" sz="2400" dirty="0" smtClean="0"/>
              <a:t>USURABILI</a:t>
            </a:r>
            <a:endParaRPr lang="it-IT" sz="2400" baseline="-25000" dirty="0" smtClean="0"/>
          </a:p>
          <a:p>
            <a:endParaRPr lang="it-IT" sz="1600" dirty="0"/>
          </a:p>
        </p:txBody>
      </p:sp>
      <p:sp>
        <p:nvSpPr>
          <p:cNvPr id="12" name="Title 2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4400" dirty="0" smtClean="0">
                <a:latin typeface="+mj-lt"/>
                <a:ea typeface="+mj-ea"/>
                <a:cs typeface="+mj-cs"/>
              </a:rPr>
              <a:t>Linde TCF 50 Frascati 96</a:t>
            </a:r>
            <a:endParaRPr kumimoji="0" lang="it-IT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7" name="Chart 6"/>
          <p:cNvGraphicFramePr/>
          <p:nvPr/>
        </p:nvGraphicFramePr>
        <p:xfrm>
          <a:off x="1524000" y="2590800"/>
          <a:ext cx="6200775" cy="3452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629</TotalTime>
  <Words>437</Words>
  <Application>Microsoft Office PowerPoint</Application>
  <PresentationFormat>On-screen Show (4:3)</PresentationFormat>
  <Paragraphs>164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Cenni di teoria dell’ affidabilità</vt:lpstr>
      <vt:lpstr>Cenni di teoria dell’ affidabilità</vt:lpstr>
      <vt:lpstr>Slide 4</vt:lpstr>
      <vt:lpstr>Cenni di teoria dell’ affidabilità</vt:lpstr>
      <vt:lpstr>Slide 6</vt:lpstr>
      <vt:lpstr>Slide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</dc:creator>
  <cp:lastModifiedBy>jo</cp:lastModifiedBy>
  <cp:revision>8</cp:revision>
  <dcterms:created xsi:type="dcterms:W3CDTF">2006-08-16T00:00:00Z</dcterms:created>
  <dcterms:modified xsi:type="dcterms:W3CDTF">2012-06-26T09:37:56Z</dcterms:modified>
</cp:coreProperties>
</file>