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78" r:id="rId3"/>
    <p:sldMasterId id="2147483715" r:id="rId4"/>
  </p:sldMasterIdLst>
  <p:notesMasterIdLst>
    <p:notesMasterId r:id="rId33"/>
  </p:notesMasterIdLst>
  <p:sldIdLst>
    <p:sldId id="256" r:id="rId5"/>
    <p:sldId id="324" r:id="rId6"/>
    <p:sldId id="334" r:id="rId7"/>
    <p:sldId id="340" r:id="rId8"/>
    <p:sldId id="335" r:id="rId9"/>
    <p:sldId id="336" r:id="rId10"/>
    <p:sldId id="337" r:id="rId11"/>
    <p:sldId id="338" r:id="rId12"/>
    <p:sldId id="339" r:id="rId13"/>
    <p:sldId id="325" r:id="rId14"/>
    <p:sldId id="327" r:id="rId15"/>
    <p:sldId id="328" r:id="rId16"/>
    <p:sldId id="331" r:id="rId17"/>
    <p:sldId id="329" r:id="rId18"/>
    <p:sldId id="330" r:id="rId19"/>
    <p:sldId id="347" r:id="rId20"/>
    <p:sldId id="343" r:id="rId21"/>
    <p:sldId id="346" r:id="rId22"/>
    <p:sldId id="348" r:id="rId23"/>
    <p:sldId id="350" r:id="rId24"/>
    <p:sldId id="326" r:id="rId25"/>
    <p:sldId id="341" r:id="rId26"/>
    <p:sldId id="313" r:id="rId27"/>
    <p:sldId id="260" r:id="rId28"/>
    <p:sldId id="321" r:id="rId29"/>
    <p:sldId id="290" r:id="rId30"/>
    <p:sldId id="322" r:id="rId31"/>
    <p:sldId id="34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2C"/>
    <a:srgbClr val="991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CBF74-B7FA-E749-B073-F2F9BEAA578C}" type="datetimeFigureOut">
              <a:rPr lang="en-US" smtClean="0"/>
              <a:t>4/9/13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820C9-849F-6748-AA75-F6C5D6F3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6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20C9-849F-6748-AA75-F6C5D6F3B4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9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BB9-4CD0-894A-89A2-A4F9DEA409AE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09C-DA5F-6F4C-97A9-C163E0AD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BB9-4CD0-894A-89A2-A4F9DEA409AE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09C-DA5F-6F4C-97A9-C163E0AD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4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BB9-4CD0-894A-89A2-A4F9DEA409AE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09C-DA5F-6F4C-97A9-C163E0AD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0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5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E333A-0768-3149-ACB6-C10C725557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71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A24E0-6A83-C549-97C8-F326085042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88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49400-83BC-1A43-8DF7-17F4EDE821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4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D564C-6B02-5449-A894-19C6035962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54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6F390-1AE4-3548-A572-A9F35D7944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4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0167D-D091-CA4C-9C13-A0F0A7A3C0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36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26553-BC68-A44F-8ECF-D473220AE2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6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BB9-4CD0-894A-89A2-A4F9DEA409AE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09C-DA5F-6F4C-97A9-C163E0AD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0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4F0AA-9270-2346-83F0-7DF001844A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32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CFC36-0474-A641-B584-2E8E14469D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29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D5206-A5D9-BA42-9278-4E1B9472ED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1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973EC-709E-5C41-84FE-0FA8E53283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74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C41A-8D7A-0C4D-A093-44D608562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962-8E46-5C42-84D3-1785D4572D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0590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C41A-8D7A-0C4D-A093-44D608562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962-8E46-5C42-84D3-1785D4572D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920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C41A-8D7A-0C4D-A093-44D608562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962-8E46-5C42-84D3-1785D4572D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285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C41A-8D7A-0C4D-A093-44D608562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962-8E46-5C42-84D3-1785D4572D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249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C41A-8D7A-0C4D-A093-44D608562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962-8E46-5C42-84D3-1785D4572D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9670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C41A-8D7A-0C4D-A093-44D608562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962-8E46-5C42-84D3-1785D4572D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00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BB9-4CD0-894A-89A2-A4F9DEA409AE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09C-DA5F-6F4C-97A9-C163E0AD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67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C41A-8D7A-0C4D-A093-44D608562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962-8E46-5C42-84D3-1785D4572D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053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C41A-8D7A-0C4D-A093-44D608562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962-8E46-5C42-84D3-1785D4572D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675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C41A-8D7A-0C4D-A093-44D608562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962-8E46-5C42-84D3-1785D4572D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2041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C41A-8D7A-0C4D-A093-44D608562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962-8E46-5C42-84D3-1785D4572D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743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C41A-8D7A-0C4D-A093-44D608562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962-8E46-5C42-84D3-1785D4572D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135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BB9-4CD0-894A-89A2-A4F9DEA409AE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09C-DA5F-6F4C-97A9-C163E0AD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4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BB9-4CD0-894A-89A2-A4F9DEA409AE}" type="datetimeFigureOut">
              <a:rPr lang="en-US" smtClean="0"/>
              <a:t>4/9/13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09C-DA5F-6F4C-97A9-C163E0AD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1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BB9-4CD0-894A-89A2-A4F9DEA409AE}" type="datetimeFigureOut">
              <a:rPr lang="en-US" smtClean="0"/>
              <a:t>4/9/13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09C-DA5F-6F4C-97A9-C163E0AD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0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BB9-4CD0-894A-89A2-A4F9DEA409AE}" type="datetimeFigureOut">
              <a:rPr lang="en-US" smtClean="0"/>
              <a:t>4/9/13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09C-DA5F-6F4C-97A9-C163E0AD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6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BB9-4CD0-894A-89A2-A4F9DEA409AE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09C-DA5F-6F4C-97A9-C163E0AD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BB9-4CD0-894A-89A2-A4F9DEA409AE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09C-DA5F-6F4C-97A9-C163E0AD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5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4BBB9-4CD0-894A-89A2-A4F9DEA409AE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E09C-DA5F-6F4C-97A9-C163E0AD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4668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6324600" y="228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15364" name="Picture 3" descr="aarm-icon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3333" r="28336" b="31111"/>
          <a:stretch>
            <a:fillRect/>
          </a:stretch>
        </p:blipFill>
        <p:spPr bwMode="auto">
          <a:xfrm>
            <a:off x="7467600" y="0"/>
            <a:ext cx="16764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0" y="1125538"/>
            <a:ext cx="9144000" cy="1587"/>
          </a:xfrm>
          <a:prstGeom prst="line">
            <a:avLst/>
          </a:prstGeom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7938"/>
            <a:ext cx="9144000" cy="1587"/>
          </a:xfrm>
          <a:prstGeom prst="line">
            <a:avLst/>
          </a:prstGeom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5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304E36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08080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08080"/>
          </a:solidFill>
          <a:latin typeface="+mn-lt"/>
          <a:ea typeface="ＭＳ Ｐゴシック" pitchFamily="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0808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0808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0808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08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3EC831B-757C-5949-9FDB-F8113DDEB141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7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1C41A-8D7A-0C4D-A093-44D608562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8962-8E46-5C42-84D3-1785D4572D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11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zzz.physics.umn.edu/lowrad/%23working_group_wiki_page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zzz.physics.umn.edu/lowrad/meetingn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8249" y="58818"/>
            <a:ext cx="7502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Toward a </a:t>
            </a:r>
            <a:r>
              <a:rPr lang="en-US" sz="3200" b="1" dirty="0">
                <a:solidFill>
                  <a:srgbClr val="800000"/>
                </a:solidFill>
              </a:rPr>
              <a:t>c</a:t>
            </a:r>
            <a:r>
              <a:rPr lang="en-US" sz="3200" b="1" dirty="0" smtClean="0">
                <a:solidFill>
                  <a:srgbClr val="800000"/>
                </a:solidFill>
              </a:rPr>
              <a:t>oherent program </a:t>
            </a:r>
            <a:r>
              <a:rPr lang="en-US" sz="3200" b="1" dirty="0" smtClean="0">
                <a:solidFill>
                  <a:srgbClr val="800000"/>
                </a:solidFill>
              </a:rPr>
              <a:t>in </a:t>
            </a:r>
          </a:p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Assay and Related Technologies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221" y="5845640"/>
            <a:ext cx="784724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Priscilla </a:t>
            </a:r>
            <a:r>
              <a:rPr lang="en-US" sz="2400" i="1" dirty="0" smtClean="0"/>
              <a:t>Cushman</a:t>
            </a:r>
            <a:r>
              <a:rPr lang="en-US" sz="2400" i="1" dirty="0" smtClean="0"/>
              <a:t>       							LRT2013</a:t>
            </a:r>
          </a:p>
          <a:p>
            <a:r>
              <a:rPr lang="en-US" sz="2400" i="1" dirty="0" smtClean="0"/>
              <a:t>University </a:t>
            </a:r>
            <a:r>
              <a:rPr lang="en-US" sz="2400" i="1" dirty="0"/>
              <a:t>of Minnesota </a:t>
            </a:r>
            <a:r>
              <a:rPr lang="en-US" sz="2400" i="1" dirty="0" smtClean="0"/>
              <a:t>	</a:t>
            </a:r>
            <a:r>
              <a:rPr lang="en-US" sz="2400" i="1" dirty="0" smtClean="0"/>
              <a:t>				</a:t>
            </a:r>
            <a:r>
              <a:rPr lang="en-US" sz="2400" i="1" dirty="0" smtClean="0"/>
              <a:t>LNGS </a:t>
            </a:r>
            <a:r>
              <a:rPr lang="en-US" sz="2400" i="1" dirty="0"/>
              <a:t>April 10,  2013 </a:t>
            </a:r>
            <a:r>
              <a:rPr lang="en-US" sz="2400" i="1" dirty="0" smtClean="0"/>
              <a:t>			</a:t>
            </a:r>
          </a:p>
        </p:txBody>
      </p:sp>
      <p:pic>
        <p:nvPicPr>
          <p:cNvPr id="6" name="Picture 10" descr="aarm-icon.gif"/>
          <p:cNvPicPr>
            <a:picLocks noChangeAspect="1"/>
          </p:cNvPicPr>
          <p:nvPr/>
        </p:nvPicPr>
        <p:blipFill>
          <a:blip r:embed="rId2"/>
          <a:srcRect l="11667" t="13333" r="26666" b="32222"/>
          <a:stretch>
            <a:fillRect/>
          </a:stretch>
        </p:blipFill>
        <p:spPr bwMode="auto">
          <a:xfrm>
            <a:off x="1766393" y="1514930"/>
            <a:ext cx="5684207" cy="376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9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487"/>
            <a:ext cx="91440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                     “</a:t>
            </a:r>
            <a:r>
              <a:rPr lang="en-US" sz="2400" b="1" u="sng" dirty="0" smtClean="0">
                <a:solidFill>
                  <a:srgbClr val="800000"/>
                </a:solidFill>
              </a:rPr>
              <a:t>Integrative </a:t>
            </a:r>
            <a:r>
              <a:rPr lang="en-US" sz="2400" b="1" u="sng" dirty="0">
                <a:solidFill>
                  <a:srgbClr val="800000"/>
                </a:solidFill>
              </a:rPr>
              <a:t>Tools for Underground </a:t>
            </a:r>
            <a:r>
              <a:rPr lang="en-US" sz="2400" b="1" u="sng" dirty="0" smtClean="0">
                <a:solidFill>
                  <a:srgbClr val="800000"/>
                </a:solidFill>
              </a:rPr>
              <a:t>Science”</a:t>
            </a:r>
            <a:endParaRPr lang="en-US" sz="2400" dirty="0">
              <a:solidFill>
                <a:srgbClr val="800000"/>
              </a:solidFill>
            </a:endParaRPr>
          </a:p>
          <a:p>
            <a:r>
              <a:rPr lang="en-US" b="1" dirty="0"/>
              <a:t> </a:t>
            </a:r>
            <a:endParaRPr lang="en-US" sz="2000" b="1" dirty="0" smtClean="0"/>
          </a:p>
          <a:p>
            <a:r>
              <a:rPr lang="en-US" sz="2000" u="sng" dirty="0" smtClean="0">
                <a:solidFill>
                  <a:srgbClr val="0000FF"/>
                </a:solidFill>
              </a:rPr>
              <a:t>Principle Investigators</a:t>
            </a:r>
          </a:p>
          <a:p>
            <a:r>
              <a:rPr lang="en-US" sz="2000" dirty="0" smtClean="0"/>
              <a:t>            </a:t>
            </a:r>
            <a:r>
              <a:rPr lang="en-US" sz="2000" dirty="0" smtClean="0"/>
              <a:t>Priscilla Cushman (University of Minnesota)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Jodi </a:t>
            </a:r>
            <a:r>
              <a:rPr lang="en-US" sz="2000" dirty="0"/>
              <a:t>Cooley (Southern Methodist University</a:t>
            </a:r>
            <a:r>
              <a:rPr lang="en-US" sz="2000" dirty="0" smtClean="0"/>
              <a:t>)</a:t>
            </a:r>
            <a:r>
              <a:rPr lang="en-US" sz="2000" dirty="0"/>
              <a:t> 	   </a:t>
            </a:r>
            <a:endParaRPr lang="en-US" sz="2000" dirty="0" smtClean="0"/>
          </a:p>
          <a:p>
            <a:r>
              <a:rPr lang="en-US" sz="2000" dirty="0" smtClean="0"/>
              <a:t>            Toni </a:t>
            </a:r>
            <a:r>
              <a:rPr lang="en-US" sz="2000" dirty="0" err="1"/>
              <a:t>Empl</a:t>
            </a:r>
            <a:r>
              <a:rPr lang="en-US" sz="2000" dirty="0"/>
              <a:t> (University of Arkansas, Little Rock)</a:t>
            </a:r>
          </a:p>
          <a:p>
            <a:r>
              <a:rPr lang="en-US" sz="2000" dirty="0" smtClean="0"/>
              <a:t>            </a:t>
            </a:r>
            <a:r>
              <a:rPr lang="en-US" sz="2000" dirty="0"/>
              <a:t>Angela </a:t>
            </a:r>
            <a:r>
              <a:rPr lang="en-US" sz="2000" dirty="0" err="1"/>
              <a:t>Reisetter</a:t>
            </a:r>
            <a:r>
              <a:rPr lang="en-US" sz="2000" dirty="0"/>
              <a:t> (Evansville University)</a:t>
            </a:r>
          </a:p>
          <a:p>
            <a:r>
              <a:rPr lang="en-US" sz="2000" dirty="0" smtClean="0"/>
              <a:t>            Richard </a:t>
            </a:r>
            <a:r>
              <a:rPr lang="en-US" sz="2000" dirty="0" err="1" smtClean="0"/>
              <a:t>Schnee</a:t>
            </a:r>
            <a:r>
              <a:rPr lang="en-US" sz="2000" dirty="0" smtClean="0"/>
              <a:t> (Syracuse University)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800000"/>
                </a:solidFill>
              </a:rPr>
              <a:t>A new 2-year proposal starting last October to continue AARM work in following areas </a:t>
            </a:r>
          </a:p>
          <a:p>
            <a:endParaRPr lang="en-US" sz="2000" dirty="0"/>
          </a:p>
          <a:p>
            <a:r>
              <a:rPr lang="en-US" sz="2000" dirty="0" smtClean="0"/>
              <a:t>1</a:t>
            </a:r>
            <a:r>
              <a:rPr lang="en-US" sz="2000" dirty="0"/>
              <a:t>.  Development of community-wide simulation tools, </a:t>
            </a:r>
          </a:p>
          <a:p>
            <a:endParaRPr lang="en-US" sz="2000" dirty="0" smtClean="0"/>
          </a:p>
          <a:p>
            <a:r>
              <a:rPr lang="en-US" sz="2000" dirty="0" smtClean="0"/>
              <a:t>2.  Confirmation </a:t>
            </a:r>
            <a:r>
              <a:rPr lang="en-US" sz="2000" dirty="0"/>
              <a:t>of simulation physics models and cross sections relevant to 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dirty="0" smtClean="0"/>
              <a:t> underground </a:t>
            </a:r>
            <a:r>
              <a:rPr lang="en-US" sz="2000" dirty="0"/>
              <a:t>science by comparing to data worldwide and supporting specific 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dirty="0" smtClean="0"/>
              <a:t> efforts </a:t>
            </a:r>
            <a:r>
              <a:rPr lang="en-US" sz="2000" dirty="0"/>
              <a:t>in neutron benchmarking, 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3</a:t>
            </a:r>
            <a:r>
              <a:rPr lang="en-US" sz="2000" dirty="0"/>
              <a:t>. Establishment of a </a:t>
            </a:r>
            <a:r>
              <a:rPr lang="en-US" sz="2000" dirty="0" smtClean="0"/>
              <a:t>community materials </a:t>
            </a:r>
            <a:r>
              <a:rPr lang="en-US" sz="2000" dirty="0"/>
              <a:t>database, and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4</a:t>
            </a:r>
            <a:r>
              <a:rPr lang="en-US" sz="2000" dirty="0"/>
              <a:t>. Continuation of the </a:t>
            </a:r>
            <a:r>
              <a:rPr lang="en-US" sz="2000" dirty="0" smtClean="0"/>
              <a:t>integration </a:t>
            </a:r>
            <a:r>
              <a:rPr lang="en-US" sz="2000" dirty="0"/>
              <a:t>workshops centered around </a:t>
            </a:r>
            <a:br>
              <a:rPr lang="en-US" sz="2000" dirty="0"/>
            </a:br>
            <a:r>
              <a:rPr lang="en-US" sz="2000" dirty="0"/>
              <a:t>    simulation, material screening, and underground physics. </a:t>
            </a:r>
            <a:r>
              <a:rPr lang="en-US" sz="2000" dirty="0" smtClean="0"/>
              <a:t>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821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1199" y="59795"/>
            <a:ext cx="8128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		      </a:t>
            </a:r>
            <a:r>
              <a:rPr lang="en-US" sz="2400" dirty="0" smtClean="0">
                <a:solidFill>
                  <a:srgbClr val="800000"/>
                </a:solidFill>
              </a:rPr>
              <a:t>	</a:t>
            </a:r>
            <a:r>
              <a:rPr lang="en-US" sz="2800" b="1" u="sng" dirty="0" smtClean="0">
                <a:solidFill>
                  <a:srgbClr val="800000"/>
                </a:solidFill>
              </a:rPr>
              <a:t>Organization of AARM</a:t>
            </a:r>
            <a:endParaRPr lang="en-US" sz="2800" b="1" u="sng" dirty="0" smtClean="0">
              <a:solidFill>
                <a:prstClr val="black"/>
              </a:solidFill>
            </a:endParaRPr>
          </a:p>
          <a:p>
            <a:endParaRPr lang="en-US" sz="2000" b="1" dirty="0" smtClean="0">
              <a:solidFill>
                <a:srgbClr val="800000"/>
              </a:solidFill>
            </a:endParaRPr>
          </a:p>
          <a:p>
            <a:r>
              <a:rPr lang="en-US" sz="2000" b="1" dirty="0" smtClean="0">
                <a:solidFill>
                  <a:srgbClr val="800000"/>
                </a:solidFill>
              </a:rPr>
              <a:t>We are split into Working Groups with very specific tasks</a:t>
            </a:r>
          </a:p>
          <a:p>
            <a:r>
              <a:rPr lang="en-US" sz="2000" b="1" dirty="0" smtClean="0">
                <a:solidFill>
                  <a:srgbClr val="800000"/>
                </a:solidFill>
              </a:rPr>
              <a:t>You can always go to the Group Wiki to learn about it and to join meetings</a:t>
            </a:r>
            <a:endParaRPr lang="en-US" sz="2000" b="1" dirty="0">
              <a:solidFill>
                <a:srgbClr val="800000"/>
              </a:solidFill>
            </a:endParaRPr>
          </a:p>
          <a:p>
            <a:r>
              <a:rPr lang="en-US" sz="2000" b="1" dirty="0" smtClean="0">
                <a:solidFill>
                  <a:srgbClr val="800000"/>
                </a:solidFill>
                <a:hlinkClick r:id="rId2"/>
              </a:rPr>
              <a:t>http</a:t>
            </a:r>
            <a:r>
              <a:rPr lang="en-US" sz="2000" b="1" dirty="0">
                <a:solidFill>
                  <a:srgbClr val="800000"/>
                </a:solidFill>
                <a:hlinkClick r:id="rId2"/>
              </a:rPr>
              <a:t>://zzz.physics.umn.edu/lowrad/#</a:t>
            </a:r>
            <a:r>
              <a:rPr lang="en-US" sz="2000" b="1" dirty="0" smtClean="0">
                <a:solidFill>
                  <a:srgbClr val="800000"/>
                </a:solidFill>
                <a:hlinkClick r:id="rId2"/>
              </a:rPr>
              <a:t>working_group_wiki_pages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endParaRPr lang="en-US" sz="2000" b="1" dirty="0" smtClean="0">
              <a:solidFill>
                <a:srgbClr val="800000"/>
              </a:solidFill>
            </a:endParaRPr>
          </a:p>
          <a:p>
            <a:endParaRPr lang="en-US" sz="2000" b="1" dirty="0" smtClean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5298" y="2422163"/>
            <a:ext cx="5168179" cy="3477875"/>
          </a:xfrm>
          <a:prstGeom prst="rect">
            <a:avLst/>
          </a:prstGeom>
          <a:ln w="38100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Depth Task Force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err="1"/>
              <a:t>Cosmogenic</a:t>
            </a:r>
            <a:r>
              <a:rPr lang="en-US" sz="2000" dirty="0"/>
              <a:t> Simulation </a:t>
            </a:r>
            <a:r>
              <a:rPr lang="en-US" sz="2000" dirty="0" smtClean="0"/>
              <a:t>Group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Universal </a:t>
            </a:r>
            <a:r>
              <a:rPr lang="en-US" sz="2000" dirty="0"/>
              <a:t>Materials </a:t>
            </a:r>
            <a:r>
              <a:rPr lang="en-US" sz="2000" dirty="0" smtClean="0"/>
              <a:t>Database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Radiogenic Cross Section Working </a:t>
            </a:r>
            <a:r>
              <a:rPr lang="en-US" sz="2000" dirty="0" smtClean="0"/>
              <a:t>Group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FLUKA-Geant4 Comparative Study </a:t>
            </a:r>
            <a:r>
              <a:rPr lang="en-US" sz="2000" dirty="0" smtClean="0"/>
              <a:t>Group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Neutron Benchmarking Data Group</a:t>
            </a:r>
          </a:p>
        </p:txBody>
      </p:sp>
    </p:spTree>
    <p:extLst>
      <p:ext uri="{BB962C8B-B14F-4D97-AF65-F5344CB8AC3E}">
        <p14:creationId xmlns:p14="http://schemas.microsoft.com/office/powerpoint/2010/main" val="245765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mo [Lowrad Wiki]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t="4010" r="3365" b="49212"/>
          <a:stretch/>
        </p:blipFill>
        <p:spPr>
          <a:xfrm>
            <a:off x="0" y="517213"/>
            <a:ext cx="9144000" cy="60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ukageant [Lowrad Wiki]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" b="26110"/>
          <a:stretch/>
        </p:blipFill>
        <p:spPr>
          <a:xfrm>
            <a:off x="951652" y="-1"/>
            <a:ext cx="8128663" cy="7351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235" y="1449294"/>
            <a:ext cx="1255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8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versal_data_base [Lowrad Wiki]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3" b="54493"/>
          <a:stretch/>
        </p:blipFill>
        <p:spPr>
          <a:xfrm>
            <a:off x="0" y="116579"/>
            <a:ext cx="7876660" cy="4152075"/>
          </a:xfrm>
          <a:prstGeom prst="rect">
            <a:avLst/>
          </a:prstGeom>
        </p:spPr>
      </p:pic>
      <p:pic>
        <p:nvPicPr>
          <p:cNvPr id="4" name="Picture 3" descr="universal_data_base [Lowrad Wiki]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41" r="32757" b="2816"/>
          <a:stretch/>
        </p:blipFill>
        <p:spPr>
          <a:xfrm>
            <a:off x="4906211" y="2579583"/>
            <a:ext cx="4218337" cy="421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8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dio [Lowrad Wiki]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" b="21528"/>
          <a:stretch/>
        </p:blipFill>
        <p:spPr>
          <a:xfrm>
            <a:off x="555395" y="-11390"/>
            <a:ext cx="7811664" cy="750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1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 [Lowrad Wiki]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41708" r="3205" b="32551"/>
          <a:stretch/>
        </p:blipFill>
        <p:spPr>
          <a:xfrm>
            <a:off x="-59764" y="3077884"/>
            <a:ext cx="9257093" cy="3556000"/>
          </a:xfrm>
          <a:prstGeom prst="rect">
            <a:avLst/>
          </a:prstGeom>
        </p:spPr>
      </p:pic>
      <p:pic>
        <p:nvPicPr>
          <p:cNvPr id="3" name="Picture 2" descr="nmm [Lowrad Wiki]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 r="18992" b="75510"/>
          <a:stretch/>
        </p:blipFill>
        <p:spPr>
          <a:xfrm>
            <a:off x="0" y="1"/>
            <a:ext cx="9407487" cy="307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4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13000" contrast="28000"/>
            <a:alphaModFix/>
          </a:blip>
          <a:srcRect r="3723"/>
          <a:stretch>
            <a:fillRect/>
          </a:stretch>
        </p:blipFill>
        <p:spPr>
          <a:xfrm>
            <a:off x="50800" y="749300"/>
            <a:ext cx="9067800" cy="610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0" y="2147047"/>
            <a:ext cx="570230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new cross sections raised overall rate by 0.2%</a:t>
            </a:r>
          </a:p>
          <a:p>
            <a:r>
              <a:rPr lang="en-US" b="1" dirty="0" smtClean="0"/>
              <a:t>	But 31% for KE &gt; 1 </a:t>
            </a:r>
            <a:r>
              <a:rPr lang="en-US" b="1" dirty="0" err="1" smtClean="0"/>
              <a:t>MeV</a:t>
            </a:r>
            <a:endParaRPr lang="en-US" b="1" dirty="0" smtClean="0"/>
          </a:p>
          <a:p>
            <a:r>
              <a:rPr lang="en-US" b="1" dirty="0" smtClean="0"/>
              <a:t>	and 55% for KE &gt; 100 </a:t>
            </a:r>
            <a:r>
              <a:rPr lang="en-US" b="1" dirty="0" err="1" smtClean="0"/>
              <a:t>MeV</a:t>
            </a:r>
            <a:endParaRPr lang="en-US" b="1" dirty="0" smtClean="0"/>
          </a:p>
          <a:p>
            <a:r>
              <a:rPr lang="en-US" b="1" dirty="0" smtClean="0"/>
              <a:t>The new </a:t>
            </a:r>
            <a:r>
              <a:rPr lang="en-US" b="1" dirty="0" err="1" smtClean="0"/>
              <a:t>muon</a:t>
            </a:r>
            <a:r>
              <a:rPr lang="en-US" b="1" dirty="0" smtClean="0"/>
              <a:t> nuclear process raised overall rate by 21%</a:t>
            </a:r>
          </a:p>
          <a:p>
            <a:r>
              <a:rPr lang="en-US" b="1" dirty="0" smtClean="0"/>
              <a:t>	at all energies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860" y="13590"/>
            <a:ext cx="8943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 New Physics processes and cross sections – in collaboration with 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SLAC  </a:t>
            </a:r>
            <a:r>
              <a:rPr lang="en-US" i="1" dirty="0">
                <a:solidFill>
                  <a:srgbClr val="0000FF"/>
                </a:solidFill>
              </a:rPr>
              <a:t>GEANT4 Collaboration  (esp.   Dennis Wright) </a:t>
            </a:r>
            <a:r>
              <a:rPr lang="en-US" i="1" dirty="0" smtClean="0">
                <a:solidFill>
                  <a:srgbClr val="0000FF"/>
                </a:solidFill>
              </a:rPr>
              <a:t>				</a:t>
            </a:r>
            <a:r>
              <a:rPr lang="en-US" b="1" dirty="0" smtClean="0">
                <a:solidFill>
                  <a:srgbClr val="800000"/>
                </a:solidFill>
              </a:rPr>
              <a:t>Study </a:t>
            </a:r>
            <a:r>
              <a:rPr lang="en-US" b="1" dirty="0" smtClean="0">
                <a:solidFill>
                  <a:srgbClr val="800000"/>
                </a:solidFill>
              </a:rPr>
              <a:t>by A. </a:t>
            </a:r>
            <a:r>
              <a:rPr lang="en-US" b="1" dirty="0" err="1" smtClean="0">
                <a:solidFill>
                  <a:srgbClr val="800000"/>
                </a:solidFill>
              </a:rPr>
              <a:t>Reisetter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4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ate4850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43" y="520883"/>
            <a:ext cx="8534157" cy="5486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865842">
            <a:off x="2925227" y="3996838"/>
            <a:ext cx="21759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Mei&amp;Hime</a:t>
            </a:r>
            <a:r>
              <a:rPr lang="en-US" dirty="0" smtClean="0"/>
              <a:t> @ 4850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1246949" y="1511300"/>
            <a:ext cx="864454" cy="1663700"/>
          </a:xfrm>
          <a:custGeom>
            <a:avLst/>
            <a:gdLst>
              <a:gd name="connsiteX0" fmla="*/ 0 w 1371600"/>
              <a:gd name="connsiteY0" fmla="*/ 0 h 1854200"/>
              <a:gd name="connsiteX1" fmla="*/ 203200 w 1371600"/>
              <a:gd name="connsiteY1" fmla="*/ 660400 h 1854200"/>
              <a:gd name="connsiteX2" fmla="*/ 571500 w 1371600"/>
              <a:gd name="connsiteY2" fmla="*/ 1282700 h 1854200"/>
              <a:gd name="connsiteX3" fmla="*/ 965200 w 1371600"/>
              <a:gd name="connsiteY3" fmla="*/ 1638300 h 1854200"/>
              <a:gd name="connsiteX4" fmla="*/ 1371600 w 1371600"/>
              <a:gd name="connsiteY4" fmla="*/ 1854200 h 1854200"/>
              <a:gd name="connsiteX5" fmla="*/ 1371600 w 1371600"/>
              <a:gd name="connsiteY5" fmla="*/ 185420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0" h="1854200">
                <a:moveTo>
                  <a:pt x="0" y="0"/>
                </a:moveTo>
                <a:cubicBezTo>
                  <a:pt x="53975" y="223308"/>
                  <a:pt x="107950" y="446617"/>
                  <a:pt x="203200" y="660400"/>
                </a:cubicBezTo>
                <a:cubicBezTo>
                  <a:pt x="298450" y="874183"/>
                  <a:pt x="444500" y="1119717"/>
                  <a:pt x="571500" y="1282700"/>
                </a:cubicBezTo>
                <a:cubicBezTo>
                  <a:pt x="698500" y="1445683"/>
                  <a:pt x="831850" y="1543050"/>
                  <a:pt x="965200" y="1638300"/>
                </a:cubicBezTo>
                <a:cubicBezTo>
                  <a:pt x="1098550" y="1733550"/>
                  <a:pt x="1371600" y="1854200"/>
                  <a:pt x="1371600" y="1854200"/>
                </a:cubicBezTo>
                <a:lnTo>
                  <a:pt x="1371600" y="1854200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318243">
            <a:off x="2007880" y="3340100"/>
            <a:ext cx="3761976" cy="1892300"/>
          </a:xfrm>
          <a:custGeom>
            <a:avLst/>
            <a:gdLst>
              <a:gd name="connsiteX0" fmla="*/ 0 w 5943600"/>
              <a:gd name="connsiteY0" fmla="*/ 0 h 1892300"/>
              <a:gd name="connsiteX1" fmla="*/ 5943600 w 5943600"/>
              <a:gd name="connsiteY1" fmla="*/ 189230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43600" h="1892300">
                <a:moveTo>
                  <a:pt x="0" y="0"/>
                </a:moveTo>
                <a:lnTo>
                  <a:pt x="5943600" y="1892300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85671" y="1050389"/>
            <a:ext cx="4406899" cy="14071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3403601" y="1075789"/>
          <a:ext cx="4406899" cy="1407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8099"/>
                <a:gridCol w="584200"/>
                <a:gridCol w="762000"/>
                <a:gridCol w="825500"/>
                <a:gridCol w="9271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x10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‐9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/cm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&gt;1MeV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&gt;10MeV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&gt;100MeV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M&amp;H rates</a:t>
                      </a:r>
                    </a:p>
                    <a:p>
                      <a:r>
                        <a:rPr lang="en-US" sz="1400" baseline="0" dirty="0" err="1" smtClean="0"/>
                        <a:t>Homestake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0.034</a:t>
                      </a:r>
                      <a:endParaRPr lang="en-US" sz="1400" dirty="0"/>
                    </a:p>
                  </a:txBody>
                  <a:tcPr/>
                </a:tc>
              </a:tr>
              <a:tr h="3984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</a:t>
                      </a:r>
                      <a:r>
                        <a:rPr lang="en-US" sz="1400" baseline="0" dirty="0" smtClean="0"/>
                        <a:t> GEANT4 </a:t>
                      </a:r>
                    </a:p>
                    <a:p>
                      <a:r>
                        <a:rPr lang="en-US" sz="1400" baseline="0" dirty="0" err="1" smtClean="0"/>
                        <a:t>Muons</a:t>
                      </a:r>
                      <a:r>
                        <a:rPr lang="en-US" sz="1400" baseline="0" dirty="0" smtClean="0"/>
                        <a:t> at 4850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0.013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7243" y="225504"/>
            <a:ext cx="2730500" cy="923330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Lower energy depends on the details of the rock composition and slant path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55800" y="2529878"/>
            <a:ext cx="3200400" cy="923330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Mei &amp; </a:t>
            </a:r>
            <a:r>
              <a:rPr lang="en-US" dirty="0" err="1" smtClean="0"/>
              <a:t>Hime</a:t>
            </a:r>
            <a:r>
              <a:rPr lang="en-US" dirty="0" smtClean="0"/>
              <a:t> generally higher than Geant4 for what we used to call the high energy tail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10735" y="3359843"/>
            <a:ext cx="3537865" cy="646331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but ~ 15% can be due to </a:t>
            </a:r>
            <a:r>
              <a:rPr lang="en-US" dirty="0" err="1" smtClean="0"/>
              <a:t>Muon</a:t>
            </a:r>
            <a:r>
              <a:rPr lang="en-US" dirty="0" smtClean="0"/>
              <a:t> Spectrum Parameterization choice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0200" y="3970635"/>
            <a:ext cx="2794000" cy="923330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Mei &amp; </a:t>
            </a:r>
            <a:r>
              <a:rPr lang="en-US" dirty="0" err="1" smtClean="0"/>
              <a:t>Hime</a:t>
            </a:r>
            <a:r>
              <a:rPr lang="en-US" dirty="0" smtClean="0"/>
              <a:t> do not have the really high end tails we now care about at depth</a:t>
            </a:r>
          </a:p>
        </p:txBody>
      </p:sp>
      <p:sp>
        <p:nvSpPr>
          <p:cNvPr id="22" name="TextBox 21"/>
          <p:cNvSpPr txBox="1"/>
          <p:nvPr/>
        </p:nvSpPr>
        <p:spPr>
          <a:xfrm rot="1338073">
            <a:off x="2111403" y="4406900"/>
            <a:ext cx="205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GEANT4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0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064"/>
            <a:ext cx="90273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</a:t>
            </a:r>
            <a:r>
              <a:rPr lang="en-US" dirty="0" smtClean="0"/>
              <a:t>            </a:t>
            </a:r>
            <a:r>
              <a:rPr lang="en-US" sz="2400" b="1" u="sng" dirty="0" smtClean="0">
                <a:solidFill>
                  <a:srgbClr val="800000"/>
                </a:solidFill>
              </a:rPr>
              <a:t>D</a:t>
            </a:r>
            <a:r>
              <a:rPr lang="en-US" sz="2400" b="1" u="sng" dirty="0" smtClean="0">
                <a:solidFill>
                  <a:srgbClr val="800000"/>
                </a:solidFill>
              </a:rPr>
              <a:t>epth Task Force White Paper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Present our best understanding  of Simulation and Measurement of </a:t>
            </a:r>
            <a:r>
              <a:rPr lang="en-US" dirty="0"/>
              <a:t>cosmic </a:t>
            </a:r>
            <a:r>
              <a:rPr lang="en-US" dirty="0" err="1"/>
              <a:t>muon</a:t>
            </a:r>
            <a:r>
              <a:rPr lang="en-US" dirty="0"/>
              <a:t>-induced neutron background </a:t>
            </a:r>
            <a:r>
              <a:rPr lang="en-US" dirty="0" smtClean="0"/>
              <a:t>in </a:t>
            </a:r>
            <a:r>
              <a:rPr lang="en-US" dirty="0"/>
              <a:t>underground labs</a:t>
            </a:r>
            <a:r>
              <a:rPr lang="en-US" dirty="0" smtClean="0"/>
              <a:t>. </a:t>
            </a:r>
          </a:p>
          <a:p>
            <a:pPr marL="342900" indent="-342900">
              <a:buAutoNum type="arabicPeriod"/>
            </a:pPr>
            <a:r>
              <a:rPr lang="en-US" dirty="0" smtClean="0"/>
              <a:t>Define what restrictions that places on depth as a function of technology and shielding.</a:t>
            </a:r>
          </a:p>
          <a:p>
            <a:pPr marL="342900" indent="-342900">
              <a:buAutoNum type="arabicPeriod"/>
            </a:pPr>
            <a:r>
              <a:rPr lang="en-US" dirty="0" smtClean="0"/>
              <a:t>Identify the remaining  systematic errors and suggest means for reducing them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067" y="2298669"/>
            <a:ext cx="8830266" cy="4524316"/>
          </a:xfrm>
          <a:prstGeom prst="rect">
            <a:avLst/>
          </a:prstGeom>
          <a:noFill/>
          <a:ln w="28575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dirty="0" smtClean="0">
                <a:solidFill>
                  <a:srgbClr val="000090"/>
                </a:solidFill>
              </a:rPr>
              <a:t>Introduction</a:t>
            </a:r>
          </a:p>
          <a:p>
            <a:pPr marL="400050" indent="-400050">
              <a:buAutoNum type="romanUcPeriod"/>
            </a:pPr>
            <a:endParaRPr lang="en-US" dirty="0">
              <a:solidFill>
                <a:srgbClr val="000090"/>
              </a:solidFill>
            </a:endParaRPr>
          </a:p>
          <a:p>
            <a:pPr marL="400050" indent="-400050">
              <a:buAutoNum type="romanUcPeriod"/>
            </a:pPr>
            <a:r>
              <a:rPr lang="en-US" dirty="0" smtClean="0">
                <a:solidFill>
                  <a:srgbClr val="000090"/>
                </a:solidFill>
              </a:rPr>
              <a:t>Existing Measurements of Underground Neutron Backgrounds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     LSD, LVD, </a:t>
            </a:r>
            <a:r>
              <a:rPr lang="en-US" dirty="0" err="1" smtClean="0">
                <a:solidFill>
                  <a:srgbClr val="000090"/>
                </a:solidFill>
              </a:rPr>
              <a:t>Borexino</a:t>
            </a:r>
            <a:r>
              <a:rPr lang="en-US" dirty="0" smtClean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Kamland</a:t>
            </a:r>
            <a:r>
              <a:rPr lang="en-US" dirty="0" smtClean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Zeplin</a:t>
            </a:r>
            <a:r>
              <a:rPr lang="en-US" dirty="0" smtClean="0">
                <a:solidFill>
                  <a:srgbClr val="000090"/>
                </a:solidFill>
              </a:rPr>
              <a:t> II/</a:t>
            </a:r>
            <a:r>
              <a:rPr lang="en-US" dirty="0" err="1" smtClean="0">
                <a:solidFill>
                  <a:srgbClr val="000090"/>
                </a:solidFill>
              </a:rPr>
              <a:t>Boulby</a:t>
            </a:r>
            <a:r>
              <a:rPr lang="en-US" dirty="0" smtClean="0">
                <a:solidFill>
                  <a:srgbClr val="000090"/>
                </a:solidFill>
              </a:rPr>
              <a:t>, Edelweiss/LSM, SNO, Soudan NMM </a:t>
            </a:r>
          </a:p>
          <a:p>
            <a:pPr marL="400050" indent="-400050">
              <a:buAutoNum type="romanUcPeriod"/>
            </a:pPr>
            <a:endParaRPr lang="en-US" dirty="0">
              <a:solidFill>
                <a:srgbClr val="000090"/>
              </a:solidFill>
            </a:endParaRPr>
          </a:p>
          <a:p>
            <a:pPr marL="400050" indent="-400050">
              <a:buAutoNum type="romanUcPeriod"/>
            </a:pPr>
            <a:r>
              <a:rPr lang="en-US" dirty="0" smtClean="0">
                <a:solidFill>
                  <a:srgbClr val="000090"/>
                </a:solidFill>
              </a:rPr>
              <a:t>The Simulation Challenge</a:t>
            </a:r>
          </a:p>
          <a:p>
            <a:pPr marL="800100" lvl="1" indent="-342900">
              <a:buAutoNum type="alphaUcPeriod"/>
            </a:pPr>
            <a:r>
              <a:rPr lang="en-US" dirty="0" smtClean="0">
                <a:solidFill>
                  <a:srgbClr val="000090"/>
                </a:solidFill>
              </a:rPr>
              <a:t>Simulation Overview</a:t>
            </a:r>
          </a:p>
          <a:p>
            <a:pPr marL="800100" lvl="1" indent="-342900">
              <a:buAutoNum type="alphaUcPeriod"/>
            </a:pPr>
            <a:r>
              <a:rPr lang="en-US" dirty="0" err="1" smtClean="0">
                <a:solidFill>
                  <a:srgbClr val="000090"/>
                </a:solidFill>
              </a:rPr>
              <a:t>Muon</a:t>
            </a:r>
            <a:r>
              <a:rPr lang="en-US" dirty="0" smtClean="0">
                <a:solidFill>
                  <a:srgbClr val="000090"/>
                </a:solidFill>
              </a:rPr>
              <a:t> Flux Estimations</a:t>
            </a:r>
          </a:p>
          <a:p>
            <a:pPr marL="800100" lvl="1" indent="-342900">
              <a:buAutoNum type="alphaUcPeriod"/>
            </a:pPr>
            <a:r>
              <a:rPr lang="en-US" dirty="0" err="1" smtClean="0">
                <a:solidFill>
                  <a:srgbClr val="000090"/>
                </a:solidFill>
              </a:rPr>
              <a:t>Muon</a:t>
            </a:r>
            <a:r>
              <a:rPr lang="en-US" dirty="0" smtClean="0">
                <a:solidFill>
                  <a:srgbClr val="000090"/>
                </a:solidFill>
              </a:rPr>
              <a:t>-induced </a:t>
            </a:r>
            <a:r>
              <a:rPr lang="en-US" dirty="0" err="1" smtClean="0">
                <a:solidFill>
                  <a:srgbClr val="000090"/>
                </a:solidFill>
              </a:rPr>
              <a:t>Secondaries</a:t>
            </a:r>
            <a:endParaRPr lang="en-US" dirty="0" smtClean="0">
              <a:solidFill>
                <a:srgbClr val="000090"/>
              </a:solidFill>
            </a:endParaRPr>
          </a:p>
          <a:p>
            <a:pPr marL="800100" lvl="1" indent="-342900">
              <a:buAutoNum type="alphaUcPeriod"/>
            </a:pPr>
            <a:endParaRPr lang="en-US" dirty="0">
              <a:solidFill>
                <a:srgbClr val="000090"/>
              </a:solidFill>
            </a:endParaRPr>
          </a:p>
          <a:p>
            <a:pPr marL="342900" indent="-342900">
              <a:buAutoNum type="romanUcPeriod"/>
            </a:pPr>
            <a:r>
              <a:rPr lang="en-US" dirty="0" smtClean="0">
                <a:solidFill>
                  <a:srgbClr val="000090"/>
                </a:solidFill>
              </a:rPr>
              <a:t>Implications for Dark Matter experiments at </a:t>
            </a:r>
            <a:r>
              <a:rPr lang="en-US" dirty="0" err="1" smtClean="0">
                <a:solidFill>
                  <a:srgbClr val="000090"/>
                </a:solidFill>
              </a:rPr>
              <a:t>Homestake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4850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Direct Comparison of </a:t>
            </a:r>
            <a:r>
              <a:rPr lang="en-US" dirty="0" err="1" smtClean="0">
                <a:solidFill>
                  <a:srgbClr val="000090"/>
                </a:solidFill>
              </a:rPr>
              <a:t>LAr</a:t>
            </a:r>
            <a:r>
              <a:rPr lang="en-US" dirty="0" smtClean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LXe</a:t>
            </a:r>
            <a:r>
              <a:rPr lang="en-US" dirty="0" smtClean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Ge</a:t>
            </a:r>
            <a:r>
              <a:rPr lang="en-US" dirty="0" smtClean="0">
                <a:solidFill>
                  <a:srgbClr val="000090"/>
                </a:solidFill>
              </a:rPr>
              <a:t> with the same input </a:t>
            </a:r>
            <a:r>
              <a:rPr lang="en-US" dirty="0" err="1" smtClean="0">
                <a:solidFill>
                  <a:srgbClr val="000090"/>
                </a:solidFill>
              </a:rPr>
              <a:t>muons</a:t>
            </a:r>
            <a:r>
              <a:rPr lang="en-US" dirty="0" smtClean="0">
                <a:solidFill>
                  <a:srgbClr val="000090"/>
                </a:solidFill>
              </a:rPr>
              <a:t> and same shield</a:t>
            </a:r>
            <a:endParaRPr lang="en-US" dirty="0" smtClean="0">
              <a:solidFill>
                <a:srgbClr val="000090"/>
              </a:solidFill>
            </a:endParaRPr>
          </a:p>
          <a:p>
            <a:pPr marL="342900" indent="-342900">
              <a:buAutoNum type="romanUcPeriod"/>
            </a:pPr>
            <a:endParaRPr lang="en-US" dirty="0" smtClean="0">
              <a:solidFill>
                <a:srgbClr val="000090"/>
              </a:solidFill>
            </a:endParaRPr>
          </a:p>
          <a:p>
            <a:pPr marL="342900" indent="-342900">
              <a:buAutoNum type="romanUcPeriod"/>
            </a:pPr>
            <a:r>
              <a:rPr lang="en-US" dirty="0" smtClean="0">
                <a:solidFill>
                  <a:srgbClr val="000090"/>
                </a:solidFill>
              </a:rPr>
              <a:t>Scaling to Different Depths</a:t>
            </a:r>
          </a:p>
          <a:p>
            <a:pPr marL="342900" indent="-342900">
              <a:buAutoNum type="romanUcPeriod"/>
            </a:pPr>
            <a:endParaRPr lang="en-US" dirty="0">
              <a:solidFill>
                <a:srgbClr val="000090"/>
              </a:solidFill>
            </a:endParaRPr>
          </a:p>
          <a:p>
            <a:pPr marL="342900" indent="-342900">
              <a:buAutoNum type="romanUcPeriod"/>
            </a:pPr>
            <a:r>
              <a:rPr lang="en-US" dirty="0" smtClean="0">
                <a:solidFill>
                  <a:srgbClr val="00009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518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348" y="-44172"/>
            <a:ext cx="845930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Introducing: </a:t>
            </a:r>
            <a:r>
              <a:rPr lang="en-US" sz="2400" b="1" dirty="0" smtClean="0">
                <a:solidFill>
                  <a:srgbClr val="800000"/>
                </a:solidFill>
              </a:rPr>
              <a:t>	</a:t>
            </a:r>
            <a:r>
              <a:rPr lang="en-US" sz="2400" b="1" u="sng" dirty="0" smtClean="0">
                <a:solidFill>
                  <a:srgbClr val="800000"/>
                </a:solidFill>
              </a:rPr>
              <a:t>Assay and Acquisition of </a:t>
            </a:r>
            <a:r>
              <a:rPr lang="en-US" sz="2400" b="1" u="sng" dirty="0" err="1" smtClean="0">
                <a:solidFill>
                  <a:srgbClr val="800000"/>
                </a:solidFill>
              </a:rPr>
              <a:t>Radiopure</a:t>
            </a:r>
            <a:r>
              <a:rPr lang="en-US" sz="2400" b="1" u="sng" dirty="0" smtClean="0">
                <a:solidFill>
                  <a:srgbClr val="800000"/>
                </a:solidFill>
              </a:rPr>
              <a:t> Materials</a:t>
            </a:r>
          </a:p>
          <a:p>
            <a:endParaRPr lang="en-US" sz="2400" b="1" u="sng" dirty="0" smtClean="0">
              <a:solidFill>
                <a:srgbClr val="800000"/>
              </a:solidFill>
            </a:endParaRPr>
          </a:p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800000"/>
                </a:solidFill>
              </a:rPr>
              <a:t>AARM Scientific collaboration </a:t>
            </a:r>
            <a:r>
              <a:rPr lang="en-US" sz="2000" dirty="0" smtClean="0"/>
              <a:t>is open to all interested parties</a:t>
            </a:r>
          </a:p>
          <a:p>
            <a:endParaRPr lang="en-US" sz="2000" dirty="0" smtClean="0">
              <a:solidFill>
                <a:srgbClr val="800000"/>
              </a:solidFill>
            </a:endParaRPr>
          </a:p>
          <a:p>
            <a:r>
              <a:rPr lang="en-US" sz="2000" b="1" dirty="0" smtClean="0">
                <a:solidFill>
                  <a:srgbClr val="800000"/>
                </a:solidFill>
              </a:rPr>
              <a:t>Original Goals </a:t>
            </a:r>
            <a:r>
              <a:rPr lang="en-US" sz="2000" dirty="0" smtClean="0"/>
              <a:t>were tied to </a:t>
            </a:r>
            <a:r>
              <a:rPr lang="en-US" sz="2000" dirty="0" smtClean="0"/>
              <a:t>DUSEL:  A 3 year NSF grant to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	</a:t>
            </a:r>
            <a:r>
              <a:rPr lang="en-US" sz="2000" i="1" dirty="0" smtClean="0"/>
              <a:t>Characterize </a:t>
            </a:r>
            <a:r>
              <a:rPr lang="en-US" sz="2000" i="1" dirty="0" smtClean="0"/>
              <a:t>backgrounds at all levels of </a:t>
            </a:r>
            <a:r>
              <a:rPr lang="en-US" sz="2000" i="1" dirty="0" err="1" smtClean="0"/>
              <a:t>Homestake</a:t>
            </a:r>
            <a:endParaRPr lang="en-US" sz="2000" i="1" dirty="0" smtClean="0"/>
          </a:p>
          <a:p>
            <a:pPr marL="342900" indent="-342900">
              <a:buFont typeface="Arial"/>
              <a:buChar char="•"/>
            </a:pPr>
            <a:r>
              <a:rPr lang="en-US" sz="2000" i="1" dirty="0" smtClean="0"/>
              <a:t>	Design a common low background counting facility: </a:t>
            </a:r>
            <a:r>
              <a:rPr lang="en-US" sz="2000" b="1" i="1" dirty="0" smtClean="0">
                <a:solidFill>
                  <a:srgbClr val="800000"/>
                </a:solidFill>
              </a:rPr>
              <a:t>FAARM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smtClean="0"/>
              <a:t>	Develop common screening tools (R&amp;D as needed)</a:t>
            </a:r>
          </a:p>
          <a:p>
            <a:endParaRPr lang="en-US" sz="2000" i="1" dirty="0" smtClean="0"/>
          </a:p>
          <a:p>
            <a:r>
              <a:rPr lang="en-US" sz="2000" b="1" dirty="0" smtClean="0">
                <a:solidFill>
                  <a:srgbClr val="800000"/>
                </a:solidFill>
              </a:rPr>
              <a:t>Current Goal </a:t>
            </a:r>
            <a:r>
              <a:rPr lang="en-US" sz="2000" dirty="0" smtClean="0">
                <a:solidFill>
                  <a:srgbClr val="000000"/>
                </a:solidFill>
              </a:rPr>
              <a:t>is to forge an alliance between experiments searching for rare     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        events, to help understand and mitigate backgrounds</a:t>
            </a:r>
            <a:r>
              <a:rPr lang="en-US" sz="2000" dirty="0" smtClean="0">
                <a:solidFill>
                  <a:srgbClr val="800000"/>
                </a:solidFill>
              </a:rPr>
              <a:t>. </a:t>
            </a:r>
          </a:p>
          <a:p>
            <a:endParaRPr lang="en-US" sz="2000" dirty="0" smtClean="0">
              <a:solidFill>
                <a:srgbClr val="800000"/>
              </a:solidFill>
            </a:endParaRPr>
          </a:p>
          <a:p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Simulation</a:t>
            </a:r>
            <a:r>
              <a:rPr lang="en-US" sz="2000" dirty="0" smtClean="0"/>
              <a:t> recognized as a major “infrastructure” </a:t>
            </a:r>
          </a:p>
          <a:p>
            <a:r>
              <a:rPr lang="en-US" sz="2000" dirty="0" smtClean="0"/>
              <a:t>		   Validate and improve current simulation tools</a:t>
            </a:r>
          </a:p>
          <a:p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Background characterization </a:t>
            </a:r>
            <a:r>
              <a:rPr lang="en-US" sz="2000" dirty="0" smtClean="0"/>
              <a:t>more broadly defined as </a:t>
            </a:r>
          </a:p>
          <a:p>
            <a:r>
              <a:rPr lang="en-US" sz="2000" dirty="0" smtClean="0"/>
              <a:t>		   </a:t>
            </a:r>
            <a:r>
              <a:rPr lang="en-US" sz="2000" dirty="0" smtClean="0"/>
              <a:t>Community </a:t>
            </a:r>
            <a:r>
              <a:rPr lang="en-US" sz="2000" dirty="0" smtClean="0"/>
              <a:t>Materials Assay </a:t>
            </a:r>
            <a:r>
              <a:rPr lang="en-US" sz="2000" dirty="0"/>
              <a:t>D</a:t>
            </a:r>
            <a:r>
              <a:rPr lang="en-US" sz="2000" dirty="0" smtClean="0"/>
              <a:t>atabase</a:t>
            </a:r>
            <a:endParaRPr lang="en-US" sz="2000" dirty="0" smtClean="0"/>
          </a:p>
          <a:p>
            <a:r>
              <a:rPr lang="en-US" sz="2000" dirty="0" smtClean="0"/>
              <a:t>		   Neutron benchmarking (data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n-US" sz="2000" dirty="0" err="1" smtClean="0"/>
              <a:t>sim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		   Integration of existing assay resources around the world</a:t>
            </a:r>
            <a:br>
              <a:rPr lang="en-US" sz="2000" dirty="0" smtClean="0"/>
            </a:br>
            <a:r>
              <a:rPr lang="en-US" sz="2000" dirty="0" smtClean="0"/>
              <a:t>			and the development of a unified plan to increase availability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FAARM</a:t>
            </a:r>
            <a:r>
              <a:rPr lang="en-US" sz="2000" dirty="0" smtClean="0"/>
              <a:t> (A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generation counting facility) needs to be re-imagined </a:t>
            </a:r>
          </a:p>
          <a:p>
            <a:r>
              <a:rPr lang="en-US" sz="2000" dirty="0" smtClean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443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878" y="542953"/>
            <a:ext cx="8789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Start with a common water shield based on the LZ20 design:</a:t>
            </a:r>
          </a:p>
          <a:p>
            <a:r>
              <a:rPr lang="en-US" sz="2000" dirty="0" smtClean="0"/>
              <a:t>			</a:t>
            </a:r>
            <a:r>
              <a:rPr lang="en-US" sz="2000" i="1" dirty="0" smtClean="0"/>
              <a:t>12 m diameter, 12 m high cylindrical water tank</a:t>
            </a:r>
          </a:p>
          <a:p>
            <a:r>
              <a:rPr lang="en-US" sz="2000" dirty="0" smtClean="0"/>
              <a:t>	Inside, place a  2 m diameter, 2 m tall experiment</a:t>
            </a:r>
          </a:p>
          <a:p>
            <a:endParaRPr lang="en-US" sz="2000" dirty="0" smtClean="0"/>
          </a:p>
          <a:p>
            <a:r>
              <a:rPr lang="en-US" sz="2000" i="1" dirty="0" smtClean="0"/>
              <a:t>Detailed geometry moving from the outside in to the detector volume as follows: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8584" y="2548955"/>
            <a:ext cx="4059361" cy="156966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L </a:t>
            </a:r>
            <a:r>
              <a:rPr lang="en-US" sz="2400" b="1" dirty="0" err="1" smtClean="0">
                <a:solidFill>
                  <a:srgbClr val="800000"/>
                </a:solidFill>
              </a:rPr>
              <a:t>Xe</a:t>
            </a:r>
            <a:endParaRPr lang="en-US" sz="2400" b="1" dirty="0" smtClean="0">
              <a:solidFill>
                <a:srgbClr val="800000"/>
              </a:solidFill>
            </a:endParaRPr>
          </a:p>
          <a:p>
            <a:endParaRPr lang="en-US" dirty="0"/>
          </a:p>
          <a:p>
            <a:r>
              <a:rPr lang="en-US" dirty="0"/>
              <a:t>75 cm thick Liquid Scintillator </a:t>
            </a:r>
            <a:endParaRPr lang="en-US" dirty="0" smtClean="0"/>
          </a:p>
          <a:p>
            <a:r>
              <a:rPr lang="en-US" dirty="0" smtClean="0"/>
              <a:t>3 mm thick Titanium shell</a:t>
            </a:r>
          </a:p>
          <a:p>
            <a:r>
              <a:rPr lang="en-US" dirty="0" smtClean="0"/>
              <a:t>2m x 2m Liquid Xenon Volume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878" y="4851006"/>
            <a:ext cx="6233262" cy="1846659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800000"/>
                </a:solidFill>
              </a:rPr>
              <a:t>Ge</a:t>
            </a:r>
            <a:r>
              <a:rPr lang="en-US" sz="2400" b="1" dirty="0" smtClean="0">
                <a:solidFill>
                  <a:srgbClr val="800000"/>
                </a:solidFill>
              </a:rPr>
              <a:t>								     1.5 Ton Payload</a:t>
            </a:r>
          </a:p>
          <a:p>
            <a:endParaRPr lang="en-US" dirty="0"/>
          </a:p>
          <a:p>
            <a:r>
              <a:rPr lang="en-US" dirty="0" smtClean="0"/>
              <a:t>1 cm thick SS outer Vessel of 2.2 m </a:t>
            </a:r>
            <a:r>
              <a:rPr lang="en-US" dirty="0" err="1" smtClean="0"/>
              <a:t>diam</a:t>
            </a:r>
            <a:endParaRPr lang="en-US" dirty="0" smtClean="0"/>
          </a:p>
          <a:p>
            <a:r>
              <a:rPr lang="en-US" dirty="0" smtClean="0"/>
              <a:t>20 cm thick poly</a:t>
            </a:r>
          </a:p>
          <a:p>
            <a:r>
              <a:rPr lang="en-US" dirty="0" smtClean="0"/>
              <a:t>3 cm thick Cu cryostat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2368" t="7059" r="2310" b="4148"/>
          <a:stretch/>
        </p:blipFill>
        <p:spPr>
          <a:xfrm>
            <a:off x="6579243" y="4237961"/>
            <a:ext cx="2564757" cy="2620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05" y="2548955"/>
            <a:ext cx="4666870" cy="2123658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L </a:t>
            </a:r>
            <a:r>
              <a:rPr lang="en-US" sz="2400" b="1" dirty="0" err="1" smtClean="0">
                <a:solidFill>
                  <a:srgbClr val="800000"/>
                </a:solidFill>
              </a:rPr>
              <a:t>Ar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</a:p>
          <a:p>
            <a:endParaRPr lang="en-US" dirty="0"/>
          </a:p>
          <a:p>
            <a:r>
              <a:rPr lang="en-US" dirty="0" smtClean="0"/>
              <a:t>2.5 cm thick SS Outer Vessel of 4 m </a:t>
            </a:r>
            <a:r>
              <a:rPr lang="en-US" dirty="0" err="1" smtClean="0"/>
              <a:t>diam</a:t>
            </a:r>
            <a:r>
              <a:rPr lang="en-US" dirty="0" smtClean="0"/>
              <a:t> + </a:t>
            </a:r>
            <a:r>
              <a:rPr lang="en-US" dirty="0" err="1" smtClean="0"/>
              <a:t>vac</a:t>
            </a:r>
            <a:endParaRPr lang="en-US" dirty="0" smtClean="0"/>
          </a:p>
          <a:p>
            <a:r>
              <a:rPr lang="en-US" dirty="0" smtClean="0"/>
              <a:t>2.5 cm thick SS Inner Vessel  of 3 m </a:t>
            </a:r>
            <a:r>
              <a:rPr lang="en-US" dirty="0" err="1" smtClean="0"/>
              <a:t>diam</a:t>
            </a:r>
            <a:r>
              <a:rPr lang="en-US" dirty="0" smtClean="0"/>
              <a:t> + </a:t>
            </a:r>
            <a:r>
              <a:rPr lang="en-US" dirty="0" err="1" smtClean="0"/>
              <a:t>vac</a:t>
            </a:r>
            <a:endParaRPr lang="en-US" dirty="0" smtClean="0"/>
          </a:p>
          <a:p>
            <a:r>
              <a:rPr lang="en-US" dirty="0" smtClean="0"/>
              <a:t>0.5 cm thick PMT shell + 1.0 cm of Acrylic</a:t>
            </a:r>
          </a:p>
          <a:p>
            <a:r>
              <a:rPr lang="en-US" dirty="0" smtClean="0"/>
              <a:t> 2m x 2m Liquid Argon Volume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9839" y="45266"/>
            <a:ext cx="4666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800000"/>
                </a:solidFill>
              </a:rPr>
              <a:t>Compare Different Technologies </a:t>
            </a:r>
            <a:endParaRPr lang="en-US" sz="2400" b="1" u="sng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7882" y="5159141"/>
            <a:ext cx="1851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Towers of 30 detectors each</a:t>
            </a:r>
          </a:p>
          <a:p>
            <a:endParaRPr lang="en-US" dirty="0"/>
          </a:p>
          <a:p>
            <a:r>
              <a:rPr lang="en-US" dirty="0" smtClean="0"/>
              <a:t>Each detector is  </a:t>
            </a:r>
          </a:p>
          <a:p>
            <a:r>
              <a:rPr lang="en-US" dirty="0" smtClean="0"/>
              <a:t>6” </a:t>
            </a:r>
            <a:r>
              <a:rPr lang="en-US" dirty="0" err="1" smtClean="0"/>
              <a:t>diam</a:t>
            </a:r>
            <a:r>
              <a:rPr lang="en-US" dirty="0" smtClean="0"/>
              <a:t>, 2” thick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6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81" y="450274"/>
            <a:ext cx="88319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3-day Workshops per year </a:t>
            </a:r>
            <a:r>
              <a:rPr lang="en-US" sz="2000" dirty="0"/>
              <a:t>c</a:t>
            </a:r>
            <a:r>
              <a:rPr lang="en-US" sz="2000" dirty="0" smtClean="0"/>
              <a:t>ontinue under </a:t>
            </a:r>
            <a:r>
              <a:rPr lang="en-US" sz="2000" dirty="0" smtClean="0"/>
              <a:t>the </a:t>
            </a:r>
            <a:r>
              <a:rPr lang="en-US" sz="2000" dirty="0" smtClean="0"/>
              <a:t>new </a:t>
            </a:r>
            <a:r>
              <a:rPr lang="en-US" sz="2000" dirty="0" smtClean="0"/>
              <a:t>proposal.</a:t>
            </a:r>
            <a:endParaRPr lang="en-US" sz="2000" dirty="0" smtClean="0"/>
          </a:p>
          <a:p>
            <a:r>
              <a:rPr lang="en-US" sz="2000" dirty="0" smtClean="0"/>
              <a:t>	</a:t>
            </a:r>
            <a:r>
              <a:rPr lang="en-US" sz="2000" dirty="0" smtClean="0"/>
              <a:t>Find previous talks at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://zzz.physics.umn.edu/lowrad/</a:t>
            </a:r>
            <a:r>
              <a:rPr lang="en-US" sz="2000" dirty="0" smtClean="0">
                <a:hlinkClick r:id="rId2"/>
              </a:rPr>
              <a:t>meeting</a:t>
            </a:r>
            <a:r>
              <a:rPr lang="en-US" sz="2000" b="1" dirty="0" smtClean="0">
                <a:hlinkClick r:id="rId2"/>
              </a:rPr>
              <a:t>n</a:t>
            </a:r>
            <a:r>
              <a:rPr lang="en-US" sz="2000" dirty="0" smtClean="0"/>
              <a:t> (n=1</a:t>
            </a:r>
            <a:r>
              <a:rPr lang="en-US" sz="2000" dirty="0" smtClean="0">
                <a:sym typeface="Wingdings"/>
              </a:rPr>
              <a:t>6)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This Spring it was a little different.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1-day meeting at Snowmass Cosmic Frontier Workshop (March 4)</a:t>
            </a: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smtClean="0"/>
              <a:t>Travel </a:t>
            </a:r>
            <a:r>
              <a:rPr lang="en-US" sz="2000" dirty="0"/>
              <a:t>fellowships </a:t>
            </a:r>
            <a:r>
              <a:rPr lang="en-US" sz="2000" dirty="0" smtClean="0"/>
              <a:t>to LRT2013 to increase US attendance (13 awardees).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Presentations of AARM work </a:t>
            </a:r>
            <a:r>
              <a:rPr lang="en-US" sz="2000" dirty="0"/>
              <a:t>at </a:t>
            </a:r>
            <a:r>
              <a:rPr lang="en-US" sz="2000" dirty="0" smtClean="0"/>
              <a:t>LRT2013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/>
              <a:t>	</a:t>
            </a:r>
            <a:endParaRPr lang="en-US" sz="2000" dirty="0"/>
          </a:p>
          <a:p>
            <a:r>
              <a:rPr lang="en-US" sz="2000" dirty="0" smtClean="0"/>
              <a:t>At LRT2013 we </a:t>
            </a:r>
            <a:r>
              <a:rPr lang="en-US" sz="2000" dirty="0" smtClean="0"/>
              <a:t>would like to expand the AARM </a:t>
            </a:r>
            <a:r>
              <a:rPr lang="en-US" sz="2000" dirty="0" smtClean="0"/>
              <a:t>Collaboration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Invite participation in our Working Groups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Explore </a:t>
            </a:r>
            <a:r>
              <a:rPr lang="en-US" sz="2000" dirty="0" smtClean="0"/>
              <a:t>Cooperative Agreements between Europe and North America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Formalize collaboration and programs between AARM and </a:t>
            </a:r>
            <a:r>
              <a:rPr lang="en-US" sz="2000" dirty="0" smtClean="0"/>
              <a:t>LRT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			and a European/Asian counterpart?</a:t>
            </a:r>
            <a:endParaRPr lang="en-US" sz="2000" dirty="0" smtClean="0"/>
          </a:p>
          <a:p>
            <a:r>
              <a:rPr lang="en-US" sz="2000" dirty="0" smtClean="0"/>
              <a:t>If there is interest here, we propose a 4 day workshop this Autumn with time to coordinate international strategies, incl. tighter coordination with LRT2015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Notice: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Thursday Lunch Meeting to discuss contributions to the Community Database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3360" y="0"/>
            <a:ext cx="657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800000"/>
                </a:solidFill>
              </a:rPr>
              <a:t>Workshops  a.k.a.  AARM Collaboration Meetings</a:t>
            </a:r>
            <a:endParaRPr lang="en-US" sz="2400" b="1" u="sng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9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044" y="165275"/>
            <a:ext cx="90299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So what about screening and Low Background Facilities?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Dark Matter 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  Double Beta Decay 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 Solar and </a:t>
            </a:r>
            <a:r>
              <a:rPr lang="en-US" sz="2000" b="1" dirty="0" err="1" smtClean="0">
                <a:solidFill>
                  <a:srgbClr val="0000FF"/>
                </a:solidFill>
              </a:rPr>
              <a:t>Astro</a:t>
            </a:r>
            <a:r>
              <a:rPr lang="en-US" sz="2000" b="1" dirty="0" smtClean="0">
                <a:solidFill>
                  <a:srgbClr val="0000FF"/>
                </a:solidFill>
              </a:rPr>
              <a:t> physics   Nucleon Decay</a:t>
            </a:r>
          </a:p>
          <a:p>
            <a:endParaRPr lang="en-US" b="1" dirty="0"/>
          </a:p>
          <a:p>
            <a:r>
              <a:rPr lang="en-US" sz="2000" dirty="0" smtClean="0"/>
              <a:t>They all need ever more sensitive </a:t>
            </a:r>
            <a:r>
              <a:rPr lang="en-US" sz="2000" dirty="0" err="1" smtClean="0"/>
              <a:t>radiopurity</a:t>
            </a:r>
            <a:r>
              <a:rPr lang="en-US" sz="2000" dirty="0" smtClean="0"/>
              <a:t> measurements and products</a:t>
            </a:r>
          </a:p>
          <a:p>
            <a:r>
              <a:rPr lang="en-US" sz="2000" dirty="0" smtClean="0"/>
              <a:t>	As well as more throughput at existing sensitivities </a:t>
            </a:r>
          </a:p>
          <a:p>
            <a:endParaRPr lang="en-US" sz="2000" dirty="0"/>
          </a:p>
          <a:p>
            <a:r>
              <a:rPr lang="en-US" sz="2000" dirty="0" smtClean="0"/>
              <a:t>But a </a:t>
            </a:r>
            <a:r>
              <a:rPr lang="en-US" sz="2000" b="1" dirty="0" smtClean="0">
                <a:solidFill>
                  <a:srgbClr val="800000"/>
                </a:solidFill>
              </a:rPr>
              <a:t>FAARM </a:t>
            </a:r>
            <a:r>
              <a:rPr lang="en-US" sz="2000" dirty="0" smtClean="0"/>
              <a:t>needs up-front money</a:t>
            </a:r>
          </a:p>
          <a:p>
            <a:endParaRPr lang="en-US" sz="2000" dirty="0"/>
          </a:p>
          <a:p>
            <a:r>
              <a:rPr lang="en-US" sz="2000" dirty="0" smtClean="0"/>
              <a:t>Perhaps we can create a Multi-site Low Background Facility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by pooling existing resources and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creating centralized management, shared resources and common scheduling.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Proposal to NSF and DOE  (very preliminary!!) </a:t>
            </a:r>
          </a:p>
          <a:p>
            <a:endParaRPr lang="en-US" sz="2000" b="1" dirty="0">
              <a:solidFill>
                <a:srgbClr val="800000"/>
              </a:solidFill>
            </a:endParaRPr>
          </a:p>
          <a:p>
            <a:r>
              <a:rPr lang="en-US" sz="2000" b="1" dirty="0" smtClean="0">
                <a:solidFill>
                  <a:srgbClr val="800000"/>
                </a:solidFill>
              </a:rPr>
              <a:t>	A Consortium of U.S. Centers of Excellence </a:t>
            </a:r>
            <a:r>
              <a:rPr lang="en-US" b="1" dirty="0" smtClean="0">
                <a:solidFill>
                  <a:srgbClr val="800000"/>
                </a:solidFill>
              </a:rPr>
              <a:t>in Assay and </a:t>
            </a:r>
            <a:r>
              <a:rPr lang="en-US" b="1" dirty="0" err="1" smtClean="0">
                <a:solidFill>
                  <a:srgbClr val="800000"/>
                </a:solidFill>
              </a:rPr>
              <a:t>Radiopurity</a:t>
            </a:r>
            <a:r>
              <a:rPr lang="en-US" b="1" dirty="0" smtClean="0">
                <a:solidFill>
                  <a:srgbClr val="800000"/>
                </a:solidFill>
              </a:rPr>
              <a:t> Techniques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8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51" y="466035"/>
            <a:ext cx="8645872" cy="5416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	</a:t>
            </a:r>
            <a:r>
              <a:rPr lang="en-US" sz="2000" b="1" u="sng" dirty="0" smtClean="0">
                <a:solidFill>
                  <a:srgbClr val="800000"/>
                </a:solidFill>
              </a:rPr>
              <a:t>Which aspects of “Low Background” require an Underground Facility?</a:t>
            </a:r>
          </a:p>
          <a:p>
            <a:endParaRPr lang="en-US" sz="2000" dirty="0" smtClean="0">
              <a:solidFill>
                <a:srgbClr val="800000"/>
              </a:solidFill>
            </a:endParaRPr>
          </a:p>
          <a:p>
            <a:r>
              <a:rPr lang="en-US" b="1" dirty="0" smtClean="0">
                <a:solidFill>
                  <a:srgbClr val="800000"/>
                </a:solidFill>
              </a:rPr>
              <a:t>New highly sensitive screeners</a:t>
            </a:r>
          </a:p>
          <a:p>
            <a:r>
              <a:rPr lang="en-US" dirty="0"/>
              <a:t>	</a:t>
            </a:r>
            <a:r>
              <a:rPr lang="en-US" dirty="0" smtClean="0"/>
              <a:t>      </a:t>
            </a:r>
            <a:r>
              <a:rPr lang="en-US" i="1" dirty="0" err="1" smtClean="0">
                <a:solidFill>
                  <a:srgbClr val="000090"/>
                </a:solidFill>
              </a:rPr>
              <a:t>GeMPI</a:t>
            </a:r>
            <a:r>
              <a:rPr lang="en-US" i="1" dirty="0" smtClean="0">
                <a:solidFill>
                  <a:srgbClr val="000090"/>
                </a:solidFill>
              </a:rPr>
              <a:t> style gamma spectroscopy (ultralow background shielding and crystals)</a:t>
            </a:r>
            <a:br>
              <a:rPr lang="en-US" i="1" dirty="0" smtClean="0">
                <a:solidFill>
                  <a:srgbClr val="000090"/>
                </a:solidFill>
              </a:rPr>
            </a:br>
            <a:r>
              <a:rPr lang="en-US" i="1" dirty="0" smtClean="0">
                <a:solidFill>
                  <a:srgbClr val="000090"/>
                </a:solidFill>
              </a:rPr>
              <a:t>	      R&amp;D on new types of screeners (e.g. beta cage, XIA alpha counter, ..)</a:t>
            </a:r>
          </a:p>
          <a:p>
            <a:endParaRPr lang="en-US" b="1" dirty="0" smtClean="0">
              <a:solidFill>
                <a:srgbClr val="800000"/>
              </a:solidFill>
            </a:endParaRPr>
          </a:p>
          <a:p>
            <a:r>
              <a:rPr lang="en-US" b="1" dirty="0" smtClean="0">
                <a:solidFill>
                  <a:srgbClr val="800000"/>
                </a:solidFill>
              </a:rPr>
              <a:t>Stockpiling of materials to avoid </a:t>
            </a:r>
            <a:r>
              <a:rPr lang="en-US" b="1" dirty="0" err="1" smtClean="0">
                <a:solidFill>
                  <a:srgbClr val="800000"/>
                </a:solidFill>
              </a:rPr>
              <a:t>cosmogenic</a:t>
            </a:r>
            <a:r>
              <a:rPr lang="en-US" b="1" dirty="0" smtClean="0">
                <a:solidFill>
                  <a:srgbClr val="800000"/>
                </a:solidFill>
              </a:rPr>
              <a:t> activation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b="1" dirty="0" smtClean="0">
                <a:solidFill>
                  <a:srgbClr val="800000"/>
                </a:solidFill>
              </a:rPr>
              <a:t>Prototyping new experiments: How do you stage a new experiment?</a:t>
            </a:r>
          </a:p>
          <a:p>
            <a:r>
              <a:rPr lang="en-US" dirty="0"/>
              <a:t>	</a:t>
            </a:r>
            <a:r>
              <a:rPr lang="en-US" dirty="0" smtClean="0"/>
              <a:t>1. Prove the technique works (in a convenient lab)</a:t>
            </a:r>
          </a:p>
          <a:p>
            <a:r>
              <a:rPr lang="en-US" dirty="0"/>
              <a:t>	</a:t>
            </a:r>
            <a:r>
              <a:rPr lang="en-US" dirty="0" smtClean="0"/>
              <a:t>2. Make it “low background” </a:t>
            </a:r>
          </a:p>
          <a:p>
            <a:r>
              <a:rPr lang="en-US" dirty="0"/>
              <a:t>	</a:t>
            </a:r>
            <a:r>
              <a:rPr lang="en-US" dirty="0" smtClean="0"/>
              <a:t>	a. decide on materials (requires use of screening detectors)</a:t>
            </a:r>
          </a:p>
          <a:p>
            <a:r>
              <a:rPr lang="en-US" dirty="0"/>
              <a:t>	</a:t>
            </a:r>
            <a:r>
              <a:rPr lang="en-US" dirty="0" smtClean="0"/>
              <a:t>	b. run it underground and get a physics results as well as proof of principle</a:t>
            </a:r>
          </a:p>
          <a:p>
            <a:r>
              <a:rPr lang="en-US" dirty="0"/>
              <a:t>	</a:t>
            </a:r>
            <a:r>
              <a:rPr lang="en-US" dirty="0" smtClean="0"/>
              <a:t>3. Discover unexpected background sources (run underground)</a:t>
            </a:r>
          </a:p>
          <a:p>
            <a:r>
              <a:rPr lang="en-US" dirty="0"/>
              <a:t>	</a:t>
            </a:r>
            <a:r>
              <a:rPr lang="en-US" dirty="0" smtClean="0"/>
              <a:t>4. Scale up and run for a long time (deeper underground) 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Develop new active veto strategies for </a:t>
            </a:r>
            <a:r>
              <a:rPr lang="en-US" b="1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a</a:t>
            </a:r>
            <a:r>
              <a:rPr lang="en-US" b="1" dirty="0" smtClean="0">
                <a:solidFill>
                  <a:srgbClr val="800000"/>
                </a:solidFill>
              </a:rPr>
              <a:t>-n, SF neutrons</a:t>
            </a:r>
          </a:p>
          <a:p>
            <a:r>
              <a:rPr lang="en-US" b="1" dirty="0">
                <a:solidFill>
                  <a:srgbClr val="800000"/>
                </a:solidFill>
              </a:rPr>
              <a:t>	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Benchmarking Simulations to improve underlying physics in Geant4 and FLUKA</a:t>
            </a:r>
          </a:p>
        </p:txBody>
      </p:sp>
    </p:spTree>
    <p:extLst>
      <p:ext uri="{BB962C8B-B14F-4D97-AF65-F5344CB8AC3E}">
        <p14:creationId xmlns:p14="http://schemas.microsoft.com/office/powerpoint/2010/main" val="107555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76284" y="24339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702" y="4142777"/>
            <a:ext cx="901429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Neutron Activation Analysis</a:t>
            </a:r>
            <a:endParaRPr lang="en-US" b="1" i="1" dirty="0">
              <a:solidFill>
                <a:srgbClr val="0000FF"/>
              </a:solidFill>
            </a:endParaRPr>
          </a:p>
          <a:p>
            <a:r>
              <a:rPr lang="en-US" dirty="0" smtClean="0"/>
              <a:t>Induce neutron </a:t>
            </a:r>
            <a:r>
              <a:rPr lang="en-US" dirty="0"/>
              <a:t>capture </a:t>
            </a:r>
            <a:r>
              <a:rPr lang="en-US" dirty="0" smtClean="0"/>
              <a:t>on sample and detect (via </a:t>
            </a:r>
            <a:r>
              <a:rPr lang="en-US" dirty="0" err="1" smtClean="0"/>
              <a:t>HPGe</a:t>
            </a:r>
            <a:r>
              <a:rPr lang="en-US" dirty="0" smtClean="0"/>
              <a:t>) </a:t>
            </a:r>
            <a:r>
              <a:rPr lang="en-US" dirty="0">
                <a:latin typeface="Symbol" charset="2"/>
                <a:cs typeface="Symbol" charset="2"/>
              </a:rPr>
              <a:t>g</a:t>
            </a:r>
            <a:r>
              <a:rPr lang="en-US" dirty="0"/>
              <a:t>-rays </a:t>
            </a:r>
            <a:r>
              <a:rPr lang="en-US" dirty="0" smtClean="0"/>
              <a:t>from de-excitation</a:t>
            </a:r>
          </a:p>
          <a:p>
            <a:r>
              <a:rPr lang="en-US" dirty="0" smtClean="0"/>
              <a:t>Either prompt (usually in-situ) or delayed (ship to site).   </a:t>
            </a:r>
          </a:p>
          <a:p>
            <a:r>
              <a:rPr lang="en-US" dirty="0" smtClean="0"/>
              <a:t>Requires reactor &gt; </a:t>
            </a:r>
            <a:r>
              <a:rPr lang="en-US" dirty="0"/>
              <a:t>10</a:t>
            </a:r>
            <a:r>
              <a:rPr lang="en-US" baseline="30000" dirty="0"/>
              <a:t>13</a:t>
            </a:r>
            <a:r>
              <a:rPr lang="en-US" dirty="0"/>
              <a:t> n cm</a:t>
            </a:r>
            <a:r>
              <a:rPr lang="en-US" baseline="30000" dirty="0"/>
              <a:t>-2</a:t>
            </a:r>
            <a:r>
              <a:rPr lang="en-US" dirty="0"/>
              <a:t> s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   (or DT plasma generator) 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Technique </a:t>
            </a:r>
            <a:r>
              <a:rPr lang="en-US" dirty="0">
                <a:solidFill>
                  <a:srgbClr val="800000"/>
                </a:solidFill>
              </a:rPr>
              <a:t>limited by the </a:t>
            </a:r>
            <a:r>
              <a:rPr lang="en-US" dirty="0" smtClean="0">
                <a:solidFill>
                  <a:srgbClr val="800000"/>
                </a:solidFill>
              </a:rPr>
              <a:t>nuclear </a:t>
            </a:r>
            <a:r>
              <a:rPr lang="en-US" dirty="0">
                <a:solidFill>
                  <a:srgbClr val="800000"/>
                </a:solidFill>
              </a:rPr>
              <a:t>properties of </a:t>
            </a:r>
            <a:r>
              <a:rPr lang="en-US" dirty="0" smtClean="0">
                <a:solidFill>
                  <a:srgbClr val="800000"/>
                </a:solidFill>
              </a:rPr>
              <a:t>trace element (~60% of elements activate)    									and substrate (activation of substrate masks lines)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4714" y="6501"/>
            <a:ext cx="6114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Counting isn’t the whole story.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157" y="579137"/>
            <a:ext cx="9014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Surface </a:t>
            </a:r>
            <a:r>
              <a:rPr lang="en-US" b="1" i="1" dirty="0" smtClean="0">
                <a:solidFill>
                  <a:srgbClr val="0000FF"/>
                </a:solidFill>
              </a:rPr>
              <a:t>analysis: 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P</a:t>
            </a:r>
            <a:r>
              <a:rPr lang="en-US" dirty="0" smtClean="0"/>
              <a:t>robe </a:t>
            </a:r>
            <a:r>
              <a:rPr lang="en-US" dirty="0"/>
              <a:t>elemental </a:t>
            </a:r>
            <a:r>
              <a:rPr lang="en-US" dirty="0" smtClean="0"/>
              <a:t>composition, sub-micron position and depth profiles.. using ion or electron beams, X-rays, </a:t>
            </a:r>
            <a:r>
              <a:rPr lang="en-US" dirty="0" err="1" smtClean="0"/>
              <a:t>etc</a:t>
            </a:r>
            <a:r>
              <a:rPr lang="en-US" dirty="0" smtClean="0"/>
              <a:t>:   RBS, XRF, </a:t>
            </a:r>
            <a:r>
              <a:rPr lang="en-US" dirty="0" err="1" smtClean="0"/>
              <a:t>FReS</a:t>
            </a:r>
            <a:r>
              <a:rPr lang="en-US" dirty="0" smtClean="0"/>
              <a:t>, NRA, Auger, PIXE …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Available in many institutions, but in-house capability provides fast turn-around and expertise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157" y="2069322"/>
            <a:ext cx="876029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Mass Spectroscopy:  </a:t>
            </a:r>
            <a:r>
              <a:rPr lang="en-US" i="1" dirty="0" smtClean="0">
                <a:solidFill>
                  <a:srgbClr val="0000FF"/>
                </a:solidFill>
              </a:rPr>
              <a:t>ICPMS, GDMS, TIMS, SIMS, AMS </a:t>
            </a:r>
          </a:p>
          <a:p>
            <a:r>
              <a:rPr lang="en-US" dirty="0"/>
              <a:t>E</a:t>
            </a:r>
            <a:r>
              <a:rPr lang="en-US" dirty="0" smtClean="0"/>
              <a:t>xtract </a:t>
            </a:r>
            <a:r>
              <a:rPr lang="en-US" dirty="0"/>
              <a:t>and </a:t>
            </a:r>
            <a:r>
              <a:rPr lang="en-US" dirty="0" smtClean="0"/>
              <a:t>accelerate </a:t>
            </a:r>
            <a:r>
              <a:rPr lang="en-US" dirty="0"/>
              <a:t>charged ions from a</a:t>
            </a:r>
            <a:r>
              <a:rPr lang="en-US" dirty="0" smtClean="0"/>
              <a:t> sample</a:t>
            </a:r>
            <a:r>
              <a:rPr lang="en-US" dirty="0"/>
              <a:t> </a:t>
            </a:r>
            <a:r>
              <a:rPr lang="en-US" dirty="0" smtClean="0"/>
              <a:t>and measure the </a:t>
            </a:r>
            <a:r>
              <a:rPr lang="en-US" dirty="0"/>
              <a:t>trajectory corresponding to the correct charge-to-mass ratio for the element in question. </a:t>
            </a:r>
            <a:endParaRPr lang="en-US" dirty="0" smtClean="0"/>
          </a:p>
          <a:p>
            <a:r>
              <a:rPr lang="en-US" dirty="0" smtClean="0">
                <a:solidFill>
                  <a:srgbClr val="800000"/>
                </a:solidFill>
              </a:rPr>
              <a:t>Quoted sensitivity </a:t>
            </a:r>
            <a:r>
              <a:rPr lang="en-US" dirty="0">
                <a:solidFill>
                  <a:srgbClr val="800000"/>
                </a:solidFill>
              </a:rPr>
              <a:t>depends on </a:t>
            </a:r>
            <a:r>
              <a:rPr lang="en-US" dirty="0" smtClean="0">
                <a:solidFill>
                  <a:srgbClr val="800000"/>
                </a:solidFill>
              </a:rPr>
              <a:t>magnetic spectrometer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and sample </a:t>
            </a:r>
            <a:r>
              <a:rPr lang="en-US" dirty="0">
                <a:solidFill>
                  <a:srgbClr val="800000"/>
                </a:solidFill>
              </a:rPr>
              <a:t>dispersion </a:t>
            </a:r>
            <a:r>
              <a:rPr lang="en-US" dirty="0" smtClean="0">
                <a:solidFill>
                  <a:srgbClr val="800000"/>
                </a:solidFill>
              </a:rPr>
              <a:t>technique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Real sensitivity depends on details of the sample prep and chemistry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Range of materials depends on R&amp;D in digestion and dissolution techniques.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912" y="6084083"/>
            <a:ext cx="8193266" cy="646331"/>
          </a:xfrm>
          <a:prstGeom prst="rect">
            <a:avLst/>
          </a:prstGeom>
          <a:ln w="38100" cmpd="sng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ICPMS and NAA have proven their worth for HEP</a:t>
            </a:r>
            <a:br>
              <a:rPr lang="en-US" dirty="0" smtClean="0"/>
            </a:br>
            <a:r>
              <a:rPr lang="en-US" dirty="0" smtClean="0"/>
              <a:t>Experienced </a:t>
            </a:r>
            <a:r>
              <a:rPr lang="en-US" dirty="0"/>
              <a:t>Personnel (and maintaining that expertise beyond projects) is VITAL.</a:t>
            </a:r>
          </a:p>
        </p:txBody>
      </p:sp>
    </p:spTree>
    <p:extLst>
      <p:ext uri="{BB962C8B-B14F-4D97-AF65-F5344CB8AC3E}">
        <p14:creationId xmlns:p14="http://schemas.microsoft.com/office/powerpoint/2010/main" val="8490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74" y="0"/>
            <a:ext cx="8669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800000"/>
                </a:solidFill>
              </a:rPr>
              <a:t>PROPOSAL</a:t>
            </a:r>
          </a:p>
          <a:p>
            <a:pPr algn="ctr"/>
            <a:r>
              <a:rPr lang="en-US" sz="2400" dirty="0" smtClean="0">
                <a:solidFill>
                  <a:srgbClr val="800000"/>
                </a:solidFill>
              </a:rPr>
              <a:t>Nuclear and Particle Physics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>
                <a:solidFill>
                  <a:srgbClr val="800000"/>
                </a:solidFill>
              </a:rPr>
              <a:t>Infrastructure Funding for </a:t>
            </a:r>
            <a:r>
              <a:rPr lang="en-US" sz="2400" dirty="0" smtClean="0">
                <a:solidFill>
                  <a:srgbClr val="800000"/>
                </a:solidFill>
              </a:rPr>
              <a:t/>
            </a:r>
            <a:br>
              <a:rPr lang="en-US" sz="2400" dirty="0" smtClean="0">
                <a:solidFill>
                  <a:srgbClr val="800000"/>
                </a:solidFill>
              </a:rPr>
            </a:br>
            <a:r>
              <a:rPr lang="en-US" sz="2400" dirty="0" smtClean="0">
                <a:solidFill>
                  <a:srgbClr val="800000"/>
                </a:solidFill>
              </a:rPr>
              <a:t>Centers </a:t>
            </a:r>
            <a:r>
              <a:rPr lang="en-US" sz="2400" dirty="0">
                <a:solidFill>
                  <a:srgbClr val="800000"/>
                </a:solidFill>
              </a:rPr>
              <a:t>of </a:t>
            </a:r>
            <a:r>
              <a:rPr lang="en-US" sz="2400" dirty="0" smtClean="0">
                <a:solidFill>
                  <a:srgbClr val="800000"/>
                </a:solidFill>
              </a:rPr>
              <a:t>Excellence </a:t>
            </a:r>
            <a:r>
              <a:rPr lang="en-US" sz="2400" dirty="0" smtClean="0">
                <a:solidFill>
                  <a:srgbClr val="800000"/>
                </a:solidFill>
              </a:rPr>
              <a:t>in </a:t>
            </a:r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Assay and Related technologies</a:t>
            </a:r>
          </a:p>
          <a:p>
            <a:pPr algn="ctr"/>
            <a:endParaRPr lang="en-US" sz="2400" dirty="0" smtClean="0">
              <a:solidFill>
                <a:srgbClr val="800000"/>
              </a:solidFill>
              <a:latin typeface="Calibri"/>
            </a:endParaRPr>
          </a:p>
          <a:p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			</a:t>
            </a:r>
            <a:r>
              <a:rPr lang="en-US" sz="2400" u="sng" dirty="0" smtClean="0">
                <a:solidFill>
                  <a:srgbClr val="FF0000"/>
                </a:solidFill>
                <a:latin typeface="Calibri"/>
              </a:rPr>
              <a:t>Assay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					  </a:t>
            </a:r>
            <a:r>
              <a:rPr lang="en-US" sz="2400" u="sng" dirty="0" smtClean="0">
                <a:solidFill>
                  <a:srgbClr val="FF0000"/>
                </a:solidFill>
                <a:latin typeface="Calibri"/>
              </a:rPr>
              <a:t>Related </a:t>
            </a:r>
            <a:r>
              <a:rPr lang="en-US" sz="2400" u="sng" dirty="0">
                <a:solidFill>
                  <a:srgbClr val="FF0000"/>
                </a:solidFill>
                <a:latin typeface="Calibri"/>
              </a:rPr>
              <a:t>technologies</a:t>
            </a:r>
            <a:endParaRPr lang="en-US" u="sng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591" y="1980549"/>
            <a:ext cx="33907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Calibri"/>
              </a:rPr>
              <a:t>HPGe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ICPMS, NAA, atom trap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a,b</a:t>
            </a:r>
            <a:r>
              <a:rPr lang="en-US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counting,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Rn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emanation, etc.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u="sng" dirty="0" smtClean="0">
                <a:solidFill>
                  <a:prstClr val="black"/>
                </a:solidFill>
                <a:latin typeface="Calibri"/>
              </a:rPr>
              <a:t>Different Depths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Required for different modalities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5973" y="1951738"/>
            <a:ext cx="374979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Irradiation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facilities for NAA,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adiochemistry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for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ICPMS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u="sng" dirty="0" smtClean="0">
                <a:solidFill>
                  <a:prstClr val="black"/>
                </a:solidFill>
                <a:latin typeface="Calibri"/>
              </a:rPr>
              <a:t>Location &amp; People matter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e.g.  Near to reactors, 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</a:rPr>
              <a:t>University partners with expertise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949" y="3560075"/>
            <a:ext cx="89204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Process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Capture the existing capability of each Assay Center  (shallow and deep)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Establish centers of specific expertise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Find a mechanism to integrate these under an umbrella funding and organizational entity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949" y="4883000"/>
            <a:ext cx="86691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Build on the collaborative work already done by 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	LRT (Low Radiation Techniques – Biennial International Workshop)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	AARM (Assay and Acquisition of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Radiopure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Materials – DUSEL S4 funding)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	Integrative Tools for Underground Science – NSF May 2012 Solicitation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422" y="6464498"/>
            <a:ext cx="8571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Calibri"/>
              </a:rPr>
              <a:t>Planning for Common Assay Infrastructure should be part of the Snowmass Process.</a:t>
            </a:r>
          </a:p>
        </p:txBody>
      </p:sp>
    </p:spTree>
    <p:extLst>
      <p:ext uri="{BB962C8B-B14F-4D97-AF65-F5344CB8AC3E}">
        <p14:creationId xmlns:p14="http://schemas.microsoft.com/office/powerpoint/2010/main" val="116069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56" t="41320" r="10613" b="22931"/>
          <a:stretch/>
        </p:blipFill>
        <p:spPr>
          <a:xfrm>
            <a:off x="0" y="715880"/>
            <a:ext cx="9192222" cy="614212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Oval 2"/>
          <p:cNvSpPr/>
          <p:nvPr/>
        </p:nvSpPr>
        <p:spPr>
          <a:xfrm>
            <a:off x="6890705" y="4068353"/>
            <a:ext cx="258695" cy="258682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914748" y="2221851"/>
            <a:ext cx="258695" cy="258682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67841" y="2832824"/>
            <a:ext cx="258695" cy="258682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98011" y="1891705"/>
            <a:ext cx="258695" cy="258682"/>
          </a:xfrm>
          <a:prstGeom prst="ellipse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54696" y="2221851"/>
            <a:ext cx="258695" cy="258682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02" y="127000"/>
            <a:ext cx="906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Link these sites </a:t>
            </a:r>
            <a:r>
              <a:rPr lang="en-US" sz="2800" dirty="0" smtClean="0"/>
              <a:t>for </a:t>
            </a:r>
            <a:r>
              <a:rPr lang="en-US" sz="2800" dirty="0" smtClean="0"/>
              <a:t>HEP/NP Low Background Characterization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49888" y="1839943"/>
            <a:ext cx="995779" cy="369332"/>
          </a:xfrm>
          <a:prstGeom prst="rect">
            <a:avLst/>
          </a:prstGeom>
          <a:solidFill>
            <a:schemeClr val="accent1">
              <a:alpha val="80000"/>
            </a:schemeClr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Soudan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7279" y="1828507"/>
            <a:ext cx="995779" cy="369332"/>
          </a:xfrm>
          <a:prstGeom prst="rect">
            <a:avLst/>
          </a:prstGeom>
          <a:solidFill>
            <a:schemeClr val="accent1">
              <a:alpha val="80000"/>
            </a:schemeClr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SNOLAB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3391" y="3660280"/>
            <a:ext cx="740774" cy="369332"/>
          </a:xfrm>
          <a:prstGeom prst="rect">
            <a:avLst/>
          </a:prstGeom>
          <a:solidFill>
            <a:schemeClr val="accent1">
              <a:alpha val="80000"/>
            </a:schemeClr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KURF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8965" y="2449381"/>
            <a:ext cx="731749" cy="369332"/>
          </a:xfrm>
          <a:prstGeom prst="rect">
            <a:avLst/>
          </a:prstGeom>
          <a:solidFill>
            <a:schemeClr val="accent1">
              <a:alpha val="80000"/>
            </a:schemeClr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SURF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11541" y="5286193"/>
            <a:ext cx="258695" cy="258682"/>
          </a:xfrm>
          <a:prstGeom prst="ellipse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4977" y="1501508"/>
            <a:ext cx="731749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PNNL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871" y="2732993"/>
            <a:ext cx="1130773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NAA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b="1" dirty="0" smtClean="0">
                <a:solidFill>
                  <a:srgbClr val="800000"/>
                </a:solidFill>
              </a:rPr>
              <a:t>UC Davis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45667" y="4636368"/>
            <a:ext cx="1130587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NAA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b="1" dirty="0" smtClean="0">
                <a:solidFill>
                  <a:srgbClr val="800000"/>
                </a:solidFill>
              </a:rPr>
              <a:t>Alabama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3871" y="3586264"/>
            <a:ext cx="258695" cy="258682"/>
          </a:xfrm>
          <a:prstGeom prst="ellipse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9102" y="3883687"/>
            <a:ext cx="1637567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LBNL/Oroville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4977" y="3468682"/>
            <a:ext cx="258695" cy="258682"/>
          </a:xfrm>
          <a:prstGeom prst="ellipse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37999" y="1795922"/>
            <a:ext cx="258695" cy="258682"/>
          </a:xfrm>
          <a:prstGeom prst="ellipse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696694" y="1335203"/>
            <a:ext cx="731749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NAAWSU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5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559" y="87318"/>
            <a:ext cx="8160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800000"/>
                </a:solidFill>
              </a:rPr>
              <a:t>Initial Suite of Assay Centers of Excellence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376" y="555038"/>
            <a:ext cx="86859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PNNL  (perhaps also the lead institution)</a:t>
            </a: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ICP</a:t>
            </a:r>
            <a:r>
              <a:rPr lang="en-US" dirty="0">
                <a:solidFill>
                  <a:srgbClr val="0000FF"/>
                </a:solidFill>
              </a:rPr>
              <a:t>-MS and electro-refinement and </a:t>
            </a:r>
            <a:r>
              <a:rPr lang="en-US" dirty="0" smtClean="0">
                <a:solidFill>
                  <a:srgbClr val="0000FF"/>
                </a:solidFill>
              </a:rPr>
              <a:t>actinide chemistry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Gamma Counting </a:t>
            </a:r>
          </a:p>
          <a:p>
            <a:r>
              <a:rPr lang="en-US" dirty="0"/>
              <a:t>	</a:t>
            </a:r>
            <a:r>
              <a:rPr lang="en-US" dirty="0" smtClean="0"/>
              <a:t>LBNL LBCF, SURF/CUBED, Soudan LBCF, KURF LBCF, PNNL UL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Neutron Activation Analysis</a:t>
            </a:r>
          </a:p>
          <a:p>
            <a:r>
              <a:rPr lang="en-US" dirty="0"/>
              <a:t>	</a:t>
            </a:r>
            <a:r>
              <a:rPr lang="en-US" dirty="0" smtClean="0"/>
              <a:t>Alabama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/>
              <a:t>UC Davis</a:t>
            </a:r>
            <a:endParaRPr lang="en-US" dirty="0" smtClean="0"/>
          </a:p>
          <a:p>
            <a:endParaRPr lang="en-US" dirty="0"/>
          </a:p>
          <a:p>
            <a:r>
              <a:rPr lang="en-US" i="1" dirty="0" smtClean="0">
                <a:solidFill>
                  <a:srgbClr val="0000FF"/>
                </a:solidFill>
              </a:rPr>
              <a:t>Add surface </a:t>
            </a:r>
            <a:r>
              <a:rPr lang="en-US" i="1" dirty="0">
                <a:solidFill>
                  <a:srgbClr val="0000FF"/>
                </a:solidFill>
              </a:rPr>
              <a:t>alpha, RN emanation, </a:t>
            </a:r>
            <a:r>
              <a:rPr lang="en-US" i="1" dirty="0" smtClean="0">
                <a:solidFill>
                  <a:srgbClr val="0000FF"/>
                </a:solidFill>
              </a:rPr>
              <a:t>beta counting as we identify </a:t>
            </a:r>
            <a:r>
              <a:rPr lang="en-US" i="1" dirty="0">
                <a:solidFill>
                  <a:srgbClr val="0000FF"/>
                </a:solidFill>
              </a:rPr>
              <a:t>a </a:t>
            </a:r>
            <a:r>
              <a:rPr lang="en-US" i="1" dirty="0" smtClean="0">
                <a:solidFill>
                  <a:srgbClr val="0000FF"/>
                </a:solidFill>
              </a:rPr>
              <a:t>need.</a:t>
            </a:r>
          </a:p>
          <a:p>
            <a:r>
              <a:rPr lang="en-US" i="1" dirty="0">
                <a:solidFill>
                  <a:srgbClr val="0000FF"/>
                </a:solidFill>
              </a:rPr>
              <a:t>	</a:t>
            </a:r>
            <a:r>
              <a:rPr lang="en-US" i="1" dirty="0" smtClean="0">
                <a:solidFill>
                  <a:srgbClr val="0000FF"/>
                </a:solidFill>
              </a:rPr>
              <a:t>Then add another center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or add to </a:t>
            </a:r>
            <a:r>
              <a:rPr lang="en-US" i="1" dirty="0">
                <a:solidFill>
                  <a:srgbClr val="0000FF"/>
                </a:solidFill>
              </a:rPr>
              <a:t>capabilities at one </a:t>
            </a:r>
            <a:r>
              <a:rPr lang="en-US" i="1" dirty="0" smtClean="0">
                <a:solidFill>
                  <a:srgbClr val="0000FF"/>
                </a:solidFill>
              </a:rPr>
              <a:t>of the existing centers</a:t>
            </a:r>
            <a:r>
              <a:rPr lang="en-US" i="1" dirty="0" smtClean="0"/>
              <a:t>.</a:t>
            </a:r>
            <a:endParaRPr lang="en-US" i="1" dirty="0"/>
          </a:p>
          <a:p>
            <a:endParaRPr lang="en-US" i="1" dirty="0" smtClean="0"/>
          </a:p>
          <a:p>
            <a:r>
              <a:rPr lang="en-US" i="1" dirty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376" y="3932804"/>
            <a:ext cx="8910428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Fund as </a:t>
            </a:r>
            <a:r>
              <a:rPr lang="en-US" dirty="0"/>
              <a:t>DOE-SC User Facilities with budgets to </a:t>
            </a:r>
            <a:r>
              <a:rPr lang="en-US" dirty="0" smtClean="0"/>
              <a:t>cover measurements </a:t>
            </a:r>
            <a:r>
              <a:rPr lang="en-US" dirty="0"/>
              <a:t>and analyses as well as facility maintenance and </a:t>
            </a:r>
            <a:r>
              <a:rPr lang="en-US" dirty="0" smtClean="0"/>
              <a:t>upgrade.  R&amp;D costs as needed (via new proposal from the Consortium)</a:t>
            </a:r>
            <a:r>
              <a:rPr lang="en-US" dirty="0"/>
              <a:t> </a:t>
            </a:r>
            <a:r>
              <a:rPr lang="en-US" dirty="0" smtClean="0"/>
              <a:t>to establish </a:t>
            </a:r>
            <a:r>
              <a:rPr lang="en-US" dirty="0"/>
              <a:t>capabilities needed for next-gen experiments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Think of it as transitioning </a:t>
            </a:r>
            <a:r>
              <a:rPr lang="en-US" dirty="0"/>
              <a:t>existing facilities </a:t>
            </a:r>
            <a:r>
              <a:rPr lang="en-US" dirty="0" smtClean="0"/>
              <a:t>into </a:t>
            </a:r>
            <a:r>
              <a:rPr lang="en-US" dirty="0"/>
              <a:t>User </a:t>
            </a:r>
            <a:r>
              <a:rPr lang="en-US" dirty="0" smtClean="0"/>
              <a:t>Facilities to retain capabilities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Large </a:t>
            </a:r>
            <a:r>
              <a:rPr lang="en-US" dirty="0"/>
              <a:t>Scale QA/QC campaigns will require their own additional project funding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Managed by a board </a:t>
            </a:r>
            <a:r>
              <a:rPr lang="en-US" dirty="0"/>
              <a:t>formed from </a:t>
            </a:r>
            <a:r>
              <a:rPr lang="en-US" dirty="0" smtClean="0"/>
              <a:t>the members.</a:t>
            </a:r>
            <a:r>
              <a:rPr lang="en-US" dirty="0"/>
              <a:t> </a:t>
            </a:r>
            <a:r>
              <a:rPr lang="en-US" dirty="0" smtClean="0"/>
              <a:t> Grant renewed on a  3-yr cycle</a:t>
            </a:r>
          </a:p>
          <a:p>
            <a:r>
              <a:rPr lang="en-US" dirty="0" smtClean="0"/>
              <a:t>Internal and Independent review processes established.  Program Advisory Panel. </a:t>
            </a:r>
          </a:p>
        </p:txBody>
      </p:sp>
    </p:spTree>
    <p:extLst>
      <p:ext uri="{BB962C8B-B14F-4D97-AF65-F5344CB8AC3E}">
        <p14:creationId xmlns:p14="http://schemas.microsoft.com/office/powerpoint/2010/main" val="420929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059" y="111919"/>
            <a:ext cx="27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800000"/>
                </a:solidFill>
              </a:rPr>
              <a:t>Conclusions</a:t>
            </a:r>
            <a:endParaRPr lang="en-US" sz="2800" b="1" u="sng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528" y="926631"/>
            <a:ext cx="8770471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some structures in place already (AARM, LRT)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can we capitalize on them to be more efficient and share resources?</a:t>
            </a:r>
          </a:p>
          <a:p>
            <a:endParaRPr lang="en-US" dirty="0"/>
          </a:p>
          <a:p>
            <a:r>
              <a:rPr lang="en-US" dirty="0" smtClean="0"/>
              <a:t>	Use the tools we are introducing, so they become generally useful</a:t>
            </a:r>
          </a:p>
          <a:p>
            <a:r>
              <a:rPr lang="en-US" dirty="0"/>
              <a:t>	</a:t>
            </a:r>
            <a:r>
              <a:rPr lang="en-US" dirty="0" smtClean="0"/>
              <a:t>Contribute to the work and disseminate the results</a:t>
            </a:r>
          </a:p>
          <a:p>
            <a:r>
              <a:rPr lang="en-US" dirty="0"/>
              <a:t>	</a:t>
            </a:r>
            <a:r>
              <a:rPr lang="en-US" dirty="0" smtClean="0"/>
              <a:t>Help us Link to partner organizations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Increase Sensitivity and Quantity of assay resources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U.S. Consortium of Centers of Excellence in Assay and Related Technologies</a:t>
            </a:r>
          </a:p>
          <a:p>
            <a:r>
              <a:rPr lang="en-US" dirty="0"/>
              <a:t>	</a:t>
            </a:r>
            <a:r>
              <a:rPr lang="en-US" dirty="0" smtClean="0"/>
              <a:t>MOU’s with other Labs and Centers worldwide</a:t>
            </a:r>
          </a:p>
          <a:p>
            <a:r>
              <a:rPr lang="en-US" dirty="0"/>
              <a:t>	</a:t>
            </a:r>
            <a:r>
              <a:rPr lang="en-US" dirty="0" smtClean="0"/>
              <a:t>Scheduling Tools which cross boundaries</a:t>
            </a:r>
          </a:p>
          <a:p>
            <a:r>
              <a:rPr lang="en-US" dirty="0"/>
              <a:t>	</a:t>
            </a:r>
            <a:r>
              <a:rPr lang="en-US" dirty="0" smtClean="0"/>
              <a:t>Progress towards centralized Assay Facilities (FAARM)</a:t>
            </a:r>
          </a:p>
          <a:p>
            <a:endParaRPr lang="en-US" dirty="0"/>
          </a:p>
          <a:p>
            <a:r>
              <a:rPr lang="en-US" dirty="0" smtClean="0"/>
              <a:t>GOAL:  </a:t>
            </a:r>
          </a:p>
          <a:p>
            <a:r>
              <a:rPr lang="en-US" dirty="0" smtClean="0"/>
              <a:t>The establishment of a Research Community centered on Low Radiation Techniques</a:t>
            </a:r>
          </a:p>
          <a:p>
            <a:r>
              <a:rPr lang="en-US" dirty="0" smtClean="0"/>
              <a:t>	with tools to provide </a:t>
            </a:r>
          </a:p>
          <a:p>
            <a:r>
              <a:rPr lang="en-US" dirty="0"/>
              <a:t>	</a:t>
            </a:r>
            <a:r>
              <a:rPr lang="en-US" dirty="0" smtClean="0"/>
              <a:t>		Research Direction, </a:t>
            </a:r>
            <a:r>
              <a:rPr lang="en-US" dirty="0"/>
              <a:t> </a:t>
            </a:r>
            <a:r>
              <a:rPr lang="en-US" dirty="0" smtClean="0"/>
              <a:t>Information Exchange (journals and conferences)</a:t>
            </a:r>
          </a:p>
          <a:p>
            <a:r>
              <a:rPr lang="en-US" dirty="0"/>
              <a:t>	</a:t>
            </a:r>
            <a:r>
              <a:rPr lang="en-US" dirty="0" smtClean="0"/>
              <a:t>			and the ability to successfully capture funding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5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97" y="13730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FAARM: </a:t>
            </a:r>
            <a:endParaRPr lang="en-US" sz="2800" b="1" dirty="0" smtClean="0">
              <a:solidFill>
                <a:srgbClr val="800000"/>
              </a:solidFill>
            </a:endParaRPr>
          </a:p>
          <a:p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rgbClr val="800000"/>
                </a:solidFill>
              </a:rPr>
              <a:t>F</a:t>
            </a:r>
            <a:r>
              <a:rPr lang="en-US" sz="2800" dirty="0" smtClean="0"/>
              <a:t>acility for </a:t>
            </a:r>
            <a:r>
              <a:rPr lang="en-US" sz="2800" b="1" dirty="0" smtClean="0">
                <a:solidFill>
                  <a:srgbClr val="800000"/>
                </a:solidFill>
              </a:rPr>
              <a:t>A</a:t>
            </a:r>
            <a:r>
              <a:rPr lang="en-US" sz="2800" dirty="0" smtClean="0"/>
              <a:t>ssay and </a:t>
            </a:r>
            <a:r>
              <a:rPr lang="en-US" sz="2800" b="1" dirty="0" smtClean="0">
                <a:solidFill>
                  <a:srgbClr val="800000"/>
                </a:solidFill>
              </a:rPr>
              <a:t>A</a:t>
            </a:r>
            <a:r>
              <a:rPr lang="en-US" sz="2800" dirty="0" smtClean="0"/>
              <a:t>cquisition of </a:t>
            </a:r>
            <a:r>
              <a:rPr lang="en-US" sz="2800" b="1" dirty="0" err="1" smtClean="0">
                <a:solidFill>
                  <a:srgbClr val="800000"/>
                </a:solidFill>
              </a:rPr>
              <a:t>R</a:t>
            </a:r>
            <a:r>
              <a:rPr lang="en-US" sz="2800" dirty="0" err="1" smtClean="0"/>
              <a:t>adiopure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800000"/>
                </a:solidFill>
              </a:rPr>
              <a:t>M</a:t>
            </a:r>
            <a:r>
              <a:rPr lang="en-US" sz="2800" dirty="0" smtClean="0"/>
              <a:t>aterials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101"/>
          <a:stretch/>
        </p:blipFill>
        <p:spPr>
          <a:xfrm>
            <a:off x="1726875" y="1261864"/>
            <a:ext cx="7474322" cy="5596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97" y="1091410"/>
            <a:ext cx="3211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Original Design fit into Lab Module 2 in the DUSEL </a:t>
            </a:r>
          </a:p>
          <a:p>
            <a:r>
              <a:rPr lang="en-US" sz="2000" dirty="0" smtClean="0"/>
              <a:t>plans at </a:t>
            </a:r>
            <a:r>
              <a:rPr lang="en-US" sz="2000" dirty="0" err="1" smtClean="0"/>
              <a:t>Homestake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1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97" y="13730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FAARM: </a:t>
            </a:r>
          </a:p>
          <a:p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rgbClr val="800000"/>
                </a:solidFill>
              </a:rPr>
              <a:t>F</a:t>
            </a:r>
            <a:r>
              <a:rPr lang="en-US" sz="2800" dirty="0" smtClean="0"/>
              <a:t>acility for </a:t>
            </a:r>
            <a:r>
              <a:rPr lang="en-US" sz="2800" b="1" dirty="0" smtClean="0">
                <a:solidFill>
                  <a:srgbClr val="800000"/>
                </a:solidFill>
              </a:rPr>
              <a:t>A</a:t>
            </a:r>
            <a:r>
              <a:rPr lang="en-US" sz="2800" dirty="0" smtClean="0"/>
              <a:t>ssay and </a:t>
            </a:r>
            <a:r>
              <a:rPr lang="en-US" sz="2800" b="1" dirty="0" smtClean="0">
                <a:solidFill>
                  <a:srgbClr val="800000"/>
                </a:solidFill>
              </a:rPr>
              <a:t>A</a:t>
            </a:r>
            <a:r>
              <a:rPr lang="en-US" sz="2800" dirty="0" smtClean="0"/>
              <a:t>cquisition of </a:t>
            </a:r>
            <a:r>
              <a:rPr lang="en-US" sz="2800" b="1" dirty="0" err="1" smtClean="0">
                <a:solidFill>
                  <a:srgbClr val="800000"/>
                </a:solidFill>
              </a:rPr>
              <a:t>R</a:t>
            </a:r>
            <a:r>
              <a:rPr lang="en-US" sz="2800" dirty="0" err="1" smtClean="0"/>
              <a:t>adiopure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800000"/>
                </a:solidFill>
              </a:rPr>
              <a:t>M</a:t>
            </a:r>
            <a:r>
              <a:rPr lang="en-US" sz="2800" dirty="0" smtClean="0"/>
              <a:t>aterials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321" y="1082824"/>
            <a:ext cx="799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</a:t>
            </a:r>
            <a:r>
              <a:rPr lang="en-US" sz="2000" dirty="0" smtClean="0">
                <a:solidFill>
                  <a:srgbClr val="0000FF"/>
                </a:solidFill>
              </a:rPr>
              <a:t>-</a:t>
            </a:r>
            <a:r>
              <a:rPr lang="en-US" sz="2000" dirty="0" smtClean="0">
                <a:solidFill>
                  <a:srgbClr val="0000FF"/>
                </a:solidFill>
              </a:rPr>
              <a:t>engineered </a:t>
            </a:r>
            <a:r>
              <a:rPr lang="en-US" sz="2000" dirty="0" smtClean="0">
                <a:solidFill>
                  <a:srgbClr val="0000FF"/>
                </a:solidFill>
              </a:rPr>
              <a:t>original </a:t>
            </a:r>
            <a:r>
              <a:rPr lang="en-US" sz="2000" dirty="0" smtClean="0">
                <a:solidFill>
                  <a:srgbClr val="0000FF"/>
                </a:solidFill>
              </a:rPr>
              <a:t>DUSEL plan for </a:t>
            </a:r>
            <a:r>
              <a:rPr lang="en-US" sz="2000" dirty="0" smtClean="0">
                <a:solidFill>
                  <a:srgbClr val="0000FF"/>
                </a:solidFill>
              </a:rPr>
              <a:t>a new non-site-specific </a:t>
            </a:r>
            <a:r>
              <a:rPr lang="en-US" sz="2000" dirty="0" smtClean="0">
                <a:solidFill>
                  <a:srgbClr val="0000FF"/>
                </a:solidFill>
              </a:rPr>
              <a:t>location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	      But kept the principles and lessons learned</a:t>
            </a:r>
            <a:endParaRPr lang="en-US" sz="2000" i="1" dirty="0" smtClean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941" y="5825526"/>
            <a:ext cx="8319476" cy="92333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Complete drawings and a new cost estimate:</a:t>
            </a:r>
          </a:p>
          <a:p>
            <a:r>
              <a:rPr lang="en-US" dirty="0" smtClean="0"/>
              <a:t>Final </a:t>
            </a:r>
            <a:r>
              <a:rPr lang="en-US" dirty="0"/>
              <a:t>deliverable </a:t>
            </a:r>
            <a:r>
              <a:rPr lang="en-US" dirty="0" smtClean="0"/>
              <a:t>from AARM grant - Ready </a:t>
            </a:r>
            <a:r>
              <a:rPr lang="en-US" dirty="0"/>
              <a:t>for a proposal if space is </a:t>
            </a:r>
            <a:r>
              <a:rPr lang="en-US" dirty="0" smtClean="0"/>
              <a:t>identified</a:t>
            </a:r>
            <a:endParaRPr lang="en-US" dirty="0"/>
          </a:p>
          <a:p>
            <a:r>
              <a:rPr lang="en-US" i="1" dirty="0">
                <a:solidFill>
                  <a:srgbClr val="800000"/>
                </a:solidFill>
              </a:rPr>
              <a:t>https://</a:t>
            </a:r>
            <a:r>
              <a:rPr lang="en-US" i="1" dirty="0" err="1">
                <a:solidFill>
                  <a:srgbClr val="800000"/>
                </a:solidFill>
              </a:rPr>
              <a:t>zzz.physics.umn.edu</a:t>
            </a:r>
            <a:r>
              <a:rPr lang="en-US" i="1" dirty="0">
                <a:solidFill>
                  <a:srgbClr val="800000"/>
                </a:solidFill>
              </a:rPr>
              <a:t>/</a:t>
            </a:r>
            <a:r>
              <a:rPr lang="en-US" i="1" dirty="0" err="1">
                <a:solidFill>
                  <a:srgbClr val="800000"/>
                </a:solidFill>
              </a:rPr>
              <a:t>lowrad</a:t>
            </a:r>
            <a:r>
              <a:rPr lang="en-US" i="1" dirty="0">
                <a:solidFill>
                  <a:srgbClr val="800000"/>
                </a:solidFill>
              </a:rPr>
              <a:t>/</a:t>
            </a:r>
            <a:r>
              <a:rPr lang="en-US" i="1" dirty="0" err="1">
                <a:solidFill>
                  <a:srgbClr val="800000"/>
                </a:solidFill>
              </a:rPr>
              <a:t>newfaarm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04" y="1951606"/>
            <a:ext cx="86974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Dedicated facility, class </a:t>
            </a:r>
            <a:r>
              <a:rPr lang="en-US" b="1" dirty="0">
                <a:solidFill>
                  <a:srgbClr val="800000"/>
                </a:solidFill>
              </a:rPr>
              <a:t>10,000 clean room, &lt; 20 </a:t>
            </a:r>
            <a:r>
              <a:rPr lang="en-US" b="1" dirty="0" err="1">
                <a:solidFill>
                  <a:srgbClr val="800000"/>
                </a:solidFill>
              </a:rPr>
              <a:t>Bq</a:t>
            </a:r>
            <a:r>
              <a:rPr lang="en-US" b="1" dirty="0">
                <a:solidFill>
                  <a:srgbClr val="800000"/>
                </a:solidFill>
              </a:rPr>
              <a:t>/m</a:t>
            </a:r>
            <a:r>
              <a:rPr lang="en-US" b="1" baseline="30000" dirty="0">
                <a:solidFill>
                  <a:srgbClr val="800000"/>
                </a:solidFill>
              </a:rPr>
              <a:t>3</a:t>
            </a:r>
          </a:p>
          <a:p>
            <a:r>
              <a:rPr lang="en-US" dirty="0"/>
              <a:t>	</a:t>
            </a:r>
            <a:r>
              <a:rPr lang="en-US" dirty="0" smtClean="0"/>
              <a:t>Labs, Clean machine shop, offices, several </a:t>
            </a:r>
            <a:r>
              <a:rPr lang="en-US" dirty="0"/>
              <a:t>class 1000 clean rooms</a:t>
            </a:r>
          </a:p>
          <a:p>
            <a:r>
              <a:rPr lang="en-US" dirty="0"/>
              <a:t>	Radon-mitigated zones (&lt;1 </a:t>
            </a:r>
            <a:r>
              <a:rPr lang="en-US" dirty="0" err="1"/>
              <a:t>Bq</a:t>
            </a:r>
            <a:r>
              <a:rPr lang="en-US" dirty="0"/>
              <a:t>/m</a:t>
            </a:r>
            <a:r>
              <a:rPr lang="en-US" baseline="30000" dirty="0"/>
              <a:t>3</a:t>
            </a:r>
            <a:r>
              <a:rPr lang="en-US" dirty="0"/>
              <a:t>) and assembly areas (&lt;0.1 </a:t>
            </a:r>
            <a:r>
              <a:rPr lang="en-US" dirty="0" err="1"/>
              <a:t>Bq</a:t>
            </a:r>
            <a:r>
              <a:rPr lang="en-US" dirty="0"/>
              <a:t>/m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	Radon-free storage and unified LN system </a:t>
            </a:r>
          </a:p>
          <a:p>
            <a:endParaRPr lang="en-US" b="1" dirty="0" smtClean="0">
              <a:solidFill>
                <a:srgbClr val="800000"/>
              </a:solidFill>
            </a:endParaRPr>
          </a:p>
          <a:p>
            <a:r>
              <a:rPr lang="en-US" b="1" dirty="0" smtClean="0">
                <a:solidFill>
                  <a:srgbClr val="800000"/>
                </a:solidFill>
              </a:rPr>
              <a:t>Instrumented common water shield </a:t>
            </a:r>
            <a:r>
              <a:rPr lang="en-US" b="1" dirty="0">
                <a:solidFill>
                  <a:srgbClr val="800000"/>
                </a:solidFill>
              </a:rPr>
              <a:t>with </a:t>
            </a:r>
            <a:r>
              <a:rPr lang="en-US" b="1" dirty="0" err="1">
                <a:solidFill>
                  <a:srgbClr val="800000"/>
                </a:solidFill>
              </a:rPr>
              <a:t>toroidal</a:t>
            </a:r>
            <a:r>
              <a:rPr lang="en-US" b="1" dirty="0">
                <a:solidFill>
                  <a:srgbClr val="800000"/>
                </a:solidFill>
              </a:rPr>
              <a:t> interior acrylic room </a:t>
            </a:r>
            <a:endParaRPr lang="en-US" b="1" dirty="0" smtClean="0">
              <a:solidFill>
                <a:srgbClr val="800000"/>
              </a:solidFill>
            </a:endParaRPr>
          </a:p>
          <a:p>
            <a:r>
              <a:rPr lang="en-US" dirty="0" smtClean="0"/>
              <a:t>	individual </a:t>
            </a:r>
            <a:r>
              <a:rPr lang="en-US" dirty="0"/>
              <a:t>lead shields too expensive and not </a:t>
            </a:r>
            <a:r>
              <a:rPr lang="en-US" dirty="0" err="1"/>
              <a:t>radiopure</a:t>
            </a:r>
            <a:endParaRPr lang="en-US" dirty="0"/>
          </a:p>
          <a:p>
            <a:r>
              <a:rPr lang="en-US" dirty="0" smtClean="0"/>
              <a:t>	neutron </a:t>
            </a:r>
            <a:r>
              <a:rPr lang="en-US" dirty="0"/>
              <a:t>shielding </a:t>
            </a:r>
            <a:r>
              <a:rPr lang="en-US" dirty="0" smtClean="0"/>
              <a:t>requires hydrogenous materials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muon</a:t>
            </a:r>
            <a:r>
              <a:rPr lang="en-US" dirty="0" smtClean="0"/>
              <a:t> rejection is easily added with </a:t>
            </a:r>
            <a:r>
              <a:rPr lang="en-US" dirty="0" err="1" smtClean="0"/>
              <a:t>photodetectors</a:t>
            </a:r>
            <a:endParaRPr lang="en-US" dirty="0" smtClean="0"/>
          </a:p>
          <a:p>
            <a:r>
              <a:rPr lang="en-US" dirty="0" smtClean="0"/>
              <a:t>	upgrades could include LS or </a:t>
            </a:r>
            <a:r>
              <a:rPr lang="en-US" dirty="0" err="1" smtClean="0"/>
              <a:t>Gd</a:t>
            </a:r>
            <a:r>
              <a:rPr lang="en-US" dirty="0" smtClean="0"/>
              <a:t>/Li/B loading to create a true neutron veto.</a:t>
            </a:r>
          </a:p>
          <a:p>
            <a:endParaRPr lang="en-US" dirty="0"/>
          </a:p>
          <a:p>
            <a:r>
              <a:rPr lang="en-US" b="1" dirty="0">
                <a:solidFill>
                  <a:srgbClr val="800000"/>
                </a:solidFill>
              </a:rPr>
              <a:t>Top-loading Immersion Tank</a:t>
            </a:r>
          </a:p>
          <a:p>
            <a:r>
              <a:rPr lang="en-US" dirty="0" smtClean="0"/>
              <a:t>	Cost-effective design with ultra-sensitive central location</a:t>
            </a:r>
          </a:p>
        </p:txBody>
      </p:sp>
    </p:spTree>
    <p:extLst>
      <p:ext uri="{BB962C8B-B14F-4D97-AF65-F5344CB8AC3E}">
        <p14:creationId xmlns:p14="http://schemas.microsoft.com/office/powerpoint/2010/main" val="301687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ARM PDR Architectural Drawings 2012-050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9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ARM PDR Architectural Drawings 2012-050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9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ARM PDR Architectural Drawings 2012-050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5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ARM PDR Mechanical Drawings 2012-050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6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ARM PDR Electrical Drawings 2012-050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10628</TotalTime>
  <Words>857</Words>
  <Application>Microsoft Macintosh PowerPoint</Application>
  <PresentationFormat>On-screen Show (4:3)</PresentationFormat>
  <Paragraphs>297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2_Custom Design</vt:lpstr>
      <vt:lpstr>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Priscilla Cushman</dc:creator>
  <cp:lastModifiedBy>Priscilla Cushman</cp:lastModifiedBy>
  <cp:revision>102</cp:revision>
  <dcterms:created xsi:type="dcterms:W3CDTF">2013-02-27T10:43:10Z</dcterms:created>
  <dcterms:modified xsi:type="dcterms:W3CDTF">2013-04-10T12:53:02Z</dcterms:modified>
</cp:coreProperties>
</file>