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3" r:id="rId3"/>
    <p:sldId id="303" r:id="rId4"/>
    <p:sldId id="304" r:id="rId5"/>
    <p:sldId id="305" r:id="rId6"/>
    <p:sldId id="314" r:id="rId7"/>
    <p:sldId id="315" r:id="rId8"/>
    <p:sldId id="310" r:id="rId9"/>
    <p:sldId id="347" r:id="rId10"/>
    <p:sldId id="287" r:id="rId11"/>
    <p:sldId id="317" r:id="rId12"/>
    <p:sldId id="316" r:id="rId13"/>
    <p:sldId id="319" r:id="rId14"/>
    <p:sldId id="320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21" r:id="rId24"/>
    <p:sldId id="322" r:id="rId25"/>
    <p:sldId id="323" r:id="rId26"/>
    <p:sldId id="325" r:id="rId27"/>
    <p:sldId id="327" r:id="rId28"/>
    <p:sldId id="346" r:id="rId29"/>
    <p:sldId id="311" r:id="rId30"/>
    <p:sldId id="288" r:id="rId31"/>
    <p:sldId id="312" r:id="rId32"/>
    <p:sldId id="313" r:id="rId33"/>
    <p:sldId id="324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283" r:id="rId44"/>
    <p:sldId id="281" r:id="rId45"/>
    <p:sldId id="28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9708"/>
    <a:srgbClr val="33CC33"/>
    <a:srgbClr val="FF3300"/>
    <a:srgbClr val="FF0000"/>
    <a:srgbClr val="CC0099"/>
    <a:srgbClr val="FF33CC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0931" autoAdjust="0"/>
  </p:normalViewPr>
  <p:slideViewPr>
    <p:cSldViewPr>
      <p:cViewPr varScale="1">
        <p:scale>
          <a:sx n="65" d="100"/>
          <a:sy n="65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4F6B-6587-449B-AB98-FC4D8AF07326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84AEC-58DA-45F7-9230-71743D3C7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288F24-B40A-43B7-B599-C591E17DD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88F24-B40A-43B7-B599-C591E17DDD2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EDC4-60CE-4E82-B7E1-E90A89AB7A41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B4B5-F57D-419C-9260-157499AD2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0BB3-85D5-4221-B47F-CB92150BA080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5F96-959A-4087-802F-D06DF55E6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0030-B603-441A-BBD5-7C29D7CE290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2C03-D889-4615-B507-8DFA51AC8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6764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13 October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6764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27 </a:t>
            </a:r>
            <a:r>
              <a:rPr lang="en-US" dirty="0" err="1" smtClean="0"/>
              <a:t>Ottobre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4FC7-8E81-4A1C-A79E-6468D897639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F8C3-8BBC-42DD-8516-55BE6E0EB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075D-2817-4996-A8C2-2B17E7FDE77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9F82-3F5F-4C9D-893E-0FDDABADA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FD32-0DCD-4FAB-8216-ABF22AEF91F2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E30C-F6DF-47C5-A614-EBAF46D97D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87CF-2042-40CC-9D77-10225831273C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9945-8ADD-4743-B0E6-3C89473B0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83E1-E7A5-4C5F-B752-77AB07A88C7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3381-35ED-423F-94A3-E82920A7A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2FFF-A1C9-49DB-AF2D-3C0CAF3D71FE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FBD3-04D8-4E97-9CDC-32DBC083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AA39-2F15-4F7A-AA78-174A2E6FBD60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C9C7-7B38-455E-B7F2-BA52540A6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9583-B276-4A0B-8973-3AAC356B85F3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378C-B7E2-426F-854F-8EA087E17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D84A8874-19B0-4A2F-822B-0DED77B81752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4174D45-E5F3-41A4-9369-AC1789443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76200">
            <a:solidFill>
              <a:srgbClr val="00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CC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371600"/>
          </a:xfrm>
          <a:solidFill>
            <a:srgbClr val="00FF99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it-IT" dirty="0" smtClean="0"/>
              <a:t> Esperimento MEG: </a:t>
            </a:r>
            <a:br>
              <a:rPr lang="it-IT" dirty="0" smtClean="0"/>
            </a:br>
            <a:r>
              <a:rPr lang="it-IT" dirty="0" smtClean="0"/>
              <a:t>stato e richieste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600" dirty="0" smtClean="0">
                <a:latin typeface="Book Antiqua" pitchFamily="18" charset="0"/>
              </a:rPr>
              <a:t>D. Nicol</a:t>
            </a:r>
            <a:r>
              <a:rPr lang="it-IT" sz="3600" dirty="0" smtClean="0">
                <a:cs typeface="Times New Roman" pitchFamily="18" charset="0"/>
              </a:rPr>
              <a:t>ò</a:t>
            </a:r>
            <a:r>
              <a:rPr lang="it-IT" sz="3600" dirty="0" smtClean="0">
                <a:latin typeface="Book Antiqu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olidFill>
                  <a:schemeClr val="tx2"/>
                </a:solidFill>
                <a:latin typeface="Book Antiqua" pitchFamily="18" charset="0"/>
              </a:rPr>
              <a:t>(per conto del gruppo MEG-Pisa)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olidFill>
                  <a:srgbClr val="33CC33"/>
                </a:solidFill>
                <a:latin typeface="Book Antiqua" pitchFamily="18" charset="0"/>
              </a:rPr>
              <a:t>Pisa,  29 Giugno 2012</a:t>
            </a:r>
            <a:endParaRPr lang="en-GB" dirty="0" smtClean="0">
              <a:solidFill>
                <a:srgbClr val="33CC3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Tracker, </a:t>
            </a:r>
            <a:r>
              <a:rPr lang="en-US" dirty="0" err="1" smtClean="0"/>
              <a:t>obiettivi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latin typeface="+mj-lt"/>
              </a:rPr>
              <a:t>Funzionalità ad alto rate</a:t>
            </a:r>
          </a:p>
          <a:p>
            <a:pPr lvl="1">
              <a:defRPr/>
            </a:pP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fino a 1</a:t>
            </a:r>
            <a:r>
              <a:rPr lang="it-IT" sz="1800" dirty="0" smtClean="0">
                <a:solidFill>
                  <a:srgbClr val="0033CC"/>
                </a:solidFill>
                <a:latin typeface="+mj-lt"/>
                <a:sym typeface="Symbol"/>
              </a:rPr>
              <a:t></a:t>
            </a: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10</a:t>
            </a:r>
            <a:r>
              <a:rPr lang="it-IT" sz="1800" baseline="30000" dirty="0" smtClean="0">
                <a:solidFill>
                  <a:srgbClr val="0033CC"/>
                </a:solidFill>
                <a:latin typeface="+mj-lt"/>
              </a:rPr>
              <a:t>8</a:t>
            </a: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it-IT" sz="1800" dirty="0" smtClean="0">
                <a:solidFill>
                  <a:srgbClr val="0033CC"/>
                </a:solidFill>
                <a:latin typeface="+mj-lt"/>
                <a:sym typeface="Symbol"/>
              </a:rPr>
              <a:t></a:t>
            </a: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/s</a:t>
            </a:r>
            <a:endParaRPr lang="it-IT" sz="2400" dirty="0" smtClean="0">
              <a:latin typeface="Book Antiqua"/>
            </a:endParaRPr>
          </a:p>
          <a:p>
            <a:pPr lvl="0">
              <a:defRPr/>
            </a:pPr>
            <a:r>
              <a:rPr lang="it-IT" sz="2400" dirty="0" smtClean="0">
                <a:latin typeface="Book Antiqua"/>
              </a:rPr>
              <a:t>Stabilità</a:t>
            </a:r>
          </a:p>
          <a:p>
            <a:pPr lvl="1">
              <a:defRPr/>
            </a:pPr>
            <a:r>
              <a:rPr lang="it-IT" sz="1800" dirty="0" smtClean="0">
                <a:solidFill>
                  <a:srgbClr val="0033CC"/>
                </a:solidFill>
                <a:latin typeface="Book Antiqua"/>
              </a:rPr>
              <a:t>garantita per radiazione integrata fino a 3C/y </a:t>
            </a:r>
            <a:endParaRPr lang="it-IT" sz="2400" dirty="0" smtClean="0">
              <a:latin typeface="+mj-lt"/>
            </a:endParaRPr>
          </a:p>
          <a:p>
            <a:pPr>
              <a:defRPr/>
            </a:pPr>
            <a:r>
              <a:rPr lang="it-IT" sz="2400" dirty="0" smtClean="0">
                <a:latin typeface="+mj-lt"/>
              </a:rPr>
              <a:t>Material budget</a:t>
            </a:r>
          </a:p>
          <a:p>
            <a:pPr lvl="1">
              <a:defRPr/>
            </a:pP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Lunghezza di traccia &lt; 1.7</a:t>
            </a:r>
            <a:r>
              <a:rPr lang="it-IT" sz="1800" dirty="0" smtClean="0">
                <a:solidFill>
                  <a:srgbClr val="0033CC"/>
                </a:solidFill>
                <a:latin typeface="+mj-lt"/>
                <a:sym typeface="Symbol"/>
              </a:rPr>
              <a:t></a:t>
            </a: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10</a:t>
            </a:r>
            <a:r>
              <a:rPr lang="it-IT" sz="1800" baseline="30000" dirty="0" smtClean="0">
                <a:solidFill>
                  <a:srgbClr val="0033CC"/>
                </a:solidFill>
                <a:latin typeface="+mj-lt"/>
              </a:rPr>
              <a:t>-3</a:t>
            </a: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 X</a:t>
            </a:r>
            <a:r>
              <a:rPr lang="it-IT" sz="1800" baseline="-25000" dirty="0" smtClean="0">
                <a:solidFill>
                  <a:srgbClr val="0033CC"/>
                </a:solidFill>
                <a:latin typeface="+mj-lt"/>
              </a:rPr>
              <a:t>0</a:t>
            </a:r>
            <a:endParaRPr lang="it-IT" sz="2400" dirty="0" smtClean="0">
              <a:latin typeface="+mj-lt"/>
            </a:endParaRPr>
          </a:p>
          <a:p>
            <a:pPr>
              <a:defRPr/>
            </a:pPr>
            <a:r>
              <a:rPr lang="it-IT" sz="2400" dirty="0" smtClean="0">
                <a:latin typeface="+mj-lt"/>
              </a:rPr>
              <a:t>Raccordo DC-TC</a:t>
            </a:r>
          </a:p>
          <a:p>
            <a:pPr lvl="1">
              <a:defRPr/>
            </a:pP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Efficienza combinata &gt; 80%</a:t>
            </a:r>
          </a:p>
          <a:p>
            <a:pPr>
              <a:defRPr/>
            </a:pPr>
            <a:r>
              <a:rPr lang="it-IT" sz="2400" dirty="0" smtClean="0">
                <a:latin typeface="+mj-lt"/>
              </a:rPr>
              <a:t>Prestazioni</a:t>
            </a:r>
          </a:p>
          <a:p>
            <a:pPr lvl="1">
              <a:defRPr/>
            </a:pPr>
            <a:r>
              <a:rPr lang="it-IT" sz="1800" dirty="0" smtClean="0">
                <a:solidFill>
                  <a:srgbClr val="0033CC"/>
                </a:solidFill>
                <a:latin typeface="+mj-lt"/>
              </a:rPr>
              <a:t>Risoluzione angolare migliore di un fattore 2</a:t>
            </a:r>
          </a:p>
          <a:p>
            <a:pPr>
              <a:buNone/>
              <a:defRPr/>
            </a:pPr>
            <a:endParaRPr lang="it-IT" sz="1800" dirty="0" smtClean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endParaRPr lang="it-IT" sz="1800" dirty="0" smtClean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endParaRPr lang="en-US" sz="1400" dirty="0" smtClean="0">
              <a:solidFill>
                <a:srgbClr val="00B050"/>
              </a:solidFill>
              <a:latin typeface="+mj-lt"/>
            </a:endParaRPr>
          </a:p>
          <a:p>
            <a:pPr>
              <a:defRPr/>
            </a:pPr>
            <a:endParaRPr lang="en-US" sz="1800" dirty="0" smtClean="0">
              <a:solidFill>
                <a:srgbClr val="0033CC"/>
              </a:solidFill>
              <a:latin typeface="+mj-lt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D9143B-E2CA-4851-A4B3-6B9530CBE23E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CEFF-C647-416A-B2A8-FAC176C88C4E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Tracker, </a:t>
            </a:r>
            <a:r>
              <a:rPr lang="en-US" dirty="0" err="1" smtClean="0"/>
              <a:t>disegno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Camere a drift a volume unico </a:t>
            </a:r>
            <a:r>
              <a:rPr lang="it-IT" sz="2000" dirty="0" smtClean="0">
                <a:latin typeface="+mj-lt"/>
              </a:rPr>
              <a:t>DRAGO </a:t>
            </a:r>
          </a:p>
          <a:p>
            <a:pPr>
              <a:buNone/>
              <a:defRPr/>
            </a:pPr>
            <a:r>
              <a:rPr lang="it-IT" sz="2000" dirty="0" smtClean="0">
                <a:latin typeface="+mj-lt"/>
              </a:rPr>
              <a:t>     (D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rift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chamber for </a:t>
            </a:r>
            <a:r>
              <a:rPr lang="it-IT" sz="2000" dirty="0" smtClean="0">
                <a:latin typeface="+mj-lt"/>
              </a:rPr>
              <a:t>Ra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re decay search with </a:t>
            </a:r>
            <a:r>
              <a:rPr lang="it-IT" sz="2000" dirty="0" smtClean="0">
                <a:latin typeface="+mj-lt"/>
              </a:rPr>
              <a:t>G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igahertz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read-</a:t>
            </a:r>
            <a:r>
              <a:rPr lang="it-IT" sz="2000" dirty="0" smtClean="0">
                <a:latin typeface="+mj-lt"/>
              </a:rPr>
              <a:t>O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ut</a:t>
            </a:r>
            <a:r>
              <a:rPr lang="it-IT" sz="2000" dirty="0" smtClean="0">
                <a:latin typeface="+mj-lt"/>
              </a:rPr>
              <a:t>)</a:t>
            </a:r>
          </a:p>
          <a:p>
            <a:pPr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     richiesta congiunta INFN-PSI per ERC Advanced grant</a:t>
            </a:r>
          </a:p>
          <a:p>
            <a:pPr>
              <a:defRPr/>
            </a:pP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Fili anodici in viste u,v con angolo stereo medio 8</a:t>
            </a:r>
            <a:r>
              <a:rPr lang="it-IT" sz="2000" baseline="30000" dirty="0" smtClean="0">
                <a:solidFill>
                  <a:srgbClr val="0033CC"/>
                </a:solidFill>
                <a:latin typeface="+mj-lt"/>
              </a:rPr>
              <a:t>o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Gas: miscela He/isoButano 90/10</a:t>
            </a:r>
          </a:p>
          <a:p>
            <a:pPr>
              <a:defRPr/>
            </a:pP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Lunghezza fili 1.8 m (positrone tracciato fino all’ingresso del TC)</a:t>
            </a:r>
          </a:p>
          <a:p>
            <a:pPr>
              <a:defRPr/>
            </a:pP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Dimensioni celle 6.5 mm  </a:t>
            </a:r>
            <a:r>
              <a:rPr lang="it-IT" sz="2000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 d</a:t>
            </a:r>
            <a:r>
              <a:rPr lang="it-IT" sz="2000" dirty="0" smtClean="0">
                <a:solidFill>
                  <a:srgbClr val="0033CC"/>
                </a:solidFill>
                <a:latin typeface="+mj-lt"/>
              </a:rPr>
              <a:t>ensità hit 60/giro traccia</a:t>
            </a:r>
          </a:p>
          <a:p>
            <a:pPr>
              <a:defRPr/>
            </a:pPr>
            <a:endParaRPr lang="en-US" sz="1400" dirty="0" smtClean="0">
              <a:solidFill>
                <a:srgbClr val="00B050"/>
              </a:solidFill>
              <a:latin typeface="+mj-lt"/>
            </a:endParaRPr>
          </a:p>
          <a:p>
            <a:pPr>
              <a:defRPr/>
            </a:pPr>
            <a:endParaRPr lang="en-US" sz="1800" dirty="0" smtClean="0">
              <a:solidFill>
                <a:srgbClr val="0033CC"/>
              </a:solidFill>
              <a:latin typeface="+mj-lt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906132-A479-4249-A37D-56443B5C4BD5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CEFF-C647-416A-B2A8-FAC176C88C4E}" type="slidenum">
              <a:rPr lang="en-GB" smtClean="0"/>
              <a:pPr/>
              <a:t>11</a:t>
            </a:fld>
            <a:endParaRPr lang="en-GB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33872"/>
            <a:ext cx="2895600" cy="24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39480"/>
            <a:ext cx="4873419" cy="24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Tracker, </a:t>
            </a:r>
            <a:r>
              <a:rPr lang="en-US" dirty="0" err="1" smtClean="0"/>
              <a:t>simulazione</a:t>
            </a:r>
            <a:endParaRPr lang="en-US" dirty="0" smtClean="0"/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71804C-66B5-4E88-A3A7-F0A650263A03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CEFF-C647-416A-B2A8-FAC176C88C4E}" type="slidenum">
              <a:rPr lang="en-GB" smtClean="0"/>
              <a:pPr/>
              <a:t>12</a:t>
            </a:fld>
            <a:endParaRPr lang="en-GB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060939"/>
            <a:ext cx="4657725" cy="50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655564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MC code in Geant3 and Geant4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Detector configuration: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 MEG target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 COBRA field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 new DC system</a:t>
            </a:r>
          </a:p>
          <a:p>
            <a:pPr lvl="1" algn="l"/>
            <a:r>
              <a:rPr lang="it-IT" sz="2000" dirty="0" smtClean="0">
                <a:solidFill>
                  <a:srgbClr val="0000FF"/>
                </a:solidFill>
              </a:rPr>
              <a:t> (both configurations)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 current TC geometry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Under study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 possibility to use TC hits to drive pattern recognition</a:t>
            </a: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Tracker, ricostruzione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4953000"/>
          </a:xfrm>
        </p:spPr>
        <p:txBody>
          <a:bodyPr/>
          <a:lstStyle/>
          <a:p>
            <a:r>
              <a:rPr lang="it-IT" sz="2400" dirty="0" smtClean="0">
                <a:latin typeface="+mj-lt"/>
              </a:rPr>
              <a:t>Miscela gas a basso z</a:t>
            </a:r>
          </a:p>
          <a:p>
            <a:pPr lvl="1"/>
            <a:r>
              <a:rPr lang="it-IT" sz="2000" dirty="0" smtClean="0">
                <a:latin typeface="+mj-lt"/>
              </a:rPr>
              <a:t>OK per effetti materia</a:t>
            </a:r>
          </a:p>
          <a:p>
            <a:pPr lvl="1"/>
            <a:r>
              <a:rPr lang="it-IT" sz="2000" dirty="0" smtClean="0">
                <a:latin typeface="+mj-lt"/>
              </a:rPr>
              <a:t>ma bassa densità di cluster di ionizzazione primaria (~13/cm)</a:t>
            </a:r>
          </a:p>
          <a:p>
            <a:pPr lvl="1">
              <a:buNone/>
            </a:pPr>
            <a:r>
              <a:rPr lang="it-IT" sz="2000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  <a:sym typeface="Wingdings" pitchFamily="2" charset="2"/>
              </a:rPr>
              <a:t>  maggiore bias sul parametro di impatto per singola cella</a:t>
            </a:r>
            <a:r>
              <a:rPr lang="it-IT" sz="2000" dirty="0" smtClean="0">
                <a:latin typeface="+mj-lt"/>
              </a:rPr>
              <a:t> </a:t>
            </a:r>
          </a:p>
          <a:p>
            <a:r>
              <a:rPr lang="it-IT" sz="2400" dirty="0" smtClean="0">
                <a:latin typeface="+mj-lt"/>
              </a:rPr>
              <a:t>uso del “cluster timing” </a:t>
            </a:r>
            <a:r>
              <a:rPr lang="it-IT" sz="1800" dirty="0" smtClean="0">
                <a:solidFill>
                  <a:schemeClr val="tx1"/>
                </a:solidFill>
                <a:latin typeface="+mj-lt"/>
              </a:rPr>
              <a:t>(G.F.Tassielli et al., NIM A527(2007)198)</a:t>
            </a:r>
            <a:endParaRPr lang="it-IT" sz="24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it-IT" sz="2000" dirty="0" smtClean="0">
                <a:solidFill>
                  <a:srgbClr val="3333CC"/>
                </a:solidFill>
                <a:latin typeface="Book Antiqua"/>
              </a:rPr>
              <a:t>misurazione del tempo dei singoli cluster </a:t>
            </a:r>
            <a:r>
              <a:rPr lang="it-IT" sz="2000" dirty="0" smtClean="0">
                <a:solidFill>
                  <a:srgbClr val="3333CC"/>
                </a:solidFill>
                <a:latin typeface="Book Antiqua"/>
                <a:sym typeface="Wingdings" pitchFamily="2" charset="2"/>
              </a:rPr>
              <a:t> stima unbiased</a:t>
            </a:r>
          </a:p>
          <a:p>
            <a:pPr lvl="1"/>
            <a:r>
              <a:rPr lang="it-IT" sz="2000" dirty="0" smtClean="0">
                <a:latin typeface="+mj-lt"/>
              </a:rPr>
              <a:t>soppressione del bias e risoluzione ~100 </a:t>
            </a:r>
            <a:r>
              <a:rPr lang="it-IT" sz="2000" dirty="0" smtClean="0">
                <a:latin typeface="+mj-lt"/>
                <a:sym typeface="Symbol"/>
              </a:rPr>
              <a:t></a:t>
            </a:r>
            <a:r>
              <a:rPr lang="it-IT" sz="2000" dirty="0" smtClean="0">
                <a:latin typeface="+mj-lt"/>
              </a:rPr>
              <a:t>m</a:t>
            </a:r>
          </a:p>
          <a:p>
            <a:pPr lvl="1"/>
            <a:r>
              <a:rPr lang="it-IT" sz="2000" dirty="0" smtClean="0">
                <a:latin typeface="+mj-lt"/>
                <a:sym typeface="Wingdings" pitchFamily="2" charset="2"/>
              </a:rPr>
              <a:t>necessario sampling &gt; 1 GHz</a:t>
            </a:r>
            <a:r>
              <a:rPr lang="it-IT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7C225-8CB0-4957-8062-C39D4C907A3F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43660"/>
            <a:ext cx="5257800" cy="2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Tracker, </a:t>
            </a:r>
            <a:r>
              <a:rPr lang="it-IT" dirty="0" smtClean="0"/>
              <a:t>milestones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it-IT" sz="2800" dirty="0" smtClean="0">
                <a:latin typeface="+mj-lt"/>
              </a:rPr>
              <a:t>verifica prestazioni</a:t>
            </a:r>
          </a:p>
          <a:p>
            <a:pPr lvl="1"/>
            <a:r>
              <a:rPr lang="it-IT" sz="2400" dirty="0" smtClean="0">
                <a:latin typeface="+mj-lt"/>
              </a:rPr>
              <a:t>costruzione prototipi di varie dimensioni</a:t>
            </a:r>
          </a:p>
          <a:p>
            <a:pPr lvl="2"/>
            <a:r>
              <a:rPr lang="it-IT" sz="2000" dirty="0" smtClean="0">
                <a:latin typeface="+mj-lt"/>
              </a:rPr>
              <a:t>50x20x20 cm</a:t>
            </a:r>
            <a:r>
              <a:rPr lang="it-IT" sz="2000" baseline="30000" dirty="0" smtClean="0">
                <a:latin typeface="+mj-lt"/>
              </a:rPr>
              <a:t>3</a:t>
            </a:r>
            <a:r>
              <a:rPr lang="it-IT" sz="2000" dirty="0" smtClean="0">
                <a:latin typeface="+mj-lt"/>
              </a:rPr>
              <a:t>, in costruzione a </a:t>
            </a:r>
            <a:r>
              <a:rPr lang="it-IT" sz="2000" dirty="0" smtClean="0">
                <a:latin typeface="+mj-lt"/>
              </a:rPr>
              <a:t>Roma1</a:t>
            </a:r>
          </a:p>
          <a:p>
            <a:pPr lvl="2"/>
            <a:r>
              <a:rPr lang="it-IT" sz="2000" dirty="0" smtClean="0">
                <a:latin typeface="+mj-lt"/>
              </a:rPr>
              <a:t>p</a:t>
            </a:r>
            <a:r>
              <a:rPr lang="it-IT" sz="2000" dirty="0" smtClean="0">
                <a:latin typeface="+mj-lt"/>
              </a:rPr>
              <a:t>rototipo “lungo”</a:t>
            </a:r>
            <a:endParaRPr lang="it-IT" sz="2000" dirty="0" smtClean="0">
              <a:latin typeface="+mj-lt"/>
            </a:endParaRPr>
          </a:p>
          <a:p>
            <a:pPr lvl="1"/>
            <a:r>
              <a:rPr lang="it-IT" sz="2400" dirty="0" smtClean="0">
                <a:latin typeface="+mj-lt"/>
              </a:rPr>
              <a:t>set-up telescopio per raggi cosmici</a:t>
            </a:r>
          </a:p>
          <a:p>
            <a:pPr lvl="2"/>
            <a:r>
              <a:rPr lang="it-IT" sz="2000" dirty="0" smtClean="0">
                <a:latin typeface="+mj-lt"/>
              </a:rPr>
              <a:t>uso dei moduli di SVT di BaBar</a:t>
            </a:r>
          </a:p>
          <a:p>
            <a:pPr lvl="2"/>
            <a:r>
              <a:rPr lang="it-IT" sz="2000" dirty="0" smtClean="0">
                <a:latin typeface="+mj-lt"/>
              </a:rPr>
              <a:t>adattamento meccanica ed elettronica </a:t>
            </a:r>
          </a:p>
          <a:p>
            <a:r>
              <a:rPr lang="it-IT" sz="2800" dirty="0" smtClean="0">
                <a:latin typeface="+mj-lt"/>
              </a:rPr>
              <a:t>test di aging</a:t>
            </a:r>
          </a:p>
          <a:p>
            <a:pPr lvl="1"/>
            <a:r>
              <a:rPr lang="it-IT" sz="2400" dirty="0" smtClean="0">
                <a:solidFill>
                  <a:srgbClr val="0033CC"/>
                </a:solidFill>
                <a:latin typeface="+mj-lt"/>
              </a:rPr>
              <a:t>polimerizzazione e perdita di guadagno</a:t>
            </a:r>
          </a:p>
          <a:p>
            <a:pPr lvl="2"/>
            <a:r>
              <a:rPr lang="it-IT" sz="2000" dirty="0" smtClean="0">
                <a:solidFill>
                  <a:schemeClr val="tx1"/>
                </a:solidFill>
                <a:latin typeface="Book Antiqua"/>
                <a:sym typeface="Wingdings" pitchFamily="2" charset="2"/>
              </a:rPr>
              <a:t>uso di sorgente di raggi X per emulare effetti radiazione</a:t>
            </a:r>
            <a:endParaRPr lang="it-IT" sz="2000" dirty="0" smtClean="0">
              <a:solidFill>
                <a:srgbClr val="0033CC"/>
              </a:solidFill>
              <a:latin typeface="+mj-lt"/>
            </a:endParaRPr>
          </a:p>
          <a:p>
            <a:pPr lvl="1"/>
            <a:r>
              <a:rPr lang="it-IT" sz="2400" dirty="0" smtClean="0">
                <a:solidFill>
                  <a:srgbClr val="0033CC"/>
                </a:solidFill>
                <a:latin typeface="+mj-lt"/>
              </a:rPr>
              <a:t>formazione di spikes </a:t>
            </a:r>
            <a:r>
              <a:rPr lang="it-IT" sz="2400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 scariche</a:t>
            </a:r>
            <a:endParaRPr lang="it-IT" sz="2800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lvl="2"/>
            <a:r>
              <a:rPr lang="it-IT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ispezione ottica</a:t>
            </a:r>
          </a:p>
          <a:p>
            <a:pPr lvl="1"/>
            <a:endParaRPr lang="it-IT" sz="2400" dirty="0" smtClean="0">
              <a:solidFill>
                <a:srgbClr val="0000FF"/>
              </a:solidFill>
              <a:latin typeface="+mj-lt"/>
              <a:sym typeface="Wingdings" pitchFamily="2" charset="2"/>
            </a:endParaRPr>
          </a:p>
          <a:p>
            <a:pPr lvl="1"/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44380-52A5-478C-A655-2E47B94779F8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BaBar SVT sketch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438400" cy="457200"/>
          </a:xfrm>
        </p:spPr>
        <p:txBody>
          <a:bodyPr/>
          <a:lstStyle/>
          <a:p>
            <a:r>
              <a:rPr lang="en-US" dirty="0" err="1" smtClean="0"/>
              <a:t>Esperimento</a:t>
            </a:r>
            <a:r>
              <a:rPr lang="en-US" dirty="0" smtClean="0"/>
              <a:t>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0" y="6248400"/>
            <a:ext cx="609600" cy="457200"/>
          </a:xfrm>
        </p:spPr>
        <p:txBody>
          <a:bodyPr/>
          <a:lstStyle/>
          <a:p>
            <a:fld id="{E96FBD78-13F4-4C7B-B173-043BF82C51CD}" type="slidenum">
              <a:rPr lang="en-GB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 descr="IMG_04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781800" cy="5086350"/>
          </a:xfrm>
        </p:spPr>
      </p:pic>
      <p:sp>
        <p:nvSpPr>
          <p:cNvPr id="12" name="Oval 11"/>
          <p:cNvSpPr/>
          <p:nvPr/>
        </p:nvSpPr>
        <p:spPr bwMode="auto">
          <a:xfrm>
            <a:off x="2362200" y="2209800"/>
            <a:ext cx="48006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62200" y="4038600"/>
            <a:ext cx="48006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553200" y="6172200"/>
            <a:ext cx="1905000" cy="457200"/>
          </a:xfrm>
        </p:spPr>
        <p:txBody>
          <a:bodyPr/>
          <a:lstStyle/>
          <a:p>
            <a:pPr>
              <a:defRPr/>
            </a:pPr>
            <a:fld id="{854B0F4D-4622-4497-9A81-62ABA1825865}" type="datetime1">
              <a:rPr lang="en-GB" smtClean="0"/>
              <a:pPr>
                <a:defRPr/>
              </a:pPr>
              <a:t>29/06/2012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Telescope conceptual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16</a:t>
            </a:fld>
            <a:endParaRPr lang="en-US"/>
          </a:p>
        </p:txBody>
      </p:sp>
      <p:sp>
        <p:nvSpPr>
          <p:cNvPr id="38" name="Cube 37"/>
          <p:cNvSpPr/>
          <p:nvPr/>
        </p:nvSpPr>
        <p:spPr bwMode="auto">
          <a:xfrm>
            <a:off x="3048000" y="1143000"/>
            <a:ext cx="3581400" cy="609600"/>
          </a:xfrm>
          <a:prstGeom prst="cube">
            <a:avLst>
              <a:gd name="adj" fmla="val 79545"/>
            </a:avLst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0" name="Curved Connector 39"/>
          <p:cNvCxnSpPr/>
          <p:nvPr/>
        </p:nvCxnSpPr>
        <p:spPr bwMode="auto">
          <a:xfrm>
            <a:off x="6629400" y="1143000"/>
            <a:ext cx="838200" cy="242453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urved Connector 41"/>
          <p:cNvCxnSpPr/>
          <p:nvPr/>
        </p:nvCxnSpPr>
        <p:spPr bwMode="auto">
          <a:xfrm flipV="1">
            <a:off x="6172200" y="1524000"/>
            <a:ext cx="1143000" cy="138547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urved Connector 43"/>
          <p:cNvCxnSpPr/>
          <p:nvPr/>
        </p:nvCxnSpPr>
        <p:spPr bwMode="auto">
          <a:xfrm flipV="1">
            <a:off x="6172200" y="1600200"/>
            <a:ext cx="1143000" cy="138547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urved Connector 45"/>
          <p:cNvCxnSpPr/>
          <p:nvPr/>
        </p:nvCxnSpPr>
        <p:spPr bwMode="auto">
          <a:xfrm>
            <a:off x="6629400" y="1219200"/>
            <a:ext cx="838200" cy="242453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Can 44"/>
          <p:cNvSpPr/>
          <p:nvPr/>
        </p:nvSpPr>
        <p:spPr bwMode="auto">
          <a:xfrm rot="5400000">
            <a:off x="7543800" y="990600"/>
            <a:ext cx="533400" cy="990600"/>
          </a:xfrm>
          <a:prstGeom prst="can">
            <a:avLst>
              <a:gd name="adj" fmla="val 53053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Cube 46"/>
          <p:cNvSpPr/>
          <p:nvPr/>
        </p:nvSpPr>
        <p:spPr bwMode="auto">
          <a:xfrm>
            <a:off x="3047999" y="5029200"/>
            <a:ext cx="3581400" cy="609600"/>
          </a:xfrm>
          <a:prstGeom prst="cube">
            <a:avLst>
              <a:gd name="adj" fmla="val 79545"/>
            </a:avLst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8" name="Curved Connector 47"/>
          <p:cNvCxnSpPr/>
          <p:nvPr/>
        </p:nvCxnSpPr>
        <p:spPr bwMode="auto">
          <a:xfrm>
            <a:off x="6629399" y="5029200"/>
            <a:ext cx="838200" cy="242453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urved Connector 48"/>
          <p:cNvCxnSpPr/>
          <p:nvPr/>
        </p:nvCxnSpPr>
        <p:spPr bwMode="auto">
          <a:xfrm flipV="1">
            <a:off x="6172199" y="5410200"/>
            <a:ext cx="1143000" cy="138547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urved Connector 49"/>
          <p:cNvCxnSpPr/>
          <p:nvPr/>
        </p:nvCxnSpPr>
        <p:spPr bwMode="auto">
          <a:xfrm flipV="1">
            <a:off x="6172199" y="5486400"/>
            <a:ext cx="1143000" cy="138547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urved Connector 50"/>
          <p:cNvCxnSpPr/>
          <p:nvPr/>
        </p:nvCxnSpPr>
        <p:spPr bwMode="auto">
          <a:xfrm>
            <a:off x="6629399" y="5105400"/>
            <a:ext cx="838200" cy="242453"/>
          </a:xfrm>
          <a:prstGeom prst="curvedConnector3">
            <a:avLst>
              <a:gd name="adj1" fmla="val 50000"/>
            </a:avLst>
          </a:prstGeom>
          <a:solidFill>
            <a:srgbClr val="00FF99">
              <a:alpha val="5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n 51"/>
          <p:cNvSpPr/>
          <p:nvPr/>
        </p:nvSpPr>
        <p:spPr bwMode="auto">
          <a:xfrm rot="5400000">
            <a:off x="7543799" y="4876800"/>
            <a:ext cx="533400" cy="990600"/>
          </a:xfrm>
          <a:prstGeom prst="can">
            <a:avLst>
              <a:gd name="adj" fmla="val 53053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3295650" y="3314700"/>
            <a:ext cx="2495550" cy="0"/>
          </a:xfrm>
          <a:prstGeom prst="line">
            <a:avLst/>
          </a:prstGeom>
          <a:solidFill>
            <a:srgbClr val="00FF99">
              <a:alpha val="50000"/>
            </a:srgb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657600" y="1066800"/>
            <a:ext cx="1295400" cy="4648200"/>
          </a:xfrm>
          <a:prstGeom prst="line">
            <a:avLst/>
          </a:prstGeom>
          <a:solidFill>
            <a:srgbClr val="00FF99">
              <a:alpha val="5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4800600" y="1371600"/>
            <a:ext cx="152400" cy="1524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Parallelogram 60"/>
          <p:cNvSpPr/>
          <p:nvPr/>
        </p:nvSpPr>
        <p:spPr bwMode="auto">
          <a:xfrm rot="8161432" flipH="1">
            <a:off x="1732673" y="1860299"/>
            <a:ext cx="860239" cy="1219200"/>
          </a:xfrm>
          <a:prstGeom prst="parallelogram">
            <a:avLst>
              <a:gd name="adj" fmla="val 51516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Can 61"/>
          <p:cNvSpPr/>
          <p:nvPr/>
        </p:nvSpPr>
        <p:spPr bwMode="auto">
          <a:xfrm rot="5400000">
            <a:off x="4305300" y="1943100"/>
            <a:ext cx="533400" cy="2743200"/>
          </a:xfrm>
          <a:prstGeom prst="can">
            <a:avLst>
              <a:gd name="adj" fmla="val 40584"/>
            </a:avLst>
          </a:prstGeom>
          <a:solidFill>
            <a:srgbClr val="00FF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Parallelogram 63"/>
          <p:cNvSpPr/>
          <p:nvPr/>
        </p:nvSpPr>
        <p:spPr bwMode="auto">
          <a:xfrm>
            <a:off x="2590800" y="2590800"/>
            <a:ext cx="3810000" cy="304800"/>
          </a:xfrm>
          <a:prstGeom prst="parallelogram">
            <a:avLst>
              <a:gd name="adj" fmla="val 99805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Parallelogram 65"/>
          <p:cNvSpPr/>
          <p:nvPr/>
        </p:nvSpPr>
        <p:spPr bwMode="auto">
          <a:xfrm rot="18465392" flipV="1">
            <a:off x="6001680" y="2103211"/>
            <a:ext cx="1744012" cy="568567"/>
          </a:xfrm>
          <a:prstGeom prst="parallelogram">
            <a:avLst>
              <a:gd name="adj" fmla="val 238137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Parallelogram 66"/>
          <p:cNvSpPr/>
          <p:nvPr/>
        </p:nvSpPr>
        <p:spPr bwMode="auto">
          <a:xfrm rot="8161432" flipH="1">
            <a:off x="2266072" y="1472456"/>
            <a:ext cx="860239" cy="1219200"/>
          </a:xfrm>
          <a:prstGeom prst="parallelogram">
            <a:avLst>
              <a:gd name="adj" fmla="val 51516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Parallelogram 67"/>
          <p:cNvSpPr/>
          <p:nvPr/>
        </p:nvSpPr>
        <p:spPr bwMode="auto">
          <a:xfrm>
            <a:off x="3124200" y="2209800"/>
            <a:ext cx="2971800" cy="304800"/>
          </a:xfrm>
          <a:prstGeom prst="parallelogram">
            <a:avLst>
              <a:gd name="adj" fmla="val 99805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Parallelogram 68"/>
          <p:cNvSpPr/>
          <p:nvPr/>
        </p:nvSpPr>
        <p:spPr bwMode="auto">
          <a:xfrm rot="18465392" flipV="1">
            <a:off x="5677890" y="1722211"/>
            <a:ext cx="1744012" cy="568567"/>
          </a:xfrm>
          <a:prstGeom prst="parallelogram">
            <a:avLst>
              <a:gd name="adj" fmla="val 238137"/>
            </a:avLst>
          </a:prstGeom>
          <a:solidFill>
            <a:srgbClr val="AB2DD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 flipH="1" flipV="1">
            <a:off x="1885073" y="3352800"/>
            <a:ext cx="5425296" cy="2125012"/>
            <a:chOff x="1885073" y="2912700"/>
            <a:chExt cx="5425296" cy="2125012"/>
          </a:xfrm>
        </p:grpSpPr>
        <p:sp>
          <p:nvSpPr>
            <p:cNvPr id="70" name="Parallelogram 69"/>
            <p:cNvSpPr/>
            <p:nvPr/>
          </p:nvSpPr>
          <p:spPr bwMode="auto">
            <a:xfrm rot="8161432" flipH="1">
              <a:off x="1885073" y="3638510"/>
              <a:ext cx="860239" cy="1219200"/>
            </a:xfrm>
            <a:prstGeom prst="parallelogram">
              <a:avLst>
                <a:gd name="adj" fmla="val 51516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1" name="Parallelogram 70"/>
            <p:cNvSpPr/>
            <p:nvPr/>
          </p:nvSpPr>
          <p:spPr bwMode="auto">
            <a:xfrm>
              <a:off x="2743200" y="4369011"/>
              <a:ext cx="3810000" cy="304800"/>
            </a:xfrm>
            <a:prstGeom prst="parallelogram">
              <a:avLst>
                <a:gd name="adj" fmla="val 99805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Parallelogram 71"/>
            <p:cNvSpPr/>
            <p:nvPr/>
          </p:nvSpPr>
          <p:spPr bwMode="auto">
            <a:xfrm rot="18465392" flipV="1">
              <a:off x="6154080" y="3881422"/>
              <a:ext cx="1744012" cy="568567"/>
            </a:xfrm>
            <a:prstGeom prst="parallelogram">
              <a:avLst>
                <a:gd name="adj" fmla="val 238137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Parallelogram 72"/>
            <p:cNvSpPr/>
            <p:nvPr/>
          </p:nvSpPr>
          <p:spPr bwMode="auto">
            <a:xfrm rot="8161432" flipH="1">
              <a:off x="2418472" y="3250667"/>
              <a:ext cx="860239" cy="1219200"/>
            </a:xfrm>
            <a:prstGeom prst="parallelogram">
              <a:avLst>
                <a:gd name="adj" fmla="val 51516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4" name="Parallelogram 73"/>
            <p:cNvSpPr/>
            <p:nvPr/>
          </p:nvSpPr>
          <p:spPr bwMode="auto">
            <a:xfrm>
              <a:off x="3276600" y="3988011"/>
              <a:ext cx="2971800" cy="304800"/>
            </a:xfrm>
            <a:prstGeom prst="parallelogram">
              <a:avLst>
                <a:gd name="adj" fmla="val 99805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5" name="Parallelogram 74"/>
            <p:cNvSpPr/>
            <p:nvPr/>
          </p:nvSpPr>
          <p:spPr bwMode="auto">
            <a:xfrm rot="18465392" flipV="1">
              <a:off x="5830290" y="3500422"/>
              <a:ext cx="1744012" cy="568567"/>
            </a:xfrm>
            <a:prstGeom prst="parallelogram">
              <a:avLst>
                <a:gd name="adj" fmla="val 238137"/>
              </a:avLst>
            </a:prstGeom>
            <a:solidFill>
              <a:srgbClr val="AB2DD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 bwMode="auto">
          <a:xfrm>
            <a:off x="304800" y="5391090"/>
            <a:ext cx="1981200" cy="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04800" y="4705290"/>
            <a:ext cx="762000" cy="6858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828800" y="5391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z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57200" y="4552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φ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7772400" y="2743200"/>
            <a:ext cx="0" cy="1143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7696200" y="310509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FF"/>
                </a:solidFill>
              </a:rPr>
              <a:t>~ 10</a:t>
            </a:r>
            <a:r>
              <a:rPr lang="it-IT" sz="2000" dirty="0" smtClean="0">
                <a:solidFill>
                  <a:srgbClr val="0000FF"/>
                </a:solidFill>
                <a:sym typeface="Symbol"/>
              </a:rPr>
              <a:t>50</a:t>
            </a:r>
            <a:r>
              <a:rPr lang="it-IT" sz="2000" dirty="0" smtClean="0">
                <a:solidFill>
                  <a:srgbClr val="0000FF"/>
                </a:solidFill>
              </a:rPr>
              <a:t> cm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8" name="Freeform 87"/>
          <p:cNvSpPr/>
          <p:nvPr/>
        </p:nvSpPr>
        <p:spPr bwMode="auto">
          <a:xfrm flipH="1">
            <a:off x="6068291" y="3053807"/>
            <a:ext cx="1596044" cy="587168"/>
          </a:xfrm>
          <a:custGeom>
            <a:avLst/>
            <a:gdLst>
              <a:gd name="connsiteX0" fmla="*/ 0 w 1596044"/>
              <a:gd name="connsiteY0" fmla="*/ 5277 h 587168"/>
              <a:gd name="connsiteX1" fmla="*/ 83127 w 1596044"/>
              <a:gd name="connsiteY1" fmla="*/ 138280 h 587168"/>
              <a:gd name="connsiteX2" fmla="*/ 116378 w 1596044"/>
              <a:gd name="connsiteY2" fmla="*/ 238033 h 587168"/>
              <a:gd name="connsiteX3" fmla="*/ 133004 w 1596044"/>
              <a:gd name="connsiteY3" fmla="*/ 287909 h 587168"/>
              <a:gd name="connsiteX4" fmla="*/ 182880 w 1596044"/>
              <a:gd name="connsiteY4" fmla="*/ 470789 h 587168"/>
              <a:gd name="connsiteX5" fmla="*/ 199505 w 1596044"/>
              <a:gd name="connsiteY5" fmla="*/ 420913 h 587168"/>
              <a:gd name="connsiteX6" fmla="*/ 232756 w 1596044"/>
              <a:gd name="connsiteY6" fmla="*/ 154906 h 587168"/>
              <a:gd name="connsiteX7" fmla="*/ 282633 w 1596044"/>
              <a:gd name="connsiteY7" fmla="*/ 121655 h 587168"/>
              <a:gd name="connsiteX8" fmla="*/ 299258 w 1596044"/>
              <a:gd name="connsiteY8" fmla="*/ 71778 h 587168"/>
              <a:gd name="connsiteX9" fmla="*/ 332509 w 1596044"/>
              <a:gd name="connsiteY9" fmla="*/ 21902 h 587168"/>
              <a:gd name="connsiteX10" fmla="*/ 382385 w 1596044"/>
              <a:gd name="connsiteY10" fmla="*/ 38528 h 587168"/>
              <a:gd name="connsiteX11" fmla="*/ 432262 w 1596044"/>
              <a:gd name="connsiteY11" fmla="*/ 171531 h 587168"/>
              <a:gd name="connsiteX12" fmla="*/ 448887 w 1596044"/>
              <a:gd name="connsiteY12" fmla="*/ 238033 h 587168"/>
              <a:gd name="connsiteX13" fmla="*/ 498764 w 1596044"/>
              <a:gd name="connsiteY13" fmla="*/ 387662 h 587168"/>
              <a:gd name="connsiteX14" fmla="*/ 515389 w 1596044"/>
              <a:gd name="connsiteY14" fmla="*/ 437538 h 587168"/>
              <a:gd name="connsiteX15" fmla="*/ 532014 w 1596044"/>
              <a:gd name="connsiteY15" fmla="*/ 487415 h 587168"/>
              <a:gd name="connsiteX16" fmla="*/ 581891 w 1596044"/>
              <a:gd name="connsiteY16" fmla="*/ 520666 h 587168"/>
              <a:gd name="connsiteX17" fmla="*/ 598516 w 1596044"/>
              <a:gd name="connsiteY17" fmla="*/ 154906 h 587168"/>
              <a:gd name="connsiteX18" fmla="*/ 615142 w 1596044"/>
              <a:gd name="connsiteY18" fmla="*/ 105029 h 587168"/>
              <a:gd name="connsiteX19" fmla="*/ 665018 w 1596044"/>
              <a:gd name="connsiteY19" fmla="*/ 71778 h 587168"/>
              <a:gd name="connsiteX20" fmla="*/ 681644 w 1596044"/>
              <a:gd name="connsiteY20" fmla="*/ 171531 h 587168"/>
              <a:gd name="connsiteX21" fmla="*/ 714894 w 1596044"/>
              <a:gd name="connsiteY21" fmla="*/ 271284 h 587168"/>
              <a:gd name="connsiteX22" fmla="*/ 764771 w 1596044"/>
              <a:gd name="connsiteY22" fmla="*/ 254658 h 587168"/>
              <a:gd name="connsiteX23" fmla="*/ 781396 w 1596044"/>
              <a:gd name="connsiteY23" fmla="*/ 204782 h 587168"/>
              <a:gd name="connsiteX24" fmla="*/ 831273 w 1596044"/>
              <a:gd name="connsiteY24" fmla="*/ 88404 h 587168"/>
              <a:gd name="connsiteX25" fmla="*/ 897774 w 1596044"/>
              <a:gd name="connsiteY25" fmla="*/ 105029 h 587168"/>
              <a:gd name="connsiteX26" fmla="*/ 980902 w 1596044"/>
              <a:gd name="connsiteY26" fmla="*/ 171531 h 587168"/>
              <a:gd name="connsiteX27" fmla="*/ 1014153 w 1596044"/>
              <a:gd name="connsiteY27" fmla="*/ 221408 h 587168"/>
              <a:gd name="connsiteX28" fmla="*/ 1064029 w 1596044"/>
              <a:gd name="connsiteY28" fmla="*/ 404288 h 587168"/>
              <a:gd name="connsiteX29" fmla="*/ 1080654 w 1596044"/>
              <a:gd name="connsiteY29" fmla="*/ 504040 h 587168"/>
              <a:gd name="connsiteX30" fmla="*/ 1097280 w 1596044"/>
              <a:gd name="connsiteY30" fmla="*/ 570542 h 587168"/>
              <a:gd name="connsiteX31" fmla="*/ 1147156 w 1596044"/>
              <a:gd name="connsiteY31" fmla="*/ 587168 h 587168"/>
              <a:gd name="connsiteX32" fmla="*/ 1180407 w 1596044"/>
              <a:gd name="connsiteY32" fmla="*/ 537291 h 587168"/>
              <a:gd name="connsiteX33" fmla="*/ 1197033 w 1596044"/>
              <a:gd name="connsiteY33" fmla="*/ 121655 h 587168"/>
              <a:gd name="connsiteX34" fmla="*/ 1230284 w 1596044"/>
              <a:gd name="connsiteY34" fmla="*/ 171531 h 587168"/>
              <a:gd name="connsiteX35" fmla="*/ 1263534 w 1596044"/>
              <a:gd name="connsiteY35" fmla="*/ 238033 h 587168"/>
              <a:gd name="connsiteX36" fmla="*/ 1280160 w 1596044"/>
              <a:gd name="connsiteY36" fmla="*/ 287909 h 587168"/>
              <a:gd name="connsiteX37" fmla="*/ 1330036 w 1596044"/>
              <a:gd name="connsiteY37" fmla="*/ 321160 h 587168"/>
              <a:gd name="connsiteX38" fmla="*/ 1363287 w 1596044"/>
              <a:gd name="connsiteY38" fmla="*/ 304535 h 587168"/>
              <a:gd name="connsiteX39" fmla="*/ 1413164 w 1596044"/>
              <a:gd name="connsiteY39" fmla="*/ 321160 h 587168"/>
              <a:gd name="connsiteX40" fmla="*/ 1463040 w 1596044"/>
              <a:gd name="connsiteY40" fmla="*/ 420913 h 587168"/>
              <a:gd name="connsiteX41" fmla="*/ 1512916 w 1596044"/>
              <a:gd name="connsiteY41" fmla="*/ 354411 h 587168"/>
              <a:gd name="connsiteX42" fmla="*/ 1529542 w 1596044"/>
              <a:gd name="connsiteY42" fmla="*/ 287909 h 587168"/>
              <a:gd name="connsiteX43" fmla="*/ 1546167 w 1596044"/>
              <a:gd name="connsiteY43" fmla="*/ 171531 h 587168"/>
              <a:gd name="connsiteX44" fmla="*/ 1596044 w 1596044"/>
              <a:gd name="connsiteY44" fmla="*/ 105029 h 58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96044" h="587168">
                <a:moveTo>
                  <a:pt x="0" y="5277"/>
                </a:moveTo>
                <a:cubicBezTo>
                  <a:pt x="79039" y="57970"/>
                  <a:pt x="43557" y="19572"/>
                  <a:pt x="83127" y="138280"/>
                </a:cubicBezTo>
                <a:lnTo>
                  <a:pt x="116378" y="238033"/>
                </a:lnTo>
                <a:cubicBezTo>
                  <a:pt x="121920" y="254658"/>
                  <a:pt x="128754" y="270908"/>
                  <a:pt x="133004" y="287909"/>
                </a:cubicBezTo>
                <a:cubicBezTo>
                  <a:pt x="170504" y="437914"/>
                  <a:pt x="151802" y="377559"/>
                  <a:pt x="182880" y="470789"/>
                </a:cubicBezTo>
                <a:cubicBezTo>
                  <a:pt x="188422" y="454164"/>
                  <a:pt x="197918" y="438366"/>
                  <a:pt x="199505" y="420913"/>
                </a:cubicBezTo>
                <a:cubicBezTo>
                  <a:pt x="227078" y="117608"/>
                  <a:pt x="181123" y="0"/>
                  <a:pt x="232756" y="154906"/>
                </a:cubicBezTo>
                <a:cubicBezTo>
                  <a:pt x="249382" y="143822"/>
                  <a:pt x="270151" y="137258"/>
                  <a:pt x="282633" y="121655"/>
                </a:cubicBezTo>
                <a:cubicBezTo>
                  <a:pt x="293581" y="107970"/>
                  <a:pt x="291421" y="87453"/>
                  <a:pt x="299258" y="71778"/>
                </a:cubicBezTo>
                <a:cubicBezTo>
                  <a:pt x="308194" y="53906"/>
                  <a:pt x="321425" y="38527"/>
                  <a:pt x="332509" y="21902"/>
                </a:cubicBezTo>
                <a:cubicBezTo>
                  <a:pt x="349134" y="27444"/>
                  <a:pt x="368701" y="27580"/>
                  <a:pt x="382385" y="38528"/>
                </a:cubicBezTo>
                <a:cubicBezTo>
                  <a:pt x="424017" y="71834"/>
                  <a:pt x="422032" y="125495"/>
                  <a:pt x="432262" y="171531"/>
                </a:cubicBezTo>
                <a:cubicBezTo>
                  <a:pt x="437219" y="193836"/>
                  <a:pt x="442321" y="216147"/>
                  <a:pt x="448887" y="238033"/>
                </a:cubicBezTo>
                <a:cubicBezTo>
                  <a:pt x="448905" y="238095"/>
                  <a:pt x="490441" y="362693"/>
                  <a:pt x="498764" y="387662"/>
                </a:cubicBezTo>
                <a:lnTo>
                  <a:pt x="515389" y="437538"/>
                </a:lnTo>
                <a:cubicBezTo>
                  <a:pt x="520931" y="454164"/>
                  <a:pt x="517432" y="477694"/>
                  <a:pt x="532014" y="487415"/>
                </a:cubicBezTo>
                <a:lnTo>
                  <a:pt x="581891" y="520666"/>
                </a:lnTo>
                <a:cubicBezTo>
                  <a:pt x="587433" y="398746"/>
                  <a:pt x="588783" y="276563"/>
                  <a:pt x="598516" y="154906"/>
                </a:cubicBezTo>
                <a:cubicBezTo>
                  <a:pt x="599914" y="137437"/>
                  <a:pt x="604194" y="118714"/>
                  <a:pt x="615142" y="105029"/>
                </a:cubicBezTo>
                <a:cubicBezTo>
                  <a:pt x="627624" y="89426"/>
                  <a:pt x="648393" y="82862"/>
                  <a:pt x="665018" y="71778"/>
                </a:cubicBezTo>
                <a:cubicBezTo>
                  <a:pt x="670560" y="105029"/>
                  <a:pt x="673468" y="138828"/>
                  <a:pt x="681644" y="171531"/>
                </a:cubicBezTo>
                <a:cubicBezTo>
                  <a:pt x="690145" y="205534"/>
                  <a:pt x="714894" y="271284"/>
                  <a:pt x="714894" y="271284"/>
                </a:cubicBezTo>
                <a:cubicBezTo>
                  <a:pt x="731520" y="265742"/>
                  <a:pt x="752379" y="267050"/>
                  <a:pt x="764771" y="254658"/>
                </a:cubicBezTo>
                <a:cubicBezTo>
                  <a:pt x="777163" y="242266"/>
                  <a:pt x="774493" y="220890"/>
                  <a:pt x="781396" y="204782"/>
                </a:cubicBezTo>
                <a:cubicBezTo>
                  <a:pt x="843033" y="60961"/>
                  <a:pt x="792279" y="205381"/>
                  <a:pt x="831273" y="88404"/>
                </a:cubicBezTo>
                <a:cubicBezTo>
                  <a:pt x="853440" y="93946"/>
                  <a:pt x="878762" y="92354"/>
                  <a:pt x="897774" y="105029"/>
                </a:cubicBezTo>
                <a:cubicBezTo>
                  <a:pt x="1048171" y="205294"/>
                  <a:pt x="817851" y="117183"/>
                  <a:pt x="980902" y="171531"/>
                </a:cubicBezTo>
                <a:cubicBezTo>
                  <a:pt x="991986" y="188157"/>
                  <a:pt x="1006038" y="203149"/>
                  <a:pt x="1014153" y="221408"/>
                </a:cubicBezTo>
                <a:cubicBezTo>
                  <a:pt x="1042122" y="284338"/>
                  <a:pt x="1051994" y="338092"/>
                  <a:pt x="1064029" y="404288"/>
                </a:cubicBezTo>
                <a:cubicBezTo>
                  <a:pt x="1070059" y="437454"/>
                  <a:pt x="1074043" y="470985"/>
                  <a:pt x="1080654" y="504040"/>
                </a:cubicBezTo>
                <a:cubicBezTo>
                  <a:pt x="1085135" y="526446"/>
                  <a:pt x="1083006" y="552699"/>
                  <a:pt x="1097280" y="570542"/>
                </a:cubicBezTo>
                <a:cubicBezTo>
                  <a:pt x="1108228" y="584227"/>
                  <a:pt x="1130531" y="581626"/>
                  <a:pt x="1147156" y="587168"/>
                </a:cubicBezTo>
                <a:cubicBezTo>
                  <a:pt x="1158240" y="570542"/>
                  <a:pt x="1178278" y="557159"/>
                  <a:pt x="1180407" y="537291"/>
                </a:cubicBezTo>
                <a:cubicBezTo>
                  <a:pt x="1195179" y="399424"/>
                  <a:pt x="1178298" y="259040"/>
                  <a:pt x="1197033" y="121655"/>
                </a:cubicBezTo>
                <a:cubicBezTo>
                  <a:pt x="1199733" y="101857"/>
                  <a:pt x="1220371" y="154182"/>
                  <a:pt x="1230284" y="171531"/>
                </a:cubicBezTo>
                <a:cubicBezTo>
                  <a:pt x="1242580" y="193049"/>
                  <a:pt x="1253771" y="215253"/>
                  <a:pt x="1263534" y="238033"/>
                </a:cubicBezTo>
                <a:cubicBezTo>
                  <a:pt x="1270437" y="254141"/>
                  <a:pt x="1269212" y="274225"/>
                  <a:pt x="1280160" y="287909"/>
                </a:cubicBezTo>
                <a:cubicBezTo>
                  <a:pt x="1292642" y="303512"/>
                  <a:pt x="1313411" y="310076"/>
                  <a:pt x="1330036" y="321160"/>
                </a:cubicBezTo>
                <a:cubicBezTo>
                  <a:pt x="1367765" y="434343"/>
                  <a:pt x="1324319" y="333761"/>
                  <a:pt x="1363287" y="304535"/>
                </a:cubicBezTo>
                <a:cubicBezTo>
                  <a:pt x="1377307" y="294020"/>
                  <a:pt x="1396538" y="315618"/>
                  <a:pt x="1413164" y="321160"/>
                </a:cubicBezTo>
                <a:cubicBezTo>
                  <a:pt x="1416086" y="329925"/>
                  <a:pt x="1442896" y="424942"/>
                  <a:pt x="1463040" y="420913"/>
                </a:cubicBezTo>
                <a:cubicBezTo>
                  <a:pt x="1490211" y="415479"/>
                  <a:pt x="1496291" y="376578"/>
                  <a:pt x="1512916" y="354411"/>
                </a:cubicBezTo>
                <a:cubicBezTo>
                  <a:pt x="1518458" y="332244"/>
                  <a:pt x="1525455" y="310390"/>
                  <a:pt x="1529542" y="287909"/>
                </a:cubicBezTo>
                <a:cubicBezTo>
                  <a:pt x="1536552" y="249355"/>
                  <a:pt x="1534907" y="209065"/>
                  <a:pt x="1546167" y="171531"/>
                </a:cubicBezTo>
                <a:cubicBezTo>
                  <a:pt x="1554224" y="144676"/>
                  <a:pt x="1576877" y="124196"/>
                  <a:pt x="1596044" y="105029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 flipH="1">
            <a:off x="1447800" y="3048000"/>
            <a:ext cx="1596044" cy="587168"/>
          </a:xfrm>
          <a:custGeom>
            <a:avLst/>
            <a:gdLst>
              <a:gd name="connsiteX0" fmla="*/ 0 w 1596044"/>
              <a:gd name="connsiteY0" fmla="*/ 5277 h 587168"/>
              <a:gd name="connsiteX1" fmla="*/ 83127 w 1596044"/>
              <a:gd name="connsiteY1" fmla="*/ 138280 h 587168"/>
              <a:gd name="connsiteX2" fmla="*/ 116378 w 1596044"/>
              <a:gd name="connsiteY2" fmla="*/ 238033 h 587168"/>
              <a:gd name="connsiteX3" fmla="*/ 133004 w 1596044"/>
              <a:gd name="connsiteY3" fmla="*/ 287909 h 587168"/>
              <a:gd name="connsiteX4" fmla="*/ 182880 w 1596044"/>
              <a:gd name="connsiteY4" fmla="*/ 470789 h 587168"/>
              <a:gd name="connsiteX5" fmla="*/ 199505 w 1596044"/>
              <a:gd name="connsiteY5" fmla="*/ 420913 h 587168"/>
              <a:gd name="connsiteX6" fmla="*/ 232756 w 1596044"/>
              <a:gd name="connsiteY6" fmla="*/ 154906 h 587168"/>
              <a:gd name="connsiteX7" fmla="*/ 282633 w 1596044"/>
              <a:gd name="connsiteY7" fmla="*/ 121655 h 587168"/>
              <a:gd name="connsiteX8" fmla="*/ 299258 w 1596044"/>
              <a:gd name="connsiteY8" fmla="*/ 71778 h 587168"/>
              <a:gd name="connsiteX9" fmla="*/ 332509 w 1596044"/>
              <a:gd name="connsiteY9" fmla="*/ 21902 h 587168"/>
              <a:gd name="connsiteX10" fmla="*/ 382385 w 1596044"/>
              <a:gd name="connsiteY10" fmla="*/ 38528 h 587168"/>
              <a:gd name="connsiteX11" fmla="*/ 432262 w 1596044"/>
              <a:gd name="connsiteY11" fmla="*/ 171531 h 587168"/>
              <a:gd name="connsiteX12" fmla="*/ 448887 w 1596044"/>
              <a:gd name="connsiteY12" fmla="*/ 238033 h 587168"/>
              <a:gd name="connsiteX13" fmla="*/ 498764 w 1596044"/>
              <a:gd name="connsiteY13" fmla="*/ 387662 h 587168"/>
              <a:gd name="connsiteX14" fmla="*/ 515389 w 1596044"/>
              <a:gd name="connsiteY14" fmla="*/ 437538 h 587168"/>
              <a:gd name="connsiteX15" fmla="*/ 532014 w 1596044"/>
              <a:gd name="connsiteY15" fmla="*/ 487415 h 587168"/>
              <a:gd name="connsiteX16" fmla="*/ 581891 w 1596044"/>
              <a:gd name="connsiteY16" fmla="*/ 520666 h 587168"/>
              <a:gd name="connsiteX17" fmla="*/ 598516 w 1596044"/>
              <a:gd name="connsiteY17" fmla="*/ 154906 h 587168"/>
              <a:gd name="connsiteX18" fmla="*/ 615142 w 1596044"/>
              <a:gd name="connsiteY18" fmla="*/ 105029 h 587168"/>
              <a:gd name="connsiteX19" fmla="*/ 665018 w 1596044"/>
              <a:gd name="connsiteY19" fmla="*/ 71778 h 587168"/>
              <a:gd name="connsiteX20" fmla="*/ 681644 w 1596044"/>
              <a:gd name="connsiteY20" fmla="*/ 171531 h 587168"/>
              <a:gd name="connsiteX21" fmla="*/ 714894 w 1596044"/>
              <a:gd name="connsiteY21" fmla="*/ 271284 h 587168"/>
              <a:gd name="connsiteX22" fmla="*/ 764771 w 1596044"/>
              <a:gd name="connsiteY22" fmla="*/ 254658 h 587168"/>
              <a:gd name="connsiteX23" fmla="*/ 781396 w 1596044"/>
              <a:gd name="connsiteY23" fmla="*/ 204782 h 587168"/>
              <a:gd name="connsiteX24" fmla="*/ 831273 w 1596044"/>
              <a:gd name="connsiteY24" fmla="*/ 88404 h 587168"/>
              <a:gd name="connsiteX25" fmla="*/ 897774 w 1596044"/>
              <a:gd name="connsiteY25" fmla="*/ 105029 h 587168"/>
              <a:gd name="connsiteX26" fmla="*/ 980902 w 1596044"/>
              <a:gd name="connsiteY26" fmla="*/ 171531 h 587168"/>
              <a:gd name="connsiteX27" fmla="*/ 1014153 w 1596044"/>
              <a:gd name="connsiteY27" fmla="*/ 221408 h 587168"/>
              <a:gd name="connsiteX28" fmla="*/ 1064029 w 1596044"/>
              <a:gd name="connsiteY28" fmla="*/ 404288 h 587168"/>
              <a:gd name="connsiteX29" fmla="*/ 1080654 w 1596044"/>
              <a:gd name="connsiteY29" fmla="*/ 504040 h 587168"/>
              <a:gd name="connsiteX30" fmla="*/ 1097280 w 1596044"/>
              <a:gd name="connsiteY30" fmla="*/ 570542 h 587168"/>
              <a:gd name="connsiteX31" fmla="*/ 1147156 w 1596044"/>
              <a:gd name="connsiteY31" fmla="*/ 587168 h 587168"/>
              <a:gd name="connsiteX32" fmla="*/ 1180407 w 1596044"/>
              <a:gd name="connsiteY32" fmla="*/ 537291 h 587168"/>
              <a:gd name="connsiteX33" fmla="*/ 1197033 w 1596044"/>
              <a:gd name="connsiteY33" fmla="*/ 121655 h 587168"/>
              <a:gd name="connsiteX34" fmla="*/ 1230284 w 1596044"/>
              <a:gd name="connsiteY34" fmla="*/ 171531 h 587168"/>
              <a:gd name="connsiteX35" fmla="*/ 1263534 w 1596044"/>
              <a:gd name="connsiteY35" fmla="*/ 238033 h 587168"/>
              <a:gd name="connsiteX36" fmla="*/ 1280160 w 1596044"/>
              <a:gd name="connsiteY36" fmla="*/ 287909 h 587168"/>
              <a:gd name="connsiteX37" fmla="*/ 1330036 w 1596044"/>
              <a:gd name="connsiteY37" fmla="*/ 321160 h 587168"/>
              <a:gd name="connsiteX38" fmla="*/ 1363287 w 1596044"/>
              <a:gd name="connsiteY38" fmla="*/ 304535 h 587168"/>
              <a:gd name="connsiteX39" fmla="*/ 1413164 w 1596044"/>
              <a:gd name="connsiteY39" fmla="*/ 321160 h 587168"/>
              <a:gd name="connsiteX40" fmla="*/ 1463040 w 1596044"/>
              <a:gd name="connsiteY40" fmla="*/ 420913 h 587168"/>
              <a:gd name="connsiteX41" fmla="*/ 1512916 w 1596044"/>
              <a:gd name="connsiteY41" fmla="*/ 354411 h 587168"/>
              <a:gd name="connsiteX42" fmla="*/ 1529542 w 1596044"/>
              <a:gd name="connsiteY42" fmla="*/ 287909 h 587168"/>
              <a:gd name="connsiteX43" fmla="*/ 1546167 w 1596044"/>
              <a:gd name="connsiteY43" fmla="*/ 171531 h 587168"/>
              <a:gd name="connsiteX44" fmla="*/ 1596044 w 1596044"/>
              <a:gd name="connsiteY44" fmla="*/ 105029 h 58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96044" h="587168">
                <a:moveTo>
                  <a:pt x="0" y="5277"/>
                </a:moveTo>
                <a:cubicBezTo>
                  <a:pt x="79039" y="57970"/>
                  <a:pt x="43557" y="19572"/>
                  <a:pt x="83127" y="138280"/>
                </a:cubicBezTo>
                <a:lnTo>
                  <a:pt x="116378" y="238033"/>
                </a:lnTo>
                <a:cubicBezTo>
                  <a:pt x="121920" y="254658"/>
                  <a:pt x="128754" y="270908"/>
                  <a:pt x="133004" y="287909"/>
                </a:cubicBezTo>
                <a:cubicBezTo>
                  <a:pt x="170504" y="437914"/>
                  <a:pt x="151802" y="377559"/>
                  <a:pt x="182880" y="470789"/>
                </a:cubicBezTo>
                <a:cubicBezTo>
                  <a:pt x="188422" y="454164"/>
                  <a:pt x="197918" y="438366"/>
                  <a:pt x="199505" y="420913"/>
                </a:cubicBezTo>
                <a:cubicBezTo>
                  <a:pt x="227078" y="117608"/>
                  <a:pt x="181123" y="0"/>
                  <a:pt x="232756" y="154906"/>
                </a:cubicBezTo>
                <a:cubicBezTo>
                  <a:pt x="249382" y="143822"/>
                  <a:pt x="270151" y="137258"/>
                  <a:pt x="282633" y="121655"/>
                </a:cubicBezTo>
                <a:cubicBezTo>
                  <a:pt x="293581" y="107970"/>
                  <a:pt x="291421" y="87453"/>
                  <a:pt x="299258" y="71778"/>
                </a:cubicBezTo>
                <a:cubicBezTo>
                  <a:pt x="308194" y="53906"/>
                  <a:pt x="321425" y="38527"/>
                  <a:pt x="332509" y="21902"/>
                </a:cubicBezTo>
                <a:cubicBezTo>
                  <a:pt x="349134" y="27444"/>
                  <a:pt x="368701" y="27580"/>
                  <a:pt x="382385" y="38528"/>
                </a:cubicBezTo>
                <a:cubicBezTo>
                  <a:pt x="424017" y="71834"/>
                  <a:pt x="422032" y="125495"/>
                  <a:pt x="432262" y="171531"/>
                </a:cubicBezTo>
                <a:cubicBezTo>
                  <a:pt x="437219" y="193836"/>
                  <a:pt x="442321" y="216147"/>
                  <a:pt x="448887" y="238033"/>
                </a:cubicBezTo>
                <a:cubicBezTo>
                  <a:pt x="448905" y="238095"/>
                  <a:pt x="490441" y="362693"/>
                  <a:pt x="498764" y="387662"/>
                </a:cubicBezTo>
                <a:lnTo>
                  <a:pt x="515389" y="437538"/>
                </a:lnTo>
                <a:cubicBezTo>
                  <a:pt x="520931" y="454164"/>
                  <a:pt x="517432" y="477694"/>
                  <a:pt x="532014" y="487415"/>
                </a:cubicBezTo>
                <a:lnTo>
                  <a:pt x="581891" y="520666"/>
                </a:lnTo>
                <a:cubicBezTo>
                  <a:pt x="587433" y="398746"/>
                  <a:pt x="588783" y="276563"/>
                  <a:pt x="598516" y="154906"/>
                </a:cubicBezTo>
                <a:cubicBezTo>
                  <a:pt x="599914" y="137437"/>
                  <a:pt x="604194" y="118714"/>
                  <a:pt x="615142" y="105029"/>
                </a:cubicBezTo>
                <a:cubicBezTo>
                  <a:pt x="627624" y="89426"/>
                  <a:pt x="648393" y="82862"/>
                  <a:pt x="665018" y="71778"/>
                </a:cubicBezTo>
                <a:cubicBezTo>
                  <a:pt x="670560" y="105029"/>
                  <a:pt x="673468" y="138828"/>
                  <a:pt x="681644" y="171531"/>
                </a:cubicBezTo>
                <a:cubicBezTo>
                  <a:pt x="690145" y="205534"/>
                  <a:pt x="714894" y="271284"/>
                  <a:pt x="714894" y="271284"/>
                </a:cubicBezTo>
                <a:cubicBezTo>
                  <a:pt x="731520" y="265742"/>
                  <a:pt x="752379" y="267050"/>
                  <a:pt x="764771" y="254658"/>
                </a:cubicBezTo>
                <a:cubicBezTo>
                  <a:pt x="777163" y="242266"/>
                  <a:pt x="774493" y="220890"/>
                  <a:pt x="781396" y="204782"/>
                </a:cubicBezTo>
                <a:cubicBezTo>
                  <a:pt x="843033" y="60961"/>
                  <a:pt x="792279" y="205381"/>
                  <a:pt x="831273" y="88404"/>
                </a:cubicBezTo>
                <a:cubicBezTo>
                  <a:pt x="853440" y="93946"/>
                  <a:pt x="878762" y="92354"/>
                  <a:pt x="897774" y="105029"/>
                </a:cubicBezTo>
                <a:cubicBezTo>
                  <a:pt x="1048171" y="205294"/>
                  <a:pt x="817851" y="117183"/>
                  <a:pt x="980902" y="171531"/>
                </a:cubicBezTo>
                <a:cubicBezTo>
                  <a:pt x="991986" y="188157"/>
                  <a:pt x="1006038" y="203149"/>
                  <a:pt x="1014153" y="221408"/>
                </a:cubicBezTo>
                <a:cubicBezTo>
                  <a:pt x="1042122" y="284338"/>
                  <a:pt x="1051994" y="338092"/>
                  <a:pt x="1064029" y="404288"/>
                </a:cubicBezTo>
                <a:cubicBezTo>
                  <a:pt x="1070059" y="437454"/>
                  <a:pt x="1074043" y="470985"/>
                  <a:pt x="1080654" y="504040"/>
                </a:cubicBezTo>
                <a:cubicBezTo>
                  <a:pt x="1085135" y="526446"/>
                  <a:pt x="1083006" y="552699"/>
                  <a:pt x="1097280" y="570542"/>
                </a:cubicBezTo>
                <a:cubicBezTo>
                  <a:pt x="1108228" y="584227"/>
                  <a:pt x="1130531" y="581626"/>
                  <a:pt x="1147156" y="587168"/>
                </a:cubicBezTo>
                <a:cubicBezTo>
                  <a:pt x="1158240" y="570542"/>
                  <a:pt x="1178278" y="557159"/>
                  <a:pt x="1180407" y="537291"/>
                </a:cubicBezTo>
                <a:cubicBezTo>
                  <a:pt x="1195179" y="399424"/>
                  <a:pt x="1178298" y="259040"/>
                  <a:pt x="1197033" y="121655"/>
                </a:cubicBezTo>
                <a:cubicBezTo>
                  <a:pt x="1199733" y="101857"/>
                  <a:pt x="1220371" y="154182"/>
                  <a:pt x="1230284" y="171531"/>
                </a:cubicBezTo>
                <a:cubicBezTo>
                  <a:pt x="1242580" y="193049"/>
                  <a:pt x="1253771" y="215253"/>
                  <a:pt x="1263534" y="238033"/>
                </a:cubicBezTo>
                <a:cubicBezTo>
                  <a:pt x="1270437" y="254141"/>
                  <a:pt x="1269212" y="274225"/>
                  <a:pt x="1280160" y="287909"/>
                </a:cubicBezTo>
                <a:cubicBezTo>
                  <a:pt x="1292642" y="303512"/>
                  <a:pt x="1313411" y="310076"/>
                  <a:pt x="1330036" y="321160"/>
                </a:cubicBezTo>
                <a:cubicBezTo>
                  <a:pt x="1367765" y="434343"/>
                  <a:pt x="1324319" y="333761"/>
                  <a:pt x="1363287" y="304535"/>
                </a:cubicBezTo>
                <a:cubicBezTo>
                  <a:pt x="1377307" y="294020"/>
                  <a:pt x="1396538" y="315618"/>
                  <a:pt x="1413164" y="321160"/>
                </a:cubicBezTo>
                <a:cubicBezTo>
                  <a:pt x="1416086" y="329925"/>
                  <a:pt x="1442896" y="424942"/>
                  <a:pt x="1463040" y="420913"/>
                </a:cubicBezTo>
                <a:cubicBezTo>
                  <a:pt x="1490211" y="415479"/>
                  <a:pt x="1496291" y="376578"/>
                  <a:pt x="1512916" y="354411"/>
                </a:cubicBezTo>
                <a:cubicBezTo>
                  <a:pt x="1518458" y="332244"/>
                  <a:pt x="1525455" y="310390"/>
                  <a:pt x="1529542" y="287909"/>
                </a:cubicBezTo>
                <a:cubicBezTo>
                  <a:pt x="1536552" y="249355"/>
                  <a:pt x="1534907" y="209065"/>
                  <a:pt x="1546167" y="171531"/>
                </a:cubicBezTo>
                <a:cubicBezTo>
                  <a:pt x="1554224" y="144676"/>
                  <a:pt x="1576877" y="124196"/>
                  <a:pt x="1596044" y="105029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4267200" y="3124200"/>
            <a:ext cx="228600" cy="76200"/>
          </a:xfrm>
          <a:prstGeom prst="triangl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4191000" y="3276600"/>
            <a:ext cx="228600" cy="76200"/>
          </a:xfrm>
          <a:prstGeom prst="triangl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4191000" y="3352800"/>
            <a:ext cx="228600" cy="76200"/>
          </a:xfrm>
          <a:prstGeom prst="triangl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4267200" y="3048000"/>
            <a:ext cx="228600" cy="76200"/>
          </a:xfrm>
          <a:prstGeom prst="triangl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4191000" y="3505200"/>
            <a:ext cx="228600" cy="76200"/>
          </a:xfrm>
          <a:prstGeom prst="triangl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95400"/>
          <a:ext cx="7696200" cy="387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54042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</a:t>
                      </a:r>
                      <a:r>
                        <a:rPr lang="it-IT" sz="2000" dirty="0" smtClean="0"/>
                        <a:t>-view (</a:t>
                      </a:r>
                      <a:r>
                        <a:rPr lang="it-IT" sz="2000" dirty="0" smtClean="0">
                          <a:sym typeface="Symbol"/>
                        </a:rPr>
                        <a:t></a:t>
                      </a:r>
                      <a:r>
                        <a:rPr lang="it-IT" sz="2000" dirty="0" smtClean="0"/>
                        <a:t>m)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z-view (</a:t>
                      </a:r>
                      <a:r>
                        <a:rPr lang="it-IT" sz="2000" dirty="0" smtClean="0">
                          <a:sym typeface="Symbol"/>
                        </a:rPr>
                        <a:t></a:t>
                      </a:r>
                      <a:r>
                        <a:rPr lang="it-IT" sz="2000" dirty="0" smtClean="0"/>
                        <a:t>m)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4042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Strip pitch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</a:tr>
              <a:tr h="932780">
                <a:tc>
                  <a:txBody>
                    <a:bodyPr/>
                    <a:lstStyle/>
                    <a:p>
                      <a:pPr algn="ctr"/>
                      <a:r>
                        <a:rPr lang="it-IT" sz="2000" baseline="0" dirty="0" smtClean="0">
                          <a:latin typeface="+mj-lt"/>
                        </a:rPr>
                        <a:t>Hit resolution (@vertical crossing)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40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</a:tr>
              <a:tr h="93278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Position Resolution (telescope)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</a:tr>
              <a:tr h="93278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Position Resolution (test detector)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+mj-lt"/>
                        </a:rPr>
                        <a:t>150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9429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B050"/>
                </a:solidFill>
              </a:rPr>
              <a:t>σ</a:t>
            </a:r>
            <a:r>
              <a:rPr lang="it-IT" sz="2800" baseline="-25000" dirty="0" smtClean="0">
                <a:solidFill>
                  <a:srgbClr val="00B050"/>
                </a:solidFill>
              </a:rPr>
              <a:t>tel</a:t>
            </a:r>
            <a:r>
              <a:rPr lang="it-IT" sz="2800" dirty="0" smtClean="0">
                <a:solidFill>
                  <a:srgbClr val="00B050"/>
                </a:solidFill>
                <a:sym typeface="Symbol"/>
              </a:rPr>
              <a:t> &lt;&lt; </a:t>
            </a:r>
            <a:r>
              <a:rPr lang="el-GR" sz="2800" dirty="0" smtClean="0">
                <a:solidFill>
                  <a:srgbClr val="00B050"/>
                </a:solidFill>
              </a:rPr>
              <a:t>σ</a:t>
            </a:r>
            <a:r>
              <a:rPr lang="it-IT" sz="2800" baseline="-25000" dirty="0" smtClean="0">
                <a:solidFill>
                  <a:srgbClr val="00B050"/>
                </a:solidFill>
              </a:rPr>
              <a:t>DUT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409962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FF"/>
                </a:solidFill>
              </a:rPr>
              <a:t>OK  to us!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79B07-E013-4FB9-B20F-046C31DB72F1}" type="datetime1">
              <a:rPr lang="en-GB" smtClean="0"/>
              <a:pPr>
                <a:defRPr/>
              </a:pPr>
              <a:t>29/06/2012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Mechanics: support 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18</a:t>
            </a:fld>
            <a:endParaRPr lang="en-US"/>
          </a:p>
        </p:txBody>
      </p:sp>
      <p:pic>
        <p:nvPicPr>
          <p:cNvPr id="6" name="Picture 5" descr="Layout_Telesco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76605"/>
            <a:ext cx="7486802" cy="529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F.Bosi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565" y="843820"/>
            <a:ext cx="6907435" cy="5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4930E-13CF-4ECB-9FA8-FF016199F11E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F.Bosi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+mj-lt"/>
              </a:rPr>
              <a:t>Motivazioni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400" dirty="0" err="1" smtClean="0">
                <a:latin typeface="+mj-lt"/>
              </a:rPr>
              <a:t>Stato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dell’esperimento</a:t>
            </a:r>
            <a:endParaRPr lang="en-US" sz="2400" dirty="0" smtClean="0">
              <a:latin typeface="+mj-lt"/>
            </a:endParaRPr>
          </a:p>
          <a:p>
            <a:pPr lvl="1">
              <a:defRPr/>
            </a:pPr>
            <a:r>
              <a:rPr lang="en-US" sz="2000" dirty="0" err="1" smtClean="0">
                <a:latin typeface="+mj-lt"/>
              </a:rPr>
              <a:t>sommario</a:t>
            </a:r>
            <a:r>
              <a:rPr lang="en-US" sz="2000" dirty="0" smtClean="0">
                <a:latin typeface="+mj-lt"/>
              </a:rPr>
              <a:t> Run 2011 e </a:t>
            </a:r>
            <a:r>
              <a:rPr lang="en-US" sz="2000" dirty="0" err="1" smtClean="0">
                <a:latin typeface="+mj-lt"/>
              </a:rPr>
              <a:t>stato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analisi</a:t>
            </a:r>
            <a:endParaRPr lang="en-US" sz="2000" dirty="0" smtClean="0">
              <a:latin typeface="+mj-lt"/>
            </a:endParaRP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agenda per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Run 2012</a:t>
            </a:r>
          </a:p>
          <a:p>
            <a:pPr lvl="1">
              <a:defRPr/>
            </a:pPr>
            <a:r>
              <a:rPr lang="it-IT" sz="2000" dirty="0" smtClean="0">
                <a:latin typeface="+mj-lt"/>
              </a:rPr>
              <a:t>richiesta di Run 2013 e prospettive sensibilita`</a:t>
            </a:r>
            <a:endParaRPr lang="it-IT" sz="2000" dirty="0" smtClean="0">
              <a:latin typeface="+mj-lt"/>
              <a:cs typeface="Times New Roman"/>
            </a:endParaRPr>
          </a:p>
          <a:p>
            <a:pPr>
              <a:defRPr/>
            </a:pPr>
            <a:endParaRPr lang="it-IT" sz="2400" dirty="0" smtClean="0">
              <a:latin typeface="+mj-lt"/>
              <a:cs typeface="Times New Roman"/>
            </a:endParaRPr>
          </a:p>
          <a:p>
            <a:pPr>
              <a:defRPr/>
            </a:pPr>
            <a:r>
              <a:rPr lang="it-IT" sz="2400" dirty="0" smtClean="0">
                <a:latin typeface="+mj-lt"/>
                <a:cs typeface="Times New Roman"/>
              </a:rPr>
              <a:t>Verso l’upgrade del rivelatore </a:t>
            </a:r>
          </a:p>
          <a:p>
            <a:pPr lvl="1">
              <a:defRPr/>
            </a:pPr>
            <a:r>
              <a:rPr lang="it-IT" sz="2000" dirty="0" smtClean="0">
                <a:latin typeface="+mj-lt"/>
                <a:cs typeface="Times New Roman"/>
              </a:rPr>
              <a:t>proposta per la fase 2, iter approvazione</a:t>
            </a: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r>
              <a:rPr lang="it-IT" sz="2000" dirty="0" smtClean="0">
                <a:latin typeface="+mj-lt"/>
                <a:cs typeface="Times New Roman"/>
              </a:rPr>
              <a:t>attivita` locale</a:t>
            </a:r>
            <a:endParaRPr lang="it-IT" sz="1600" dirty="0" smtClean="0">
              <a:latin typeface="+mj-lt"/>
              <a:cs typeface="Times New Roman"/>
            </a:endParaRPr>
          </a:p>
          <a:p>
            <a:pPr lvl="1">
              <a:buNone/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>
              <a:defRPr/>
            </a:pPr>
            <a:r>
              <a:rPr lang="en-US" sz="2400" dirty="0" err="1" smtClean="0">
                <a:latin typeface="+mj-lt"/>
                <a:cs typeface="Times New Roman"/>
              </a:rPr>
              <a:t>Richieste</a:t>
            </a:r>
            <a:endParaRPr lang="en-US" sz="2400" dirty="0" smtClean="0">
              <a:latin typeface="+mj-lt"/>
              <a:cs typeface="Times New Roman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FA24D2-2EE3-46C4-9241-7B4C2396540B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Esperimento</a:t>
            </a:r>
            <a:r>
              <a:rPr lang="en-GB" dirty="0" smtClean="0"/>
              <a:t> MEG ...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28A99-B811-4F33-8757-52C86339E5B3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Electronics scheme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67200" y="4724400"/>
            <a:ext cx="609600" cy="304800"/>
          </a:xfrm>
        </p:spPr>
        <p:txBody>
          <a:bodyPr/>
          <a:lstStyle/>
          <a:p>
            <a:fld id="{A5DBE807-29B2-44BA-ACFC-72BDF34C2FBF}" type="slidenum">
              <a:rPr lang="en-GB" smtClean="0"/>
              <a:pPr/>
              <a:t>20</a:t>
            </a:fld>
            <a:endParaRPr lang="en-US"/>
          </a:p>
        </p:txBody>
      </p:sp>
      <p:pic>
        <p:nvPicPr>
          <p:cNvPr id="5" name="Picture 4" descr="svtdata.png"/>
          <p:cNvPicPr>
            <a:picLocks noChangeAspect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>
          <a:xfrm rot="5400000">
            <a:off x="2746637" y="-1103265"/>
            <a:ext cx="3810001" cy="8759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2214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p-side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2026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n-side</a:t>
            </a:r>
            <a:endParaRPr lang="en-US" sz="1800" dirty="0"/>
          </a:p>
        </p:txBody>
      </p:sp>
      <p:grpSp>
        <p:nvGrpSpPr>
          <p:cNvPr id="17" name="Group 18"/>
          <p:cNvGrpSpPr/>
          <p:nvPr/>
        </p:nvGrpSpPr>
        <p:grpSpPr>
          <a:xfrm>
            <a:off x="1295400" y="2209798"/>
            <a:ext cx="5486400" cy="2209800"/>
            <a:chOff x="1295400" y="1904999"/>
            <a:chExt cx="5486400" cy="2209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295400" y="1904999"/>
              <a:ext cx="4114800" cy="22098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95400" y="2791199"/>
              <a:ext cx="152400" cy="228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95400" y="3547199"/>
              <a:ext cx="152400" cy="228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257800" y="2362199"/>
              <a:ext cx="152400" cy="228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257800" y="2666999"/>
              <a:ext cx="152400" cy="228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257800" y="3047999"/>
              <a:ext cx="152400" cy="10668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86400" y="3124199"/>
              <a:ext cx="1295400" cy="9906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867400" y="3352799"/>
              <a:ext cx="381000" cy="381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3428999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fpga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19812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Custom board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0200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BERG </a:t>
            </a:r>
          </a:p>
          <a:p>
            <a:r>
              <a:rPr lang="it-IT" dirty="0" smtClean="0"/>
              <a:t>connectors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1524000" y="3200400"/>
            <a:ext cx="304800" cy="1524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524000" y="3810000"/>
            <a:ext cx="304800" cy="1524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86200" y="2667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AMP</a:t>
            </a:r>
          </a:p>
          <a:p>
            <a:r>
              <a:rPr lang="it-IT" dirty="0" smtClean="0"/>
              <a:t>connectors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3667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3M</a:t>
            </a:r>
          </a:p>
          <a:p>
            <a:r>
              <a:rPr lang="it-IT" dirty="0" smtClean="0"/>
              <a:t>connector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28600" y="1600200"/>
            <a:ext cx="5257800" cy="3581400"/>
          </a:xfrm>
          <a:prstGeom prst="rect">
            <a:avLst/>
          </a:prstGeom>
          <a:solidFill>
            <a:srgbClr val="00FF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1676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Inside module assembly</a:t>
            </a:r>
            <a:endParaRPr lang="en-US" sz="1600" dirty="0"/>
          </a:p>
        </p:txBody>
      </p:sp>
      <p:pic>
        <p:nvPicPr>
          <p:cNvPr id="27" name="Picture 26" descr="svtdata.png"/>
          <p:cNvPicPr>
            <a:picLocks noChangeAspect="1"/>
          </p:cNvPicPr>
          <p:nvPr/>
        </p:nvPicPr>
        <p:blipFill>
          <a:blip r:embed="rId2" cstate="print"/>
          <a:srcRect l="30909" t="44820" r="30909" b="46481"/>
          <a:stretch>
            <a:fillRect/>
          </a:stretch>
        </p:blipFill>
        <p:spPr>
          <a:xfrm rot="5400000">
            <a:off x="2705100" y="2933700"/>
            <a:ext cx="1600200" cy="762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152400" y="2209800"/>
            <a:ext cx="91440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2400" y="4191000"/>
            <a:ext cx="91440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0F656-850C-4C6F-8448-2F96FCD3D970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5" grpId="0"/>
      <p:bldP spid="26" grpId="0"/>
      <p:bldP spid="31" grpId="0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custom board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Esperimento</a:t>
            </a:r>
            <a:r>
              <a:rPr lang="en-US" dirty="0" smtClean="0"/>
              <a:t> MEG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21</a:t>
            </a:fld>
            <a:endParaRPr lang="en-US"/>
          </a:p>
        </p:txBody>
      </p:sp>
      <p:pic>
        <p:nvPicPr>
          <p:cNvPr id="6" name="Picture 5" descr="DSC02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80814"/>
            <a:ext cx="7156782" cy="536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DAQ 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074003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2000" dirty="0" smtClean="0"/>
              <a:t> StateCAD FSM programming of control registers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/>
              <a:t> Schematic programming in Quartus</a:t>
            </a:r>
            <a:endParaRPr lang="en-US" sz="2000" dirty="0"/>
          </a:p>
        </p:txBody>
      </p:sp>
      <p:pic>
        <p:nvPicPr>
          <p:cNvPr id="6" name="Picture 5" descr="Quar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682" y="1752600"/>
            <a:ext cx="7233718" cy="4348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9906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L.Galli</a:t>
            </a:r>
          </a:p>
          <a:p>
            <a:r>
              <a:rPr lang="it-IT" sz="2000" dirty="0" smtClean="0"/>
              <a:t>M.Minuti</a:t>
            </a:r>
          </a:p>
          <a:p>
            <a:r>
              <a:rPr lang="it-IT" sz="2000" dirty="0" smtClean="0"/>
              <a:t>F.Morsani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X-rays sources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E966-CFF3-4AB1-8993-FD6DDF5D799D}" type="datetime1">
              <a:rPr lang="en-GB" smtClean="0">
                <a:latin typeface="Garamond"/>
              </a:rPr>
              <a:pPr/>
              <a:t>29/06/2012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257300"/>
            <a:ext cx="723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Two generators available in Pisa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Both with X-rays of 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5-10 </a:t>
            </a:r>
            <a:r>
              <a:rPr lang="en-GB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keV</a:t>
            </a:r>
            <a:endParaRPr lang="en-GB" sz="2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X-rays attenuation length in iC</a:t>
            </a:r>
            <a:r>
              <a:rPr lang="en-GB" sz="2000" baseline="-25000" dirty="0" smtClean="0">
                <a:solidFill>
                  <a:srgbClr val="0000CC"/>
                </a:solidFill>
                <a:latin typeface="Garamond"/>
                <a:cs typeface="Garamond"/>
              </a:rPr>
              <a:t>4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H</a:t>
            </a:r>
            <a:r>
              <a:rPr lang="en-GB" sz="2000" baseline="-25000" dirty="0" smtClean="0">
                <a:solidFill>
                  <a:srgbClr val="0000CC"/>
                </a:solidFill>
                <a:latin typeface="Garamond"/>
                <a:cs typeface="Garamond"/>
              </a:rPr>
              <a:t>10 </a:t>
            </a:r>
            <a:r>
              <a:rPr lang="en-GB" sz="2000" dirty="0">
                <a:solidFill>
                  <a:srgbClr val="0000CC"/>
                </a:solidFill>
                <a:latin typeface="Garamond"/>
                <a:cs typeface="Garamond"/>
              </a:rPr>
              <a:t> 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at 10%</a:t>
            </a:r>
            <a:r>
              <a:rPr lang="en-GB" sz="2000" baseline="-25000" dirty="0" smtClean="0">
                <a:solidFill>
                  <a:srgbClr val="0000CC"/>
                </a:solidFill>
                <a:latin typeface="Garamond"/>
                <a:cs typeface="Garamond"/>
              </a:rPr>
              <a:t> 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~ 1 m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Low power generator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1 W corresponding to 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10</a:t>
            </a:r>
            <a:r>
              <a:rPr lang="en-GB" sz="2000" baseline="30000" dirty="0" smtClean="0">
                <a:solidFill>
                  <a:srgbClr val="FF0000"/>
                </a:solidFill>
                <a:latin typeface="Garamond"/>
                <a:cs typeface="Garamond"/>
              </a:rPr>
              <a:t>7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 X-ray/cm</a:t>
            </a:r>
            <a:r>
              <a:rPr lang="en-GB" sz="2000" baseline="30000" dirty="0" smtClean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/s </a:t>
            </a: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on the detector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>
                <a:solidFill>
                  <a:srgbClr val="000000"/>
                </a:solidFill>
                <a:latin typeface="Garamond"/>
                <a:cs typeface="Garamond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tandard simple stable generator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High power generator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Garamond"/>
                <a:cs typeface="Garamond"/>
              </a:rPr>
              <a:t>Tunable</a:t>
            </a: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 from 100 W up to a 1.2 kW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>
                <a:solidFill>
                  <a:srgbClr val="000000"/>
                </a:solidFill>
                <a:latin typeface="Garamond"/>
                <a:cs typeface="Garamond"/>
              </a:rPr>
              <a:t>Up to </a:t>
            </a:r>
            <a:r>
              <a:rPr lang="en-GB" sz="2000" dirty="0">
                <a:solidFill>
                  <a:srgbClr val="FF0000"/>
                </a:solidFill>
                <a:latin typeface="Garamond"/>
                <a:cs typeface="Garamond"/>
              </a:rPr>
              <a:t>10</a:t>
            </a:r>
            <a:r>
              <a:rPr lang="en-GB" sz="2000" baseline="30000" dirty="0">
                <a:solidFill>
                  <a:srgbClr val="FF0000"/>
                </a:solidFill>
                <a:latin typeface="Garamond"/>
                <a:cs typeface="Garamond"/>
              </a:rPr>
              <a:t>10</a:t>
            </a:r>
            <a:r>
              <a:rPr lang="en-GB" sz="2000" dirty="0">
                <a:solidFill>
                  <a:srgbClr val="FF0000"/>
                </a:solidFill>
                <a:latin typeface="Garamond"/>
                <a:cs typeface="Garamond"/>
              </a:rPr>
              <a:t> X-ray/cm</a:t>
            </a:r>
            <a:r>
              <a:rPr lang="en-GB" sz="2000" baseline="30000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Garamond"/>
                <a:cs typeface="Garamond"/>
              </a:rPr>
              <a:t>/s </a:t>
            </a:r>
            <a:r>
              <a:rPr lang="en-GB" sz="2000" dirty="0">
                <a:solidFill>
                  <a:srgbClr val="000000"/>
                </a:solidFill>
                <a:latin typeface="Garamond"/>
                <a:cs typeface="Garamond"/>
              </a:rPr>
              <a:t>on the detector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Could rise X-rays energy </a:t>
            </a:r>
          </a:p>
          <a:p>
            <a:pPr lvl="1"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 smtClean="0">
                <a:solidFill>
                  <a:srgbClr val="000000"/>
                </a:solidFill>
                <a:latin typeface="Garamond"/>
                <a:cs typeface="Garamond"/>
              </a:rPr>
              <a:t>Requires water cooling</a:t>
            </a:r>
          </a:p>
          <a:p>
            <a:pPr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endParaRPr lang="en-GB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algn="l" eaLnBrk="1" hangingPunct="1">
              <a:spcBef>
                <a:spcPct val="20000"/>
              </a:spcBef>
              <a:buClr>
                <a:srgbClr val="FF0000"/>
              </a:buClr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Desired acceleration factor </a:t>
            </a: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30-50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: total charge in less than 2 weeks</a:t>
            </a:r>
            <a:endParaRPr lang="en-GB" sz="2000" dirty="0">
              <a:solidFill>
                <a:srgbClr val="0000CC"/>
              </a:solidFill>
              <a:latin typeface="Garamond"/>
              <a:cs typeface="Garamon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22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Aging prototype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7112-F251-44BA-A5DA-DFE7AE6A53E7}" type="datetime1">
              <a:rPr lang="en-GB" smtClean="0"/>
              <a:pPr/>
              <a:t>29/06/2012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10668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Dedicated small prototype with baseline parameters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Garamond"/>
                <a:cs typeface="Garamond"/>
              </a:rPr>
              <a:t>20 and 50 mm wires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>
                <a:latin typeface="Garamond"/>
                <a:cs typeface="Garamond"/>
              </a:rPr>
              <a:t>He/</a:t>
            </a:r>
            <a:r>
              <a:rPr lang="en-GB" sz="1800" dirty="0" smtClean="0">
                <a:latin typeface="Garamond"/>
                <a:cs typeface="Garamond"/>
              </a:rPr>
              <a:t>iC</a:t>
            </a:r>
            <a:r>
              <a:rPr lang="en-GB" sz="1800" baseline="-25000" dirty="0" smtClean="0">
                <a:latin typeface="Garamond"/>
                <a:cs typeface="Garamond"/>
              </a:rPr>
              <a:t>4</a:t>
            </a:r>
            <a:r>
              <a:rPr lang="en-GB" sz="1800" dirty="0" smtClean="0">
                <a:latin typeface="Garamond"/>
                <a:cs typeface="Garamond"/>
              </a:rPr>
              <a:t>H</a:t>
            </a:r>
            <a:r>
              <a:rPr lang="en-GB" sz="1800" baseline="-25000" dirty="0" smtClean="0">
                <a:latin typeface="Garamond"/>
                <a:cs typeface="Garamond"/>
              </a:rPr>
              <a:t>10</a:t>
            </a:r>
            <a:r>
              <a:rPr lang="en-GB" sz="1800" dirty="0" smtClean="0">
                <a:latin typeface="Garamond"/>
                <a:cs typeface="Garamond"/>
              </a:rPr>
              <a:t> (or </a:t>
            </a:r>
            <a:r>
              <a:rPr lang="en-GB" sz="1800" dirty="0">
                <a:latin typeface="Garamond"/>
                <a:cs typeface="Garamond"/>
              </a:rPr>
              <a:t>He/</a:t>
            </a:r>
            <a:r>
              <a:rPr lang="en-GB" sz="1800" dirty="0" smtClean="0">
                <a:latin typeface="Garamond"/>
                <a:cs typeface="Garamond"/>
              </a:rPr>
              <a:t>iC</a:t>
            </a:r>
            <a:r>
              <a:rPr lang="en-GB" sz="1800" baseline="-25000" dirty="0" smtClean="0">
                <a:latin typeface="Garamond"/>
                <a:cs typeface="Garamond"/>
              </a:rPr>
              <a:t>4</a:t>
            </a:r>
            <a:r>
              <a:rPr lang="en-GB" sz="1800" dirty="0" smtClean="0">
                <a:latin typeface="Garamond"/>
                <a:cs typeface="Garamond"/>
              </a:rPr>
              <a:t>H</a:t>
            </a:r>
            <a:r>
              <a:rPr lang="en-GB" sz="1800" baseline="-25000" dirty="0" smtClean="0">
                <a:latin typeface="Garamond"/>
                <a:cs typeface="Garamond"/>
              </a:rPr>
              <a:t>10</a:t>
            </a:r>
            <a:r>
              <a:rPr lang="en-GB" sz="1800" dirty="0" smtClean="0">
                <a:latin typeface="Garamond"/>
                <a:cs typeface="Garamond"/>
              </a:rPr>
              <a:t>/CO</a:t>
            </a:r>
            <a:r>
              <a:rPr lang="en-GB" sz="1800" baseline="-25000" dirty="0" smtClean="0">
                <a:latin typeface="Garamond"/>
                <a:cs typeface="Garamond"/>
              </a:rPr>
              <a:t>2</a:t>
            </a:r>
            <a:r>
              <a:rPr lang="en-GB" sz="1800" dirty="0" smtClean="0">
                <a:latin typeface="Garamond"/>
                <a:cs typeface="Garamond"/>
              </a:rPr>
              <a:t> - </a:t>
            </a:r>
            <a:r>
              <a:rPr lang="en-GB" sz="1800" dirty="0">
                <a:latin typeface="Garamond"/>
                <a:cs typeface="Garamond"/>
              </a:rPr>
              <a:t>He/</a:t>
            </a:r>
            <a:r>
              <a:rPr lang="en-GB" sz="1800" dirty="0" smtClean="0">
                <a:latin typeface="Garamond"/>
                <a:cs typeface="Garamond"/>
              </a:rPr>
              <a:t>iC</a:t>
            </a:r>
            <a:r>
              <a:rPr lang="en-GB" sz="1800" baseline="-25000" dirty="0" smtClean="0">
                <a:latin typeface="Garamond"/>
                <a:cs typeface="Garamond"/>
              </a:rPr>
              <a:t>4</a:t>
            </a:r>
            <a:r>
              <a:rPr lang="en-GB" sz="1800" dirty="0" smtClean="0">
                <a:latin typeface="Garamond"/>
                <a:cs typeface="Garamond"/>
              </a:rPr>
              <a:t>H</a:t>
            </a:r>
            <a:r>
              <a:rPr lang="en-GB" sz="1800" baseline="-25000" dirty="0" smtClean="0">
                <a:latin typeface="Garamond"/>
                <a:cs typeface="Garamond"/>
              </a:rPr>
              <a:t>10</a:t>
            </a:r>
            <a:r>
              <a:rPr lang="en-GB" sz="1800" dirty="0" smtClean="0">
                <a:latin typeface="Garamond"/>
                <a:cs typeface="Garamond"/>
              </a:rPr>
              <a:t>/H</a:t>
            </a:r>
            <a:r>
              <a:rPr lang="en-GB" sz="1800" baseline="-25000" dirty="0" smtClean="0">
                <a:latin typeface="Garamond"/>
                <a:cs typeface="Garamond"/>
              </a:rPr>
              <a:t>2</a:t>
            </a:r>
            <a:r>
              <a:rPr lang="en-GB" sz="1800" dirty="0" smtClean="0">
                <a:latin typeface="Garamond"/>
                <a:cs typeface="Garamond"/>
              </a:rPr>
              <a:t>O)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Garamond"/>
                <a:cs typeface="Garamond"/>
              </a:rPr>
              <a:t>7x7 mm</a:t>
            </a:r>
            <a:r>
              <a:rPr lang="en-GB" sz="1800" baseline="30000" dirty="0" smtClean="0">
                <a:latin typeface="Garamond"/>
                <a:cs typeface="Garamond"/>
              </a:rPr>
              <a:t>2</a:t>
            </a:r>
            <a:r>
              <a:rPr lang="en-GB" sz="1800" dirty="0" smtClean="0">
                <a:latin typeface="Garamond"/>
                <a:cs typeface="Garamond"/>
              </a:rPr>
              <a:t> cells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Garamond"/>
                <a:cs typeface="Garamond"/>
              </a:rPr>
              <a:t>2x10</a:t>
            </a:r>
            <a:r>
              <a:rPr lang="en-GB" sz="1800" baseline="30000" dirty="0" smtClean="0">
                <a:latin typeface="Garamond"/>
                <a:cs typeface="Garamond"/>
              </a:rPr>
              <a:t>5</a:t>
            </a:r>
            <a:r>
              <a:rPr lang="en-GB" sz="1800" dirty="0" smtClean="0">
                <a:latin typeface="Garamond"/>
                <a:cs typeface="Garamond"/>
              </a:rPr>
              <a:t> gain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Gas volume at ultra vacuum grade cleanness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Thin windows on both short sides</a:t>
            </a:r>
            <a:endParaRPr lang="en-GB" sz="2000" dirty="0">
              <a:solidFill>
                <a:srgbClr val="0000CC"/>
              </a:solidFill>
              <a:latin typeface="Garamond"/>
              <a:cs typeface="Garamond"/>
            </a:endParaRPr>
          </a:p>
          <a:p>
            <a:pPr algn="l" eaLnBrk="1" hangingPunct="1">
              <a:spcBef>
                <a:spcPct val="20000"/>
              </a:spcBef>
              <a:tabLst>
                <a:tab pos="6186488" algn="r"/>
              </a:tabLst>
            </a:pPr>
            <a:endParaRPr lang="en-GB" sz="20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pic>
        <p:nvPicPr>
          <p:cNvPr id="3" name="Picture 2" descr="P103046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14400" y="3581400"/>
            <a:ext cx="3429000" cy="2499306"/>
          </a:xfrm>
          <a:prstGeom prst="rect">
            <a:avLst/>
          </a:prstGeom>
        </p:spPr>
      </p:pic>
      <p:pic>
        <p:nvPicPr>
          <p:cNvPr id="8" name="Picture 7" descr="P103046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18985" y="3581400"/>
            <a:ext cx="3586815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Ageing prototype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B866-726C-4EC2-AC66-62A6B0359D12}" type="datetime1">
              <a:rPr lang="en-GB" smtClean="0"/>
              <a:pPr/>
              <a:t>29/06/2012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1257300"/>
            <a:ext cx="723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Small detector 15-20 cm long, 4 or 9 cells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Easily replaceable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9" name="Parallelogram 8"/>
          <p:cNvSpPr/>
          <p:nvPr/>
        </p:nvSpPr>
        <p:spPr bwMode="auto">
          <a:xfrm>
            <a:off x="5143500" y="2514600"/>
            <a:ext cx="1028700" cy="914400"/>
          </a:xfrm>
          <a:prstGeom prst="parallelogram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6858000" y="3086100"/>
            <a:ext cx="1028700" cy="914400"/>
          </a:xfrm>
          <a:prstGeom prst="parallelogram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372100" y="2514600"/>
            <a:ext cx="1714500" cy="5715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6172200" y="2514600"/>
            <a:ext cx="1714500" cy="5715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143500" y="3429000"/>
            <a:ext cx="1714500" cy="5715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943600" y="3429000"/>
            <a:ext cx="914400" cy="3429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9376" r="8777"/>
          <a:stretch/>
        </p:blipFill>
        <p:spPr>
          <a:xfrm>
            <a:off x="1028700" y="3429000"/>
            <a:ext cx="2848079" cy="262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EB2B-9D88-4788-9825-31FB75DE3C0D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ABC-3E9F-4EE2-BA7D-6873AF71C95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81000"/>
            <a:ext cx="6362700" cy="60960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Long prototype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800600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Full length prototype is planned to test details of construction procedure</a:t>
            </a:r>
          </a:p>
          <a:p>
            <a:pPr>
              <a:buNone/>
            </a:pPr>
            <a:endParaRPr lang="en-GB" sz="2000" dirty="0">
              <a:solidFill>
                <a:srgbClr val="008000"/>
              </a:solidFill>
              <a:latin typeface="Garamond"/>
              <a:cs typeface="Garamond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This prototype is not requested for making decision on the proposed system</a:t>
            </a:r>
          </a:p>
          <a:p>
            <a:pPr>
              <a:buNone/>
            </a:pPr>
            <a:endParaRPr lang="en-GB" sz="2000" dirty="0">
              <a:solidFill>
                <a:srgbClr val="008000"/>
              </a:solidFill>
              <a:latin typeface="Garamond"/>
              <a:cs typeface="Garamond"/>
            </a:endParaRP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Test of wire stringing procedure in our case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Test of wire tensioning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Test of reproducibility 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Possible test ion COBRA magnetic field</a:t>
            </a:r>
          </a:p>
          <a:p>
            <a:pPr>
              <a:buNone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None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>
              <a:buNone/>
            </a:pPr>
            <a:endParaRPr lang="en-GB" sz="2000" dirty="0" smtClean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8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035F-45B4-4C02-A53D-6365B0E89978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ABC-3E9F-4EE2-BA7D-6873AF71C95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81000"/>
            <a:ext cx="6362700" cy="60960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Mechanical structure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143000" y="1066800"/>
            <a:ext cx="6934200" cy="5143500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A prototype of a tracking chamber for 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Mu2e</a:t>
            </a: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 is under construction in Lecce by 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new MEG </a:t>
            </a: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members optimized for Mu2e constraints</a:t>
            </a: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None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663300"/>
                </a:solidFill>
                <a:latin typeface="Garamond"/>
                <a:cs typeface="Garamond"/>
              </a:rPr>
              <a:t>MEG has different and relaxed requirements</a:t>
            </a: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: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End plates could be infinitely rigid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Inner and outer dimension are fixed</a:t>
            </a:r>
          </a:p>
          <a:p>
            <a:pPr marL="0" indent="0">
              <a:buClr>
                <a:srgbClr val="FF0000"/>
              </a:buClr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 marL="0" indent="0">
              <a:buClr>
                <a:srgbClr val="FF0000"/>
              </a:buClr>
            </a:pP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Baseline procedure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Design PCB with wire pads, electronics and connectors for both chamber ends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Mount electronics and connectors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Solder wires with correct tension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Glue together the PCBs and spacers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Sustain tension with external rigid end-plates</a:t>
            </a:r>
          </a:p>
          <a:p>
            <a:pPr>
              <a:buNone/>
            </a:pPr>
            <a:endParaRPr lang="en-GB" sz="14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8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>
              <a:buNone/>
            </a:pPr>
            <a:endParaRPr lang="en-GB" sz="2000" dirty="0" smtClean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di SiPM in VUV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C4FC7-8E81-4A1C-A79E-6468D897639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92" y="1219201"/>
            <a:ext cx="8705608" cy="47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complessivo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FE3C43-3E4A-4955-BC59-C050E27CECA4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Run </a:t>
            </a:r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completato</a:t>
            </a:r>
            <a:r>
              <a:rPr lang="en-US" sz="2000" dirty="0" smtClean="0">
                <a:solidFill>
                  <a:schemeClr val="accent2"/>
                </a:solidFill>
              </a:rPr>
              <a:t> con </a:t>
            </a:r>
            <a:r>
              <a:rPr lang="en-US" sz="2000" dirty="0" err="1" smtClean="0">
                <a:solidFill>
                  <a:schemeClr val="accent2"/>
                </a:solidFill>
              </a:rPr>
              <a:t>successo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degradazione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camere</a:t>
            </a:r>
            <a:r>
              <a:rPr lang="en-US" sz="2000" dirty="0" smtClean="0">
                <a:solidFill>
                  <a:schemeClr val="accent2"/>
                </a:solidFill>
              </a:rPr>
              <a:t> a fine run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analisi</a:t>
            </a:r>
            <a:r>
              <a:rPr lang="en-US" sz="2000" dirty="0" smtClean="0">
                <a:solidFill>
                  <a:schemeClr val="accent2"/>
                </a:solidFill>
              </a:rPr>
              <a:t> in </a:t>
            </a:r>
            <a:r>
              <a:rPr lang="en-US" sz="2000" dirty="0" err="1" smtClean="0">
                <a:solidFill>
                  <a:schemeClr val="accent2"/>
                </a:solidFill>
              </a:rPr>
              <a:t>corso</a:t>
            </a:r>
            <a:r>
              <a:rPr lang="en-US" sz="2000" dirty="0" smtClean="0">
                <a:solidFill>
                  <a:schemeClr val="accent2"/>
                </a:solidFill>
              </a:rPr>
              <a:t>, reprocessing </a:t>
            </a:r>
            <a:r>
              <a:rPr lang="en-US" sz="2000" dirty="0" err="1" smtClean="0">
                <a:solidFill>
                  <a:schemeClr val="accent2"/>
                </a:solidFill>
              </a:rPr>
              <a:t>combinato</a:t>
            </a:r>
            <a:r>
              <a:rPr lang="en-US" sz="2000" dirty="0" smtClean="0">
                <a:solidFill>
                  <a:schemeClr val="accent2"/>
                </a:solidFill>
              </a:rPr>
              <a:t> con 2009+2010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 </a:t>
            </a:r>
            <a:r>
              <a:rPr lang="it-IT" sz="2000" dirty="0" smtClean="0">
                <a:solidFill>
                  <a:schemeClr val="accent2"/>
                </a:solidFill>
              </a:rPr>
              <a:t>risultati e pubblicazione ad Ottobre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Run </a:t>
            </a:r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sz="2000" dirty="0" smtClean="0">
                <a:solidFill>
                  <a:schemeClr val="accent2"/>
                </a:solidFill>
              </a:rPr>
              <a:t>ritardo per inserimento camere, </a:t>
            </a:r>
            <a:r>
              <a:rPr lang="it-IT" sz="2000" dirty="0" smtClean="0">
                <a:solidFill>
                  <a:schemeClr val="accent2"/>
                </a:solidFill>
              </a:rPr>
              <a:t>presa dati 27/7 </a:t>
            </a:r>
            <a:r>
              <a:rPr lang="it-IT" sz="2000" dirty="0" smtClean="0">
                <a:solidFill>
                  <a:schemeClr val="accent2"/>
                </a:solidFill>
                <a:sym typeface="Wingdings" pitchFamily="2" charset="2"/>
              </a:rPr>
              <a:t> 22/12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it-IT" sz="2000" dirty="0" smtClean="0">
                <a:solidFill>
                  <a:schemeClr val="accent2"/>
                </a:solidFill>
                <a:sym typeface="Wingdings" pitchFamily="2" charset="2"/>
              </a:rPr>
              <a:t>analisi dati da combinare con (eventuale) Run2013</a:t>
            </a:r>
            <a:endParaRPr lang="en-US" sz="20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Proposta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per un upgrade</a:t>
            </a: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in </a:t>
            </a:r>
            <a:r>
              <a:rPr lang="en-US" sz="2000" dirty="0" err="1" smtClean="0">
                <a:solidFill>
                  <a:schemeClr val="accent2"/>
                </a:solidFill>
              </a:rPr>
              <a:t>fase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sottomissione</a:t>
            </a:r>
            <a:r>
              <a:rPr lang="en-US" sz="2000" dirty="0" smtClean="0">
                <a:solidFill>
                  <a:schemeClr val="accent2"/>
                </a:solidFill>
              </a:rPr>
              <a:t> al CTS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approvazione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dipende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dalle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prestazioni</a:t>
            </a:r>
            <a:r>
              <a:rPr lang="en-US" sz="2000" dirty="0" smtClean="0">
                <a:solidFill>
                  <a:schemeClr val="accent2"/>
                </a:solidFill>
              </a:rPr>
              <a:t> e </a:t>
            </a:r>
            <a:r>
              <a:rPr lang="en-US" sz="2000" dirty="0" err="1" smtClean="0">
                <a:solidFill>
                  <a:schemeClr val="accent2"/>
                </a:solidFill>
              </a:rPr>
              <a:t>della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stabilità</a:t>
            </a:r>
            <a:r>
              <a:rPr lang="en-US" sz="2000" dirty="0" smtClean="0">
                <a:solidFill>
                  <a:schemeClr val="accent2"/>
                </a:solidFill>
              </a:rPr>
              <a:t> del </a:t>
            </a:r>
            <a:r>
              <a:rPr lang="en-US" sz="2000" dirty="0" err="1" smtClean="0">
                <a:solidFill>
                  <a:schemeClr val="accent2"/>
                </a:solidFill>
              </a:rPr>
              <a:t>nuovo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tracciatore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 </a:t>
            </a:r>
            <a:r>
              <a:rPr lang="it-IT" sz="2000" dirty="0" smtClean="0">
                <a:solidFill>
                  <a:schemeClr val="accent2"/>
                </a:solidFill>
              </a:rPr>
              <a:t>caratterizzazione prototipi (ed ottimizzazione parametri) entro fine Novembre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 </a:t>
            </a:r>
            <a:r>
              <a:rPr lang="it-IT" sz="2000" dirty="0" smtClean="0">
                <a:solidFill>
                  <a:schemeClr val="accent2"/>
                </a:solidFill>
              </a:rPr>
              <a:t>sottomissione proposta al PSI entro metà Dicembre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848600" cy="609600"/>
          </a:xfrm>
        </p:spPr>
        <p:txBody>
          <a:bodyPr/>
          <a:lstStyle/>
          <a:p>
            <a:r>
              <a:rPr lang="en-US" dirty="0" err="1" smtClean="0">
                <a:latin typeface="+mn-lt"/>
                <a:cs typeface="Times New Roman"/>
                <a:sym typeface="Wingdings" pitchFamily="2" charset="2"/>
              </a:rPr>
              <a:t>cLFV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oltre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il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Standard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2102" t="37874" r="8451" b="24987"/>
          <a:stretch>
            <a:fillRect/>
          </a:stretch>
        </p:blipFill>
        <p:spPr bwMode="auto">
          <a:xfrm>
            <a:off x="304801" y="1447800"/>
            <a:ext cx="3962400" cy="156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1" name="Picture 5"/>
          <p:cNvPicPr>
            <a:picLocks noChangeAspect="1" noChangeArrowheads="1"/>
          </p:cNvPicPr>
          <p:nvPr/>
        </p:nvPicPr>
        <p:blipFill>
          <a:blip r:embed="rId3" cstate="print"/>
          <a:srcRect t="3623"/>
          <a:stretch>
            <a:fillRect/>
          </a:stretch>
        </p:blipFill>
        <p:spPr bwMode="auto">
          <a:xfrm>
            <a:off x="304800" y="3843096"/>
            <a:ext cx="4038600" cy="10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2000" y="914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SM (con m</a:t>
            </a:r>
            <a:r>
              <a:rPr lang="el-GR" sz="2400" baseline="-25000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>
                <a:solidFill>
                  <a:srgbClr val="FF0000"/>
                </a:solidFill>
              </a:rPr>
              <a:t>≠</a:t>
            </a:r>
            <a:r>
              <a:rPr lang="en-US" sz="2400" dirty="0" smtClean="0">
                <a:solidFill>
                  <a:srgbClr val="FF0000"/>
                </a:solidFill>
              </a:rPr>
              <a:t>0)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09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200418" cy="58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2000" y="32721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SUSY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9A02F-54E0-4CF7-8AF0-E118C85574A6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DFBD3-04D8-4E97-9CDC-32DBC0832F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447800" y="56196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osservazione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cLFV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/>
              <a:t>indicazione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fisica</a:t>
            </a:r>
            <a:r>
              <a:rPr lang="en-US" sz="2000" dirty="0" smtClean="0"/>
              <a:t> </a:t>
            </a:r>
            <a:r>
              <a:rPr lang="en-US" sz="2000" dirty="0" err="1" smtClean="0"/>
              <a:t>oltre</a:t>
            </a:r>
            <a:r>
              <a:rPr lang="en-US" sz="2000" dirty="0" smtClean="0"/>
              <a:t> lo SM</a:t>
            </a:r>
            <a:endParaRPr lang="en-US" sz="2000" dirty="0"/>
          </a:p>
        </p:txBody>
      </p:sp>
      <p:pic>
        <p:nvPicPr>
          <p:cNvPr id="15" name="Picture 14" descr="Antusch.jpg"/>
          <p:cNvPicPr>
            <a:picLocks noChangeAspect="1"/>
          </p:cNvPicPr>
          <p:nvPr/>
        </p:nvPicPr>
        <p:blipFill>
          <a:blip r:embed="rId5" cstate="print"/>
          <a:srcRect l="3333" t="6667" r="6667" b="6667"/>
          <a:stretch>
            <a:fillRect/>
          </a:stretch>
        </p:blipFill>
        <p:spPr>
          <a:xfrm>
            <a:off x="4484043" y="2362200"/>
            <a:ext cx="4431357" cy="3200400"/>
          </a:xfrm>
          <a:prstGeom prst="rect">
            <a:avLst/>
          </a:prstGeom>
        </p:spPr>
      </p:pic>
    </p:spTree>
  </p:cSld>
  <p:clrMapOvr>
    <a:masterClrMapping/>
  </p:clrMapOvr>
  <p:transition advTm="696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Composizione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E9FBE6C-4CBD-4131-AF9A-C8266252E6CD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57150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  <a:buFontTx/>
              <a:buAutoNum type="alphaUcPeriod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A. Baldini 	</a:t>
            </a:r>
            <a:r>
              <a:rPr lang="it-IT" sz="1800" dirty="0" smtClean="0">
                <a:solidFill>
                  <a:schemeClr val="tx1"/>
                </a:solidFill>
              </a:rPr>
              <a:t> 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C. Bemporad 	     </a:t>
            </a:r>
            <a:r>
              <a:rPr lang="it-IT" sz="1800" dirty="0" smtClean="0">
                <a:solidFill>
                  <a:schemeClr val="tx1"/>
                </a:solidFill>
              </a:rPr>
              <a:t>                  0 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Cei		</a:t>
            </a:r>
            <a:r>
              <a:rPr lang="it-IT" sz="1800" dirty="0" smtClean="0">
                <a:solidFill>
                  <a:schemeClr val="tx1"/>
                </a:solidFill>
              </a:rPr>
              <a:t>                   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 smtClean="0"/>
              <a:t>S. Dussoni (art. 2626)                  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 smtClean="0">
                <a:solidFill>
                  <a:schemeClr val="tx1"/>
                </a:solidFill>
              </a:rPr>
              <a:t>L</a:t>
            </a:r>
            <a:r>
              <a:rPr lang="it-IT" sz="1800" dirty="0">
                <a:solidFill>
                  <a:schemeClr val="tx1"/>
                </a:solidFill>
              </a:rPr>
              <a:t>. Galli		 </a:t>
            </a:r>
            <a:r>
              <a:rPr lang="it-IT" sz="1800" dirty="0" smtClean="0">
                <a:solidFill>
                  <a:schemeClr val="tx1"/>
                </a:solidFill>
              </a:rPr>
              <a:t>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M. Grassi	</a:t>
            </a:r>
            <a:r>
              <a:rPr lang="it-IT" sz="1800" dirty="0" smtClean="0">
                <a:solidFill>
                  <a:schemeClr val="tx1"/>
                </a:solidFill>
              </a:rPr>
              <a:t> 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D. Nicolo’	</a:t>
            </a:r>
            <a:r>
              <a:rPr lang="it-IT" sz="1800" dirty="0" smtClean="0">
                <a:solidFill>
                  <a:schemeClr val="tx1"/>
                </a:solidFill>
              </a:rPr>
              <a:t> 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G. Signorelli	</a:t>
            </a:r>
            <a:r>
              <a:rPr lang="it-IT" sz="1800" dirty="0" smtClean="0">
                <a:solidFill>
                  <a:schemeClr val="tx1"/>
                </a:solidFill>
              </a:rPr>
              <a:t> 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Sergiampietri	  </a:t>
            </a:r>
            <a:r>
              <a:rPr lang="it-IT" sz="1800" dirty="0" smtClean="0">
                <a:solidFill>
                  <a:schemeClr val="tx1"/>
                </a:solidFill>
              </a:rPr>
              <a:t>                     0   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Tenchini             </a:t>
            </a:r>
            <a:r>
              <a:rPr lang="it-IT" sz="1800" dirty="0" smtClean="0">
                <a:solidFill>
                  <a:schemeClr val="tx1"/>
                </a:solidFill>
              </a:rPr>
              <a:t>                  100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Totale		 </a:t>
            </a:r>
            <a:r>
              <a:rPr lang="it-IT" sz="1800" dirty="0" smtClean="0">
                <a:solidFill>
                  <a:schemeClr val="tx1"/>
                </a:solidFill>
              </a:rPr>
              <a:t>7  </a:t>
            </a:r>
            <a:r>
              <a:rPr lang="it-IT" sz="1800" dirty="0">
                <a:solidFill>
                  <a:schemeClr val="tx1"/>
                </a:solidFill>
              </a:rPr>
              <a:t>FTE (+ </a:t>
            </a:r>
            <a:r>
              <a:rPr lang="it-IT" sz="1800" dirty="0" smtClean="0">
                <a:solidFill>
                  <a:schemeClr val="tx1"/>
                </a:solidFill>
              </a:rPr>
              <a:t>tecnologi</a:t>
            </a:r>
            <a:r>
              <a:rPr lang="it-IT" sz="1800" dirty="0" smtClean="0"/>
              <a:t>) = 8.0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Pisa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66380D-E627-48EB-8720-C1DA88A0E657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047720"/>
            <a:ext cx="83058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MI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it-IT" sz="2000" dirty="0" smtClean="0">
                <a:latin typeface="Comic Sans MS" pitchFamily="66" charset="0"/>
              </a:rPr>
              <a:t>2.5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K€ *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fte + 3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K€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SP                        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25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omic Sans MS" pitchFamily="66" charset="0"/>
              </a:rPr>
              <a:t>K€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ME	</a:t>
            </a:r>
            <a:r>
              <a:rPr lang="it-IT" sz="2000" dirty="0" smtClean="0">
                <a:latin typeface="Comic Sans MS" pitchFamily="66" charset="0"/>
              </a:rPr>
              <a:t>2.5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m.u. *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fte + 2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m.u. * resp 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>                  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omic Sans MS" pitchFamily="66" charset="0"/>
              </a:rPr>
              <a:t>K€</a:t>
            </a:r>
            <a:endParaRPr lang="it-IT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Cons	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2K€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*fte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+ 20 metab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.*apparato(Crio+accel)+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>                20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costruzione prototipi+5 trasporti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80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omic Sans MS" pitchFamily="66" charset="0"/>
              </a:rPr>
              <a:t>K€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Inv.	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Analisi end user 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8 </a:t>
            </a:r>
            <a:r>
              <a:rPr lang="it-IT" sz="2000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€</a:t>
            </a: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Richieste di </a:t>
            </a:r>
            <a:r>
              <a:rPr lang="it-IT" dirty="0" smtClean="0">
                <a:latin typeface="Comic Sans MS" pitchFamily="66" charset="0"/>
              </a:rPr>
              <a:t>supporto</a:t>
            </a: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  <a:tabLst>
                <a:tab pos="1330325" algn="l"/>
              </a:tabLst>
            </a:pPr>
            <a:r>
              <a:rPr lang="it-IT" dirty="0" smtClean="0">
                <a:latin typeface="Comic Sans MS" pitchFamily="66" charset="0"/>
              </a:rPr>
              <a:t> Disegno                                            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3 m.u.</a:t>
            </a:r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  <a:tabLst>
                <a:tab pos="1330325" algn="l"/>
              </a:tabLst>
            </a:pP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meccanica  </a:t>
            </a:r>
            <a:r>
              <a:rPr lang="it-IT" sz="2000" dirty="0" smtClean="0">
                <a:latin typeface="Comic Sans MS" pitchFamily="66" charset="0"/>
              </a:rPr>
              <a:t>(fresa, elettroerosione)            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3 m.u.</a:t>
            </a:r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  <a:tabLst>
                <a:tab pos="1330325" algn="l"/>
              </a:tabLst>
            </a:pP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 alte tecnologie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(montaggio in camera pulita, ev. </a:t>
            </a:r>
            <a:r>
              <a:rPr lang="it-IT" sz="2000" dirty="0" smtClean="0">
                <a:latin typeface="Comic Sans MS" pitchFamily="66" charset="0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 macchina misura)                                                                                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3 m.u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sezione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355B7F-413F-4569-AE03-B5BCC65B1A33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32</a:t>
            </a:fld>
            <a:endParaRPr lang="en-GB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47" y="2057400"/>
            <a:ext cx="778225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Ageing prototype status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7C90-8734-44BA-875D-807EC0F19215}" type="datetime1">
              <a:rPr lang="en-GB" smtClean="0"/>
              <a:pPr/>
              <a:t>29/06/2012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1143000"/>
            <a:ext cx="7315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echanics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CF100 cross available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End and side </a:t>
            </a:r>
            <a:r>
              <a:rPr lang="en-GB" sz="1800" dirty="0" err="1" smtClean="0">
                <a:latin typeface="Comic Sans MS" pitchFamily="66" charset="0"/>
              </a:rPr>
              <a:t>flages</a:t>
            </a:r>
            <a:r>
              <a:rPr lang="en-GB" sz="1800" dirty="0" smtClean="0">
                <a:latin typeface="Comic Sans MS" pitchFamily="66" charset="0"/>
              </a:rPr>
              <a:t> ordered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Feed through ordered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PCB designed and ordered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Tungsten wires , gold plated, ordered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Gas</a:t>
            </a:r>
            <a:endParaRPr lang="en-GB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Start with premixed gas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Design and mount a gas system in parallel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Electronics</a:t>
            </a:r>
            <a:endParaRPr lang="en-GB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Borrowed </a:t>
            </a:r>
            <a:r>
              <a:rPr lang="en-GB" sz="1800" dirty="0" err="1" smtClean="0">
                <a:latin typeface="Comic Sans MS" pitchFamily="66" charset="0"/>
              </a:rPr>
              <a:t>pico-amperometer</a:t>
            </a:r>
            <a:endParaRPr lang="en-GB" sz="1800" dirty="0" smtClean="0"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Preamplifier/line driver from </a:t>
            </a:r>
            <a:r>
              <a:rPr lang="en-GB" sz="1800" dirty="0" err="1" smtClean="0">
                <a:latin typeface="Comic Sans MS" pitchFamily="66" charset="0"/>
              </a:rPr>
              <a:t>MarcoP</a:t>
            </a:r>
            <a:endParaRPr lang="en-GB" sz="1800" dirty="0" smtClean="0"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Standard electronics and power supply available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X-rays</a:t>
            </a:r>
            <a:endParaRPr lang="en-GB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latin typeface="Comic Sans MS" pitchFamily="66" charset="0"/>
              </a:rPr>
              <a:t>Available 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latin typeface="Comic Sans MS" pitchFamily="66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pic>
        <p:nvPicPr>
          <p:cNvPr id="3" name="Picture 2" descr="P103046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21569" y="1143000"/>
            <a:ext cx="2979531" cy="217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12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F298-9483-4143-8F39-7799D759A909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724400"/>
            <a:ext cx="38100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6428232" cy="1644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200"/>
            <a:ext cx="2895600" cy="1625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10800000" flipV="1">
            <a:off x="4267200" y="4267200"/>
            <a:ext cx="838200" cy="762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267200" y="3124200"/>
            <a:ext cx="8382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Wiring machine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3276600"/>
            <a:ext cx="7878811" cy="334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371600"/>
            <a:ext cx="4762500" cy="175895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43000"/>
            <a:ext cx="2691743" cy="210185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2743200" y="3276600"/>
            <a:ext cx="8382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648200" y="3200400"/>
            <a:ext cx="8382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154-6B1F-4B28-90B3-F7DFD4667A77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086100"/>
            <a:ext cx="444500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FADD-B8D4-471A-A574-4BAE5A4B2EAA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1930400" cy="1725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95400"/>
            <a:ext cx="4381500" cy="1618234"/>
          </a:xfrm>
          <a:prstGeom prst="rect">
            <a:avLst/>
          </a:prstGeom>
          <a:effectLst>
            <a:softEdge rad="50800"/>
          </a:effectLst>
        </p:spPr>
      </p:pic>
      <p:cxnSp>
        <p:nvCxnSpPr>
          <p:cNvPr id="10" name="Straight Arrow Connector 9"/>
          <p:cNvCxnSpPr/>
          <p:nvPr/>
        </p:nvCxnSpPr>
        <p:spPr bwMode="auto">
          <a:xfrm rot="16200000" flipH="1">
            <a:off x="1295400" y="2895600"/>
            <a:ext cx="5334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4114800" y="2743200"/>
            <a:ext cx="7620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159" y="3276600"/>
            <a:ext cx="3562641" cy="352425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4800600" y="4648200"/>
            <a:ext cx="762000" cy="228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gradFill flip="none" rotWithShape="1">
              <a:gsLst>
                <a:gs pos="2400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D0A-0EC4-4492-8397-E8002A43A02F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ABC-3E9F-4EE2-BA7D-6873AF71C95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81000"/>
            <a:ext cx="6362700" cy="60960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Possible variant </a:t>
            </a:r>
            <a:r>
              <a:rPr lang="en-US" dirty="0">
                <a:solidFill>
                  <a:srgbClr val="0000CC"/>
                </a:solidFill>
              </a:rPr>
              <a:t>in </a:t>
            </a:r>
            <a:r>
              <a:rPr lang="en-US" dirty="0" smtClean="0">
                <a:solidFill>
                  <a:srgbClr val="0000CC"/>
                </a:solidFill>
              </a:rPr>
              <a:t>MEG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85800" y="1371600"/>
            <a:ext cx="7886700" cy="4800600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008000"/>
                </a:solidFill>
                <a:latin typeface="Garamond"/>
                <a:cs typeface="Garamond"/>
              </a:rPr>
              <a:t>We are studying and adapting this method for the new MEG tracker</a:t>
            </a: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MEG requirements are very much relaxed with respect to Mu2e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latin typeface="Garamond"/>
                <a:cs typeface="Garamond"/>
              </a:rPr>
              <a:t>Endplates as thick as needed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latin typeface="Garamond"/>
                <a:cs typeface="Garamond"/>
              </a:rPr>
              <a:t>No outer vacuum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20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Type and dimensions of the PCBs (order of 30 different PCB)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0000CC"/>
                </a:solidFill>
                <a:latin typeface="Garamond"/>
                <a:cs typeface="Garamond"/>
              </a:rPr>
              <a:t>Mechanical structure dimensioning in progress, load less than 1000 Kg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2000" dirty="0" smtClean="0">
              <a:solidFill>
                <a:srgbClr val="008000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FF0000"/>
                </a:solidFill>
                <a:latin typeface="Garamond"/>
                <a:cs typeface="Garamond"/>
              </a:rPr>
              <a:t>Preliminary drawing with stress evaluation by end of </a:t>
            </a:r>
            <a:r>
              <a:rPr lang="en-GB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june</a:t>
            </a:r>
            <a:endParaRPr lang="en-GB" sz="2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4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8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GB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>
              <a:buNone/>
            </a:pPr>
            <a:endParaRPr lang="en-GB" sz="2000" dirty="0" smtClean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8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1D23-56E8-431F-8377-FF312778FC8A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81872" y="1828800"/>
            <a:ext cx="1547028" cy="4229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Block Arc 242"/>
          <p:cNvSpPr/>
          <p:nvPr/>
        </p:nvSpPr>
        <p:spPr bwMode="auto">
          <a:xfrm rot="10800000">
            <a:off x="5257800" y="-2400300"/>
            <a:ext cx="9000000" cy="9000000"/>
          </a:xfrm>
          <a:prstGeom prst="blockArc">
            <a:avLst>
              <a:gd name="adj1" fmla="val 18141495"/>
              <a:gd name="adj2" fmla="val 20707986"/>
              <a:gd name="adj3" fmla="val 2365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857500" y="1485900"/>
            <a:ext cx="0" cy="502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914400" y="1485900"/>
            <a:ext cx="1943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257800" y="1485900"/>
            <a:ext cx="3314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>
            <a:off x="5257800" y="1485900"/>
            <a:ext cx="0" cy="457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8229600" y="16002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5486400" y="57150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71500" y="14859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286000" y="62865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</a:p>
        </p:txBody>
      </p:sp>
    </p:spTree>
    <p:extLst>
      <p:ext uri="{BB962C8B-B14F-4D97-AF65-F5344CB8AC3E}">
        <p14:creationId xmlns="" xmlns:p14="http://schemas.microsoft.com/office/powerpoint/2010/main" val="34829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00BD-998C-4AE8-A31A-1FA881314B73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81872" y="1828800"/>
            <a:ext cx="1547028" cy="4229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06"/>
          <p:cNvGrpSpPr/>
          <p:nvPr/>
        </p:nvGrpSpPr>
        <p:grpSpPr>
          <a:xfrm>
            <a:off x="2324100" y="3314700"/>
            <a:ext cx="306288" cy="2560319"/>
            <a:chOff x="2324100" y="3314700"/>
            <a:chExt cx="306288" cy="2560319"/>
          </a:xfrm>
        </p:grpSpPr>
        <p:grpSp>
          <p:nvGrpSpPr>
            <p:cNvPr id="7" name="Group 133"/>
            <p:cNvGrpSpPr/>
            <p:nvPr/>
          </p:nvGrpSpPr>
          <p:grpSpPr>
            <a:xfrm>
              <a:off x="2325588" y="5600700"/>
              <a:ext cx="304800" cy="274319"/>
              <a:chOff x="4914900" y="4914900"/>
              <a:chExt cx="800100" cy="274319"/>
            </a:xfrm>
          </p:grpSpPr>
          <p:sp>
            <p:nvSpPr>
              <p:cNvPr id="160" name="Rectangle 159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Group 134"/>
            <p:cNvGrpSpPr/>
            <p:nvPr/>
          </p:nvGrpSpPr>
          <p:grpSpPr>
            <a:xfrm>
              <a:off x="2325588" y="4229100"/>
              <a:ext cx="304800" cy="274319"/>
              <a:chOff x="4914900" y="4914900"/>
              <a:chExt cx="800100" cy="274319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35"/>
            <p:cNvGrpSpPr/>
            <p:nvPr/>
          </p:nvGrpSpPr>
          <p:grpSpPr>
            <a:xfrm>
              <a:off x="2325588" y="4572000"/>
              <a:ext cx="304800" cy="274319"/>
              <a:chOff x="4914900" y="4914900"/>
              <a:chExt cx="800100" cy="274319"/>
            </a:xfrm>
          </p:grpSpPr>
          <p:sp>
            <p:nvSpPr>
              <p:cNvPr id="154" name="Rectangle 153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36"/>
            <p:cNvGrpSpPr/>
            <p:nvPr/>
          </p:nvGrpSpPr>
          <p:grpSpPr>
            <a:xfrm>
              <a:off x="2325588" y="4914900"/>
              <a:ext cx="304800" cy="274319"/>
              <a:chOff x="4914900" y="4914900"/>
              <a:chExt cx="800100" cy="274319"/>
            </a:xfrm>
          </p:grpSpPr>
          <p:sp>
            <p:nvSpPr>
              <p:cNvPr id="151" name="Rectangle 15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37"/>
            <p:cNvGrpSpPr/>
            <p:nvPr/>
          </p:nvGrpSpPr>
          <p:grpSpPr>
            <a:xfrm>
              <a:off x="2325588" y="5257800"/>
              <a:ext cx="304800" cy="274319"/>
              <a:chOff x="4914900" y="4914900"/>
              <a:chExt cx="800100" cy="274319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138"/>
            <p:cNvGrpSpPr/>
            <p:nvPr/>
          </p:nvGrpSpPr>
          <p:grpSpPr>
            <a:xfrm>
              <a:off x="2325588" y="3886200"/>
              <a:ext cx="304800" cy="274319"/>
              <a:chOff x="4914900" y="4914900"/>
              <a:chExt cx="800100" cy="274319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9"/>
            <p:cNvGrpSpPr/>
            <p:nvPr/>
          </p:nvGrpSpPr>
          <p:grpSpPr>
            <a:xfrm>
              <a:off x="2325588" y="3543300"/>
              <a:ext cx="304800" cy="274319"/>
              <a:chOff x="4914900" y="4914900"/>
              <a:chExt cx="800100" cy="274319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 bwMode="auto">
            <a:xfrm>
              <a:off x="2325588" y="34290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324100" y="33147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3" name="Block Arc 242"/>
          <p:cNvSpPr/>
          <p:nvPr/>
        </p:nvSpPr>
        <p:spPr bwMode="auto">
          <a:xfrm rot="10800000">
            <a:off x="5257800" y="-2400300"/>
            <a:ext cx="9000000" cy="9000000"/>
          </a:xfrm>
          <a:prstGeom prst="blockArc">
            <a:avLst>
              <a:gd name="adj1" fmla="val 18141495"/>
              <a:gd name="adj2" fmla="val 20707986"/>
              <a:gd name="adj3" fmla="val 2365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253"/>
          <p:cNvGrpSpPr/>
          <p:nvPr/>
        </p:nvGrpSpPr>
        <p:grpSpPr>
          <a:xfrm>
            <a:off x="5318760" y="-2451100"/>
            <a:ext cx="9000000" cy="9000000"/>
            <a:chOff x="5318760" y="-2451100"/>
            <a:chExt cx="9000000" cy="9000000"/>
          </a:xfrm>
        </p:grpSpPr>
        <p:sp>
          <p:nvSpPr>
            <p:cNvPr id="245" name="Block Arc 244"/>
            <p:cNvSpPr/>
            <p:nvPr/>
          </p:nvSpPr>
          <p:spPr bwMode="auto">
            <a:xfrm rot="10800000">
              <a:off x="5318760" y="-2451100"/>
              <a:ext cx="9000000" cy="9000000"/>
            </a:xfrm>
            <a:prstGeom prst="blockArc">
              <a:avLst>
                <a:gd name="adj1" fmla="val 18147754"/>
                <a:gd name="adj2" fmla="val 20686240"/>
                <a:gd name="adj3" fmla="val 30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Block Arc 245"/>
            <p:cNvSpPr/>
            <p:nvPr/>
          </p:nvSpPr>
          <p:spPr bwMode="auto">
            <a:xfrm rot="10800000">
              <a:off x="5474530" y="-2274132"/>
              <a:ext cx="8640000" cy="8640000"/>
            </a:xfrm>
            <a:prstGeom prst="blockArc">
              <a:avLst>
                <a:gd name="adj1" fmla="val 18141495"/>
                <a:gd name="adj2" fmla="val 20668635"/>
                <a:gd name="adj3" fmla="val 353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Block Arc 246"/>
            <p:cNvSpPr/>
            <p:nvPr/>
          </p:nvSpPr>
          <p:spPr bwMode="auto">
            <a:xfrm rot="10800000">
              <a:off x="5630375" y="-2124228"/>
              <a:ext cx="8280000" cy="828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Block Arc 247"/>
            <p:cNvSpPr/>
            <p:nvPr/>
          </p:nvSpPr>
          <p:spPr bwMode="auto">
            <a:xfrm rot="10800000">
              <a:off x="5793690" y="-1937166"/>
              <a:ext cx="7920000" cy="792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Block Arc 249"/>
            <p:cNvSpPr/>
            <p:nvPr/>
          </p:nvSpPr>
          <p:spPr bwMode="auto">
            <a:xfrm rot="10800000">
              <a:off x="5962940" y="-1745724"/>
              <a:ext cx="7560000" cy="756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Block Arc 250"/>
            <p:cNvSpPr/>
            <p:nvPr/>
          </p:nvSpPr>
          <p:spPr bwMode="auto">
            <a:xfrm rot="10800000">
              <a:off x="6118785" y="-1552728"/>
              <a:ext cx="7200000" cy="720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Block Arc 251"/>
            <p:cNvSpPr/>
            <p:nvPr/>
          </p:nvSpPr>
          <p:spPr bwMode="auto">
            <a:xfrm rot="10800000">
              <a:off x="6290900" y="-1375783"/>
              <a:ext cx="6840000" cy="684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Block Arc 252"/>
            <p:cNvSpPr/>
            <p:nvPr/>
          </p:nvSpPr>
          <p:spPr bwMode="auto">
            <a:xfrm rot="10800000">
              <a:off x="6442345" y="-1173175"/>
              <a:ext cx="6480000" cy="6480000"/>
            </a:xfrm>
            <a:prstGeom prst="blockArc">
              <a:avLst>
                <a:gd name="adj1" fmla="val 18141495"/>
                <a:gd name="adj2" fmla="val 20638644"/>
                <a:gd name="adj3" fmla="val 30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3" name="Straight Arrow Connector 262"/>
          <p:cNvCxnSpPr/>
          <p:nvPr/>
        </p:nvCxnSpPr>
        <p:spPr bwMode="auto">
          <a:xfrm>
            <a:off x="2857500" y="1485900"/>
            <a:ext cx="0" cy="502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4" name="Straight Arrow Connector 263"/>
          <p:cNvCxnSpPr/>
          <p:nvPr/>
        </p:nvCxnSpPr>
        <p:spPr bwMode="auto">
          <a:xfrm flipH="1">
            <a:off x="914400" y="1485900"/>
            <a:ext cx="1943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5" name="Straight Arrow Connector 264"/>
          <p:cNvCxnSpPr/>
          <p:nvPr/>
        </p:nvCxnSpPr>
        <p:spPr bwMode="auto">
          <a:xfrm>
            <a:off x="5257800" y="1485900"/>
            <a:ext cx="3314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6" name="Straight Arrow Connector 265"/>
          <p:cNvCxnSpPr/>
          <p:nvPr/>
        </p:nvCxnSpPr>
        <p:spPr bwMode="auto">
          <a:xfrm>
            <a:off x="5257800" y="1485900"/>
            <a:ext cx="0" cy="4914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7" name="TextBox 266"/>
          <p:cNvSpPr txBox="1"/>
          <p:nvPr/>
        </p:nvSpPr>
        <p:spPr>
          <a:xfrm>
            <a:off x="8229600" y="16002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5372100" y="60579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71500" y="14859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2286000" y="62865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</a:p>
        </p:txBody>
      </p:sp>
    </p:spTree>
    <p:extLst>
      <p:ext uri="{BB962C8B-B14F-4D97-AF65-F5344CB8AC3E}">
        <p14:creationId xmlns="" xmlns:p14="http://schemas.microsoft.com/office/powerpoint/2010/main" val="21748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861" y="3200400"/>
            <a:ext cx="29255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06921"/>
            <a:ext cx="1905000" cy="9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581D-C2DF-4A45-8AA0-5502627FF605}" type="slidenum">
              <a:rPr lang="en-GB"/>
              <a:pPr/>
              <a:t>4</a:t>
            </a:fld>
            <a:endParaRPr lang="en-US"/>
          </a:p>
        </p:txBody>
      </p:sp>
      <p:sp>
        <p:nvSpPr>
          <p:cNvPr id="226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609600"/>
          </a:xfrm>
        </p:spPr>
        <p:txBody>
          <a:bodyPr/>
          <a:lstStyle/>
          <a:p>
            <a:r>
              <a:rPr lang="it-IT" dirty="0" smtClean="0"/>
              <a:t>cLFV, EDM, g-2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>
          <a:blip r:embed="rId5" cstate="print"/>
          <a:srcRect r="54984"/>
          <a:stretch>
            <a:fillRect/>
          </a:stretch>
        </p:blipFill>
        <p:spPr bwMode="auto">
          <a:xfrm>
            <a:off x="6495944" y="1676400"/>
            <a:ext cx="18860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47988" y="1828800"/>
          <a:ext cx="3148012" cy="1192562"/>
        </p:xfrm>
        <a:graphic>
          <a:graphicData uri="http://schemas.openxmlformats.org/presentationml/2006/ole">
            <p:oleObj spid="_x0000_s26626" name="Equation" r:id="rId6" imgW="1942920" imgH="73656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3733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2514600" y="2514600"/>
            <a:ext cx="1219200" cy="9906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" y="762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contributo</a:t>
            </a:r>
            <a:r>
              <a:rPr lang="en-US" sz="1600" dirty="0" smtClean="0">
                <a:solidFill>
                  <a:srgbClr val="0000FF"/>
                </a:solidFill>
              </a:rPr>
              <a:t> al </a:t>
            </a:r>
            <a:r>
              <a:rPr lang="en-US" sz="1600" dirty="0" smtClean="0">
                <a:solidFill>
                  <a:srgbClr val="FF0000"/>
                </a:solidFill>
              </a:rPr>
              <a:t>EDM, MDM </a:t>
            </a:r>
            <a:r>
              <a:rPr lang="en-US" sz="1600" dirty="0" err="1" smtClean="0">
                <a:solidFill>
                  <a:srgbClr val="0000FF"/>
                </a:solidFill>
              </a:rPr>
              <a:t>dei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leptoni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dagli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elementi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diagonali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della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matrice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massa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degli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sleptoni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ja-JP" sz="1600" dirty="0" smtClean="0"/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processi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LFV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indotti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dai</a:t>
            </a:r>
            <a:r>
              <a:rPr lang="en-US" altLang="ja-JP" sz="1600" dirty="0" smtClean="0">
                <a:solidFill>
                  <a:srgbClr val="0000FF"/>
                </a:solidFill>
              </a:rPr>
              <a:t> termini </a:t>
            </a:r>
            <a:r>
              <a:rPr lang="en-US" altLang="ja-JP" sz="1600" dirty="0" smtClean="0">
                <a:solidFill>
                  <a:srgbClr val="FF0000"/>
                </a:solidFill>
              </a:rPr>
              <a:t>non-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diagonali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chemeClr val="accent2"/>
                </a:solidFill>
              </a:rPr>
              <a:t>(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dipende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dal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meccanismo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rottura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di</a:t>
            </a:r>
            <a:r>
              <a:rPr lang="en-US" altLang="ja-JP" sz="1600" dirty="0" smtClean="0">
                <a:solidFill>
                  <a:srgbClr val="FF0000"/>
                </a:solidFill>
              </a:rPr>
              <a:t> SUSY </a:t>
            </a:r>
            <a:r>
              <a:rPr lang="en-US" altLang="ja-JP" sz="1600" dirty="0" smtClean="0">
                <a:solidFill>
                  <a:schemeClr val="accent2"/>
                </a:solidFill>
              </a:rPr>
              <a:t>e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dal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tipo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interazioni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LFV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alla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scala</a:t>
            </a:r>
            <a:r>
              <a:rPr lang="en-US" altLang="ja-JP" sz="1600" dirty="0" smtClean="0">
                <a:solidFill>
                  <a:srgbClr val="FF0000"/>
                </a:solidFill>
              </a:rPr>
              <a:t> GUT)</a:t>
            </a:r>
          </a:p>
          <a:p>
            <a:endParaRPr lang="en-US" altLang="ja-JP" sz="1600" dirty="0" smtClean="0"/>
          </a:p>
          <a:p>
            <a:pPr algn="l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828800"/>
            <a:ext cx="838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μ→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95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181600" y="2438400"/>
            <a:ext cx="1447800" cy="158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970388"/>
            <a:ext cx="1600200" cy="9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04800" y="3200400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eZ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4462" y="3078162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g-2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4462" y="3459162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EDM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95940" name="Object 4"/>
          <p:cNvGraphicFramePr>
            <a:graphicFrameLocks noChangeAspect="1"/>
          </p:cNvGraphicFramePr>
          <p:nvPr/>
        </p:nvGraphicFramePr>
        <p:xfrm>
          <a:off x="7332662" y="3048000"/>
          <a:ext cx="1049338" cy="411162"/>
        </p:xfrm>
        <a:graphic>
          <a:graphicData uri="http://schemas.openxmlformats.org/presentationml/2006/ole">
            <p:oleObj spid="_x0000_s26627" name="Equation" r:id="rId8" imgW="647640" imgH="253800" progId="Equation.3">
              <p:embed/>
            </p:oleObj>
          </a:graphicData>
        </a:graphic>
      </p:graphicFrame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7342187" y="3429000"/>
          <a:ext cx="1028700" cy="411162"/>
        </p:xfrm>
        <a:graphic>
          <a:graphicData uri="http://schemas.openxmlformats.org/presentationml/2006/ole">
            <p:oleObj spid="_x0000_s26628" name="Equation" r:id="rId9" imgW="634680" imgH="253800" progId="Equation.3">
              <p:embed/>
            </p:oleObj>
          </a:graphicData>
        </a:graphic>
      </p:graphicFrame>
      <p:cxnSp>
        <p:nvCxnSpPr>
          <p:cNvPr id="32" name="Straight Arrow Connector 31"/>
          <p:cNvCxnSpPr>
            <a:endCxn id="295939" idx="3"/>
          </p:cNvCxnSpPr>
          <p:nvPr/>
        </p:nvCxnSpPr>
        <p:spPr bwMode="auto">
          <a:xfrm rot="10800000">
            <a:off x="2514600" y="2487032"/>
            <a:ext cx="1219200" cy="2756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24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effetto</a:t>
            </a:r>
            <a:r>
              <a:rPr lang="en-US" sz="1600" dirty="0" smtClean="0">
                <a:solidFill>
                  <a:srgbClr val="FF0000"/>
                </a:solidFill>
              </a:rPr>
              <a:t> SUSY </a:t>
            </a:r>
            <a:r>
              <a:rPr lang="en-US" sz="1600" dirty="0" err="1" smtClean="0">
                <a:solidFill>
                  <a:srgbClr val="0000FF"/>
                </a:solidFill>
              </a:rPr>
              <a:t>su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g-2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deviazione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dalle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predizioni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SM 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indizio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sperimentale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:                 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il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risultato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E821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52401" y="5486401"/>
          <a:ext cx="2971799" cy="343450"/>
        </p:xfrm>
        <a:graphic>
          <a:graphicData uri="http://schemas.openxmlformats.org/presentationml/2006/ole">
            <p:oleObj spid="_x0000_s26629" name="Equation" r:id="rId10" imgW="2197080" imgH="253800" progId="Equation.3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 rot="5400000">
            <a:off x="3124200" y="4495800"/>
            <a:ext cx="2439194" cy="794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114006" y="4495006"/>
            <a:ext cx="2438400" cy="1588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19800" y="4191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l-GR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≠0 </a:t>
            </a:r>
            <a:r>
              <a:rPr lang="en-US" sz="1600" dirty="0" err="1" smtClean="0">
                <a:solidFill>
                  <a:srgbClr val="0000FF"/>
                </a:solidFill>
                <a:cs typeface="Times New Roman"/>
              </a:rPr>
              <a:t>associato</a:t>
            </a:r>
            <a:r>
              <a:rPr lang="en-US" sz="1600" dirty="0" smtClean="0">
                <a:solidFill>
                  <a:srgbClr val="0000FF"/>
                </a:solidFill>
                <a:cs typeface="Times New Roman"/>
              </a:rPr>
              <a:t> a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SUSY</a:t>
            </a:r>
          </a:p>
          <a:p>
            <a:pPr algn="l"/>
            <a:endParaRPr lang="en-US" sz="1600" dirty="0" smtClean="0">
              <a:solidFill>
                <a:srgbClr val="FF0000"/>
              </a:solidFill>
              <a:cs typeface="Times New Roman"/>
              <a:sym typeface="Wingdings" pitchFamily="2" charset="2"/>
            </a:endParaRPr>
          </a:p>
          <a:p>
            <a:pPr algn="l"/>
            <a:r>
              <a:rPr lang="en-US" sz="1600" dirty="0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 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0" algn="l"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G.Isidori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</a:rPr>
              <a:t>et al. </a:t>
            </a:r>
          </a:p>
          <a:p>
            <a:pPr lvl="0" algn="l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Phys. Rev. D75 (2007) 115019</a:t>
            </a:r>
          </a:p>
          <a:p>
            <a:pPr lvl="0" algn="l">
              <a:spcBef>
                <a:spcPct val="50000"/>
              </a:spcBef>
            </a:pP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400800" y="4648200"/>
          <a:ext cx="1981200" cy="384110"/>
        </p:xfrm>
        <a:graphic>
          <a:graphicData uri="http://schemas.openxmlformats.org/presentationml/2006/ole">
            <p:oleObj spid="_x0000_s26630" name="Equation" r:id="rId11" imgW="1244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E780-9DDD-4A12-87FF-AB6B20FA420C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81872" y="1828800"/>
            <a:ext cx="1547028" cy="4229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06"/>
          <p:cNvGrpSpPr/>
          <p:nvPr/>
        </p:nvGrpSpPr>
        <p:grpSpPr>
          <a:xfrm>
            <a:off x="2324100" y="3314700"/>
            <a:ext cx="306288" cy="2560319"/>
            <a:chOff x="2324100" y="3314700"/>
            <a:chExt cx="306288" cy="2560319"/>
          </a:xfrm>
        </p:grpSpPr>
        <p:grpSp>
          <p:nvGrpSpPr>
            <p:cNvPr id="7" name="Group 133"/>
            <p:cNvGrpSpPr/>
            <p:nvPr/>
          </p:nvGrpSpPr>
          <p:grpSpPr>
            <a:xfrm>
              <a:off x="2325588" y="5600700"/>
              <a:ext cx="304800" cy="274319"/>
              <a:chOff x="4914900" y="4914900"/>
              <a:chExt cx="800100" cy="274319"/>
            </a:xfrm>
          </p:grpSpPr>
          <p:sp>
            <p:nvSpPr>
              <p:cNvPr id="160" name="Rectangle 159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Group 134"/>
            <p:cNvGrpSpPr/>
            <p:nvPr/>
          </p:nvGrpSpPr>
          <p:grpSpPr>
            <a:xfrm>
              <a:off x="2325588" y="4229100"/>
              <a:ext cx="304800" cy="274319"/>
              <a:chOff x="4914900" y="4914900"/>
              <a:chExt cx="800100" cy="274319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35"/>
            <p:cNvGrpSpPr/>
            <p:nvPr/>
          </p:nvGrpSpPr>
          <p:grpSpPr>
            <a:xfrm>
              <a:off x="2325588" y="4572000"/>
              <a:ext cx="304800" cy="274319"/>
              <a:chOff x="4914900" y="4914900"/>
              <a:chExt cx="800100" cy="274319"/>
            </a:xfrm>
          </p:grpSpPr>
          <p:sp>
            <p:nvSpPr>
              <p:cNvPr id="154" name="Rectangle 153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36"/>
            <p:cNvGrpSpPr/>
            <p:nvPr/>
          </p:nvGrpSpPr>
          <p:grpSpPr>
            <a:xfrm>
              <a:off x="2325588" y="4914900"/>
              <a:ext cx="304800" cy="274319"/>
              <a:chOff x="4914900" y="4914900"/>
              <a:chExt cx="800100" cy="274319"/>
            </a:xfrm>
          </p:grpSpPr>
          <p:sp>
            <p:nvSpPr>
              <p:cNvPr id="151" name="Rectangle 15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37"/>
            <p:cNvGrpSpPr/>
            <p:nvPr/>
          </p:nvGrpSpPr>
          <p:grpSpPr>
            <a:xfrm>
              <a:off x="2325588" y="5257800"/>
              <a:ext cx="304800" cy="274319"/>
              <a:chOff x="4914900" y="4914900"/>
              <a:chExt cx="800100" cy="274319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138"/>
            <p:cNvGrpSpPr/>
            <p:nvPr/>
          </p:nvGrpSpPr>
          <p:grpSpPr>
            <a:xfrm>
              <a:off x="2325588" y="3886200"/>
              <a:ext cx="304800" cy="274319"/>
              <a:chOff x="4914900" y="4914900"/>
              <a:chExt cx="800100" cy="274319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9"/>
            <p:cNvGrpSpPr/>
            <p:nvPr/>
          </p:nvGrpSpPr>
          <p:grpSpPr>
            <a:xfrm>
              <a:off x="2325588" y="3543300"/>
              <a:ext cx="304800" cy="274319"/>
              <a:chOff x="4914900" y="4914900"/>
              <a:chExt cx="800100" cy="274319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 bwMode="auto">
            <a:xfrm>
              <a:off x="2325588" y="34290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324100" y="33147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3" name="Block Arc 242"/>
          <p:cNvSpPr/>
          <p:nvPr/>
        </p:nvSpPr>
        <p:spPr bwMode="auto">
          <a:xfrm rot="10800000">
            <a:off x="5257800" y="-2413000"/>
            <a:ext cx="9000000" cy="9000000"/>
          </a:xfrm>
          <a:prstGeom prst="blockArc">
            <a:avLst>
              <a:gd name="adj1" fmla="val 18141495"/>
              <a:gd name="adj2" fmla="val 20707986"/>
              <a:gd name="adj3" fmla="val 2365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Block Arc 244"/>
          <p:cNvSpPr/>
          <p:nvPr/>
        </p:nvSpPr>
        <p:spPr bwMode="auto">
          <a:xfrm rot="10800000">
            <a:off x="5318760" y="-2451100"/>
            <a:ext cx="9000000" cy="9000000"/>
          </a:xfrm>
          <a:prstGeom prst="blockArc">
            <a:avLst>
              <a:gd name="adj1" fmla="val 18147754"/>
              <a:gd name="adj2" fmla="val 20686240"/>
              <a:gd name="adj3" fmla="val 30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Block Arc 245"/>
          <p:cNvSpPr/>
          <p:nvPr/>
        </p:nvSpPr>
        <p:spPr bwMode="auto">
          <a:xfrm rot="10800000">
            <a:off x="5474530" y="-2274132"/>
            <a:ext cx="8640000" cy="8640000"/>
          </a:xfrm>
          <a:prstGeom prst="blockArc">
            <a:avLst>
              <a:gd name="adj1" fmla="val 18141495"/>
              <a:gd name="adj2" fmla="val 20668635"/>
              <a:gd name="adj3" fmla="val 35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Block Arc 246"/>
          <p:cNvSpPr/>
          <p:nvPr/>
        </p:nvSpPr>
        <p:spPr bwMode="auto">
          <a:xfrm rot="10800000">
            <a:off x="5630375" y="-2124228"/>
            <a:ext cx="8280000" cy="828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Block Arc 247"/>
          <p:cNvSpPr/>
          <p:nvPr/>
        </p:nvSpPr>
        <p:spPr bwMode="auto">
          <a:xfrm rot="10800000">
            <a:off x="5793690" y="-1937166"/>
            <a:ext cx="7920000" cy="792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Block Arc 249"/>
          <p:cNvSpPr/>
          <p:nvPr/>
        </p:nvSpPr>
        <p:spPr bwMode="auto">
          <a:xfrm rot="10800000">
            <a:off x="5962940" y="-1730701"/>
            <a:ext cx="7560000" cy="756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Block Arc 250"/>
          <p:cNvSpPr/>
          <p:nvPr/>
        </p:nvSpPr>
        <p:spPr bwMode="auto">
          <a:xfrm rot="10800000">
            <a:off x="6118785" y="-1552728"/>
            <a:ext cx="7200000" cy="720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Block Arc 251"/>
          <p:cNvSpPr/>
          <p:nvPr/>
        </p:nvSpPr>
        <p:spPr bwMode="auto">
          <a:xfrm rot="10800000">
            <a:off x="6290900" y="-1375783"/>
            <a:ext cx="6840000" cy="684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Block Arc 252"/>
          <p:cNvSpPr/>
          <p:nvPr/>
        </p:nvSpPr>
        <p:spPr bwMode="auto">
          <a:xfrm rot="10800000">
            <a:off x="6442345" y="-1173175"/>
            <a:ext cx="6480000" cy="6480000"/>
          </a:xfrm>
          <a:prstGeom prst="blockArc">
            <a:avLst>
              <a:gd name="adj1" fmla="val 18141495"/>
              <a:gd name="adj2" fmla="val 20638644"/>
              <a:gd name="adj3" fmla="val 3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3" name="Straight Arrow Connector 262"/>
          <p:cNvCxnSpPr/>
          <p:nvPr/>
        </p:nvCxnSpPr>
        <p:spPr bwMode="auto">
          <a:xfrm>
            <a:off x="2857500" y="1485900"/>
            <a:ext cx="0" cy="502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4" name="Straight Arrow Connector 263"/>
          <p:cNvCxnSpPr/>
          <p:nvPr/>
        </p:nvCxnSpPr>
        <p:spPr bwMode="auto">
          <a:xfrm flipH="1">
            <a:off x="914400" y="1485900"/>
            <a:ext cx="1943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5" name="Straight Arrow Connector 264"/>
          <p:cNvCxnSpPr/>
          <p:nvPr/>
        </p:nvCxnSpPr>
        <p:spPr bwMode="auto">
          <a:xfrm>
            <a:off x="5257800" y="1485900"/>
            <a:ext cx="3314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6" name="Straight Arrow Connector 265"/>
          <p:cNvCxnSpPr/>
          <p:nvPr/>
        </p:nvCxnSpPr>
        <p:spPr bwMode="auto">
          <a:xfrm>
            <a:off x="5257800" y="1485900"/>
            <a:ext cx="0" cy="4914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7" name="TextBox 266"/>
          <p:cNvSpPr txBox="1"/>
          <p:nvPr/>
        </p:nvSpPr>
        <p:spPr>
          <a:xfrm>
            <a:off x="8229600" y="16002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5372100" y="6057900"/>
            <a:ext cx="457200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71500" y="14859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2286000" y="628650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</a:p>
        </p:txBody>
      </p:sp>
      <p:sp>
        <p:nvSpPr>
          <p:cNvPr id="271" name="Block Arc 270"/>
          <p:cNvSpPr/>
          <p:nvPr/>
        </p:nvSpPr>
        <p:spPr bwMode="auto">
          <a:xfrm rot="10800000">
            <a:off x="5311515" y="-2463017"/>
            <a:ext cx="9000000" cy="9000000"/>
          </a:xfrm>
          <a:prstGeom prst="blockArc">
            <a:avLst>
              <a:gd name="adj1" fmla="val 19443811"/>
              <a:gd name="adj2" fmla="val 20679818"/>
              <a:gd name="adj3" fmla="val 41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Block Arc 271"/>
          <p:cNvSpPr>
            <a:spLocks/>
          </p:cNvSpPr>
          <p:nvPr/>
        </p:nvSpPr>
        <p:spPr bwMode="auto">
          <a:xfrm rot="10800000">
            <a:off x="6411990" y="-1199458"/>
            <a:ext cx="6480000" cy="6480000"/>
          </a:xfrm>
          <a:prstGeom prst="blockArc">
            <a:avLst>
              <a:gd name="adj1" fmla="val 18811933"/>
              <a:gd name="adj2" fmla="val 20628191"/>
              <a:gd name="adj3" fmla="val 78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Block Arc 272"/>
          <p:cNvSpPr/>
          <p:nvPr/>
        </p:nvSpPr>
        <p:spPr bwMode="auto">
          <a:xfrm rot="10800000">
            <a:off x="6258367" y="-1391695"/>
            <a:ext cx="6840000" cy="6840000"/>
          </a:xfrm>
          <a:prstGeom prst="blockArc">
            <a:avLst>
              <a:gd name="adj1" fmla="val 18931187"/>
              <a:gd name="adj2" fmla="val 20623350"/>
              <a:gd name="adj3" fmla="val 85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Block Arc 273"/>
          <p:cNvSpPr/>
          <p:nvPr/>
        </p:nvSpPr>
        <p:spPr bwMode="auto">
          <a:xfrm rot="10800000">
            <a:off x="6090052" y="-1576085"/>
            <a:ext cx="7200000" cy="7200000"/>
          </a:xfrm>
          <a:prstGeom prst="blockArc">
            <a:avLst>
              <a:gd name="adj1" fmla="val 19014984"/>
              <a:gd name="adj2" fmla="val 20630044"/>
              <a:gd name="adj3" fmla="val 73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Block Arc 274"/>
          <p:cNvSpPr/>
          <p:nvPr/>
        </p:nvSpPr>
        <p:spPr bwMode="auto">
          <a:xfrm rot="10800000">
            <a:off x="5932995" y="-1761660"/>
            <a:ext cx="7560000" cy="7560000"/>
          </a:xfrm>
          <a:prstGeom prst="blockArc">
            <a:avLst>
              <a:gd name="adj1" fmla="val 19122051"/>
              <a:gd name="adj2" fmla="val 20632959"/>
              <a:gd name="adj3" fmla="val 5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Block Arc 275"/>
          <p:cNvSpPr/>
          <p:nvPr/>
        </p:nvSpPr>
        <p:spPr bwMode="auto">
          <a:xfrm rot="10800000">
            <a:off x="5770950" y="-1954021"/>
            <a:ext cx="7920000" cy="7920000"/>
          </a:xfrm>
          <a:prstGeom prst="blockArc">
            <a:avLst>
              <a:gd name="adj1" fmla="val 19218170"/>
              <a:gd name="adj2" fmla="val 20633219"/>
              <a:gd name="adj3" fmla="val 57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Block Arc 276"/>
          <p:cNvSpPr/>
          <p:nvPr/>
        </p:nvSpPr>
        <p:spPr bwMode="auto">
          <a:xfrm rot="10800000">
            <a:off x="5464675" y="-2295177"/>
            <a:ext cx="8640000" cy="8640000"/>
          </a:xfrm>
          <a:prstGeom prst="blockArc">
            <a:avLst>
              <a:gd name="adj1" fmla="val 19374004"/>
              <a:gd name="adj2" fmla="val 20665022"/>
              <a:gd name="adj3" fmla="val 54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Block Arc 277"/>
          <p:cNvSpPr/>
          <p:nvPr/>
        </p:nvSpPr>
        <p:spPr bwMode="auto">
          <a:xfrm rot="10800000">
            <a:off x="5611890" y="-2139678"/>
            <a:ext cx="8280000" cy="8280000"/>
          </a:xfrm>
          <a:prstGeom prst="blockArc">
            <a:avLst>
              <a:gd name="adj1" fmla="val 19296272"/>
              <a:gd name="adj2" fmla="val 20628943"/>
              <a:gd name="adj3" fmla="val 54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Block Arc 278"/>
          <p:cNvSpPr>
            <a:spLocks/>
          </p:cNvSpPr>
          <p:nvPr/>
        </p:nvSpPr>
        <p:spPr bwMode="auto">
          <a:xfrm rot="8705344">
            <a:off x="6575459" y="-1061004"/>
            <a:ext cx="6480000" cy="6480000"/>
          </a:xfrm>
          <a:prstGeom prst="blockArc">
            <a:avLst>
              <a:gd name="adj1" fmla="val 20354181"/>
              <a:gd name="adj2" fmla="val 20628191"/>
              <a:gd name="adj3" fmla="val 78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Block Arc 279"/>
          <p:cNvSpPr/>
          <p:nvPr/>
        </p:nvSpPr>
        <p:spPr bwMode="auto">
          <a:xfrm rot="8773128">
            <a:off x="6353389" y="-1306189"/>
            <a:ext cx="6840000" cy="6840000"/>
          </a:xfrm>
          <a:prstGeom prst="blockArc">
            <a:avLst>
              <a:gd name="adj1" fmla="val 20186263"/>
              <a:gd name="adj2" fmla="val 20623350"/>
              <a:gd name="adj3" fmla="val 85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Block Arc 280"/>
          <p:cNvSpPr/>
          <p:nvPr/>
        </p:nvSpPr>
        <p:spPr bwMode="auto">
          <a:xfrm rot="8803117">
            <a:off x="6113333" y="-1534267"/>
            <a:ext cx="7200000" cy="7200000"/>
          </a:xfrm>
          <a:prstGeom prst="blockArc">
            <a:avLst>
              <a:gd name="adj1" fmla="val 20087077"/>
              <a:gd name="adj2" fmla="val 20630044"/>
              <a:gd name="adj3" fmla="val 73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Block Arc 281"/>
          <p:cNvSpPr/>
          <p:nvPr/>
        </p:nvSpPr>
        <p:spPr bwMode="auto">
          <a:xfrm rot="8855816">
            <a:off x="5893437" y="-1764660"/>
            <a:ext cx="7560000" cy="7560000"/>
          </a:xfrm>
          <a:prstGeom prst="blockArc">
            <a:avLst>
              <a:gd name="adj1" fmla="val 19981781"/>
              <a:gd name="adj2" fmla="val 20632959"/>
              <a:gd name="adj3" fmla="val 5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Block Arc 282"/>
          <p:cNvSpPr/>
          <p:nvPr/>
        </p:nvSpPr>
        <p:spPr bwMode="auto">
          <a:xfrm rot="9060690">
            <a:off x="5832035" y="-1893695"/>
            <a:ext cx="7920000" cy="7920000"/>
          </a:xfrm>
          <a:prstGeom prst="blockArc">
            <a:avLst>
              <a:gd name="adj1" fmla="val 19898573"/>
              <a:gd name="adj2" fmla="val 20633219"/>
              <a:gd name="adj3" fmla="val 57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Block Arc 283"/>
          <p:cNvSpPr/>
          <p:nvPr/>
        </p:nvSpPr>
        <p:spPr bwMode="auto">
          <a:xfrm rot="8995928">
            <a:off x="5543895" y="-2171951"/>
            <a:ext cx="8280000" cy="8280000"/>
          </a:xfrm>
          <a:prstGeom prst="blockArc">
            <a:avLst>
              <a:gd name="adj1" fmla="val 19850213"/>
              <a:gd name="adj2" fmla="val 20653810"/>
              <a:gd name="adj3" fmla="val 61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Block Arc 284"/>
          <p:cNvSpPr/>
          <p:nvPr/>
        </p:nvSpPr>
        <p:spPr bwMode="auto">
          <a:xfrm rot="9208877">
            <a:off x="5451466" y="-2283322"/>
            <a:ext cx="8640000" cy="8640000"/>
          </a:xfrm>
          <a:prstGeom prst="blockArc">
            <a:avLst>
              <a:gd name="adj1" fmla="val 19716810"/>
              <a:gd name="adj2" fmla="val 20665022"/>
              <a:gd name="adj3" fmla="val 54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7" name="Block Arc 286"/>
          <p:cNvSpPr/>
          <p:nvPr/>
        </p:nvSpPr>
        <p:spPr bwMode="auto">
          <a:xfrm rot="9290282">
            <a:off x="5344416" y="-2421834"/>
            <a:ext cx="9000000" cy="9000000"/>
          </a:xfrm>
          <a:prstGeom prst="blockArc">
            <a:avLst>
              <a:gd name="adj1" fmla="val 19697695"/>
              <a:gd name="adj2" fmla="val 20673128"/>
              <a:gd name="adj3" fmla="val 4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F7E-8162-4F02-A3D9-47FE48CF612F}" type="datetime1">
              <a:rPr lang="en-GB" smtClean="0"/>
              <a:pPr/>
              <a:t>29/06/2012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81872" y="1828800"/>
            <a:ext cx="1547028" cy="4229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092892" y="1828800"/>
            <a:ext cx="1548000" cy="4229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207"/>
          <p:cNvGrpSpPr/>
          <p:nvPr/>
        </p:nvGrpSpPr>
        <p:grpSpPr>
          <a:xfrm>
            <a:off x="1068288" y="3314700"/>
            <a:ext cx="1260912" cy="2560319"/>
            <a:chOff x="1068288" y="3314700"/>
            <a:chExt cx="1260912" cy="2560319"/>
          </a:xfrm>
        </p:grpSpPr>
        <p:grpSp>
          <p:nvGrpSpPr>
            <p:cNvPr id="10" name="Group 12"/>
            <p:cNvGrpSpPr/>
            <p:nvPr/>
          </p:nvGrpSpPr>
          <p:grpSpPr>
            <a:xfrm>
              <a:off x="1071900" y="4914900"/>
              <a:ext cx="1257300" cy="274319"/>
              <a:chOff x="4914900" y="4914900"/>
              <a:chExt cx="800100" cy="274319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>
              <a:off x="1071900" y="5257800"/>
              <a:ext cx="1257300" cy="274319"/>
              <a:chOff x="4914900" y="4914900"/>
              <a:chExt cx="800100" cy="274319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22"/>
            <p:cNvGrpSpPr/>
            <p:nvPr/>
          </p:nvGrpSpPr>
          <p:grpSpPr>
            <a:xfrm>
              <a:off x="1071900" y="5600700"/>
              <a:ext cx="1257300" cy="274319"/>
              <a:chOff x="4914900" y="4914900"/>
              <a:chExt cx="800100" cy="274319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1071900" y="4572000"/>
              <a:ext cx="1257300" cy="274319"/>
              <a:chOff x="4914900" y="4914900"/>
              <a:chExt cx="800100" cy="274319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" name="Group 30"/>
            <p:cNvGrpSpPr/>
            <p:nvPr/>
          </p:nvGrpSpPr>
          <p:grpSpPr>
            <a:xfrm>
              <a:off x="1071900" y="3886200"/>
              <a:ext cx="1257300" cy="274319"/>
              <a:chOff x="4914900" y="4914900"/>
              <a:chExt cx="800100" cy="27431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Group 34"/>
            <p:cNvGrpSpPr/>
            <p:nvPr/>
          </p:nvGrpSpPr>
          <p:grpSpPr>
            <a:xfrm>
              <a:off x="1071900" y="4229100"/>
              <a:ext cx="1257300" cy="274319"/>
              <a:chOff x="4914900" y="4914900"/>
              <a:chExt cx="800100" cy="274319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1071900" y="3429000"/>
              <a:ext cx="12573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Group 42"/>
            <p:cNvGrpSpPr/>
            <p:nvPr/>
          </p:nvGrpSpPr>
          <p:grpSpPr>
            <a:xfrm>
              <a:off x="1071900" y="4000500"/>
              <a:ext cx="1257300" cy="274319"/>
              <a:chOff x="4914900" y="4914900"/>
              <a:chExt cx="800100" cy="27431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oup 46"/>
            <p:cNvGrpSpPr/>
            <p:nvPr/>
          </p:nvGrpSpPr>
          <p:grpSpPr>
            <a:xfrm>
              <a:off x="1071900" y="3543300"/>
              <a:ext cx="1257300" cy="274319"/>
              <a:chOff x="4914900" y="4914900"/>
              <a:chExt cx="800100" cy="274319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4" name="Group 89"/>
            <p:cNvGrpSpPr/>
            <p:nvPr/>
          </p:nvGrpSpPr>
          <p:grpSpPr>
            <a:xfrm>
              <a:off x="1071900" y="4000500"/>
              <a:ext cx="1257300" cy="274319"/>
              <a:chOff x="4914900" y="4914900"/>
              <a:chExt cx="800100" cy="274319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5" name="Group 93"/>
            <p:cNvGrpSpPr/>
            <p:nvPr/>
          </p:nvGrpSpPr>
          <p:grpSpPr>
            <a:xfrm>
              <a:off x="1071900" y="4343400"/>
              <a:ext cx="1257300" cy="274319"/>
              <a:chOff x="4914900" y="4914900"/>
              <a:chExt cx="800100" cy="274319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05" name="Rectangle 204"/>
            <p:cNvSpPr/>
            <p:nvPr/>
          </p:nvSpPr>
          <p:spPr bwMode="auto">
            <a:xfrm>
              <a:off x="1068288" y="3314700"/>
              <a:ext cx="12573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6" name="Group 206"/>
          <p:cNvGrpSpPr/>
          <p:nvPr/>
        </p:nvGrpSpPr>
        <p:grpSpPr>
          <a:xfrm>
            <a:off x="2324100" y="3314700"/>
            <a:ext cx="306288" cy="2560319"/>
            <a:chOff x="2324100" y="3314700"/>
            <a:chExt cx="306288" cy="2560319"/>
          </a:xfrm>
        </p:grpSpPr>
        <p:grpSp>
          <p:nvGrpSpPr>
            <p:cNvPr id="227" name="Group 133"/>
            <p:cNvGrpSpPr/>
            <p:nvPr/>
          </p:nvGrpSpPr>
          <p:grpSpPr>
            <a:xfrm>
              <a:off x="2325588" y="5600700"/>
              <a:ext cx="304800" cy="274319"/>
              <a:chOff x="4914900" y="4914900"/>
              <a:chExt cx="800100" cy="274319"/>
            </a:xfrm>
          </p:grpSpPr>
          <p:sp>
            <p:nvSpPr>
              <p:cNvPr id="160" name="Rectangle 159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8" name="Group 134"/>
            <p:cNvGrpSpPr/>
            <p:nvPr/>
          </p:nvGrpSpPr>
          <p:grpSpPr>
            <a:xfrm>
              <a:off x="2325588" y="4229100"/>
              <a:ext cx="304800" cy="274319"/>
              <a:chOff x="4914900" y="4914900"/>
              <a:chExt cx="800100" cy="274319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0" name="Group 135"/>
            <p:cNvGrpSpPr/>
            <p:nvPr/>
          </p:nvGrpSpPr>
          <p:grpSpPr>
            <a:xfrm>
              <a:off x="2325588" y="4572000"/>
              <a:ext cx="304800" cy="274319"/>
              <a:chOff x="4914900" y="4914900"/>
              <a:chExt cx="800100" cy="274319"/>
            </a:xfrm>
          </p:grpSpPr>
          <p:sp>
            <p:nvSpPr>
              <p:cNvPr id="154" name="Rectangle 153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2" name="Group 136"/>
            <p:cNvGrpSpPr/>
            <p:nvPr/>
          </p:nvGrpSpPr>
          <p:grpSpPr>
            <a:xfrm>
              <a:off x="2325588" y="4914900"/>
              <a:ext cx="304800" cy="274319"/>
              <a:chOff x="4914900" y="4914900"/>
              <a:chExt cx="800100" cy="274319"/>
            </a:xfrm>
          </p:grpSpPr>
          <p:sp>
            <p:nvSpPr>
              <p:cNvPr id="151" name="Rectangle 15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3" name="Group 137"/>
            <p:cNvGrpSpPr/>
            <p:nvPr/>
          </p:nvGrpSpPr>
          <p:grpSpPr>
            <a:xfrm>
              <a:off x="2325588" y="5257800"/>
              <a:ext cx="304800" cy="274319"/>
              <a:chOff x="4914900" y="4914900"/>
              <a:chExt cx="800100" cy="274319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4" name="Group 138"/>
            <p:cNvGrpSpPr/>
            <p:nvPr/>
          </p:nvGrpSpPr>
          <p:grpSpPr>
            <a:xfrm>
              <a:off x="2325588" y="3886200"/>
              <a:ext cx="304800" cy="274319"/>
              <a:chOff x="4914900" y="4914900"/>
              <a:chExt cx="800100" cy="274319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5" name="Group 139"/>
            <p:cNvGrpSpPr/>
            <p:nvPr/>
          </p:nvGrpSpPr>
          <p:grpSpPr>
            <a:xfrm>
              <a:off x="2325588" y="3543300"/>
              <a:ext cx="304800" cy="274319"/>
              <a:chOff x="4914900" y="4914900"/>
              <a:chExt cx="800100" cy="274319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 bwMode="auto">
            <a:xfrm>
              <a:off x="2325588" y="34290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324100" y="33147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Group 238"/>
          <p:cNvGrpSpPr/>
          <p:nvPr/>
        </p:nvGrpSpPr>
        <p:grpSpPr>
          <a:xfrm>
            <a:off x="4343400" y="3314700"/>
            <a:ext cx="304800" cy="2560319"/>
            <a:chOff x="4343400" y="3314700"/>
            <a:chExt cx="304800" cy="2560319"/>
          </a:xfrm>
        </p:grpSpPr>
        <p:grpSp>
          <p:nvGrpSpPr>
            <p:cNvPr id="237" name="Group 51"/>
            <p:cNvGrpSpPr/>
            <p:nvPr/>
          </p:nvGrpSpPr>
          <p:grpSpPr>
            <a:xfrm>
              <a:off x="4343400" y="5600700"/>
              <a:ext cx="304800" cy="274319"/>
              <a:chOff x="4914900" y="4914900"/>
              <a:chExt cx="800100" cy="274319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9" name="Group 55"/>
            <p:cNvGrpSpPr/>
            <p:nvPr/>
          </p:nvGrpSpPr>
          <p:grpSpPr>
            <a:xfrm>
              <a:off x="4343400" y="4229100"/>
              <a:ext cx="304800" cy="274319"/>
              <a:chOff x="4914900" y="4914900"/>
              <a:chExt cx="800100" cy="274319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1" name="Group 59"/>
            <p:cNvGrpSpPr/>
            <p:nvPr/>
          </p:nvGrpSpPr>
          <p:grpSpPr>
            <a:xfrm>
              <a:off x="4343400" y="4572000"/>
              <a:ext cx="304800" cy="274319"/>
              <a:chOff x="4914900" y="4914900"/>
              <a:chExt cx="800100" cy="27431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2" name="Group 63"/>
            <p:cNvGrpSpPr/>
            <p:nvPr/>
          </p:nvGrpSpPr>
          <p:grpSpPr>
            <a:xfrm>
              <a:off x="4343400" y="4914900"/>
              <a:ext cx="304800" cy="274319"/>
              <a:chOff x="4914900" y="4914900"/>
              <a:chExt cx="800100" cy="274319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3" name="Group 67"/>
            <p:cNvGrpSpPr/>
            <p:nvPr/>
          </p:nvGrpSpPr>
          <p:grpSpPr>
            <a:xfrm>
              <a:off x="4343400" y="5257800"/>
              <a:ext cx="304800" cy="274319"/>
              <a:chOff x="4914900" y="4914900"/>
              <a:chExt cx="800100" cy="274319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4" name="Group 117"/>
            <p:cNvGrpSpPr/>
            <p:nvPr/>
          </p:nvGrpSpPr>
          <p:grpSpPr>
            <a:xfrm>
              <a:off x="4343400" y="3886200"/>
              <a:ext cx="304800" cy="274319"/>
              <a:chOff x="4914900" y="4914900"/>
              <a:chExt cx="800100" cy="274319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5" name="Group 125"/>
            <p:cNvGrpSpPr/>
            <p:nvPr/>
          </p:nvGrpSpPr>
          <p:grpSpPr>
            <a:xfrm>
              <a:off x="4343400" y="3543300"/>
              <a:ext cx="304800" cy="274319"/>
              <a:chOff x="4914900" y="4914900"/>
              <a:chExt cx="800100" cy="274319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4914900" y="49149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4914900" y="50292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4914900" y="5143500"/>
                <a:ext cx="8001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 bwMode="auto">
            <a:xfrm>
              <a:off x="4343400" y="34290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343400" y="3314700"/>
              <a:ext cx="304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0" name="Rectangle 239"/>
          <p:cNvSpPr/>
          <p:nvPr/>
        </p:nvSpPr>
        <p:spPr bwMode="auto">
          <a:xfrm>
            <a:off x="685800" y="3314700"/>
            <a:ext cx="2160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314700"/>
            <a:ext cx="4572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58000" y="1371601"/>
            <a:ext cx="457200" cy="21717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943600" y="1600201"/>
            <a:ext cx="1028700" cy="17145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202362">
            <a:off x="6969754" y="14289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 rot="1202362">
            <a:off x="6969754" y="15813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 rot="1202362">
            <a:off x="6969754" y="17337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 rot="1202362">
            <a:off x="6969754" y="18861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 rot="1202362">
            <a:off x="6969754" y="20385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 rot="1202362">
            <a:off x="6974846" y="2190967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 rot="1202362">
            <a:off x="6969754" y="23353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 rot="1202362">
            <a:off x="6969754" y="24877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 rot="1202362">
            <a:off x="6969754" y="26401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 rot="1202362">
            <a:off x="6969754" y="27925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 rot="1202362">
            <a:off x="6969754" y="29449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 rot="1202362">
            <a:off x="6974846" y="30973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 rot="1202362">
            <a:off x="6969754" y="32628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 rot="1202362">
            <a:off x="6974846" y="3415215"/>
            <a:ext cx="342900" cy="4571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 Same Side Corner Rectangle 11"/>
          <p:cNvSpPr/>
          <p:nvPr/>
        </p:nvSpPr>
        <p:spPr bwMode="auto">
          <a:xfrm rot="16200000">
            <a:off x="6057900" y="1714501"/>
            <a:ext cx="114300" cy="114300"/>
          </a:xfrm>
          <a:prstGeom prst="round2SameRect">
            <a:avLst>
              <a:gd name="adj1" fmla="val 49476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Round Same Side Corner Rectangle 176"/>
          <p:cNvSpPr/>
          <p:nvPr/>
        </p:nvSpPr>
        <p:spPr bwMode="auto">
          <a:xfrm rot="16200000">
            <a:off x="6057900" y="3086101"/>
            <a:ext cx="114300" cy="114300"/>
          </a:xfrm>
          <a:prstGeom prst="round2SameRect">
            <a:avLst>
              <a:gd name="adj1" fmla="val 49476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72200" y="19431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172200" y="20574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6172200" y="21717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172200" y="22860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172200" y="24003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172200" y="25146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172200" y="26289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172200" y="27432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6172200" y="2857501"/>
            <a:ext cx="114300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9" name="Straight Connector 228"/>
          <p:cNvCxnSpPr/>
          <p:nvPr/>
        </p:nvCxnSpPr>
        <p:spPr bwMode="auto">
          <a:xfrm rot="1200000">
            <a:off x="6952761" y="15024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rot="1200000">
            <a:off x="6952761" y="16548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rot="1200000">
            <a:off x="6952761" y="18072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rot="1200000">
            <a:off x="6952761" y="19596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1200000">
            <a:off x="6952761" y="21120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 rot="1200000">
            <a:off x="6952761" y="2264415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rot="1200000">
            <a:off x="6952761" y="240378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rot="1200000">
            <a:off x="6952761" y="255618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1200000">
            <a:off x="6952761" y="270858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1200000">
            <a:off x="6952761" y="286098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1200000">
            <a:off x="6960339" y="302331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1200000">
            <a:off x="6960339" y="317571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1200000">
            <a:off x="6960339" y="332811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rot="1200000">
            <a:off x="6960339" y="3480516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>
            <a:off x="4656300" y="3314700"/>
            <a:ext cx="372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>
            <a:off x="2628900" y="3314700"/>
            <a:ext cx="342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Rectangle 208"/>
          <p:cNvSpPr/>
          <p:nvPr/>
        </p:nvSpPr>
        <p:spPr bwMode="auto">
          <a:xfrm>
            <a:off x="859913" y="3274032"/>
            <a:ext cx="216000" cy="36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860638" y="3364572"/>
            <a:ext cx="216000" cy="36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Rectangle 3"/>
          <p:cNvSpPr>
            <a:spLocks noChangeArrowheads="1"/>
          </p:cNvSpPr>
          <p:nvPr/>
        </p:nvSpPr>
        <p:spPr bwMode="auto">
          <a:xfrm>
            <a:off x="5029200" y="3657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solidFill>
                  <a:srgbClr val="0000CC"/>
                </a:solidFill>
                <a:latin typeface="Garamond"/>
                <a:cs typeface="Garamond"/>
              </a:rPr>
              <a:t>600 um PCB thickness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solidFill>
                  <a:srgbClr val="0000CC"/>
                </a:solidFill>
                <a:latin typeface="Garamond"/>
                <a:cs typeface="Garamond"/>
              </a:rPr>
              <a:t>700 um groove thickness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solidFill>
                  <a:srgbClr val="0000CC"/>
                </a:solidFill>
                <a:latin typeface="Garamond"/>
                <a:cs typeface="Garamond"/>
              </a:rPr>
              <a:t>Decoupling capacitors and protection resistors mounted after insertion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r>
              <a:rPr lang="en-GB" sz="1800" dirty="0" smtClean="0">
                <a:solidFill>
                  <a:srgbClr val="0000CC"/>
                </a:solidFill>
                <a:latin typeface="Garamond"/>
                <a:cs typeface="Garamond"/>
              </a:rPr>
              <a:t>PCB holders coupled with ‘cup’ springs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solidFill>
                <a:srgbClr val="0000CC"/>
              </a:solidFill>
              <a:latin typeface="Garamond"/>
              <a:cs typeface="Garamond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tabLst>
                <a:tab pos="6186488" algn="r"/>
              </a:tabLst>
            </a:pPr>
            <a:endParaRPr lang="en-GB" sz="1800" dirty="0" smtClean="0">
              <a:solidFill>
                <a:srgbClr val="0000CC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42900"/>
            <a:ext cx="6271592" cy="685800"/>
          </a:xfrm>
        </p:spPr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Event with full detector 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192-7B54-4354-A5DA-8D2D87D746D3}" type="datetime1">
              <a:rPr lang="en-GB" smtClean="0"/>
              <a:pPr/>
              <a:t>29/06/2012</a:t>
            </a:fld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4C85-2628-4CED-B402-FC0F8C9E402D}" type="slidenum">
              <a:rPr lang="en-GB" smtClean="0"/>
              <a:pPr/>
              <a:t>42</a:t>
            </a:fld>
            <a:endParaRPr lang="en-GB" dirty="0"/>
          </a:p>
        </p:txBody>
      </p:sp>
      <p:pic>
        <p:nvPicPr>
          <p:cNvPr id="6" name="Immagine 5" descr="gem_cyldch_fulldetector.jpg"/>
          <p:cNvPicPr>
            <a:picLocks noChangeAspect="1"/>
          </p:cNvPicPr>
          <p:nvPr/>
        </p:nvPicPr>
        <p:blipFill>
          <a:blip r:embed="rId2" cstate="print"/>
          <a:srcRect l="5469" t="17450" b="20601"/>
          <a:stretch>
            <a:fillRect/>
          </a:stretch>
        </p:blipFill>
        <p:spPr>
          <a:xfrm>
            <a:off x="2976759" y="1235700"/>
            <a:ext cx="5938641" cy="5508000"/>
          </a:xfrm>
          <a:prstGeom prst="rect">
            <a:avLst/>
          </a:prstGeom>
        </p:spPr>
      </p:pic>
      <p:sp>
        <p:nvSpPr>
          <p:cNvPr id="8" name="CasellaDiTesto 6"/>
          <p:cNvSpPr txBox="1"/>
          <p:nvPr/>
        </p:nvSpPr>
        <p:spPr>
          <a:xfrm>
            <a:off x="228600" y="2971800"/>
            <a:ext cx="285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Blue dots: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hit cell </a:t>
            </a:r>
          </a:p>
          <a:p>
            <a:pPr algn="l"/>
            <a:endParaRPr lang="en-GB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l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3 full </a:t>
            </a: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crossing before hitting the </a:t>
            </a:r>
            <a:r>
              <a:rPr lang="en-GB" sz="2000" dirty="0">
                <a:solidFill>
                  <a:srgbClr val="0000CC"/>
                </a:solidFill>
                <a:latin typeface="Comic Sans MS" pitchFamily="66" charset="0"/>
              </a:rPr>
              <a:t>T</a:t>
            </a:r>
            <a:r>
              <a:rPr lang="en-GB" sz="2000" dirty="0" smtClean="0">
                <a:solidFill>
                  <a:srgbClr val="0000CC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6172200" y="4343400"/>
            <a:ext cx="2797175" cy="1697038"/>
            <a:chOff x="3970" y="2369"/>
            <a:chExt cx="3580" cy="2400"/>
          </a:xfrm>
        </p:grpSpPr>
        <p:pic>
          <p:nvPicPr>
            <p:cNvPr id="15374" name="Picture 20" descr="z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4288" t="9009" r="9489" b="900"/>
            <a:stretch>
              <a:fillRect/>
            </a:stretch>
          </p:blipFill>
          <p:spPr bwMode="auto">
            <a:xfrm>
              <a:off x="3970" y="2369"/>
              <a:ext cx="358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22" descr="z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61513" r="1396" b="58746"/>
            <a:stretch>
              <a:fillRect/>
            </a:stretch>
          </p:blipFill>
          <p:spPr bwMode="auto">
            <a:xfrm>
              <a:off x="6010" y="2381"/>
              <a:ext cx="1540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Direzione e vertice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+mj-lt"/>
              </a:rPr>
              <a:t>Uso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tecnica</a:t>
            </a:r>
            <a:r>
              <a:rPr lang="en-US" sz="2000" dirty="0" smtClean="0">
                <a:latin typeface="+mj-lt"/>
              </a:rPr>
              <a:t> del </a:t>
            </a:r>
            <a:r>
              <a:rPr lang="en-US" sz="2000" dirty="0" err="1" smtClean="0">
                <a:latin typeface="+mj-lt"/>
              </a:rPr>
              <a:t>doppio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giro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err="1" smtClean="0">
                <a:latin typeface="+mj-lt"/>
              </a:rPr>
              <a:t>proiezione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entrambe</a:t>
            </a:r>
            <a:r>
              <a:rPr lang="en-US" sz="1600" dirty="0" smtClean="0">
                <a:latin typeface="+mj-lt"/>
              </a:rPr>
              <a:t> le </a:t>
            </a:r>
            <a:r>
              <a:rPr lang="en-US" sz="1600" dirty="0" err="1" smtClean="0">
                <a:latin typeface="+mj-lt"/>
              </a:rPr>
              <a:t>tracce</a:t>
            </a:r>
            <a:r>
              <a:rPr lang="en-US" sz="1600" dirty="0" smtClean="0">
                <a:latin typeface="+mj-lt"/>
              </a:rPr>
              <a:t> al </a:t>
            </a:r>
            <a:r>
              <a:rPr lang="en-US" sz="1600" dirty="0" err="1" smtClean="0">
                <a:latin typeface="+mj-lt"/>
              </a:rPr>
              <a:t>bersaglio</a:t>
            </a:r>
            <a:r>
              <a:rPr lang="en-US" sz="1600" dirty="0" smtClean="0">
                <a:latin typeface="+mj-lt"/>
              </a:rPr>
              <a:t> e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confronto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delle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variabili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ricostruite</a:t>
            </a:r>
            <a:r>
              <a:rPr lang="en-US" sz="1600" dirty="0" smtClean="0">
                <a:latin typeface="+mj-lt"/>
              </a:rPr>
              <a:t> per un </a:t>
            </a:r>
            <a:r>
              <a:rPr lang="en-US" sz="1600" dirty="0" err="1" smtClean="0">
                <a:latin typeface="+mj-lt"/>
              </a:rPr>
              <a:t>campione</a:t>
            </a:r>
            <a:r>
              <a:rPr lang="en-US" sz="1600" dirty="0" smtClean="0"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tracce</a:t>
            </a:r>
            <a:endParaRPr lang="en-US" sz="1600" dirty="0" smtClean="0">
              <a:latin typeface="+mj-lt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+mj-lt"/>
              </a:rPr>
              <a:t>angolo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azimuthale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θ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rispetto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all’asse</a:t>
            </a:r>
            <a:r>
              <a:rPr lang="en-US" sz="2000" dirty="0" smtClean="0">
                <a:latin typeface="+mj-lt"/>
              </a:rPr>
              <a:t> z)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gaussiano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l-GR" sz="1600" baseline="-25000" dirty="0" smtClean="0">
                <a:solidFill>
                  <a:srgbClr val="00B050"/>
                </a:solidFill>
                <a:latin typeface="+mj-lt"/>
              </a:rPr>
              <a:t>θ</a:t>
            </a:r>
            <a:r>
              <a:rPr lang="en-US" sz="1600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= 12.7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RMS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ridotta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~ 1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per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eventi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in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prossimit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à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	del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</a:rPr>
              <a:t>segnale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</a:rPr>
              <a:t>  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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calibrazioni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 con 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e</a:t>
            </a:r>
            <a:r>
              <a:rPr lang="en-US" sz="1600" baseline="300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monocromatici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Book Antiqua"/>
              </a:rPr>
              <a:t>angolo</a:t>
            </a:r>
            <a:r>
              <a:rPr lang="en-US" sz="2000" dirty="0" smtClean="0">
                <a:latin typeface="Book Antiqua"/>
              </a:rPr>
              <a:t> </a:t>
            </a:r>
            <a:r>
              <a:rPr lang="en-US" sz="2000" dirty="0" err="1" smtClean="0">
                <a:latin typeface="Book Antiqua"/>
              </a:rPr>
              <a:t>polare</a:t>
            </a:r>
            <a:r>
              <a:rPr lang="en-US" sz="2000" dirty="0" smtClean="0">
                <a:latin typeface="Book Antiqua"/>
              </a:rPr>
              <a:t> </a:t>
            </a:r>
            <a:r>
              <a:rPr lang="el-GR" sz="2000" dirty="0" smtClean="0">
                <a:latin typeface="Book Antiqua"/>
              </a:rPr>
              <a:t>φ</a:t>
            </a:r>
            <a:r>
              <a:rPr lang="en-US" sz="2000" dirty="0" smtClean="0">
                <a:latin typeface="Book Antiqua"/>
              </a:rPr>
              <a:t> 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l-GR" sz="1600" baseline="-25000" dirty="0" smtClean="0">
                <a:solidFill>
                  <a:srgbClr val="00B050"/>
                </a:solidFill>
                <a:latin typeface="Book Antiqua"/>
              </a:rPr>
              <a:t>φ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8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1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e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rrore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correlato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con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l’impulso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  <a:endParaRPr lang="en-US" sz="1100" dirty="0" smtClean="0">
              <a:solidFill>
                <a:srgbClr val="0033CC"/>
              </a:solidFill>
              <a:latin typeface="Book Antiqua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Z position resolution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</a:rPr>
              <a:t>z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3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1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mm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R position resolution 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</a:rPr>
              <a:t>R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2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2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mm 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In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ogni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caso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le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risoluzioni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sono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sovrastimate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per</a:t>
            </a:r>
          </a:p>
          <a:p>
            <a:pPr marL="169863" indent="-169863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	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effetto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del </a:t>
            </a:r>
            <a:r>
              <a:rPr lang="en-US" sz="2000" dirty="0" err="1" smtClean="0">
                <a:latin typeface="+mj-lt"/>
              </a:rPr>
              <a:t>multiplo</a:t>
            </a:r>
            <a:r>
              <a:rPr lang="en-US" sz="2000" dirty="0" smtClean="0">
                <a:latin typeface="+mj-lt"/>
              </a:rPr>
              <a:t> scattering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sul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secondo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giro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FFEF08-45D7-4EBB-B9FE-2DD3D0D02142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0569D-BC90-471F-9623-A24404CF6BD0}" type="slidenum">
              <a:rPr lang="en-GB" smtClean="0"/>
              <a:pPr/>
              <a:t>43</a:t>
            </a:fld>
            <a:endParaRPr lang="en-GB" smtClean="0"/>
          </a:p>
        </p:txBody>
      </p:sp>
      <p:grpSp>
        <p:nvGrpSpPr>
          <p:cNvPr id="15368" name="Group 27"/>
          <p:cNvGrpSpPr>
            <a:grpSpLocks/>
          </p:cNvGrpSpPr>
          <p:nvPr/>
        </p:nvGrpSpPr>
        <p:grpSpPr bwMode="auto">
          <a:xfrm>
            <a:off x="6172200" y="2776538"/>
            <a:ext cx="2792413" cy="1643062"/>
            <a:chOff x="3357" y="1993"/>
            <a:chExt cx="3563" cy="2414"/>
          </a:xfrm>
        </p:grpSpPr>
        <p:pic>
          <p:nvPicPr>
            <p:cNvPr id="15372" name="Picture 17" descr="phi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4721" t="9384" r="9465"/>
            <a:stretch>
              <a:fillRect/>
            </a:stretch>
          </p:blipFill>
          <p:spPr bwMode="auto">
            <a:xfrm>
              <a:off x="3357" y="1993"/>
              <a:ext cx="3563" cy="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1" descr="phi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61272" r="1396" b="59459"/>
            <a:stretch>
              <a:fillRect/>
            </a:stretch>
          </p:blipFill>
          <p:spPr bwMode="auto">
            <a:xfrm>
              <a:off x="5369" y="1994"/>
              <a:ext cx="155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Group 25"/>
          <p:cNvGrpSpPr>
            <a:grpSpLocks/>
          </p:cNvGrpSpPr>
          <p:nvPr/>
        </p:nvGrpSpPr>
        <p:grpSpPr bwMode="auto">
          <a:xfrm>
            <a:off x="6172200" y="1143000"/>
            <a:ext cx="2801938" cy="1604963"/>
            <a:chOff x="6144" y="834"/>
            <a:chExt cx="3556" cy="2424"/>
          </a:xfrm>
        </p:grpSpPr>
        <p:pic>
          <p:nvPicPr>
            <p:cNvPr id="15370" name="Picture 19" descr="theta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4744" t="9009" r="9610"/>
            <a:stretch>
              <a:fillRect/>
            </a:stretch>
          </p:blipFill>
          <p:spPr bwMode="auto">
            <a:xfrm>
              <a:off x="6144" y="834"/>
              <a:ext cx="3556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3" descr="theta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61488" r="1373" b="58934"/>
            <a:stretch>
              <a:fillRect/>
            </a:stretch>
          </p:blipFill>
          <p:spPr bwMode="auto">
            <a:xfrm>
              <a:off x="8157" y="841"/>
              <a:ext cx="154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5791200" y="1066800"/>
            <a:ext cx="3048000" cy="2286000"/>
            <a:chOff x="324" y="1475"/>
            <a:chExt cx="2784" cy="2202"/>
          </a:xfrm>
        </p:grpSpPr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900" r="38570"/>
            <a:stretch>
              <a:fillRect/>
            </a:stretch>
          </p:blipFill>
          <p:spPr bwMode="auto">
            <a:xfrm>
              <a:off x="324" y="1475"/>
              <a:ext cx="2784" cy="22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434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61562" t="1125" b="11072"/>
            <a:stretch>
              <a:fillRect/>
            </a:stretch>
          </p:blipFill>
          <p:spPr bwMode="auto">
            <a:xfrm>
              <a:off x="2220" y="1541"/>
              <a:ext cx="840" cy="94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Risoluzione in </a:t>
            </a:r>
            <a:r>
              <a:rPr lang="en-US" dirty="0" err="1" smtClean="0"/>
              <a:t>impulso</a:t>
            </a:r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9BFD5B-BBA3-466E-9BDE-0C9EA5C98E60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F7EB9-F536-4E74-A637-7B506D132FAE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Michel edge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Fit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dello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spettro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Michel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convoluto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con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una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funzione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risposta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gaussiana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 risoluzione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singola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σ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580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keV</a:t>
            </a:r>
            <a:endParaRPr lang="en-US" sz="1600" dirty="0" smtClean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doppia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core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340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keV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,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tail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2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MeV</a:t>
            </a:r>
            <a:endParaRPr lang="en-US" sz="1600" dirty="0" smtClean="0">
              <a:solidFill>
                <a:srgbClr val="00B050"/>
              </a:solidFill>
              <a:latin typeface="Book Antiqua"/>
              <a:sym typeface="Wingdings" pitchFamily="2" charset="2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Metodo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alternativo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eventi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con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doppio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giro</a:t>
            </a:r>
            <a:endParaRPr lang="en-US" sz="2000" dirty="0" smtClean="0">
              <a:solidFill>
                <a:srgbClr val="0033CC"/>
              </a:solidFill>
              <a:latin typeface="+mj-lt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tracce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identificate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ricostruite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indipendentemente</a:t>
            </a:r>
            <a:endParaRPr lang="en-US" sz="1600" baseline="-25000" dirty="0" smtClean="0">
              <a:solidFill>
                <a:srgbClr val="FF0000"/>
              </a:solidFill>
              <a:latin typeface="+mj-lt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distribuzione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del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p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 risoluzione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singola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+mj-lt"/>
              </a:rPr>
              <a:t>σ =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447</a:t>
            </a:r>
            <a:r>
              <a:rPr lang="el-GR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keV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 0.85%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energia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degradata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nel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secondo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giro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(straggling,</a:t>
            </a:r>
          </a:p>
          <a:p>
            <a:pPr lvl="1">
              <a:buFontTx/>
              <a:buNone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multiplo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scattering)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stima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conservativa</a:t>
            </a:r>
            <a:endParaRPr lang="en-US" sz="16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Terza</a:t>
            </a:r>
            <a:r>
              <a:rPr lang="en-US" sz="2000" dirty="0" smtClean="0">
                <a:latin typeface="+mj-lt"/>
              </a:rPr>
              <a:t> via</a:t>
            </a:r>
            <a:endParaRPr lang="en-US" sz="2000" dirty="0" smtClean="0">
              <a:latin typeface="Book Antiqua"/>
            </a:endParaRPr>
          </a:p>
          <a:p>
            <a:pPr lvl="1">
              <a:defRPr/>
            </a:pPr>
            <a:r>
              <a:rPr lang="en-US" sz="1800" dirty="0" err="1" smtClean="0">
                <a:latin typeface="Book Antiqua"/>
              </a:rPr>
              <a:t>diffusione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di</a:t>
            </a:r>
            <a:r>
              <a:rPr lang="en-US" sz="1800" dirty="0" smtClean="0">
                <a:latin typeface="Book Antiqua"/>
              </a:rPr>
              <a:t> Mott </a:t>
            </a:r>
            <a:r>
              <a:rPr lang="en-US" sz="1800" dirty="0" err="1" smtClean="0">
                <a:latin typeface="Book Antiqua"/>
              </a:rPr>
              <a:t>di</a:t>
            </a:r>
            <a:r>
              <a:rPr lang="en-US" sz="1800" dirty="0" smtClean="0">
                <a:latin typeface="Book Antiqua"/>
              </a:rPr>
              <a:t> e</a:t>
            </a:r>
            <a:r>
              <a:rPr lang="en-US" sz="1800" baseline="30000" dirty="0" smtClean="0">
                <a:latin typeface="Book Antiqua"/>
              </a:rPr>
              <a:t>+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monocromatici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da</a:t>
            </a:r>
            <a:r>
              <a:rPr lang="en-US" sz="1800" dirty="0" smtClean="0">
                <a:latin typeface="Book Antiqua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1800" dirty="0" smtClean="0">
                <a:latin typeface="Book Antiqua"/>
              </a:rPr>
              <a:t>	</a:t>
            </a:r>
            <a:r>
              <a:rPr lang="en-US" sz="1800" dirty="0" err="1" smtClean="0">
                <a:latin typeface="Book Antiqua"/>
              </a:rPr>
              <a:t>fascio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1600" dirty="0" err="1" smtClean="0">
                <a:solidFill>
                  <a:schemeClr val="tx2"/>
                </a:solidFill>
                <a:latin typeface="Book Antiqua"/>
              </a:rPr>
              <a:t>vedi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/>
              </a:rPr>
              <a:t>avanti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)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</p:txBody>
      </p:sp>
      <p:grpSp>
        <p:nvGrpSpPr>
          <p:cNvPr id="14344" name="Group 16"/>
          <p:cNvGrpSpPr>
            <a:grpSpLocks/>
          </p:cNvGrpSpPr>
          <p:nvPr/>
        </p:nvGrpSpPr>
        <p:grpSpPr bwMode="auto">
          <a:xfrm>
            <a:off x="6096000" y="3340100"/>
            <a:ext cx="2706688" cy="2603500"/>
            <a:chOff x="3203" y="1682"/>
            <a:chExt cx="1956" cy="1990"/>
          </a:xfrm>
        </p:grpSpPr>
        <p:pic>
          <p:nvPicPr>
            <p:cNvPr id="14345" name="Picture 13" descr="mom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4167" t="8934" r="9007"/>
            <a:stretch>
              <a:fillRect/>
            </a:stretch>
          </p:blipFill>
          <p:spPr bwMode="auto">
            <a:xfrm>
              <a:off x="3203" y="1685"/>
              <a:ext cx="1950" cy="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5" descr="mom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61729" r="1566" b="46997"/>
            <a:stretch>
              <a:fillRect/>
            </a:stretch>
          </p:blipFill>
          <p:spPr bwMode="auto">
            <a:xfrm>
              <a:off x="4452" y="1682"/>
              <a:ext cx="707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Stato (aggiornato a Feb 2010)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17DC72-0454-4ACF-97E2-0DBEAE062FA8}" type="datetime1">
              <a:rPr lang="en-GB" smtClean="0"/>
              <a:pPr/>
              <a:t>29/06/2012</a:t>
            </a:fld>
            <a:endParaRPr lang="en-GB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08B4B-7161-44ED-974A-2D2B2CC5F57B}" type="slidenum">
              <a:rPr lang="en-GB" smtClean="0"/>
              <a:pPr/>
              <a:t>45</a:t>
            </a:fld>
            <a:endParaRPr lang="en-GB" smtClean="0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1285875" y="1263650"/>
            <a:ext cx="6181725" cy="4686300"/>
            <a:chOff x="323850" y="1263650"/>
            <a:chExt cx="6181725" cy="4686300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1268413"/>
              <a:ext cx="4905375" cy="4648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9700" y="1263650"/>
              <a:ext cx="1285875" cy="4686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143000" y="2819400"/>
            <a:ext cx="64008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15187" cy="1071563"/>
          </a:xfrm>
        </p:spPr>
        <p:txBody>
          <a:bodyPr/>
          <a:lstStyle/>
          <a:p>
            <a:r>
              <a:rPr lang="it-IT" smtClean="0"/>
              <a:t>DCH: MC studies</a:t>
            </a:r>
          </a:p>
        </p:txBody>
      </p:sp>
      <p:sp>
        <p:nvSpPr>
          <p:cNvPr id="33795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800750-BF59-45E1-8E5D-3E9313B8F8CF}" type="datetime1">
              <a:rPr lang="en-GB" smtClean="0"/>
              <a:pPr/>
              <a:t>29/06/2012</a:t>
            </a:fld>
            <a:endParaRPr lang="it-IT" smtClean="0"/>
          </a:p>
        </p:txBody>
      </p:sp>
      <p:sp>
        <p:nvSpPr>
          <p:cNvPr id="3379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sp>
        <p:nvSpPr>
          <p:cNvPr id="337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F8DBB9-F8F9-469A-933D-C81FDA469227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8" name="Rettangolo 7"/>
          <p:cNvSpPr/>
          <p:nvPr/>
        </p:nvSpPr>
        <p:spPr>
          <a:xfrm>
            <a:off x="2743200" y="2743200"/>
            <a:ext cx="9144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2875" y="4643438"/>
            <a:ext cx="4157663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depends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Z 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dramatically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15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abnormally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bad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 mm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3800" name="Immagine 9" descr="bettacomp2.jpg"/>
          <p:cNvPicPr>
            <a:picLocks noChangeAspect="1"/>
          </p:cNvPicPr>
          <p:nvPr/>
        </p:nvPicPr>
        <p:blipFill>
          <a:blip r:embed="rId2" cstate="print"/>
          <a:srcRect l="1170" t="6902" r="6384"/>
          <a:stretch>
            <a:fillRect/>
          </a:stretch>
        </p:blipFill>
        <p:spPr bwMode="auto">
          <a:xfrm>
            <a:off x="4643438" y="3357563"/>
            <a:ext cx="4427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643438" y="1357313"/>
            <a:ext cx="433070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Usual</a:t>
            </a:r>
            <a:r>
              <a:rPr lang="it-IT" sz="1600" dirty="0">
                <a:latin typeface="Comic Sans MS" pitchFamily="66" charset="0"/>
              </a:rPr>
              <a:t> way </a:t>
            </a:r>
            <a:r>
              <a:rPr lang="it-IT" sz="1600" dirty="0" err="1">
                <a:latin typeface="Comic Sans MS" pitchFamily="66" charset="0"/>
              </a:rPr>
              <a:t>of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measuring</a:t>
            </a:r>
            <a:r>
              <a:rPr lang="it-IT" sz="1600" dirty="0">
                <a:latin typeface="Comic Sans MS" pitchFamily="66" charset="0"/>
              </a:rPr>
              <a:t> the </a:t>
            </a:r>
            <a:r>
              <a:rPr lang="it-IT" sz="1600" dirty="0" err="1">
                <a:latin typeface="Comic Sans MS" pitchFamily="66" charset="0"/>
              </a:rPr>
              <a:t>angular</a:t>
            </a:r>
            <a:r>
              <a:rPr lang="it-IT" sz="16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resolution</a:t>
            </a:r>
            <a:r>
              <a:rPr lang="it-IT" sz="1600" dirty="0">
                <a:latin typeface="Comic Sans MS" pitchFamily="66" charset="0"/>
              </a:rPr>
              <a:t> (</a:t>
            </a:r>
            <a:r>
              <a:rPr lang="it-IT" sz="1600" b="1" dirty="0" err="1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it-IT" sz="1600" b="1" dirty="0">
                <a:solidFill>
                  <a:srgbClr val="FF0000"/>
                </a:solidFill>
                <a:latin typeface="Comic Sans MS" pitchFamily="66" charset="0"/>
              </a:rPr>
              <a:t> turn </a:t>
            </a:r>
            <a:r>
              <a:rPr lang="it-IT" sz="1600" b="1" dirty="0" err="1">
                <a:solidFill>
                  <a:srgbClr val="FF0000"/>
                </a:solidFill>
                <a:latin typeface="Comic Sans MS" pitchFamily="66" charset="0"/>
              </a:rPr>
              <a:t>method</a:t>
            </a:r>
            <a:r>
              <a:rPr lang="it-IT" sz="1600" dirty="0">
                <a:latin typeface="Comic Sans MS" pitchFamily="66" charset="0"/>
              </a:rPr>
              <a:t>) </a:t>
            </a:r>
            <a:r>
              <a:rPr lang="it-IT" sz="1600" dirty="0" err="1">
                <a:latin typeface="Comic Sans MS" pitchFamily="66" charset="0"/>
              </a:rPr>
              <a:t>gives</a:t>
            </a:r>
            <a:r>
              <a:rPr lang="it-IT" sz="16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>
                <a:latin typeface="Comic Sans MS" pitchFamily="66" charset="0"/>
              </a:rPr>
              <a:t>a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systematically</a:t>
            </a:r>
            <a:r>
              <a:rPr lang="it-IT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worse</a:t>
            </a:r>
            <a:r>
              <a:rPr lang="it-IT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result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than</a:t>
            </a:r>
            <a:r>
              <a:rPr lang="it-IT" sz="1600" dirty="0">
                <a:latin typeface="Comic Sans MS" pitchFamily="66" charset="0"/>
              </a:rPr>
              <a:t> the </a:t>
            </a:r>
          </a:p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difference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wrt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true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value</a:t>
            </a:r>
            <a:r>
              <a:rPr lang="it-IT" sz="1600" dirty="0">
                <a:latin typeface="Comic Sans MS" pitchFamily="66" charset="0"/>
              </a:rPr>
              <a:t> (2÷3 </a:t>
            </a:r>
            <a:r>
              <a:rPr lang="it-IT" sz="1600" dirty="0" err="1">
                <a:latin typeface="Comic Sans MS" pitchFamily="66" charset="0"/>
              </a:rPr>
              <a:t>mrad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shift</a:t>
            </a:r>
            <a:r>
              <a:rPr lang="it-IT" sz="1600" dirty="0">
                <a:latin typeface="Comic Sans MS" pitchFamily="66" charset="0"/>
              </a:rPr>
              <a:t>).</a:t>
            </a:r>
          </a:p>
          <a:p>
            <a:pPr>
              <a:defRPr/>
            </a:pP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Michel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72250" y="5000625"/>
            <a:ext cx="2571750" cy="646113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1: 300 micron, single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2: 470 micron, single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3: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</a:t>
            </a: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429375" y="2714625"/>
            <a:ext cx="484188" cy="977900"/>
          </a:xfrm>
          <a:prstGeom prst="down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715125" y="4500563"/>
            <a:ext cx="3095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7786688" y="4071938"/>
            <a:ext cx="309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929438" y="3857625"/>
            <a:ext cx="3095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8215313" y="3857625"/>
            <a:ext cx="3095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7429500" y="3857625"/>
            <a:ext cx="3095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8501063" y="3357563"/>
            <a:ext cx="309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214282" y="1357298"/>
          <a:ext cx="4357718" cy="3286149"/>
        </p:xfrm>
        <a:graphic>
          <a:graphicData uri="http://schemas.openxmlformats.org/drawingml/2006/table">
            <a:tbl>
              <a:tblPr firstRow="1" bandRow="1">
                <a:solidFill>
                  <a:srgbClr val="FFFF00"/>
                </a:solidFill>
                <a:tableStyleId>{5C22544A-7EE6-4342-B048-85BDC9FD1C3A}</a:tableStyleId>
              </a:tblPr>
              <a:tblGrid>
                <a:gridCol w="1108520"/>
                <a:gridCol w="1404126"/>
                <a:gridCol w="1845072"/>
              </a:tblGrid>
              <a:tr h="309572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Event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Type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MC Z Sigma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Angular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err="1" smtClean="0">
                          <a:effectLst/>
                          <a:latin typeface="Comic Sans MS" pitchFamily="66" charset="0"/>
                        </a:rPr>
                        <a:t>Resolution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(q)</a:t>
                      </a:r>
                      <a:endParaRPr lang="it-IT" sz="1200" b="0" dirty="0">
                        <a:effectLst/>
                        <a:latin typeface="Symbol" pitchFamily="18" charset="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337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300 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7.2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 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7.6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095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 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it-IT" sz="12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70%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30 %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7.9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332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300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6.4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6.6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442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 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it-IT" sz="12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70%)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30 %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15187" cy="1143000"/>
          </a:xfrm>
        </p:spPr>
        <p:txBody>
          <a:bodyPr/>
          <a:lstStyle/>
          <a:p>
            <a:r>
              <a:rPr lang="en-GB" smtClean="0"/>
              <a:t>DCH: present situation</a:t>
            </a:r>
          </a:p>
        </p:txBody>
      </p:sp>
      <p:sp>
        <p:nvSpPr>
          <p:cNvPr id="34819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0086AD3-0F04-4277-83C7-6A48A0F63905}" type="datetime1">
              <a:rPr lang="en-GB" smtClean="0"/>
              <a:pPr/>
              <a:t>29/06/2012</a:t>
            </a:fld>
            <a:endParaRPr lang="it-IT" smtClean="0"/>
          </a:p>
        </p:txBody>
      </p:sp>
      <p:sp>
        <p:nvSpPr>
          <p:cNvPr id="3482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sp>
        <p:nvSpPr>
          <p:cNvPr id="3482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E571B0-F8CC-489C-93B6-B25E8C45E572}" type="slidenum">
              <a:rPr lang="it-IT" smtClean="0"/>
              <a:pPr/>
              <a:t>47</a:t>
            </a:fld>
            <a:endParaRPr lang="it-IT" smtClean="0"/>
          </a:p>
        </p:txBody>
      </p:sp>
      <p:grpSp>
        <p:nvGrpSpPr>
          <p:cNvPr id="34822" name="Group 25"/>
          <p:cNvGrpSpPr>
            <a:grpSpLocks/>
          </p:cNvGrpSpPr>
          <p:nvPr/>
        </p:nvGrpSpPr>
        <p:grpSpPr bwMode="auto">
          <a:xfrm>
            <a:off x="0" y="1428750"/>
            <a:ext cx="4248150" cy="2447925"/>
            <a:chOff x="6144" y="834"/>
            <a:chExt cx="3556" cy="2424"/>
          </a:xfrm>
        </p:grpSpPr>
        <p:pic>
          <p:nvPicPr>
            <p:cNvPr id="34837" name="Picture 19" descr="theta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4744" t="9009" r="9610"/>
            <a:stretch>
              <a:fillRect/>
            </a:stretch>
          </p:blipFill>
          <p:spPr bwMode="auto">
            <a:xfrm>
              <a:off x="6144" y="834"/>
              <a:ext cx="3556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23" descr="theta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61488" r="1373" b="58934"/>
            <a:stretch>
              <a:fillRect/>
            </a:stretch>
          </p:blipFill>
          <p:spPr bwMode="auto">
            <a:xfrm>
              <a:off x="8157" y="841"/>
              <a:ext cx="154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4895850" y="1428750"/>
            <a:ext cx="4248150" cy="2447925"/>
            <a:chOff x="3970" y="2369"/>
            <a:chExt cx="3580" cy="2400"/>
          </a:xfrm>
        </p:grpSpPr>
        <p:pic>
          <p:nvPicPr>
            <p:cNvPr id="34835" name="Picture 20" descr="z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4288" t="9009" r="9489" b="900"/>
            <a:stretch>
              <a:fillRect/>
            </a:stretch>
          </p:blipFill>
          <p:spPr bwMode="auto">
            <a:xfrm>
              <a:off x="3970" y="2369"/>
              <a:ext cx="358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22" descr="z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61513" r="1396" b="58746"/>
            <a:stretch>
              <a:fillRect/>
            </a:stretch>
          </p:blipFill>
          <p:spPr bwMode="auto">
            <a:xfrm>
              <a:off x="6010" y="2381"/>
              <a:ext cx="1540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4" name="Group 27"/>
          <p:cNvGrpSpPr>
            <a:grpSpLocks/>
          </p:cNvGrpSpPr>
          <p:nvPr/>
        </p:nvGrpSpPr>
        <p:grpSpPr bwMode="auto">
          <a:xfrm>
            <a:off x="0" y="3857625"/>
            <a:ext cx="4248150" cy="2447925"/>
            <a:chOff x="3357" y="1993"/>
            <a:chExt cx="3563" cy="2414"/>
          </a:xfrm>
        </p:grpSpPr>
        <p:pic>
          <p:nvPicPr>
            <p:cNvPr id="34833" name="Picture 17" descr="phi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4721" t="9384" r="9465"/>
            <a:stretch>
              <a:fillRect/>
            </a:stretch>
          </p:blipFill>
          <p:spPr bwMode="auto">
            <a:xfrm>
              <a:off x="3357" y="1993"/>
              <a:ext cx="3563" cy="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21" descr="phi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61272" r="1396" b="59459"/>
            <a:stretch>
              <a:fillRect/>
            </a:stretch>
          </p:blipFill>
          <p:spPr bwMode="auto">
            <a:xfrm>
              <a:off x="5369" y="1994"/>
              <a:ext cx="155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5" name="Group 28"/>
          <p:cNvGrpSpPr>
            <a:grpSpLocks/>
          </p:cNvGrpSpPr>
          <p:nvPr/>
        </p:nvGrpSpPr>
        <p:grpSpPr bwMode="auto">
          <a:xfrm>
            <a:off x="4895850" y="3929063"/>
            <a:ext cx="4248150" cy="2447925"/>
            <a:chOff x="4836" y="1122"/>
            <a:chExt cx="3571" cy="2453"/>
          </a:xfrm>
        </p:grpSpPr>
        <p:pic>
          <p:nvPicPr>
            <p:cNvPr id="34831" name="Picture 18" descr="r_2t_data_DG_ryu_shift"/>
            <p:cNvPicPr>
              <a:picLocks noChangeAspect="1" noChangeArrowheads="1"/>
            </p:cNvPicPr>
            <p:nvPr/>
          </p:nvPicPr>
          <p:blipFill>
            <a:blip r:embed="rId5" cstate="print"/>
            <a:srcRect l="4625" t="7921" r="9369"/>
            <a:stretch>
              <a:fillRect/>
            </a:stretch>
          </p:blipFill>
          <p:spPr bwMode="auto">
            <a:xfrm>
              <a:off x="4836" y="1122"/>
              <a:ext cx="3571" cy="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24" descr="r_2t_data_DG_ryu_shift"/>
            <p:cNvPicPr>
              <a:picLocks noChangeAspect="1" noChangeArrowheads="1"/>
            </p:cNvPicPr>
            <p:nvPr/>
          </p:nvPicPr>
          <p:blipFill>
            <a:blip r:embed="rId5" cstate="print"/>
            <a:srcRect l="61609" r="1494" b="59309"/>
            <a:stretch>
              <a:fillRect/>
            </a:stretch>
          </p:blipFill>
          <p:spPr bwMode="auto">
            <a:xfrm>
              <a:off x="6875" y="1123"/>
              <a:ext cx="1532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CasellaDiTesto 18"/>
          <p:cNvSpPr txBox="1"/>
          <p:nvPr/>
        </p:nvSpPr>
        <p:spPr>
          <a:xfrm>
            <a:off x="285750" y="1500188"/>
            <a:ext cx="1920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12.7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7188" y="3929063"/>
            <a:ext cx="1819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8.1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286375" y="1500188"/>
            <a:ext cx="1663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3.1 mm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214938" y="4071938"/>
            <a:ext cx="1601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2.4 mm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143250" y="2928938"/>
            <a:ext cx="3821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≥ 8 hits, TC+DCH match as in 2008</a:t>
            </a: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 </a:t>
            </a:r>
            <a:r>
              <a:rPr lang="en-GB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&lt; E &lt; 54 </a:t>
            </a:r>
            <a:r>
              <a:rPr lang="en-GB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215187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DCH: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Comments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492918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  <a:defRPr/>
            </a:pP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 and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):</a:t>
            </a:r>
          </a:p>
          <a:p>
            <a:pPr>
              <a:buFontTx/>
              <a:buNone/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Data (2-turn)       MC (2-turn) 	   MC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12.7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10.5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  <a:p>
            <a:pPr>
              <a:buFontTx/>
              <a:buNone/>
              <a:defRPr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8.6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8.1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8.0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      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fulfilled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!</a:t>
            </a:r>
          </a:p>
          <a:p>
            <a:pPr>
              <a:buFontTx/>
              <a:buNone/>
              <a:defRPr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7.1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6.5</a:t>
            </a:r>
          </a:p>
          <a:p>
            <a:pPr>
              <a:buFontTx/>
              <a:buNone/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column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goal !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far,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actions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latin typeface="Comic Sans MS" pitchFamily="66" charset="0"/>
              </a:rPr>
              <a:t>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 hit Z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reconstruction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/pattern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recognition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tracking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database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inefficiencies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materials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CR data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misalignment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corrections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survey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….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Subtract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coherent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noise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Understand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other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can deteriorate the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(cross </a:t>
            </a:r>
          </a:p>
          <a:p>
            <a:pPr>
              <a:buFontTx/>
              <a:buNone/>
              <a:defRPr/>
            </a:pP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talks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breathing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</a:t>
            </a:r>
          </a:p>
        </p:txBody>
      </p:sp>
      <p:sp>
        <p:nvSpPr>
          <p:cNvPr id="35844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129ECF-F5B7-4302-9D10-768801AE8B49}" type="datetime1">
              <a:rPr lang="en-GB" smtClean="0"/>
              <a:pPr/>
              <a:t>29/06/2012</a:t>
            </a:fld>
            <a:endParaRPr lang="it-IT" smtClean="0"/>
          </a:p>
        </p:txBody>
      </p:sp>
      <p:sp>
        <p:nvSpPr>
          <p:cNvPr id="3584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38CA3-766A-4929-8B8C-5FAAA8B33BF4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35846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cxnSp>
        <p:nvCxnSpPr>
          <p:cNvPr id="8" name="Connettore 2 7"/>
          <p:cNvCxnSpPr/>
          <p:nvPr/>
        </p:nvCxnSpPr>
        <p:spPr>
          <a:xfrm rot="10800000">
            <a:off x="6000750" y="2928938"/>
            <a:ext cx="42862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Run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E2EE1-88A2-4356-9FFE-0A1B6A2DB9B4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1736" b="13325"/>
          <a:stretch>
            <a:fillRect/>
          </a:stretch>
        </p:blipFill>
        <p:spPr bwMode="auto">
          <a:xfrm>
            <a:off x="304800" y="1676400"/>
            <a:ext cx="8601075" cy="29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dirty="0" smtClean="0"/>
              <a:t>Presa dati: 30/6 </a:t>
            </a:r>
            <a:r>
              <a:rPr lang="it-IT" sz="2000" dirty="0" smtClean="0">
                <a:sym typeface="Wingdings" pitchFamily="2" charset="2"/>
              </a:rPr>
              <a:t> 29/11/11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1.9</a:t>
            </a:r>
            <a:r>
              <a:rPr lang="it-IT" sz="2000" dirty="0" smtClean="0">
                <a:sym typeface="Symbol"/>
              </a:rPr>
              <a:t></a:t>
            </a:r>
            <a:r>
              <a:rPr lang="it-IT" sz="2000" dirty="0" smtClean="0">
                <a:sym typeface="Wingdings" pitchFamily="2" charset="2"/>
              </a:rPr>
              <a:t>10</a:t>
            </a:r>
            <a:r>
              <a:rPr lang="it-IT" sz="2000" baseline="30000" dirty="0" smtClean="0">
                <a:sym typeface="Wingdings" pitchFamily="2" charset="2"/>
              </a:rPr>
              <a:t>14</a:t>
            </a:r>
            <a:r>
              <a:rPr lang="it-IT" sz="2000" dirty="0" smtClean="0">
                <a:sym typeface="Wingdings" pitchFamily="2" charset="2"/>
              </a:rPr>
              <a:t>  </a:t>
            </a:r>
            <a:r>
              <a:rPr lang="it-IT" sz="2000" dirty="0" smtClean="0">
                <a:sym typeface="Symbol"/>
              </a:rPr>
              <a:t>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smtClean="0">
                <a:sym typeface="Wingdings" pitchFamily="2" charset="2"/>
              </a:rPr>
              <a:t>on target (equivalente a 2009+2010)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8120" b="5300"/>
          <a:stretch>
            <a:fillRect/>
          </a:stretch>
        </p:blipFill>
        <p:spPr bwMode="auto">
          <a:xfrm>
            <a:off x="340114" y="4419600"/>
            <a:ext cx="83466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2012 e </a:t>
            </a:r>
            <a:r>
              <a:rPr lang="en-US" dirty="0" err="1" smtClean="0"/>
              <a:t>previsioni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34E81-0C0B-4E37-A1FD-5C8384580F26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2000" y="1050429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periodo run: </a:t>
            </a:r>
            <a:r>
              <a:rPr lang="it-IT" sz="2000" dirty="0" smtClean="0"/>
              <a:t>27/7 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>
                <a:sym typeface="Wingdings" pitchFamily="2" charset="2"/>
              </a:rPr>
              <a:t>22/12/12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statistica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attesa</a:t>
            </a:r>
            <a:r>
              <a:rPr lang="en-US" sz="2000" dirty="0" smtClean="0">
                <a:sym typeface="Wingdings" pitchFamily="2" charset="2"/>
              </a:rPr>
              <a:t> ~ 2011)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ritardo ~1m per installazione camere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obiettivo: sensibilita` 5</a:t>
            </a:r>
            <a:r>
              <a:rPr lang="it-IT" sz="2000" dirty="0" smtClean="0">
                <a:sym typeface="Symbol"/>
              </a:rPr>
              <a:t></a:t>
            </a:r>
            <a:r>
              <a:rPr lang="it-IT" sz="2000" dirty="0" smtClean="0">
                <a:sym typeface="Wingdings" pitchFamily="2" charset="2"/>
              </a:rPr>
              <a:t>10</a:t>
            </a:r>
            <a:r>
              <a:rPr lang="it-IT" sz="2000" baseline="30000" dirty="0" smtClean="0">
                <a:sym typeface="Wingdings" pitchFamily="2" charset="2"/>
              </a:rPr>
              <a:t>-13</a:t>
            </a:r>
            <a:r>
              <a:rPr lang="it-IT" sz="2000" dirty="0" smtClean="0">
                <a:sym typeface="Wingdings" pitchFamily="2" charset="2"/>
              </a:rPr>
              <a:t> @90% CL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richiesta estensione di Run per 2013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3 mesi a partire dallo start-up</a:t>
            </a:r>
          </a:p>
          <a:p>
            <a:pPr lvl="1"/>
            <a:r>
              <a:rPr lang="it-IT" sz="2000" dirty="0" smtClean="0">
                <a:sym typeface="Wingdings" pitchFamily="2" charset="2"/>
              </a:rPr>
              <a:t>  della macchina (aprile-giugno)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condizione necessaria:</a:t>
            </a:r>
          </a:p>
          <a:p>
            <a:pPr lvl="1"/>
            <a:r>
              <a:rPr lang="it-IT" sz="2000" dirty="0" smtClean="0">
                <a:sym typeface="Wingdings" pitchFamily="2" charset="2"/>
              </a:rPr>
              <a:t>  Run 2012 in condizioni stabili </a:t>
            </a:r>
          </a:p>
          <a:p>
            <a:r>
              <a:rPr lang="it-IT" sz="2000" dirty="0" smtClean="0"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in parallelo: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analisi dati 2011 (combinata con</a:t>
            </a:r>
          </a:p>
          <a:p>
            <a:pPr lvl="1"/>
            <a:r>
              <a:rPr lang="it-IT" sz="2000" dirty="0" smtClean="0">
                <a:sym typeface="Wingdings" pitchFamily="2" charset="2"/>
              </a:rPr>
              <a:t>  2009+2010)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unblinding ad inizio Ottobre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321" r="20303"/>
          <a:stretch>
            <a:fillRect/>
          </a:stretch>
        </p:blipFill>
        <p:spPr bwMode="auto">
          <a:xfrm>
            <a:off x="5334000" y="1407915"/>
            <a:ext cx="3581399" cy="47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Necessita`di un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4953000"/>
          </a:xfrm>
        </p:spPr>
        <p:txBody>
          <a:bodyPr/>
          <a:lstStyle/>
          <a:p>
            <a:r>
              <a:rPr lang="it-IT" sz="2000" dirty="0" smtClean="0"/>
              <a:t>prestazioni rivelatore non il linea con attese (soprattutto per il positrone)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funzionamento camere instabile</a:t>
            </a:r>
          </a:p>
          <a:p>
            <a:r>
              <a:rPr lang="it-IT" sz="2000" dirty="0" smtClean="0"/>
              <a:t>miglioramento sensibilita` </a:t>
            </a:r>
            <a:r>
              <a:rPr lang="it-IT" sz="2000" dirty="0" smtClean="0">
                <a:sym typeface="Wingdings" pitchFamily="2" charset="2"/>
              </a:rPr>
              <a:t> incremento rate muoni   miglioramento prestazioni  contenimento fondo accidentale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ADF59-2A5B-4C69-9DB7-7AC08B435044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8" name="Picture 7" descr="table.jpg"/>
          <p:cNvPicPr>
            <a:picLocks noChangeAspect="1"/>
          </p:cNvPicPr>
          <p:nvPr/>
        </p:nvPicPr>
        <p:blipFill>
          <a:blip r:embed="rId2" cstate="print"/>
          <a:srcRect b="4163"/>
          <a:stretch>
            <a:fillRect/>
          </a:stretch>
        </p:blipFill>
        <p:spPr>
          <a:xfrm>
            <a:off x="1905000" y="1444350"/>
            <a:ext cx="5234394" cy="3508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15" y="1447800"/>
            <a:ext cx="3818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Tracker (</a:t>
            </a:r>
            <a:r>
              <a:rPr lang="en-US" sz="2000" dirty="0" err="1" smtClean="0">
                <a:latin typeface="+mj-lt"/>
              </a:rPr>
              <a:t>ingresso</a:t>
            </a:r>
            <a:r>
              <a:rPr lang="en-US" sz="2000" dirty="0" smtClean="0">
                <a:latin typeface="+mj-lt"/>
              </a:rPr>
              <a:t> Lecce in </a:t>
            </a:r>
            <a:r>
              <a:rPr lang="en-US" sz="2000" dirty="0" err="1" smtClean="0">
                <a:latin typeface="+mj-lt"/>
              </a:rPr>
              <a:t>collaborazione</a:t>
            </a:r>
            <a:r>
              <a:rPr lang="en-US" sz="2000" dirty="0" smtClean="0">
                <a:latin typeface="+mj-lt"/>
              </a:rPr>
              <a:t>)</a:t>
            </a:r>
          </a:p>
          <a:p>
            <a:pPr lvl="1"/>
            <a:r>
              <a:rPr lang="en-US" sz="1800" dirty="0" err="1" smtClean="0">
                <a:latin typeface="+mj-lt"/>
              </a:rPr>
              <a:t>camere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deriva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disegno</a:t>
            </a:r>
            <a:r>
              <a:rPr lang="en-US" sz="1800" dirty="0" smtClean="0">
                <a:latin typeface="+mj-lt"/>
              </a:rPr>
              <a:t> volume </a:t>
            </a:r>
            <a:r>
              <a:rPr lang="en-US" sz="1800" dirty="0" err="1" smtClean="0">
                <a:latin typeface="+mj-lt"/>
              </a:rPr>
              <a:t>unico</a:t>
            </a:r>
            <a:endParaRPr lang="en-US" sz="1800" dirty="0" smtClean="0">
              <a:latin typeface="+mj-lt"/>
            </a:endParaRPr>
          </a:p>
          <a:p>
            <a:pPr lvl="1"/>
            <a:r>
              <a:rPr lang="it-IT" sz="1800" dirty="0" smtClean="0">
                <a:latin typeface="+mj-lt"/>
              </a:rPr>
              <a:t>ricostruzione stereo</a:t>
            </a:r>
            <a:endParaRPr lang="en-US" sz="1600" dirty="0" smtClean="0">
              <a:latin typeface="+mj-lt"/>
            </a:endParaRPr>
          </a:p>
          <a:p>
            <a:pPr lvl="1"/>
            <a:r>
              <a:rPr lang="it-IT" sz="1800" dirty="0" smtClean="0">
                <a:latin typeface="+mj-lt"/>
              </a:rPr>
              <a:t>raccordo con TC</a:t>
            </a:r>
            <a:endParaRPr lang="en-US" sz="1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XEC</a:t>
            </a:r>
          </a:p>
          <a:p>
            <a:pPr lvl="1"/>
            <a:r>
              <a:rPr lang="it-IT" sz="1800" dirty="0" smtClean="0">
                <a:latin typeface="+mj-lt"/>
              </a:rPr>
              <a:t>sostituzione PMT inner-face con fotosensori </a:t>
            </a:r>
            <a:endParaRPr lang="en-US" sz="18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Trigger &amp; DAQ</a:t>
            </a:r>
          </a:p>
          <a:p>
            <a:pPr lvl="1"/>
            <a:r>
              <a:rPr lang="it-IT" sz="1800" dirty="0" smtClean="0">
                <a:latin typeface="+mj-lt"/>
              </a:rPr>
              <a:t>nuovo front-end, guadagno ottimizzato</a:t>
            </a:r>
          </a:p>
          <a:p>
            <a:pPr lvl="1"/>
            <a:r>
              <a:rPr lang="it-IT" sz="1800" dirty="0" smtClean="0">
                <a:latin typeface="+mj-lt"/>
              </a:rPr>
              <a:t>nuove schede, digitizzazione DRS + trigger </a:t>
            </a:r>
          </a:p>
          <a:p>
            <a:r>
              <a:rPr lang="en-US" sz="2000" dirty="0" smtClean="0">
                <a:latin typeface="+mj-lt"/>
              </a:rPr>
              <a:t>TC</a:t>
            </a:r>
          </a:p>
          <a:p>
            <a:pPr lvl="1"/>
            <a:r>
              <a:rPr lang="it-IT" sz="1800" dirty="0" smtClean="0">
                <a:latin typeface="+mj-lt"/>
              </a:rPr>
              <a:t>segmentazione</a:t>
            </a:r>
          </a:p>
          <a:p>
            <a:pPr lvl="1"/>
            <a:r>
              <a:rPr lang="it-IT" sz="1800" dirty="0" smtClean="0">
                <a:latin typeface="+mj-lt"/>
              </a:rPr>
              <a:t>uso SiPM (insensibilità campo, </a:t>
            </a:r>
            <a:r>
              <a:rPr lang="it-IT" sz="1800" dirty="0" smtClean="0">
                <a:latin typeface="+mj-lt"/>
              </a:rPr>
              <a:t>elio)</a:t>
            </a:r>
            <a:endParaRPr lang="en-US" sz="18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Active target</a:t>
            </a:r>
          </a:p>
          <a:p>
            <a:pPr lvl="1"/>
            <a:r>
              <a:rPr lang="it-IT" sz="1800" dirty="0" smtClean="0">
                <a:latin typeface="+mj-lt"/>
              </a:rPr>
              <a:t>array fibre scintillanti</a:t>
            </a:r>
          </a:p>
          <a:p>
            <a:pPr lvl="1"/>
            <a:r>
              <a:rPr lang="it-IT" sz="1800" dirty="0" smtClean="0">
                <a:latin typeface="+mj-lt"/>
              </a:rPr>
              <a:t>raccordo con tracce</a:t>
            </a:r>
          </a:p>
          <a:p>
            <a:endParaRPr lang="en-US" sz="2000" dirty="0" smtClean="0">
              <a:latin typeface="+mj-lt"/>
            </a:endParaRPr>
          </a:p>
          <a:p>
            <a:pPr lvl="2"/>
            <a:endParaRPr lang="en-US" sz="18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pPr lvl="2"/>
            <a:endParaRPr lang="en-US" sz="2000" dirty="0" smtClean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126B5-C7ED-4C73-9718-392C2F4E30EE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00000">
            <a:off x="5645436" y="4325834"/>
            <a:ext cx="32004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roposta in fase di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sottomissione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C4FC7-8E81-4A1C-A79E-6468D8976399}" type="datetime1">
              <a:rPr lang="en-GB" smtClean="0"/>
              <a:pPr>
                <a:defRPr/>
              </a:pPr>
              <a:t>29/06/2012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42" y="1143000"/>
            <a:ext cx="413711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14480</TotalTime>
  <Words>1823</Words>
  <Application>Microsoft Office PowerPoint</Application>
  <PresentationFormat>On-screen Show (4:3)</PresentationFormat>
  <Paragraphs>589</Paragraphs>
  <Slides>48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 Esperimento MEG:  stato e richieste</vt:lpstr>
      <vt:lpstr>Sommario</vt:lpstr>
      <vt:lpstr>cLFV oltre il Modello Standard</vt:lpstr>
      <vt:lpstr>cLFV, EDM, g-2</vt:lpstr>
      <vt:lpstr>Il Run 2011</vt:lpstr>
      <vt:lpstr>Run 2012 e previsioni</vt:lpstr>
      <vt:lpstr>Necessita`di un upgrade</vt:lpstr>
      <vt:lpstr>Proposta di upgrade</vt:lpstr>
      <vt:lpstr>Proposta</vt:lpstr>
      <vt:lpstr>Tracker, obiettivi</vt:lpstr>
      <vt:lpstr>Tracker, disegno</vt:lpstr>
      <vt:lpstr>Tracker, simulazione</vt:lpstr>
      <vt:lpstr>Tracker, ricostruzione hit</vt:lpstr>
      <vt:lpstr>Tracker, milestones 2012</vt:lpstr>
      <vt:lpstr>BaBar SVT sketch</vt:lpstr>
      <vt:lpstr>Telescope conceptual design</vt:lpstr>
      <vt:lpstr>Performance</vt:lpstr>
      <vt:lpstr>Mechanics: support structure</vt:lpstr>
      <vt:lpstr>Module assembly</vt:lpstr>
      <vt:lpstr>Electronics scheme</vt:lpstr>
      <vt:lpstr>The custom board</vt:lpstr>
      <vt:lpstr>The DAQ firmware</vt:lpstr>
      <vt:lpstr>X-rays sources</vt:lpstr>
      <vt:lpstr>Aging prototype</vt:lpstr>
      <vt:lpstr>Ageing prototype</vt:lpstr>
      <vt:lpstr>Long prototype</vt:lpstr>
      <vt:lpstr>Mechanical structure</vt:lpstr>
      <vt:lpstr>Test di SiPM in VUV</vt:lpstr>
      <vt:lpstr>Stato complessivo</vt:lpstr>
      <vt:lpstr>Composizione gruppo</vt:lpstr>
      <vt:lpstr>Richieste Pisa</vt:lpstr>
      <vt:lpstr>Richieste per sezione</vt:lpstr>
      <vt:lpstr>Ageing prototype status</vt:lpstr>
      <vt:lpstr>PCB</vt:lpstr>
      <vt:lpstr>Wiring machine</vt:lpstr>
      <vt:lpstr>Assembly</vt:lpstr>
      <vt:lpstr>Possible variant in MEG</vt:lpstr>
      <vt:lpstr>Assembly</vt:lpstr>
      <vt:lpstr>Assembly</vt:lpstr>
      <vt:lpstr>Assembly</vt:lpstr>
      <vt:lpstr>Assembly</vt:lpstr>
      <vt:lpstr>Event with full detector </vt:lpstr>
      <vt:lpstr>Direzione e vertice </vt:lpstr>
      <vt:lpstr>Risoluzione in impulso</vt:lpstr>
      <vt:lpstr>Stato (aggiornato a Feb 2010)</vt:lpstr>
      <vt:lpstr>DCH: MC studies</vt:lpstr>
      <vt:lpstr>DCH: present situation</vt:lpstr>
      <vt:lpstr>DCH: Comments</vt:lpstr>
    </vt:vector>
  </TitlesOfParts>
  <Company>INFN -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normalization in Run 2008 </dc:title>
  <dc:creator>Donato Nicolo</dc:creator>
  <cp:lastModifiedBy>donato nicolo</cp:lastModifiedBy>
  <cp:revision>746</cp:revision>
  <dcterms:created xsi:type="dcterms:W3CDTF">2005-03-29T15:32:49Z</dcterms:created>
  <dcterms:modified xsi:type="dcterms:W3CDTF">2012-06-29T10:44:48Z</dcterms:modified>
</cp:coreProperties>
</file>