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4" r:id="rId3"/>
    <p:sldId id="283" r:id="rId4"/>
    <p:sldId id="257" r:id="rId5"/>
    <p:sldId id="259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71" r:id="rId18"/>
    <p:sldId id="292" r:id="rId19"/>
    <p:sldId id="273" r:id="rId20"/>
    <p:sldId id="284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5" r:id="rId29"/>
    <p:sldId id="282" r:id="rId30"/>
    <p:sldId id="288" r:id="rId31"/>
    <p:sldId id="287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48" autoAdjust="0"/>
  </p:normalViewPr>
  <p:slideViewPr>
    <p:cSldViewPr showGuides="1">
      <p:cViewPr varScale="1">
        <p:scale>
          <a:sx n="58" d="100"/>
          <a:sy n="58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DD2F1-C57B-4EED-B3AB-528A2F5B20A7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31546-A186-4016-B47A-3F731C06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89869-A6A6-4C32-928B-3C6297FA6D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LNF  July 16,2008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B8D4-840F-42EC-B612-9968CD4EE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Preventivi</a:t>
            </a:r>
            <a:r>
              <a:rPr lang="en-US" dirty="0" smtClean="0"/>
              <a:t> in </a:t>
            </a:r>
            <a:r>
              <a:rPr lang="en-US" dirty="0" err="1" smtClean="0"/>
              <a:t>sezione</a:t>
            </a:r>
            <a:r>
              <a:rPr lang="en-US" dirty="0" smtClean="0"/>
              <a:t> 29/6/2012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Gruppo</a:t>
            </a:r>
            <a:r>
              <a:rPr lang="en-US" dirty="0" smtClean="0"/>
              <a:t>  I</a:t>
            </a:r>
          </a:p>
          <a:p>
            <a:endParaRPr lang="en-US" dirty="0" smtClean="0"/>
          </a:p>
          <a:p>
            <a:r>
              <a:rPr lang="en-US" dirty="0" smtClean="0">
                <a:latin typeface="Blackadder ITC" pitchFamily="82" charset="0"/>
              </a:rPr>
              <a:t>Marcello </a:t>
            </a:r>
            <a:r>
              <a:rPr lang="en-US" dirty="0" err="1" smtClean="0">
                <a:latin typeface="Blackadder ITC" pitchFamily="82" charset="0"/>
              </a:rPr>
              <a:t>Giorgi</a:t>
            </a:r>
            <a:endParaRPr lang="en-US" dirty="0"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" y="170974"/>
            <a:ext cx="8229600" cy="60650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Complementarity of SuperB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973"/>
            <a:ext cx="5970327" cy="59250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SuperB physics program largely complementary to the LHCb program</a:t>
            </a:r>
          </a:p>
          <a:p>
            <a:r>
              <a:rPr lang="en-US" sz="2000" dirty="0" smtClean="0"/>
              <a:t>SuperB will make many essential measurements not possible (or less precise) at hadron machines </a:t>
            </a:r>
          </a:p>
          <a:p>
            <a:r>
              <a:rPr lang="en-US" sz="2000" dirty="0" smtClean="0"/>
              <a:t>Consider few examples where SuperB measurements complement and enhance measurements made at LHCb…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LHCb already making beautiful measurements of </a:t>
            </a:r>
          </a:p>
          <a:p>
            <a:endParaRPr lang="en-US" sz="2000" dirty="0" smtClean="0"/>
          </a:p>
          <a:p>
            <a:r>
              <a:rPr lang="en-US" sz="2000" dirty="0" smtClean="0"/>
              <a:t>SuperB will complement with additional precision measurements</a:t>
            </a:r>
            <a:endParaRPr lang="en-US" sz="1600" dirty="0" smtClean="0"/>
          </a:p>
          <a:p>
            <a:pPr lvl="1"/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Isopin</a:t>
            </a:r>
            <a:r>
              <a:rPr lang="en-US" sz="1600" dirty="0" smtClean="0"/>
              <a:t> violating asymmetries</a:t>
            </a:r>
          </a:p>
          <a:p>
            <a:pPr lvl="1"/>
            <a:r>
              <a:rPr lang="en-US" sz="1600" dirty="0" smtClean="0"/>
              <a:t>fully inclusive channel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SuperB + LHCb = much greater sensitivity to NP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935" y="2873160"/>
            <a:ext cx="2716473" cy="3655888"/>
          </a:xfrm>
          <a:prstGeom prst="rect">
            <a:avLst/>
          </a:prstGeom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348" y="6014880"/>
            <a:ext cx="2235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856" y="4409004"/>
            <a:ext cx="1778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5475288"/>
            <a:ext cx="3340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3"/>
          <p:cNvGrpSpPr/>
          <p:nvPr/>
        </p:nvGrpSpPr>
        <p:grpSpPr>
          <a:xfrm>
            <a:off x="208177" y="3609020"/>
            <a:ext cx="6240376" cy="330200"/>
            <a:chOff x="208177" y="3609020"/>
            <a:chExt cx="6240376" cy="3302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8177" y="3609020"/>
              <a:ext cx="17145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9"/>
            <p:cNvGrpSpPr/>
            <p:nvPr/>
          </p:nvGrpSpPr>
          <p:grpSpPr>
            <a:xfrm>
              <a:off x="2053971" y="3621873"/>
              <a:ext cx="4394582" cy="275500"/>
              <a:chOff x="2526951" y="3732235"/>
              <a:chExt cx="4394582" cy="275500"/>
            </a:xfrm>
          </p:grpSpPr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55291" y="3732235"/>
                <a:ext cx="1426250" cy="25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41876" y="3766820"/>
                <a:ext cx="1079657" cy="240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26951" y="3766820"/>
                <a:ext cx="1031214" cy="217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5" name="Rounded Rectangle 14"/>
          <p:cNvSpPr/>
          <p:nvPr/>
        </p:nvSpPr>
        <p:spPr>
          <a:xfrm>
            <a:off x="94596" y="3577488"/>
            <a:ext cx="6448553" cy="43758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" y="170974"/>
            <a:ext cx="8229600" cy="60650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Complementarity of SuperB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973"/>
            <a:ext cx="8229600" cy="568854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Sensitive to NP: charged Higgs</a:t>
            </a:r>
          </a:p>
          <a:p>
            <a:r>
              <a:rPr lang="en-US" sz="2000" dirty="0" smtClean="0"/>
              <a:t>Current exp. BF = </a:t>
            </a:r>
          </a:p>
          <a:p>
            <a:r>
              <a:rPr lang="en-US" sz="2000" dirty="0" smtClean="0"/>
              <a:t>SM (from CKM fit) BF =</a:t>
            </a:r>
          </a:p>
          <a:p>
            <a:r>
              <a:rPr lang="en-US" sz="2000" dirty="0" smtClean="0"/>
              <a:t>NP or statistical fluctuation? SuperB will answer this question.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Measurement complementary to                          at LHCb</a:t>
            </a:r>
            <a:r>
              <a:rPr lang="en-US" sz="2000" dirty="0" smtClean="0"/>
              <a:t>   </a:t>
            </a:r>
          </a:p>
          <a:p>
            <a:r>
              <a:rPr lang="en-US" sz="2000" dirty="0" smtClean="0"/>
              <a:t>From talk by </a:t>
            </a:r>
            <a:r>
              <a:rPr lang="en-US" sz="2000" dirty="0" err="1" smtClean="0"/>
              <a:t>Blankenburg</a:t>
            </a:r>
            <a:r>
              <a:rPr lang="en-US" sz="2000" dirty="0" smtClean="0"/>
              <a:t> at SuperB Physics Workshop, Elba, June 2012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43" y="954273"/>
            <a:ext cx="1269696" cy="2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047" y="1732854"/>
            <a:ext cx="220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141576"/>
            <a:ext cx="220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8"/>
          <p:cNvGrpSpPr/>
          <p:nvPr/>
        </p:nvGrpSpPr>
        <p:grpSpPr>
          <a:xfrm>
            <a:off x="5556499" y="607607"/>
            <a:ext cx="3373139" cy="1417347"/>
            <a:chOff x="5624268" y="3775366"/>
            <a:chExt cx="3373139" cy="14173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4268" y="3775366"/>
              <a:ext cx="3373139" cy="1417347"/>
            </a:xfrm>
            <a:prstGeom prst="rect">
              <a:avLst/>
            </a:prstGeom>
            <a:ln>
              <a:solidFill>
                <a:srgbClr val="727CA3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096476" y="4340916"/>
              <a:ext cx="428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(H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)</a:t>
              </a:r>
              <a:endParaRPr lang="en-US" sz="1200" b="1" baseline="30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2732" y="3183554"/>
            <a:ext cx="1308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0809" y="4102887"/>
            <a:ext cx="2245777" cy="2518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3639" y="4811653"/>
            <a:ext cx="3018680" cy="2046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451" y="4145591"/>
            <a:ext cx="3130910" cy="71967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616503" y="4915317"/>
            <a:ext cx="2574729" cy="18098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8125" y="54146"/>
            <a:ext cx="3992827" cy="2727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8" y="-76200"/>
            <a:ext cx="8229600" cy="60650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Complementarity</a:t>
            </a:r>
            <a:r>
              <a:rPr lang="en-US" sz="3200" dirty="0" smtClean="0"/>
              <a:t> of SuperB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812"/>
            <a:ext cx="5244639" cy="38219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Recent measurements incompatible with SM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More recent corrections (arXiv:1206.4977v1[</a:t>
            </a:r>
            <a:r>
              <a:rPr lang="en-US" sz="1800" dirty="0" err="1" smtClean="0"/>
              <a:t>hep</a:t>
            </a:r>
            <a:r>
              <a:rPr lang="en-US" sz="1800" dirty="0" smtClean="0"/>
              <a:t>-ph],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r>
              <a:rPr lang="en-US" sz="2000" dirty="0" smtClean="0"/>
              <a:t>Violation of Lepton Flavour Universality?</a:t>
            </a:r>
          </a:p>
          <a:p>
            <a:endParaRPr lang="en-US" sz="2000" dirty="0" smtClean="0"/>
          </a:p>
          <a:p>
            <a:r>
              <a:rPr lang="en-US" sz="2000" dirty="0" smtClean="0"/>
              <a:t>Discrepancy: inclusive V</a:t>
            </a:r>
            <a:r>
              <a:rPr lang="en-US" sz="2000" baseline="-25000" dirty="0" smtClean="0"/>
              <a:t>ub</a:t>
            </a:r>
            <a:r>
              <a:rPr lang="en-US" sz="2000" dirty="0" smtClean="0"/>
              <a:t> vs. exclusive V</a:t>
            </a:r>
            <a:r>
              <a:rPr lang="en-US" sz="2000" baseline="-25000" dirty="0" smtClean="0"/>
              <a:t>ub</a:t>
            </a:r>
          </a:p>
          <a:p>
            <a:r>
              <a:rPr lang="en-US" sz="2000" dirty="0" smtClean="0"/>
              <a:t>Inclusive V</a:t>
            </a:r>
            <a:r>
              <a:rPr lang="en-US" sz="2000" baseline="-25000" dirty="0" smtClean="0"/>
              <a:t>ub</a:t>
            </a:r>
            <a:r>
              <a:rPr lang="en-US" sz="2000" dirty="0" smtClean="0"/>
              <a:t> in tension with sin 2β from CKM fits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baseline="-25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71" y="1066800"/>
            <a:ext cx="3793262" cy="896017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8323" y="1295400"/>
            <a:ext cx="1209802" cy="4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838200"/>
            <a:ext cx="1280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BaBar</a:t>
            </a:r>
            <a:r>
              <a:rPr lang="en-US" sz="1600" b="1" dirty="0" smtClean="0">
                <a:solidFill>
                  <a:srgbClr val="FF0000"/>
                </a:solidFill>
              </a:rPr>
              <a:t> (2012)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5323" y="990600"/>
            <a:ext cx="88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SM calc.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938" y="2975857"/>
            <a:ext cx="240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7940" y="2651907"/>
            <a:ext cx="2353886" cy="567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714266" y="1351054"/>
            <a:ext cx="753334" cy="706346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01839" y="3223813"/>
            <a:ext cx="3286654" cy="356401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23938" y="5144311"/>
            <a:ext cx="5477901" cy="133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10979" y="4457538"/>
            <a:ext cx="5244639" cy="2112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Together these results raise questions about possible NP (</a:t>
            </a:r>
            <a:r>
              <a:rPr lang="en-US" sz="1600" dirty="0" smtClean="0"/>
              <a:t>see e.g. arXiv:1206.1872, 1206.2634</a:t>
            </a:r>
            <a:r>
              <a:rPr lang="en-US" sz="2400" dirty="0" smtClean="0"/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More precise experimental measurements needed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/>
              <a:t> SuperB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" y="170974"/>
            <a:ext cx="8229600" cy="60650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Complementarity of SuperB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973"/>
            <a:ext cx="5970327" cy="59250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SuperB physics program largely complementary to the LHCb program</a:t>
            </a:r>
          </a:p>
          <a:p>
            <a:r>
              <a:rPr lang="en-US" sz="2000" dirty="0" smtClean="0"/>
              <a:t>SuperB will make many essential measurements not possible (or less precise) at hadron machines </a:t>
            </a:r>
          </a:p>
          <a:p>
            <a:r>
              <a:rPr lang="en-US" sz="2000" dirty="0" smtClean="0"/>
              <a:t>Consider few examples where SuperB measurements complement and enhance measurements made at LHCb…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LHCb already making beautiful measurements of </a:t>
            </a:r>
          </a:p>
          <a:p>
            <a:endParaRPr lang="en-US" sz="2000" dirty="0" smtClean="0"/>
          </a:p>
          <a:p>
            <a:r>
              <a:rPr lang="en-US" sz="2000" dirty="0" smtClean="0"/>
              <a:t>SuperB will complement with additional precision measurements</a:t>
            </a:r>
            <a:endParaRPr lang="en-US" sz="1600" dirty="0" smtClean="0"/>
          </a:p>
          <a:p>
            <a:pPr lvl="1"/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Isopin</a:t>
            </a:r>
            <a:r>
              <a:rPr lang="en-US" sz="1600" dirty="0" smtClean="0"/>
              <a:t> violating asymmetries</a:t>
            </a:r>
          </a:p>
          <a:p>
            <a:pPr lvl="1"/>
            <a:r>
              <a:rPr lang="en-US" sz="1600" dirty="0" smtClean="0"/>
              <a:t>fully inclusive channel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SuperB + LHCb = much greater sensitivity to NP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935" y="2873160"/>
            <a:ext cx="2716473" cy="3655888"/>
          </a:xfrm>
          <a:prstGeom prst="rect">
            <a:avLst/>
          </a:prstGeom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348" y="6014880"/>
            <a:ext cx="2235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856" y="4409004"/>
            <a:ext cx="1778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5475288"/>
            <a:ext cx="3340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3"/>
          <p:cNvGrpSpPr/>
          <p:nvPr/>
        </p:nvGrpSpPr>
        <p:grpSpPr>
          <a:xfrm>
            <a:off x="208177" y="3609020"/>
            <a:ext cx="6240376" cy="330200"/>
            <a:chOff x="208177" y="3609020"/>
            <a:chExt cx="6240376" cy="3302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8177" y="3609020"/>
              <a:ext cx="17145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9"/>
            <p:cNvGrpSpPr/>
            <p:nvPr/>
          </p:nvGrpSpPr>
          <p:grpSpPr>
            <a:xfrm>
              <a:off x="2053971" y="3621873"/>
              <a:ext cx="4394582" cy="275500"/>
              <a:chOff x="2526951" y="3732235"/>
              <a:chExt cx="4394582" cy="275500"/>
            </a:xfrm>
          </p:grpSpPr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55291" y="3732235"/>
                <a:ext cx="1426250" cy="252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841876" y="3766820"/>
                <a:ext cx="1079657" cy="240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26951" y="3766820"/>
                <a:ext cx="1031214" cy="217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5" name="Rounded Rectangle 14"/>
          <p:cNvSpPr/>
          <p:nvPr/>
        </p:nvSpPr>
        <p:spPr>
          <a:xfrm>
            <a:off x="94596" y="3577488"/>
            <a:ext cx="6448553" cy="43758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" y="170974"/>
            <a:ext cx="8229600" cy="60650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Complementarity of SuperB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973"/>
            <a:ext cx="8229600" cy="568854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Sensitive to NP: charged Higgs</a:t>
            </a:r>
          </a:p>
          <a:p>
            <a:r>
              <a:rPr lang="en-US" sz="2000" dirty="0" smtClean="0"/>
              <a:t>Current exp. BF = </a:t>
            </a:r>
          </a:p>
          <a:p>
            <a:r>
              <a:rPr lang="en-US" sz="2000" dirty="0" smtClean="0"/>
              <a:t>SM (from CKM fit) BF =</a:t>
            </a:r>
          </a:p>
          <a:p>
            <a:r>
              <a:rPr lang="en-US" sz="2000" dirty="0" smtClean="0"/>
              <a:t>NP or statistical fluctuation? SuperB will answer this question.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Measurement complementary to                          at LHCb</a:t>
            </a:r>
            <a:r>
              <a:rPr lang="en-US" sz="2000" dirty="0" smtClean="0"/>
              <a:t>   </a:t>
            </a:r>
          </a:p>
          <a:p>
            <a:r>
              <a:rPr lang="en-US" sz="2000" dirty="0" smtClean="0"/>
              <a:t>From talk by </a:t>
            </a:r>
            <a:r>
              <a:rPr lang="en-US" sz="2000" dirty="0" err="1" smtClean="0"/>
              <a:t>Blankenburg</a:t>
            </a:r>
            <a:r>
              <a:rPr lang="en-US" sz="2000" dirty="0" smtClean="0"/>
              <a:t> at SuperB Physics Workshop, Elba, June 2012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43" y="954273"/>
            <a:ext cx="1269696" cy="2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047" y="1732854"/>
            <a:ext cx="220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141576"/>
            <a:ext cx="2209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8"/>
          <p:cNvGrpSpPr/>
          <p:nvPr/>
        </p:nvGrpSpPr>
        <p:grpSpPr>
          <a:xfrm>
            <a:off x="5556499" y="607607"/>
            <a:ext cx="3373139" cy="1417347"/>
            <a:chOff x="5624268" y="3775366"/>
            <a:chExt cx="3373139" cy="141734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4268" y="3775366"/>
              <a:ext cx="3373139" cy="1417347"/>
            </a:xfrm>
            <a:prstGeom prst="rect">
              <a:avLst/>
            </a:prstGeom>
            <a:ln>
              <a:solidFill>
                <a:srgbClr val="727CA3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096476" y="4340916"/>
              <a:ext cx="428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(H</a:t>
              </a:r>
              <a:r>
                <a:rPr lang="en-US" sz="1200" b="1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)</a:t>
              </a:r>
              <a:endParaRPr lang="en-US" sz="1200" b="1" baseline="30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2732" y="3183554"/>
            <a:ext cx="1308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0809" y="4102887"/>
            <a:ext cx="2245777" cy="2518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3639" y="4811653"/>
            <a:ext cx="3018680" cy="2046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451" y="4145591"/>
            <a:ext cx="3130910" cy="71967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616503" y="4915317"/>
            <a:ext cx="2574729" cy="180986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8125" y="54146"/>
            <a:ext cx="3992827" cy="2727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8" y="54351"/>
            <a:ext cx="8229600" cy="60650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Complementarity</a:t>
            </a:r>
            <a:r>
              <a:rPr lang="en-US" sz="3200" dirty="0" smtClean="0"/>
              <a:t> of SuperB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05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BaBar</a:t>
            </a:r>
            <a:r>
              <a:rPr lang="en-US" sz="2000" dirty="0" smtClean="0"/>
              <a:t>  measurements </a:t>
            </a:r>
            <a:r>
              <a:rPr lang="en-US" sz="2000" dirty="0"/>
              <a:t> </a:t>
            </a:r>
            <a:r>
              <a:rPr lang="en-US" sz="2000" dirty="0" smtClean="0"/>
              <a:t>seem incompatible with SM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More recent calculations of R </a:t>
            </a:r>
            <a:r>
              <a:rPr lang="en-US" sz="2000" baseline="-25000" dirty="0" smtClean="0">
                <a:latin typeface="Symbol" pitchFamily="18" charset="2"/>
              </a:rPr>
              <a:t>t</a:t>
            </a:r>
            <a:r>
              <a:rPr lang="en-US" sz="2000" baseline="-25000" dirty="0" smtClean="0"/>
              <a:t>/l </a:t>
            </a:r>
            <a:r>
              <a:rPr lang="en-US" sz="2000" dirty="0" smtClean="0"/>
              <a:t> (arXiv:1206.4977v1 [</a:t>
            </a:r>
            <a:r>
              <a:rPr lang="en-US" sz="2000" dirty="0" err="1" smtClean="0"/>
              <a:t>hep</a:t>
            </a:r>
            <a:r>
              <a:rPr lang="en-US" sz="2000" dirty="0" smtClean="0"/>
              <a:t>-ph]21Jun2012 and (arXiv:1206.4992v1[</a:t>
            </a:r>
            <a:r>
              <a:rPr lang="en-US" sz="2000" dirty="0" err="1" smtClean="0"/>
              <a:t>hep</a:t>
            </a:r>
            <a:r>
              <a:rPr lang="en-US" sz="2000" dirty="0" smtClean="0"/>
              <a:t>-ph]) move slightly higher R toward  0.31-0.316 ± O(0.02) the discrepancy is only </a:t>
            </a:r>
            <a:r>
              <a:rPr lang="en-US" sz="2000" dirty="0" err="1" smtClean="0"/>
              <a:t>slghtly</a:t>
            </a:r>
            <a:r>
              <a:rPr lang="en-US" sz="2000" dirty="0" smtClean="0"/>
              <a:t> decreased</a:t>
            </a:r>
            <a:endParaRPr lang="en-US" sz="2000" baseline="-250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Violation of Lepton Flavour Universality?</a:t>
            </a:r>
          </a:p>
          <a:p>
            <a:pPr>
              <a:buNone/>
            </a:pPr>
            <a:r>
              <a:rPr lang="en-US" sz="2800" dirty="0" smtClean="0"/>
              <a:t>The </a:t>
            </a:r>
            <a:r>
              <a:rPr lang="en-US" sz="2800" dirty="0" err="1" smtClean="0"/>
              <a:t>BaBar</a:t>
            </a:r>
            <a:r>
              <a:rPr lang="en-US" sz="2800" dirty="0" smtClean="0"/>
              <a:t> result is based on the full statistics, one year run at future </a:t>
            </a:r>
            <a:r>
              <a:rPr lang="en-US" sz="2800" dirty="0" smtClean="0"/>
              <a:t> Super </a:t>
            </a:r>
            <a:r>
              <a:rPr lang="en-US" sz="2800" dirty="0" smtClean="0"/>
              <a:t>Factories can either confirm or reject this result.</a:t>
            </a:r>
            <a:endParaRPr lang="en-US" sz="2800" dirty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baseline="-25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735568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3793262" cy="896017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8323" y="2743200"/>
            <a:ext cx="1209802" cy="4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2099846"/>
            <a:ext cx="1280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BaBar</a:t>
            </a:r>
            <a:r>
              <a:rPr lang="en-US" sz="1600" b="1" dirty="0" smtClean="0">
                <a:solidFill>
                  <a:srgbClr val="FF0000"/>
                </a:solidFill>
              </a:rPr>
              <a:t> (2012)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5323" y="2023646"/>
            <a:ext cx="88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SM calc.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7940" y="2651907"/>
            <a:ext cx="2353886" cy="567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781800" y="1371600"/>
            <a:ext cx="822960" cy="706346"/>
          </a:xfrm>
          <a:prstGeom prst="line">
            <a:avLst/>
          </a:prstGeom>
          <a:ln w="31750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0" y="5181600"/>
            <a:ext cx="5477901" cy="133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813"/>
            <a:ext cx="5244639" cy="36411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Discrepancy: inclusive V</a:t>
            </a:r>
            <a:r>
              <a:rPr lang="en-US" baseline="-25000" dirty="0" smtClean="0"/>
              <a:t>ub</a:t>
            </a:r>
            <a:r>
              <a:rPr lang="en-US" dirty="0" smtClean="0"/>
              <a:t> vs. exclusive V</a:t>
            </a:r>
            <a:r>
              <a:rPr lang="en-US" baseline="-25000" dirty="0" smtClean="0"/>
              <a:t>ub</a:t>
            </a:r>
          </a:p>
          <a:p>
            <a:r>
              <a:rPr lang="en-US" dirty="0" smtClean="0"/>
              <a:t>Inclusive V</a:t>
            </a:r>
            <a:r>
              <a:rPr lang="en-US" baseline="-25000" dirty="0" smtClean="0"/>
              <a:t>ub</a:t>
            </a:r>
            <a:r>
              <a:rPr lang="en-US" dirty="0" smtClean="0"/>
              <a:t> in tension with sin 2β from CKM fits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baseline="-250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067300" cy="723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839" y="1219200"/>
            <a:ext cx="3286654" cy="356401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23938" y="5144311"/>
            <a:ext cx="5477901" cy="133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10979" y="4953000"/>
            <a:ext cx="8475821" cy="1486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Together these results raise questions about possible NP (</a:t>
            </a:r>
            <a:r>
              <a:rPr lang="en-US" sz="1600" dirty="0" smtClean="0"/>
              <a:t>see e.g. arXiv:1206.1872, 1206.2634</a:t>
            </a:r>
            <a:r>
              <a:rPr lang="en-US" sz="2400" dirty="0" smtClean="0"/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More precise experimental measurements needed </a:t>
            </a:r>
            <a:r>
              <a:rPr lang="en-US" sz="2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/>
              <a:t> SuperB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6405006" y="2493876"/>
            <a:ext cx="2815194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Benefit from polarised </a:t>
            </a:r>
            <a:r>
              <a:rPr lang="en-GB" sz="1100" dirty="0" err="1" smtClean="0"/>
              <a:t>e</a:t>
            </a:r>
            <a:r>
              <a:rPr lang="en-GB" sz="1100" baseline="30000" dirty="0" smtClean="0"/>
              <a:t>−</a:t>
            </a:r>
            <a:r>
              <a:rPr lang="en-GB" sz="1100" dirty="0" smtClean="0"/>
              <a:t> beam</a:t>
            </a:r>
          </a:p>
          <a:p>
            <a:endParaRPr lang="en-GB" sz="1100" dirty="0" smtClean="0"/>
          </a:p>
          <a:p>
            <a:endParaRPr lang="en-GB" sz="800" dirty="0" smtClean="0"/>
          </a:p>
          <a:p>
            <a:r>
              <a:rPr lang="en-GB" sz="1100" dirty="0" smtClean="0"/>
              <a:t>very precise with improved detector</a:t>
            </a:r>
          </a:p>
          <a:p>
            <a:endParaRPr lang="en-GB" sz="400" dirty="0" smtClean="0"/>
          </a:p>
          <a:p>
            <a:r>
              <a:rPr lang="en-GB" sz="1100" dirty="0" smtClean="0"/>
              <a:t>Statistically limited: Ang. analysis with &gt;75ab</a:t>
            </a:r>
            <a:r>
              <a:rPr lang="en-GB" sz="1100" baseline="30000" dirty="0" smtClean="0"/>
              <a:t>-1</a:t>
            </a:r>
            <a:endParaRPr lang="en-GB" sz="1100" dirty="0" smtClean="0"/>
          </a:p>
          <a:p>
            <a:endParaRPr lang="en-GB" sz="200" dirty="0" smtClean="0"/>
          </a:p>
          <a:p>
            <a:r>
              <a:rPr lang="en-GB" sz="1100" dirty="0" smtClean="0"/>
              <a:t>Right handed currents</a:t>
            </a:r>
          </a:p>
          <a:p>
            <a:endParaRPr lang="en-GB" sz="200" dirty="0" smtClean="0"/>
          </a:p>
          <a:p>
            <a:r>
              <a:rPr lang="en-GB" sz="1100" dirty="0" smtClean="0"/>
              <a:t>SuperB measures many more modes</a:t>
            </a:r>
          </a:p>
          <a:p>
            <a:endParaRPr lang="en-GB" sz="200" dirty="0" smtClean="0"/>
          </a:p>
          <a:p>
            <a:r>
              <a:rPr lang="en-GB" sz="1100" dirty="0" smtClean="0"/>
              <a:t>systematic error is main challenge</a:t>
            </a:r>
          </a:p>
          <a:p>
            <a:endParaRPr lang="en-GB" sz="200" dirty="0" smtClean="0"/>
          </a:p>
          <a:p>
            <a:r>
              <a:rPr lang="en-GB" sz="1100" dirty="0" smtClean="0"/>
              <a:t>control systematic error with data</a:t>
            </a:r>
          </a:p>
          <a:p>
            <a:endParaRPr lang="en-GB" sz="1400" dirty="0" smtClean="0"/>
          </a:p>
          <a:p>
            <a:r>
              <a:rPr lang="en-GB" sz="1100" dirty="0" smtClean="0"/>
              <a:t>SuperB measures </a:t>
            </a:r>
            <a:r>
              <a:rPr lang="en-GB" sz="1100" dirty="0" err="1" smtClean="0"/>
              <a:t>e</a:t>
            </a:r>
            <a:r>
              <a:rPr lang="en-GB" sz="1100" dirty="0" smtClean="0"/>
              <a:t> mode well, LHCb does </a:t>
            </a:r>
            <a:r>
              <a:rPr lang="en-GB" sz="1100" dirty="0" err="1" smtClean="0"/>
              <a:t>μ</a:t>
            </a:r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600" dirty="0" smtClean="0"/>
          </a:p>
          <a:p>
            <a:r>
              <a:rPr lang="en-GB" sz="1100" dirty="0" smtClean="0"/>
              <a:t>Clean NP search</a:t>
            </a:r>
          </a:p>
          <a:p>
            <a:endParaRPr lang="en-GB" sz="1400" dirty="0" smtClean="0"/>
          </a:p>
          <a:p>
            <a:r>
              <a:rPr lang="en-GB" sz="1100" dirty="0" smtClean="0"/>
              <a:t>Theoretically clean</a:t>
            </a:r>
          </a:p>
          <a:p>
            <a:r>
              <a:rPr lang="en-GB" sz="1100" dirty="0" err="1" smtClean="0"/>
              <a:t>b</a:t>
            </a:r>
            <a:r>
              <a:rPr lang="en-GB" sz="1100" dirty="0" smtClean="0"/>
              <a:t> fragmentation limits interpretation</a:t>
            </a:r>
          </a:p>
        </p:txBody>
      </p:sp>
      <p:pic>
        <p:nvPicPr>
          <p:cNvPr id="111" name="Picture 110" descr="goldenModes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2055735"/>
            <a:ext cx="6413500" cy="48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Many unique quality measurements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0886" y="990600"/>
            <a:ext cx="6843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Experiment:            No Result           Moderate Precision          Precise            Very Precise</a:t>
            </a:r>
          </a:p>
          <a:p>
            <a:endParaRPr lang="en-GB" sz="1400" dirty="0" smtClean="0"/>
          </a:p>
          <a:p>
            <a:r>
              <a:rPr lang="en-GB" sz="1400" dirty="0" smtClean="0"/>
              <a:t>Theory:                  Moderately clean           Clean Need lattice            Clean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1675042" y="2489198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675042" y="2683931"/>
            <a:ext cx="949625" cy="1862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675042" y="30733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675042" y="3259668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683509" y="3454401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683509" y="3657599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633133" y="3073401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633127" y="32512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633127" y="34544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633127" y="3657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624660" y="2489203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624661" y="2683936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495376" y="307340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3495377" y="3251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495377" y="34544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495377" y="3657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495377" y="24892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95377" y="2683935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460577" y="2480733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60578" y="2675466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452111" y="3064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452111" y="32427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452111" y="344593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452111" y="3649132"/>
            <a:ext cx="14406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675042" y="639233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75042" y="6587071"/>
            <a:ext cx="949625" cy="186268"/>
          </a:xfrm>
          <a:prstGeom prst="rect">
            <a:avLst/>
          </a:prstGeom>
          <a:solidFill>
            <a:srgbClr val="22FB0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624660" y="6392335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624660" y="6587070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486910" y="6392336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452112" y="65786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452112" y="6392334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486910" y="6587071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899911" y="6578601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899911" y="63923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675042" y="4828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675042" y="50186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675042" y="5209116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675043" y="5410199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2633127" y="48260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633128" y="5020735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633127" y="5215469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633127" y="541020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3495377" y="5215469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95377" y="54123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495377" y="5018620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3495377" y="4826004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452110" y="5206998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4452110" y="5410197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452112" y="5020734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452111" y="4826000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912611" y="24807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912611" y="2671233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666577" y="5808132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1666578" y="6002865"/>
            <a:ext cx="949625" cy="18626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624660" y="580601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2624661" y="6002869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3486910" y="580601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452112" y="5799668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486910" y="6002869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452112" y="5994401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908378" y="57996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908378" y="5994399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1683510" y="3852332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683510" y="4038598"/>
            <a:ext cx="949625" cy="18626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1683510" y="42375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1683511" y="4428065"/>
            <a:ext cx="949625" cy="1862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633127" y="38481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2633127" y="4038602"/>
            <a:ext cx="855134" cy="1862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2633127" y="4235452"/>
            <a:ext cx="855134" cy="186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2633127" y="4432302"/>
            <a:ext cx="855134" cy="186265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3489027" y="38481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489027" y="40386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3489027" y="423545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489027" y="4432302"/>
            <a:ext cx="949625" cy="18626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452111" y="383963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452111" y="4036482"/>
            <a:ext cx="14406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452111" y="4226982"/>
            <a:ext cx="1440690" cy="1947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445093" y="4423832"/>
            <a:ext cx="14406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5902028" y="3837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902028" y="402801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5902028" y="42185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5902028" y="44153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5902028" y="3056467"/>
            <a:ext cx="450090" cy="194738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5902028" y="324061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902028" y="34374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902028" y="3640667"/>
            <a:ext cx="450090" cy="1947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5902028" y="4821767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902028" y="5027084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5902028" y="5221818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5902028" y="5416551"/>
            <a:ext cx="450090" cy="19473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3429000" y="1981200"/>
            <a:ext cx="1092200" cy="431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201410"/>
            <a:ext cx="685799" cy="7129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27"/>
          <p:cNvGrpSpPr/>
          <p:nvPr/>
        </p:nvGrpSpPr>
        <p:grpSpPr>
          <a:xfrm>
            <a:off x="3440331" y="1066800"/>
            <a:ext cx="4179669" cy="596899"/>
            <a:chOff x="3364131" y="1219200"/>
            <a:chExt cx="4179669" cy="596899"/>
          </a:xfrm>
        </p:grpSpPr>
        <p:sp>
          <p:nvSpPr>
            <p:cNvPr id="17" name="Rectangle 16"/>
            <p:cNvSpPr/>
            <p:nvPr/>
          </p:nvSpPr>
          <p:spPr>
            <a:xfrm>
              <a:off x="7326531" y="1219200"/>
              <a:ext cx="217269" cy="139699"/>
            </a:xfrm>
            <a:prstGeom prst="rect">
              <a:avLst/>
            </a:prstGeom>
            <a:solidFill>
              <a:srgbClr val="01F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781800" y="1676400"/>
              <a:ext cx="217269" cy="139699"/>
            </a:xfrm>
            <a:prstGeom prst="rect">
              <a:avLst/>
            </a:prstGeom>
            <a:solidFill>
              <a:srgbClr val="01F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400800" y="1231901"/>
              <a:ext cx="217269" cy="139699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29200" y="1676400"/>
              <a:ext cx="217269" cy="139699"/>
            </a:xfrm>
            <a:prstGeom prst="rect">
              <a:avLst/>
            </a:prstGeom>
            <a:solidFill>
              <a:srgbClr val="0097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364131" y="1676400"/>
              <a:ext cx="217269" cy="1396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572000" y="1219200"/>
              <a:ext cx="217269" cy="1396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40331" y="1219200"/>
              <a:ext cx="217269" cy="1396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410200" y="2133601"/>
            <a:ext cx="381000" cy="152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304800" y="1524000"/>
            <a:ext cx="1828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Physics Group</a:t>
            </a:r>
            <a:endParaRPr lang="en-US" sz="2000" dirty="0"/>
          </a:p>
        </p:txBody>
      </p:sp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96810"/>
            <a:ext cx="392623" cy="4081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066800"/>
          <a:ext cx="8382000" cy="534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007340"/>
                <a:gridCol w="3580660"/>
              </a:tblGrid>
              <a:tr h="4977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Parameter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Requirement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Comment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16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Luminosity (top-up mode)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≥10</a:t>
                      </a:r>
                      <a:r>
                        <a:rPr lang="en-US" sz="1800" baseline="30000" dirty="0" smtClean="0">
                          <a:latin typeface="+mn-lt"/>
                        </a:rPr>
                        <a:t>36</a:t>
                      </a:r>
                      <a:r>
                        <a:rPr lang="en-US" sz="1800" dirty="0" smtClean="0">
                          <a:latin typeface="+mn-lt"/>
                        </a:rPr>
                        <a:t> cm</a:t>
                      </a:r>
                      <a:r>
                        <a:rPr lang="en-US" sz="1800" baseline="30000" dirty="0" smtClean="0">
                          <a:latin typeface="+mn-lt"/>
                        </a:rPr>
                        <a:t>-2</a:t>
                      </a:r>
                      <a:r>
                        <a:rPr lang="en-US" sz="1800" dirty="0" smtClean="0">
                          <a:latin typeface="+mn-lt"/>
                        </a:rPr>
                        <a:t>s</a:t>
                      </a:r>
                      <a:r>
                        <a:rPr lang="en-US" sz="1800" baseline="30000" dirty="0" smtClean="0">
                          <a:latin typeface="+mn-lt"/>
                        </a:rPr>
                        <a:t>-1 </a:t>
                      </a:r>
                      <a:r>
                        <a:rPr lang="en-US" sz="1800" baseline="0" dirty="0" smtClean="0">
                          <a:latin typeface="+mn-lt"/>
                        </a:rPr>
                        <a:t>@ </a:t>
                      </a:r>
                      <a:r>
                        <a:rPr lang="en-US" sz="1800" i="1" baseline="0" dirty="0" smtClean="0">
                          <a:latin typeface="Symbol" pitchFamily="18" charset="2"/>
                        </a:rPr>
                        <a:t>U</a:t>
                      </a:r>
                      <a:r>
                        <a:rPr lang="en-US" sz="1800" baseline="0" dirty="0" smtClean="0">
                          <a:latin typeface="+mn-lt"/>
                        </a:rPr>
                        <a:t>(4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+mn-lt"/>
                        </a:rPr>
                        <a:t> It can extend up to  an ultimate peak luminosity of 4 </a:t>
                      </a:r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r>
                        <a:rPr lang="en-US" sz="1800" baseline="30000" dirty="0" smtClean="0">
                          <a:latin typeface="+mn-lt"/>
                        </a:rPr>
                        <a:t>36</a:t>
                      </a:r>
                      <a:r>
                        <a:rPr lang="en-US" sz="1800" dirty="0" smtClean="0">
                          <a:latin typeface="+mn-lt"/>
                        </a:rPr>
                        <a:t> cm</a:t>
                      </a:r>
                      <a:r>
                        <a:rPr lang="en-US" sz="1800" baseline="30000" dirty="0" smtClean="0">
                          <a:latin typeface="+mn-lt"/>
                        </a:rPr>
                        <a:t>-2</a:t>
                      </a:r>
                      <a:r>
                        <a:rPr lang="en-US" sz="1800" dirty="0" smtClean="0">
                          <a:latin typeface="+mn-lt"/>
                        </a:rPr>
                        <a:t>s</a:t>
                      </a:r>
                      <a:r>
                        <a:rPr lang="en-US" sz="1800" baseline="30000" dirty="0" smtClean="0">
                          <a:latin typeface="+mn-lt"/>
                        </a:rPr>
                        <a:t>-1 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Integrated luminosity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75 ab</a:t>
                      </a:r>
                      <a:r>
                        <a:rPr lang="en-US" sz="1800" baseline="30000" dirty="0" smtClean="0">
                          <a:latin typeface="+mn-lt"/>
                        </a:rPr>
                        <a:t>-1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Based on a “New Snowmass Year” of 1.5 x 10</a:t>
                      </a:r>
                      <a:r>
                        <a:rPr lang="en-US" sz="1800" baseline="30000" dirty="0" smtClean="0">
                          <a:latin typeface="+mn-lt"/>
                        </a:rPr>
                        <a:t>7</a:t>
                      </a:r>
                      <a:r>
                        <a:rPr lang="en-US" sz="1800" dirty="0" smtClean="0">
                          <a:latin typeface="+mn-lt"/>
                        </a:rPr>
                        <a:t> seconds</a:t>
                      </a:r>
                      <a:br>
                        <a:rPr lang="en-US" sz="1800" dirty="0" smtClean="0">
                          <a:latin typeface="+mn-lt"/>
                        </a:rPr>
                      </a:br>
                      <a:r>
                        <a:rPr lang="en-US" sz="1800" dirty="0" smtClean="0">
                          <a:latin typeface="+mn-lt"/>
                        </a:rPr>
                        <a:t> (PEP-II experience-based)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CM</a:t>
                      </a:r>
                      <a:r>
                        <a:rPr lang="en-US" sz="1800" baseline="0" dirty="0" smtClean="0">
                          <a:latin typeface="+mn-lt"/>
                        </a:rPr>
                        <a:t> e</a:t>
                      </a:r>
                      <a:r>
                        <a:rPr lang="en-US" sz="1800" dirty="0" smtClean="0">
                          <a:latin typeface="+mn-lt"/>
                        </a:rPr>
                        <a:t>nergy range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Symbol" pitchFamily="18" charset="2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threshold</a:t>
                      </a:r>
                      <a:r>
                        <a:rPr lang="en-US" sz="1800" baseline="0" dirty="0" smtClean="0">
                          <a:latin typeface="+mn-lt"/>
                        </a:rPr>
                        <a:t> to </a:t>
                      </a:r>
                      <a:r>
                        <a:rPr lang="en-US" sz="1800" i="1" baseline="0" dirty="0" smtClean="0">
                          <a:latin typeface="Symbol" pitchFamily="18" charset="2"/>
                        </a:rPr>
                        <a:t>U </a:t>
                      </a:r>
                      <a:r>
                        <a:rPr lang="en-US" sz="1800" baseline="0" dirty="0" smtClean="0">
                          <a:latin typeface="+mn-lt"/>
                        </a:rPr>
                        <a:t>(5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Minimum</a:t>
                      </a:r>
                      <a:r>
                        <a:rPr lang="en-US" sz="1800" baseline="0" dirty="0" smtClean="0">
                          <a:latin typeface="+mn-lt"/>
                        </a:rPr>
                        <a:t> boost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Symbol" pitchFamily="18" charset="2"/>
                        </a:rPr>
                        <a:t>bg</a:t>
                      </a:r>
                      <a:r>
                        <a:rPr lang="en-US" sz="1800" i="1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= 0.28 </a:t>
                      </a:r>
                    </a:p>
                    <a:p>
                      <a:r>
                        <a:rPr lang="en-US" sz="1800" dirty="0" smtClean="0">
                          <a:latin typeface="+mn-lt"/>
                        </a:rPr>
                        <a:t>(≈4x7 </a:t>
                      </a:r>
                      <a:r>
                        <a:rPr lang="en-US" sz="1800" dirty="0" err="1" smtClean="0">
                          <a:latin typeface="+mn-lt"/>
                        </a:rPr>
                        <a:t>GeV</a:t>
                      </a:r>
                      <a:r>
                        <a:rPr lang="en-US" sz="180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 cm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beampipe</a:t>
                      </a:r>
                      <a:r>
                        <a:rPr lang="en-US" sz="1800" baseline="0" dirty="0" smtClean="0">
                          <a:latin typeface="+mn-lt"/>
                        </a:rPr>
                        <a:t> radius. First measurement at 1.5 cm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e</a:t>
                      </a:r>
                      <a:r>
                        <a:rPr lang="en-US" sz="1800" i="1" baseline="30000" dirty="0" smtClean="0"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latin typeface="+mn-lt"/>
                        </a:rPr>
                        <a:t> Polarization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60-85%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Enables 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t</a:t>
                      </a:r>
                      <a:r>
                        <a:rPr lang="en-US" sz="1800" i="1" dirty="0" smtClean="0">
                          <a:latin typeface="+mn-lt"/>
                        </a:rPr>
                        <a:t> </a:t>
                      </a:r>
                      <a:r>
                        <a:rPr lang="en-US" sz="1800" i="1" dirty="0" smtClean="0">
                          <a:latin typeface="+mn-lt"/>
                        </a:rPr>
                        <a:t> CP </a:t>
                      </a:r>
                      <a:r>
                        <a:rPr lang="en-US" sz="1800" dirty="0" smtClean="0">
                          <a:latin typeface="+mn-lt"/>
                        </a:rPr>
                        <a:t>and </a:t>
                      </a:r>
                      <a:r>
                        <a:rPr lang="en-US" sz="1800" i="1" dirty="0" smtClean="0">
                          <a:latin typeface="+mn-lt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violation </a:t>
                      </a:r>
                      <a:r>
                        <a:rPr lang="en-US" sz="1800" dirty="0" smtClean="0">
                          <a:latin typeface="+mn-lt"/>
                        </a:rPr>
                        <a:t>study, </a:t>
                      </a:r>
                      <a:r>
                        <a:rPr lang="en-US" sz="1800" dirty="0" smtClean="0">
                          <a:latin typeface="+mn-lt"/>
                        </a:rPr>
                        <a:t>measurement of </a:t>
                      </a:r>
                      <a:r>
                        <a:rPr lang="en-US" sz="1800" i="1" dirty="0" smtClean="0">
                          <a:latin typeface="Symbol" pitchFamily="18" charset="2"/>
                        </a:rPr>
                        <a:t>t 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i="1" dirty="0" smtClean="0">
                          <a:latin typeface="+mn-lt"/>
                        </a:rPr>
                        <a:t>g</a:t>
                      </a:r>
                      <a:r>
                        <a:rPr lang="en-US" sz="1800" dirty="0" smtClean="0">
                          <a:latin typeface="+mn-lt"/>
                        </a:rPr>
                        <a:t>-2,improves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</a:rPr>
                        <a:t>sensitivity to lepton </a:t>
                      </a:r>
                      <a:r>
                        <a:rPr lang="en-US" sz="1800" baseline="0" dirty="0" smtClean="0">
                          <a:latin typeface="+mn-lt"/>
                        </a:rPr>
                        <a:t>flavor-violation and/or allows the identification of the 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chirality</a:t>
                      </a:r>
                      <a:r>
                        <a:rPr lang="en-US" sz="1800" baseline="0" dirty="0" smtClean="0">
                          <a:latin typeface="+mn-lt"/>
                        </a:rPr>
                        <a:t> of LFV interaction. Allows measurement of sin </a:t>
                      </a:r>
                      <a:r>
                        <a:rPr lang="el-GR" sz="1800" baseline="0" dirty="0" smtClean="0">
                          <a:latin typeface="Times New Roman"/>
                          <a:cs typeface="Times New Roman"/>
                        </a:rPr>
                        <a:t>θ</a:t>
                      </a:r>
                      <a:r>
                        <a:rPr lang="en-US" sz="1800" baseline="-25000" dirty="0" smtClean="0">
                          <a:latin typeface="Times New Roman"/>
                          <a:cs typeface="Times New Roman"/>
                        </a:rPr>
                        <a:t>W </a:t>
                      </a:r>
                      <a:r>
                        <a:rPr lang="en-US" sz="1800" baseline="0" dirty="0" smtClean="0">
                          <a:latin typeface="Times New Roman"/>
                          <a:cs typeface="Times New Roman"/>
                        </a:rPr>
                        <a:t>at Y</a:t>
                      </a:r>
                      <a:r>
                        <a:rPr lang="en-US" sz="1800" baseline="-25000" dirty="0" smtClean="0">
                          <a:latin typeface="Times New Roman"/>
                          <a:cs typeface="Times New Roman"/>
                        </a:rPr>
                        <a:t>4S</a:t>
                      </a:r>
                      <a:r>
                        <a:rPr lang="en-US" sz="1800" baseline="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Machine:  </a:t>
            </a:r>
            <a:r>
              <a:rPr lang="en-US" sz="2400" b="1" dirty="0" smtClean="0">
                <a:solidFill>
                  <a:srgbClr val="FF0000"/>
                </a:solidFill>
              </a:rPr>
              <a:t>parameter requirements from physics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4593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SuperB </a:t>
            </a:r>
            <a:r>
              <a:rPr lang="en-US"/>
              <a:t>expected LUMI</a:t>
            </a:r>
          </a:p>
        </p:txBody>
      </p:sp>
      <p:sp>
        <p:nvSpPr>
          <p:cNvPr id="780291" name="Text Box 3"/>
          <p:cNvSpPr txBox="1">
            <a:spLocks noChangeArrowheads="1"/>
          </p:cNvSpPr>
          <p:nvPr/>
        </p:nvSpPr>
        <p:spPr bwMode="auto">
          <a:xfrm>
            <a:off x="381000" y="5638800"/>
            <a:ext cx="84582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23400"/>
                </a:solidFill>
              </a:rPr>
              <a:t>After 7</a:t>
            </a:r>
            <a:r>
              <a:rPr lang="en-US" sz="2000" baseline="30000">
                <a:solidFill>
                  <a:srgbClr val="F23400"/>
                </a:solidFill>
              </a:rPr>
              <a:t>th</a:t>
            </a:r>
            <a:r>
              <a:rPr lang="en-US" sz="2000">
                <a:solidFill>
                  <a:srgbClr val="F23400"/>
                </a:solidFill>
              </a:rPr>
              <a:t> year integrated Luminosity can grow at rate of </a:t>
            </a:r>
            <a:r>
              <a:rPr lang="en-US" sz="2000">
                <a:solidFill>
                  <a:srgbClr val="F23400"/>
                </a:solidFill>
                <a:sym typeface="Symbol" pitchFamily="18" charset="2"/>
              </a:rPr>
              <a:t></a:t>
            </a:r>
            <a:r>
              <a:rPr lang="en-US" sz="2000">
                <a:solidFill>
                  <a:srgbClr val="F23400"/>
                </a:solidFill>
              </a:rPr>
              <a:t>40 ab</a:t>
            </a:r>
            <a:r>
              <a:rPr lang="en-US" sz="2000" baseline="30000">
                <a:solidFill>
                  <a:srgbClr val="F23400"/>
                </a:solidFill>
              </a:rPr>
              <a:t>-1</a:t>
            </a:r>
            <a:r>
              <a:rPr lang="en-US" sz="2000">
                <a:solidFill>
                  <a:srgbClr val="F23400"/>
                </a:solidFill>
              </a:rPr>
              <a:t>/year</a:t>
            </a:r>
          </a:p>
        </p:txBody>
      </p:sp>
      <p:graphicFrame>
        <p:nvGraphicFramePr>
          <p:cNvPr id="780292" name="Object 4"/>
          <p:cNvGraphicFramePr>
            <a:graphicFrameLocks noChangeAspect="1"/>
          </p:cNvGraphicFramePr>
          <p:nvPr/>
        </p:nvGraphicFramePr>
        <p:xfrm>
          <a:off x="4648200" y="1752600"/>
          <a:ext cx="4419600" cy="3390900"/>
        </p:xfrm>
        <a:graphic>
          <a:graphicData uri="http://schemas.openxmlformats.org/presentationml/2006/ole">
            <p:oleObj spid="_x0000_s1026" name="Chart" r:id="rId3" imgW="4248099" imgH="3391038" progId="Excel.Sheet.8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05600" y="1447800"/>
            <a:ext cx="2209800" cy="1357313"/>
            <a:chOff x="4128" y="969"/>
            <a:chExt cx="1392" cy="855"/>
          </a:xfrm>
        </p:grpSpPr>
        <p:sp>
          <p:nvSpPr>
            <p:cNvPr id="780294" name="Line 6"/>
            <p:cNvSpPr>
              <a:spLocks noChangeShapeType="1"/>
            </p:cNvSpPr>
            <p:nvPr/>
          </p:nvSpPr>
          <p:spPr bwMode="auto">
            <a:xfrm>
              <a:off x="5136" y="1152"/>
              <a:ext cx="0" cy="672"/>
            </a:xfrm>
            <a:prstGeom prst="line">
              <a:avLst/>
            </a:prstGeom>
            <a:noFill/>
            <a:ln w="76200">
              <a:solidFill>
                <a:srgbClr val="F234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295" name="Text Box 7"/>
            <p:cNvSpPr txBox="1">
              <a:spLocks noChangeArrowheads="1"/>
            </p:cNvSpPr>
            <p:nvPr/>
          </p:nvSpPr>
          <p:spPr bwMode="auto">
            <a:xfrm>
              <a:off x="4128" y="969"/>
              <a:ext cx="1392" cy="231"/>
            </a:xfrm>
            <a:prstGeom prst="rect">
              <a:avLst/>
            </a:prstGeom>
            <a:solidFill>
              <a:srgbClr val="F234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&gt;80ab-1 in 7</a:t>
              </a:r>
              <a:r>
                <a:rPr lang="en-US" b="1" baseline="30000" dirty="0">
                  <a:solidFill>
                    <a:schemeClr val="bg1"/>
                  </a:solidFill>
                </a:rPr>
                <a:t>th</a:t>
              </a:r>
              <a:r>
                <a:rPr lang="en-US" b="1" dirty="0">
                  <a:solidFill>
                    <a:schemeClr val="bg1"/>
                  </a:solidFill>
                </a:rPr>
                <a:t> year</a:t>
              </a:r>
            </a:p>
          </p:txBody>
        </p:sp>
      </p:grpSp>
      <p:graphicFrame>
        <p:nvGraphicFramePr>
          <p:cNvPr id="780296" name="Object 8"/>
          <p:cNvGraphicFramePr>
            <a:graphicFrameLocks noChangeAspect="1"/>
          </p:cNvGraphicFramePr>
          <p:nvPr/>
        </p:nvGraphicFramePr>
        <p:xfrm>
          <a:off x="152400" y="1828800"/>
          <a:ext cx="4457700" cy="3352800"/>
        </p:xfrm>
        <a:graphic>
          <a:graphicData uri="http://schemas.openxmlformats.org/presentationml/2006/ole">
            <p:oleObj spid="_x0000_s1027" name="Chart" r:id="rId4" imgW="4457854" imgH="33336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Questa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presentazione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Qualche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slide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con aggiornamento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Cabibbolab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processo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la costing review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1062038"/>
            <a:ext cx="63436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533525"/>
            <a:ext cx="72104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204913"/>
            <a:ext cx="69437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481138"/>
            <a:ext cx="7239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2109788"/>
            <a:ext cx="6981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638300"/>
            <a:ext cx="6743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700213"/>
            <a:ext cx="66484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 (cost evaluation)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514474"/>
            <a:ext cx="6100762" cy="527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676400"/>
            <a:ext cx="6838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1466850"/>
            <a:ext cx="74390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909763"/>
            <a:ext cx="68294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Fisica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2012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Cabibbolab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Consortium governance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557" y="1752601"/>
            <a:ext cx="6537444" cy="352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5562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GOAL: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Evolution to ERIC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43000"/>
            <a:ext cx="81153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Cabibbolab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COSTING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859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COSTING document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1181099"/>
            <a:ext cx="5353050" cy="558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COSTING PREVIEW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VALUE: ≈ 800 M€ </a:t>
            </a:r>
            <a:r>
              <a:rPr lang="en-US" sz="2800" dirty="0" smtClean="0"/>
              <a:t>( M&amp;S +VAT +Personnel, mainly INFN + value of INFN facilities infrastructures + value of PEPII  components)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COST  : </a:t>
            </a:r>
            <a:r>
              <a:rPr lang="en-US" sz="2800" dirty="0" smtClean="0">
                <a:solidFill>
                  <a:srgbClr val="FF0000"/>
                </a:solidFill>
              </a:rPr>
              <a:t>≈ </a:t>
            </a:r>
            <a:r>
              <a:rPr lang="en-US" sz="2800" dirty="0" smtClean="0">
                <a:solidFill>
                  <a:srgbClr val="FF0000"/>
                </a:solidFill>
              </a:rPr>
              <a:t>500 </a:t>
            </a:r>
            <a:r>
              <a:rPr lang="en-US" sz="2800" dirty="0" smtClean="0">
                <a:solidFill>
                  <a:srgbClr val="FF0000"/>
                </a:solidFill>
              </a:rPr>
              <a:t>M€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(M&amp;S, no VAT if ERIC)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ASKED  in 2010 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500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€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Given so far : 250 </a:t>
            </a:r>
            <a:r>
              <a:rPr lang="en-US" sz="2800" dirty="0" smtClean="0">
                <a:solidFill>
                  <a:srgbClr val="FF0000"/>
                </a:solidFill>
              </a:rPr>
              <a:t>M€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61643" y="3912275"/>
            <a:ext cx="2982357" cy="20313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Impact of Geometry on sensitivity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Background related issues</a:t>
            </a:r>
          </a:p>
          <a:p>
            <a:pPr algn="ctr"/>
            <a:r>
              <a:rPr lang="fr-FR" dirty="0">
                <a:solidFill>
                  <a:srgbClr val="333333"/>
                </a:solidFill>
              </a:rPr>
              <a:t>B</a:t>
            </a:r>
            <a:r>
              <a:rPr lang="fr-FR" dirty="0">
                <a:solidFill>
                  <a:srgbClr val="333333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rgbClr val="333333"/>
                </a:solidFill>
              </a:rPr>
              <a:t>K</a:t>
            </a:r>
            <a:r>
              <a:rPr lang="fr-FR" dirty="0">
                <a:solidFill>
                  <a:srgbClr val="333333"/>
                </a:solidFill>
                <a:latin typeface="Symbol" pitchFamily="18" charset="2"/>
              </a:rPr>
              <a:t> </a:t>
            </a:r>
            <a:r>
              <a:rPr lang="fr-FR" dirty="0" err="1">
                <a:solidFill>
                  <a:srgbClr val="333333"/>
                </a:solidFill>
                <a:latin typeface="Symbol" pitchFamily="18" charset="2"/>
              </a:rPr>
              <a:t>nn</a:t>
            </a:r>
            <a:r>
              <a:rPr lang="fr-FR" dirty="0">
                <a:solidFill>
                  <a:srgbClr val="333333"/>
                </a:solidFill>
              </a:rPr>
              <a:t>, B</a:t>
            </a:r>
            <a:r>
              <a:rPr lang="fr-FR" dirty="0">
                <a:solidFill>
                  <a:srgbClr val="333333"/>
                </a:solidFill>
                <a:sym typeface="Wingdings" pitchFamily="2" charset="2"/>
              </a:rPr>
              <a:t></a:t>
            </a:r>
            <a:r>
              <a:rPr lang="fr-FR" dirty="0" err="1" smtClean="0">
                <a:solidFill>
                  <a:srgbClr val="333333"/>
                </a:solidFill>
                <a:latin typeface="Symbol" pitchFamily="18" charset="2"/>
                <a:sym typeface="Wingdings" pitchFamily="2" charset="2"/>
              </a:rPr>
              <a:t>tn</a:t>
            </a:r>
            <a:endParaRPr lang="fr-FR" dirty="0" smtClean="0">
              <a:solidFill>
                <a:srgbClr val="333333"/>
              </a:solidFill>
              <a:latin typeface="Symbol" pitchFamily="18" charset="2"/>
              <a:sym typeface="Wingdings" pitchFamily="2" charset="2"/>
            </a:endParaRPr>
          </a:p>
          <a:p>
            <a:pPr algn="ctr"/>
            <a:r>
              <a:rPr lang="fr-F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fr-FR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Polarimetry</a:t>
            </a:r>
            <a:r>
              <a:rPr lang="fr-F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for</a:t>
            </a:r>
          </a:p>
          <a:p>
            <a:pPr algn="ctr"/>
            <a:r>
              <a:rPr lang="fr-FR" dirty="0" smtClean="0">
                <a:solidFill>
                  <a:srgbClr val="333333"/>
                </a:solidFill>
                <a:latin typeface="Symbol" pitchFamily="18" charset="2"/>
                <a:sym typeface="Wingdings" pitchFamily="2" charset="2"/>
              </a:rPr>
              <a:t>t </a:t>
            </a:r>
            <a:r>
              <a:rPr lang="fr-FR" dirty="0" smtClean="0">
                <a:solidFill>
                  <a:srgbClr val="333333"/>
                </a:solidFill>
                <a:sym typeface="Wingdings" pitchFamily="2" charset="2"/>
              </a:rPr>
              <a:t></a:t>
            </a:r>
            <a:r>
              <a:rPr lang="fr-FR" dirty="0" smtClean="0">
                <a:solidFill>
                  <a:srgbClr val="333333"/>
                </a:solidFill>
                <a:latin typeface="Symbol" pitchFamily="18" charset="2"/>
                <a:sym typeface="Wingdings" pitchFamily="2" charset="2"/>
              </a:rPr>
              <a:t>m g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477000" y="5957888"/>
            <a:ext cx="2076450" cy="366712"/>
          </a:xfrm>
          <a:prstGeom prst="rect">
            <a:avLst/>
          </a:prstGeom>
          <a:solidFill>
            <a:srgbClr val="F6F0A8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PID/EMC Material </a:t>
            </a:r>
            <a:endParaRPr lang="fr-FR" dirty="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553200" y="6324600"/>
            <a:ext cx="1885950" cy="36671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IFR </a:t>
            </a:r>
            <a:r>
              <a:rPr lang="en-US" dirty="0" err="1"/>
              <a:t>Optimisation</a:t>
            </a:r>
            <a:endParaRPr lang="fr-FR" dirty="0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541338" y="1727200"/>
            <a:ext cx="3873500" cy="405765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1547813" y="2997200"/>
            <a:ext cx="649287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 flipV="1">
            <a:off x="2590797" y="2514600"/>
            <a:ext cx="2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>
            <a:off x="1692275" y="4076700"/>
            <a:ext cx="6477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2590800" y="4038600"/>
            <a:ext cx="288925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676400" y="3515380"/>
            <a:ext cx="1742026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V="1">
            <a:off x="3505200" y="3276600"/>
            <a:ext cx="685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34924" y="2584450"/>
            <a:ext cx="1565276" cy="1606550"/>
            <a:chOff x="34924" y="2057400"/>
            <a:chExt cx="1565276" cy="1606550"/>
          </a:xfrm>
        </p:grpSpPr>
        <p:sp>
          <p:nvSpPr>
            <p:cNvPr id="24" name="Rectangle 23"/>
            <p:cNvSpPr/>
            <p:nvPr/>
          </p:nvSpPr>
          <p:spPr>
            <a:xfrm>
              <a:off x="533400" y="2057400"/>
              <a:ext cx="106680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</a:rPr>
                <a:t>Forward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</a:rPr>
                <a:t>PID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34924" y="2809875"/>
              <a:ext cx="879475" cy="854075"/>
            </a:xfrm>
            <a:prstGeom prst="ellipse">
              <a:avLst/>
            </a:prstGeom>
            <a:gradFill rotWithShape="1">
              <a:gsLst>
                <a:gs pos="0">
                  <a:srgbClr val="E2EBB3">
                    <a:gamma/>
                    <a:shade val="66667"/>
                    <a:invGamma/>
                  </a:srgbClr>
                </a:gs>
                <a:gs pos="100000">
                  <a:srgbClr val="E2EBB3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 dirty="0">
                  <a:latin typeface="Times New Roman" pitchFamily="18" charset="0"/>
                </a:rPr>
                <a:t>FPID </a:t>
              </a:r>
            </a:p>
            <a:p>
              <a:pPr algn="ctr"/>
              <a:r>
                <a:rPr lang="en-US" sz="1400" b="1" dirty="0" err="1">
                  <a:latin typeface="Times New Roman" pitchFamily="18" charset="0"/>
                </a:rPr>
                <a:t>vs</a:t>
              </a:r>
              <a:endParaRPr lang="en-US" sz="1400" b="1" dirty="0">
                <a:latin typeface="Times New Roman" pitchFamily="18" charset="0"/>
              </a:endParaRPr>
            </a:p>
            <a:p>
              <a:pPr algn="ctr"/>
              <a:r>
                <a:rPr lang="en-US" sz="1400" b="1" dirty="0">
                  <a:latin typeface="Times New Roman" pitchFamily="18" charset="0"/>
                </a:rPr>
                <a:t>FEMC</a:t>
              </a: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1295400" y="1524000"/>
            <a:ext cx="2743200" cy="1381125"/>
            <a:chOff x="3810793" y="5629275"/>
            <a:chExt cx="2743200" cy="1381125"/>
          </a:xfrm>
        </p:grpSpPr>
        <p:grpSp>
          <p:nvGrpSpPr>
            <p:cNvPr id="4" name="Group 28"/>
            <p:cNvGrpSpPr/>
            <p:nvPr/>
          </p:nvGrpSpPr>
          <p:grpSpPr>
            <a:xfrm>
              <a:off x="3810793" y="5629275"/>
              <a:ext cx="2743200" cy="1381125"/>
              <a:chOff x="3810793" y="5638800"/>
              <a:chExt cx="2743200" cy="1381125"/>
            </a:xfrm>
          </p:grpSpPr>
          <p:grpSp>
            <p:nvGrpSpPr>
              <p:cNvPr id="5" name="Group 27"/>
              <p:cNvGrpSpPr/>
              <p:nvPr/>
            </p:nvGrpSpPr>
            <p:grpSpPr>
              <a:xfrm>
                <a:off x="4572000" y="5638800"/>
                <a:ext cx="1981993" cy="1381125"/>
                <a:chOff x="4572000" y="5715000"/>
                <a:chExt cx="1981993" cy="1381125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572000" y="5715000"/>
                  <a:ext cx="1371600" cy="9906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DC</a:t>
                  </a:r>
                  <a:endParaRPr lang="en-US" dirty="0"/>
                </a:p>
              </p:txBody>
            </p:sp>
            <p:sp>
              <p:nvSpPr>
                <p:cNvPr id="13337" name="Oval 25"/>
                <p:cNvSpPr>
                  <a:spLocks noChangeArrowheads="1"/>
                </p:cNvSpPr>
                <p:nvPr/>
              </p:nvSpPr>
              <p:spPr bwMode="auto">
                <a:xfrm>
                  <a:off x="5562600" y="6096000"/>
                  <a:ext cx="991393" cy="1000125"/>
                </a:xfrm>
                <a:prstGeom prst="ellipse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400" b="1" dirty="0">
                      <a:latin typeface="Times New Roman" pitchFamily="18" charset="0"/>
                    </a:rPr>
                    <a:t>Radius</a:t>
                  </a:r>
                </a:p>
                <a:p>
                  <a:pPr algn="ctr"/>
                  <a:r>
                    <a:rPr lang="en-US" sz="1400" b="1" dirty="0">
                      <a:latin typeface="Times New Roman" pitchFamily="18" charset="0"/>
                    </a:rPr>
                    <a:t>SVT </a:t>
                  </a:r>
                </a:p>
                <a:p>
                  <a:pPr algn="ctr"/>
                  <a:r>
                    <a:rPr lang="en-US" sz="1400" b="1" dirty="0" err="1">
                      <a:latin typeface="Times New Roman" pitchFamily="18" charset="0"/>
                    </a:rPr>
                    <a:t>vs</a:t>
                  </a:r>
                  <a:r>
                    <a:rPr lang="en-US" sz="1400" b="1" dirty="0">
                      <a:latin typeface="Times New Roman" pitchFamily="18" charset="0"/>
                    </a:rPr>
                    <a:t> </a:t>
                  </a:r>
                </a:p>
                <a:p>
                  <a:pPr algn="ctr"/>
                  <a:r>
                    <a:rPr lang="en-US" sz="1400" b="1" dirty="0">
                      <a:latin typeface="Times New Roman" pitchFamily="18" charset="0"/>
                    </a:rPr>
                    <a:t>DCH</a:t>
                  </a:r>
                </a:p>
              </p:txBody>
            </p:sp>
          </p:grpSp>
          <p:sp>
            <p:nvSpPr>
              <p:cNvPr id="13338" name="Oval 26"/>
              <p:cNvSpPr>
                <a:spLocks noChangeArrowheads="1"/>
              </p:cNvSpPr>
              <p:nvPr/>
            </p:nvSpPr>
            <p:spPr bwMode="auto">
              <a:xfrm>
                <a:off x="3810793" y="5638800"/>
                <a:ext cx="990600" cy="1000125"/>
              </a:xfrm>
              <a:prstGeom prst="ellipse">
                <a:avLst/>
              </a:prstGeom>
              <a:solidFill>
                <a:srgbClr val="FF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Times New Roman" pitchFamily="18" charset="0"/>
                  </a:rPr>
                  <a:t>PID</a:t>
                </a:r>
              </a:p>
              <a:p>
                <a:pPr algn="ctr"/>
                <a:r>
                  <a:rPr lang="en-US" sz="1400" b="1" dirty="0">
                    <a:latin typeface="Times New Roman" pitchFamily="18" charset="0"/>
                  </a:rPr>
                  <a:t>Issues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76800" y="59436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DCH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3"/>
          <p:cNvGrpSpPr/>
          <p:nvPr/>
        </p:nvGrpSpPr>
        <p:grpSpPr>
          <a:xfrm>
            <a:off x="457200" y="4191000"/>
            <a:ext cx="1295400" cy="1066800"/>
            <a:chOff x="6400800" y="3124200"/>
            <a:chExt cx="1295400" cy="1066800"/>
          </a:xfrm>
        </p:grpSpPr>
        <p:sp>
          <p:nvSpPr>
            <p:cNvPr id="32" name="Rectangle 31"/>
            <p:cNvSpPr/>
            <p:nvPr/>
          </p:nvSpPr>
          <p:spPr>
            <a:xfrm>
              <a:off x="6400800" y="3124200"/>
              <a:ext cx="1295400" cy="1066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05600" y="34290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EMC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228600" y="5029200"/>
            <a:ext cx="976312" cy="9906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46275"/>
                  <a:invGamma/>
                </a:srgbClr>
              </a:gs>
              <a:gs pos="100000">
                <a:srgbClr val="99FFCC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b="1" dirty="0">
              <a:latin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</a:rPr>
              <a:t>BEMC</a:t>
            </a:r>
          </a:p>
          <a:p>
            <a:pPr algn="ctr"/>
            <a:endParaRPr lang="en-US" sz="3600" b="1" dirty="0">
              <a:latin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2209800" y="4724400"/>
            <a:ext cx="1371600" cy="1219200"/>
            <a:chOff x="6934200" y="3352800"/>
            <a:chExt cx="1371600" cy="1219200"/>
          </a:xfrm>
        </p:grpSpPr>
        <p:sp>
          <p:nvSpPr>
            <p:cNvPr id="37" name="Rectangle 36"/>
            <p:cNvSpPr/>
            <p:nvPr/>
          </p:nvSpPr>
          <p:spPr>
            <a:xfrm>
              <a:off x="6934200" y="3352800"/>
              <a:ext cx="13716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</a:t>
              </a:r>
              <a:endParaRPr lang="en-US" b="1" dirty="0">
                <a:latin typeface="Symbol" pitchFamily="18" charset="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5200" y="3733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IFR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2819400" y="5562600"/>
            <a:ext cx="990600" cy="100171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err="1">
                <a:latin typeface="Times New Roman" pitchFamily="18" charset="0"/>
              </a:rPr>
              <a:t>Ammount</a:t>
            </a:r>
            <a:r>
              <a:rPr lang="en-US" sz="1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400" b="1" dirty="0">
                <a:latin typeface="Times New Roman" pitchFamily="18" charset="0"/>
              </a:rPr>
              <a:t>Of </a:t>
            </a:r>
          </a:p>
          <a:p>
            <a:pPr algn="ctr"/>
            <a:r>
              <a:rPr lang="en-US" sz="1400" b="1" dirty="0">
                <a:latin typeface="Times New Roman" pitchFamily="18" charset="0"/>
              </a:rPr>
              <a:t>material</a:t>
            </a: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>
            <a:off x="3352800" y="3962400"/>
            <a:ext cx="7620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/>
          <p:nvPr/>
        </p:nvGrpSpPr>
        <p:grpSpPr>
          <a:xfrm>
            <a:off x="3962400" y="4648200"/>
            <a:ext cx="1524000" cy="1219200"/>
            <a:chOff x="5486400" y="4648200"/>
            <a:chExt cx="1524000" cy="1219200"/>
          </a:xfrm>
        </p:grpSpPr>
        <p:sp>
          <p:nvSpPr>
            <p:cNvPr id="45" name="Rectangle 44"/>
            <p:cNvSpPr/>
            <p:nvPr/>
          </p:nvSpPr>
          <p:spPr>
            <a:xfrm>
              <a:off x="5562600" y="4648200"/>
              <a:ext cx="1371600" cy="12192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952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86400" y="49530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Polarimeter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4191000" y="2438400"/>
            <a:ext cx="1447800" cy="1905000"/>
            <a:chOff x="6400800" y="4000500"/>
            <a:chExt cx="1447800" cy="1905000"/>
          </a:xfrm>
        </p:grpSpPr>
        <p:grpSp>
          <p:nvGrpSpPr>
            <p:cNvPr id="10" name="Group 40"/>
            <p:cNvGrpSpPr/>
            <p:nvPr/>
          </p:nvGrpSpPr>
          <p:grpSpPr>
            <a:xfrm>
              <a:off x="6477000" y="4000500"/>
              <a:ext cx="1371600" cy="1219200"/>
              <a:chOff x="1979612" y="2628900"/>
              <a:chExt cx="1371600" cy="1219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979612" y="2628900"/>
                <a:ext cx="1371600" cy="12192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952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32012" y="2933700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SVT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6400800" y="4686300"/>
              <a:ext cx="1219200" cy="12192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b="1" dirty="0">
                <a:latin typeface="Times New Roman" pitchFamily="18" charset="0"/>
              </a:endParaRPr>
            </a:p>
            <a:p>
              <a:pPr algn="ctr"/>
              <a:r>
                <a:rPr lang="en-US" sz="1400" b="1" dirty="0" smtClean="0">
                  <a:latin typeface="Times New Roman" pitchFamily="18" charset="0"/>
                </a:rPr>
                <a:t>Layer0 </a:t>
              </a:r>
              <a:r>
                <a:rPr lang="en-US" sz="1400" b="1" dirty="0" err="1" smtClean="0">
                  <a:latin typeface="Times New Roman" pitchFamily="18" charset="0"/>
                </a:rPr>
                <a:t>Techn</a:t>
              </a:r>
              <a:r>
                <a:rPr lang="en-US" sz="1400" b="1" dirty="0" smtClean="0">
                  <a:latin typeface="Times New Roman" pitchFamily="18" charset="0"/>
                </a:rPr>
                <a:t>. 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</a:rPr>
                <a:t>&amp;</a:t>
              </a:r>
            </a:p>
            <a:p>
              <a:pPr algn="ctr"/>
              <a:r>
                <a:rPr lang="en-US" sz="1400" b="1" dirty="0" smtClean="0">
                  <a:latin typeface="Times New Roman" pitchFamily="18" charset="0"/>
                </a:rPr>
                <a:t>inner radius</a:t>
              </a:r>
              <a:endParaRPr lang="en-US" sz="1400" b="1" dirty="0">
                <a:latin typeface="Times New Roman" pitchFamily="18" charset="0"/>
              </a:endParaRPr>
            </a:p>
          </p:txBody>
        </p:sp>
      </p:grpSp>
      <p:grpSp>
        <p:nvGrpSpPr>
          <p:cNvPr id="11" name="Group 80"/>
          <p:cNvGrpSpPr/>
          <p:nvPr/>
        </p:nvGrpSpPr>
        <p:grpSpPr>
          <a:xfrm>
            <a:off x="6553200" y="0"/>
            <a:ext cx="2590800" cy="3200400"/>
            <a:chOff x="6477000" y="0"/>
            <a:chExt cx="2590800" cy="3200400"/>
          </a:xfrm>
        </p:grpSpPr>
        <p:sp>
          <p:nvSpPr>
            <p:cNvPr id="117" name="Rounded Rectangle 116"/>
            <p:cNvSpPr/>
            <p:nvPr/>
          </p:nvSpPr>
          <p:spPr>
            <a:xfrm>
              <a:off x="6477000" y="0"/>
              <a:ext cx="2590800" cy="32004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5"/>
            <p:cNvGrpSpPr/>
            <p:nvPr/>
          </p:nvGrpSpPr>
          <p:grpSpPr>
            <a:xfrm>
              <a:off x="6477000" y="76200"/>
              <a:ext cx="2514600" cy="2819400"/>
              <a:chOff x="6553200" y="228600"/>
              <a:chExt cx="2590800" cy="3124200"/>
            </a:xfrm>
          </p:grpSpPr>
          <p:grpSp>
            <p:nvGrpSpPr>
              <p:cNvPr id="13" name="Group 112"/>
              <p:cNvGrpSpPr/>
              <p:nvPr/>
            </p:nvGrpSpPr>
            <p:grpSpPr>
              <a:xfrm>
                <a:off x="6553200" y="228600"/>
                <a:ext cx="1066800" cy="1981200"/>
                <a:chOff x="7010400" y="-152400"/>
                <a:chExt cx="1066800" cy="19812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7010400" y="8382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BE600">
                        <a:shade val="30000"/>
                        <a:satMod val="115000"/>
                      </a:srgbClr>
                    </a:gs>
                    <a:gs pos="50000">
                      <a:srgbClr val="EBE600">
                        <a:shade val="67500"/>
                        <a:satMod val="115000"/>
                      </a:srgbClr>
                    </a:gs>
                    <a:gs pos="100000">
                      <a:srgbClr val="EBE6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solidFill>
                    <a:srgbClr val="C2C5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010400" y="11430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b Physics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4" name="Group 86"/>
                <p:cNvGrpSpPr/>
                <p:nvPr/>
              </p:nvGrpSpPr>
              <p:grpSpPr>
                <a:xfrm>
                  <a:off x="7239000" y="-152400"/>
                  <a:ext cx="533400" cy="990600"/>
                  <a:chOff x="7239000" y="-152400"/>
                  <a:chExt cx="533400" cy="990600"/>
                </a:xfrm>
              </p:grpSpPr>
              <p:grpSp>
                <p:nvGrpSpPr>
                  <p:cNvPr id="15" name="Group 57"/>
                  <p:cNvGrpSpPr/>
                  <p:nvPr/>
                </p:nvGrpSpPr>
                <p:grpSpPr>
                  <a:xfrm>
                    <a:off x="7239000" y="-152400"/>
                    <a:ext cx="533400" cy="990600"/>
                    <a:chOff x="7239000" y="-152400"/>
                    <a:chExt cx="381000" cy="990600"/>
                  </a:xfrm>
                </p:grpSpPr>
                <p:sp>
                  <p:nvSpPr>
                    <p:cNvPr id="52" name="Chevron 51"/>
                    <p:cNvSpPr/>
                    <p:nvPr/>
                  </p:nvSpPr>
                  <p:spPr>
                    <a:xfrm rot="5400000">
                      <a:off x="6934200" y="228600"/>
                      <a:ext cx="990600" cy="228600"/>
                    </a:xfrm>
                    <a:prstGeom prst="chevron">
                      <a:avLst/>
                    </a:prstGeom>
                    <a:solidFill>
                      <a:srgbClr val="C2C547"/>
                    </a:solidFill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7239000" y="838200"/>
                      <a:ext cx="381000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82"/>
                  <p:cNvGrpSpPr/>
                  <p:nvPr/>
                </p:nvGrpSpPr>
                <p:grpSpPr>
                  <a:xfrm>
                    <a:off x="7315200" y="152400"/>
                    <a:ext cx="381000" cy="76200"/>
                    <a:chOff x="7315200" y="152400"/>
                    <a:chExt cx="381000" cy="76200"/>
                  </a:xfrm>
                </p:grpSpPr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>
                      <a:off x="7315200" y="1524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>
                      <a:off x="7315200" y="2286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Group 83"/>
                  <p:cNvGrpSpPr/>
                  <p:nvPr/>
                </p:nvGrpSpPr>
                <p:grpSpPr>
                  <a:xfrm>
                    <a:off x="7315200" y="457200"/>
                    <a:ext cx="381000" cy="76200"/>
                    <a:chOff x="7315200" y="152400"/>
                    <a:chExt cx="381000" cy="76200"/>
                  </a:xfrm>
                </p:grpSpPr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>
                      <a:off x="7315200" y="1524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7315200" y="2286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" name="Group 113"/>
              <p:cNvGrpSpPr/>
              <p:nvPr/>
            </p:nvGrpSpPr>
            <p:grpSpPr>
              <a:xfrm>
                <a:off x="8077200" y="304800"/>
                <a:ext cx="1066800" cy="1981200"/>
                <a:chOff x="8153400" y="-228600"/>
                <a:chExt cx="1066800" cy="1981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8153400" y="7620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BE600">
                        <a:shade val="30000"/>
                        <a:satMod val="115000"/>
                      </a:srgbClr>
                    </a:gs>
                    <a:gs pos="50000">
                      <a:srgbClr val="EBE600">
                        <a:shade val="67500"/>
                        <a:satMod val="115000"/>
                      </a:srgbClr>
                    </a:gs>
                    <a:gs pos="100000">
                      <a:srgbClr val="EBE6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solidFill>
                    <a:srgbClr val="C2C5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153400" y="10668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t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Physics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9" name="Group 90"/>
                <p:cNvGrpSpPr/>
                <p:nvPr/>
              </p:nvGrpSpPr>
              <p:grpSpPr>
                <a:xfrm>
                  <a:off x="8382000" y="-228600"/>
                  <a:ext cx="533400" cy="990600"/>
                  <a:chOff x="7239000" y="-152400"/>
                  <a:chExt cx="533400" cy="990600"/>
                </a:xfrm>
              </p:grpSpPr>
              <p:grpSp>
                <p:nvGrpSpPr>
                  <p:cNvPr id="20" name="Group 57"/>
                  <p:cNvGrpSpPr/>
                  <p:nvPr/>
                </p:nvGrpSpPr>
                <p:grpSpPr>
                  <a:xfrm>
                    <a:off x="7239000" y="-152400"/>
                    <a:ext cx="533400" cy="990600"/>
                    <a:chOff x="7239000" y="-152400"/>
                    <a:chExt cx="381000" cy="990600"/>
                  </a:xfrm>
                </p:grpSpPr>
                <p:sp>
                  <p:nvSpPr>
                    <p:cNvPr id="99" name="Chevron 98"/>
                    <p:cNvSpPr/>
                    <p:nvPr/>
                  </p:nvSpPr>
                  <p:spPr>
                    <a:xfrm rot="5400000">
                      <a:off x="6934200" y="228600"/>
                      <a:ext cx="990600" cy="228600"/>
                    </a:xfrm>
                    <a:prstGeom prst="chevron">
                      <a:avLst/>
                    </a:prstGeom>
                    <a:solidFill>
                      <a:srgbClr val="C2C547"/>
                    </a:solidFill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>
                      <a:off x="7239000" y="838200"/>
                      <a:ext cx="381000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82"/>
                  <p:cNvGrpSpPr/>
                  <p:nvPr/>
                </p:nvGrpSpPr>
                <p:grpSpPr>
                  <a:xfrm>
                    <a:off x="7315200" y="152400"/>
                    <a:ext cx="381000" cy="76200"/>
                    <a:chOff x="7315200" y="152400"/>
                    <a:chExt cx="381000" cy="76200"/>
                  </a:xfrm>
                </p:grpSpPr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7315200" y="1524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7315200" y="2286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83"/>
                  <p:cNvGrpSpPr/>
                  <p:nvPr/>
                </p:nvGrpSpPr>
                <p:grpSpPr>
                  <a:xfrm>
                    <a:off x="7315200" y="457200"/>
                    <a:ext cx="381000" cy="76200"/>
                    <a:chOff x="7315200" y="152400"/>
                    <a:chExt cx="381000" cy="76200"/>
                  </a:xfrm>
                </p:grpSpPr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7315200" y="1524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7315200" y="2286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008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3" name="Group 114"/>
              <p:cNvGrpSpPr/>
              <p:nvPr/>
            </p:nvGrpSpPr>
            <p:grpSpPr>
              <a:xfrm>
                <a:off x="7315200" y="1371600"/>
                <a:ext cx="1066800" cy="1981200"/>
                <a:chOff x="7620000" y="914400"/>
                <a:chExt cx="1066800" cy="198120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7620000" y="1905000"/>
                  <a:ext cx="990600" cy="990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20000" y="22098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99"/>
                      </a:solidFill>
                    </a:rPr>
                    <a:t>c Physics</a:t>
                  </a:r>
                  <a:endParaRPr lang="en-US" dirty="0">
                    <a:solidFill>
                      <a:srgbClr val="000099"/>
                    </a:solidFill>
                  </a:endParaRPr>
                </a:p>
              </p:txBody>
            </p:sp>
            <p:grpSp>
              <p:nvGrpSpPr>
                <p:cNvPr id="26" name="Group 100"/>
                <p:cNvGrpSpPr/>
                <p:nvPr/>
              </p:nvGrpSpPr>
              <p:grpSpPr>
                <a:xfrm>
                  <a:off x="7848600" y="914400"/>
                  <a:ext cx="533400" cy="990600"/>
                  <a:chOff x="7239000" y="-152400"/>
                  <a:chExt cx="533400" cy="990600"/>
                </a:xfrm>
              </p:grpSpPr>
              <p:grpSp>
                <p:nvGrpSpPr>
                  <p:cNvPr id="28" name="Group 57"/>
                  <p:cNvGrpSpPr/>
                  <p:nvPr/>
                </p:nvGrpSpPr>
                <p:grpSpPr>
                  <a:xfrm>
                    <a:off x="7239000" y="-152400"/>
                    <a:ext cx="533400" cy="990600"/>
                    <a:chOff x="7239000" y="-152400"/>
                    <a:chExt cx="381000" cy="990600"/>
                  </a:xfrm>
                </p:grpSpPr>
                <p:sp>
                  <p:nvSpPr>
                    <p:cNvPr id="109" name="Chevron 108"/>
                    <p:cNvSpPr/>
                    <p:nvPr/>
                  </p:nvSpPr>
                  <p:spPr>
                    <a:xfrm rot="5400000">
                      <a:off x="6934200" y="228600"/>
                      <a:ext cx="990600" cy="228600"/>
                    </a:xfrm>
                    <a:prstGeom prst="chevron">
                      <a:avLst/>
                    </a:prstGeom>
                    <a:solidFill>
                      <a:srgbClr val="C2C547"/>
                    </a:solidFill>
                    <a:ln w="38100">
                      <a:solidFill>
                        <a:srgbClr val="00009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>
                      <a:off x="7239000" y="838200"/>
                      <a:ext cx="381000" cy="0"/>
                    </a:xfrm>
                    <a:prstGeom prst="line">
                      <a:avLst/>
                    </a:prstGeom>
                    <a:ln w="38100">
                      <a:solidFill>
                        <a:srgbClr val="00009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" name="Group 82"/>
                  <p:cNvGrpSpPr/>
                  <p:nvPr/>
                </p:nvGrpSpPr>
                <p:grpSpPr>
                  <a:xfrm>
                    <a:off x="7315200" y="152400"/>
                    <a:ext cx="381000" cy="76200"/>
                    <a:chOff x="7315200" y="152400"/>
                    <a:chExt cx="381000" cy="76200"/>
                  </a:xfrm>
                </p:grpSpPr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>
                      <a:off x="7315200" y="1524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00009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>
                      <a:off x="7315200" y="2286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83"/>
                  <p:cNvGrpSpPr/>
                  <p:nvPr/>
                </p:nvGrpSpPr>
                <p:grpSpPr>
                  <a:xfrm>
                    <a:off x="7315200" y="457200"/>
                    <a:ext cx="381000" cy="76200"/>
                    <a:chOff x="7315200" y="152400"/>
                    <a:chExt cx="381000" cy="76200"/>
                  </a:xfrm>
                </p:grpSpPr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>
                      <a:off x="7315200" y="1524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00009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>
                      <a:off x="7315200" y="228600"/>
                      <a:ext cx="381000" cy="0"/>
                    </a:xfrm>
                    <a:prstGeom prst="line">
                      <a:avLst/>
                    </a:prstGeom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513" y="3035300"/>
            <a:ext cx="255746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63" y="3024188"/>
            <a:ext cx="255746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7125" y="3035300"/>
            <a:ext cx="255746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20713" y="5561013"/>
            <a:ext cx="2460625" cy="763587"/>
            <a:chOff x="378" y="3313"/>
            <a:chExt cx="1550" cy="481"/>
          </a:xfrm>
        </p:grpSpPr>
        <p:pic>
          <p:nvPicPr>
            <p:cNvPr id="23561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8" y="3313"/>
              <a:ext cx="1550" cy="20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562" name="Picture 2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" y="3502"/>
              <a:ext cx="1547" cy="29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462338" y="5561013"/>
            <a:ext cx="2462212" cy="790575"/>
            <a:chOff x="2168" y="3313"/>
            <a:chExt cx="1551" cy="498"/>
          </a:xfrm>
        </p:grpSpPr>
        <p:pic>
          <p:nvPicPr>
            <p:cNvPr id="23564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70" y="3313"/>
              <a:ext cx="1549" cy="20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565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68" y="3512"/>
              <a:ext cx="1547" cy="29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402388" y="5561013"/>
            <a:ext cx="2424112" cy="779462"/>
            <a:chOff x="4020" y="3313"/>
            <a:chExt cx="1527" cy="491"/>
          </a:xfrm>
        </p:grpSpPr>
        <p:pic>
          <p:nvPicPr>
            <p:cNvPr id="23567" name="Picture 2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20" y="3313"/>
              <a:ext cx="1527" cy="20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568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20" y="3512"/>
              <a:ext cx="1527" cy="29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993775" y="2109788"/>
            <a:ext cx="6570663" cy="2667000"/>
            <a:chOff x="613" y="1139"/>
            <a:chExt cx="4139" cy="1680"/>
          </a:xfrm>
        </p:grpSpPr>
        <p:sp>
          <p:nvSpPr>
            <p:cNvPr id="23570" name="Rectangle 12"/>
            <p:cNvSpPr>
              <a:spLocks noChangeArrowheads="1"/>
            </p:cNvSpPr>
            <p:nvPr/>
          </p:nvSpPr>
          <p:spPr bwMode="auto">
            <a:xfrm>
              <a:off x="613" y="1139"/>
              <a:ext cx="1947" cy="43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</a:pPr>
              <a:r>
                <a:rPr lang="en-US" sz="2000">
                  <a:solidFill>
                    <a:schemeClr val="hlink"/>
                  </a:solidFill>
                  <a:latin typeface="Helvetica" pitchFamily="34" charset="0"/>
                </a:rPr>
                <a:t>Dalitz plot model uncertainty shrinks</a:t>
              </a:r>
            </a:p>
          </p:txBody>
        </p:sp>
        <p:sp>
          <p:nvSpPr>
            <p:cNvPr id="23571" name="Line 13"/>
            <p:cNvSpPr>
              <a:spLocks noChangeShapeType="1"/>
            </p:cNvSpPr>
            <p:nvPr/>
          </p:nvSpPr>
          <p:spPr bwMode="auto">
            <a:xfrm flipH="1">
              <a:off x="1061" y="1588"/>
              <a:ext cx="705" cy="123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4"/>
            <p:cNvSpPr>
              <a:spLocks noChangeShapeType="1"/>
            </p:cNvSpPr>
            <p:nvPr/>
          </p:nvSpPr>
          <p:spPr bwMode="auto">
            <a:xfrm>
              <a:off x="2090" y="1588"/>
              <a:ext cx="858" cy="123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>
              <a:off x="2448" y="1588"/>
              <a:ext cx="2304" cy="123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Oval 26"/>
            <p:cNvSpPr>
              <a:spLocks noChangeArrowheads="1"/>
            </p:cNvSpPr>
            <p:nvPr/>
          </p:nvSpPr>
          <p:spPr bwMode="auto">
            <a:xfrm rot="-466897">
              <a:off x="2180" y="1207"/>
              <a:ext cx="329" cy="235"/>
            </a:xfrm>
            <a:prstGeom prst="ellipse">
              <a:avLst/>
            </a:prstGeom>
            <a:solidFill>
              <a:srgbClr val="478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i="1">
                <a:latin typeface="Tahoma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706938" y="2132013"/>
            <a:ext cx="3778250" cy="2416175"/>
            <a:chOff x="2952" y="1153"/>
            <a:chExt cx="2380" cy="1522"/>
          </a:xfrm>
        </p:grpSpPr>
        <p:sp>
          <p:nvSpPr>
            <p:cNvPr id="23576" name="Rectangle 17"/>
            <p:cNvSpPr>
              <a:spLocks noChangeArrowheads="1"/>
            </p:cNvSpPr>
            <p:nvPr/>
          </p:nvSpPr>
          <p:spPr bwMode="auto">
            <a:xfrm>
              <a:off x="2952" y="1153"/>
              <a:ext cx="2380" cy="43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</a:pPr>
              <a:r>
                <a:rPr lang="en-US" sz="2000">
                  <a:solidFill>
                    <a:srgbClr val="000066"/>
                  </a:solidFill>
                  <a:latin typeface="Helvetica" pitchFamily="34" charset="0"/>
                </a:rPr>
                <a:t>Information on overall strong phase is added</a:t>
              </a:r>
            </a:p>
          </p:txBody>
        </p:sp>
        <p:sp>
          <p:nvSpPr>
            <p:cNvPr id="23577" name="Line 18"/>
            <p:cNvSpPr>
              <a:spLocks noChangeShapeType="1"/>
            </p:cNvSpPr>
            <p:nvPr/>
          </p:nvSpPr>
          <p:spPr bwMode="auto">
            <a:xfrm flipH="1">
              <a:off x="3128" y="1588"/>
              <a:ext cx="769" cy="9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19"/>
            <p:cNvSpPr>
              <a:spLocks noChangeShapeType="1"/>
            </p:cNvSpPr>
            <p:nvPr/>
          </p:nvSpPr>
          <p:spPr bwMode="auto">
            <a:xfrm>
              <a:off x="4206" y="1588"/>
              <a:ext cx="826" cy="10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 rot="-466092">
              <a:off x="4760" y="1370"/>
              <a:ext cx="424" cy="164"/>
            </a:xfrm>
            <a:prstGeom prst="ellipse">
              <a:avLst/>
            </a:prstGeom>
            <a:solidFill>
              <a:srgbClr val="0AC6DA"/>
            </a:solidFill>
            <a:ln w="9525">
              <a:solidFill>
                <a:srgbClr val="0AC6D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i="1">
                <a:latin typeface="Tahoma" pitchFamily="34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096963" y="5786438"/>
            <a:ext cx="6732587" cy="1027112"/>
            <a:chOff x="678" y="3475"/>
            <a:chExt cx="4241" cy="647"/>
          </a:xfrm>
        </p:grpSpPr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1385" y="3891"/>
              <a:ext cx="3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i="1">
                  <a:solidFill>
                    <a:schemeClr val="tx2"/>
                  </a:solidFill>
                  <a:latin typeface="Tahoma" pitchFamily="34" charset="0"/>
                </a:rPr>
                <a:t>Uncertainty in</a:t>
              </a:r>
              <a:r>
                <a:rPr lang="en-US" i="1">
                  <a:latin typeface="Tahoma" pitchFamily="34" charset="0"/>
                </a:rPr>
                <a:t> </a:t>
              </a:r>
              <a:r>
                <a:rPr lang="en-US" i="1">
                  <a:solidFill>
                    <a:srgbClr val="FF3300"/>
                  </a:solidFill>
                  <a:latin typeface="Tahoma" pitchFamily="34" charset="0"/>
                </a:rPr>
                <a:t>x</a:t>
              </a:r>
              <a:r>
                <a:rPr lang="en-US" i="1" baseline="-25000">
                  <a:solidFill>
                    <a:srgbClr val="FF3300"/>
                  </a:solidFill>
                  <a:latin typeface="Tahoma" pitchFamily="34" charset="0"/>
                </a:rPr>
                <a:t>D</a:t>
              </a:r>
              <a:r>
                <a:rPr lang="en-US" i="1">
                  <a:latin typeface="Tahoma" pitchFamily="34" charset="0"/>
                </a:rPr>
                <a:t> </a:t>
              </a:r>
              <a:r>
                <a:rPr lang="en-US" i="1">
                  <a:solidFill>
                    <a:schemeClr val="tx2"/>
                  </a:solidFill>
                  <a:latin typeface="Tahoma" pitchFamily="34" charset="0"/>
                </a:rPr>
                <a:t>improves more than that of </a:t>
              </a:r>
              <a:r>
                <a:rPr lang="en-US" i="1">
                  <a:solidFill>
                    <a:schemeClr val="hlink"/>
                  </a:solidFill>
                  <a:latin typeface="Tahoma" pitchFamily="34" charset="0"/>
                </a:rPr>
                <a:t>y</a:t>
              </a:r>
              <a:r>
                <a:rPr lang="en-US" i="1" baseline="-25000">
                  <a:solidFill>
                    <a:schemeClr val="hlink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678" y="3475"/>
              <a:ext cx="218" cy="23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1055" y="3484"/>
              <a:ext cx="218" cy="234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2501" y="3492"/>
              <a:ext cx="218" cy="23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Oval 33"/>
            <p:cNvSpPr>
              <a:spLocks noChangeArrowheads="1"/>
            </p:cNvSpPr>
            <p:nvPr/>
          </p:nvSpPr>
          <p:spPr bwMode="auto">
            <a:xfrm>
              <a:off x="2854" y="3501"/>
              <a:ext cx="218" cy="234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Oval 34"/>
            <p:cNvSpPr>
              <a:spLocks noChangeArrowheads="1"/>
            </p:cNvSpPr>
            <p:nvPr/>
          </p:nvSpPr>
          <p:spPr bwMode="auto">
            <a:xfrm>
              <a:off x="4356" y="3493"/>
              <a:ext cx="218" cy="234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5"/>
            <p:cNvSpPr>
              <a:spLocks noChangeArrowheads="1"/>
            </p:cNvSpPr>
            <p:nvPr/>
          </p:nvSpPr>
          <p:spPr bwMode="auto">
            <a:xfrm>
              <a:off x="4701" y="3502"/>
              <a:ext cx="218" cy="234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8" name="Oval 36"/>
          <p:cNvSpPr>
            <a:spLocks noChangeArrowheads="1"/>
          </p:cNvSpPr>
          <p:nvPr/>
        </p:nvSpPr>
        <p:spPr bwMode="auto">
          <a:xfrm rot="2404373">
            <a:off x="7732713" y="2471738"/>
            <a:ext cx="438150" cy="260350"/>
          </a:xfrm>
          <a:prstGeom prst="ellipse">
            <a:avLst/>
          </a:prstGeom>
          <a:gradFill rotWithShape="1">
            <a:gsLst>
              <a:gs pos="0">
                <a:srgbClr val="FF9933">
                  <a:alpha val="66000"/>
                </a:srgbClr>
              </a:gs>
              <a:gs pos="100000">
                <a:srgbClr val="FF9933">
                  <a:gamma/>
                  <a:shade val="46275"/>
                  <a:invGamma/>
                  <a:alpha val="67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395288" y="188913"/>
            <a:ext cx="366871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Interest of running @ threshold</a:t>
            </a:r>
            <a:endParaRPr lang="fr-FR" sz="2000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1258888" y="547688"/>
            <a:ext cx="2157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500 fb-1</a:t>
            </a:r>
            <a:r>
              <a:rPr lang="en-US">
                <a:solidFill>
                  <a:srgbClr val="000066"/>
                </a:solidFill>
              </a:rPr>
              <a:t> at </a:t>
            </a:r>
            <a:r>
              <a:rPr lang="en-US" i="1">
                <a:solidFill>
                  <a:schemeClr val="hlink"/>
                </a:solidFill>
                <a:sym typeface="Symbol" pitchFamily="18" charset="2"/>
              </a:rPr>
              <a:t></a:t>
            </a:r>
            <a:r>
              <a:rPr lang="en-US" i="1">
                <a:solidFill>
                  <a:schemeClr val="hlink"/>
                </a:solidFill>
              </a:rPr>
              <a:t>(3770)</a:t>
            </a:r>
            <a:endParaRPr lang="fr-FR" i="1">
              <a:solidFill>
                <a:schemeClr val="hlink"/>
              </a:solidFill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971550" y="1052513"/>
            <a:ext cx="73263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rgbClr val="000066"/>
                </a:solidFill>
                <a:latin typeface="Helvetica" pitchFamily="34" charset="0"/>
              </a:rPr>
              <a:t>Decays of </a:t>
            </a:r>
            <a:r>
              <a:rPr lang="en-US" sz="1600" i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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</a:rPr>
              <a:t>(3770)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 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0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0</a:t>
            </a: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 produce coherent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(C=-1)</a:t>
            </a: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 pairs of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  <a:sym typeface="Wingdings" pitchFamily="2" charset="2"/>
              </a:rPr>
              <a:t>0</a:t>
            </a: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’s. Quantum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rgbClr val="000066"/>
                </a:solidFill>
                <a:latin typeface="Helvetica" pitchFamily="34" charset="0"/>
                <a:sym typeface="Wingdings" pitchFamily="2" charset="2"/>
              </a:rPr>
              <a:t>correlations in their subsequent decays allow measurements of strong phases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Required for improved measurement of CKM 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</a:t>
            </a:r>
          </a:p>
          <a:p>
            <a:pPr lvl="1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Also required for </a:t>
            </a:r>
            <a:r>
              <a:rPr lang="en-US" sz="1600" i="1">
                <a:solidFill>
                  <a:srgbClr val="FF0000"/>
                </a:solidFill>
                <a:latin typeface="Helvetica" pitchFamily="34" charset="0"/>
              </a:rPr>
              <a:t>D</a:t>
            </a:r>
            <a:r>
              <a:rPr lang="en-US" sz="1600" i="1" baseline="30000">
                <a:solidFill>
                  <a:srgbClr val="FF0000"/>
                </a:solidFill>
                <a:latin typeface="Helvetica" pitchFamily="34" charset="0"/>
              </a:rPr>
              <a:t>0</a:t>
            </a:r>
            <a:r>
              <a:rPr lang="en-US" sz="1600">
                <a:solidFill>
                  <a:srgbClr val="FF0000"/>
                </a:solidFill>
                <a:latin typeface="Helvetica" pitchFamily="34" charset="0"/>
              </a:rPr>
              <a:t> mixing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081088"/>
            <a:ext cx="387508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1152525"/>
            <a:ext cx="484346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893888"/>
            <a:ext cx="45227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975100"/>
            <a:ext cx="28797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07950" y="4824413"/>
            <a:ext cx="2470150" cy="91598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0.5% polarization syst.</a:t>
            </a:r>
          </a:p>
          <a:p>
            <a:pPr algn="ctr"/>
            <a:r>
              <a:rPr lang="en-US"/>
              <a:t>0.3% stat. error</a:t>
            </a:r>
          </a:p>
          <a:p>
            <a:pPr algn="ctr"/>
            <a:r>
              <a:rPr lang="en-US"/>
              <a:t> </a:t>
            </a:r>
            <a:r>
              <a:rPr lang="en-US">
                <a:sym typeface="Wingdings" pitchFamily="2" charset="2"/>
              </a:rPr>
              <a:t>  0.0021</a:t>
            </a:r>
            <a:endParaRPr lang="fr-FR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39750" y="260350"/>
            <a:ext cx="4319588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/>
              <a:t>Electroweak measurement @ </a:t>
            </a:r>
            <a:r>
              <a:rPr lang="en-US" dirty="0" err="1"/>
              <a:t>SuperB</a:t>
            </a:r>
            <a:r>
              <a:rPr lang="en-US" dirty="0"/>
              <a:t>  </a:t>
            </a:r>
          </a:p>
          <a:p>
            <a:pPr algn="ctr"/>
            <a:r>
              <a:rPr lang="en-US" dirty="0" smtClean="0"/>
              <a:t>POLARIZATION </a:t>
            </a:r>
            <a:r>
              <a:rPr lang="en-US" dirty="0"/>
              <a:t>NEEDED</a:t>
            </a:r>
            <a:endParaRPr lang="fr-FR" dirty="0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7451725" y="92075"/>
            <a:ext cx="152241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PHYSICS</a:t>
            </a:r>
            <a:endParaRPr lang="fr-FR" sz="240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8172450" y="1196975"/>
            <a:ext cx="360363" cy="503238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918200" y="5354638"/>
            <a:ext cx="3146425" cy="13430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Important point :</a:t>
            </a:r>
          </a:p>
          <a:p>
            <a:r>
              <a:rPr lang="en-US" sz="1600" i="1"/>
              <a:t>The L-R luminosity asymmetry </a:t>
            </a:r>
          </a:p>
          <a:p>
            <a:r>
              <a:rPr lang="en-US" sz="1600" i="1"/>
              <a:t>has to be very well controlled.</a:t>
            </a:r>
          </a:p>
          <a:p>
            <a:r>
              <a:rPr lang="en-US" sz="1600" i="1"/>
              <a:t>Possibly done using monitoring </a:t>
            </a:r>
          </a:p>
          <a:p>
            <a:r>
              <a:rPr lang="en-US" sz="1600" i="1"/>
              <a:t>using Bhabhas. Thought needed</a:t>
            </a:r>
            <a:endParaRPr lang="fr-FR" sz="1600" i="1"/>
          </a:p>
        </p:txBody>
      </p:sp>
      <p:sp>
        <p:nvSpPr>
          <p:cNvPr id="11" name="TextBox 10"/>
          <p:cNvSpPr txBox="1"/>
          <p:nvPr/>
        </p:nvSpPr>
        <p:spPr>
          <a:xfrm>
            <a:off x="5105400" y="457200"/>
            <a:ext cx="16764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M.Roney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Polarized beam and tag on leptons and on hadrons</a:t>
            </a:r>
            <a:br>
              <a:rPr lang="en-US" sz="3200" dirty="0" smtClean="0"/>
            </a:br>
            <a:r>
              <a:rPr lang="en-US" sz="3200" dirty="0" smtClean="0"/>
              <a:t> ( </a:t>
            </a:r>
            <a:r>
              <a:rPr lang="en-US" sz="3200" dirty="0" smtClean="0">
                <a:latin typeface="Symbol" pitchFamily="18" charset="2"/>
              </a:rPr>
              <a:t>t</a:t>
            </a:r>
            <a:r>
              <a:rPr lang="en-US" sz="3200" dirty="0" smtClean="0">
                <a:cs typeface="Times New Roman"/>
              </a:rPr>
              <a:t>→</a:t>
            </a:r>
            <a:r>
              <a:rPr lang="en-US" sz="3200" dirty="0" smtClean="0">
                <a:latin typeface="Symbol" pitchFamily="18" charset="2"/>
              </a:rPr>
              <a:t> p n /t</a:t>
            </a:r>
            <a:r>
              <a:rPr lang="en-US" sz="3200" dirty="0" smtClean="0">
                <a:cs typeface="Times New Roman"/>
              </a:rPr>
              <a:t>→</a:t>
            </a:r>
            <a:r>
              <a:rPr lang="en-US" sz="3200" dirty="0" smtClean="0">
                <a:latin typeface="Symbol" pitchFamily="18" charset="2"/>
              </a:rPr>
              <a:t> r n) </a:t>
            </a:r>
            <a:r>
              <a:rPr lang="en-US" sz="3200" dirty="0" smtClean="0">
                <a:latin typeface="+mn-lt"/>
              </a:rPr>
              <a:t>reduces irreducible background!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62341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3200400" cy="216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200400" y="4876800"/>
            <a:ext cx="5684520" cy="723900"/>
            <a:chOff x="1371600" y="1828800"/>
            <a:chExt cx="5684520" cy="723900"/>
          </a:xfrm>
        </p:grpSpPr>
        <p:grpSp>
          <p:nvGrpSpPr>
            <p:cNvPr id="6" name="Group 10"/>
            <p:cNvGrpSpPr/>
            <p:nvPr/>
          </p:nvGrpSpPr>
          <p:grpSpPr>
            <a:xfrm>
              <a:off x="1371600" y="1904999"/>
              <a:ext cx="2026920" cy="647701"/>
              <a:chOff x="1371600" y="1904999"/>
              <a:chExt cx="2026920" cy="647701"/>
            </a:xfrm>
            <a:solidFill>
              <a:srgbClr val="FFFF00"/>
            </a:solidFill>
          </p:grpSpPr>
          <p:pic>
            <p:nvPicPr>
              <p:cNvPr id="11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71601" y="1904999"/>
                <a:ext cx="1981199" cy="228599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71600" y="2286000"/>
                <a:ext cx="2026920" cy="266700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</p:pic>
        </p:grpSp>
        <p:grpSp>
          <p:nvGrpSpPr>
            <p:cNvPr id="7" name="Group 11"/>
            <p:cNvGrpSpPr/>
            <p:nvPr/>
          </p:nvGrpSpPr>
          <p:grpSpPr>
            <a:xfrm>
              <a:off x="5029200" y="1828800"/>
              <a:ext cx="2026920" cy="685800"/>
              <a:chOff x="5745480" y="2171700"/>
              <a:chExt cx="2026920" cy="685800"/>
            </a:xfrm>
            <a:solidFill>
              <a:srgbClr val="FFFF00"/>
            </a:solidFill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45480" y="2590800"/>
                <a:ext cx="2026920" cy="266700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49290" y="2171700"/>
                <a:ext cx="1946910" cy="266700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</p:pic>
        </p:grpSp>
        <p:sp>
          <p:nvSpPr>
            <p:cNvPr id="8" name="Right Arrow 7"/>
            <p:cNvSpPr/>
            <p:nvPr/>
          </p:nvSpPr>
          <p:spPr>
            <a:xfrm>
              <a:off x="3962400" y="1981200"/>
              <a:ext cx="609600" cy="4572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77000" y="1371600"/>
            <a:ext cx="17526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75 ab</a:t>
            </a:r>
            <a:r>
              <a:rPr lang="en-US" sz="3200" baseline="30000" dirty="0" smtClean="0"/>
              <a:t>-1</a:t>
            </a:r>
            <a:endParaRPr lang="en-US" sz="32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Sensitivity improves at least by a factor 2. Equivalent to a factor 4 increase in luminosity.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22860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A.Cervelli</a:t>
            </a:r>
            <a:r>
              <a:rPr lang="en-US" dirty="0" smtClean="0"/>
              <a:t>,  </a:t>
            </a:r>
            <a:r>
              <a:rPr lang="en-US" dirty="0" err="1" smtClean="0"/>
              <a:t>A.Lusiani</a:t>
            </a:r>
            <a:r>
              <a:rPr lang="en-US" dirty="0" smtClean="0"/>
              <a:t>, </a:t>
            </a:r>
            <a:r>
              <a:rPr lang="en-US" smtClean="0"/>
              <a:t>M.A.G., </a:t>
            </a:r>
            <a:r>
              <a:rPr lang="en-US" dirty="0" err="1" smtClean="0"/>
              <a:t>B.Oberhof</a:t>
            </a:r>
            <a:r>
              <a:rPr lang="en-US" dirty="0" smtClean="0"/>
              <a:t>, </a:t>
            </a:r>
            <a:r>
              <a:rPr lang="en-US" dirty="0" err="1" smtClean="0"/>
              <a:t>E.Paoloni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576" y="2726266"/>
            <a:ext cx="5358825" cy="3634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4" y="70512"/>
            <a:ext cx="8698176" cy="990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Charged Lepton Flavour Violation (LFV)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13867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ν</a:t>
            </a:r>
            <a:r>
              <a:rPr lang="en-GB" sz="2000" dirty="0" smtClean="0"/>
              <a:t> mixing leads to a low level of charged LFV (B~10</a:t>
            </a:r>
            <a:r>
              <a:rPr lang="en-GB" sz="2000" baseline="30000" dirty="0" smtClean="0"/>
              <a:t>−54</a:t>
            </a:r>
            <a:r>
              <a:rPr lang="en-GB" sz="2000" dirty="0" smtClean="0"/>
              <a:t>).</a:t>
            </a:r>
          </a:p>
          <a:p>
            <a:pPr lvl="1"/>
            <a:r>
              <a:rPr lang="en-GB" sz="1800" dirty="0" smtClean="0"/>
              <a:t>Enhancements to observable levels are possible with new physics scenarios.</a:t>
            </a:r>
          </a:p>
          <a:p>
            <a:pPr lvl="1"/>
            <a:r>
              <a:rPr lang="en-GB" sz="1800" dirty="0" smtClean="0"/>
              <a:t>Searching for transitions from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generation to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and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, i.e.</a:t>
            </a:r>
          </a:p>
          <a:p>
            <a:pPr lvl="1">
              <a:buNone/>
            </a:pPr>
            <a:r>
              <a:rPr lang="en-GB" sz="1800" dirty="0" smtClean="0"/>
              <a:t>						and</a:t>
            </a:r>
          </a:p>
          <a:p>
            <a:pPr lvl="1"/>
            <a:endParaRPr lang="en-GB" sz="1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N.B. </a:t>
            </a:r>
            <a:r>
              <a:rPr lang="en-GB" sz="2000" dirty="0" err="1" smtClean="0"/>
              <a:t>e</a:t>
            </a:r>
            <a:r>
              <a:rPr lang="en-GB" sz="2000" baseline="30000" dirty="0" smtClean="0"/>
              <a:t>−</a:t>
            </a:r>
            <a:r>
              <a:rPr lang="en-GB" sz="2000" dirty="0" smtClean="0"/>
              <a:t> beam polarisation </a:t>
            </a:r>
          </a:p>
          <a:p>
            <a:pPr>
              <a:buNone/>
            </a:pPr>
            <a:r>
              <a:rPr lang="en-GB" sz="2000" dirty="0" smtClean="0"/>
              <a:t>    helps suppress background.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1199" y="2870199"/>
            <a:ext cx="3031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2"/>
              <a:buChar char="Ø"/>
            </a:pPr>
            <a:r>
              <a:rPr lang="en-GB" dirty="0" smtClean="0"/>
              <a:t>Two orders of magnitude improvement at SuperB over current limits. </a:t>
            </a:r>
          </a:p>
          <a:p>
            <a:pPr>
              <a:buClr>
                <a:schemeClr val="accent1"/>
              </a:buClr>
              <a:buFont typeface="Wingdings" charset="2"/>
              <a:buChar char="Ø"/>
            </a:pPr>
            <a:endParaRPr lang="en-GB" dirty="0" smtClean="0"/>
          </a:p>
          <a:p>
            <a:pPr>
              <a:buClr>
                <a:schemeClr val="accent1"/>
              </a:buClr>
              <a:buFont typeface="Wingdings" charset="2"/>
              <a:buChar char="Ø"/>
            </a:pPr>
            <a:r>
              <a:rPr lang="en-GB" dirty="0" smtClean="0"/>
              <a:t>Hadron machines are not competitive with e</a:t>
            </a:r>
            <a:r>
              <a:rPr lang="en-GB" baseline="30000" dirty="0" smtClean="0"/>
              <a:t>+</a:t>
            </a:r>
            <a:r>
              <a:rPr lang="en-GB" dirty="0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machines for this.</a:t>
            </a:r>
            <a:endParaRPr lang="en-GB" dirty="0"/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798" y="2381251"/>
            <a:ext cx="934717" cy="243416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473" y="2398183"/>
            <a:ext cx="889889" cy="1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576" y="2726266"/>
            <a:ext cx="5358825" cy="3634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4" y="70512"/>
            <a:ext cx="8698176" cy="990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Charged Lepton Flavour Violation (LFV)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13867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ν</a:t>
            </a:r>
            <a:r>
              <a:rPr lang="en-GB" sz="2000" dirty="0" smtClean="0"/>
              <a:t> mixing leads to a low level of charged LFV (B~10</a:t>
            </a:r>
            <a:r>
              <a:rPr lang="en-GB" sz="2000" baseline="30000" dirty="0" smtClean="0"/>
              <a:t>−54</a:t>
            </a:r>
            <a:r>
              <a:rPr lang="en-GB" sz="2000" dirty="0" smtClean="0"/>
              <a:t>).</a:t>
            </a:r>
          </a:p>
          <a:p>
            <a:pPr lvl="1"/>
            <a:r>
              <a:rPr lang="en-GB" sz="1800" dirty="0" smtClean="0"/>
              <a:t>Enhancements to observable levels are possible with new physics scenarios.</a:t>
            </a:r>
          </a:p>
          <a:p>
            <a:pPr lvl="1"/>
            <a:r>
              <a:rPr lang="en-GB" sz="1800" dirty="0" smtClean="0"/>
              <a:t>Searching for transitions from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generation to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and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, i.e.</a:t>
            </a:r>
          </a:p>
          <a:p>
            <a:pPr lvl="1">
              <a:buNone/>
            </a:pPr>
            <a:r>
              <a:rPr lang="en-GB" sz="1800" dirty="0" smtClean="0"/>
              <a:t>						and</a:t>
            </a:r>
          </a:p>
          <a:p>
            <a:pPr lvl="1"/>
            <a:endParaRPr lang="en-GB" sz="1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N.B. </a:t>
            </a:r>
            <a:r>
              <a:rPr lang="en-GB" sz="2000" dirty="0" err="1" smtClean="0"/>
              <a:t>e</a:t>
            </a:r>
            <a:r>
              <a:rPr lang="en-GB" sz="2000" baseline="30000" dirty="0" smtClean="0"/>
              <a:t>−</a:t>
            </a:r>
            <a:r>
              <a:rPr lang="en-GB" sz="2000" dirty="0" smtClean="0"/>
              <a:t> beam polarisation </a:t>
            </a:r>
          </a:p>
          <a:p>
            <a:pPr>
              <a:buNone/>
            </a:pPr>
            <a:r>
              <a:rPr lang="en-GB" sz="2000" dirty="0" smtClean="0"/>
              <a:t>    helps suppress background.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1199" y="2870199"/>
            <a:ext cx="3031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2"/>
              <a:buChar char="Ø"/>
            </a:pPr>
            <a:r>
              <a:rPr lang="en-GB" dirty="0" smtClean="0"/>
              <a:t>Two orders of magnitude improvement at SuperB over current limits. </a:t>
            </a:r>
          </a:p>
          <a:p>
            <a:pPr>
              <a:buClr>
                <a:schemeClr val="accent1"/>
              </a:buClr>
              <a:buFont typeface="Wingdings" charset="2"/>
              <a:buChar char="Ø"/>
            </a:pPr>
            <a:endParaRPr lang="en-GB" dirty="0" smtClean="0"/>
          </a:p>
          <a:p>
            <a:pPr>
              <a:buClr>
                <a:schemeClr val="accent1"/>
              </a:buClr>
              <a:buFont typeface="Wingdings" charset="2"/>
              <a:buChar char="Ø"/>
            </a:pPr>
            <a:r>
              <a:rPr lang="en-GB" dirty="0" smtClean="0"/>
              <a:t>Hadron machines are not competitive with e</a:t>
            </a:r>
            <a:r>
              <a:rPr lang="en-GB" baseline="30000" dirty="0" smtClean="0"/>
              <a:t>+</a:t>
            </a:r>
            <a:r>
              <a:rPr lang="en-GB" dirty="0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machines for this.</a:t>
            </a:r>
            <a:endParaRPr lang="en-GB" dirty="0"/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798" y="2381251"/>
            <a:ext cx="934717" cy="243416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473" y="2398183"/>
            <a:ext cx="889889" cy="1662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832106">
            <a:off x="3774366" y="4987797"/>
            <a:ext cx="377447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mysem}&#10;\RequirePackage{xspace}&#10;\usepackage{graphicx}&#10;\usepackage{epsf}&#10;\usepackage{epsfig}&#10;\usepackage{colordvi}&#10;\pagestyle{empty}&#10;\fboxrule0.05in&#10;\fboxsep0.1in&#10;\begin{document}&#10;\input mytex.tex&#10;\input dk.tex&#10;%&#10;  \begin{figure}[h]&#10;  \centerline{\epsffile{Figures/superb_bes3.eps}}&#10;  \epsfysize=3.0in&#10;  \label{fig-bmix}&#10;  \end{figure}&#10;&#10;\end{document}&#10;&#10;"/>
  <p:tag name="EXTERNALNAME" val="TP_tmp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0"/>
  <p:tag name="PICTUREFILESIZE" val="2376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mysem}&#10;\RequirePackage{xspace}&#10;\usepackage{graphicx}&#10;\usepackage{epsf}&#10;\usepackage{epsfig}&#10;\usepackage{colordvi}&#10;\pagestyle{empty}&#10;\fboxrule0.05in&#10;\fboxsep0.1in&#10;\begin{document}&#10;\input mytex.tex&#10;\input dk.tex&#10;%&#10;  \begin{figure}[h]&#10;  \centerline{\epsffile{Figures/superb_enlarge.eps}}&#10;  \epsfysize=3.0in&#10;  \label{fig-bmix}&#10;  \end{figure}&#10;&#10;\end{document}&#10;&#10;"/>
  <p:tag name="EXTERNALNAME" val="TP_tmp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0"/>
  <p:tag name="PICTUREFILESIZE" val="1740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mysem}&#10;\RequirePackage{xspace}&#10;\usepackage{graphicx}&#10;\usepackage{epsf}&#10;\usepackage{epsfig}&#10;\usepackage{colordvi}&#10;\pagestyle{empty}&#10;\fboxrule0.05in&#10;\fboxsep0.1in&#10;\begin{document}&#10;\input mytex.tex&#10;\input dk.tex&#10;%&#10;  \begin{figure}[h]&#10;  \centerline{\epsffile{Figures/superb_thresh.eps}}&#10;  \epsfysize=3.0in&#10;  \label{fig-bmix}&#10;  \end{figure}&#10;&#10;\end{document}&#10;&#10;"/>
  <p:tag name="EXTERNALNAME" val="TP_tmp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png256"/>
  <p:tag name="ORIGWIDTH" val="510"/>
  <p:tag name="PICTUREFILESIZE" val="1927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1128</Words>
  <Application>Microsoft Office PowerPoint</Application>
  <PresentationFormat>On-screen Show (4:3)</PresentationFormat>
  <Paragraphs>272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Chart</vt:lpstr>
      <vt:lpstr>Preventivi in sezione 29/6/2012</vt:lpstr>
      <vt:lpstr>Questa presentazione</vt:lpstr>
      <vt:lpstr>Fisica nel 2012</vt:lpstr>
      <vt:lpstr>Slide 4</vt:lpstr>
      <vt:lpstr>Slide 5</vt:lpstr>
      <vt:lpstr>Slide 6</vt:lpstr>
      <vt:lpstr>Polarized beam and tag on leptons and on hadrons  ( t→ p n /t→ r n) reduces irreducible background!</vt:lpstr>
      <vt:lpstr>Charged Lepton Flavour Violation (LFV)</vt:lpstr>
      <vt:lpstr>Charged Lepton Flavour Violation (LFV)</vt:lpstr>
      <vt:lpstr>Complementarity of SuperB</vt:lpstr>
      <vt:lpstr>Complementarity of SuperB</vt:lpstr>
      <vt:lpstr>Complementarity of SuperB </vt:lpstr>
      <vt:lpstr>Complementarity of SuperB</vt:lpstr>
      <vt:lpstr>Complementarity of SuperB</vt:lpstr>
      <vt:lpstr>Complementarity of SuperB </vt:lpstr>
      <vt:lpstr>Slide 16</vt:lpstr>
      <vt:lpstr>     Many unique quality measurements</vt:lpstr>
      <vt:lpstr>Slide 18</vt:lpstr>
      <vt:lpstr>SuperB expected LUMI</vt:lpstr>
      <vt:lpstr>Slide 20</vt:lpstr>
      <vt:lpstr>Slide 21</vt:lpstr>
      <vt:lpstr>Slide 22</vt:lpstr>
      <vt:lpstr>Slide 23</vt:lpstr>
      <vt:lpstr>Slide 24</vt:lpstr>
      <vt:lpstr>Achievements</vt:lpstr>
      <vt:lpstr>SITE</vt:lpstr>
      <vt:lpstr>SITE (cost evaluation)</vt:lpstr>
      <vt:lpstr>SITE</vt:lpstr>
      <vt:lpstr>SITE</vt:lpstr>
      <vt:lpstr>Cabibbolab Consortium governance</vt:lpstr>
      <vt:lpstr>Cabibbolab</vt:lpstr>
      <vt:lpstr>COSTING</vt:lpstr>
      <vt:lpstr>COSTING document</vt:lpstr>
      <vt:lpstr>COSTING PREVIEW</vt:lpstr>
    </vt:vector>
  </TitlesOfParts>
  <Company>INFN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Umberto (ICHEP 2012)</dc:title>
  <dc:creator>Administrator</dc:creator>
  <cp:lastModifiedBy>Administrator</cp:lastModifiedBy>
  <cp:revision>7</cp:revision>
  <dcterms:created xsi:type="dcterms:W3CDTF">2012-06-28T09:27:15Z</dcterms:created>
  <dcterms:modified xsi:type="dcterms:W3CDTF">2012-06-29T07:16:50Z</dcterms:modified>
</cp:coreProperties>
</file>