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21"/>
  </p:notesMasterIdLst>
  <p:handoutMasterIdLst>
    <p:handoutMasterId r:id="rId22"/>
  </p:handoutMasterIdLst>
  <p:sldIdLst>
    <p:sldId id="256" r:id="rId2"/>
    <p:sldId id="341" r:id="rId3"/>
    <p:sldId id="336" r:id="rId4"/>
    <p:sldId id="340" r:id="rId5"/>
    <p:sldId id="331" r:id="rId6"/>
    <p:sldId id="332" r:id="rId7"/>
    <p:sldId id="316" r:id="rId8"/>
    <p:sldId id="343" r:id="rId9"/>
    <p:sldId id="324" r:id="rId10"/>
    <p:sldId id="344" r:id="rId11"/>
    <p:sldId id="280" r:id="rId12"/>
    <p:sldId id="326" r:id="rId13"/>
    <p:sldId id="328" r:id="rId14"/>
    <p:sldId id="335" r:id="rId15"/>
    <p:sldId id="337" r:id="rId16"/>
    <p:sldId id="313" r:id="rId17"/>
    <p:sldId id="323" r:id="rId18"/>
    <p:sldId id="303" r:id="rId19"/>
    <p:sldId id="302" r:id="rId20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600FF"/>
    <a:srgbClr val="FF0000"/>
    <a:srgbClr val="FF510B"/>
    <a:srgbClr val="CCFFFF"/>
    <a:srgbClr val="FFFF00"/>
    <a:srgbClr val="F3F3F3"/>
    <a:srgbClr val="00FF00"/>
    <a:srgbClr val="FF9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830" autoAdjust="0"/>
  </p:normalViewPr>
  <p:slideViewPr>
    <p:cSldViewPr snapToObjects="1">
      <p:cViewPr varScale="1">
        <p:scale>
          <a:sx n="92" d="100"/>
          <a:sy n="92" d="100"/>
        </p:scale>
        <p:origin x="-13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C906A4D5-3633-4B98-BD01-2CF67D646164}" type="datetime1">
              <a:rPr lang="en-US"/>
              <a:pPr>
                <a:defRPr/>
              </a:pPr>
              <a:t>6/28/2012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8D70D321-3564-4CA0-B0F8-5FDE5463D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88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719748E8-8E55-4ABE-A4C4-A70675B58E88}" type="datetime1">
              <a:rPr lang="en-US"/>
              <a:pPr>
                <a:defRPr/>
              </a:pPr>
              <a:t>6/28/2012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89A19F20-2DCF-43D5-8075-F5110D554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49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153400" cy="1470025"/>
          </a:xfrm>
        </p:spPr>
        <p:txBody>
          <a:bodyPr/>
          <a:lstStyle>
            <a:lvl1pPr>
              <a:defRPr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41" y="154180"/>
            <a:ext cx="8534399" cy="609600"/>
          </a:xfrm>
          <a:solidFill>
            <a:srgbClr val="FFFF00"/>
          </a:solidFill>
          <a:effectLst>
            <a:glow rad="101600">
              <a:schemeClr val="bg2">
                <a:lumMod val="40000"/>
                <a:lumOff val="60000"/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>
            <a:lvl1pPr>
              <a:defRPr sz="400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48425"/>
            <a:ext cx="1371600" cy="365125"/>
          </a:xfrm>
        </p:spPr>
        <p:txBody>
          <a:bodyPr/>
          <a:lstStyle>
            <a:lvl1pPr>
              <a:defRPr smtClean="0">
                <a:solidFill>
                  <a:srgbClr val="FF0000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51663" y="6448425"/>
            <a:ext cx="2133600" cy="365125"/>
          </a:xfrm>
        </p:spPr>
        <p:txBody>
          <a:bodyPr/>
          <a:lstStyle>
            <a:lvl1pPr>
              <a:defRPr smtClean="0">
                <a:solidFill>
                  <a:srgbClr val="FF0000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65338568-C2A8-461D-A76D-3DB77896D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Mel &amp; Paola - USC 20-1-2010</a:t>
            </a:r>
            <a:endParaRPr lang="en-US" sz="1200">
              <a:solidFill>
                <a:srgbClr val="00408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D31A8-5AC5-48F9-99E4-8F92E0FD56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FTK Meeting 12/9/08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Mark Neubauer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mtClean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16F3F70-9AA7-4CFF-9683-4A17DA5E6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twiki.cern.ch/twiki/bin/viewauth/Atlas/FastTracKer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1447800" y="76200"/>
            <a:ext cx="6209936" cy="1770786"/>
          </a:xfrm>
          <a:solidFill>
            <a:srgbClr val="FFFF00"/>
          </a:solidFill>
          <a:effectLst>
            <a:glow rad="101600">
              <a:schemeClr val="bg2">
                <a:lumMod val="40000"/>
                <a:lumOff val="60000"/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ea typeface="Chalkboard" charset="0"/>
              </a:rPr>
              <a:t>Status of FTK</a:t>
            </a:r>
            <a:br>
              <a:rPr lang="en-US" sz="6000" dirty="0" smtClean="0">
                <a:ea typeface="Chalkboard" charset="0"/>
              </a:rPr>
            </a:br>
            <a:r>
              <a:rPr lang="en-US" sz="6000" dirty="0" smtClean="0">
                <a:ea typeface="Chalkboard" charset="0"/>
              </a:rPr>
              <a:t>&amp; requests 2013</a:t>
            </a: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1828800" y="6043850"/>
            <a:ext cx="5029200" cy="6096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solidFill>
                  <a:srgbClr val="000000"/>
                </a:solidFill>
                <a:latin typeface="Trebuchet MS" pitchFamily="34" charset="0"/>
              </a:rPr>
              <a:t>Paola </a:t>
            </a:r>
            <a:r>
              <a:rPr lang="en-US" sz="1800" dirty="0" err="1" smtClean="0">
                <a:solidFill>
                  <a:srgbClr val="000000"/>
                </a:solidFill>
                <a:latin typeface="Trebuchet MS" pitchFamily="34" charset="0"/>
              </a:rPr>
              <a:t>Giannetti</a:t>
            </a:r>
            <a:r>
              <a:rPr lang="en-US" sz="1800" dirty="0" smtClean="0">
                <a:solidFill>
                  <a:srgbClr val="000000"/>
                </a:solidFill>
                <a:latin typeface="Trebuchet MS" pitchFamily="34" charset="0"/>
              </a:rPr>
              <a:t>, INFN Pisa, for the FTK Group</a:t>
            </a:r>
          </a:p>
          <a:p>
            <a:pPr eaLnBrk="1" hangingPunct="1"/>
            <a:r>
              <a:rPr lang="en-US" sz="1800" dirty="0" smtClean="0">
                <a:solidFill>
                  <a:srgbClr val="000000"/>
                </a:solidFill>
                <a:latin typeface="Trebuchet MS" pitchFamily="34" charset="0"/>
              </a:rPr>
              <a:t>ATLAS Italia, May 17, 2012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52450" y="1846986"/>
            <a:ext cx="83038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 Old Milestones: we have even more relaxed our schedule</a:t>
            </a:r>
          </a:p>
          <a:p>
            <a:pPr defTabSz="914400">
              <a:lnSpc>
                <a:spcPct val="150000"/>
              </a:lnSpc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 Status of FTK  work</a:t>
            </a:r>
            <a:endParaRPr lang="en-US" sz="2400" dirty="0">
              <a:solidFill>
                <a:schemeClr val="bg1"/>
              </a:solidFill>
            </a:endParaRPr>
          </a:p>
          <a:p>
            <a:pPr defTabSz="914400">
              <a:lnSpc>
                <a:spcPct val="150000"/>
              </a:lnSpc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 Money requests for 2013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14400" y="3632328"/>
            <a:ext cx="7362825" cy="193899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2600FF"/>
                </a:solidFill>
              </a:rPr>
              <a:t>NEWS</a:t>
            </a:r>
            <a:r>
              <a:rPr lang="en-US" sz="2000" dirty="0" smtClean="0">
                <a:solidFill>
                  <a:schemeClr val="bg1"/>
                </a:solidFill>
              </a:rPr>
              <a:t> &amp; Future steps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  TDR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with tested prototypes </a:t>
            </a:r>
            <a:r>
              <a:rPr lang="en-US" sz="2000" b="1" dirty="0" smtClean="0">
                <a:solidFill>
                  <a:schemeClr val="bg1"/>
                </a:solidFill>
              </a:rPr>
              <a:t>June 2013</a:t>
            </a:r>
            <a:endParaRPr lang="en-US" sz="20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600FF"/>
                </a:solidFill>
              </a:rPr>
              <a:t>  University of Geneva </a:t>
            </a:r>
            <a:r>
              <a:rPr lang="en-US" sz="2000" b="1" dirty="0" smtClean="0">
                <a:solidFill>
                  <a:srgbClr val="FF0000"/>
                </a:solidFill>
              </a:rPr>
              <a:t>joined</a:t>
            </a:r>
            <a:r>
              <a:rPr lang="en-US" sz="2000" b="1" dirty="0" smtClean="0">
                <a:solidFill>
                  <a:schemeClr val="bg1"/>
                </a:solidFill>
              </a:rPr>
              <a:t> FTK for the </a:t>
            </a:r>
            <a:r>
              <a:rPr lang="en-US" sz="2000" b="1" dirty="0" smtClean="0">
                <a:solidFill>
                  <a:srgbClr val="FF0000"/>
                </a:solidFill>
              </a:rPr>
              <a:t>LAMB</a:t>
            </a:r>
            <a:r>
              <a:rPr lang="en-US" sz="2000" b="1" dirty="0" smtClean="0">
                <a:solidFill>
                  <a:schemeClr val="bg1"/>
                </a:solidFill>
              </a:rPr>
              <a:t> project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rgbClr val="2600FF"/>
                </a:solidFill>
              </a:rPr>
              <a:t>LPNHE</a:t>
            </a:r>
            <a:r>
              <a:rPr lang="en-US" sz="2000" b="1" dirty="0" smtClean="0">
                <a:solidFill>
                  <a:schemeClr val="bg1"/>
                </a:solidFill>
              </a:rPr>
              <a:t> and </a:t>
            </a:r>
            <a:r>
              <a:rPr lang="en-US" sz="2000" b="1" dirty="0" smtClean="0">
                <a:solidFill>
                  <a:srgbClr val="2600FF"/>
                </a:solidFill>
              </a:rPr>
              <a:t>University of </a:t>
            </a:r>
            <a:r>
              <a:rPr lang="en-US" sz="2000" b="1" dirty="0" err="1" smtClean="0">
                <a:solidFill>
                  <a:srgbClr val="2600FF"/>
                </a:solidFill>
              </a:rPr>
              <a:t>Tessaloniki</a:t>
            </a:r>
            <a:r>
              <a:rPr lang="en-US" sz="2000" b="1" dirty="0" smtClean="0">
                <a:solidFill>
                  <a:srgbClr val="2600FF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show interest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rgbClr val="2600FF"/>
                </a:solidFill>
              </a:rPr>
              <a:t>Heidelberg</a:t>
            </a:r>
            <a:r>
              <a:rPr lang="en-US" sz="2000" b="1" dirty="0" smtClean="0">
                <a:solidFill>
                  <a:schemeClr val="bg1"/>
                </a:solidFill>
              </a:rPr>
              <a:t> got few funds (25 </a:t>
            </a:r>
            <a:r>
              <a:rPr lang="en-US" sz="2000" b="1" dirty="0" err="1" smtClean="0">
                <a:solidFill>
                  <a:schemeClr val="bg1"/>
                </a:solidFill>
              </a:rPr>
              <a:t>keuros</a:t>
            </a:r>
            <a:r>
              <a:rPr lang="en-US" sz="2000" b="1" dirty="0" smtClean="0">
                <a:solidFill>
                  <a:schemeClr val="bg1"/>
                </a:solidFill>
              </a:rPr>
              <a:t> x 4 years)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However we </a:t>
            </a:r>
            <a:r>
              <a:rPr lang="en-US" sz="2000" b="1" dirty="0" smtClean="0">
                <a:solidFill>
                  <a:srgbClr val="FF0000"/>
                </a:solidFill>
              </a:rPr>
              <a:t>miss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manpower</a:t>
            </a:r>
            <a:r>
              <a:rPr lang="en-US" sz="2000" b="1" dirty="0" smtClean="0">
                <a:solidFill>
                  <a:schemeClr val="bg1"/>
                </a:solidFill>
              </a:rPr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2013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338568-C2A8-461D-A76D-3DB77896DE1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CasellaDiTesto 9"/>
          <p:cNvSpPr txBox="1"/>
          <p:nvPr/>
        </p:nvSpPr>
        <p:spPr>
          <a:xfrm>
            <a:off x="190500" y="791489"/>
            <a:ext cx="91440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  <a:latin typeface="Trebuchet MS"/>
                <a:cs typeface="Trebuchet MS"/>
              </a:rPr>
              <a:t>Milano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: 5 k€ </a:t>
            </a: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schedina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chip 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+ AMchip05, 100 k€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  <a:latin typeface="Trebuchet MS"/>
                <a:cs typeface="Trebuchet MS"/>
              </a:rPr>
              <a:t>Pisa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:  10 k€ new  AMBFTK 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+</a:t>
            </a:r>
            <a:r>
              <a:rPr lang="en-US" sz="2800" dirty="0">
                <a:solidFill>
                  <a:schemeClr val="bg1"/>
                </a:solidFill>
                <a:latin typeface="Trebuchet MS"/>
                <a:cs typeface="Trebuchet MS"/>
              </a:rPr>
              <a:t>10 k€ 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SJ 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for possible problems</a:t>
            </a:r>
            <a:endParaRPr lang="en-US" sz="2400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  <a:latin typeface="Trebuchet MS"/>
                <a:cs typeface="Trebuchet MS"/>
              </a:rPr>
              <a:t>Pavia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: 20 k€: LAMBFTK (small prod) + Test stands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  <a:latin typeface="Trebuchet MS"/>
                <a:cs typeface="Trebuchet MS"/>
              </a:rPr>
              <a:t>LNF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:   20 k€ FTK_IM e </a:t>
            </a:r>
            <a:r>
              <a:rPr lang="en-US" sz="2800" dirty="0">
                <a:solidFill>
                  <a:schemeClr val="bg1"/>
                </a:solidFill>
                <a:latin typeface="Trebuchet MS"/>
                <a:cs typeface="Trebuchet MS"/>
              </a:rPr>
              <a:t>4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0 </a:t>
            </a:r>
            <a:r>
              <a:rPr lang="en-US" sz="2800" dirty="0">
                <a:solidFill>
                  <a:schemeClr val="bg1"/>
                </a:solidFill>
                <a:latin typeface="Trebuchet MS"/>
                <a:cs typeface="Trebuchet MS"/>
              </a:rPr>
              <a:t>k€ </a:t>
            </a: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Amchip</a:t>
            </a:r>
            <a:endParaRPr lang="en-US" sz="2800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  <a:latin typeface="Trebuchet MS"/>
                <a:cs typeface="Trebuchet MS"/>
              </a:rPr>
              <a:t>Bologna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: 5 k€ (</a:t>
            </a: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spese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di </a:t>
            </a: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laboratorio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)</a:t>
            </a:r>
            <a:endParaRPr lang="en-US" sz="2800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Tot: 200 </a:t>
            </a:r>
            <a:r>
              <a:rPr lang="en-US" sz="2800" b="1" dirty="0" err="1" smtClean="0">
                <a:solidFill>
                  <a:srgbClr val="2600FF"/>
                </a:solidFill>
                <a:latin typeface="Trebuchet MS"/>
                <a:cs typeface="Trebuchet MS"/>
              </a:rPr>
              <a:t>keuro</a:t>
            </a:r>
            <a:r>
              <a:rPr lang="en-US" sz="28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 + 10 SJ</a:t>
            </a:r>
            <a:endParaRPr lang="en-US" sz="2800" b="1" dirty="0">
              <a:solidFill>
                <a:srgbClr val="2600FF"/>
              </a:solidFill>
              <a:latin typeface="Trebuchet MS"/>
              <a:cs typeface="Trebuchet M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90500" y="3853866"/>
            <a:ext cx="8534399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glow rad="101600">
              <a:schemeClr val="bg2">
                <a:lumMod val="40000"/>
                <a:lumOff val="60000"/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FF0000"/>
                </a:solidFill>
                <a:latin typeface="Trebuchet MS"/>
                <a:ea typeface="ＭＳ Ｐゴシック" charset="-128"/>
                <a:cs typeface="Trebuchet M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dirty="0" smtClean="0"/>
              <a:t>Summary schedule</a:t>
            </a:r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398463" y="4438622"/>
            <a:ext cx="87455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Produzione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rebuchet MS"/>
                <a:cs typeface="Trebuchet MS"/>
              </a:rPr>
              <a:t>rimandata</a:t>
            </a:r>
            <a:r>
              <a:rPr lang="en-US" sz="2400" b="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ancora</a:t>
            </a:r>
            <a:r>
              <a:rPr lang="en-US" sz="24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: </a:t>
            </a:r>
            <a:endParaRPr lang="en-US" sz="2400" b="1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rebuchet MS"/>
                <a:cs typeface="Trebuchet MS"/>
              </a:rPr>
              <a:t> 2012 </a:t>
            </a:r>
            <a:r>
              <a:rPr lang="en-US" sz="2400" dirty="0" err="1">
                <a:solidFill>
                  <a:schemeClr val="bg1"/>
                </a:solidFill>
                <a:latin typeface="Trebuchet MS"/>
                <a:cs typeface="Trebuchet MS"/>
              </a:rPr>
              <a:t>si</a:t>
            </a:r>
            <a:r>
              <a:rPr lang="en-US" sz="240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rebuchet MS"/>
                <a:cs typeface="Trebuchet MS"/>
              </a:rPr>
              <a:t>costruiscono</a:t>
            </a:r>
            <a:r>
              <a:rPr lang="en-US" sz="2400" dirty="0">
                <a:solidFill>
                  <a:schemeClr val="bg1"/>
                </a:solidFill>
                <a:latin typeface="Trebuchet MS"/>
                <a:cs typeface="Trebuchet MS"/>
              </a:rPr>
              <a:t> e </a:t>
            </a:r>
            <a:r>
              <a:rPr lang="en-US" sz="2400" dirty="0" err="1">
                <a:solidFill>
                  <a:schemeClr val="bg1"/>
                </a:solidFill>
                <a:latin typeface="Trebuchet MS"/>
                <a:cs typeface="Trebuchet MS"/>
              </a:rPr>
              <a:t>testano</a:t>
            </a:r>
            <a:r>
              <a:rPr lang="en-US" sz="240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rebuchet MS"/>
                <a:cs typeface="Trebuchet MS"/>
              </a:rPr>
              <a:t>pre-</a:t>
            </a:r>
            <a:r>
              <a:rPr lang="en-US" sz="2400" b="1" dirty="0" err="1">
                <a:solidFill>
                  <a:srgbClr val="FF0000"/>
                </a:solidFill>
                <a:latin typeface="Trebuchet MS"/>
                <a:cs typeface="Trebuchet MS"/>
              </a:rPr>
              <a:t>prototipi</a:t>
            </a:r>
            <a:endParaRPr lang="en-US" sz="2400" b="1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rebuchet MS"/>
                <a:cs typeface="Trebuchet MS"/>
              </a:rPr>
              <a:t> 2013 </a:t>
            </a:r>
            <a:r>
              <a:rPr lang="en-US" sz="2400" b="1" dirty="0" err="1">
                <a:solidFill>
                  <a:srgbClr val="FF0000"/>
                </a:solidFill>
                <a:latin typeface="Trebuchet MS"/>
                <a:cs typeface="Trebuchet MS"/>
              </a:rPr>
              <a:t>prototipi</a:t>
            </a:r>
            <a:r>
              <a:rPr lang="en-US" sz="2400" b="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rebuchet MS"/>
                <a:cs typeface="Trebuchet MS"/>
              </a:rPr>
              <a:t>finali</a:t>
            </a:r>
            <a:r>
              <a:rPr lang="en-US" sz="2400" b="1" dirty="0">
                <a:solidFill>
                  <a:srgbClr val="FF0000"/>
                </a:solidFill>
                <a:latin typeface="Trebuchet MS"/>
                <a:cs typeface="Trebuchet MS"/>
              </a:rPr>
              <a:t> e </a:t>
            </a:r>
            <a:r>
              <a:rPr lang="en-US" sz="2400" b="1" dirty="0" err="1">
                <a:solidFill>
                  <a:srgbClr val="FF0000"/>
                </a:solidFill>
                <a:latin typeface="Trebuchet MS"/>
                <a:cs typeface="Trebuchet MS"/>
              </a:rPr>
              <a:t>loro</a:t>
            </a:r>
            <a:r>
              <a:rPr lang="en-US" sz="2400" b="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tests</a:t>
            </a:r>
            <a:endParaRPr lang="en-US" sz="2400" b="1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2014 </a:t>
            </a:r>
            <a:r>
              <a:rPr lang="en-US" sz="24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costruzione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dimostratore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possibilmente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coprire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Barrel)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2015 prima </a:t>
            </a:r>
            <a:r>
              <a:rPr lang="en-US" sz="24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presa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dati</a:t>
            </a:r>
            <a:endParaRPr lang="en-US" sz="2400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595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Title 1"/>
          <p:cNvGrpSpPr>
            <a:grpSpLocks noGrp="1"/>
          </p:cNvGrpSpPr>
          <p:nvPr/>
        </p:nvGrpSpPr>
        <p:grpSpPr bwMode="auto">
          <a:xfrm rot="-1982183">
            <a:off x="171450" y="2676525"/>
            <a:ext cx="8875713" cy="950913"/>
            <a:chOff x="108" y="1686"/>
            <a:chExt cx="5591" cy="599"/>
          </a:xfrm>
        </p:grpSpPr>
        <p:pic>
          <p:nvPicPr>
            <p:cNvPr id="17412" name="Title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8" y="1686"/>
              <a:ext cx="5591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3" name="Text Box 3"/>
            <p:cNvSpPr txBox="1">
              <a:spLocks noChangeArrowheads="1"/>
            </p:cNvSpPr>
            <p:nvPr/>
          </p:nvSpPr>
          <p:spPr bwMode="auto">
            <a:xfrm>
              <a:off x="199" y="1776"/>
              <a:ext cx="53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4000">
                  <a:solidFill>
                    <a:srgbClr val="FF0000"/>
                  </a:solidFill>
                  <a:latin typeface="Trebuchet MS" pitchFamily="34" charset="0"/>
                </a:rPr>
                <a:t>Backup</a:t>
              </a:r>
            </a:p>
          </p:txBody>
        </p:sp>
      </p:grpSp>
      <p:sp>
        <p:nvSpPr>
          <p:cNvPr id="1741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55D6B2-DFDC-473D-B60B-E64B05F83ADC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Responsabilita</a:t>
            </a:r>
            <a:r>
              <a:rPr lang="en-US" dirty="0" smtClean="0">
                <a:solidFill>
                  <a:srgbClr val="FF0000"/>
                </a:solidFill>
              </a:rPr>
              <a:t>’ e 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3736" y="533400"/>
            <a:ext cx="8534400" cy="6324600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Paola  G.			L2   			4 </a:t>
            </a:r>
            <a:r>
              <a:rPr lang="en-US" sz="2000" dirty="0" err="1" smtClean="0">
                <a:solidFill>
                  <a:schemeClr val="bg1"/>
                </a:solidFill>
              </a:rPr>
              <a:t>mesi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Marco P. 			L2  			4  </a:t>
            </a:r>
            <a:r>
              <a:rPr lang="en-US" sz="2000" dirty="0" err="1" smtClean="0">
                <a:solidFill>
                  <a:schemeClr val="bg1"/>
                </a:solidFill>
              </a:rPr>
              <a:t>mesi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err="1" smtClean="0">
                <a:solidFill>
                  <a:schemeClr val="bg1"/>
                </a:solidFill>
              </a:rPr>
              <a:t>Agostino</a:t>
            </a:r>
            <a:r>
              <a:rPr lang="en-US" sz="2000" dirty="0" smtClean="0">
                <a:solidFill>
                  <a:schemeClr val="bg1"/>
                </a:solidFill>
              </a:rPr>
              <a:t>  L.		L2  			1  </a:t>
            </a:r>
            <a:r>
              <a:rPr lang="en-US" sz="2000" dirty="0" err="1" smtClean="0">
                <a:solidFill>
                  <a:schemeClr val="bg1"/>
                </a:solidFill>
              </a:rPr>
              <a:t>mese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Andrea	N.		L2			1,5  </a:t>
            </a:r>
            <a:r>
              <a:rPr lang="en-US" sz="2000" dirty="0" err="1" smtClean="0">
                <a:solidFill>
                  <a:schemeClr val="bg1"/>
                </a:solidFill>
              </a:rPr>
              <a:t>mesi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err="1" smtClean="0">
                <a:solidFill>
                  <a:schemeClr val="bg1"/>
                </a:solidFill>
              </a:rPr>
              <a:t>Annovi</a:t>
            </a:r>
            <a:r>
              <a:rPr lang="en-US" sz="2000" dirty="0" smtClean="0">
                <a:solidFill>
                  <a:schemeClr val="bg1"/>
                </a:solidFill>
              </a:rPr>
              <a:t>  A.                L2			4 </a:t>
            </a:r>
            <a:r>
              <a:rPr lang="en-US" sz="2000" dirty="0" err="1" smtClean="0">
                <a:solidFill>
                  <a:schemeClr val="bg1"/>
                </a:solidFill>
              </a:rPr>
              <a:t>mesi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err="1" smtClean="0">
                <a:solidFill>
                  <a:schemeClr val="bg1"/>
                </a:solidFill>
              </a:rPr>
              <a:t>Volpi</a:t>
            </a:r>
            <a:r>
              <a:rPr lang="en-US" sz="2000" dirty="0" smtClean="0">
                <a:solidFill>
                  <a:schemeClr val="bg1"/>
                </a:solidFill>
              </a:rPr>
              <a:t> G.			L3			2 </a:t>
            </a:r>
            <a:r>
              <a:rPr lang="en-US" sz="2000" dirty="0" err="1" smtClean="0">
                <a:solidFill>
                  <a:schemeClr val="bg1"/>
                </a:solidFill>
              </a:rPr>
              <a:t>mesi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Mauro V.			L3  			3 </a:t>
            </a:r>
            <a:r>
              <a:rPr lang="en-US" sz="2000" dirty="0" err="1" smtClean="0">
                <a:solidFill>
                  <a:schemeClr val="bg1"/>
                </a:solidFill>
              </a:rPr>
              <a:t>mesi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A. Stabile			L3			1 </a:t>
            </a:r>
            <a:r>
              <a:rPr lang="en-US" sz="2000" dirty="0" err="1" smtClean="0">
                <a:solidFill>
                  <a:schemeClr val="bg1"/>
                </a:solidFill>
              </a:rPr>
              <a:t>mese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Valentino L.		L3			1 </a:t>
            </a:r>
            <a:r>
              <a:rPr lang="en-US" sz="2000" dirty="0" err="1" smtClean="0">
                <a:solidFill>
                  <a:schemeClr val="bg1"/>
                </a:solidFill>
              </a:rPr>
              <a:t>mese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sz="1800" dirty="0" err="1" smtClean="0">
                <a:solidFill>
                  <a:schemeClr val="bg1"/>
                </a:solidFill>
              </a:rPr>
              <a:t>Responsabilita’</a:t>
            </a:r>
            <a:r>
              <a:rPr lang="it-IT" sz="1800" dirty="0" smtClean="0">
                <a:solidFill>
                  <a:schemeClr val="bg1"/>
                </a:solidFill>
              </a:rPr>
              <a:t> descritte a questa pagina:</a:t>
            </a:r>
            <a:r>
              <a:rPr lang="it-IT" sz="1800" dirty="0" smtClean="0"/>
              <a:t> </a:t>
            </a:r>
            <a:r>
              <a:rPr lang="it-IT" sz="1800" dirty="0" smtClean="0">
                <a:hlinkClick r:id="rId2"/>
              </a:rPr>
              <a:t>https://twiki.cern.ch/twiki/bin/viewauth/Atlas/FastTracKer</a:t>
            </a:r>
            <a:endParaRPr lang="en-US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u="sng" dirty="0" err="1" smtClean="0">
                <a:solidFill>
                  <a:schemeClr val="bg1"/>
                </a:solidFill>
              </a:rPr>
              <a:t>Integrazione</a:t>
            </a:r>
            <a:r>
              <a:rPr lang="en-US" sz="2400" u="sng" dirty="0" smtClean="0">
                <a:solidFill>
                  <a:schemeClr val="bg1"/>
                </a:solidFill>
              </a:rPr>
              <a:t> di FTK con </a:t>
            </a:r>
            <a:r>
              <a:rPr lang="en-US" sz="2400" u="sng" dirty="0" err="1" smtClean="0">
                <a:solidFill>
                  <a:schemeClr val="bg1"/>
                </a:solidFill>
              </a:rPr>
              <a:t>prototipi</a:t>
            </a:r>
            <a:r>
              <a:rPr lang="en-US" sz="2400" u="sng" dirty="0" smtClean="0">
                <a:solidFill>
                  <a:schemeClr val="bg1"/>
                </a:solidFill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</a:rPr>
              <a:t>americani</a:t>
            </a:r>
            <a:r>
              <a:rPr lang="en-US" sz="2400" u="sng" dirty="0" smtClean="0">
                <a:solidFill>
                  <a:schemeClr val="bg1"/>
                </a:solidFill>
              </a:rPr>
              <a:t> @CERN</a:t>
            </a:r>
            <a:r>
              <a:rPr lang="en-US" sz="2400" dirty="0" smtClean="0">
                <a:solidFill>
                  <a:schemeClr val="bg1"/>
                </a:solidFill>
              </a:rPr>
              <a:t>:   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Pisa    						1 </a:t>
            </a:r>
            <a:r>
              <a:rPr lang="en-US" sz="2000" dirty="0" err="1" smtClean="0">
                <a:solidFill>
                  <a:schemeClr val="bg1"/>
                </a:solidFill>
              </a:rPr>
              <a:t>mesi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Milano						1 </a:t>
            </a:r>
            <a:r>
              <a:rPr lang="en-US" sz="2000" dirty="0" err="1" smtClean="0">
                <a:solidFill>
                  <a:schemeClr val="bg1"/>
                </a:solidFill>
              </a:rPr>
              <a:t>mesi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Frascati					</a:t>
            </a: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1 </a:t>
            </a:r>
            <a:r>
              <a:rPr lang="en-US" sz="2000" dirty="0" err="1" smtClean="0">
                <a:solidFill>
                  <a:schemeClr val="bg1"/>
                </a:solidFill>
              </a:rPr>
              <a:t>mesi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Pavia					</a:t>
            </a:r>
            <a:r>
              <a:rPr lang="en-US" sz="2000" dirty="0">
                <a:solidFill>
                  <a:schemeClr val="bg1"/>
                </a:solidFill>
              </a:rPr>
              <a:t>	1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mesi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Bologna						1 </a:t>
            </a:r>
            <a:r>
              <a:rPr lang="en-US" sz="2000" dirty="0" err="1" smtClean="0">
                <a:solidFill>
                  <a:schemeClr val="bg1"/>
                </a:solidFill>
              </a:rPr>
              <a:t>mesi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Mel &amp; Paola - USC 20-1-2010</a:t>
            </a:r>
            <a:endParaRPr lang="en-US" sz="1200" dirty="0">
              <a:solidFill>
                <a:srgbClr val="00408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31A8-5AC5-48F9-99E4-8F92E0FD567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Missioni</a:t>
            </a:r>
            <a:r>
              <a:rPr lang="en-US" dirty="0" smtClean="0"/>
              <a:t> interne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338568-C2A8-461D-A76D-3DB77896DE1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685800" y="1219200"/>
            <a:ext cx="81645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4 K€ 			</a:t>
            </a: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Frascati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integrazione</a:t>
            </a:r>
            <a:r>
              <a:rPr lang="en-US" sz="18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prototipi</a:t>
            </a:r>
            <a:r>
              <a:rPr lang="en-US" sz="1800" dirty="0" smtClean="0">
                <a:solidFill>
                  <a:schemeClr val="bg1"/>
                </a:solidFill>
                <a:latin typeface="Trebuchet MS"/>
                <a:cs typeface="Trebuchet MS"/>
              </a:rPr>
              <a:t> e </a:t>
            </a:r>
            <a:r>
              <a:rPr lang="en-US" sz="1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AMchip</a:t>
            </a:r>
            <a:r>
              <a:rPr lang="en-US" sz="1800" dirty="0" smtClean="0">
                <a:solidFill>
                  <a:schemeClr val="bg1"/>
                </a:solidFill>
                <a:latin typeface="Trebuchet MS"/>
                <a:cs typeface="Trebuchet MS"/>
              </a:rPr>
              <a:t>  I e II</a:t>
            </a:r>
          </a:p>
          <a:p>
            <a:pPr marL="514350" indent="-514350"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5 K€ 			Pisa 		</a:t>
            </a:r>
            <a:r>
              <a:rPr lang="en-US" sz="1800" dirty="0" err="1" smtClean="0">
                <a:solidFill>
                  <a:prstClr val="black"/>
                </a:solidFill>
                <a:latin typeface="Trebuchet MS"/>
                <a:cs typeface="Trebuchet MS"/>
              </a:rPr>
              <a:t>integrazione</a:t>
            </a:r>
            <a:r>
              <a:rPr lang="en-US" sz="1800" dirty="0" smtClean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rebuchet MS"/>
                <a:cs typeface="Trebuchet MS"/>
              </a:rPr>
              <a:t>prototipi</a:t>
            </a:r>
            <a:r>
              <a:rPr lang="en-US" sz="180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endParaRPr lang="en-US" sz="1800" dirty="0" smtClean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14350" indent="-514350">
              <a:spcAft>
                <a:spcPts val="600"/>
              </a:spcAft>
            </a:pPr>
            <a:r>
              <a:rPr lang="it-IT" sz="2800" dirty="0" smtClean="0">
                <a:solidFill>
                  <a:schemeClr val="bg1"/>
                </a:solidFill>
              </a:rPr>
              <a:t>4 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K€ 			Milano   </a:t>
            </a:r>
            <a:r>
              <a:rPr lang="it-IT" sz="1800" dirty="0" err="1" smtClean="0">
                <a:solidFill>
                  <a:schemeClr val="bg1"/>
                </a:solidFill>
              </a:rPr>
              <a:t>AMchip</a:t>
            </a:r>
            <a:r>
              <a:rPr lang="it-IT" sz="1800" dirty="0" smtClean="0">
                <a:solidFill>
                  <a:schemeClr val="bg1"/>
                </a:solidFill>
              </a:rPr>
              <a:t> I e </a:t>
            </a:r>
            <a:r>
              <a:rPr lang="it-IT" sz="1800" dirty="0" err="1" smtClean="0">
                <a:solidFill>
                  <a:schemeClr val="bg1"/>
                </a:solidFill>
              </a:rPr>
              <a:t>II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spcAft>
                <a:spcPts val="600"/>
              </a:spcAft>
            </a:pPr>
            <a:r>
              <a:rPr lang="it-IT" sz="2800" dirty="0" smtClean="0">
                <a:solidFill>
                  <a:schemeClr val="bg1"/>
                </a:solidFill>
              </a:rPr>
              <a:t>4 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K€ </a:t>
            </a:r>
            <a:r>
              <a:rPr lang="it-IT" sz="1800" dirty="0" smtClean="0">
                <a:solidFill>
                  <a:schemeClr val="bg1"/>
                </a:solidFill>
                <a:latin typeface="Trebuchet MS"/>
                <a:cs typeface="Trebuchet MS"/>
              </a:rPr>
              <a:t>			</a:t>
            </a:r>
            <a:r>
              <a:rPr lang="it-IT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Pavia		</a:t>
            </a:r>
            <a:r>
              <a:rPr lang="en-US" sz="1800" dirty="0" err="1" smtClean="0">
                <a:solidFill>
                  <a:prstClr val="black"/>
                </a:solidFill>
                <a:latin typeface="Trebuchet MS"/>
                <a:cs typeface="Trebuchet MS"/>
              </a:rPr>
              <a:t>integrazione</a:t>
            </a:r>
            <a:r>
              <a:rPr lang="en-US" sz="1800" dirty="0" smtClean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rebuchet MS"/>
                <a:cs typeface="Trebuchet MS"/>
              </a:rPr>
              <a:t>prototipi</a:t>
            </a:r>
            <a:r>
              <a:rPr lang="en-US" sz="180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endParaRPr lang="it-IT" sz="1800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514350" indent="-514350">
              <a:spcAft>
                <a:spcPts val="600"/>
              </a:spcAft>
            </a:pPr>
            <a:r>
              <a:rPr lang="it-IT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				Bologna </a:t>
            </a:r>
            <a:r>
              <a:rPr lang="en-US" sz="1800" dirty="0" err="1">
                <a:solidFill>
                  <a:prstClr val="black"/>
                </a:solidFill>
                <a:latin typeface="Trebuchet MS"/>
                <a:cs typeface="Trebuchet MS"/>
              </a:rPr>
              <a:t>integrazione</a:t>
            </a:r>
            <a:r>
              <a:rPr lang="en-US" sz="180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rebuchet MS"/>
                <a:cs typeface="Trebuchet MS"/>
              </a:rPr>
              <a:t>prototipi</a:t>
            </a:r>
            <a:r>
              <a:rPr lang="en-US" sz="180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endParaRPr lang="en-US" sz="2800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338568-C2A8-461D-A76D-3DB77896DE1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-15880" y="1600200"/>
            <a:ext cx="915988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We are working hard for both the Final FTK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	&amp; the intermediate versions (vertical slice and demonstrator)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 First prototypes (chip and boards) will be under tests in June.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 the </a:t>
            </a:r>
            <a:r>
              <a:rPr lang="en-US" sz="24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AMchip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just arrived, as planned.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 the vertical slice plan has been reduced </a:t>
            </a:r>
            <a:r>
              <a:rPr lang="en-US" sz="2400" dirty="0">
                <a:solidFill>
                  <a:schemeClr val="bg1"/>
                </a:solidFill>
                <a:latin typeface="Trebuchet MS"/>
                <a:cs typeface="Trebuchet MS"/>
              </a:rPr>
              <a:t>(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LHC schedule).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 the TDR in 2013 should start final approvals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Trebuchet MS"/>
                <a:cs typeface="Trebuchet MS"/>
              </a:rPr>
              <a:t>A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demonstrator expected in 2015, big production will start after.</a:t>
            </a:r>
            <a:endParaRPr lang="en-US" sz="24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 of  VS  data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30-03-2012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338568-C2A8-461D-A76D-3DB77896DE1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1046946"/>
            <a:ext cx="9085263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This task is </a:t>
            </a:r>
            <a:r>
              <a:rPr lang="en-US" sz="2800" dirty="0" smtClean="0">
                <a:solidFill>
                  <a:srgbClr val="FF0000"/>
                </a:solidFill>
                <a:latin typeface="Trebuchet MS"/>
                <a:cs typeface="Trebuchet MS"/>
              </a:rPr>
              <a:t>independent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of the hardware task: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  <a:latin typeface="Trebuchet MS"/>
                <a:cs typeface="Trebuchet MS"/>
              </a:rPr>
              <a:t>If hardware produces the same roads as FTKsim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Trebuchet MS"/>
              </a:rPr>
              <a:t>→ 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  <a:latin typeface="Calibri"/>
                <a:cs typeface="Trebuchet MS"/>
              </a:rPr>
              <a:t>    can do everything else with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Trebuchet MS"/>
              </a:rPr>
              <a:t>FTKsim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Trebuchet MS"/>
              </a:rPr>
              <a:t> – </a:t>
            </a:r>
            <a:endParaRPr lang="en-US" sz="28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latin typeface="Trebuchet MS"/>
                <a:cs typeface="Trebuchet MS"/>
              </a:rPr>
              <a:t>F. </a:t>
            </a:r>
            <a:r>
              <a:rPr lang="en-US" sz="2400" dirty="0" err="1" smtClean="0">
                <a:solidFill>
                  <a:srgbClr val="002060"/>
                </a:solidFill>
                <a:latin typeface="Trebuchet MS"/>
                <a:cs typeface="Trebuchet MS"/>
              </a:rPr>
              <a:t>Crescioli</a:t>
            </a:r>
            <a:r>
              <a:rPr lang="en-US" sz="2400" dirty="0" smtClean="0">
                <a:solidFill>
                  <a:srgbClr val="002060"/>
                </a:solidFill>
                <a:latin typeface="Trebuchet MS"/>
                <a:cs typeface="Trebuchet MS"/>
              </a:rPr>
              <a:t> since February: try to reconstruct top events  in VS: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rebuchet MS"/>
                <a:cs typeface="Trebuchet MS"/>
              </a:rPr>
              <a:t>	apply track isolation to leptons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rebuchet MS"/>
                <a:cs typeface="Trebuchet MS"/>
              </a:rPr>
              <a:t>    measure rejection  for muons from b-jets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rebuchet MS"/>
                <a:cs typeface="Trebuchet MS"/>
              </a:rPr>
              <a:t>    measure efficiency for muons from Ws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latin typeface="Trebuchet MS"/>
                <a:cs typeface="Trebuchet MS"/>
              </a:rPr>
              <a:t>In 3 months: (a) choosing the right strategy to have FTK tracks available to trigger algorithms, (b) learning to run  </a:t>
            </a:r>
            <a:r>
              <a:rPr lang="en-US" sz="2400" dirty="0" err="1" smtClean="0">
                <a:solidFill>
                  <a:srgbClr val="002060"/>
                </a:solidFill>
                <a:latin typeface="Trebuchet MS"/>
                <a:cs typeface="Trebuchet MS"/>
              </a:rPr>
              <a:t>muComb</a:t>
            </a:r>
            <a:r>
              <a:rPr lang="en-US" sz="2400" dirty="0" smtClean="0">
                <a:solidFill>
                  <a:srgbClr val="002060"/>
                </a:solidFill>
                <a:latin typeface="Trebuchet MS"/>
                <a:cs typeface="Trebuchet MS"/>
              </a:rPr>
              <a:t> – </a:t>
            </a:r>
            <a:r>
              <a:rPr lang="en-US" sz="2400" dirty="0" err="1" smtClean="0">
                <a:solidFill>
                  <a:srgbClr val="002060"/>
                </a:solidFill>
                <a:latin typeface="Trebuchet MS"/>
                <a:cs typeface="Trebuchet MS"/>
              </a:rPr>
              <a:t>muIso</a:t>
            </a:r>
            <a:r>
              <a:rPr lang="en-US" sz="2400" dirty="0" smtClean="0">
                <a:solidFill>
                  <a:srgbClr val="002060"/>
                </a:solidFill>
                <a:latin typeface="Trebuchet MS"/>
                <a:cs typeface="Trebuchet MS"/>
              </a:rPr>
              <a:t> on them.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latin typeface="Trebuchet MS"/>
                <a:cs typeface="Trebuchet MS"/>
              </a:rPr>
              <a:t>V. </a:t>
            </a:r>
            <a:r>
              <a:rPr lang="en-US" sz="2400" dirty="0" err="1" smtClean="0">
                <a:solidFill>
                  <a:srgbClr val="002060"/>
                </a:solidFill>
                <a:latin typeface="Trebuchet MS"/>
                <a:cs typeface="Trebuchet MS"/>
              </a:rPr>
              <a:t>Cavaliere</a:t>
            </a:r>
            <a:r>
              <a:rPr lang="en-US" sz="240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rebuchet MS"/>
                <a:cs typeface="Trebuchet MS"/>
              </a:rPr>
              <a:t>and A. </a:t>
            </a:r>
            <a:r>
              <a:rPr lang="en-US" sz="2400" dirty="0" err="1" smtClean="0">
                <a:solidFill>
                  <a:srgbClr val="002060"/>
                </a:solidFill>
                <a:latin typeface="Trebuchet MS"/>
                <a:cs typeface="Trebuchet MS"/>
              </a:rPr>
              <a:t>McCarn</a:t>
            </a:r>
            <a:r>
              <a:rPr lang="en-US" sz="2400" dirty="0" smtClean="0">
                <a:solidFill>
                  <a:srgbClr val="002060"/>
                </a:solidFill>
                <a:latin typeface="Trebuchet MS"/>
                <a:cs typeface="Trebuchet MS"/>
              </a:rPr>
              <a:t> are joining Francesco’s effort now.  Additional help would be welcomed </a:t>
            </a:r>
            <a:r>
              <a:rPr lang="en-US" sz="24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from HLT experts</a:t>
            </a:r>
            <a:r>
              <a:rPr lang="en-US" sz="2400" dirty="0" smtClean="0">
                <a:solidFill>
                  <a:srgbClr val="002060"/>
                </a:solidFill>
                <a:latin typeface="Trebuchet MS"/>
                <a:cs typeface="Trebuchet MS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latin typeface="Trebuchet MS"/>
                <a:cs typeface="Trebuchet MS"/>
              </a:rPr>
              <a:t>              </a:t>
            </a:r>
            <a:r>
              <a:rPr lang="en-US" sz="24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Fakes</a:t>
            </a:r>
            <a:r>
              <a:rPr lang="en-US" sz="2400" dirty="0" smtClean="0">
                <a:solidFill>
                  <a:srgbClr val="002060"/>
                </a:solidFill>
                <a:latin typeface="Trebuchet MS"/>
                <a:cs typeface="Trebuchet MS"/>
              </a:rPr>
              <a:t> will be a problem – but let’s prepare the </a:t>
            </a:r>
            <a:r>
              <a:rPr lang="en-US" sz="2400" dirty="0" err="1" smtClean="0">
                <a:solidFill>
                  <a:srgbClr val="002060"/>
                </a:solidFill>
                <a:latin typeface="Trebuchet MS"/>
                <a:cs typeface="Trebuchet MS"/>
              </a:rPr>
              <a:t>algos</a:t>
            </a:r>
            <a:endParaRPr lang="en-US" sz="2400" dirty="0" smtClean="0">
              <a:solidFill>
                <a:srgbClr val="002060"/>
              </a:solidFill>
              <a:latin typeface="Calibri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489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338568-C2A8-461D-A76D-3DB77896DE1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88963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4 12"/>
          <p:cNvCxnSpPr/>
          <p:nvPr/>
        </p:nvCxnSpPr>
        <p:spPr>
          <a:xfrm>
            <a:off x="7829550" y="2894012"/>
            <a:ext cx="666750" cy="1588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772400" y="2252990"/>
            <a:ext cx="1024639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2013</a:t>
            </a:r>
            <a:endParaRPr lang="en-US" sz="2800" b="1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125141" y="3495675"/>
            <a:ext cx="2543175" cy="781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2600FF"/>
                </a:solidFill>
              </a:rPr>
              <a:t>A minimum of Two  45 degree wedges in the barrel</a:t>
            </a:r>
            <a:endParaRPr lang="en-US" sz="2000" dirty="0">
              <a:solidFill>
                <a:srgbClr val="2600FF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04825" y="4362450"/>
            <a:ext cx="8580438" cy="2495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tangolo arrotondato 18"/>
          <p:cNvSpPr/>
          <p:nvPr/>
        </p:nvSpPr>
        <p:spPr>
          <a:xfrm>
            <a:off x="504825" y="3886200"/>
            <a:ext cx="5524500" cy="4762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381903" y="4509685"/>
            <a:ext cx="8514447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If the run is </a:t>
            </a:r>
            <a:r>
              <a:rPr lang="en-US" sz="24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extended to 2013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, enlarge the vertical slice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	in 2012 for </a:t>
            </a:r>
            <a:r>
              <a:rPr lang="en-US" sz="24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real triggering  </a:t>
            </a:r>
            <a:r>
              <a:rPr lang="en-US" sz="2400" dirty="0" smtClean="0">
                <a:solidFill>
                  <a:schemeClr val="bg1"/>
                </a:solidFill>
                <a:latin typeface="Calibri"/>
                <a:cs typeface="Trebuchet MS"/>
              </a:rPr>
              <a:t>→  “small demonstrator”</a:t>
            </a:r>
          </a:p>
          <a:p>
            <a:pPr marL="914400" lvl="1" indent="-4572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latin typeface="Calibri"/>
                <a:cs typeface="Trebuchet MS"/>
              </a:rPr>
              <a:t>primary vertex identification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,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Trebuchet MS"/>
              </a:rPr>
              <a:t>beam spot calculation  …….</a:t>
            </a:r>
          </a:p>
          <a:p>
            <a:pPr marL="914400" lvl="1" indent="-4572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Trebuchet MS"/>
              </a:rPr>
              <a:t>Track-isolated muons, highly ionizing particles …..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16590" y="1290965"/>
            <a:ext cx="111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DONE</a:t>
            </a:r>
            <a:endParaRPr lang="it-IT" sz="2800" b="1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00625" y="3971925"/>
            <a:ext cx="1152525" cy="400050"/>
          </a:xfrm>
          <a:prstGeom prst="line">
            <a:avLst/>
          </a:prstGeom>
          <a:ln>
            <a:solidFill>
              <a:srgbClr val="2600FF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000625" y="3962400"/>
            <a:ext cx="1152525" cy="400050"/>
          </a:xfrm>
          <a:prstGeom prst="line">
            <a:avLst/>
          </a:prstGeom>
          <a:ln>
            <a:solidFill>
              <a:srgbClr val="2600FF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12863" y="4724400"/>
            <a:ext cx="5638800" cy="1409700"/>
          </a:xfrm>
          <a:prstGeom prst="line">
            <a:avLst/>
          </a:prstGeom>
          <a:ln>
            <a:solidFill>
              <a:srgbClr val="2600FF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339850" y="4647932"/>
            <a:ext cx="5961062" cy="1524000"/>
          </a:xfrm>
          <a:prstGeom prst="line">
            <a:avLst/>
          </a:prstGeom>
          <a:ln>
            <a:solidFill>
              <a:srgbClr val="2600FF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04720" y="6290330"/>
            <a:ext cx="316785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NO run EXTENSION</a:t>
            </a:r>
            <a:endParaRPr lang="it-IT" sz="28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338568-C2A8-461D-A76D-3DB77896DE1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981075"/>
            <a:ext cx="87058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867400" y="1676400"/>
            <a:ext cx="2362200" cy="1905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/>
            <a:endParaRPr lang="it-IT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715000" y="1828800"/>
            <a:ext cx="2362200" cy="1905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/>
            <a:endParaRPr lang="it-IT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562600" y="1981200"/>
            <a:ext cx="2362200" cy="1905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/>
            <a:endParaRPr lang="it-IT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410200" y="2133600"/>
            <a:ext cx="2362200" cy="1905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/>
            <a:endParaRPr lang="it-IT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257800" y="2286000"/>
            <a:ext cx="2362200" cy="1905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/>
            <a:endParaRPr lang="it-IT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105400" y="2438400"/>
            <a:ext cx="2362200" cy="1905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/>
            <a:endParaRPr lang="it-IT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953000" y="2590800"/>
            <a:ext cx="2362200" cy="1905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/>
            <a:endParaRPr lang="it-IT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 rot="5400000">
            <a:off x="4232275" y="-2803525"/>
            <a:ext cx="609600" cy="6400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 flipH="1">
            <a:off x="1828800" y="0"/>
            <a:ext cx="556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Comic Sans MS" pitchFamily="66" charset="0"/>
              </a:rPr>
              <a:t>FTK: </a:t>
            </a:r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Projects to Institutions</a:t>
            </a:r>
          </a:p>
        </p:txBody>
      </p:sp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1143000" y="3429000"/>
            <a:ext cx="609600" cy="533400"/>
            <a:chOff x="720" y="2208"/>
            <a:chExt cx="720" cy="336"/>
          </a:xfrm>
        </p:grpSpPr>
        <p:sp>
          <p:nvSpPr>
            <p:cNvPr id="8266" name="Line 12"/>
            <p:cNvSpPr>
              <a:spLocks noChangeShapeType="1"/>
            </p:cNvSpPr>
            <p:nvPr/>
          </p:nvSpPr>
          <p:spPr bwMode="auto">
            <a:xfrm>
              <a:off x="720" y="2256"/>
              <a:ext cx="7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7" name="Line 13"/>
            <p:cNvSpPr>
              <a:spLocks noChangeShapeType="1"/>
            </p:cNvSpPr>
            <p:nvPr/>
          </p:nvSpPr>
          <p:spPr bwMode="auto">
            <a:xfrm>
              <a:off x="720" y="2496"/>
              <a:ext cx="7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8" name="Line 14"/>
            <p:cNvSpPr>
              <a:spLocks noChangeShapeType="1"/>
            </p:cNvSpPr>
            <p:nvPr/>
          </p:nvSpPr>
          <p:spPr bwMode="auto">
            <a:xfrm>
              <a:off x="720" y="2208"/>
              <a:ext cx="7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9" name="Line 15"/>
            <p:cNvSpPr>
              <a:spLocks noChangeShapeType="1"/>
            </p:cNvSpPr>
            <p:nvPr/>
          </p:nvSpPr>
          <p:spPr bwMode="auto">
            <a:xfrm>
              <a:off x="720" y="2544"/>
              <a:ext cx="7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0" name="Line 16"/>
            <p:cNvSpPr>
              <a:spLocks noChangeShapeType="1"/>
            </p:cNvSpPr>
            <p:nvPr/>
          </p:nvSpPr>
          <p:spPr bwMode="auto">
            <a:xfrm>
              <a:off x="720" y="2400"/>
              <a:ext cx="7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1" name="Line 17"/>
            <p:cNvSpPr>
              <a:spLocks noChangeShapeType="1"/>
            </p:cNvSpPr>
            <p:nvPr/>
          </p:nvSpPr>
          <p:spPr bwMode="auto">
            <a:xfrm>
              <a:off x="720" y="2448"/>
              <a:ext cx="7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2" name="Line 18"/>
            <p:cNvSpPr>
              <a:spLocks noChangeShapeType="1"/>
            </p:cNvSpPr>
            <p:nvPr/>
          </p:nvSpPr>
          <p:spPr bwMode="auto">
            <a:xfrm>
              <a:off x="720" y="2304"/>
              <a:ext cx="7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3" name="Line 19"/>
            <p:cNvSpPr>
              <a:spLocks noChangeShapeType="1"/>
            </p:cNvSpPr>
            <p:nvPr/>
          </p:nvSpPr>
          <p:spPr bwMode="auto">
            <a:xfrm>
              <a:off x="720" y="2352"/>
              <a:ext cx="7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4" name="Rectangle 20"/>
          <p:cNvSpPr>
            <a:spLocks noChangeArrowheads="1"/>
          </p:cNvSpPr>
          <p:nvPr/>
        </p:nvSpPr>
        <p:spPr bwMode="auto">
          <a:xfrm>
            <a:off x="2057400" y="2514600"/>
            <a:ext cx="2133600" cy="1905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/>
            <a:endParaRPr lang="it-IT" sz="2400">
              <a:latin typeface="Comic Sans MS" pitchFamily="66" charset="0"/>
            </a:endParaRPr>
          </a:p>
        </p:txBody>
      </p:sp>
      <p:sp>
        <p:nvSpPr>
          <p:cNvPr id="8205" name="Rectangle 21"/>
          <p:cNvSpPr>
            <a:spLocks noChangeArrowheads="1"/>
          </p:cNvSpPr>
          <p:nvPr/>
        </p:nvSpPr>
        <p:spPr bwMode="auto">
          <a:xfrm>
            <a:off x="1905000" y="2667000"/>
            <a:ext cx="2133600" cy="1905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/>
            <a:endParaRPr lang="it-IT" sz="2400">
              <a:latin typeface="Comic Sans MS" pitchFamily="66" charset="0"/>
            </a:endParaRPr>
          </a:p>
        </p:txBody>
      </p:sp>
      <p:sp>
        <p:nvSpPr>
          <p:cNvPr id="8206" name="Rectangle 22"/>
          <p:cNvSpPr>
            <a:spLocks noChangeArrowheads="1"/>
          </p:cNvSpPr>
          <p:nvPr/>
        </p:nvSpPr>
        <p:spPr bwMode="auto">
          <a:xfrm>
            <a:off x="1752600" y="2819400"/>
            <a:ext cx="2133600" cy="1905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4 DF crates: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cluster finding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split by layer</a:t>
            </a:r>
          </a:p>
        </p:txBody>
      </p:sp>
      <p:sp>
        <p:nvSpPr>
          <p:cNvPr id="8207" name="Line 23"/>
          <p:cNvSpPr>
            <a:spLocks noChangeShapeType="1"/>
          </p:cNvSpPr>
          <p:nvPr/>
        </p:nvSpPr>
        <p:spPr bwMode="auto">
          <a:xfrm>
            <a:off x="4191000" y="3429000"/>
            <a:ext cx="609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Line 24"/>
          <p:cNvSpPr>
            <a:spLocks noChangeShapeType="1"/>
          </p:cNvSpPr>
          <p:nvPr/>
        </p:nvSpPr>
        <p:spPr bwMode="auto">
          <a:xfrm>
            <a:off x="3886200" y="3962400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Line 25"/>
          <p:cNvSpPr>
            <a:spLocks noChangeShapeType="1"/>
          </p:cNvSpPr>
          <p:nvPr/>
        </p:nvSpPr>
        <p:spPr bwMode="auto">
          <a:xfrm>
            <a:off x="4191000" y="3352800"/>
            <a:ext cx="609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Line 26"/>
          <p:cNvSpPr>
            <a:spLocks noChangeShapeType="1"/>
          </p:cNvSpPr>
          <p:nvPr/>
        </p:nvSpPr>
        <p:spPr bwMode="auto">
          <a:xfrm>
            <a:off x="3886200" y="3886200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Line 27"/>
          <p:cNvSpPr>
            <a:spLocks noChangeShapeType="1"/>
          </p:cNvSpPr>
          <p:nvPr/>
        </p:nvSpPr>
        <p:spPr bwMode="auto">
          <a:xfrm>
            <a:off x="4038600" y="3657600"/>
            <a:ext cx="762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Line 28"/>
          <p:cNvSpPr>
            <a:spLocks noChangeShapeType="1"/>
          </p:cNvSpPr>
          <p:nvPr/>
        </p:nvSpPr>
        <p:spPr bwMode="auto">
          <a:xfrm>
            <a:off x="4038600" y="3733800"/>
            <a:ext cx="762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Rectangle 29"/>
          <p:cNvSpPr>
            <a:spLocks noChangeArrowheads="1"/>
          </p:cNvSpPr>
          <p:nvPr/>
        </p:nvSpPr>
        <p:spPr bwMode="auto">
          <a:xfrm>
            <a:off x="4800600" y="2743200"/>
            <a:ext cx="2362200" cy="1905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8 “core” crates: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AMboard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Data Organizer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GigaFitter</a:t>
            </a:r>
          </a:p>
        </p:txBody>
      </p:sp>
      <p:sp>
        <p:nvSpPr>
          <p:cNvPr id="8214" name="Text Box 30"/>
          <p:cNvSpPr txBox="1">
            <a:spLocks noChangeArrowheads="1"/>
          </p:cNvSpPr>
          <p:nvPr/>
        </p:nvSpPr>
        <p:spPr bwMode="auto">
          <a:xfrm>
            <a:off x="898525" y="4746625"/>
            <a:ext cx="116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S-links</a:t>
            </a:r>
          </a:p>
        </p:txBody>
      </p:sp>
      <p:grpSp>
        <p:nvGrpSpPr>
          <p:cNvPr id="8215" name="Group 31"/>
          <p:cNvGrpSpPr>
            <a:grpSpLocks/>
          </p:cNvGrpSpPr>
          <p:nvPr/>
        </p:nvGrpSpPr>
        <p:grpSpPr bwMode="auto">
          <a:xfrm>
            <a:off x="23813" y="5181600"/>
            <a:ext cx="1371600" cy="990600"/>
            <a:chOff x="1488" y="3264"/>
            <a:chExt cx="864" cy="624"/>
          </a:xfrm>
        </p:grpSpPr>
        <p:sp>
          <p:nvSpPr>
            <p:cNvPr id="8263" name="Rectangle 32"/>
            <p:cNvSpPr>
              <a:spLocks noChangeArrowheads="1"/>
            </p:cNvSpPr>
            <p:nvPr/>
          </p:nvSpPr>
          <p:spPr bwMode="auto">
            <a:xfrm>
              <a:off x="1584" y="3264"/>
              <a:ext cx="768" cy="52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182861" anchor="ctr"/>
            <a:lstStyle/>
            <a:p>
              <a:pPr algn="ctr" eaLnBrk="0" hangingPunct="0"/>
              <a:endParaRPr lang="it-IT" sz="10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264" name="Rectangle 33"/>
            <p:cNvSpPr>
              <a:spLocks noChangeArrowheads="1"/>
            </p:cNvSpPr>
            <p:nvPr/>
          </p:nvSpPr>
          <p:spPr bwMode="auto">
            <a:xfrm>
              <a:off x="1536" y="3312"/>
              <a:ext cx="768" cy="52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182861" anchor="ctr"/>
            <a:lstStyle/>
            <a:p>
              <a:pPr algn="ctr" eaLnBrk="0" hangingPunct="0"/>
              <a:endParaRPr lang="en-US" sz="1000">
                <a:solidFill>
                  <a:srgbClr val="000000"/>
                </a:solidFill>
                <a:latin typeface="Comic Sans MS" pitchFamily="66" charset="0"/>
              </a:endParaRPr>
            </a:p>
            <a:p>
              <a:pPr algn="ctr" eaLnBrk="0" hangingPunct="0"/>
              <a:endParaRPr lang="en-US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265" name="Rectangle 34"/>
            <p:cNvSpPr>
              <a:spLocks noChangeArrowheads="1"/>
            </p:cNvSpPr>
            <p:nvPr/>
          </p:nvSpPr>
          <p:spPr bwMode="auto">
            <a:xfrm>
              <a:off x="1488" y="3360"/>
              <a:ext cx="768" cy="52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182861" anchor="ctr"/>
            <a:lstStyle/>
            <a:p>
              <a:pPr algn="ctr" eaLnBrk="0" hangingPunct="0"/>
              <a:endParaRPr lang="en-US" sz="1000">
                <a:solidFill>
                  <a:srgbClr val="000000"/>
                </a:solidFill>
                <a:latin typeface="Comic Sans MS" pitchFamily="66" charset="0"/>
              </a:endParaRPr>
            </a:p>
            <a:p>
              <a:pPr algn="ctr" eaLnBrk="0" hangingPunct="0"/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Raw data</a:t>
              </a:r>
            </a:p>
            <a:p>
              <a:pPr algn="ctr" eaLnBrk="0" hangingPunct="0"/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ROBs</a:t>
              </a:r>
              <a:endParaRPr lang="en-US" sz="10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79907" name="Rectangle 35"/>
          <p:cNvSpPr>
            <a:spLocks noChangeArrowheads="1"/>
          </p:cNvSpPr>
          <p:nvPr/>
        </p:nvSpPr>
        <p:spPr bwMode="auto">
          <a:xfrm>
            <a:off x="5181600" y="5410200"/>
            <a:ext cx="1447800" cy="762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wrap="none" lIns="0" tIns="0" rIns="0" bIns="182861" anchor="ctr"/>
          <a:lstStyle/>
          <a:p>
            <a:pPr algn="ctr" eaLnBrk="0" hangingPunct="0">
              <a:defRPr/>
            </a:pPr>
            <a:endParaRPr lang="en-US" sz="800">
              <a:solidFill>
                <a:schemeClr val="bg1"/>
              </a:solidFill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Track data</a:t>
            </a:r>
          </a:p>
          <a:p>
            <a:pPr algn="ctr" eaLnBrk="0" hangingPunct="0">
              <a:defRPr/>
            </a:pPr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ROB</a:t>
            </a:r>
          </a:p>
        </p:txBody>
      </p:sp>
      <p:sp>
        <p:nvSpPr>
          <p:cNvPr id="8217" name="Line 36"/>
          <p:cNvSpPr>
            <a:spLocks noChangeShapeType="1"/>
          </p:cNvSpPr>
          <p:nvPr/>
        </p:nvSpPr>
        <p:spPr bwMode="auto">
          <a:xfrm>
            <a:off x="5791200" y="4648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Line 37"/>
          <p:cNvSpPr>
            <a:spLocks noChangeShapeType="1"/>
          </p:cNvSpPr>
          <p:nvPr/>
        </p:nvSpPr>
        <p:spPr bwMode="auto">
          <a:xfrm>
            <a:off x="5943600" y="4648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627563" y="762000"/>
            <a:ext cx="4002087" cy="1371600"/>
            <a:chOff x="2973" y="816"/>
            <a:chExt cx="2520" cy="864"/>
          </a:xfrm>
        </p:grpSpPr>
        <p:sp>
          <p:nvSpPr>
            <p:cNvPr id="8261" name="Text Box 39"/>
            <p:cNvSpPr txBox="1">
              <a:spLocks noChangeArrowheads="1"/>
            </p:cNvSpPr>
            <p:nvPr/>
          </p:nvSpPr>
          <p:spPr bwMode="auto">
            <a:xfrm>
              <a:off x="2973" y="816"/>
              <a:ext cx="2520" cy="51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0" tIns="45715" rIns="91430" bIns="45715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Comic Sans MS" pitchFamily="66" charset="0"/>
                </a:rPr>
                <a:t>Pisa &amp; Frascati &amp; Fermilab</a:t>
              </a:r>
              <a:r>
                <a:rPr lang="en-US" sz="2400">
                  <a:latin typeface="Comic Sans MS" pitchFamily="66" charset="0"/>
                </a:rPr>
                <a:t> </a:t>
              </a:r>
            </a:p>
            <a:p>
              <a:pPr algn="ctr"/>
              <a:r>
                <a:rPr lang="en-US" sz="2400">
                  <a:latin typeface="Comic Sans MS" pitchFamily="66" charset="0"/>
                </a:rPr>
                <a:t>the AMChip  could be 3D</a:t>
              </a:r>
            </a:p>
          </p:txBody>
        </p:sp>
        <p:sp>
          <p:nvSpPr>
            <p:cNvPr id="8262" name="Line 40"/>
            <p:cNvSpPr>
              <a:spLocks noChangeShapeType="1"/>
            </p:cNvSpPr>
            <p:nvPr/>
          </p:nvSpPr>
          <p:spPr bwMode="auto">
            <a:xfrm flipH="1">
              <a:off x="3840" y="1344"/>
              <a:ext cx="144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1550988" y="817563"/>
            <a:ext cx="2860675" cy="2457450"/>
            <a:chOff x="977" y="515"/>
            <a:chExt cx="1802" cy="1548"/>
          </a:xfrm>
        </p:grpSpPr>
        <p:sp>
          <p:nvSpPr>
            <p:cNvPr id="8259" name="Text Box 42"/>
            <p:cNvSpPr txBox="1">
              <a:spLocks noChangeArrowheads="1"/>
            </p:cNvSpPr>
            <p:nvPr/>
          </p:nvSpPr>
          <p:spPr bwMode="auto">
            <a:xfrm>
              <a:off x="977" y="515"/>
              <a:ext cx="1802" cy="97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0" tIns="45715" rIns="91430" bIns="45715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Comic Sans MS" pitchFamily="66" charset="0"/>
                </a:rPr>
                <a:t>Frascati-Waseda:</a:t>
              </a:r>
            </a:p>
            <a:p>
              <a:pPr algn="ctr"/>
              <a:r>
                <a:rPr lang="en-US" sz="2400">
                  <a:latin typeface="Comic Sans MS" pitchFamily="66" charset="0"/>
                </a:rPr>
                <a:t>Clustering in</a:t>
              </a:r>
            </a:p>
            <a:p>
              <a:pPr algn="ctr"/>
              <a:r>
                <a:rPr lang="en-US" sz="2400">
                  <a:latin typeface="Comic Sans MS" pitchFamily="66" charset="0"/>
                </a:rPr>
                <a:t>Pixels-SCT</a:t>
              </a:r>
            </a:p>
            <a:p>
              <a:pPr algn="ctr"/>
              <a:r>
                <a:rPr lang="en-US" sz="2400">
                  <a:latin typeface="Comic Sans MS" pitchFamily="66" charset="0"/>
                </a:rPr>
                <a:t>mezznines</a:t>
              </a:r>
            </a:p>
          </p:txBody>
        </p:sp>
        <p:sp>
          <p:nvSpPr>
            <p:cNvPr id="8260" name="Line 43"/>
            <p:cNvSpPr>
              <a:spLocks noChangeShapeType="1"/>
            </p:cNvSpPr>
            <p:nvPr/>
          </p:nvSpPr>
          <p:spPr bwMode="auto">
            <a:xfrm flipH="1">
              <a:off x="1778" y="1493"/>
              <a:ext cx="0" cy="5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21" name="Line 44"/>
          <p:cNvSpPr>
            <a:spLocks noChangeShapeType="1"/>
          </p:cNvSpPr>
          <p:nvPr/>
        </p:nvSpPr>
        <p:spPr bwMode="auto">
          <a:xfrm flipV="1">
            <a:off x="1481138" y="4038600"/>
            <a:ext cx="6985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2" name="Line 45"/>
          <p:cNvSpPr>
            <a:spLocks noChangeShapeType="1"/>
          </p:cNvSpPr>
          <p:nvPr/>
        </p:nvSpPr>
        <p:spPr bwMode="auto">
          <a:xfrm flipH="1" flipV="1">
            <a:off x="990600" y="4648200"/>
            <a:ext cx="328613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Rectangle 46"/>
          <p:cNvSpPr>
            <a:spLocks noChangeArrowheads="1"/>
          </p:cNvSpPr>
          <p:nvPr/>
        </p:nvSpPr>
        <p:spPr bwMode="auto">
          <a:xfrm>
            <a:off x="25400" y="2590800"/>
            <a:ext cx="1143000" cy="1752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Pixels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&amp; SCT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RODs</a:t>
            </a:r>
          </a:p>
        </p:txBody>
      </p:sp>
      <p:sp>
        <p:nvSpPr>
          <p:cNvPr id="8224" name="Line 47"/>
          <p:cNvSpPr>
            <a:spLocks noChangeShapeType="1"/>
          </p:cNvSpPr>
          <p:nvPr/>
        </p:nvSpPr>
        <p:spPr bwMode="auto">
          <a:xfrm flipV="1">
            <a:off x="3886200" y="2819400"/>
            <a:ext cx="15240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Line 48"/>
          <p:cNvSpPr>
            <a:spLocks noChangeShapeType="1"/>
          </p:cNvSpPr>
          <p:nvPr/>
        </p:nvSpPr>
        <p:spPr bwMode="auto">
          <a:xfrm flipV="1">
            <a:off x="4038600" y="2590800"/>
            <a:ext cx="15240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6" name="Line 49"/>
          <p:cNvSpPr>
            <a:spLocks noChangeShapeType="1"/>
          </p:cNvSpPr>
          <p:nvPr/>
        </p:nvSpPr>
        <p:spPr bwMode="auto">
          <a:xfrm flipH="1">
            <a:off x="4038600" y="2819400"/>
            <a:ext cx="15240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7" name="Line 50"/>
          <p:cNvSpPr>
            <a:spLocks noChangeShapeType="1"/>
          </p:cNvSpPr>
          <p:nvPr/>
        </p:nvSpPr>
        <p:spPr bwMode="auto">
          <a:xfrm flipH="1">
            <a:off x="3886200" y="3048000"/>
            <a:ext cx="15240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8" name="Line 51"/>
          <p:cNvSpPr>
            <a:spLocks noChangeShapeType="1"/>
          </p:cNvSpPr>
          <p:nvPr/>
        </p:nvSpPr>
        <p:spPr bwMode="auto">
          <a:xfrm>
            <a:off x="381000" y="4343400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9" name="Line 52"/>
          <p:cNvSpPr>
            <a:spLocks noChangeShapeType="1"/>
          </p:cNvSpPr>
          <p:nvPr/>
        </p:nvSpPr>
        <p:spPr bwMode="auto">
          <a:xfrm>
            <a:off x="457200" y="4343400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0" name="Line 53"/>
          <p:cNvSpPr>
            <a:spLocks noChangeShapeType="1"/>
          </p:cNvSpPr>
          <p:nvPr/>
        </p:nvSpPr>
        <p:spPr bwMode="auto">
          <a:xfrm>
            <a:off x="533400" y="4343400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1" name="Line 54"/>
          <p:cNvSpPr>
            <a:spLocks noChangeShapeType="1"/>
          </p:cNvSpPr>
          <p:nvPr/>
        </p:nvSpPr>
        <p:spPr bwMode="auto">
          <a:xfrm>
            <a:off x="609600" y="4343400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2" name="Line 55"/>
          <p:cNvSpPr>
            <a:spLocks noChangeShapeType="1"/>
          </p:cNvSpPr>
          <p:nvPr/>
        </p:nvSpPr>
        <p:spPr bwMode="auto">
          <a:xfrm>
            <a:off x="685800" y="4343400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3" name="Line 56"/>
          <p:cNvSpPr>
            <a:spLocks noChangeShapeType="1"/>
          </p:cNvSpPr>
          <p:nvPr/>
        </p:nvSpPr>
        <p:spPr bwMode="auto">
          <a:xfrm>
            <a:off x="762000" y="4343400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4" name="Line 57"/>
          <p:cNvSpPr>
            <a:spLocks noChangeShapeType="1"/>
          </p:cNvSpPr>
          <p:nvPr/>
        </p:nvSpPr>
        <p:spPr bwMode="auto">
          <a:xfrm>
            <a:off x="838200" y="4343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5" name="Line 58"/>
          <p:cNvSpPr>
            <a:spLocks noChangeShapeType="1"/>
          </p:cNvSpPr>
          <p:nvPr/>
        </p:nvSpPr>
        <p:spPr bwMode="auto">
          <a:xfrm>
            <a:off x="914400" y="4343400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6" name="Line 59"/>
          <p:cNvSpPr>
            <a:spLocks noChangeShapeType="1"/>
          </p:cNvSpPr>
          <p:nvPr/>
        </p:nvSpPr>
        <p:spPr bwMode="auto">
          <a:xfrm>
            <a:off x="3886200" y="4038600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7" name="Line 60"/>
          <p:cNvSpPr>
            <a:spLocks noChangeShapeType="1"/>
          </p:cNvSpPr>
          <p:nvPr/>
        </p:nvSpPr>
        <p:spPr bwMode="auto">
          <a:xfrm>
            <a:off x="4038600" y="3581400"/>
            <a:ext cx="762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8" name="Line 61"/>
          <p:cNvSpPr>
            <a:spLocks noChangeShapeType="1"/>
          </p:cNvSpPr>
          <p:nvPr/>
        </p:nvSpPr>
        <p:spPr bwMode="auto">
          <a:xfrm>
            <a:off x="4191000" y="3276600"/>
            <a:ext cx="609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87"/>
          <p:cNvGrpSpPr>
            <a:grpSpLocks/>
          </p:cNvGrpSpPr>
          <p:nvPr/>
        </p:nvGrpSpPr>
        <p:grpSpPr bwMode="auto">
          <a:xfrm>
            <a:off x="1676400" y="4495800"/>
            <a:ext cx="3351213" cy="1676400"/>
            <a:chOff x="1056" y="2832"/>
            <a:chExt cx="2111" cy="1056"/>
          </a:xfrm>
        </p:grpSpPr>
        <p:sp>
          <p:nvSpPr>
            <p:cNvPr id="8257" name="Text Box 64"/>
            <p:cNvSpPr txBox="1">
              <a:spLocks noChangeArrowheads="1"/>
            </p:cNvSpPr>
            <p:nvPr/>
          </p:nvSpPr>
          <p:spPr bwMode="auto">
            <a:xfrm>
              <a:off x="1056" y="3408"/>
              <a:ext cx="2111" cy="480"/>
            </a:xfrm>
            <a:prstGeom prst="rect">
              <a:avLst/>
            </a:prstGeom>
            <a:solidFill>
              <a:srgbClr val="FFCCFF"/>
            </a:solidFill>
            <a:ln w="1333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430" tIns="45715" rIns="91430" bIns="45715">
              <a:spAutoFit/>
            </a:bodyPr>
            <a:lstStyle/>
            <a:p>
              <a:pPr>
                <a:lnSpc>
                  <a:spcPct val="90000"/>
                </a:lnSpc>
                <a:spcBef>
                  <a:spcPct val="70000"/>
                </a:spcBef>
              </a:pPr>
              <a:r>
                <a:rPr lang="en-US" sz="2400" b="1">
                  <a:solidFill>
                    <a:schemeClr val="bg1"/>
                  </a:solidFill>
                  <a:latin typeface="Comic Sans MS" pitchFamily="66" charset="0"/>
                </a:rPr>
                <a:t>Chicago</a:t>
              </a:r>
              <a:r>
                <a:rPr lang="en-US" sz="2400">
                  <a:solidFill>
                    <a:schemeClr val="bg1"/>
                  </a:solidFill>
                  <a:latin typeface="Comic Sans MS" pitchFamily="66" charset="0"/>
                </a:rPr>
                <a:t> GigaFitter + Data Organizer + HW</a:t>
              </a:r>
              <a:endParaRPr lang="en-GB" sz="240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8258" name="Line 65"/>
            <p:cNvSpPr>
              <a:spLocks noChangeShapeType="1"/>
            </p:cNvSpPr>
            <p:nvPr/>
          </p:nvSpPr>
          <p:spPr bwMode="auto">
            <a:xfrm flipV="1">
              <a:off x="2627" y="2832"/>
              <a:ext cx="540" cy="5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6819900" y="1828800"/>
            <a:ext cx="2286000" cy="1524000"/>
            <a:chOff x="4224" y="1248"/>
            <a:chExt cx="1392" cy="960"/>
          </a:xfrm>
        </p:grpSpPr>
        <p:sp>
          <p:nvSpPr>
            <p:cNvPr id="8255" name="Line 67"/>
            <p:cNvSpPr>
              <a:spLocks noChangeShapeType="1"/>
            </p:cNvSpPr>
            <p:nvPr/>
          </p:nvSpPr>
          <p:spPr bwMode="auto">
            <a:xfrm flipH="1">
              <a:off x="4224" y="1680"/>
              <a:ext cx="576" cy="52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Text Box 68"/>
            <p:cNvSpPr txBox="1">
              <a:spLocks noChangeArrowheads="1"/>
            </p:cNvSpPr>
            <p:nvPr/>
          </p:nvSpPr>
          <p:spPr bwMode="auto">
            <a:xfrm>
              <a:off x="4800" y="1248"/>
              <a:ext cx="816" cy="62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430" tIns="45715" rIns="91430" bIns="45715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bg1"/>
                  </a:solidFill>
                  <a:latin typeface="Comic Sans MS" pitchFamily="66" charset="0"/>
                </a:rPr>
                <a:t>Pisa</a:t>
              </a:r>
              <a:r>
                <a:rPr lang="en-US" sz="2800">
                  <a:solidFill>
                    <a:schemeClr val="bg1"/>
                  </a:solidFill>
                  <a:latin typeface="Comic Sans MS" pitchFamily="66" charset="0"/>
                </a:rPr>
                <a:t>:</a:t>
              </a:r>
            </a:p>
            <a:p>
              <a:pPr>
                <a:spcBef>
                  <a:spcPct val="50000"/>
                </a:spcBef>
              </a:pPr>
              <a:r>
                <a:rPr lang="en-US" sz="2000">
                  <a:latin typeface="Comic Sans MS" pitchFamily="66" charset="0"/>
                </a:rPr>
                <a:t>AMBoard</a:t>
              </a:r>
              <a:endParaRPr lang="en-GB" sz="2800">
                <a:latin typeface="Comic Sans MS" pitchFamily="66" charset="0"/>
              </a:endParaRPr>
            </a:p>
          </p:txBody>
        </p:sp>
      </p:grpSp>
      <p:grpSp>
        <p:nvGrpSpPr>
          <p:cNvPr id="8" name="Group 85"/>
          <p:cNvGrpSpPr>
            <a:grpSpLocks/>
          </p:cNvGrpSpPr>
          <p:nvPr/>
        </p:nvGrpSpPr>
        <p:grpSpPr bwMode="auto">
          <a:xfrm>
            <a:off x="6781800" y="3494088"/>
            <a:ext cx="2209800" cy="1077912"/>
            <a:chOff x="4272" y="2201"/>
            <a:chExt cx="1392" cy="679"/>
          </a:xfrm>
        </p:grpSpPr>
        <p:sp>
          <p:nvSpPr>
            <p:cNvPr id="8253" name="Text Box 70"/>
            <p:cNvSpPr txBox="1">
              <a:spLocks noChangeArrowheads="1"/>
            </p:cNvSpPr>
            <p:nvPr/>
          </p:nvSpPr>
          <p:spPr bwMode="auto">
            <a:xfrm>
              <a:off x="4512" y="2201"/>
              <a:ext cx="1152" cy="679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430" tIns="45715" rIns="91430" bIns="45715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bg1"/>
                  </a:solidFill>
                  <a:latin typeface="Comic Sans MS" pitchFamily="66" charset="0"/>
                </a:rPr>
                <a:t>Illinois: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latin typeface="Comic Sans MS" pitchFamily="66" charset="0"/>
                </a:rPr>
                <a:t>Final board</a:t>
              </a:r>
            </a:p>
            <a:p>
              <a:pPr>
                <a:lnSpc>
                  <a:spcPct val="40000"/>
                </a:lnSpc>
                <a:spcBef>
                  <a:spcPct val="40000"/>
                </a:spcBef>
              </a:pPr>
              <a:r>
                <a:rPr lang="en-US" sz="2000">
                  <a:solidFill>
                    <a:schemeClr val="bg1"/>
                  </a:solidFill>
                  <a:latin typeface="Comic Sans MS" pitchFamily="66" charset="0"/>
                </a:rPr>
                <a:t>in core crate</a:t>
              </a:r>
              <a:endParaRPr lang="en-GB" sz="280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8254" name="Line 71"/>
            <p:cNvSpPr>
              <a:spLocks noChangeShapeType="1"/>
            </p:cNvSpPr>
            <p:nvPr/>
          </p:nvSpPr>
          <p:spPr bwMode="auto">
            <a:xfrm flipH="1" flipV="1">
              <a:off x="4272" y="2606"/>
              <a:ext cx="240" cy="3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152400" y="1752600"/>
            <a:ext cx="1676400" cy="2843213"/>
            <a:chOff x="96" y="1104"/>
            <a:chExt cx="1056" cy="1791"/>
          </a:xfrm>
        </p:grpSpPr>
        <p:pic>
          <p:nvPicPr>
            <p:cNvPr id="8249" name="Picture 74" descr="sct_slink_to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1" y="1632"/>
              <a:ext cx="661" cy="126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grpSp>
          <p:nvGrpSpPr>
            <p:cNvPr id="8250" name="Group 88"/>
            <p:cNvGrpSpPr>
              <a:grpSpLocks/>
            </p:cNvGrpSpPr>
            <p:nvPr/>
          </p:nvGrpSpPr>
          <p:grpSpPr bwMode="auto">
            <a:xfrm>
              <a:off x="96" y="1104"/>
              <a:ext cx="1056" cy="864"/>
              <a:chOff x="96" y="1104"/>
              <a:chExt cx="1056" cy="864"/>
            </a:xfrm>
          </p:grpSpPr>
          <p:sp>
            <p:nvSpPr>
              <p:cNvPr id="8251" name="Rectangle 75"/>
              <p:cNvSpPr>
                <a:spLocks noChangeArrowheads="1"/>
              </p:cNvSpPr>
              <p:nvPr/>
            </p:nvSpPr>
            <p:spPr bwMode="auto">
              <a:xfrm>
                <a:off x="96" y="1104"/>
                <a:ext cx="1056" cy="44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1430" tIns="45715" rIns="91430" bIns="45715"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  <a:latin typeface="Comic Sans MS" pitchFamily="66" charset="0"/>
                  </a:rPr>
                  <a:t>USA-Italy</a:t>
                </a:r>
              </a:p>
              <a:p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“2-outHola”</a:t>
                </a:r>
                <a:endParaRPr lang="it-IT" sz="20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52" name="Line 76"/>
              <p:cNvSpPr>
                <a:spLocks noChangeShapeType="1"/>
              </p:cNvSpPr>
              <p:nvPr/>
            </p:nvSpPr>
            <p:spPr bwMode="auto">
              <a:xfrm flipH="1">
                <a:off x="816" y="1632"/>
                <a:ext cx="96" cy="3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9949" name="Text Box 77"/>
          <p:cNvSpPr txBox="1">
            <a:spLocks noChangeArrowheads="1"/>
          </p:cNvSpPr>
          <p:nvPr/>
        </p:nvSpPr>
        <p:spPr bwMode="auto">
          <a:xfrm>
            <a:off x="2063750" y="4456113"/>
            <a:ext cx="2254250" cy="687387"/>
          </a:xfrm>
          <a:prstGeom prst="rect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200" b="1">
                <a:solidFill>
                  <a:schemeClr val="bg1"/>
                </a:solidFill>
                <a:latin typeface="Comic Sans MS" pitchFamily="66" charset="0"/>
              </a:rPr>
              <a:t>Fermilab:</a:t>
            </a:r>
            <a:r>
              <a:rPr lang="en-US" sz="1600">
                <a:solidFill>
                  <a:schemeClr val="bg1"/>
                </a:solidFill>
              </a:rPr>
              <a:t> </a:t>
            </a:r>
          </a:p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DF motherboards</a:t>
            </a:r>
            <a:endParaRPr lang="it-IT" sz="2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244" name="Text Box 78"/>
          <p:cNvSpPr txBox="1">
            <a:spLocks noChangeArrowheads="1"/>
          </p:cNvSpPr>
          <p:nvPr/>
        </p:nvSpPr>
        <p:spPr bwMode="auto">
          <a:xfrm>
            <a:off x="3554413" y="6392863"/>
            <a:ext cx="5199062" cy="376237"/>
          </a:xfrm>
          <a:prstGeom prst="rect">
            <a:avLst/>
          </a:prstGeom>
          <a:solidFill>
            <a:srgbClr val="00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</a:rPr>
              <a:t>  USA+Italy: crates + links + backplanes…</a:t>
            </a:r>
            <a:endParaRPr lang="it-IT" sz="2000" b="1">
              <a:solidFill>
                <a:schemeClr val="bg1"/>
              </a:solidFill>
            </a:endParaRPr>
          </a:p>
        </p:txBody>
      </p:sp>
      <p:sp>
        <p:nvSpPr>
          <p:cNvPr id="8245" name="Rectangle 79"/>
          <p:cNvSpPr>
            <a:spLocks noChangeArrowheads="1"/>
          </p:cNvSpPr>
          <p:nvPr/>
        </p:nvSpPr>
        <p:spPr bwMode="auto">
          <a:xfrm>
            <a:off x="4914900" y="4791075"/>
            <a:ext cx="1905000" cy="412750"/>
          </a:xfrm>
          <a:prstGeom prst="rect">
            <a:avLst/>
          </a:prstGeom>
          <a:solidFill>
            <a:srgbClr val="CC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1 Readout Crate</a:t>
            </a:r>
            <a:endParaRPr lang="it-IT" sz="1800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11" name="Group 86"/>
          <p:cNvGrpSpPr>
            <a:grpSpLocks/>
          </p:cNvGrpSpPr>
          <p:nvPr/>
        </p:nvGrpSpPr>
        <p:grpSpPr bwMode="auto">
          <a:xfrm>
            <a:off x="6629400" y="5129213"/>
            <a:ext cx="1866900" cy="563562"/>
            <a:chOff x="4176" y="3231"/>
            <a:chExt cx="1176" cy="355"/>
          </a:xfrm>
        </p:grpSpPr>
        <p:sp>
          <p:nvSpPr>
            <p:cNvPr id="8247" name="Text Box 81"/>
            <p:cNvSpPr txBox="1">
              <a:spLocks noChangeArrowheads="1"/>
            </p:cNvSpPr>
            <p:nvPr/>
          </p:nvSpPr>
          <p:spPr bwMode="auto">
            <a:xfrm>
              <a:off x="4374" y="3278"/>
              <a:ext cx="978" cy="30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82945" tIns="41473" rIns="82945" bIns="41473">
              <a:spAutoFit/>
            </a:bodyPr>
            <a:lstStyle/>
            <a:p>
              <a:pPr defTabSz="41433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US" sz="2800" b="1">
                  <a:solidFill>
                    <a:schemeClr val="bg1"/>
                  </a:solidFill>
                  <a:latin typeface="Comic Sans MS" pitchFamily="66" charset="0"/>
                </a:rPr>
                <a:t>Argonne</a:t>
              </a:r>
            </a:p>
          </p:txBody>
        </p:sp>
        <p:sp>
          <p:nvSpPr>
            <p:cNvPr id="8248" name="Line 82"/>
            <p:cNvSpPr>
              <a:spLocks noChangeShapeType="1"/>
            </p:cNvSpPr>
            <p:nvPr/>
          </p:nvSpPr>
          <p:spPr bwMode="auto">
            <a:xfrm flipH="1" flipV="1">
              <a:off x="4176" y="3231"/>
              <a:ext cx="198" cy="14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95450"/>
            <a:ext cx="308292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19" name="Group 144"/>
          <p:cNvGrpSpPr>
            <a:grpSpLocks/>
          </p:cNvGrpSpPr>
          <p:nvPr/>
        </p:nvGrpSpPr>
        <p:grpSpPr bwMode="auto">
          <a:xfrm>
            <a:off x="2732088" y="3787775"/>
            <a:ext cx="4540250" cy="2967038"/>
            <a:chOff x="1570" y="2355"/>
            <a:chExt cx="2860" cy="1869"/>
          </a:xfrm>
        </p:grpSpPr>
        <p:pic>
          <p:nvPicPr>
            <p:cNvPr id="9336" name="Picture 59" descr="P511024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11" y="2355"/>
              <a:ext cx="2819" cy="1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37" name="Oval 60"/>
            <p:cNvSpPr>
              <a:spLocks noChangeArrowheads="1"/>
            </p:cNvSpPr>
            <p:nvPr/>
          </p:nvSpPr>
          <p:spPr bwMode="auto">
            <a:xfrm>
              <a:off x="2016" y="2467"/>
              <a:ext cx="816" cy="602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38" name="Text Box 61"/>
            <p:cNvSpPr txBox="1">
              <a:spLocks noChangeArrowheads="1"/>
            </p:cNvSpPr>
            <p:nvPr/>
          </p:nvSpPr>
          <p:spPr bwMode="auto">
            <a:xfrm>
              <a:off x="2152" y="2618"/>
              <a:ext cx="7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</a:rPr>
                <a:t>LAMB</a:t>
              </a:r>
              <a:endParaRPr lang="it-IT" sz="2800" b="1">
                <a:solidFill>
                  <a:srgbClr val="FFFF00"/>
                </a:solidFill>
              </a:endParaRPr>
            </a:p>
          </p:txBody>
        </p:sp>
        <p:sp>
          <p:nvSpPr>
            <p:cNvPr id="9339" name="Oval 62"/>
            <p:cNvSpPr>
              <a:spLocks noChangeArrowheads="1"/>
            </p:cNvSpPr>
            <p:nvPr/>
          </p:nvSpPr>
          <p:spPr bwMode="auto">
            <a:xfrm>
              <a:off x="2664" y="2467"/>
              <a:ext cx="216" cy="159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40" name="Text Box 63"/>
            <p:cNvSpPr txBox="1">
              <a:spLocks noChangeArrowheads="1"/>
            </p:cNvSpPr>
            <p:nvPr/>
          </p:nvSpPr>
          <p:spPr bwMode="auto">
            <a:xfrm>
              <a:off x="2658" y="2507"/>
              <a:ext cx="1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t-IT" sz="2800" b="1">
                <a:solidFill>
                  <a:srgbClr val="FFFF00"/>
                </a:solidFill>
              </a:endParaRPr>
            </a:p>
          </p:txBody>
        </p:sp>
        <p:sp>
          <p:nvSpPr>
            <p:cNvPr id="9341" name="Text Box 64"/>
            <p:cNvSpPr txBox="1">
              <a:spLocks noChangeArrowheads="1"/>
            </p:cNvSpPr>
            <p:nvPr/>
          </p:nvSpPr>
          <p:spPr bwMode="auto">
            <a:xfrm>
              <a:off x="3024" y="2403"/>
              <a:ext cx="104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</a:rPr>
                <a:t>Standard cell chip</a:t>
              </a:r>
            </a:p>
          </p:txBody>
        </p:sp>
        <p:sp>
          <p:nvSpPr>
            <p:cNvPr id="9342" name="Line 65"/>
            <p:cNvSpPr>
              <a:spLocks noChangeShapeType="1"/>
            </p:cNvSpPr>
            <p:nvPr/>
          </p:nvSpPr>
          <p:spPr bwMode="auto">
            <a:xfrm flipH="1">
              <a:off x="2880" y="2499"/>
              <a:ext cx="144" cy="32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3" name="Text Box 66"/>
            <p:cNvSpPr txBox="1">
              <a:spLocks noChangeArrowheads="1"/>
            </p:cNvSpPr>
            <p:nvPr/>
          </p:nvSpPr>
          <p:spPr bwMode="auto">
            <a:xfrm>
              <a:off x="1980" y="3422"/>
              <a:ext cx="7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FFFF00"/>
                  </a:solidFill>
                </a:rPr>
                <a:t>40</a:t>
              </a:r>
              <a:r>
                <a:rPr lang="en-US" sz="1800">
                  <a:solidFill>
                    <a:srgbClr val="FFFF00"/>
                  </a:solidFill>
                </a:rPr>
                <a:t> MHz clock</a:t>
              </a:r>
            </a:p>
          </p:txBody>
        </p:sp>
        <p:sp>
          <p:nvSpPr>
            <p:cNvPr id="9344" name="Line 67"/>
            <p:cNvSpPr>
              <a:spLocks noChangeShapeType="1"/>
            </p:cNvSpPr>
            <p:nvPr/>
          </p:nvSpPr>
          <p:spPr bwMode="auto">
            <a:xfrm flipV="1">
              <a:off x="2448" y="3295"/>
              <a:ext cx="180" cy="159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5" name="Rectangle 70"/>
            <p:cNvSpPr>
              <a:spLocks noChangeArrowheads="1"/>
            </p:cNvSpPr>
            <p:nvPr/>
          </p:nvSpPr>
          <p:spPr bwMode="auto">
            <a:xfrm>
              <a:off x="3372" y="3025"/>
              <a:ext cx="570" cy="526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FFFF00"/>
                  </a:solidFill>
                </a:rPr>
                <a:t>FPGA</a:t>
              </a:r>
            </a:p>
            <a:p>
              <a:pPr algn="ctr" eaLnBrk="0" hangingPunct="0"/>
              <a:r>
                <a:rPr lang="en-US" sz="1600" b="1">
                  <a:solidFill>
                    <a:srgbClr val="FFFF00"/>
                  </a:solidFill>
                </a:rPr>
                <a:t>for</a:t>
              </a:r>
            </a:p>
            <a:p>
              <a:pPr algn="ctr" eaLnBrk="0" hangingPunct="0"/>
              <a:r>
                <a:rPr lang="en-US" sz="1600" b="1">
                  <a:solidFill>
                    <a:srgbClr val="FFFF00"/>
                  </a:solidFill>
                </a:rPr>
                <a:t>Roads </a:t>
              </a:r>
            </a:p>
          </p:txBody>
        </p:sp>
        <p:sp>
          <p:nvSpPr>
            <p:cNvPr id="9346" name="Text Box 71"/>
            <p:cNvSpPr txBox="1">
              <a:spLocks noChangeArrowheads="1"/>
            </p:cNvSpPr>
            <p:nvPr/>
          </p:nvSpPr>
          <p:spPr bwMode="auto">
            <a:xfrm>
              <a:off x="1570" y="3993"/>
              <a:ext cx="756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FF0000"/>
                  </a:solidFill>
                </a:rPr>
                <a:t>AMBoard</a:t>
              </a:r>
              <a:endParaRPr lang="it-IT" sz="1800" b="1">
                <a:solidFill>
                  <a:srgbClr val="FF0000"/>
                </a:solidFill>
              </a:endParaRPr>
            </a:p>
          </p:txBody>
        </p:sp>
        <p:sp>
          <p:nvSpPr>
            <p:cNvPr id="9347" name="Text Box 73"/>
            <p:cNvSpPr txBox="1">
              <a:spLocks noChangeArrowheads="1"/>
            </p:cNvSpPr>
            <p:nvPr/>
          </p:nvSpPr>
          <p:spPr bwMode="auto">
            <a:xfrm>
              <a:off x="3942" y="3604"/>
              <a:ext cx="439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FF00"/>
                  </a:solidFill>
                </a:rPr>
                <a:t>P3 </a:t>
              </a:r>
            </a:p>
            <a:p>
              <a:r>
                <a:rPr lang="en-US" sz="1400" b="1">
                  <a:solidFill>
                    <a:srgbClr val="FFFF00"/>
                  </a:solidFill>
                </a:rPr>
                <a:t>serial </a:t>
              </a:r>
            </a:p>
            <a:p>
              <a:r>
                <a:rPr lang="en-US" b="1">
                  <a:solidFill>
                    <a:srgbClr val="FFFF00"/>
                  </a:solidFill>
                </a:rPr>
                <a:t>LVDS</a:t>
              </a:r>
            </a:p>
          </p:txBody>
        </p:sp>
        <p:sp>
          <p:nvSpPr>
            <p:cNvPr id="9348" name="Text Box 92"/>
            <p:cNvSpPr txBox="1">
              <a:spLocks noChangeArrowheads="1"/>
            </p:cNvSpPr>
            <p:nvPr/>
          </p:nvSpPr>
          <p:spPr bwMode="auto">
            <a:xfrm>
              <a:off x="2794" y="2844"/>
              <a:ext cx="571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FFFF00"/>
                  </a:solidFill>
                </a:rPr>
                <a:t>Control</a:t>
              </a:r>
            </a:p>
            <a:p>
              <a:pPr algn="ctr"/>
              <a:r>
                <a:rPr lang="en-US" sz="1600" b="1">
                  <a:solidFill>
                    <a:srgbClr val="FFFF00"/>
                  </a:solidFill>
                </a:rPr>
                <a:t>FPGA</a:t>
              </a:r>
              <a:endParaRPr lang="it-IT" sz="1600" b="1">
                <a:solidFill>
                  <a:srgbClr val="FFFF00"/>
                </a:solidFill>
              </a:endParaRPr>
            </a:p>
          </p:txBody>
        </p:sp>
        <p:sp>
          <p:nvSpPr>
            <p:cNvPr id="9349" name="Rectangle 93"/>
            <p:cNvSpPr>
              <a:spLocks noChangeArrowheads="1"/>
            </p:cNvSpPr>
            <p:nvPr/>
          </p:nvSpPr>
          <p:spPr bwMode="auto">
            <a:xfrm>
              <a:off x="2880" y="2844"/>
              <a:ext cx="413" cy="578"/>
            </a:xfrm>
            <a:prstGeom prst="rect">
              <a:avLst/>
            </a:prstGeom>
            <a:noFill/>
            <a:ln w="9525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50" name="Rectangle 94"/>
            <p:cNvSpPr>
              <a:spLocks noChangeArrowheads="1"/>
            </p:cNvSpPr>
            <p:nvPr/>
          </p:nvSpPr>
          <p:spPr bwMode="auto">
            <a:xfrm>
              <a:off x="3808" y="3575"/>
              <a:ext cx="147" cy="581"/>
            </a:xfrm>
            <a:prstGeom prst="rect">
              <a:avLst/>
            </a:prstGeom>
            <a:noFill/>
            <a:ln w="9525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51" name="Rectangle 132"/>
            <p:cNvSpPr>
              <a:spLocks noChangeArrowheads="1"/>
            </p:cNvSpPr>
            <p:nvPr/>
          </p:nvSpPr>
          <p:spPr bwMode="auto">
            <a:xfrm>
              <a:off x="1589" y="2371"/>
              <a:ext cx="2362" cy="184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52" name="Rectangle 139"/>
            <p:cNvSpPr>
              <a:spLocks noChangeArrowheads="1"/>
            </p:cNvSpPr>
            <p:nvPr/>
          </p:nvSpPr>
          <p:spPr bwMode="auto">
            <a:xfrm>
              <a:off x="3352" y="3565"/>
              <a:ext cx="413" cy="578"/>
            </a:xfrm>
            <a:prstGeom prst="rect">
              <a:avLst/>
            </a:prstGeom>
            <a:noFill/>
            <a:ln w="9525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53" name="Text Box 140"/>
            <p:cNvSpPr txBox="1">
              <a:spLocks noChangeArrowheads="1"/>
            </p:cNvSpPr>
            <p:nvPr/>
          </p:nvSpPr>
          <p:spPr bwMode="auto">
            <a:xfrm>
              <a:off x="3365" y="3590"/>
              <a:ext cx="38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b="1">
                  <a:solidFill>
                    <a:srgbClr val="FFFF00"/>
                  </a:solidFill>
                </a:rPr>
                <a:t>FPGA</a:t>
              </a:r>
            </a:p>
            <a:p>
              <a:pPr defTabSz="914400"/>
              <a:r>
                <a:rPr lang="en-US" b="1">
                  <a:solidFill>
                    <a:srgbClr val="FFFF00"/>
                  </a:solidFill>
                </a:rPr>
                <a:t>for</a:t>
              </a:r>
            </a:p>
            <a:p>
              <a:pPr defTabSz="914400"/>
              <a:r>
                <a:rPr lang="en-US" b="1">
                  <a:solidFill>
                    <a:srgbClr val="FFFF00"/>
                  </a:solidFill>
                </a:rPr>
                <a:t>SS</a:t>
              </a:r>
            </a:p>
            <a:p>
              <a:pPr defTabSz="914400"/>
              <a:r>
                <a:rPr lang="en-US" b="1">
                  <a:solidFill>
                    <a:srgbClr val="FFFF00"/>
                  </a:solidFill>
                </a:rPr>
                <a:t>Input</a:t>
              </a:r>
              <a:endParaRPr lang="it-IT" b="1">
                <a:solidFill>
                  <a:srgbClr val="FFFF00"/>
                </a:solidFill>
              </a:endParaRPr>
            </a:p>
          </p:txBody>
        </p:sp>
        <p:sp>
          <p:nvSpPr>
            <p:cNvPr id="9354" name="Line 133"/>
            <p:cNvSpPr>
              <a:spLocks noChangeShapeType="1"/>
            </p:cNvSpPr>
            <p:nvPr/>
          </p:nvSpPr>
          <p:spPr bwMode="auto">
            <a:xfrm flipH="1">
              <a:off x="2880" y="2386"/>
              <a:ext cx="208" cy="58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8" name="Freccia giù 497"/>
          <p:cNvSpPr>
            <a:spLocks noChangeArrowheads="1"/>
          </p:cNvSpPr>
          <p:nvPr/>
        </p:nvSpPr>
        <p:spPr bwMode="auto">
          <a:xfrm>
            <a:off x="3706813" y="2895600"/>
            <a:ext cx="293687" cy="566738"/>
          </a:xfrm>
          <a:prstGeom prst="downArrow">
            <a:avLst>
              <a:gd name="adj1" fmla="val 50000"/>
              <a:gd name="adj2" fmla="val 4858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9221" name="Group 154"/>
          <p:cNvGrpSpPr>
            <a:grpSpLocks/>
          </p:cNvGrpSpPr>
          <p:nvPr/>
        </p:nvGrpSpPr>
        <p:grpSpPr bwMode="auto">
          <a:xfrm>
            <a:off x="3662363" y="84138"/>
            <a:ext cx="5564187" cy="2955925"/>
            <a:chOff x="2307" y="53"/>
            <a:chExt cx="3505" cy="1862"/>
          </a:xfrm>
        </p:grpSpPr>
        <p:sp>
          <p:nvSpPr>
            <p:cNvPr id="9286" name="Rectangle 163"/>
            <p:cNvSpPr>
              <a:spLocks noChangeArrowheads="1"/>
            </p:cNvSpPr>
            <p:nvPr/>
          </p:nvSpPr>
          <p:spPr bwMode="auto">
            <a:xfrm>
              <a:off x="2330" y="95"/>
              <a:ext cx="3427" cy="1820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287" name="Rectangle 269"/>
            <p:cNvSpPr>
              <a:spLocks noChangeArrowheads="1"/>
            </p:cNvSpPr>
            <p:nvPr/>
          </p:nvSpPr>
          <p:spPr bwMode="auto">
            <a:xfrm>
              <a:off x="2986" y="102"/>
              <a:ext cx="165" cy="1797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288" name="Rectangle 270"/>
            <p:cNvSpPr>
              <a:spLocks noChangeArrowheads="1"/>
            </p:cNvSpPr>
            <p:nvPr/>
          </p:nvSpPr>
          <p:spPr bwMode="auto">
            <a:xfrm>
              <a:off x="3311" y="102"/>
              <a:ext cx="167" cy="1797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289" name="Rectangle 271"/>
            <p:cNvSpPr>
              <a:spLocks noChangeArrowheads="1"/>
            </p:cNvSpPr>
            <p:nvPr/>
          </p:nvSpPr>
          <p:spPr bwMode="auto">
            <a:xfrm>
              <a:off x="3143" y="102"/>
              <a:ext cx="165" cy="179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290" name="Rectangle 269"/>
            <p:cNvSpPr>
              <a:spLocks noChangeArrowheads="1"/>
            </p:cNvSpPr>
            <p:nvPr/>
          </p:nvSpPr>
          <p:spPr bwMode="auto">
            <a:xfrm>
              <a:off x="3478" y="102"/>
              <a:ext cx="165" cy="1797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291" name="Rectangle 270"/>
            <p:cNvSpPr>
              <a:spLocks noChangeArrowheads="1"/>
            </p:cNvSpPr>
            <p:nvPr/>
          </p:nvSpPr>
          <p:spPr bwMode="auto">
            <a:xfrm>
              <a:off x="3640" y="102"/>
              <a:ext cx="165" cy="1797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292" name="Rectangle 271"/>
            <p:cNvSpPr>
              <a:spLocks noChangeArrowheads="1"/>
            </p:cNvSpPr>
            <p:nvPr/>
          </p:nvSpPr>
          <p:spPr bwMode="auto">
            <a:xfrm>
              <a:off x="3800" y="102"/>
              <a:ext cx="166" cy="1797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293" name="Rectangle 271"/>
            <p:cNvSpPr>
              <a:spLocks noChangeArrowheads="1"/>
            </p:cNvSpPr>
            <p:nvPr/>
          </p:nvSpPr>
          <p:spPr bwMode="auto">
            <a:xfrm>
              <a:off x="3966" y="102"/>
              <a:ext cx="166" cy="179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294" name="Rectangle 269"/>
            <p:cNvSpPr>
              <a:spLocks noChangeArrowheads="1"/>
            </p:cNvSpPr>
            <p:nvPr/>
          </p:nvSpPr>
          <p:spPr bwMode="auto">
            <a:xfrm>
              <a:off x="4464" y="102"/>
              <a:ext cx="165" cy="1797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295" name="Rectangle 270"/>
            <p:cNvSpPr>
              <a:spLocks noChangeArrowheads="1"/>
            </p:cNvSpPr>
            <p:nvPr/>
          </p:nvSpPr>
          <p:spPr bwMode="auto">
            <a:xfrm>
              <a:off x="4626" y="102"/>
              <a:ext cx="165" cy="1797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296" name="Rectangle 271"/>
            <p:cNvSpPr>
              <a:spLocks noChangeArrowheads="1"/>
            </p:cNvSpPr>
            <p:nvPr/>
          </p:nvSpPr>
          <p:spPr bwMode="auto">
            <a:xfrm>
              <a:off x="4953" y="102"/>
              <a:ext cx="165" cy="1797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297" name="Rectangle 269"/>
            <p:cNvSpPr>
              <a:spLocks noChangeArrowheads="1"/>
            </p:cNvSpPr>
            <p:nvPr/>
          </p:nvSpPr>
          <p:spPr bwMode="auto">
            <a:xfrm>
              <a:off x="2499" y="104"/>
              <a:ext cx="165" cy="1797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298" name="Rectangle 270"/>
            <p:cNvSpPr>
              <a:spLocks noChangeArrowheads="1"/>
            </p:cNvSpPr>
            <p:nvPr/>
          </p:nvSpPr>
          <p:spPr bwMode="auto">
            <a:xfrm>
              <a:off x="2660" y="104"/>
              <a:ext cx="165" cy="1797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299" name="Rectangle 271"/>
            <p:cNvSpPr>
              <a:spLocks noChangeArrowheads="1"/>
            </p:cNvSpPr>
            <p:nvPr/>
          </p:nvSpPr>
          <p:spPr bwMode="auto">
            <a:xfrm>
              <a:off x="2821" y="104"/>
              <a:ext cx="165" cy="1797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300" name="Text Box 276"/>
            <p:cNvSpPr txBox="1">
              <a:spLocks noChangeArrowheads="1"/>
            </p:cNvSpPr>
            <p:nvPr/>
          </p:nvSpPr>
          <p:spPr bwMode="auto">
            <a:xfrm rot="-5400000">
              <a:off x="2017" y="943"/>
              <a:ext cx="11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AM0+TSP+DO+TF+HW</a:t>
              </a:r>
            </a:p>
          </p:txBody>
        </p:sp>
        <p:sp>
          <p:nvSpPr>
            <p:cNvPr id="9301" name="Rectangle 269"/>
            <p:cNvSpPr>
              <a:spLocks noChangeArrowheads="1"/>
            </p:cNvSpPr>
            <p:nvPr/>
          </p:nvSpPr>
          <p:spPr bwMode="auto">
            <a:xfrm>
              <a:off x="5117" y="104"/>
              <a:ext cx="165" cy="1797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302" name="Rectangle 270"/>
            <p:cNvSpPr>
              <a:spLocks noChangeArrowheads="1"/>
            </p:cNvSpPr>
            <p:nvPr/>
          </p:nvSpPr>
          <p:spPr bwMode="auto">
            <a:xfrm>
              <a:off x="5278" y="104"/>
              <a:ext cx="165" cy="1797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303" name="Rectangle 271"/>
            <p:cNvSpPr>
              <a:spLocks noChangeArrowheads="1"/>
            </p:cNvSpPr>
            <p:nvPr/>
          </p:nvSpPr>
          <p:spPr bwMode="auto">
            <a:xfrm>
              <a:off x="4798" y="95"/>
              <a:ext cx="166" cy="179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304" name="Rectangle 152"/>
            <p:cNvSpPr>
              <a:spLocks noChangeArrowheads="1"/>
            </p:cNvSpPr>
            <p:nvPr/>
          </p:nvSpPr>
          <p:spPr bwMode="auto">
            <a:xfrm>
              <a:off x="5608" y="95"/>
              <a:ext cx="145" cy="1806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305" name="Text Box 153"/>
            <p:cNvSpPr txBox="1">
              <a:spLocks noChangeArrowheads="1"/>
            </p:cNvSpPr>
            <p:nvPr/>
          </p:nvSpPr>
          <p:spPr bwMode="auto">
            <a:xfrm rot="-5400000">
              <a:off x="5271" y="526"/>
              <a:ext cx="8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  <a:latin typeface="Comic Sans MS" pitchFamily="66" charset="0"/>
                </a:rPr>
                <a:t>CPU vme</a:t>
              </a:r>
            </a:p>
          </p:txBody>
        </p:sp>
        <p:sp>
          <p:nvSpPr>
            <p:cNvPr id="9306" name="Text Box 276"/>
            <p:cNvSpPr txBox="1">
              <a:spLocks noChangeArrowheads="1"/>
            </p:cNvSpPr>
            <p:nvPr/>
          </p:nvSpPr>
          <p:spPr bwMode="auto">
            <a:xfrm rot="-5400000">
              <a:off x="2194" y="959"/>
              <a:ext cx="11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AM1+TSP+DO+T</a:t>
              </a:r>
              <a:r>
                <a:rPr lang="en-US" b="1">
                  <a:solidFill>
                    <a:schemeClr val="bg1"/>
                  </a:solidFill>
                  <a:latin typeface="Comic Sans MS" pitchFamily="66" charset="0"/>
                </a:rPr>
                <a:t>F</a:t>
              </a:r>
              <a:r>
                <a:rPr lang="en-US" b="1">
                  <a:solidFill>
                    <a:schemeClr val="bg1"/>
                  </a:solidFill>
                </a:rPr>
                <a:t>+HW</a:t>
              </a:r>
            </a:p>
          </p:txBody>
        </p:sp>
        <p:sp>
          <p:nvSpPr>
            <p:cNvPr id="9307" name="Text Box 276"/>
            <p:cNvSpPr txBox="1">
              <a:spLocks noChangeArrowheads="1"/>
            </p:cNvSpPr>
            <p:nvPr/>
          </p:nvSpPr>
          <p:spPr bwMode="auto">
            <a:xfrm rot="-5400000">
              <a:off x="2346" y="946"/>
              <a:ext cx="11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AM2+TSP+DO+TF</a:t>
              </a:r>
              <a:r>
                <a:rPr lang="en-US" b="1">
                  <a:solidFill>
                    <a:schemeClr val="bg1"/>
                  </a:solidFill>
                </a:rPr>
                <a:t>+HW</a:t>
              </a:r>
            </a:p>
          </p:txBody>
        </p:sp>
        <p:sp>
          <p:nvSpPr>
            <p:cNvPr id="9308" name="Text Box 276"/>
            <p:cNvSpPr txBox="1">
              <a:spLocks noChangeArrowheads="1"/>
            </p:cNvSpPr>
            <p:nvPr/>
          </p:nvSpPr>
          <p:spPr bwMode="auto">
            <a:xfrm rot="-5400000">
              <a:off x="2504" y="944"/>
              <a:ext cx="11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AM3+TSP+DO+TF</a:t>
              </a:r>
              <a:r>
                <a:rPr lang="en-US" b="1">
                  <a:solidFill>
                    <a:schemeClr val="bg1"/>
                  </a:solidFill>
                </a:rPr>
                <a:t>+HW</a:t>
              </a:r>
            </a:p>
          </p:txBody>
        </p:sp>
        <p:sp>
          <p:nvSpPr>
            <p:cNvPr id="9309" name="Text Box 276"/>
            <p:cNvSpPr txBox="1">
              <a:spLocks noChangeArrowheads="1"/>
            </p:cNvSpPr>
            <p:nvPr/>
          </p:nvSpPr>
          <p:spPr bwMode="auto">
            <a:xfrm rot="-5400000">
              <a:off x="2840" y="932"/>
              <a:ext cx="11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AM4+TSP+DO+TF</a:t>
              </a:r>
              <a:r>
                <a:rPr lang="en-US" b="1">
                  <a:solidFill>
                    <a:schemeClr val="bg1"/>
                  </a:solidFill>
                </a:rPr>
                <a:t>+HW</a:t>
              </a:r>
            </a:p>
          </p:txBody>
        </p:sp>
        <p:sp>
          <p:nvSpPr>
            <p:cNvPr id="9310" name="Text Box 276"/>
            <p:cNvSpPr txBox="1">
              <a:spLocks noChangeArrowheads="1"/>
            </p:cNvSpPr>
            <p:nvPr/>
          </p:nvSpPr>
          <p:spPr bwMode="auto">
            <a:xfrm rot="-5400000">
              <a:off x="3002" y="933"/>
              <a:ext cx="11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AM5+TSP+DO+TF</a:t>
              </a:r>
              <a:r>
                <a:rPr lang="en-US" b="1">
                  <a:solidFill>
                    <a:schemeClr val="bg1"/>
                  </a:solidFill>
                </a:rPr>
                <a:t>+HW</a:t>
              </a:r>
            </a:p>
          </p:txBody>
        </p:sp>
        <p:sp>
          <p:nvSpPr>
            <p:cNvPr id="9311" name="Text Box 276"/>
            <p:cNvSpPr txBox="1">
              <a:spLocks noChangeArrowheads="1"/>
            </p:cNvSpPr>
            <p:nvPr/>
          </p:nvSpPr>
          <p:spPr bwMode="auto">
            <a:xfrm rot="-5400000">
              <a:off x="3183" y="931"/>
              <a:ext cx="11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AM6+TSP+DO+TF</a:t>
              </a:r>
              <a:r>
                <a:rPr lang="en-US" b="1">
                  <a:solidFill>
                    <a:schemeClr val="bg1"/>
                  </a:solidFill>
                </a:rPr>
                <a:t>+HW</a:t>
              </a:r>
            </a:p>
          </p:txBody>
        </p:sp>
        <p:sp>
          <p:nvSpPr>
            <p:cNvPr id="9312" name="Text Box 276"/>
            <p:cNvSpPr txBox="1">
              <a:spLocks noChangeArrowheads="1"/>
            </p:cNvSpPr>
            <p:nvPr/>
          </p:nvSpPr>
          <p:spPr bwMode="auto">
            <a:xfrm rot="-5400000">
              <a:off x="3337" y="928"/>
              <a:ext cx="11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AM7+TSP+DO+TF</a:t>
              </a:r>
              <a:r>
                <a:rPr lang="en-US" b="1">
                  <a:solidFill>
                    <a:schemeClr val="bg1"/>
                  </a:solidFill>
                </a:rPr>
                <a:t>+HW</a:t>
              </a:r>
            </a:p>
          </p:txBody>
        </p:sp>
        <p:sp>
          <p:nvSpPr>
            <p:cNvPr id="9313" name="Text Box 276"/>
            <p:cNvSpPr txBox="1">
              <a:spLocks noChangeArrowheads="1"/>
            </p:cNvSpPr>
            <p:nvPr/>
          </p:nvSpPr>
          <p:spPr bwMode="auto">
            <a:xfrm rot="-5400000">
              <a:off x="3582" y="1298"/>
              <a:ext cx="9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11LayFit+HW</a:t>
              </a:r>
            </a:p>
          </p:txBody>
        </p:sp>
        <p:sp>
          <p:nvSpPr>
            <p:cNvPr id="9314" name="Text Box 276"/>
            <p:cNvSpPr txBox="1">
              <a:spLocks noChangeArrowheads="1"/>
            </p:cNvSpPr>
            <p:nvPr/>
          </p:nvSpPr>
          <p:spPr bwMode="auto">
            <a:xfrm rot="-5400000">
              <a:off x="4292" y="880"/>
              <a:ext cx="5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AM10+…..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15" name="Text Box 276"/>
            <p:cNvSpPr txBox="1">
              <a:spLocks noChangeArrowheads="1"/>
            </p:cNvSpPr>
            <p:nvPr/>
          </p:nvSpPr>
          <p:spPr bwMode="auto">
            <a:xfrm rot="-5400000">
              <a:off x="4450" y="899"/>
              <a:ext cx="5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AM11+…..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16" name="Text Box 276"/>
            <p:cNvSpPr txBox="1">
              <a:spLocks noChangeArrowheads="1"/>
            </p:cNvSpPr>
            <p:nvPr/>
          </p:nvSpPr>
          <p:spPr bwMode="auto">
            <a:xfrm rot="-5400000">
              <a:off x="4778" y="896"/>
              <a:ext cx="5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AM12+…..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17" name="Text Box 276"/>
            <p:cNvSpPr txBox="1">
              <a:spLocks noChangeArrowheads="1"/>
            </p:cNvSpPr>
            <p:nvPr/>
          </p:nvSpPr>
          <p:spPr bwMode="auto">
            <a:xfrm rot="-5400000">
              <a:off x="4957" y="892"/>
              <a:ext cx="5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AM13+……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18" name="Text Box 276"/>
            <p:cNvSpPr txBox="1">
              <a:spLocks noChangeArrowheads="1"/>
            </p:cNvSpPr>
            <p:nvPr/>
          </p:nvSpPr>
          <p:spPr bwMode="auto">
            <a:xfrm rot="-5400000">
              <a:off x="5116" y="891"/>
              <a:ext cx="5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AM14+…..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19" name="Rectangle 269"/>
            <p:cNvSpPr>
              <a:spLocks noChangeArrowheads="1"/>
            </p:cNvSpPr>
            <p:nvPr/>
          </p:nvSpPr>
          <p:spPr bwMode="auto">
            <a:xfrm>
              <a:off x="4141" y="102"/>
              <a:ext cx="165" cy="1797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320" name="Rectangle 270"/>
            <p:cNvSpPr>
              <a:spLocks noChangeArrowheads="1"/>
            </p:cNvSpPr>
            <p:nvPr/>
          </p:nvSpPr>
          <p:spPr bwMode="auto">
            <a:xfrm>
              <a:off x="4302" y="102"/>
              <a:ext cx="164" cy="1797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321" name="Text Box 276"/>
            <p:cNvSpPr txBox="1">
              <a:spLocks noChangeArrowheads="1"/>
            </p:cNvSpPr>
            <p:nvPr/>
          </p:nvSpPr>
          <p:spPr bwMode="auto">
            <a:xfrm rot="-5400000">
              <a:off x="3995" y="902"/>
              <a:ext cx="48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AM8+…..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9322" name="Text Box 276"/>
            <p:cNvSpPr txBox="1">
              <a:spLocks noChangeArrowheads="1"/>
            </p:cNvSpPr>
            <p:nvPr/>
          </p:nvSpPr>
          <p:spPr bwMode="auto">
            <a:xfrm rot="-5400000">
              <a:off x="4165" y="894"/>
              <a:ext cx="5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AM9+…...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9323" name="Rectangle 271"/>
            <p:cNvSpPr>
              <a:spLocks noChangeArrowheads="1"/>
            </p:cNvSpPr>
            <p:nvPr/>
          </p:nvSpPr>
          <p:spPr bwMode="auto">
            <a:xfrm>
              <a:off x="2333" y="95"/>
              <a:ext cx="166" cy="179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324" name="Text Box 276"/>
            <p:cNvSpPr txBox="1">
              <a:spLocks noChangeArrowheads="1"/>
            </p:cNvSpPr>
            <p:nvPr/>
          </p:nvSpPr>
          <p:spPr bwMode="auto">
            <a:xfrm rot="-5400000">
              <a:off x="1847" y="1043"/>
              <a:ext cx="111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11LayFit+ HW final</a:t>
              </a:r>
            </a:p>
          </p:txBody>
        </p:sp>
        <p:sp>
          <p:nvSpPr>
            <p:cNvPr id="9325" name="Rectangle 270"/>
            <p:cNvSpPr>
              <a:spLocks noChangeArrowheads="1"/>
            </p:cNvSpPr>
            <p:nvPr/>
          </p:nvSpPr>
          <p:spPr bwMode="auto">
            <a:xfrm>
              <a:off x="5444" y="105"/>
              <a:ext cx="165" cy="1797"/>
            </a:xfrm>
            <a:prstGeom prst="rect">
              <a:avLst/>
            </a:prstGeom>
            <a:solidFill>
              <a:srgbClr val="C3ED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Calibri" pitchFamily="34" charset="0"/>
              </a:endParaRPr>
            </a:p>
          </p:txBody>
        </p:sp>
        <p:sp>
          <p:nvSpPr>
            <p:cNvPr id="9326" name="Text Box 276"/>
            <p:cNvSpPr txBox="1">
              <a:spLocks noChangeArrowheads="1"/>
            </p:cNvSpPr>
            <p:nvPr/>
          </p:nvSpPr>
          <p:spPr bwMode="auto">
            <a:xfrm rot="-5400000">
              <a:off x="5295" y="882"/>
              <a:ext cx="5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AM15+…..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27" name="Rectangle 46"/>
            <p:cNvSpPr>
              <a:spLocks noChangeArrowheads="1"/>
            </p:cNvSpPr>
            <p:nvPr/>
          </p:nvSpPr>
          <p:spPr bwMode="auto">
            <a:xfrm>
              <a:off x="2413" y="110"/>
              <a:ext cx="796" cy="107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28" name="AutoShape 47"/>
            <p:cNvSpPr>
              <a:spLocks noChangeArrowheads="1"/>
            </p:cNvSpPr>
            <p:nvPr/>
          </p:nvSpPr>
          <p:spPr bwMode="auto">
            <a:xfrm rot="-5400000">
              <a:off x="3955" y="184"/>
              <a:ext cx="231" cy="83"/>
            </a:xfrm>
            <a:prstGeom prst="parallelogram">
              <a:avLst>
                <a:gd name="adj" fmla="val 695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29" name="Rectangle 48"/>
            <p:cNvSpPr>
              <a:spLocks noChangeArrowheads="1"/>
            </p:cNvSpPr>
            <p:nvPr/>
          </p:nvSpPr>
          <p:spPr bwMode="auto">
            <a:xfrm>
              <a:off x="2413" y="276"/>
              <a:ext cx="1699" cy="104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30" name="AutoShape 49"/>
            <p:cNvSpPr>
              <a:spLocks noChangeArrowheads="1"/>
            </p:cNvSpPr>
            <p:nvPr/>
          </p:nvSpPr>
          <p:spPr bwMode="auto">
            <a:xfrm rot="-5400000">
              <a:off x="4664" y="271"/>
              <a:ext cx="434" cy="82"/>
            </a:xfrm>
            <a:prstGeom prst="parallelogram">
              <a:avLst>
                <a:gd name="adj" fmla="val 1323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31" name="Rectangle 50"/>
            <p:cNvSpPr>
              <a:spLocks noChangeArrowheads="1"/>
            </p:cNvSpPr>
            <p:nvPr/>
          </p:nvSpPr>
          <p:spPr bwMode="auto">
            <a:xfrm>
              <a:off x="2413" y="421"/>
              <a:ext cx="2511" cy="108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32" name="Text Box 276"/>
            <p:cNvSpPr txBox="1">
              <a:spLocks noChangeArrowheads="1"/>
            </p:cNvSpPr>
            <p:nvPr/>
          </p:nvSpPr>
          <p:spPr bwMode="auto">
            <a:xfrm rot="-5400000">
              <a:off x="2646" y="1213"/>
              <a:ext cx="111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11LayFit+ HW final</a:t>
              </a:r>
            </a:p>
          </p:txBody>
        </p:sp>
        <p:sp>
          <p:nvSpPr>
            <p:cNvPr id="9333" name="Text Box 276"/>
            <p:cNvSpPr txBox="1">
              <a:spLocks noChangeArrowheads="1"/>
            </p:cNvSpPr>
            <p:nvPr/>
          </p:nvSpPr>
          <p:spPr bwMode="auto">
            <a:xfrm rot="-5400000">
              <a:off x="4435" y="1278"/>
              <a:ext cx="9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11LayFit+HW</a:t>
              </a:r>
            </a:p>
          </p:txBody>
        </p:sp>
        <p:sp>
          <p:nvSpPr>
            <p:cNvPr id="9334" name="Text Box 55"/>
            <p:cNvSpPr txBox="1">
              <a:spLocks noChangeArrowheads="1"/>
            </p:cNvSpPr>
            <p:nvPr/>
          </p:nvSpPr>
          <p:spPr bwMode="auto">
            <a:xfrm rot="-2060191">
              <a:off x="4916" y="200"/>
              <a:ext cx="7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solidFill>
                    <a:srgbClr val="2600FF"/>
                  </a:solidFill>
                </a:rPr>
                <a:t>OPTION</a:t>
              </a:r>
              <a:r>
                <a:rPr lang="en-US" sz="1600" b="1">
                  <a:solidFill>
                    <a:srgbClr val="2600FF"/>
                  </a:solidFill>
                </a:rPr>
                <a:t> A</a:t>
              </a:r>
              <a:endParaRPr lang="it-IT" sz="1600" b="1">
                <a:solidFill>
                  <a:srgbClr val="2600FF"/>
                </a:solidFill>
              </a:endParaRPr>
            </a:p>
          </p:txBody>
        </p:sp>
        <p:sp>
          <p:nvSpPr>
            <p:cNvPr id="9335" name="Text Box 138"/>
            <p:cNvSpPr txBox="1">
              <a:spLocks noChangeArrowheads="1"/>
            </p:cNvSpPr>
            <p:nvPr/>
          </p:nvSpPr>
          <p:spPr bwMode="auto">
            <a:xfrm>
              <a:off x="3878" y="53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it-IT"/>
            </a:p>
          </p:txBody>
        </p:sp>
      </p:grpSp>
      <p:sp>
        <p:nvSpPr>
          <p:cNvPr id="9222" name="Text Box 68"/>
          <p:cNvSpPr txBox="1">
            <a:spLocks noChangeArrowheads="1"/>
          </p:cNvSpPr>
          <p:nvPr/>
        </p:nvSpPr>
        <p:spPr bwMode="auto">
          <a:xfrm>
            <a:off x="7974013" y="3217863"/>
            <a:ext cx="1209675" cy="366712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33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3300"/>
                </a:solidFill>
              </a:rPr>
              <a:t>AUX card</a:t>
            </a:r>
          </a:p>
        </p:txBody>
      </p:sp>
      <p:grpSp>
        <p:nvGrpSpPr>
          <p:cNvPr id="9223" name="Group 136"/>
          <p:cNvGrpSpPr>
            <a:grpSpLocks/>
          </p:cNvGrpSpPr>
          <p:nvPr/>
        </p:nvGrpSpPr>
        <p:grpSpPr bwMode="auto">
          <a:xfrm>
            <a:off x="7070725" y="3641725"/>
            <a:ext cx="1709738" cy="3054350"/>
            <a:chOff x="4469" y="2302"/>
            <a:chExt cx="1077" cy="1924"/>
          </a:xfrm>
        </p:grpSpPr>
        <p:pic>
          <p:nvPicPr>
            <p:cNvPr id="9233" name="Picture 58"/>
            <p:cNvPicPr>
              <a:picLocks noChangeAspect="1" noChangeArrowheads="1"/>
            </p:cNvPicPr>
            <p:nvPr/>
          </p:nvPicPr>
          <p:blipFill>
            <a:blip r:embed="rId4"/>
            <a:srcRect l="28912" t="5858" r="21684" b="11717"/>
            <a:stretch>
              <a:fillRect/>
            </a:stretch>
          </p:blipFill>
          <p:spPr bwMode="auto">
            <a:xfrm>
              <a:off x="4469" y="2379"/>
              <a:ext cx="1077" cy="18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234" name="Rectangle 69"/>
            <p:cNvSpPr>
              <a:spLocks noChangeArrowheads="1"/>
            </p:cNvSpPr>
            <p:nvPr/>
          </p:nvSpPr>
          <p:spPr bwMode="auto">
            <a:xfrm>
              <a:off x="5276" y="3334"/>
              <a:ext cx="270" cy="70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r>
                <a:rPr lang="en-US" sz="900">
                  <a:solidFill>
                    <a:schemeClr val="bg1"/>
                  </a:solidFill>
                </a:rPr>
                <a:t>Connectors  for </a:t>
              </a:r>
            </a:p>
            <a:p>
              <a:pPr algn="ctr" eaLnBrk="0" hangingPunct="0"/>
              <a:r>
                <a:rPr lang="en-US" sz="900">
                  <a:solidFill>
                    <a:schemeClr val="bg1"/>
                  </a:solidFill>
                </a:rPr>
                <a:t>Hits LVDS  Cables</a:t>
              </a:r>
              <a:endParaRPr lang="it-IT" sz="900">
                <a:solidFill>
                  <a:schemeClr val="bg1"/>
                </a:solidFill>
              </a:endParaRPr>
            </a:p>
          </p:txBody>
        </p:sp>
        <p:sp>
          <p:nvSpPr>
            <p:cNvPr id="9235" name="Text Box 72"/>
            <p:cNvSpPr txBox="1">
              <a:spLocks noChangeArrowheads="1"/>
            </p:cNvSpPr>
            <p:nvPr/>
          </p:nvSpPr>
          <p:spPr bwMode="auto">
            <a:xfrm>
              <a:off x="4682" y="2356"/>
              <a:ext cx="681" cy="173"/>
            </a:xfrm>
            <a:prstGeom prst="rect">
              <a:avLst/>
            </a:prstGeom>
            <a:solidFill>
              <a:srgbClr val="3D7F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FFFF00"/>
                  </a:solidFill>
                </a:rPr>
                <a:t>DO+TF+HW</a:t>
              </a:r>
              <a:endParaRPr lang="it-IT" b="1">
                <a:solidFill>
                  <a:srgbClr val="FFFF00"/>
                </a:solidFill>
              </a:endParaRPr>
            </a:p>
          </p:txBody>
        </p:sp>
        <p:sp>
          <p:nvSpPr>
            <p:cNvPr id="9236" name="Rectangle 74"/>
            <p:cNvSpPr>
              <a:spLocks noChangeArrowheads="1"/>
            </p:cNvSpPr>
            <p:nvPr/>
          </p:nvSpPr>
          <p:spPr bwMode="auto">
            <a:xfrm>
              <a:off x="4745" y="4059"/>
              <a:ext cx="70" cy="3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37" name="Rectangle 75"/>
            <p:cNvSpPr>
              <a:spLocks noChangeArrowheads="1"/>
            </p:cNvSpPr>
            <p:nvPr/>
          </p:nvSpPr>
          <p:spPr bwMode="auto">
            <a:xfrm>
              <a:off x="4745" y="4012"/>
              <a:ext cx="70" cy="3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38" name="Rectangle 76"/>
            <p:cNvSpPr>
              <a:spLocks noChangeArrowheads="1"/>
            </p:cNvSpPr>
            <p:nvPr/>
          </p:nvSpPr>
          <p:spPr bwMode="auto">
            <a:xfrm>
              <a:off x="4745" y="3966"/>
              <a:ext cx="70" cy="3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39" name="Rectangle 77"/>
            <p:cNvSpPr>
              <a:spLocks noChangeArrowheads="1"/>
            </p:cNvSpPr>
            <p:nvPr/>
          </p:nvSpPr>
          <p:spPr bwMode="auto">
            <a:xfrm>
              <a:off x="4745" y="3919"/>
              <a:ext cx="70" cy="3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40" name="Rectangle 78"/>
            <p:cNvSpPr>
              <a:spLocks noChangeArrowheads="1"/>
            </p:cNvSpPr>
            <p:nvPr/>
          </p:nvSpPr>
          <p:spPr bwMode="auto">
            <a:xfrm>
              <a:off x="4745" y="3873"/>
              <a:ext cx="70" cy="3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41" name="Rectangle 79"/>
            <p:cNvSpPr>
              <a:spLocks noChangeArrowheads="1"/>
            </p:cNvSpPr>
            <p:nvPr/>
          </p:nvSpPr>
          <p:spPr bwMode="auto">
            <a:xfrm>
              <a:off x="4745" y="3826"/>
              <a:ext cx="70" cy="3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42" name="Rectangle 80"/>
            <p:cNvSpPr>
              <a:spLocks noChangeArrowheads="1"/>
            </p:cNvSpPr>
            <p:nvPr/>
          </p:nvSpPr>
          <p:spPr bwMode="auto">
            <a:xfrm>
              <a:off x="4745" y="3780"/>
              <a:ext cx="70" cy="3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43" name="Rectangle 81"/>
            <p:cNvSpPr>
              <a:spLocks noChangeArrowheads="1"/>
            </p:cNvSpPr>
            <p:nvPr/>
          </p:nvSpPr>
          <p:spPr bwMode="auto">
            <a:xfrm>
              <a:off x="4745" y="3734"/>
              <a:ext cx="70" cy="3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44" name="Rectangle 82"/>
            <p:cNvSpPr>
              <a:spLocks noChangeArrowheads="1"/>
            </p:cNvSpPr>
            <p:nvPr/>
          </p:nvSpPr>
          <p:spPr bwMode="auto">
            <a:xfrm rot="5400000">
              <a:off x="4847" y="3332"/>
              <a:ext cx="207" cy="468"/>
            </a:xfrm>
            <a:prstGeom prst="rect">
              <a:avLst/>
            </a:prstGeom>
            <a:solidFill>
              <a:srgbClr val="F3F3F3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45" name="Rectangle 83"/>
            <p:cNvSpPr>
              <a:spLocks noChangeArrowheads="1"/>
            </p:cNvSpPr>
            <p:nvPr/>
          </p:nvSpPr>
          <p:spPr bwMode="auto">
            <a:xfrm rot="5400000">
              <a:off x="4903" y="3464"/>
              <a:ext cx="116" cy="1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lIns="0" tIns="0" rIns="0" bIns="0" anchor="ctr"/>
            <a:lstStyle/>
            <a:p>
              <a:pPr algn="ctr"/>
              <a:endParaRPr lang="it-IT" sz="1800" b="1"/>
            </a:p>
          </p:txBody>
        </p:sp>
        <p:sp>
          <p:nvSpPr>
            <p:cNvPr id="9246" name="Rectangle 84"/>
            <p:cNvSpPr>
              <a:spLocks noChangeArrowheads="1"/>
            </p:cNvSpPr>
            <p:nvPr/>
          </p:nvSpPr>
          <p:spPr bwMode="auto">
            <a:xfrm rot="5400000">
              <a:off x="5046" y="3465"/>
              <a:ext cx="116" cy="1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lIns="0" tIns="0" rIns="0" bIns="0" anchor="ctr"/>
            <a:lstStyle/>
            <a:p>
              <a:pPr algn="ctr"/>
              <a:endParaRPr lang="it-IT" sz="1800" b="1"/>
            </a:p>
          </p:txBody>
        </p:sp>
        <p:sp>
          <p:nvSpPr>
            <p:cNvPr id="9247" name="Text Box 85"/>
            <p:cNvSpPr txBox="1">
              <a:spLocks noChangeArrowheads="1"/>
            </p:cNvSpPr>
            <p:nvPr/>
          </p:nvSpPr>
          <p:spPr bwMode="auto">
            <a:xfrm>
              <a:off x="5043" y="3488"/>
              <a:ext cx="121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800" b="1"/>
                <a:t>HW</a:t>
              </a:r>
              <a:endParaRPr lang="it-IT" sz="800" b="1"/>
            </a:p>
          </p:txBody>
        </p:sp>
        <p:sp>
          <p:nvSpPr>
            <p:cNvPr id="9248" name="Text Box 86"/>
            <p:cNvSpPr txBox="1">
              <a:spLocks noChangeArrowheads="1"/>
            </p:cNvSpPr>
            <p:nvPr/>
          </p:nvSpPr>
          <p:spPr bwMode="auto">
            <a:xfrm>
              <a:off x="4915" y="3488"/>
              <a:ext cx="78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chemeClr val="bg1"/>
                  </a:solidFill>
                </a:rPr>
                <a:t>TF</a:t>
              </a:r>
              <a:endParaRPr lang="it-IT" sz="800" b="1">
                <a:solidFill>
                  <a:schemeClr val="bg1"/>
                </a:solidFill>
              </a:endParaRPr>
            </a:p>
          </p:txBody>
        </p:sp>
        <p:sp>
          <p:nvSpPr>
            <p:cNvPr id="9249" name="Rectangle 88"/>
            <p:cNvSpPr>
              <a:spLocks noChangeArrowheads="1"/>
            </p:cNvSpPr>
            <p:nvPr/>
          </p:nvSpPr>
          <p:spPr bwMode="auto">
            <a:xfrm>
              <a:off x="4739" y="3474"/>
              <a:ext cx="131" cy="109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1800" b="1"/>
            </a:p>
          </p:txBody>
        </p:sp>
        <p:sp>
          <p:nvSpPr>
            <p:cNvPr id="9250" name="Rectangle 89"/>
            <p:cNvSpPr>
              <a:spLocks noChangeArrowheads="1"/>
            </p:cNvSpPr>
            <p:nvPr/>
          </p:nvSpPr>
          <p:spPr bwMode="auto">
            <a:xfrm rot="-5400000">
              <a:off x="4745" y="3597"/>
              <a:ext cx="56" cy="4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51" name="Rectangle 90"/>
            <p:cNvSpPr>
              <a:spLocks noChangeArrowheads="1"/>
            </p:cNvSpPr>
            <p:nvPr/>
          </p:nvSpPr>
          <p:spPr bwMode="auto">
            <a:xfrm rot="-5400000">
              <a:off x="4807" y="3597"/>
              <a:ext cx="56" cy="4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52" name="Text Box 91"/>
            <p:cNvSpPr txBox="1">
              <a:spLocks noChangeArrowheads="1"/>
            </p:cNvSpPr>
            <p:nvPr/>
          </p:nvSpPr>
          <p:spPr bwMode="auto">
            <a:xfrm>
              <a:off x="4763" y="3498"/>
              <a:ext cx="96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chemeClr val="bg1"/>
                  </a:solidFill>
                </a:rPr>
                <a:t>DO</a:t>
              </a:r>
              <a:endParaRPr lang="it-IT" sz="800" b="1">
                <a:solidFill>
                  <a:schemeClr val="bg1"/>
                </a:solidFill>
              </a:endParaRPr>
            </a:p>
          </p:txBody>
        </p:sp>
        <p:sp>
          <p:nvSpPr>
            <p:cNvPr id="9253" name="Rectangle 95"/>
            <p:cNvSpPr>
              <a:spLocks noChangeArrowheads="1"/>
            </p:cNvSpPr>
            <p:nvPr/>
          </p:nvSpPr>
          <p:spPr bwMode="auto">
            <a:xfrm>
              <a:off x="4993" y="3750"/>
              <a:ext cx="228" cy="220"/>
            </a:xfrm>
            <a:prstGeom prst="rect">
              <a:avLst/>
            </a:prstGeom>
            <a:solidFill>
              <a:srgbClr val="F3F3F3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solidFill>
                    <a:schemeClr val="bg1"/>
                  </a:solidFill>
                </a:rPr>
                <a:t>DO</a:t>
              </a:r>
            </a:p>
            <a:p>
              <a:pPr algn="ctr"/>
              <a:r>
                <a:rPr lang="en-US" sz="800">
                  <a:solidFill>
                    <a:schemeClr val="bg1"/>
                  </a:solidFill>
                </a:rPr>
                <a:t>INPUT</a:t>
              </a:r>
            </a:p>
            <a:p>
              <a:pPr algn="ctr"/>
              <a:r>
                <a:rPr lang="en-US" sz="800">
                  <a:solidFill>
                    <a:schemeClr val="bg1"/>
                  </a:solidFill>
                </a:rPr>
                <a:t>FIFOs</a:t>
              </a:r>
              <a:endParaRPr lang="it-IT" sz="800">
                <a:solidFill>
                  <a:schemeClr val="bg1"/>
                </a:solidFill>
              </a:endParaRPr>
            </a:p>
          </p:txBody>
        </p:sp>
        <p:sp>
          <p:nvSpPr>
            <p:cNvPr id="9254" name="Rectangle 96"/>
            <p:cNvSpPr>
              <a:spLocks noChangeArrowheads="1"/>
            </p:cNvSpPr>
            <p:nvPr/>
          </p:nvSpPr>
          <p:spPr bwMode="auto">
            <a:xfrm rot="5400000">
              <a:off x="4847" y="3108"/>
              <a:ext cx="207" cy="468"/>
            </a:xfrm>
            <a:prstGeom prst="rect">
              <a:avLst/>
            </a:prstGeom>
            <a:solidFill>
              <a:srgbClr val="F3F3F3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55" name="Rectangle 97"/>
            <p:cNvSpPr>
              <a:spLocks noChangeArrowheads="1"/>
            </p:cNvSpPr>
            <p:nvPr/>
          </p:nvSpPr>
          <p:spPr bwMode="auto">
            <a:xfrm rot="5400000">
              <a:off x="4903" y="3240"/>
              <a:ext cx="116" cy="1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lIns="0" tIns="0" rIns="0" bIns="0" anchor="ctr"/>
            <a:lstStyle/>
            <a:p>
              <a:pPr algn="ctr"/>
              <a:endParaRPr lang="it-IT" sz="1800" b="1"/>
            </a:p>
          </p:txBody>
        </p:sp>
        <p:sp>
          <p:nvSpPr>
            <p:cNvPr id="9256" name="Rectangle 98"/>
            <p:cNvSpPr>
              <a:spLocks noChangeArrowheads="1"/>
            </p:cNvSpPr>
            <p:nvPr/>
          </p:nvSpPr>
          <p:spPr bwMode="auto">
            <a:xfrm rot="5400000">
              <a:off x="5046" y="3241"/>
              <a:ext cx="116" cy="1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lIns="0" tIns="0" rIns="0" bIns="0" anchor="ctr"/>
            <a:lstStyle/>
            <a:p>
              <a:pPr algn="ctr"/>
              <a:endParaRPr lang="it-IT" sz="1800" b="1"/>
            </a:p>
          </p:txBody>
        </p:sp>
        <p:sp>
          <p:nvSpPr>
            <p:cNvPr id="9257" name="Text Box 99"/>
            <p:cNvSpPr txBox="1">
              <a:spLocks noChangeArrowheads="1"/>
            </p:cNvSpPr>
            <p:nvPr/>
          </p:nvSpPr>
          <p:spPr bwMode="auto">
            <a:xfrm>
              <a:off x="5043" y="3264"/>
              <a:ext cx="121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800" b="1"/>
                <a:t>HW</a:t>
              </a:r>
              <a:endParaRPr lang="it-IT" sz="800" b="1"/>
            </a:p>
          </p:txBody>
        </p:sp>
        <p:sp>
          <p:nvSpPr>
            <p:cNvPr id="9258" name="Text Box 100"/>
            <p:cNvSpPr txBox="1">
              <a:spLocks noChangeArrowheads="1"/>
            </p:cNvSpPr>
            <p:nvPr/>
          </p:nvSpPr>
          <p:spPr bwMode="auto">
            <a:xfrm>
              <a:off x="4915" y="3264"/>
              <a:ext cx="78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chemeClr val="bg1"/>
                  </a:solidFill>
                </a:rPr>
                <a:t>TF</a:t>
              </a:r>
              <a:endParaRPr lang="it-IT" sz="800" b="1">
                <a:solidFill>
                  <a:schemeClr val="bg1"/>
                </a:solidFill>
              </a:endParaRPr>
            </a:p>
          </p:txBody>
        </p:sp>
        <p:sp>
          <p:nvSpPr>
            <p:cNvPr id="9259" name="Rectangle 102"/>
            <p:cNvSpPr>
              <a:spLocks noChangeArrowheads="1"/>
            </p:cNvSpPr>
            <p:nvPr/>
          </p:nvSpPr>
          <p:spPr bwMode="auto">
            <a:xfrm>
              <a:off x="4739" y="3250"/>
              <a:ext cx="131" cy="109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1800" b="1"/>
            </a:p>
          </p:txBody>
        </p:sp>
        <p:sp>
          <p:nvSpPr>
            <p:cNvPr id="9260" name="Rectangle 103"/>
            <p:cNvSpPr>
              <a:spLocks noChangeArrowheads="1"/>
            </p:cNvSpPr>
            <p:nvPr/>
          </p:nvSpPr>
          <p:spPr bwMode="auto">
            <a:xfrm rot="-5400000">
              <a:off x="4745" y="3373"/>
              <a:ext cx="56" cy="4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61" name="Rectangle 104"/>
            <p:cNvSpPr>
              <a:spLocks noChangeArrowheads="1"/>
            </p:cNvSpPr>
            <p:nvPr/>
          </p:nvSpPr>
          <p:spPr bwMode="auto">
            <a:xfrm rot="-5400000">
              <a:off x="4807" y="3373"/>
              <a:ext cx="56" cy="4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62" name="Text Box 105"/>
            <p:cNvSpPr txBox="1">
              <a:spLocks noChangeArrowheads="1"/>
            </p:cNvSpPr>
            <p:nvPr/>
          </p:nvSpPr>
          <p:spPr bwMode="auto">
            <a:xfrm>
              <a:off x="4763" y="3274"/>
              <a:ext cx="96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chemeClr val="bg1"/>
                  </a:solidFill>
                </a:rPr>
                <a:t>DO</a:t>
              </a:r>
              <a:endParaRPr lang="it-IT" sz="800" b="1">
                <a:solidFill>
                  <a:schemeClr val="bg1"/>
                </a:solidFill>
              </a:endParaRPr>
            </a:p>
          </p:txBody>
        </p:sp>
        <p:sp>
          <p:nvSpPr>
            <p:cNvPr id="9263" name="Rectangle 106"/>
            <p:cNvSpPr>
              <a:spLocks noChangeArrowheads="1"/>
            </p:cNvSpPr>
            <p:nvPr/>
          </p:nvSpPr>
          <p:spPr bwMode="auto">
            <a:xfrm rot="5400000">
              <a:off x="4847" y="2883"/>
              <a:ext cx="207" cy="468"/>
            </a:xfrm>
            <a:prstGeom prst="rect">
              <a:avLst/>
            </a:prstGeom>
            <a:solidFill>
              <a:srgbClr val="F3F3F3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64" name="Rectangle 107"/>
            <p:cNvSpPr>
              <a:spLocks noChangeArrowheads="1"/>
            </p:cNvSpPr>
            <p:nvPr/>
          </p:nvSpPr>
          <p:spPr bwMode="auto">
            <a:xfrm rot="5400000">
              <a:off x="4902" y="3016"/>
              <a:ext cx="117" cy="1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lIns="0" tIns="0" rIns="0" bIns="0" anchor="ctr"/>
            <a:lstStyle/>
            <a:p>
              <a:pPr algn="ctr"/>
              <a:endParaRPr lang="it-IT" sz="1800" b="1"/>
            </a:p>
          </p:txBody>
        </p:sp>
        <p:sp>
          <p:nvSpPr>
            <p:cNvPr id="9265" name="Rectangle 108"/>
            <p:cNvSpPr>
              <a:spLocks noChangeArrowheads="1"/>
            </p:cNvSpPr>
            <p:nvPr/>
          </p:nvSpPr>
          <p:spPr bwMode="auto">
            <a:xfrm rot="5400000">
              <a:off x="5046" y="3016"/>
              <a:ext cx="116" cy="1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lIns="0" tIns="0" rIns="0" bIns="0" anchor="ctr"/>
            <a:lstStyle/>
            <a:p>
              <a:pPr algn="ctr"/>
              <a:endParaRPr lang="it-IT" sz="1800" b="1"/>
            </a:p>
          </p:txBody>
        </p:sp>
        <p:sp>
          <p:nvSpPr>
            <p:cNvPr id="9266" name="Text Box 109"/>
            <p:cNvSpPr txBox="1">
              <a:spLocks noChangeArrowheads="1"/>
            </p:cNvSpPr>
            <p:nvPr/>
          </p:nvSpPr>
          <p:spPr bwMode="auto">
            <a:xfrm>
              <a:off x="5043" y="3039"/>
              <a:ext cx="121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800" b="1"/>
                <a:t>HW</a:t>
              </a:r>
              <a:endParaRPr lang="it-IT" sz="800" b="1"/>
            </a:p>
          </p:txBody>
        </p:sp>
        <p:sp>
          <p:nvSpPr>
            <p:cNvPr id="9267" name="Text Box 110"/>
            <p:cNvSpPr txBox="1">
              <a:spLocks noChangeArrowheads="1"/>
            </p:cNvSpPr>
            <p:nvPr/>
          </p:nvSpPr>
          <p:spPr bwMode="auto">
            <a:xfrm>
              <a:off x="4915" y="3039"/>
              <a:ext cx="78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chemeClr val="bg1"/>
                  </a:solidFill>
                </a:rPr>
                <a:t>TF</a:t>
              </a:r>
              <a:endParaRPr lang="it-IT" sz="800" b="1">
                <a:solidFill>
                  <a:schemeClr val="bg1"/>
                </a:solidFill>
              </a:endParaRPr>
            </a:p>
          </p:txBody>
        </p:sp>
        <p:sp>
          <p:nvSpPr>
            <p:cNvPr id="9268" name="Rectangle 112"/>
            <p:cNvSpPr>
              <a:spLocks noChangeArrowheads="1"/>
            </p:cNvSpPr>
            <p:nvPr/>
          </p:nvSpPr>
          <p:spPr bwMode="auto">
            <a:xfrm>
              <a:off x="4739" y="3025"/>
              <a:ext cx="131" cy="109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1800" b="1"/>
            </a:p>
          </p:txBody>
        </p:sp>
        <p:sp>
          <p:nvSpPr>
            <p:cNvPr id="9269" name="Rectangle 113"/>
            <p:cNvSpPr>
              <a:spLocks noChangeArrowheads="1"/>
            </p:cNvSpPr>
            <p:nvPr/>
          </p:nvSpPr>
          <p:spPr bwMode="auto">
            <a:xfrm rot="-5400000">
              <a:off x="4745" y="3148"/>
              <a:ext cx="56" cy="4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70" name="Rectangle 114"/>
            <p:cNvSpPr>
              <a:spLocks noChangeArrowheads="1"/>
            </p:cNvSpPr>
            <p:nvPr/>
          </p:nvSpPr>
          <p:spPr bwMode="auto">
            <a:xfrm rot="-5400000">
              <a:off x="4807" y="3148"/>
              <a:ext cx="56" cy="4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71" name="Text Box 115"/>
            <p:cNvSpPr txBox="1">
              <a:spLocks noChangeArrowheads="1"/>
            </p:cNvSpPr>
            <p:nvPr/>
          </p:nvSpPr>
          <p:spPr bwMode="auto">
            <a:xfrm>
              <a:off x="4763" y="3049"/>
              <a:ext cx="96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chemeClr val="bg1"/>
                  </a:solidFill>
                </a:rPr>
                <a:t>DO</a:t>
              </a:r>
              <a:endParaRPr lang="it-IT" sz="800" b="1">
                <a:solidFill>
                  <a:schemeClr val="bg1"/>
                </a:solidFill>
              </a:endParaRPr>
            </a:p>
          </p:txBody>
        </p:sp>
        <p:sp>
          <p:nvSpPr>
            <p:cNvPr id="9272" name="Rectangle 116"/>
            <p:cNvSpPr>
              <a:spLocks noChangeArrowheads="1"/>
            </p:cNvSpPr>
            <p:nvPr/>
          </p:nvSpPr>
          <p:spPr bwMode="auto">
            <a:xfrm rot="5400000">
              <a:off x="4847" y="2661"/>
              <a:ext cx="207" cy="468"/>
            </a:xfrm>
            <a:prstGeom prst="rect">
              <a:avLst/>
            </a:prstGeom>
            <a:solidFill>
              <a:srgbClr val="F3F3F3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73" name="Rectangle 117"/>
            <p:cNvSpPr>
              <a:spLocks noChangeArrowheads="1"/>
            </p:cNvSpPr>
            <p:nvPr/>
          </p:nvSpPr>
          <p:spPr bwMode="auto">
            <a:xfrm rot="5400000">
              <a:off x="4903" y="2793"/>
              <a:ext cx="116" cy="1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lIns="0" tIns="0" rIns="0" bIns="0" anchor="ctr"/>
            <a:lstStyle/>
            <a:p>
              <a:pPr algn="ctr"/>
              <a:endParaRPr lang="it-IT" sz="1800" b="1"/>
            </a:p>
          </p:txBody>
        </p:sp>
        <p:sp>
          <p:nvSpPr>
            <p:cNvPr id="9274" name="Rectangle 118"/>
            <p:cNvSpPr>
              <a:spLocks noChangeArrowheads="1"/>
            </p:cNvSpPr>
            <p:nvPr/>
          </p:nvSpPr>
          <p:spPr bwMode="auto">
            <a:xfrm rot="5400000">
              <a:off x="5046" y="2794"/>
              <a:ext cx="116" cy="1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lIns="0" tIns="0" rIns="0" bIns="0" anchor="ctr"/>
            <a:lstStyle/>
            <a:p>
              <a:pPr algn="ctr"/>
              <a:endParaRPr lang="it-IT" sz="1800" b="1"/>
            </a:p>
          </p:txBody>
        </p:sp>
        <p:sp>
          <p:nvSpPr>
            <p:cNvPr id="9275" name="Text Box 119"/>
            <p:cNvSpPr txBox="1">
              <a:spLocks noChangeArrowheads="1"/>
            </p:cNvSpPr>
            <p:nvPr/>
          </p:nvSpPr>
          <p:spPr bwMode="auto">
            <a:xfrm>
              <a:off x="5043" y="2817"/>
              <a:ext cx="121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800" b="1"/>
                <a:t>HW</a:t>
              </a:r>
              <a:endParaRPr lang="it-IT" sz="800" b="1"/>
            </a:p>
          </p:txBody>
        </p:sp>
        <p:sp>
          <p:nvSpPr>
            <p:cNvPr id="9276" name="Text Box 120"/>
            <p:cNvSpPr txBox="1">
              <a:spLocks noChangeArrowheads="1"/>
            </p:cNvSpPr>
            <p:nvPr/>
          </p:nvSpPr>
          <p:spPr bwMode="auto">
            <a:xfrm>
              <a:off x="4915" y="2817"/>
              <a:ext cx="78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chemeClr val="bg1"/>
                  </a:solidFill>
                </a:rPr>
                <a:t>TF</a:t>
              </a:r>
              <a:endParaRPr lang="it-IT" sz="800" b="1">
                <a:solidFill>
                  <a:schemeClr val="bg1"/>
                </a:solidFill>
              </a:endParaRPr>
            </a:p>
          </p:txBody>
        </p:sp>
        <p:sp>
          <p:nvSpPr>
            <p:cNvPr id="9277" name="Rectangle 122"/>
            <p:cNvSpPr>
              <a:spLocks noChangeArrowheads="1"/>
            </p:cNvSpPr>
            <p:nvPr/>
          </p:nvSpPr>
          <p:spPr bwMode="auto">
            <a:xfrm>
              <a:off x="4739" y="2803"/>
              <a:ext cx="131" cy="109"/>
            </a:xfrm>
            <a:prstGeom prst="rect">
              <a:avLst/>
            </a:prstGeom>
            <a:solidFill>
              <a:srgbClr val="C3ED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1800" b="1"/>
            </a:p>
          </p:txBody>
        </p:sp>
        <p:sp>
          <p:nvSpPr>
            <p:cNvPr id="9278" name="Rectangle 123"/>
            <p:cNvSpPr>
              <a:spLocks noChangeArrowheads="1"/>
            </p:cNvSpPr>
            <p:nvPr/>
          </p:nvSpPr>
          <p:spPr bwMode="auto">
            <a:xfrm rot="-5400000">
              <a:off x="4745" y="2926"/>
              <a:ext cx="56" cy="4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79" name="Rectangle 124"/>
            <p:cNvSpPr>
              <a:spLocks noChangeArrowheads="1"/>
            </p:cNvSpPr>
            <p:nvPr/>
          </p:nvSpPr>
          <p:spPr bwMode="auto">
            <a:xfrm rot="-5400000">
              <a:off x="4807" y="2926"/>
              <a:ext cx="56" cy="4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80" name="Text Box 125"/>
            <p:cNvSpPr txBox="1">
              <a:spLocks noChangeArrowheads="1"/>
            </p:cNvSpPr>
            <p:nvPr/>
          </p:nvSpPr>
          <p:spPr bwMode="auto">
            <a:xfrm>
              <a:off x="4763" y="2817"/>
              <a:ext cx="96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chemeClr val="bg1"/>
                  </a:solidFill>
                </a:rPr>
                <a:t>DO</a:t>
              </a:r>
              <a:endParaRPr lang="it-IT" sz="800" b="1">
                <a:solidFill>
                  <a:schemeClr val="bg1"/>
                </a:solidFill>
              </a:endParaRPr>
            </a:p>
          </p:txBody>
        </p:sp>
        <p:sp>
          <p:nvSpPr>
            <p:cNvPr id="9281" name="Rectangle 126"/>
            <p:cNvSpPr>
              <a:spLocks noChangeArrowheads="1"/>
            </p:cNvSpPr>
            <p:nvPr/>
          </p:nvSpPr>
          <p:spPr bwMode="auto">
            <a:xfrm>
              <a:off x="5276" y="2584"/>
              <a:ext cx="270" cy="65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r>
                <a:rPr lang="en-US" sz="1000">
                  <a:solidFill>
                    <a:schemeClr val="bg1"/>
                  </a:solidFill>
                </a:rPr>
                <a:t>Connectors  for </a:t>
              </a:r>
            </a:p>
            <a:p>
              <a:pPr algn="ctr" eaLnBrk="0" hangingPunct="0"/>
              <a:r>
                <a:rPr lang="en-US" sz="1000">
                  <a:solidFill>
                    <a:schemeClr val="bg1"/>
                  </a:solidFill>
                </a:rPr>
                <a:t>tracks  output</a:t>
              </a:r>
              <a:endParaRPr lang="it-IT" sz="1000">
                <a:solidFill>
                  <a:schemeClr val="bg1"/>
                </a:solidFill>
              </a:endParaRPr>
            </a:p>
          </p:txBody>
        </p:sp>
        <p:sp>
          <p:nvSpPr>
            <p:cNvPr id="9282" name="Rectangle 127"/>
            <p:cNvSpPr>
              <a:spLocks noChangeArrowheads="1"/>
            </p:cNvSpPr>
            <p:nvPr/>
          </p:nvSpPr>
          <p:spPr bwMode="auto">
            <a:xfrm>
              <a:off x="4815" y="2542"/>
              <a:ext cx="228" cy="190"/>
            </a:xfrm>
            <a:prstGeom prst="rect">
              <a:avLst/>
            </a:prstGeom>
            <a:solidFill>
              <a:srgbClr val="F3F3F3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>
                  <a:solidFill>
                    <a:schemeClr val="bg1"/>
                  </a:solidFill>
                </a:rPr>
                <a:t>Interface</a:t>
              </a:r>
              <a:endParaRPr lang="it-IT" sz="900">
                <a:solidFill>
                  <a:schemeClr val="bg1"/>
                </a:solidFill>
              </a:endParaRPr>
            </a:p>
          </p:txBody>
        </p:sp>
        <p:sp>
          <p:nvSpPr>
            <p:cNvPr id="9283" name="Rectangle 128"/>
            <p:cNvSpPr>
              <a:spLocks noChangeArrowheads="1"/>
            </p:cNvSpPr>
            <p:nvPr/>
          </p:nvSpPr>
          <p:spPr bwMode="auto">
            <a:xfrm>
              <a:off x="4717" y="3702"/>
              <a:ext cx="227" cy="415"/>
            </a:xfrm>
            <a:prstGeom prst="rect">
              <a:avLst/>
            </a:prstGeom>
            <a:noFill/>
            <a:ln w="28575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84" name="Text Box 129"/>
            <p:cNvSpPr txBox="1">
              <a:spLocks noChangeArrowheads="1"/>
            </p:cNvSpPr>
            <p:nvPr/>
          </p:nvSpPr>
          <p:spPr bwMode="auto">
            <a:xfrm rot="-5400000">
              <a:off x="4740" y="3853"/>
              <a:ext cx="341" cy="135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800">
                  <a:solidFill>
                    <a:schemeClr val="bg1"/>
                  </a:solidFill>
                </a:rPr>
                <a:t>SSMAP</a:t>
              </a:r>
              <a:endParaRPr lang="it-IT" sz="800">
                <a:solidFill>
                  <a:schemeClr val="bg1"/>
                </a:solidFill>
              </a:endParaRPr>
            </a:p>
          </p:txBody>
        </p:sp>
        <p:sp>
          <p:nvSpPr>
            <p:cNvPr id="9285" name="Rectangle 134"/>
            <p:cNvSpPr>
              <a:spLocks noChangeArrowheads="1"/>
            </p:cNvSpPr>
            <p:nvPr/>
          </p:nvSpPr>
          <p:spPr bwMode="auto">
            <a:xfrm>
              <a:off x="4469" y="2302"/>
              <a:ext cx="1077" cy="1922"/>
            </a:xfrm>
            <a:prstGeom prst="rect">
              <a:avLst/>
            </a:prstGeom>
            <a:noFill/>
            <a:ln w="38100">
              <a:solidFill>
                <a:srgbClr val="2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9224" name="Text Box 131"/>
          <p:cNvSpPr txBox="1">
            <a:spLocks noChangeArrowheads="1"/>
          </p:cNvSpPr>
          <p:nvPr/>
        </p:nvSpPr>
        <p:spPr bwMode="auto">
          <a:xfrm>
            <a:off x="4508500" y="3081338"/>
            <a:ext cx="2320925" cy="8223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400">
                <a:solidFill>
                  <a:schemeClr val="bg1"/>
                </a:solidFill>
              </a:rPr>
              <a:t>Processing Unit</a:t>
            </a:r>
          </a:p>
          <a:p>
            <a:pPr defTabSz="914400"/>
            <a:r>
              <a:rPr lang="en-US" sz="2400">
                <a:solidFill>
                  <a:srgbClr val="FF0000"/>
                </a:solidFill>
              </a:rPr>
              <a:t>Pisa</a:t>
            </a:r>
            <a:r>
              <a:rPr lang="en-US" sz="2400">
                <a:solidFill>
                  <a:schemeClr val="bg1"/>
                </a:solidFill>
              </a:rPr>
              <a:t> +</a:t>
            </a:r>
            <a:r>
              <a:rPr lang="en-US" sz="2400">
                <a:solidFill>
                  <a:schemeClr val="hlink"/>
                </a:solidFill>
              </a:rPr>
              <a:t>Chicago</a:t>
            </a:r>
            <a:endParaRPr lang="it-IT" sz="2400">
              <a:solidFill>
                <a:schemeClr val="hlink"/>
              </a:solidFill>
            </a:endParaRPr>
          </a:p>
        </p:txBody>
      </p:sp>
      <p:sp>
        <p:nvSpPr>
          <p:cNvPr id="9225" name="Line 135"/>
          <p:cNvSpPr>
            <a:spLocks noChangeShapeType="1"/>
          </p:cNvSpPr>
          <p:nvPr/>
        </p:nvSpPr>
        <p:spPr bwMode="auto">
          <a:xfrm>
            <a:off x="6459538" y="3787775"/>
            <a:ext cx="1127125" cy="835025"/>
          </a:xfrm>
          <a:prstGeom prst="line">
            <a:avLst/>
          </a:prstGeom>
          <a:noFill/>
          <a:ln w="38100">
            <a:solidFill>
              <a:srgbClr val="2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ine 130"/>
          <p:cNvSpPr>
            <a:spLocks noChangeShapeType="1"/>
          </p:cNvSpPr>
          <p:nvPr/>
        </p:nvSpPr>
        <p:spPr bwMode="auto">
          <a:xfrm flipH="1">
            <a:off x="6954838" y="2497138"/>
            <a:ext cx="1654175" cy="1144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7" name="Text Box 145"/>
          <p:cNvSpPr txBox="1">
            <a:spLocks noChangeArrowheads="1"/>
          </p:cNvSpPr>
          <p:nvPr/>
        </p:nvSpPr>
        <p:spPr bwMode="auto">
          <a:xfrm>
            <a:off x="212725" y="227013"/>
            <a:ext cx="3060700" cy="822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400">
                <a:solidFill>
                  <a:schemeClr val="bg1"/>
                </a:solidFill>
              </a:rPr>
              <a:t>ITALIAN  DUTIES for</a:t>
            </a:r>
          </a:p>
          <a:p>
            <a:pPr defTabSz="914400"/>
            <a:r>
              <a:rPr lang="en-US" sz="2400">
                <a:solidFill>
                  <a:schemeClr val="bg1"/>
                </a:solidFill>
              </a:rPr>
              <a:t>3x10**34</a:t>
            </a:r>
            <a:endParaRPr lang="it-IT" sz="2400">
              <a:solidFill>
                <a:schemeClr val="bg1"/>
              </a:solidFill>
            </a:endParaRPr>
          </a:p>
        </p:txBody>
      </p:sp>
      <p:sp>
        <p:nvSpPr>
          <p:cNvPr id="9228" name="Text Box 147"/>
          <p:cNvSpPr txBox="1">
            <a:spLocks noChangeArrowheads="1"/>
          </p:cNvSpPr>
          <p:nvPr/>
        </p:nvSpPr>
        <p:spPr bwMode="auto">
          <a:xfrm>
            <a:off x="120650" y="925513"/>
            <a:ext cx="5318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/>
              <a:t>PISA</a:t>
            </a:r>
            <a:endParaRPr lang="it-IT"/>
          </a:p>
        </p:txBody>
      </p:sp>
      <p:sp>
        <p:nvSpPr>
          <p:cNvPr id="9229" name="Line 149"/>
          <p:cNvSpPr>
            <a:spLocks noChangeShapeType="1"/>
          </p:cNvSpPr>
          <p:nvPr/>
        </p:nvSpPr>
        <p:spPr bwMode="auto">
          <a:xfrm>
            <a:off x="1295400" y="1690688"/>
            <a:ext cx="457200" cy="2984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0" name="Text Box 150"/>
          <p:cNvSpPr txBox="1">
            <a:spLocks noChangeArrowheads="1"/>
          </p:cNvSpPr>
          <p:nvPr/>
        </p:nvSpPr>
        <p:spPr bwMode="auto">
          <a:xfrm>
            <a:off x="44450" y="1049338"/>
            <a:ext cx="231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800" b="1">
                <a:solidFill>
                  <a:srgbClr val="FF0000"/>
                </a:solidFill>
              </a:rPr>
              <a:t>DATA FORMATTER</a:t>
            </a:r>
          </a:p>
          <a:p>
            <a:pPr defTabSz="914400"/>
            <a:r>
              <a:rPr lang="en-US" sz="1800" b="1">
                <a:solidFill>
                  <a:srgbClr val="FF0000"/>
                </a:solidFill>
              </a:rPr>
              <a:t>FRASCATI</a:t>
            </a:r>
            <a:endParaRPr lang="it-IT" sz="1800" b="1">
              <a:solidFill>
                <a:srgbClr val="FF0000"/>
              </a:solidFill>
            </a:endParaRPr>
          </a:p>
        </p:txBody>
      </p:sp>
      <p:sp>
        <p:nvSpPr>
          <p:cNvPr id="9231" name="Line 151"/>
          <p:cNvSpPr>
            <a:spLocks noChangeShapeType="1"/>
          </p:cNvSpPr>
          <p:nvPr/>
        </p:nvSpPr>
        <p:spPr bwMode="auto">
          <a:xfrm flipV="1">
            <a:off x="1752600" y="3217863"/>
            <a:ext cx="609600" cy="938212"/>
          </a:xfrm>
          <a:prstGeom prst="line">
            <a:avLst/>
          </a:prstGeom>
          <a:noFill/>
          <a:ln w="38100">
            <a:solidFill>
              <a:srgbClr val="2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2" name="Text Box 152"/>
          <p:cNvSpPr txBox="1">
            <a:spLocks noChangeArrowheads="1"/>
          </p:cNvSpPr>
          <p:nvPr/>
        </p:nvSpPr>
        <p:spPr bwMode="auto">
          <a:xfrm>
            <a:off x="1057275" y="4214813"/>
            <a:ext cx="136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800" b="1">
                <a:solidFill>
                  <a:srgbClr val="2600FF"/>
                </a:solidFill>
              </a:rPr>
              <a:t>FERMILAB</a:t>
            </a:r>
            <a:endParaRPr lang="it-IT" sz="1800" b="1">
              <a:solidFill>
                <a:srgbClr val="26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Screen shot 2012-01-20 at 00.46.53.png"/>
          <p:cNvPicPr>
            <a:picLocks noChangeAspect="1"/>
          </p:cNvPicPr>
          <p:nvPr/>
        </p:nvPicPr>
        <p:blipFill>
          <a:blip r:embed="rId2"/>
          <a:srcRect t="9969"/>
          <a:stretch>
            <a:fillRect/>
          </a:stretch>
        </p:blipFill>
        <p:spPr>
          <a:xfrm>
            <a:off x="1761285" y="2816356"/>
            <a:ext cx="7241455" cy="3917815"/>
          </a:xfrm>
          <a:prstGeom prst="rect">
            <a:avLst/>
          </a:prstGeom>
        </p:spPr>
      </p:pic>
      <p:pic>
        <p:nvPicPr>
          <p:cNvPr id="12" name="Immagine 11" descr="Screen shot 2012-01-20 at 00.47.50.png"/>
          <p:cNvPicPr>
            <a:picLocks noChangeAspect="1"/>
          </p:cNvPicPr>
          <p:nvPr/>
        </p:nvPicPr>
        <p:blipFill>
          <a:blip r:embed="rId3"/>
          <a:srcRect l="11203"/>
          <a:stretch>
            <a:fillRect/>
          </a:stretch>
        </p:blipFill>
        <p:spPr>
          <a:xfrm>
            <a:off x="1495582" y="3013438"/>
            <a:ext cx="4571302" cy="437449"/>
          </a:xfrm>
          <a:prstGeom prst="rect">
            <a:avLst/>
          </a:prstGeom>
        </p:spPr>
      </p:pic>
      <p:sp>
        <p:nvSpPr>
          <p:cNvPr id="13" name="Rettangolo arrotondato 12"/>
          <p:cNvSpPr/>
          <p:nvPr/>
        </p:nvSpPr>
        <p:spPr>
          <a:xfrm>
            <a:off x="5486400" y="4703454"/>
            <a:ext cx="769004" cy="1108205"/>
          </a:xfrm>
          <a:prstGeom prst="roundRect">
            <a:avLst/>
          </a:prstGeom>
          <a:solidFill>
            <a:srgbClr val="00FF00">
              <a:alpha val="27000"/>
            </a:srgbClr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5333999" y="6044965"/>
            <a:ext cx="512669" cy="466613"/>
          </a:xfrm>
          <a:prstGeom prst="roundRect">
            <a:avLst/>
          </a:prstGeom>
          <a:solidFill>
            <a:srgbClr val="00FF00">
              <a:alpha val="27000"/>
            </a:srgbClr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220200" cy="609600"/>
          </a:xfrm>
        </p:spPr>
        <p:txBody>
          <a:bodyPr/>
          <a:lstStyle/>
          <a:p>
            <a:r>
              <a:rPr lang="it-IT" dirty="0" smtClean="0"/>
              <a:t>VS: 45degree </a:t>
            </a:r>
            <a:r>
              <a:rPr lang="it-IT" dirty="0" smtClean="0"/>
              <a:t>phi towers (0.3&lt;</a:t>
            </a:r>
            <a:r>
              <a:rPr lang="it-IT" dirty="0" smtClean="0">
                <a:latin typeface="Symbol" charset="2"/>
                <a:cs typeface="Symbol" charset="2"/>
              </a:rPr>
              <a:t>h</a:t>
            </a:r>
            <a:r>
              <a:rPr lang="it-IT" dirty="0" smtClean="0"/>
              <a:t>&lt;1.15)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30-03-2012</a:t>
            </a:r>
            <a:endParaRPr lang="it-IT"/>
          </a:p>
        </p:txBody>
      </p:sp>
      <p:grpSp>
        <p:nvGrpSpPr>
          <p:cNvPr id="9" name="Gruppo 8"/>
          <p:cNvGrpSpPr/>
          <p:nvPr/>
        </p:nvGrpSpPr>
        <p:grpSpPr>
          <a:xfrm>
            <a:off x="0" y="754195"/>
            <a:ext cx="3687014" cy="3389018"/>
            <a:chOff x="0" y="1110281"/>
            <a:chExt cx="4103659" cy="3723038"/>
          </a:xfrm>
        </p:grpSpPr>
        <p:pic>
          <p:nvPicPr>
            <p:cNvPr id="5" name="Immagine 4" descr="Screen shot 2012-01-20 at 00.42.28.png"/>
            <p:cNvPicPr>
              <a:picLocks noChangeAspect="1"/>
            </p:cNvPicPr>
            <p:nvPr/>
          </p:nvPicPr>
          <p:blipFill>
            <a:blip r:embed="rId4"/>
            <a:srcRect b="1024"/>
            <a:stretch>
              <a:fillRect/>
            </a:stretch>
          </p:blipFill>
          <p:spPr>
            <a:xfrm>
              <a:off x="0" y="1110281"/>
              <a:ext cx="4103659" cy="3683782"/>
            </a:xfrm>
            <a:prstGeom prst="rect">
              <a:avLst/>
            </a:prstGeom>
          </p:spPr>
        </p:pic>
        <p:pic>
          <p:nvPicPr>
            <p:cNvPr id="6" name="Immagine 5" descr="Screen shot 2012-01-20 at 00.43.27.png"/>
            <p:cNvPicPr>
              <a:picLocks noChangeAspect="1"/>
            </p:cNvPicPr>
            <p:nvPr/>
          </p:nvPicPr>
          <p:blipFill>
            <a:blip r:embed="rId5"/>
            <a:srcRect l="6545" t="5458" r="-4727"/>
            <a:stretch>
              <a:fillRect/>
            </a:stretch>
          </p:blipFill>
          <p:spPr>
            <a:xfrm>
              <a:off x="1873086" y="2926749"/>
              <a:ext cx="2010867" cy="1906570"/>
            </a:xfrm>
            <a:prstGeom prst="rect">
              <a:avLst/>
            </a:prstGeom>
          </p:spPr>
        </p:pic>
      </p:grpSp>
      <p:sp>
        <p:nvSpPr>
          <p:cNvPr id="8" name="CasellaDiTesto 7"/>
          <p:cNvSpPr txBox="1"/>
          <p:nvPr/>
        </p:nvSpPr>
        <p:spPr>
          <a:xfrm>
            <a:off x="3947666" y="868812"/>
            <a:ext cx="5272534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4 pix </a:t>
            </a:r>
            <a:r>
              <a:rPr lang="it-IT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links (L1</a:t>
            </a:r>
            <a:r>
              <a:rPr lang="it-IT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, L2) + 4 </a:t>
            </a:r>
            <a:r>
              <a:rPr lang="it-IT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SCT links</a:t>
            </a:r>
            <a:endParaRPr lang="it-IT" sz="2800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it-IT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RODs</a:t>
            </a:r>
            <a:r>
              <a:rPr lang="it-IT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per </a:t>
            </a:r>
            <a:r>
              <a:rPr lang="it-IT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tower</a:t>
            </a:r>
            <a:r>
              <a:rPr lang="it-IT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(0.3&lt;</a:t>
            </a:r>
            <a:r>
              <a:rPr lang="it-IT" sz="2800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h</a:t>
            </a:r>
            <a:r>
              <a:rPr lang="it-IT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&lt;1.15)</a:t>
            </a:r>
          </a:p>
          <a:p>
            <a:pPr>
              <a:spcAft>
                <a:spcPts val="600"/>
              </a:spcAft>
            </a:pPr>
            <a:r>
              <a:rPr lang="it-IT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Total 16 </a:t>
            </a:r>
            <a:r>
              <a:rPr lang="it-IT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ROLs</a:t>
            </a:r>
            <a:r>
              <a:rPr lang="it-IT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for</a:t>
            </a:r>
            <a:r>
              <a:rPr lang="it-IT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2</a:t>
            </a:r>
            <a:r>
              <a:rPr lang="it-IT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towers</a:t>
            </a:r>
            <a:endParaRPr lang="it-IT" sz="2800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338568-C2A8-461D-A76D-3DB77896DE1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2800" y="3421679"/>
            <a:ext cx="1447800" cy="685800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572000" y="4107479"/>
            <a:ext cx="1020739" cy="397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382012" y="4495800"/>
            <a:ext cx="942588" cy="2238371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3124200" y="3013438"/>
            <a:ext cx="2601994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1 EDRO + 1AMB</a:t>
            </a:r>
          </a:p>
          <a:p>
            <a:pPr>
              <a:spcAft>
                <a:spcPts val="600"/>
              </a:spcAft>
            </a:pPr>
            <a:r>
              <a:rPr lang="it-IT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=1 </a:t>
            </a:r>
            <a:r>
              <a:rPr lang="it-IT" sz="2800" dirty="0">
                <a:solidFill>
                  <a:schemeClr val="bg1"/>
                </a:solidFill>
                <a:latin typeface="Trebuchet MS"/>
                <a:cs typeface="Trebuchet MS"/>
              </a:rPr>
              <a:t>tower </a:t>
            </a:r>
          </a:p>
        </p:txBody>
      </p:sp>
      <p:cxnSp>
        <p:nvCxnSpPr>
          <p:cNvPr id="20" name="Connettore 2 19"/>
          <p:cNvCxnSpPr/>
          <p:nvPr/>
        </p:nvCxnSpPr>
        <p:spPr>
          <a:xfrm flipH="1" flipV="1">
            <a:off x="2590800" y="3200400"/>
            <a:ext cx="898814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Rettangolo arrotondato 10"/>
          <p:cNvSpPr/>
          <p:nvPr/>
        </p:nvSpPr>
        <p:spPr>
          <a:xfrm>
            <a:off x="4644734" y="4703454"/>
            <a:ext cx="737278" cy="1108204"/>
          </a:xfrm>
          <a:prstGeom prst="roundRect">
            <a:avLst/>
          </a:prstGeom>
          <a:solidFill>
            <a:schemeClr val="accent2">
              <a:alpha val="27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74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9524" y="0"/>
            <a:ext cx="9143999" cy="971550"/>
          </a:xfrm>
        </p:spPr>
        <p:txBody>
          <a:bodyPr/>
          <a:lstStyle/>
          <a:p>
            <a:r>
              <a:rPr lang="en-US" sz="2800" dirty="0" smtClean="0"/>
              <a:t>VS idea born for </a:t>
            </a:r>
            <a:r>
              <a:rPr lang="en-US" sz="2800" dirty="0" smtClean="0">
                <a:latin typeface="Symbol" pitchFamily="18" charset="2"/>
              </a:rPr>
              <a:t>m</a:t>
            </a:r>
            <a:r>
              <a:rPr lang="en-US" sz="2800" dirty="0" smtClean="0"/>
              <a:t>~5-10  (CDF chip, 6 layers only) – </a:t>
            </a:r>
            <a:br>
              <a:rPr lang="en-US" sz="2800" dirty="0" smtClean="0"/>
            </a:br>
            <a:r>
              <a:rPr lang="en-US" sz="2800" dirty="0" smtClean="0"/>
              <a:t>now </a:t>
            </a:r>
            <a:r>
              <a:rPr lang="en-US" sz="2800" dirty="0" smtClean="0">
                <a:latin typeface="Symbol" pitchFamily="18" charset="2"/>
              </a:rPr>
              <a:t>m~</a:t>
            </a:r>
            <a:r>
              <a:rPr lang="en-US" sz="2800" dirty="0" smtClean="0"/>
              <a:t>30 !</a:t>
            </a:r>
            <a:endParaRPr lang="en-US" sz="28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30-03-2012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338568-C2A8-461D-A76D-3DB77896DE1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526" y="1066800"/>
            <a:ext cx="91439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 80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% bank </a:t>
            </a:r>
            <a:r>
              <a:rPr lang="en-US" sz="2400" dirty="0" smtClean="0">
                <a:solidFill>
                  <a:schemeClr val="bg1"/>
                </a:solidFill>
                <a:latin typeface="Symbol" pitchFamily="18" charset="2"/>
                <a:cs typeface="Trebuchet MS"/>
              </a:rPr>
              <a:t>e, m~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20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Calibri"/>
                <a:cs typeface="Trebuchet MS"/>
              </a:rPr>
              <a:t>→ no more than ~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  <a:cs typeface="Trebuchet MS"/>
              </a:rPr>
              <a:t>10 kHz </a:t>
            </a:r>
            <a:r>
              <a:rPr lang="en-US" sz="2400" dirty="0" smtClean="0">
                <a:solidFill>
                  <a:schemeClr val="bg1"/>
                </a:solidFill>
                <a:latin typeface="Calibri"/>
                <a:cs typeface="Trebuchet MS"/>
              </a:rPr>
              <a:t>event –  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  <a:cs typeface="Trebuchet MS"/>
              </a:rPr>
              <a:t>a lot of fakes </a:t>
            </a:r>
            <a:r>
              <a:rPr lang="en-US" sz="2400" dirty="0" smtClean="0">
                <a:solidFill>
                  <a:schemeClr val="bg1"/>
                </a:solidFill>
                <a:latin typeface="Calibri"/>
                <a:cs typeface="Trebuchet MS"/>
              </a:rPr>
              <a:t>because 6 layers only 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alibri"/>
                <a:cs typeface="Trebuchet MS"/>
              </a:rPr>
              <a:t>NO  VS  study for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  <a:cs typeface="Trebuchet MS"/>
              </a:rPr>
              <a:t>m~</a:t>
            </a:r>
            <a:r>
              <a:rPr lang="en-US" sz="24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30  but certainly worse!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Take </a:t>
            </a:r>
            <a:r>
              <a:rPr lang="en-US" sz="24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only muon triggers 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(use L1 ID in the header)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We will also </a:t>
            </a:r>
            <a:r>
              <a:rPr lang="en-US" sz="2400" b="1" dirty="0" err="1" smtClean="0">
                <a:solidFill>
                  <a:srgbClr val="2600FF"/>
                </a:solidFill>
                <a:latin typeface="Trebuchet MS"/>
                <a:cs typeface="Trebuchet MS"/>
              </a:rPr>
              <a:t>prescale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events inside FTK_IM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We will use banks with </a:t>
            </a:r>
            <a:r>
              <a:rPr lang="en-US" sz="24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low efficiency 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to reduce # found roads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We will cut the </a:t>
            </a:r>
            <a:r>
              <a:rPr lang="en-US" sz="24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Amboard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output at 1000 roads. 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Events will start to be complete only when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  <a:cs typeface="Trebuchet MS"/>
              </a:rPr>
              <a:t>m &lt; </a:t>
            </a:r>
            <a:r>
              <a:rPr lang="en-US" sz="24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~20 </a:t>
            </a: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(later in the store).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4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NO   TRACK FITTING – ONLY ROAD FINDING!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Trebuchet MS"/>
                <a:cs typeface="Trebuchet MS"/>
              </a:rPr>
              <a:t>Verify integration of FTK prototypes with ATLAS TDAQ </a:t>
            </a:r>
            <a:endParaRPr lang="it-IT" sz="2400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FF0000"/>
                </a:solidFill>
                <a:latin typeface="Trebuchet MS"/>
                <a:cs typeface="Trebuchet MS"/>
              </a:rPr>
              <a:t>Verify </a:t>
            </a:r>
            <a:r>
              <a:rPr lang="it-IT" sz="2400" dirty="0">
                <a:solidFill>
                  <a:srgbClr val="FF0000"/>
                </a:solidFill>
                <a:latin typeface="Trebuchet MS"/>
                <a:cs typeface="Trebuchet MS"/>
              </a:rPr>
              <a:t>that real-time FTK output with collision data </a:t>
            </a:r>
            <a:r>
              <a:rPr lang="it-IT" sz="2400" dirty="0" smtClean="0">
                <a:solidFill>
                  <a:srgbClr val="FF0000"/>
                </a:solidFill>
                <a:latin typeface="Trebuchet MS"/>
                <a:cs typeface="Trebuchet MS"/>
              </a:rPr>
              <a:t>                       </a:t>
            </a:r>
          </a:p>
          <a:p>
            <a:pPr>
              <a:spcAft>
                <a:spcPts val="600"/>
              </a:spcAft>
            </a:pPr>
            <a:r>
              <a:rPr lang="it-IT" sz="2400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lang="it-IT" sz="2400" dirty="0" smtClean="0">
                <a:solidFill>
                  <a:srgbClr val="FF0000"/>
                </a:solidFill>
                <a:latin typeface="Trebuchet MS"/>
                <a:cs typeface="Trebuchet MS"/>
              </a:rPr>
              <a:t>						</a:t>
            </a:r>
            <a:r>
              <a:rPr lang="it-IT" sz="2400" dirty="0" smtClean="0">
                <a:solidFill>
                  <a:srgbClr val="FF0000"/>
                </a:solidFill>
                <a:latin typeface="Trebuchet MS"/>
                <a:cs typeface="Trebuchet MS"/>
              </a:rPr>
              <a:t>corresponds </a:t>
            </a:r>
            <a:r>
              <a:rPr lang="it-IT" sz="2400" dirty="0">
                <a:solidFill>
                  <a:srgbClr val="FF0000"/>
                </a:solidFill>
                <a:latin typeface="Trebuchet MS"/>
                <a:cs typeface="Trebuchet MS"/>
              </a:rPr>
              <a:t>to FTK </a:t>
            </a:r>
            <a:r>
              <a:rPr lang="it-IT" sz="2400" dirty="0" smtClean="0">
                <a:solidFill>
                  <a:srgbClr val="FF0000"/>
                </a:solidFill>
                <a:latin typeface="Trebuchet MS"/>
                <a:cs typeface="Trebuchet MS"/>
              </a:rPr>
              <a:t>simulation</a:t>
            </a:r>
            <a:endParaRPr lang="it-IT" sz="24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lvl="1">
              <a:spcAft>
                <a:spcPts val="600"/>
              </a:spcAft>
            </a:pPr>
            <a:endParaRPr lang="en-US" sz="2400" dirty="0" smtClean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893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30-03-2012</a:t>
            </a:r>
            <a:endParaRPr lang="it-IT"/>
          </a:p>
        </p:txBody>
      </p:sp>
      <p:pic>
        <p:nvPicPr>
          <p:cNvPr id="5" name="Immagine 4" descr="Screen shot 2012-01-20 at 00.26.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737" y="-533400"/>
            <a:ext cx="9144000" cy="6852031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338568-C2A8-461D-A76D-3DB77896DE1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2568161" y="5826949"/>
            <a:ext cx="6575839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NEW crate @CERN this week for LAB 4</a:t>
            </a:r>
          </a:p>
          <a:p>
            <a:pPr algn="ctr"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Extra PC + Quest  needed </a:t>
            </a:r>
            <a:endParaRPr lang="en-US" sz="2800" b="1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686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61784" y="154180"/>
            <a:ext cx="5101016" cy="609600"/>
          </a:xfrm>
        </p:spPr>
        <p:txBody>
          <a:bodyPr/>
          <a:lstStyle/>
          <a:p>
            <a:r>
              <a:rPr lang="en-US" sz="2800" dirty="0" err="1" smtClean="0"/>
              <a:t>AMBoard</a:t>
            </a:r>
            <a:r>
              <a:rPr lang="en-US" sz="2800" dirty="0" smtClean="0"/>
              <a:t> generations &amp; tests</a:t>
            </a:r>
            <a:endParaRPr lang="en-US" sz="28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338568-C2A8-461D-A76D-3DB77896DE1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11" y="1375519"/>
            <a:ext cx="6409267" cy="281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84692" y="2133600"/>
            <a:ext cx="2395207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FFFF00"/>
                </a:solidFill>
                <a:latin typeface="Trebuchet MS"/>
                <a:cs typeface="Trebuchet MS"/>
              </a:rPr>
              <a:t>Old – CDF like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FFFF00"/>
                </a:solidFill>
                <a:latin typeface="Trebuchet MS"/>
                <a:cs typeface="Trebuchet MS"/>
              </a:rPr>
              <a:t>64 </a:t>
            </a:r>
            <a:r>
              <a:rPr lang="en-US" sz="2800" dirty="0" err="1" smtClean="0">
                <a:solidFill>
                  <a:srgbClr val="FFFF00"/>
                </a:solidFill>
                <a:latin typeface="Trebuchet MS"/>
                <a:cs typeface="Trebuchet MS"/>
              </a:rPr>
              <a:t>AMchips</a:t>
            </a:r>
            <a:endParaRPr lang="en-US" sz="2800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88476" y="1461240"/>
            <a:ext cx="292751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FFFF00"/>
                </a:solidFill>
                <a:latin typeface="Trebuchet MS"/>
                <a:cs typeface="Trebuchet MS"/>
              </a:rPr>
              <a:t>New – 128 </a:t>
            </a:r>
            <a:r>
              <a:rPr lang="en-US" sz="2000" dirty="0" err="1" smtClean="0">
                <a:solidFill>
                  <a:srgbClr val="FFFF00"/>
                </a:solidFill>
                <a:latin typeface="Trebuchet MS"/>
                <a:cs typeface="Trebuchet MS"/>
              </a:rPr>
              <a:t>AMchips</a:t>
            </a:r>
            <a:endParaRPr lang="en-US" sz="2000" dirty="0" smtClean="0">
              <a:solidFill>
                <a:srgbClr val="FFFF00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FFFF00"/>
                </a:solidFill>
                <a:latin typeface="Trebuchet MS"/>
                <a:cs typeface="Trebuchet MS"/>
              </a:rPr>
              <a:t>6 A @ 48 Volts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FFFF00"/>
                </a:solidFill>
                <a:latin typeface="Trebuchet MS"/>
                <a:cs typeface="Trebuchet MS"/>
              </a:rPr>
              <a:t>270 Watts@1,8 V</a:t>
            </a:r>
            <a:endParaRPr lang="en-US" sz="2800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4669" y="4495145"/>
            <a:ext cx="4456261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ttangolo 30"/>
          <p:cNvSpPr/>
          <p:nvPr/>
        </p:nvSpPr>
        <p:spPr>
          <a:xfrm>
            <a:off x="4603424" y="5943600"/>
            <a:ext cx="1263487" cy="738664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5V	/ 345A, 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3,3V	/115A, 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48V 	/81A,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431323" y="4191000"/>
            <a:ext cx="5697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Final crate – Wiener - soon @CERN</a:t>
            </a:r>
            <a:endParaRPr lang="en-US" sz="28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768" y="656067"/>
            <a:ext cx="259878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AMBslim5 for </a:t>
            </a:r>
          </a:p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standard test stands</a:t>
            </a:r>
            <a:endParaRPr lang="it-IT" sz="2000" b="1" dirty="0">
              <a:solidFill>
                <a:srgbClr val="2600FF"/>
              </a:solidFill>
              <a:latin typeface="Trebuchet MS"/>
              <a:cs typeface="Trebuchet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2332" y="974377"/>
            <a:ext cx="3708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AMBslim5++ for cooling tests </a:t>
            </a:r>
            <a:endParaRPr lang="it-IT" sz="2000" b="1" dirty="0">
              <a:solidFill>
                <a:srgbClr val="2600FF"/>
              </a:solidFill>
              <a:latin typeface="Trebuchet MS"/>
              <a:cs typeface="Trebuchet 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65114" y="636882"/>
            <a:ext cx="206017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NEW:AMBFTK </a:t>
            </a:r>
          </a:p>
          <a:p>
            <a:pPr algn="ctr">
              <a:spcAft>
                <a:spcPts val="600"/>
              </a:spcAft>
            </a:pPr>
            <a:r>
              <a:rPr lang="en-GB" sz="20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for 2015 (PI-MI)</a:t>
            </a:r>
            <a:endParaRPr lang="it-IT" sz="2000" b="1" dirty="0">
              <a:solidFill>
                <a:srgbClr val="2600FF"/>
              </a:solidFill>
              <a:latin typeface="Trebuchet MS"/>
              <a:cs typeface="Trebuchet M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21712"/>
            <a:ext cx="2769183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own Arrow 10"/>
          <p:cNvSpPr/>
          <p:nvPr/>
        </p:nvSpPr>
        <p:spPr>
          <a:xfrm>
            <a:off x="7801905" y="3316026"/>
            <a:ext cx="173140" cy="304800"/>
          </a:xfrm>
          <a:prstGeom prst="downArrow">
            <a:avLst/>
          </a:prstGeom>
          <a:solidFill>
            <a:srgbClr val="26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6464340" y="3472341"/>
            <a:ext cx="2733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Just ordered the PCB</a:t>
            </a:r>
            <a:endParaRPr lang="it-IT" sz="2000" b="1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pic>
        <p:nvPicPr>
          <p:cNvPr id="25" name="Picture 24" descr="C:\Users\Daniel-Bibi\Desktop\WIT2012-Pisa\LAMB_L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0398" y="4769505"/>
            <a:ext cx="2147751" cy="2088495"/>
          </a:xfrm>
          <a:prstGeom prst="rect">
            <a:avLst/>
          </a:prstGeom>
          <a:noFill/>
        </p:spPr>
      </p:pic>
      <p:sp>
        <p:nvSpPr>
          <p:cNvPr id="27" name="Down Arrow 26"/>
          <p:cNvSpPr/>
          <p:nvPr/>
        </p:nvSpPr>
        <p:spPr>
          <a:xfrm>
            <a:off x="7801905" y="3871065"/>
            <a:ext cx="173140" cy="304800"/>
          </a:xfrm>
          <a:prstGeom prst="downArrow">
            <a:avLst/>
          </a:prstGeom>
          <a:solidFill>
            <a:srgbClr val="26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TextBox 27"/>
          <p:cNvSpPr txBox="1"/>
          <p:nvPr/>
        </p:nvSpPr>
        <p:spPr>
          <a:xfrm>
            <a:off x="6334561" y="4074885"/>
            <a:ext cx="271260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LAMBFTK</a:t>
            </a:r>
            <a:r>
              <a:rPr lang="en-GB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 just routed</a:t>
            </a:r>
          </a:p>
          <a:p>
            <a:pPr algn="ctr">
              <a:spcAft>
                <a:spcPts val="600"/>
              </a:spcAft>
            </a:pPr>
            <a:r>
              <a:rPr lang="en-GB" sz="20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(PG-PI-PV)</a:t>
            </a:r>
            <a:endParaRPr lang="it-IT" sz="2000" b="1" dirty="0">
              <a:solidFill>
                <a:srgbClr val="2600FF"/>
              </a:solidFill>
              <a:latin typeface="Trebuchet MS"/>
              <a:cs typeface="Trebuchet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692" y="4878110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PI-PV</a:t>
            </a:r>
            <a:endParaRPr lang="it-IT" sz="2800" b="1" dirty="0">
              <a:solidFill>
                <a:srgbClr val="2600FF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338568-C2A8-461D-A76D-3DB77896DE1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0278" y="228600"/>
            <a:ext cx="6501128" cy="609600"/>
          </a:xfrm>
        </p:spPr>
        <p:txBody>
          <a:bodyPr/>
          <a:lstStyle/>
          <a:p>
            <a:r>
              <a:rPr lang="en-US" sz="2800" dirty="0" smtClean="0"/>
              <a:t>Next tests: AMBFTK and Proto-AUX</a:t>
            </a:r>
            <a:endParaRPr lang="en-US" sz="28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827794" y="1138297"/>
            <a:ext cx="4014289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P3: 12 (1.5 GHz)+ 8 (3GHz)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 = 20 serial links</a:t>
            </a:r>
          </a:p>
          <a:p>
            <a:pPr>
              <a:spcAft>
                <a:spcPts val="600"/>
              </a:spcAft>
            </a:pPr>
            <a:endParaRPr lang="en-US" sz="1800" b="1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Trebuchet MS"/>
                <a:cs typeface="Trebuchet MS"/>
              </a:rPr>
              <a:t>TEST OF:</a:t>
            </a:r>
            <a:br>
              <a:rPr lang="en-US" sz="1800" b="1" dirty="0" smtClean="0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en-US" sz="1800" b="1" dirty="0" smtClean="0">
                <a:solidFill>
                  <a:schemeClr val="bg1"/>
                </a:solidFill>
                <a:latin typeface="Trebuchet MS"/>
                <a:cs typeface="Trebuchet MS"/>
              </a:rPr>
              <a:t>- </a:t>
            </a:r>
            <a:r>
              <a:rPr lang="en-US" sz="18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Serial links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18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VME on Proto AUX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18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18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Compatibility</a:t>
            </a:r>
            <a:r>
              <a:rPr lang="en-US" sz="18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with new </a:t>
            </a:r>
            <a:r>
              <a:rPr lang="en-US" sz="18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AMchip</a:t>
            </a:r>
            <a:endParaRPr lang="en-US" sz="1800" b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40983" y="1776933"/>
            <a:ext cx="293086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A lot of high frequency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Serial links</a:t>
            </a:r>
            <a:endParaRPr lang="en-US" sz="2000" b="1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799" y="3717392"/>
            <a:ext cx="2900839" cy="269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209" y="3631144"/>
            <a:ext cx="5059391" cy="322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609600" y="4114800"/>
            <a:ext cx="1576072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latin typeface="Trebuchet MS"/>
                <a:cs typeface="Trebuchet MS"/>
              </a:rPr>
              <a:t>Proto</a:t>
            </a:r>
          </a:p>
          <a:p>
            <a:pPr>
              <a:spcAft>
                <a:spcPts val="600"/>
              </a:spcAft>
            </a:pPr>
            <a:r>
              <a:rPr lang="en-US" sz="2800" dirty="0" err="1" smtClean="0">
                <a:latin typeface="Trebuchet MS"/>
                <a:cs typeface="Trebuchet MS"/>
              </a:rPr>
              <a:t>AMBoard</a:t>
            </a:r>
            <a:endParaRPr lang="en-US" sz="2800" dirty="0">
              <a:latin typeface="Trebuchet MS"/>
              <a:cs typeface="Trebuchet MS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886200" y="4114800"/>
            <a:ext cx="1035027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Proto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AUX</a:t>
            </a:r>
            <a:endParaRPr lang="en-US" sz="28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cxnSp>
        <p:nvCxnSpPr>
          <p:cNvPr id="21" name="Connettore 2 20"/>
          <p:cNvCxnSpPr/>
          <p:nvPr/>
        </p:nvCxnSpPr>
        <p:spPr>
          <a:xfrm rot="16200000" flipV="1">
            <a:off x="3162300" y="6057899"/>
            <a:ext cx="685803" cy="45720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3886200" y="6457890"/>
            <a:ext cx="3325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ISOLA per 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buon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contatto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 P3</a:t>
            </a:r>
            <a:endParaRPr lang="en-US" sz="20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4160809" y="5171184"/>
            <a:ext cx="2140330" cy="107721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Milano - Pavia: 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Mechanics studies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Tested  OK</a:t>
            </a:r>
          </a:p>
        </p:txBody>
      </p:sp>
      <p:cxnSp>
        <p:nvCxnSpPr>
          <p:cNvPr id="28" name="Connettore 2 27"/>
          <p:cNvCxnSpPr/>
          <p:nvPr/>
        </p:nvCxnSpPr>
        <p:spPr>
          <a:xfrm flipV="1">
            <a:off x="7239000" y="6248402"/>
            <a:ext cx="838200" cy="38099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>
            <a:off x="6324600" y="3925889"/>
            <a:ext cx="510339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5068618" y="3717392"/>
            <a:ext cx="135485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FF510B"/>
                </a:solidFill>
                <a:latin typeface="Trebuchet MS"/>
                <a:cs typeface="Trebuchet MS"/>
              </a:rPr>
              <a:t>Backplane 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FF510B"/>
                </a:solidFill>
                <a:latin typeface="Trebuchet MS"/>
                <a:cs typeface="Trebuchet MS"/>
              </a:rPr>
              <a:t>VME</a:t>
            </a:r>
            <a:endParaRPr lang="en-US" sz="1800" b="1" dirty="0">
              <a:solidFill>
                <a:srgbClr val="FF510B"/>
              </a:solidFill>
              <a:latin typeface="Trebuchet MS"/>
              <a:cs typeface="Trebuchet MS"/>
            </a:endParaRPr>
          </a:p>
        </p:txBody>
      </p:sp>
      <p:cxnSp>
        <p:nvCxnSpPr>
          <p:cNvPr id="35" name="Connettore 2 34"/>
          <p:cNvCxnSpPr/>
          <p:nvPr/>
        </p:nvCxnSpPr>
        <p:spPr>
          <a:xfrm flipH="1">
            <a:off x="3352800" y="1447800"/>
            <a:ext cx="1502309" cy="4191000"/>
          </a:xfrm>
          <a:prstGeom prst="straightConnector1">
            <a:avLst/>
          </a:prstGeom>
          <a:ln>
            <a:solidFill>
              <a:srgbClr val="2600FF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5941" y="0"/>
            <a:ext cx="8534399" cy="1141220"/>
          </a:xfrm>
        </p:spPr>
        <p:txBody>
          <a:bodyPr/>
          <a:lstStyle/>
          <a:p>
            <a:r>
              <a:rPr lang="en-US" dirty="0" smtClean="0"/>
              <a:t>AMCHIP04 </a:t>
            </a:r>
            <a:r>
              <a:rPr lang="en-US" dirty="0" smtClean="0">
                <a:solidFill>
                  <a:schemeClr val="bg1"/>
                </a:solidFill>
              </a:rPr>
              <a:t>big Jump in technology!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(LNF, Pisa, Milano + ideas from USA)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338568-C2A8-461D-A76D-3DB77896DE1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1887" y="3126766"/>
            <a:ext cx="4252399" cy="373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715000" y="3493522"/>
            <a:ext cx="530915" cy="6463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</a:rPr>
              <a:t>65 </a:t>
            </a:r>
          </a:p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</a:rPr>
              <a:t>nm</a:t>
            </a:r>
            <a:endParaRPr lang="it-IT" sz="1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3" name="Titl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617817">
            <a:off x="5942392" y="5352664"/>
            <a:ext cx="3280839" cy="46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 rot="19617817">
            <a:off x="5962641" y="5548617"/>
            <a:ext cx="2915105" cy="22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 dirty="0" smtClean="0">
                <a:solidFill>
                  <a:srgbClr val="FF0000"/>
                </a:solidFill>
                <a:latin typeface="Trebuchet MS" pitchFamily="34" charset="0"/>
              </a:rPr>
              <a:t>2011-12</a:t>
            </a:r>
            <a:endParaRPr lang="en-US" sz="20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cxnSp>
        <p:nvCxnSpPr>
          <p:cNvPr id="16" name="Connettore 2 15"/>
          <p:cNvCxnSpPr/>
          <p:nvPr/>
        </p:nvCxnSpPr>
        <p:spPr>
          <a:xfrm>
            <a:off x="4786007" y="2926711"/>
            <a:ext cx="4331311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278947" y="2726656"/>
            <a:ext cx="1186543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3.80 mm</a:t>
            </a:r>
            <a:endParaRPr lang="en-US" sz="20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cxnSp>
        <p:nvCxnSpPr>
          <p:cNvPr id="18" name="Connettore 2 17"/>
          <p:cNvCxnSpPr/>
          <p:nvPr/>
        </p:nvCxnSpPr>
        <p:spPr>
          <a:xfrm rot="16200000" flipH="1">
            <a:off x="2833385" y="5005083"/>
            <a:ext cx="3686785" cy="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 rot="5400000">
            <a:off x="4038560" y="4889017"/>
            <a:ext cx="1186543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3.31 mm</a:t>
            </a:r>
            <a:endParaRPr lang="en-US" sz="20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5753101" y="5029200"/>
            <a:ext cx="571500" cy="1238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ttore 2 23"/>
          <p:cNvCxnSpPr/>
          <p:nvPr/>
        </p:nvCxnSpPr>
        <p:spPr>
          <a:xfrm flipV="1">
            <a:off x="4036115" y="5029200"/>
            <a:ext cx="2045222" cy="1419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654651" y="6472703"/>
            <a:ext cx="3799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  <a:latin typeface="Trebuchet MS"/>
                <a:cs typeface="Trebuchet MS"/>
              </a:rPr>
              <a:t>64 patterns= 2 full </a:t>
            </a:r>
            <a:r>
              <a:rPr lang="en-US" sz="20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custum</a:t>
            </a:r>
            <a:r>
              <a:rPr lang="en-US" sz="2000" dirty="0" smtClean="0">
                <a:solidFill>
                  <a:srgbClr val="FF0000"/>
                </a:solidFill>
                <a:latin typeface="Trebuchet MS"/>
                <a:cs typeface="Trebuchet MS"/>
              </a:rPr>
              <a:t> cells</a:t>
            </a:r>
            <a:endParaRPr lang="en-US" sz="20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-3" y="4772147"/>
            <a:ext cx="4600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  <a:latin typeface="Trebuchet MS"/>
                <a:cs typeface="Trebuchet MS"/>
              </a:rPr>
              <a:t>14 mm^2 = 8192 Patterns + 228 pads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  <a:latin typeface="Trebuchet MS"/>
                <a:cs typeface="Trebuchet MS"/>
              </a:rPr>
              <a:t>Variable Resolution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: high fake rejection with smaller banks</a:t>
            </a:r>
            <a:endParaRPr lang="en-US" sz="2000" dirty="0" smtClean="0">
              <a:solidFill>
                <a:srgbClr val="FF0000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(Talk G. 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Volpi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Animma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 2011)</a:t>
            </a:r>
            <a:endParaRPr lang="en-US" sz="2000" dirty="0" smtClean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144562" y="1749724"/>
            <a:ext cx="10519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ttangolo 18"/>
          <p:cNvSpPr/>
          <p:nvPr/>
        </p:nvSpPr>
        <p:spPr>
          <a:xfrm>
            <a:off x="-69752" y="1106782"/>
            <a:ext cx="223971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 smtClean="0"/>
              <a:t>NEW AMCHIP</a:t>
            </a:r>
          </a:p>
        </p:txBody>
      </p:sp>
      <p:pic>
        <p:nvPicPr>
          <p:cNvPr id="30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133" y="1606848"/>
            <a:ext cx="3096000" cy="2202057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3810000" y="1238846"/>
            <a:ext cx="530732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Annovi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, </a:t>
            </a:r>
            <a:r>
              <a:rPr lang="en-US" sz="20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Beretta</a:t>
            </a:r>
            <a:r>
              <a:rPr lang="en-US" sz="2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, </a:t>
            </a:r>
            <a:r>
              <a:rPr lang="en-US" sz="2000" b="1" dirty="0" err="1" smtClean="0">
                <a:solidFill>
                  <a:srgbClr val="2600FF"/>
                </a:solidFill>
                <a:latin typeface="Trebuchet MS"/>
                <a:cs typeface="Trebuchet MS"/>
              </a:rPr>
              <a:t>Crescioli</a:t>
            </a:r>
            <a:r>
              <a:rPr lang="en-US" sz="2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Liberali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, Sacco, </a:t>
            </a:r>
            <a:r>
              <a:rPr lang="en-US" sz="20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Stabile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Hoff – Ongoing tests </a:t>
            </a:r>
            <a:endParaRPr lang="en-US" sz="2000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Consumption &amp; </a:t>
            </a:r>
            <a:r>
              <a:rPr lang="en-US" sz="2000" b="1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perfomances</a:t>
            </a:r>
            <a:r>
              <a:rPr lang="en-US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Measured soon</a:t>
            </a:r>
            <a:r>
              <a:rPr lang="en-US" sz="2000" b="1" dirty="0" smtClean="0">
                <a:solidFill>
                  <a:srgbClr val="2600FF"/>
                </a:solidFill>
                <a:latin typeface="Trebuchet MS"/>
                <a:cs typeface="Trebuchet MS"/>
              </a:rPr>
              <a:t>! </a:t>
            </a:r>
            <a:endParaRPr lang="en-US" sz="2000" b="1" dirty="0">
              <a:solidFill>
                <a:srgbClr val="2600FF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for 2015? Small production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338568-C2A8-461D-A76D-3DB77896DE1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28575" y="91440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FF0000"/>
                </a:solidFill>
              </a:rPr>
              <a:t>If we have to use the small chip (14 mm^2):</a:t>
            </a:r>
            <a:endParaRPr lang="en-US" sz="3200" u="sng" dirty="0" smtClean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2600FF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barrel wedges like </a:t>
            </a:r>
            <a:r>
              <a:rPr lang="en-US" sz="2400" b="1" dirty="0" smtClean="0">
                <a:solidFill>
                  <a:srgbClr val="FF0000"/>
                </a:solidFill>
              </a:rPr>
              <a:t>VS or more:</a:t>
            </a:r>
            <a:r>
              <a:rPr lang="en-US" sz="2400" dirty="0" smtClean="0"/>
              <a:t>: </a:t>
            </a:r>
            <a:r>
              <a:rPr lang="en-US" sz="2400" b="1" dirty="0" smtClean="0">
                <a:solidFill>
                  <a:srgbClr val="2600FF"/>
                </a:solidFill>
              </a:rPr>
              <a:t>8</a:t>
            </a:r>
            <a:r>
              <a:rPr lang="en-US" sz="2400" dirty="0" smtClean="0">
                <a:solidFill>
                  <a:srgbClr val="2600FF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AMBFTKs</a:t>
            </a:r>
            <a:r>
              <a:rPr lang="en-US" sz="2400" dirty="0" smtClean="0"/>
              <a:t>A</a:t>
            </a:r>
            <a:r>
              <a:rPr lang="en-US" sz="2400" b="1" dirty="0" smtClean="0">
                <a:solidFill>
                  <a:srgbClr val="2600FF"/>
                </a:solidFill>
              </a:rPr>
              <a:t>32</a:t>
            </a:r>
            <a:r>
              <a:rPr lang="en-US" sz="2400" dirty="0" smtClean="0">
                <a:solidFill>
                  <a:schemeClr val="bg1"/>
                </a:solidFill>
              </a:rPr>
              <a:t> LAMBs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2600FF"/>
                </a:solidFill>
              </a:rPr>
              <a:t>1 k </a:t>
            </a:r>
            <a:r>
              <a:rPr lang="en-US" sz="2400" b="1" dirty="0" smtClean="0">
                <a:solidFill>
                  <a:schemeClr val="bg1"/>
                </a:solidFill>
              </a:rPr>
              <a:t> chips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How much costs 1kchips?  500 chips </a:t>
            </a:r>
            <a:r>
              <a:rPr lang="en-US" sz="2400" b="1" dirty="0" smtClean="0">
                <a:solidFill>
                  <a:schemeClr val="bg1"/>
                </a:solidFill>
              </a:rPr>
              <a:t>→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4 wafers, 7,765 k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€/wafer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12 wafer=1500 chips  </a:t>
            </a:r>
            <a:r>
              <a:rPr lang="en-US" sz="2400" b="1" dirty="0" smtClean="0">
                <a:solidFill>
                  <a:srgbClr val="FF0000"/>
                </a:solidFill>
              </a:rPr>
              <a:t>93 </a:t>
            </a:r>
            <a:r>
              <a:rPr lang="en-US" sz="2400" b="1" dirty="0" err="1" smtClean="0">
                <a:solidFill>
                  <a:srgbClr val="FF0000"/>
                </a:solidFill>
              </a:rPr>
              <a:t>keuro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</a:rPr>
              <a:t>for a </a:t>
            </a:r>
            <a:r>
              <a:rPr lang="en-US" sz="2400" b="1" dirty="0">
                <a:solidFill>
                  <a:srgbClr val="FF0000"/>
                </a:solidFill>
              </a:rPr>
              <a:t>66%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yield?? 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8" name="CasellaDiTesto 6"/>
          <p:cNvSpPr txBox="1"/>
          <p:nvPr/>
        </p:nvSpPr>
        <p:spPr>
          <a:xfrm>
            <a:off x="228600" y="4267200"/>
            <a:ext cx="8688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This is not too expensive for a demonstrator (small &amp; modern)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After this (2015) we can do the pilot run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CasellaDiTesto 10"/>
          <p:cNvSpPr txBox="1"/>
          <p:nvPr/>
        </p:nvSpPr>
        <p:spPr>
          <a:xfrm>
            <a:off x="1295400" y="5181600"/>
            <a:ext cx="46634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     8 </a:t>
            </a:r>
            <a:r>
              <a:rPr lang="en-US" sz="2400" dirty="0" err="1" smtClean="0">
                <a:solidFill>
                  <a:schemeClr val="bg1"/>
                </a:solidFill>
                <a:cs typeface="Arial" pitchFamily="34" charset="0"/>
              </a:rPr>
              <a:t>AMBoards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   →   20 </a:t>
            </a:r>
            <a:r>
              <a:rPr lang="en-US" sz="2400" dirty="0" err="1" smtClean="0">
                <a:solidFill>
                  <a:schemeClr val="bg1"/>
                </a:solidFill>
                <a:cs typeface="Arial" pitchFamily="34" charset="0"/>
              </a:rPr>
              <a:t>keuro</a:t>
            </a:r>
            <a:endParaRPr lang="en-US" sz="2400" dirty="0" smtClean="0">
              <a:solidFill>
                <a:schemeClr val="bg1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     32 LAMBs      →   20 </a:t>
            </a:r>
            <a:r>
              <a:rPr lang="en-US" sz="2400" dirty="0" err="1" smtClean="0">
                <a:solidFill>
                  <a:schemeClr val="bg1"/>
                </a:solidFill>
                <a:cs typeface="Arial" pitchFamily="34" charset="0"/>
              </a:rPr>
              <a:t>keuro</a:t>
            </a:r>
            <a:endParaRPr lang="en-US" sz="2400" dirty="0" smtClean="0">
              <a:solidFill>
                <a:schemeClr val="bg1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    1,5 </a:t>
            </a:r>
            <a:r>
              <a:rPr lang="en-US" sz="2400" dirty="0" err="1" smtClean="0">
                <a:solidFill>
                  <a:schemeClr val="bg1"/>
                </a:solidFill>
                <a:cs typeface="Arial" pitchFamily="34" charset="0"/>
              </a:rPr>
              <a:t>kchips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       →   ~90 </a:t>
            </a:r>
            <a:r>
              <a:rPr lang="en-US" sz="2400" dirty="0" err="1" smtClean="0">
                <a:solidFill>
                  <a:schemeClr val="bg1"/>
                </a:solidFill>
                <a:cs typeface="Arial" pitchFamily="34" charset="0"/>
              </a:rPr>
              <a:t>keuro</a:t>
            </a:r>
            <a:endParaRPr 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Parentesi graffa chiusa 12"/>
          <p:cNvSpPr/>
          <p:nvPr/>
        </p:nvSpPr>
        <p:spPr>
          <a:xfrm>
            <a:off x="5895975" y="5263902"/>
            <a:ext cx="381000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asellaDiTesto 13"/>
          <p:cNvSpPr txBox="1"/>
          <p:nvPr/>
        </p:nvSpPr>
        <p:spPr>
          <a:xfrm>
            <a:off x="6173859" y="5381803"/>
            <a:ext cx="3066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~  </a:t>
            </a:r>
            <a:r>
              <a:rPr lang="en-US" sz="2400" b="1" dirty="0" smtClean="0">
                <a:solidFill>
                  <a:srgbClr val="2600FF"/>
                </a:solidFill>
              </a:rPr>
              <a:t>130 </a:t>
            </a:r>
            <a:r>
              <a:rPr lang="en-US" sz="2400" b="1" dirty="0" err="1" smtClean="0">
                <a:solidFill>
                  <a:srgbClr val="2600FF"/>
                </a:solidFill>
              </a:rPr>
              <a:t>keuro</a:t>
            </a:r>
            <a:endParaRPr lang="en-US" sz="2400" b="1" dirty="0" smtClean="0">
              <a:solidFill>
                <a:srgbClr val="2600FF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in </a:t>
            </a:r>
            <a:r>
              <a:rPr lang="en-US" sz="2400" dirty="0" smtClean="0">
                <a:solidFill>
                  <a:schemeClr val="bg1"/>
                </a:solidFill>
              </a:rPr>
              <a:t>2014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+ production FTK_IM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5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Mel &amp; Paola - USC 20-1-2010</a:t>
            </a:r>
            <a:endParaRPr lang="en-US" sz="1200">
              <a:solidFill>
                <a:srgbClr val="00408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33600" y="0"/>
            <a:ext cx="4732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Richieste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 2013 – </a:t>
            </a: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linee</a:t>
            </a:r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guida</a:t>
            </a:r>
            <a:endParaRPr lang="en-US" sz="28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558790"/>
            <a:ext cx="8834470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Produzione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rimandata</a:t>
            </a:r>
            <a:r>
              <a:rPr lang="en-US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ancora</a:t>
            </a:r>
            <a:endParaRPr lang="en-US" sz="2000" b="1" dirty="0" smtClean="0">
              <a:solidFill>
                <a:srgbClr val="FF0000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 2012 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si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costruiscono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 e 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testano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pre-</a:t>
            </a:r>
            <a:r>
              <a:rPr lang="en-US" sz="2000" b="1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prototipi</a:t>
            </a:r>
            <a:endParaRPr lang="en-US" sz="2000" b="1" dirty="0" smtClean="0">
              <a:solidFill>
                <a:srgbClr val="FF0000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 2013 </a:t>
            </a:r>
            <a:r>
              <a:rPr lang="en-US" sz="2000" b="1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prototipi</a:t>
            </a:r>
            <a:r>
              <a:rPr lang="en-US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finali</a:t>
            </a:r>
            <a:r>
              <a:rPr lang="en-US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 e </a:t>
            </a:r>
            <a:r>
              <a:rPr lang="en-US" sz="2000" b="1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loro</a:t>
            </a:r>
            <a:r>
              <a:rPr lang="en-US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 tests  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(Test stand=CDF Crates to be adjusted)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		20 </a:t>
            </a:r>
            <a:r>
              <a:rPr lang="en-US" sz="2000" b="1" dirty="0">
                <a:solidFill>
                  <a:srgbClr val="FF0000"/>
                </a:solidFill>
                <a:latin typeface="Trebuchet MS"/>
                <a:cs typeface="Trebuchet MS"/>
              </a:rPr>
              <a:t>k€ 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a Pavia per LAMB 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finali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 – </a:t>
            </a:r>
            <a:r>
              <a:rPr lang="en-US" sz="2000" dirty="0">
                <a:solidFill>
                  <a:schemeClr val="bg1"/>
                </a:solidFill>
                <a:latin typeface="Trebuchet MS"/>
                <a:cs typeface="Trebuchet MS"/>
              </a:rPr>
              <a:t>T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est </a:t>
            </a:r>
            <a:r>
              <a:rPr lang="en-US" sz="2000" dirty="0">
                <a:solidFill>
                  <a:schemeClr val="bg1"/>
                </a:solidFill>
                <a:latin typeface="Trebuchet MS"/>
                <a:cs typeface="Trebuchet MS"/>
              </a:rPr>
              <a:t>S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tand (TS) VME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Trebuchet MS"/>
                <a:cs typeface="Trebuchet MS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10 </a:t>
            </a:r>
            <a:r>
              <a:rPr lang="en-US" sz="2000" b="1" dirty="0">
                <a:solidFill>
                  <a:srgbClr val="FF0000"/>
                </a:solidFill>
                <a:latin typeface="Trebuchet MS"/>
                <a:cs typeface="Trebuchet MS"/>
              </a:rPr>
              <a:t>k</a:t>
            </a:r>
            <a:r>
              <a:rPr lang="en-US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€</a:t>
            </a:r>
            <a:r>
              <a:rPr lang="en-US" sz="200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a Pisa per AMBFTK 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finali</a:t>
            </a:r>
            <a:endParaRPr lang="en-US" sz="2000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Trebuchet MS"/>
                <a:cs typeface="Trebuchet MS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	  </a:t>
            </a:r>
            <a:r>
              <a:rPr lang="en-US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5 </a:t>
            </a:r>
            <a:r>
              <a:rPr lang="en-US" sz="2000" b="1" dirty="0">
                <a:solidFill>
                  <a:srgbClr val="FF0000"/>
                </a:solidFill>
                <a:latin typeface="Trebuchet MS"/>
                <a:cs typeface="Trebuchet MS"/>
              </a:rPr>
              <a:t>k€ 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a Milano per Test Stand (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sviluppo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 di firmware)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latin typeface="Trebuchet MS"/>
                <a:cs typeface="Trebuchet MS"/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Trebuchet MS"/>
                <a:cs typeface="Trebuchet MS"/>
              </a:rPr>
              <a:t> 20 k€ </a:t>
            </a:r>
            <a:r>
              <a:rPr lang="en-US" sz="2000" dirty="0">
                <a:solidFill>
                  <a:schemeClr val="bg1"/>
                </a:solidFill>
                <a:latin typeface="Trebuchet MS"/>
                <a:cs typeface="Trebuchet MS"/>
              </a:rPr>
              <a:t>a 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LNF per FTK_IM finale 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piccola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produzione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.</a:t>
            </a:r>
            <a:endParaRPr lang="en-US" sz="2000" b="1" dirty="0" smtClean="0">
              <a:solidFill>
                <a:srgbClr val="FF0000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chip AM 2013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: IMPORTANTE 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prepararsi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allo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 step finale 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costoso</a:t>
            </a:r>
            <a:endParaRPr lang="en-US" sz="2000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 smtClean="0">
                <a:solidFill>
                  <a:srgbClr val="2600FF"/>
                </a:solidFill>
                <a:latin typeface="Trebuchet MS"/>
                <a:cs typeface="Trebuchet MS"/>
              </a:rPr>
              <a:t>Crescita</a:t>
            </a:r>
            <a:r>
              <a:rPr lang="en-US" sz="2000" dirty="0" smtClean="0">
                <a:solidFill>
                  <a:srgbClr val="2600FF"/>
                </a:solidFill>
                <a:latin typeface="Trebuchet MS"/>
                <a:cs typeface="Trebuchet MS"/>
              </a:rPr>
              <a:t> </a:t>
            </a:r>
            <a:r>
              <a:rPr lang="en-US" sz="2000" dirty="0" err="1" smtClean="0">
                <a:solidFill>
                  <a:srgbClr val="2600FF"/>
                </a:solidFill>
                <a:latin typeface="Trebuchet MS"/>
                <a:cs typeface="Trebuchet MS"/>
              </a:rPr>
              <a:t>dell’area</a:t>
            </a:r>
            <a:r>
              <a:rPr lang="en-US" sz="2000" dirty="0" smtClean="0">
                <a:solidFill>
                  <a:srgbClr val="2600FF"/>
                </a:solidFill>
                <a:latin typeface="Trebuchet MS"/>
                <a:cs typeface="Trebuchet MS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per 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ridurre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il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rischio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 step finale </a:t>
            </a:r>
            <a:r>
              <a:rPr lang="en-US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(x10)</a:t>
            </a:r>
            <a:endParaRPr lang="en-US" sz="2000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2600FF"/>
                </a:solidFill>
                <a:latin typeface="Trebuchet MS"/>
                <a:cs typeface="Trebuchet MS"/>
              </a:rPr>
              <a:t>Input/output </a:t>
            </a:r>
            <a:r>
              <a:rPr lang="en-US" sz="2000" dirty="0" err="1" smtClean="0">
                <a:solidFill>
                  <a:srgbClr val="2600FF"/>
                </a:solidFill>
                <a:latin typeface="Trebuchet MS"/>
                <a:cs typeface="Trebuchet MS"/>
              </a:rPr>
              <a:t>Serializzati</a:t>
            </a:r>
            <a:r>
              <a:rPr lang="en-US" sz="2000" dirty="0" smtClean="0">
                <a:solidFill>
                  <a:srgbClr val="2600FF"/>
                </a:solidFill>
                <a:latin typeface="Trebuchet MS"/>
                <a:cs typeface="Trebuchet MS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per 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liberare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 pads per VCC/GND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2600FF"/>
                </a:solidFill>
                <a:latin typeface="Trebuchet MS"/>
                <a:cs typeface="Trebuchet MS"/>
              </a:rPr>
              <a:t>Multi-packaging of dies 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per 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aumentare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 la 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densita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’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→ </a:t>
            </a:r>
            <a:r>
              <a:rPr lang="en-US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100 </a:t>
            </a:r>
            <a:r>
              <a:rPr lang="en-US" sz="2000" b="1" dirty="0">
                <a:solidFill>
                  <a:srgbClr val="FF0000"/>
                </a:solidFill>
                <a:latin typeface="Trebuchet MS"/>
                <a:cs typeface="Trebuchet MS"/>
              </a:rPr>
              <a:t>k€</a:t>
            </a:r>
            <a:r>
              <a:rPr lang="en-US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a Milano </a:t>
            </a:r>
            <a:r>
              <a:rPr lang="en-US" sz="2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per </a:t>
            </a:r>
            <a:r>
              <a:rPr lang="en-US" sz="2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1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+ </a:t>
            </a:r>
            <a:r>
              <a:rPr lang="en-US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20 </a:t>
            </a:r>
            <a:r>
              <a:rPr lang="en-US" sz="2000" b="1" dirty="0">
                <a:solidFill>
                  <a:srgbClr val="FF0000"/>
                </a:solidFill>
                <a:latin typeface="Trebuchet MS"/>
                <a:cs typeface="Trebuchet MS"/>
              </a:rPr>
              <a:t>k€</a:t>
            </a:r>
            <a:r>
              <a:rPr lang="en-US" sz="20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a LNF </a:t>
            </a:r>
            <a:r>
              <a:rPr lang="en-US" sz="2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per 2</a:t>
            </a:r>
            <a:r>
              <a:rPr lang="en-US" sz="200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+</a:t>
            </a:r>
            <a:r>
              <a:rPr lang="en-US" sz="2000" b="1" dirty="0">
                <a:solidFill>
                  <a:srgbClr val="FF0000"/>
                </a:solidFill>
                <a:latin typeface="Trebuchet MS"/>
                <a:cs typeface="Trebuchet MS"/>
              </a:rPr>
              <a:t> 20 k</a:t>
            </a:r>
            <a:r>
              <a:rPr lang="en-US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€ </a:t>
            </a:r>
            <a:r>
              <a:rPr lang="en-US" sz="2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per 3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Integration test still based on EDRO in 2013:</a:t>
            </a:r>
          </a:p>
          <a:p>
            <a:pPr lvl="1"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latin typeface="Trebuchet MS"/>
                <a:cs typeface="Trebuchet MS"/>
              </a:rPr>
              <a:t>5 k€ </a:t>
            </a:r>
            <a:r>
              <a:rPr lang="en-US" sz="2000" dirty="0">
                <a:solidFill>
                  <a:schemeClr val="bg1"/>
                </a:solidFill>
                <a:latin typeface="Trebuchet MS"/>
                <a:cs typeface="Trebuchet MS"/>
              </a:rPr>
              <a:t>a 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Bologna per ‘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rewarking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’ of EDROs e </a:t>
            </a:r>
            <a:r>
              <a:rPr lang="en-US" sz="2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miglioramento</a:t>
            </a:r>
            <a:endParaRPr lang="en-US" sz="2000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Trebuchet MS"/>
                <a:cs typeface="Trebuchet MS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						 test stand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SUPER TOT  </a:t>
            </a:r>
            <a:r>
              <a:rPr lang="en-US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200 </a:t>
            </a:r>
            <a:r>
              <a:rPr lang="en-US" sz="2000" b="1" dirty="0">
                <a:solidFill>
                  <a:srgbClr val="FF0000"/>
                </a:solidFill>
                <a:latin typeface="Trebuchet MS"/>
                <a:cs typeface="Trebuchet MS"/>
              </a:rPr>
              <a:t>k€ </a:t>
            </a:r>
            <a:endParaRPr lang="en-US" sz="2000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_DOE08_ms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sz="2800" dirty="0">
            <a:solidFill>
              <a:schemeClr val="bg1"/>
            </a:solidFill>
            <a:latin typeface="Trebuchet MS"/>
            <a:cs typeface="Trebuchet M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ATLAS_DOE08_msn.thmx</Template>
  <TotalTime>21869</TotalTime>
  <Words>1023</Words>
  <Application>Microsoft Office PowerPoint</Application>
  <PresentationFormat>On-screen Show (4:3)</PresentationFormat>
  <Paragraphs>306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ATLAS_DOE08_msn</vt:lpstr>
      <vt:lpstr>Status of FTK &amp; requests 2013</vt:lpstr>
      <vt:lpstr>VS: 45degree phi towers (0.3&lt;h&lt;1.15)</vt:lpstr>
      <vt:lpstr>VS idea born for m~5-10  (CDF chip, 6 layers only) –  now m~30 !</vt:lpstr>
      <vt:lpstr>PowerPoint Presentation</vt:lpstr>
      <vt:lpstr>AMBoard generations &amp; tests</vt:lpstr>
      <vt:lpstr>Next tests: AMBFTK and Proto-AUX</vt:lpstr>
      <vt:lpstr>AMCHIP04 big Jump in technology! (LNF, Pisa, Milano + ideas from USA)</vt:lpstr>
      <vt:lpstr>What for 2015? Small production</vt:lpstr>
      <vt:lpstr>PowerPoint Presentation</vt:lpstr>
      <vt:lpstr>Summary 2013</vt:lpstr>
      <vt:lpstr>PowerPoint Presentation</vt:lpstr>
      <vt:lpstr>Responsabilita’ e ME</vt:lpstr>
      <vt:lpstr>Missioni interne</vt:lpstr>
      <vt:lpstr>Conclusions</vt:lpstr>
      <vt:lpstr>ANALYSIS  of  VS  data</vt:lpstr>
      <vt:lpstr>PowerPoint Presentation</vt:lpstr>
      <vt:lpstr>PowerPoint Presentation</vt:lpstr>
      <vt:lpstr>PowerPoint Presentation</vt:lpstr>
      <vt:lpstr>PowerPoint Presentation</vt:lpstr>
    </vt:vector>
  </TitlesOfParts>
  <Company>University of Illinois at Urbana-Champaign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@ Illinois</dc:title>
  <dc:creator>Mark Neubauer</dc:creator>
  <cp:lastModifiedBy>Paola Giannetti</cp:lastModifiedBy>
  <cp:revision>621</cp:revision>
  <cp:lastPrinted>2012-05-10T12:21:43Z</cp:lastPrinted>
  <dcterms:created xsi:type="dcterms:W3CDTF">2009-10-28T14:36:16Z</dcterms:created>
  <dcterms:modified xsi:type="dcterms:W3CDTF">2012-06-28T14:39:39Z</dcterms:modified>
</cp:coreProperties>
</file>