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3.bin" ContentType="application/vnd.openxmlformats-officedocument.oleObject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65" r:id="rId6"/>
    <p:sldId id="267" r:id="rId7"/>
    <p:sldId id="268" r:id="rId8"/>
    <p:sldId id="269" r:id="rId9"/>
    <p:sldId id="271" r:id="rId10"/>
    <p:sldId id="275" r:id="rId11"/>
    <p:sldId id="272" r:id="rId12"/>
    <p:sldId id="273" r:id="rId13"/>
    <p:sldId id="277" r:id="rId14"/>
    <p:sldId id="279" r:id="rId15"/>
    <p:sldId id="266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4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6AD3-A9D7-1B4C-A5E2-9D7BCE8D984C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0E4F4-586B-BB4B-85FD-09563F2290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31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b="1">
              <a:latin typeface="Calibri" charset="0"/>
            </a:endParaRPr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069590-BB3B-E443-81F7-7D3349F153B4}" type="slidenum">
              <a:rPr lang="it-IT"/>
              <a:pPr eaLnBrk="1" hangingPunct="1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7A9EE5-A701-AA4E-B3AF-C3B5DE9F0F42}" type="slidenum">
              <a:rPr lang="it-IT"/>
              <a:pPr eaLnBrk="1" hangingPunct="1"/>
              <a:t>6</a:t>
            </a:fld>
            <a:endParaRPr lang="it-IT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38537EC-3A4C-AA47-A4D4-2976041B282C}" type="slidenum">
              <a:rPr lang="it-IT" sz="1200">
                <a:latin typeface="Calibri" charset="0"/>
              </a:rPr>
              <a:pPr algn="r" eaLnBrk="1" hangingPunct="1"/>
              <a:t>6</a:t>
            </a:fld>
            <a:endParaRPr lang="it-IT" sz="1200">
              <a:latin typeface="Calibri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0674F7-D370-B147-AA7F-2E6971D89506}" type="slidenum">
              <a:rPr lang="it-IT"/>
              <a:pPr eaLnBrk="1" hangingPunct="1"/>
              <a:t>15</a:t>
            </a:fld>
            <a:endParaRPr lang="it-IT"/>
          </a:p>
        </p:txBody>
      </p:sp>
      <p:sp>
        <p:nvSpPr>
          <p:cNvPr id="3993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D8BF114-6C74-AA4B-8B08-A01404ACB904}" type="slidenum">
              <a:rPr lang="it-IT" sz="1200">
                <a:latin typeface="Calibri" charset="0"/>
              </a:rPr>
              <a:pPr algn="r" eaLnBrk="1" hangingPunct="1"/>
              <a:t>15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24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92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38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7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40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7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07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1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53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05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6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2D78-DC83-7A48-BDD7-E9514A56DFB3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049A-3ECB-564E-AFB6-F260B339F7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7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20.emf"/><Relationship Id="rId6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" y="-18135"/>
            <a:ext cx="2614706" cy="228919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6495"/>
            <a:ext cx="9163496" cy="2101719"/>
          </a:xfrm>
          <a:prstGeom prst="rect">
            <a:avLst/>
          </a:prstGeom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552825" y="2420469"/>
            <a:ext cx="8277410" cy="10866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The </a:t>
            </a:r>
            <a:r>
              <a:rPr lang="en-US" sz="4800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12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C(</a:t>
            </a:r>
            <a:r>
              <a:rPr lang="en-US" sz="4800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12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C,α)</a:t>
            </a:r>
            <a:r>
              <a:rPr lang="en-US" sz="4800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20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Ne and </a:t>
            </a:r>
            <a:r>
              <a:rPr lang="en-US" sz="4800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12</a:t>
            </a: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C(</a:t>
            </a:r>
            <a:r>
              <a:rPr lang="en-US" sz="4800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12</a:t>
            </a: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,p)</a:t>
            </a:r>
            <a:r>
              <a:rPr lang="en-US" sz="4800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23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Na reactions at the Gamow peak</a:t>
            </a:r>
          </a:p>
          <a:p>
            <a:pPr algn="ctr">
              <a:defRPr/>
            </a:pP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v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ia the 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Trojan Horse Method</a:t>
            </a:r>
            <a:endParaRPr lang="en-US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6" name="WordArt 12" descr="Linee verticali ravvicinate"/>
          <p:cNvSpPr>
            <a:spLocks noChangeArrowheads="1" noChangeShapeType="1" noTextEdit="1"/>
          </p:cNvSpPr>
          <p:nvPr/>
        </p:nvSpPr>
        <p:spPr bwMode="auto">
          <a:xfrm>
            <a:off x="5552735" y="54753"/>
            <a:ext cx="3521116" cy="158877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it-IT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Nucleus-Nucleus</a:t>
            </a:r>
            <a:r>
              <a:rPr lang="it-IT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Conference 2015,</a:t>
            </a:r>
          </a:p>
          <a:p>
            <a:pPr algn="ctr"/>
            <a:r>
              <a:rPr lang="it-IT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Catania, 21-26 </a:t>
            </a:r>
            <a:r>
              <a:rPr lang="it-IT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June</a:t>
            </a:r>
            <a:r>
              <a:rPr lang="it-IT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2015</a:t>
            </a:r>
            <a:endParaRPr lang="it-IT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63500" dist="46662" dir="2115817" algn="ctr" rotWithShape="0">
                  <a:srgbClr val="00000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619906" y="3793429"/>
            <a:ext cx="2022475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Aurora </a:t>
            </a:r>
            <a:r>
              <a:rPr lang="it-IT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Tumino</a:t>
            </a:r>
            <a:endParaRPr lang="it-IT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8" name="Picture 8" descr="logoinfn-picco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4343490"/>
            <a:ext cx="15128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kore1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t="3543" r="15462" b="3543"/>
          <a:stretch>
            <a:fillRect/>
          </a:stretch>
        </p:blipFill>
        <p:spPr bwMode="auto">
          <a:xfrm>
            <a:off x="7788648" y="5527114"/>
            <a:ext cx="1244600" cy="1217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26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1835150" y="192088"/>
            <a:ext cx="5822950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Selection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of the quasi-free </a:t>
            </a:r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mechanism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950" y="915988"/>
            <a:ext cx="871378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 err="1">
                <a:solidFill>
                  <a:srgbClr val="003366"/>
                </a:solidFill>
                <a:latin typeface="Comic Sans MS" charset="0"/>
              </a:rPr>
              <a:t>Comparison</a:t>
            </a:r>
            <a:r>
              <a:rPr lang="it-IT" dirty="0">
                <a:solidFill>
                  <a:srgbClr val="003366"/>
                </a:solidFill>
                <a:latin typeface="Comic Sans MS" charset="0"/>
              </a:rPr>
              <a:t> </a:t>
            </a:r>
            <a:r>
              <a:rPr lang="it-IT" dirty="0" err="1">
                <a:solidFill>
                  <a:srgbClr val="003366"/>
                </a:solidFill>
                <a:latin typeface="Comic Sans MS" charset="0"/>
              </a:rPr>
              <a:t>between</a:t>
            </a:r>
            <a:r>
              <a:rPr lang="it-IT" dirty="0">
                <a:solidFill>
                  <a:srgbClr val="003366"/>
                </a:solidFill>
                <a:latin typeface="Comic Sans MS" charset="0"/>
              </a:rPr>
              <a:t> the </a:t>
            </a:r>
            <a:r>
              <a:rPr lang="it-IT" dirty="0" err="1">
                <a:solidFill>
                  <a:srgbClr val="003366"/>
                </a:solidFill>
                <a:latin typeface="Comic Sans MS" charset="0"/>
              </a:rPr>
              <a:t>experimental</a:t>
            </a:r>
            <a:r>
              <a:rPr lang="it-IT" dirty="0">
                <a:solidFill>
                  <a:srgbClr val="003366"/>
                </a:solidFill>
                <a:latin typeface="Comic Sans MS" charset="0"/>
              </a:rPr>
              <a:t> </a:t>
            </a:r>
            <a:r>
              <a:rPr lang="it-IT" dirty="0" err="1">
                <a:solidFill>
                  <a:srgbClr val="003366"/>
                </a:solidFill>
                <a:latin typeface="Comic Sans MS" charset="0"/>
              </a:rPr>
              <a:t>momentum</a:t>
            </a:r>
            <a:r>
              <a:rPr lang="it-IT" dirty="0">
                <a:solidFill>
                  <a:srgbClr val="003366"/>
                </a:solidFill>
                <a:latin typeface="Comic Sans MS" charset="0"/>
              </a:rPr>
              <a:t> </a:t>
            </a:r>
            <a:r>
              <a:rPr lang="it-IT" dirty="0" err="1">
                <a:solidFill>
                  <a:srgbClr val="003366"/>
                </a:solidFill>
                <a:latin typeface="Comic Sans MS" charset="0"/>
              </a:rPr>
              <a:t>distribution</a:t>
            </a:r>
            <a:r>
              <a:rPr lang="it-IT" dirty="0">
                <a:solidFill>
                  <a:srgbClr val="003366"/>
                </a:solidFill>
                <a:latin typeface="Comic Sans MS" charset="0"/>
              </a:rPr>
              <a:t> and the </a:t>
            </a:r>
            <a:r>
              <a:rPr lang="it-IT" dirty="0" err="1">
                <a:solidFill>
                  <a:srgbClr val="003366"/>
                </a:solidFill>
                <a:latin typeface="Comic Sans MS" charset="0"/>
              </a:rPr>
              <a:t>theoretical</a:t>
            </a:r>
            <a:r>
              <a:rPr lang="it-IT" dirty="0">
                <a:solidFill>
                  <a:srgbClr val="003366"/>
                </a:solidFill>
                <a:latin typeface="Comic Sans MS" charset="0"/>
              </a:rPr>
              <a:t> </a:t>
            </a:r>
            <a:r>
              <a:rPr lang="it-IT" dirty="0" err="1" smtClean="0">
                <a:solidFill>
                  <a:srgbClr val="003366"/>
                </a:solidFill>
                <a:latin typeface="Comic Sans MS" charset="0"/>
              </a:rPr>
              <a:t>one</a:t>
            </a:r>
            <a:endParaRPr lang="en-US" dirty="0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7" name="Rettangolo 13"/>
          <p:cNvSpPr>
            <a:spLocks noChangeArrowheads="1"/>
          </p:cNvSpPr>
          <p:nvPr/>
        </p:nvSpPr>
        <p:spPr bwMode="auto">
          <a:xfrm>
            <a:off x="4855634" y="1912144"/>
            <a:ext cx="42883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sz="1600" dirty="0" err="1" smtClean="0">
                <a:latin typeface="Comic Sans MS"/>
                <a:cs typeface="Comic Sans MS"/>
              </a:rPr>
              <a:t>Momentum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distribution</a:t>
            </a:r>
            <a:r>
              <a:rPr lang="it-IT" sz="1600" dirty="0" smtClean="0">
                <a:latin typeface="Comic Sans MS"/>
                <a:cs typeface="Comic Sans MS"/>
              </a:rPr>
              <a:t> of d inside </a:t>
            </a:r>
            <a:r>
              <a:rPr lang="it-IT" sz="1600" baseline="30000" dirty="0" smtClean="0">
                <a:latin typeface="Comic Sans MS"/>
                <a:cs typeface="Comic Sans MS"/>
              </a:rPr>
              <a:t>14</a:t>
            </a:r>
            <a:r>
              <a:rPr lang="it-IT" sz="1600" dirty="0" smtClean="0">
                <a:latin typeface="Comic Sans MS"/>
                <a:cs typeface="Comic Sans MS"/>
              </a:rPr>
              <a:t>N from </a:t>
            </a:r>
            <a:r>
              <a:rPr lang="it-IT" sz="1600" dirty="0">
                <a:latin typeface="Comic Sans MS"/>
                <a:cs typeface="Comic Sans MS"/>
              </a:rPr>
              <a:t>the Wood-</a:t>
            </a:r>
            <a:r>
              <a:rPr lang="en-US" sz="1600" dirty="0">
                <a:latin typeface="Comic Sans MS"/>
                <a:cs typeface="Comic Sans MS"/>
              </a:rPr>
              <a:t>Saxon </a:t>
            </a:r>
            <a:r>
              <a:rPr lang="en-US" sz="1600" baseline="30000" dirty="0">
                <a:latin typeface="Comic Sans MS"/>
                <a:cs typeface="Comic Sans MS"/>
              </a:rPr>
              <a:t>12</a:t>
            </a:r>
            <a:r>
              <a:rPr lang="en-US" sz="1600" dirty="0">
                <a:latin typeface="Comic Sans MS"/>
                <a:cs typeface="Comic Sans MS"/>
              </a:rPr>
              <a:t>C-d bound </a:t>
            </a:r>
            <a:r>
              <a:rPr lang="en-US" sz="1600" dirty="0" smtClean="0">
                <a:latin typeface="Comic Sans MS"/>
                <a:cs typeface="Comic Sans MS"/>
              </a:rPr>
              <a:t>state potential </a:t>
            </a:r>
            <a:r>
              <a:rPr lang="en-US" sz="1600" dirty="0">
                <a:latin typeface="Comic Sans MS"/>
                <a:cs typeface="Comic Sans MS"/>
              </a:rPr>
              <a:t>with standard geometrical parameters</a:t>
            </a:r>
          </a:p>
          <a:p>
            <a:r>
              <a:rPr lang="it-IT" sz="1600" dirty="0">
                <a:latin typeface="Comic Sans MS"/>
                <a:cs typeface="Comic Sans MS"/>
              </a:rPr>
              <a:t>r</a:t>
            </a:r>
            <a:r>
              <a:rPr lang="it-IT" sz="1600" baseline="-25000" dirty="0">
                <a:latin typeface="Comic Sans MS"/>
                <a:cs typeface="Comic Sans MS"/>
              </a:rPr>
              <a:t>0</a:t>
            </a:r>
            <a:r>
              <a:rPr lang="it-IT" sz="1600" dirty="0">
                <a:latin typeface="Comic Sans MS"/>
                <a:cs typeface="Comic Sans MS"/>
              </a:rPr>
              <a:t>=1.25 fm, a=0.65 fm and V</a:t>
            </a:r>
            <a:r>
              <a:rPr lang="it-IT" sz="1600" baseline="-25000" dirty="0">
                <a:latin typeface="Comic Sans MS"/>
                <a:cs typeface="Comic Sans MS"/>
              </a:rPr>
              <a:t>0</a:t>
            </a:r>
            <a:r>
              <a:rPr lang="it-IT" sz="1600" dirty="0">
                <a:latin typeface="Comic Sans MS"/>
                <a:cs typeface="Comic Sans MS"/>
              </a:rPr>
              <a:t>=54.427 </a:t>
            </a:r>
            <a:r>
              <a:rPr lang="it-IT" sz="1600" dirty="0" err="1">
                <a:latin typeface="Comic Sans MS"/>
                <a:cs typeface="Comic Sans MS"/>
              </a:rPr>
              <a:t>MeV</a:t>
            </a:r>
            <a:r>
              <a:rPr lang="it-IT" sz="1600" dirty="0"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364" y="3269288"/>
            <a:ext cx="4064564" cy="3488263"/>
          </a:xfrm>
          <a:prstGeom prst="rect">
            <a:avLst/>
          </a:prstGeom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226580"/>
              </p:ext>
            </p:extLst>
          </p:nvPr>
        </p:nvGraphicFramePr>
        <p:xfrm>
          <a:off x="743577" y="1566862"/>
          <a:ext cx="3014662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4" imgW="1790700" imgH="889000" progId="Equation.3">
                  <p:embed/>
                </p:oleObj>
              </mc:Choice>
              <mc:Fallback>
                <p:oleObj name="Equation" r:id="rId4" imgW="17907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77" y="1566862"/>
                        <a:ext cx="3014662" cy="1497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21" y="3398654"/>
            <a:ext cx="4812183" cy="3421997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>
            <a:off x="163978" y="4724504"/>
            <a:ext cx="48193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66970" y="4802208"/>
            <a:ext cx="48193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9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7" y="1802362"/>
            <a:ext cx="2875539" cy="24374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7" y="4168996"/>
            <a:ext cx="2888239" cy="24243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936" y="1795343"/>
            <a:ext cx="2932064" cy="25150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216" y="4216120"/>
            <a:ext cx="2817344" cy="24026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098" y="1821654"/>
            <a:ext cx="2798456" cy="238996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099" y="4164711"/>
            <a:ext cx="2798456" cy="2418797"/>
          </a:xfrm>
          <a:prstGeom prst="rect">
            <a:avLst/>
          </a:prstGeom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135528" y="190500"/>
            <a:ext cx="7067178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Extraction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of the </a:t>
            </a:r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two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-body cross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section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graphicFrame>
        <p:nvGraphicFramePr>
          <p:cNvPr id="11" name="Object 16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34536587"/>
              </p:ext>
            </p:extLst>
          </p:nvPr>
        </p:nvGraphicFramePr>
        <p:xfrm>
          <a:off x="189804" y="550083"/>
          <a:ext cx="2759252" cy="81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zione" r:id="rId9" imgW="1333440" imgH="393480" progId="Equation.3">
                  <p:embed/>
                </p:oleObj>
              </mc:Choice>
              <mc:Fallback>
                <p:oleObj name="Equazione" r:id="rId9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04" y="550083"/>
                        <a:ext cx="2759252" cy="814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6864749" y="1439272"/>
            <a:ext cx="203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C+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Wingdings"/>
              </a:rPr>
              <a:t>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p</a:t>
            </a:r>
            <a:r>
              <a:rPr lang="en-GB" b="1" baseline="-25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23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Na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*</a:t>
            </a:r>
            <a:endParaRPr lang="it-IT" baseline="30000" dirty="0"/>
          </a:p>
        </p:txBody>
      </p:sp>
      <p:sp>
        <p:nvSpPr>
          <p:cNvPr id="13" name="Rettangolo 12"/>
          <p:cNvSpPr/>
          <p:nvPr/>
        </p:nvSpPr>
        <p:spPr>
          <a:xfrm>
            <a:off x="3748934" y="1407006"/>
            <a:ext cx="203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C+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Wingdings"/>
              </a:rPr>
              <a:t>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p</a:t>
            </a:r>
            <a:r>
              <a:rPr lang="en-GB" b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0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23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Na</a:t>
            </a:r>
            <a:endParaRPr lang="it-IT" baseline="30000" dirty="0"/>
          </a:p>
        </p:txBody>
      </p:sp>
      <p:sp>
        <p:nvSpPr>
          <p:cNvPr id="14" name="Rettangolo 13"/>
          <p:cNvSpPr/>
          <p:nvPr/>
        </p:nvSpPr>
        <p:spPr>
          <a:xfrm>
            <a:off x="539750" y="1495143"/>
            <a:ext cx="263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Wingdings"/>
              </a:rPr>
              <a:t></a:t>
            </a:r>
            <a:r>
              <a:rPr lang="en-GB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</a:t>
            </a:r>
            <a:r>
              <a:rPr lang="en-GB" b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0</a:t>
            </a:r>
            <a:r>
              <a:rPr lang="en-GB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20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Ne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97053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440" y="1215022"/>
            <a:ext cx="4939124" cy="4402528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77928" y="5679059"/>
            <a:ext cx="7048402" cy="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Next step: R-matrix fits on all channels at the same time  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 extraction of the S(E) factors … work in progress!!</a:t>
            </a:r>
            <a:endParaRPr lang="en-GB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39750" y="74697"/>
            <a:ext cx="8135938" cy="990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Comparison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between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two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-body cross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sections</a:t>
            </a:r>
            <a:endParaRPr lang="it-IT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  <a:p>
            <a:pPr algn="ctr"/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in the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astrophysical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region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912605" y="1420447"/>
            <a:ext cx="263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C</a:t>
            </a:r>
            <a:r>
              <a:rPr lang="en-GB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C</a:t>
            </a:r>
            <a:r>
              <a:rPr lang="en-GB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/>
              </a:rPr>
              <a:t></a:t>
            </a:r>
            <a:r>
              <a:rPr lang="en-GB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</a:t>
            </a:r>
            <a:r>
              <a:rPr lang="en-GB" b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20</a:t>
            </a:r>
            <a:r>
              <a:rPr lang="en-GB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Ne</a:t>
            </a:r>
            <a:endParaRPr lang="it-IT" baseline="30000" dirty="0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22549" y="1749597"/>
            <a:ext cx="203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C+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Wingdings"/>
              </a:rPr>
              <a:t>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p</a:t>
            </a:r>
            <a:r>
              <a:rPr lang="en-GB" b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0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23</a:t>
            </a:r>
            <a:r>
              <a:rPr lang="en-GB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Na</a:t>
            </a:r>
            <a:endParaRPr lang="it-IT" baseline="300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920777" y="2055514"/>
            <a:ext cx="203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C+</a:t>
            </a:r>
            <a:r>
              <a:rPr lang="en-GB" b="1" baseline="30000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12</a:t>
            </a:r>
            <a:r>
              <a:rPr lang="en-GB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C</a:t>
            </a:r>
            <a:r>
              <a:rPr lang="en-GB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Wingdings"/>
              </a:rPr>
              <a:t></a:t>
            </a:r>
            <a:r>
              <a:rPr lang="en-GB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p</a:t>
            </a:r>
            <a:r>
              <a:rPr lang="en-GB" b="1" baseline="-25000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1</a:t>
            </a:r>
            <a:r>
              <a:rPr lang="en-GB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23</a:t>
            </a:r>
            <a:r>
              <a:rPr lang="en-GB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Na</a:t>
            </a:r>
            <a:r>
              <a:rPr lang="en-GB" b="1" baseline="30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*</a:t>
            </a:r>
            <a:endParaRPr lang="it-IT" baseline="30000" dirty="0">
              <a:solidFill>
                <a:srgbClr val="0000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2268187"/>
            <a:ext cx="416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Relative yields in the three channels</a:t>
            </a:r>
          </a:p>
          <a:p>
            <a:r>
              <a:rPr lang="en-GB" dirty="0">
                <a:solidFill>
                  <a:srgbClr val="000000"/>
                </a:solidFill>
                <a:latin typeface="Comic Sans MS"/>
                <a:cs typeface="Comic Sans MS"/>
              </a:rPr>
              <a:t>g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ive hints on the three branches 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6996782" y="3958873"/>
            <a:ext cx="0" cy="16586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6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2465169" y="192088"/>
            <a:ext cx="4500800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Conclusions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0632" y="1400625"/>
            <a:ext cx="83181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First measurement </a:t>
            </a:r>
            <a:r>
              <a:rPr lang="en-GB" dirty="0" smtClean="0">
                <a:latin typeface="Comic Sans MS"/>
                <a:cs typeface="Comic Sans MS"/>
              </a:rPr>
              <a:t>of the 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C,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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Ne </a:t>
            </a:r>
            <a:r>
              <a:rPr lang="en-GB" dirty="0">
                <a:latin typeface="Comic Sans MS"/>
                <a:cs typeface="Comic Sans MS"/>
              </a:rPr>
              <a:t>and 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C,p)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Na</a:t>
            </a:r>
            <a:r>
              <a:rPr lang="en-GB" dirty="0">
                <a:latin typeface="Comic Sans MS"/>
                <a:cs typeface="Comic Sans MS"/>
              </a:rPr>
              <a:t> </a:t>
            </a:r>
            <a:r>
              <a:rPr lang="en-GB" dirty="0" smtClean="0">
                <a:latin typeface="Comic Sans MS"/>
                <a:cs typeface="Comic Sans MS"/>
              </a:rPr>
              <a:t>via the </a:t>
            </a:r>
            <a:r>
              <a:rPr lang="en-GB" u="sng" dirty="0" smtClean="0">
                <a:latin typeface="Comic Sans MS"/>
                <a:cs typeface="Comic Sans MS"/>
              </a:rPr>
              <a:t>Trojan </a:t>
            </a:r>
            <a:r>
              <a:rPr lang="en-GB" u="sng" dirty="0">
                <a:latin typeface="Comic Sans MS"/>
                <a:cs typeface="Comic Sans MS"/>
              </a:rPr>
              <a:t>Horse </a:t>
            </a:r>
            <a:r>
              <a:rPr lang="en-GB" u="sng" dirty="0" smtClean="0">
                <a:latin typeface="Comic Sans MS"/>
                <a:cs typeface="Comic Sans MS"/>
              </a:rPr>
              <a:t>Method</a:t>
            </a:r>
            <a:r>
              <a:rPr lang="en-GB" dirty="0" smtClean="0">
                <a:latin typeface="Comic Sans MS"/>
                <a:cs typeface="Comic Sans MS"/>
              </a:rPr>
              <a:t> with</a:t>
            </a:r>
            <a:r>
              <a:rPr lang="en-GB" baseline="30000" dirty="0" smtClean="0">
                <a:latin typeface="Comic Sans MS"/>
                <a:cs typeface="Comic Sans MS"/>
              </a:rPr>
              <a:t> </a:t>
            </a:r>
            <a:r>
              <a:rPr lang="en-GB" baseline="30000" dirty="0">
                <a:latin typeface="Comic Sans MS"/>
                <a:cs typeface="Comic Sans MS"/>
              </a:rPr>
              <a:t>2</a:t>
            </a:r>
            <a:r>
              <a:rPr lang="en-GB" dirty="0">
                <a:latin typeface="Comic Sans MS"/>
                <a:cs typeface="Comic Sans MS"/>
              </a:rPr>
              <a:t>H from the </a:t>
            </a:r>
            <a:r>
              <a:rPr lang="en-GB" baseline="30000" dirty="0">
                <a:latin typeface="Comic Sans MS"/>
                <a:cs typeface="Comic Sans MS"/>
              </a:rPr>
              <a:t>14</a:t>
            </a:r>
            <a:r>
              <a:rPr lang="en-GB" dirty="0">
                <a:latin typeface="Comic Sans MS"/>
                <a:cs typeface="Comic Sans MS"/>
              </a:rPr>
              <a:t>N  as </a:t>
            </a:r>
            <a:r>
              <a:rPr lang="en-GB" dirty="0" smtClean="0">
                <a:latin typeface="Comic Sans MS"/>
                <a:cs typeface="Comic Sans MS"/>
              </a:rPr>
              <a:t>spectator s</a:t>
            </a:r>
          </a:p>
          <a:p>
            <a:pPr algn="just"/>
            <a:endParaRPr lang="en-GB" dirty="0">
              <a:latin typeface="Comic Sans MS"/>
              <a:cs typeface="Comic Sans MS"/>
            </a:endParaRPr>
          </a:p>
          <a:p>
            <a:pPr algn="just"/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First measurement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dirty="0">
                <a:solidFill>
                  <a:srgbClr val="000000"/>
                </a:solidFill>
                <a:latin typeface="Comic Sans MS"/>
                <a:cs typeface="Comic Sans MS"/>
              </a:rPr>
              <a:t>of the 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C,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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Ne </a:t>
            </a:r>
            <a:r>
              <a:rPr lang="en-GB" dirty="0">
                <a:latin typeface="Comic Sans MS"/>
                <a:cs typeface="Comic Sans MS"/>
              </a:rPr>
              <a:t>and 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C,p)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Na</a:t>
            </a:r>
            <a:r>
              <a:rPr lang="en-GB" dirty="0">
                <a:latin typeface="Comic Sans MS"/>
                <a:cs typeface="Comic Sans MS"/>
              </a:rPr>
              <a:t> </a:t>
            </a:r>
            <a:r>
              <a:rPr lang="en-GB" dirty="0" smtClean="0">
                <a:latin typeface="Comic Sans MS"/>
                <a:cs typeface="Comic Sans MS"/>
              </a:rPr>
              <a:t> in the Gamow peak</a:t>
            </a:r>
          </a:p>
          <a:p>
            <a:pPr algn="just"/>
            <a:endParaRPr lang="en-GB" dirty="0">
              <a:latin typeface="Comic Sans MS"/>
              <a:cs typeface="Comic Sans MS"/>
            </a:endParaRPr>
          </a:p>
          <a:p>
            <a:pPr algn="just"/>
            <a:r>
              <a:rPr lang="en-GB" dirty="0" smtClean="0">
                <a:latin typeface="Comic Sans MS"/>
                <a:cs typeface="Comic Sans MS"/>
              </a:rPr>
              <a:t>Clear evidence of the 1.5 MeV resonance conjectured by Cooper et al.</a:t>
            </a:r>
            <a:r>
              <a:rPr lang="en-GB" dirty="0">
                <a:latin typeface="Comic Sans MS"/>
                <a:cs typeface="Comic Sans MS"/>
                <a:sym typeface="Wingdings"/>
              </a:rPr>
              <a:t> </a:t>
            </a:r>
            <a:r>
              <a:rPr lang="en-GB" dirty="0" smtClean="0">
                <a:latin typeface="Comic Sans MS"/>
                <a:cs typeface="Comic Sans MS"/>
                <a:sym typeface="Wingdings"/>
              </a:rPr>
              <a:t>at the Gamow peak. This resonance, together with the one around 900 </a:t>
            </a:r>
            <a:r>
              <a:rPr lang="en-GB" dirty="0" err="1" smtClean="0">
                <a:latin typeface="Comic Sans MS"/>
                <a:cs typeface="Comic Sans MS"/>
                <a:sym typeface="Wingdings"/>
              </a:rPr>
              <a:t>keV</a:t>
            </a:r>
            <a:r>
              <a:rPr lang="en-GB" dirty="0" smtClean="0">
                <a:latin typeface="Comic Sans MS"/>
                <a:cs typeface="Comic Sans MS"/>
                <a:sym typeface="Wingdings"/>
              </a:rPr>
              <a:t> will dominate the reaction rate at the Gamow peak.</a:t>
            </a:r>
          </a:p>
          <a:p>
            <a:pPr algn="just"/>
            <a:endParaRPr lang="en-GB" dirty="0">
              <a:latin typeface="Comic Sans MS"/>
              <a:cs typeface="Comic Sans MS"/>
              <a:sym typeface="Wingdings"/>
            </a:endParaRPr>
          </a:p>
          <a:p>
            <a:pPr algn="just"/>
            <a:r>
              <a:rPr lang="en-GB" dirty="0" smtClean="0">
                <a:latin typeface="Comic Sans MS"/>
                <a:cs typeface="Comic Sans MS"/>
                <a:sym typeface="Wingdings"/>
              </a:rPr>
              <a:t>Next step of data analysis: Modified R-matrix calculation to determine the strengths of the relevant resonances   S(E) factor  reaction rate!</a:t>
            </a:r>
          </a:p>
          <a:p>
            <a:pPr algn="just"/>
            <a:endParaRPr lang="en-GB" dirty="0">
              <a:latin typeface="Comic Sans MS"/>
              <a:cs typeface="Comic Sans MS"/>
              <a:sym typeface="Wingdings"/>
            </a:endParaRPr>
          </a:p>
          <a:p>
            <a:pPr algn="just"/>
            <a:r>
              <a:rPr lang="en-GB" dirty="0" smtClean="0">
                <a:latin typeface="Comic Sans MS"/>
                <a:cs typeface="Comic Sans MS"/>
                <a:sym typeface="Wingdings"/>
              </a:rPr>
              <a:t>Work in progress…! </a:t>
            </a:r>
          </a:p>
          <a:p>
            <a:pPr algn="just"/>
            <a:endParaRPr lang="en-GB" dirty="0">
              <a:latin typeface="Comic Sans MS"/>
              <a:cs typeface="Comic Sans M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9353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2823" y="1494118"/>
            <a:ext cx="8217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FF0000"/>
                </a:solidFill>
                <a:latin typeface="Comic Sans MS" charset="0"/>
                <a:cs typeface="Times New Roman" charset="0"/>
              </a:rPr>
              <a:t>THE ASFIN GROUP</a:t>
            </a:r>
          </a:p>
          <a:p>
            <a:pPr algn="ctr">
              <a:spcBef>
                <a:spcPct val="50000"/>
              </a:spcBef>
            </a:pPr>
            <a:r>
              <a:rPr lang="en-GB" b="1" dirty="0" smtClean="0">
                <a:latin typeface="Comic Sans MS" charset="0"/>
                <a:cs typeface="Times New Roman" charset="0"/>
              </a:rPr>
              <a:t>C. </a:t>
            </a:r>
            <a:r>
              <a:rPr lang="en-GB" b="1" dirty="0" err="1" smtClean="0">
                <a:latin typeface="Comic Sans MS" charset="0"/>
                <a:cs typeface="Times New Roman" charset="0"/>
              </a:rPr>
              <a:t>Spitaleri</a:t>
            </a:r>
            <a:r>
              <a:rPr lang="en-GB" b="1" dirty="0" smtClean="0">
                <a:latin typeface="Comic Sans MS" charset="0"/>
                <a:cs typeface="Times New Roman" charset="0"/>
              </a:rPr>
              <a:t>, S. </a:t>
            </a:r>
            <a:r>
              <a:rPr lang="en-GB" b="1" dirty="0" err="1" smtClean="0">
                <a:latin typeface="Comic Sans MS" charset="0"/>
                <a:cs typeface="Times New Roman" charset="0"/>
              </a:rPr>
              <a:t>Cherubini,L</a:t>
            </a:r>
            <a:r>
              <a:rPr lang="en-GB" b="1" dirty="0" smtClean="0">
                <a:latin typeface="Comic Sans MS" charset="0"/>
                <a:cs typeface="Times New Roman" charset="0"/>
              </a:rPr>
              <a:t>. </a:t>
            </a:r>
            <a:r>
              <a:rPr lang="en-GB" b="1" dirty="0" err="1" smtClean="0">
                <a:latin typeface="Comic Sans MS" charset="0"/>
                <a:cs typeface="Times New Roman" charset="0"/>
              </a:rPr>
              <a:t>Guardo</a:t>
            </a:r>
            <a:r>
              <a:rPr lang="it-IT" b="1" dirty="0" smtClean="0">
                <a:latin typeface="Comic Sans MS" charset="0"/>
                <a:cs typeface="Times New Roman" charset="0"/>
              </a:rPr>
              <a:t>,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M.Gulino</a:t>
            </a:r>
            <a:r>
              <a:rPr lang="en-US" b="1" dirty="0" smtClean="0">
                <a:latin typeface="Comic Sans MS" charset="0"/>
                <a:cs typeface="Times New Roman" charset="0"/>
              </a:rPr>
              <a:t>, I.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Indelicato</a:t>
            </a:r>
            <a:r>
              <a:rPr lang="en-US" b="1" dirty="0" smtClean="0">
                <a:latin typeface="Comic Sans MS" charset="0"/>
                <a:cs typeface="Times New Roman" charset="0"/>
              </a:rPr>
              <a:t>, M. La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Cognata</a:t>
            </a:r>
            <a:r>
              <a:rPr lang="en-US" b="1" dirty="0" smtClean="0">
                <a:latin typeface="Comic Sans MS" charset="0"/>
                <a:cs typeface="Times New Roman" charset="0"/>
              </a:rPr>
              <a:t>,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L.Lamia</a:t>
            </a:r>
            <a:r>
              <a:rPr lang="en-US" b="1" dirty="0" smtClean="0">
                <a:latin typeface="Comic Sans MS" charset="0"/>
                <a:cs typeface="Times New Roman" charset="0"/>
              </a:rPr>
              <a:t>, 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R.G.Pizzone</a:t>
            </a:r>
            <a:r>
              <a:rPr lang="en-US" b="1" dirty="0" smtClean="0">
                <a:latin typeface="Comic Sans MS" charset="0"/>
                <a:cs typeface="Times New Roman" charset="0"/>
              </a:rPr>
              <a:t>,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S.M.R.Puglia</a:t>
            </a:r>
            <a:r>
              <a:rPr lang="en-US" b="1" dirty="0" smtClean="0">
                <a:latin typeface="Comic Sans MS" charset="0"/>
                <a:cs typeface="Times New Roman" charset="0"/>
              </a:rPr>
              <a:t>, G.G.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Rapisarda</a:t>
            </a:r>
            <a:r>
              <a:rPr lang="en-US" b="1" dirty="0" smtClean="0">
                <a:latin typeface="Comic Sans MS" charset="0"/>
                <a:cs typeface="Times New Roman" charset="0"/>
              </a:rPr>
              <a:t>,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S.Romano</a:t>
            </a:r>
            <a:r>
              <a:rPr lang="en-US" b="1" dirty="0" smtClean="0">
                <a:latin typeface="Comic Sans MS" charset="0"/>
                <a:cs typeface="Times New Roman" charset="0"/>
              </a:rPr>
              <a:t>,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M.L.Sergi</a:t>
            </a:r>
            <a:r>
              <a:rPr lang="en-US" b="1" dirty="0" smtClean="0">
                <a:latin typeface="Comic Sans MS" charset="0"/>
                <a:cs typeface="Times New Roman" charset="0"/>
              </a:rPr>
              <a:t>, R.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Spartà</a:t>
            </a:r>
            <a:r>
              <a:rPr lang="en-US" b="1" dirty="0" smtClean="0">
                <a:latin typeface="Comic Sans MS" charset="0"/>
                <a:cs typeface="Times New Roman" charset="0"/>
              </a:rPr>
              <a:t>, </a:t>
            </a:r>
            <a:r>
              <a:rPr lang="en-US" b="1" dirty="0" err="1" smtClean="0">
                <a:latin typeface="Comic Sans MS" charset="0"/>
                <a:cs typeface="Times New Roman" charset="0"/>
              </a:rPr>
              <a:t>A.Tumino</a:t>
            </a:r>
            <a:endParaRPr lang="en-US" b="1" dirty="0" smtClean="0">
              <a:latin typeface="Comic Sans MS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mic Sans MS" charset="0"/>
                <a:cs typeface="Times New Roman" charset="0"/>
              </a:rPr>
              <a:t>I </a:t>
            </a:r>
            <a:r>
              <a:rPr lang="en-US" b="1" dirty="0">
                <a:latin typeface="Comic Sans MS" charset="0"/>
                <a:cs typeface="Times New Roman" charset="0"/>
              </a:rPr>
              <a:t>N F N, </a:t>
            </a:r>
            <a:r>
              <a:rPr lang="en-US" b="1" dirty="0" err="1">
                <a:latin typeface="Comic Sans MS" charset="0"/>
                <a:cs typeface="Times New Roman" charset="0"/>
              </a:rPr>
              <a:t>Laboratori</a:t>
            </a:r>
            <a:r>
              <a:rPr lang="en-US" b="1" dirty="0">
                <a:latin typeface="Comic Sans MS" charset="0"/>
                <a:cs typeface="Times New Roman" charset="0"/>
              </a:rPr>
              <a:t> </a:t>
            </a:r>
            <a:r>
              <a:rPr lang="en-US" b="1" dirty="0" err="1">
                <a:latin typeface="Comic Sans MS" charset="0"/>
                <a:cs typeface="Times New Roman" charset="0"/>
              </a:rPr>
              <a:t>Nazionali</a:t>
            </a:r>
            <a:r>
              <a:rPr lang="en-US" b="1" dirty="0">
                <a:latin typeface="Comic Sans MS" charset="0"/>
                <a:cs typeface="Times New Roman" charset="0"/>
              </a:rPr>
              <a:t> del </a:t>
            </a:r>
            <a:r>
              <a:rPr lang="en-US" b="1" dirty="0" err="1">
                <a:latin typeface="Comic Sans MS" charset="0"/>
                <a:cs typeface="Times New Roman" charset="0"/>
              </a:rPr>
              <a:t>Sud</a:t>
            </a:r>
            <a:r>
              <a:rPr lang="en-US" b="1" dirty="0">
                <a:latin typeface="Comic Sans MS" charset="0"/>
                <a:cs typeface="Times New Roman" charset="0"/>
              </a:rPr>
              <a:t>, </a:t>
            </a:r>
            <a:r>
              <a:rPr lang="en-US" b="1" dirty="0" err="1">
                <a:latin typeface="Comic Sans MS" charset="0"/>
                <a:cs typeface="Times New Roman" charset="0"/>
              </a:rPr>
              <a:t>Università</a:t>
            </a:r>
            <a:r>
              <a:rPr lang="en-US" b="1" dirty="0">
                <a:latin typeface="Comic Sans MS" charset="0"/>
                <a:cs typeface="Times New Roman" charset="0"/>
              </a:rPr>
              <a:t> di Catania, Italy, and </a:t>
            </a:r>
            <a:r>
              <a:rPr lang="en-US" b="1" dirty="0" err="1">
                <a:latin typeface="Comic Sans MS" charset="0"/>
                <a:cs typeface="Times New Roman" charset="0"/>
              </a:rPr>
              <a:t>Università</a:t>
            </a:r>
            <a:r>
              <a:rPr lang="en-US" b="1" dirty="0">
                <a:latin typeface="Comic Sans MS" charset="0"/>
                <a:cs typeface="Times New Roman" charset="0"/>
              </a:rPr>
              <a:t> di </a:t>
            </a:r>
            <a:r>
              <a:rPr lang="en-US" b="1" dirty="0" err="1">
                <a:latin typeface="Comic Sans MS" charset="0"/>
                <a:cs typeface="Times New Roman" charset="0"/>
              </a:rPr>
              <a:t>Enna</a:t>
            </a:r>
            <a:r>
              <a:rPr lang="en-US" b="1" dirty="0">
                <a:latin typeface="Comic Sans MS" charset="0"/>
                <a:cs typeface="Times New Roman" charset="0"/>
              </a:rPr>
              <a:t> “</a:t>
            </a:r>
            <a:r>
              <a:rPr lang="en-US" b="1" dirty="0" err="1">
                <a:latin typeface="Comic Sans MS" charset="0"/>
                <a:cs typeface="Times New Roman" charset="0"/>
              </a:rPr>
              <a:t>Kore</a:t>
            </a:r>
            <a:r>
              <a:rPr lang="en-US" b="1" dirty="0">
                <a:latin typeface="Comic Sans MS" charset="0"/>
                <a:cs typeface="Times New Roman" charset="0"/>
              </a:rPr>
              <a:t>”, </a:t>
            </a:r>
            <a:r>
              <a:rPr lang="en-US" b="1" dirty="0" smtClean="0">
                <a:latin typeface="Comic Sans MS" charset="0"/>
                <a:cs typeface="Times New Roman" charset="0"/>
              </a:rPr>
              <a:t>Italy</a:t>
            </a:r>
            <a:endParaRPr lang="en-GB" b="1" dirty="0">
              <a:solidFill>
                <a:schemeClr val="tx2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2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112713" y="0"/>
            <a:ext cx="9358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effectLst>
                  <a:outerShdw blurRad="38100" dist="38100" dir="2700000" algn="tl">
                    <a:srgbClr val="010199"/>
                  </a:outerShdw>
                </a:effectLst>
                <a:latin typeface="Calibri" charset="0"/>
              </a:rPr>
              <a:t>How to extract the resonant strength?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98425" y="1071563"/>
            <a:ext cx="8929688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Calibri" charset="0"/>
              </a:rPr>
              <a:t>When narrow resonances dominate the S-factor the reaction rate can be calculated by means of the resonance strength: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28813"/>
            <a:ext cx="4276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32"/>
          <p:cNvSpPr txBox="1">
            <a:spLocks noChangeArrowheads="1"/>
          </p:cNvSpPr>
          <p:nvPr/>
        </p:nvSpPr>
        <p:spPr bwMode="auto">
          <a:xfrm>
            <a:off x="798513" y="4630738"/>
            <a:ext cx="258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Calibri" charset="0"/>
              </a:rPr>
              <a:t>In the THM approach: </a:t>
            </a:r>
            <a:endParaRPr lang="en-US" b="1" dirty="0">
              <a:solidFill>
                <a:schemeClr val="bg1"/>
              </a:solidFill>
              <a:latin typeface="Calibri" charset="0"/>
              <a:sym typeface="Wingdings" charset="0"/>
            </a:endParaRPr>
          </a:p>
        </p:txBody>
      </p:sp>
      <p:sp>
        <p:nvSpPr>
          <p:cNvPr id="25606" name="Text Box 32"/>
          <p:cNvSpPr txBox="1">
            <a:spLocks noChangeArrowheads="1"/>
          </p:cNvSpPr>
          <p:nvPr/>
        </p:nvSpPr>
        <p:spPr bwMode="auto">
          <a:xfrm>
            <a:off x="0" y="278606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latin typeface="Calibri" charset="0"/>
              </a:rPr>
              <a:t>Where:</a:t>
            </a:r>
          </a:p>
          <a:p>
            <a:pPr algn="just" eaLnBrk="1" hangingPunct="1">
              <a:buFont typeface="Wingdings" charset="0"/>
              <a:buChar char="§"/>
            </a:pPr>
            <a:r>
              <a:rPr lang="en-US" b="1" dirty="0">
                <a:latin typeface="Calibri" charset="0"/>
              </a:rPr>
              <a:t> </a:t>
            </a:r>
            <a:r>
              <a:rPr lang="en-US" b="1" dirty="0" err="1">
                <a:latin typeface="Calibri" charset="0"/>
              </a:rPr>
              <a:t>Ĵ</a:t>
            </a:r>
            <a:r>
              <a:rPr lang="en-US" b="1" dirty="0">
                <a:latin typeface="Calibri" charset="0"/>
              </a:rPr>
              <a:t>=2J+1</a:t>
            </a:r>
          </a:p>
          <a:p>
            <a:pPr algn="just" eaLnBrk="1" hangingPunct="1">
              <a:buFont typeface="Wingdings" charset="0"/>
              <a:buChar char="§"/>
            </a:pPr>
            <a:r>
              <a:rPr lang="en-US" b="1" dirty="0">
                <a:latin typeface="Calibri" charset="0"/>
              </a:rPr>
              <a:t> </a:t>
            </a:r>
            <a:r>
              <a:rPr lang="en-US" b="1" dirty="0">
                <a:latin typeface="Calibri" charset="0"/>
                <a:sym typeface="Symbol" charset="0"/>
              </a:rPr>
              <a:t></a:t>
            </a:r>
            <a:r>
              <a:rPr lang="en-US" b="1" baseline="-25000" dirty="0">
                <a:latin typeface="Calibri" charset="0"/>
                <a:sym typeface="Symbol" charset="0"/>
              </a:rPr>
              <a:t>(AB)</a:t>
            </a:r>
            <a:r>
              <a:rPr lang="en-US" b="1" dirty="0">
                <a:latin typeface="Calibri" charset="0"/>
                <a:sym typeface="Symbol" charset="0"/>
              </a:rPr>
              <a:t> is the partial width for the A+B channel </a:t>
            </a:r>
          </a:p>
          <a:p>
            <a:pPr algn="just" eaLnBrk="1" hangingPunct="1">
              <a:buFont typeface="Wingdings" charset="0"/>
              <a:buChar char="§"/>
            </a:pPr>
            <a:r>
              <a:rPr lang="en-US" b="1" dirty="0">
                <a:latin typeface="Calibri" charset="0"/>
                <a:sym typeface="Symbol" charset="0"/>
              </a:rPr>
              <a:t> </a:t>
            </a:r>
            <a:r>
              <a:rPr lang="en-US" b="1" baseline="-25000" dirty="0" err="1">
                <a:latin typeface="Calibri" charset="0"/>
                <a:sym typeface="Symbol" charset="0"/>
              </a:rPr>
              <a:t>i</a:t>
            </a:r>
            <a:r>
              <a:rPr lang="en-US" b="1" dirty="0">
                <a:latin typeface="Calibri" charset="0"/>
                <a:sym typeface="Symbol" charset="0"/>
              </a:rPr>
              <a:t> is the total width of the </a:t>
            </a:r>
            <a:r>
              <a:rPr lang="en-US" b="1" dirty="0" err="1">
                <a:latin typeface="Calibri" charset="0"/>
                <a:sym typeface="Symbol" charset="0"/>
              </a:rPr>
              <a:t>i-th</a:t>
            </a:r>
            <a:r>
              <a:rPr lang="en-US" b="1" dirty="0">
                <a:latin typeface="Calibri" charset="0"/>
                <a:sym typeface="Symbol" charset="0"/>
              </a:rPr>
              <a:t> resonance </a:t>
            </a:r>
          </a:p>
          <a:p>
            <a:pPr algn="just" eaLnBrk="1" hangingPunct="1">
              <a:buFont typeface="Wingdings" charset="0"/>
              <a:buChar char="§"/>
            </a:pPr>
            <a:r>
              <a:rPr lang="en-US" b="1" dirty="0">
                <a:latin typeface="Calibri" charset="0"/>
                <a:sym typeface="Symbol" charset="0"/>
              </a:rPr>
              <a:t> </a:t>
            </a:r>
            <a:r>
              <a:rPr lang="en-US" b="1" dirty="0" err="1">
                <a:latin typeface="Calibri" charset="0"/>
                <a:sym typeface="Symbol" charset="0"/>
              </a:rPr>
              <a:t>E</a:t>
            </a:r>
            <a:r>
              <a:rPr lang="en-US" b="1" baseline="-25000" dirty="0" err="1">
                <a:latin typeface="Calibri" charset="0"/>
                <a:sym typeface="Symbol" charset="0"/>
              </a:rPr>
              <a:t>Ri</a:t>
            </a:r>
            <a:r>
              <a:rPr lang="en-US" b="1" dirty="0">
                <a:latin typeface="Calibri" charset="0"/>
                <a:sym typeface="Symbol" charset="0"/>
              </a:rPr>
              <a:t> is the resonance energy</a:t>
            </a:r>
            <a:endParaRPr lang="en-US" b="1" dirty="0">
              <a:latin typeface="Calibri" charset="0"/>
              <a:sym typeface="Wingdings" charset="0"/>
            </a:endParaRPr>
          </a:p>
        </p:txBody>
      </p:sp>
      <p:sp>
        <p:nvSpPr>
          <p:cNvPr id="25607" name="Rettangolo 11"/>
          <p:cNvSpPr>
            <a:spLocks noChangeArrowheads="1"/>
          </p:cNvSpPr>
          <p:nvPr/>
        </p:nvSpPr>
        <p:spPr bwMode="auto">
          <a:xfrm>
            <a:off x="7000875" y="2071688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latin typeface="Calibri" charset="0"/>
                <a:sym typeface="Symbol" charset="0"/>
              </a:rPr>
              <a:t>(</a:t>
            </a:r>
            <a:r>
              <a:rPr lang="it-IT" b="1" baseline="30000">
                <a:solidFill>
                  <a:srgbClr val="FF0000"/>
                </a:solidFill>
                <a:latin typeface="Calibri" charset="0"/>
                <a:sym typeface="Symbol" charset="0"/>
              </a:rPr>
              <a:t>18</a:t>
            </a:r>
            <a:r>
              <a:rPr lang="it-IT" b="1">
                <a:solidFill>
                  <a:srgbClr val="FF0000"/>
                </a:solidFill>
                <a:latin typeface="Calibri" charset="0"/>
                <a:sym typeface="Symbol" charset="0"/>
              </a:rPr>
              <a:t>O(p,)</a:t>
            </a:r>
            <a:r>
              <a:rPr lang="it-IT" b="1" baseline="30000">
                <a:solidFill>
                  <a:srgbClr val="FF0000"/>
                </a:solidFill>
                <a:latin typeface="Calibri" charset="0"/>
                <a:sym typeface="Symbol" charset="0"/>
              </a:rPr>
              <a:t>15</a:t>
            </a:r>
            <a:r>
              <a:rPr lang="it-IT" b="1">
                <a:solidFill>
                  <a:srgbClr val="FF0000"/>
                </a:solidFill>
                <a:latin typeface="Calibri" charset="0"/>
                <a:sym typeface="Symbol" charset="0"/>
              </a:rPr>
              <a:t>N</a:t>
            </a:r>
            <a:r>
              <a:rPr lang="it-IT" b="1">
                <a:latin typeface="Calibri" charset="0"/>
                <a:sym typeface="Symbol" charset="0"/>
              </a:rPr>
              <a:t> case)</a:t>
            </a:r>
            <a:endParaRPr lang="en-GB"/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4572000" y="2786063"/>
            <a:ext cx="42148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What is its physical meaning?</a:t>
            </a:r>
          </a:p>
          <a:p>
            <a:pPr algn="just" eaLnBrk="1" hangingPunct="1">
              <a:buFont typeface="Wingdings" charset="0"/>
              <a:buChar char="à"/>
            </a:pPr>
            <a:r>
              <a:rPr lang="en-US" b="1" dirty="0">
                <a:solidFill>
                  <a:srgbClr val="FF0000"/>
                </a:solidFill>
                <a:latin typeface="Calibri" charset="0"/>
                <a:sym typeface="Wingdings" charset="0"/>
              </a:rPr>
              <a:t>Area of the </a:t>
            </a:r>
            <a:r>
              <a:rPr lang="en-US" b="1" dirty="0" err="1">
                <a:solidFill>
                  <a:srgbClr val="FF0000"/>
                </a:solidFill>
                <a:latin typeface="Calibri" charset="0"/>
                <a:sym typeface="Wingdings" charset="0"/>
              </a:rPr>
              <a:t>Breit</a:t>
            </a:r>
            <a:r>
              <a:rPr lang="en-US" b="1" dirty="0">
                <a:solidFill>
                  <a:srgbClr val="FF0000"/>
                </a:solidFill>
                <a:latin typeface="Calibri" charset="0"/>
                <a:sym typeface="Wingdings" charset="0"/>
              </a:rPr>
              <a:t>-Wigner describing the resonance</a:t>
            </a:r>
          </a:p>
          <a:p>
            <a:pPr lvl="1" algn="just" eaLnBrk="1" hangingPunct="1">
              <a:buFont typeface="Wingdings" charset="0"/>
              <a:buChar char="à"/>
            </a:pPr>
            <a:r>
              <a:rPr lang="en-US" b="1" dirty="0">
                <a:solidFill>
                  <a:srgbClr val="FF0000"/>
                </a:solidFill>
                <a:latin typeface="Calibri" charset="0"/>
                <a:sym typeface="Wingdings" charset="0"/>
              </a:rPr>
              <a:t> no need to know the resonance shape</a:t>
            </a:r>
          </a:p>
        </p:txBody>
      </p:sp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4508500"/>
            <a:ext cx="2486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32"/>
          <p:cNvSpPr txBox="1">
            <a:spLocks noChangeArrowheads="1"/>
          </p:cNvSpPr>
          <p:nvPr/>
        </p:nvSpPr>
        <p:spPr bwMode="auto">
          <a:xfrm>
            <a:off x="5857875" y="4630738"/>
            <a:ext cx="32146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>
                <a:latin typeface="Calibri" charset="0"/>
              </a:rPr>
              <a:t>Where:</a:t>
            </a:r>
          </a:p>
          <a:p>
            <a:pPr algn="just" eaLnBrk="1" hangingPunct="1">
              <a:buFont typeface="Wingdings" charset="0"/>
              <a:buChar char="§"/>
            </a:pPr>
            <a:r>
              <a:rPr lang="en-US" b="1">
                <a:latin typeface="Calibri" charset="0"/>
              </a:rPr>
              <a:t> </a:t>
            </a:r>
            <a:r>
              <a:rPr lang="en-US" b="1">
                <a:latin typeface="Calibri" charset="0"/>
                <a:sym typeface="Symbol" charset="0"/>
              </a:rPr>
              <a:t></a:t>
            </a:r>
            <a:r>
              <a:rPr lang="en-US" b="1" baseline="-25000">
                <a:latin typeface="Calibri" charset="0"/>
                <a:sym typeface="Symbol" charset="0"/>
              </a:rPr>
              <a:t>I</a:t>
            </a:r>
            <a:r>
              <a:rPr lang="en-US" b="1">
                <a:latin typeface="Calibri" charset="0"/>
                <a:sym typeface="Symbol" charset="0"/>
              </a:rPr>
              <a:t> = Ĵ</a:t>
            </a:r>
            <a:r>
              <a:rPr lang="en-US" b="1" baseline="-25000">
                <a:latin typeface="Calibri" charset="0"/>
                <a:sym typeface="Symbol" charset="0"/>
              </a:rPr>
              <a:t>i</a:t>
            </a:r>
            <a:r>
              <a:rPr lang="en-US" b="1">
                <a:latin typeface="Calibri" charset="0"/>
                <a:sym typeface="Symbol" charset="0"/>
              </a:rPr>
              <a:t> / Ĵ</a:t>
            </a:r>
            <a:r>
              <a:rPr lang="en-US" b="1" baseline="-25000">
                <a:latin typeface="Calibri" charset="0"/>
                <a:sym typeface="Symbol" charset="0"/>
              </a:rPr>
              <a:t>p</a:t>
            </a:r>
            <a:r>
              <a:rPr lang="en-US" b="1">
                <a:latin typeface="Calibri" charset="0"/>
                <a:sym typeface="Symbol" charset="0"/>
              </a:rPr>
              <a:t> Ĵ</a:t>
            </a:r>
            <a:r>
              <a:rPr lang="en-US" b="1" baseline="-25000">
                <a:latin typeface="Calibri" charset="0"/>
                <a:sym typeface="Symbol" charset="0"/>
              </a:rPr>
              <a:t>18O</a:t>
            </a:r>
            <a:r>
              <a:rPr lang="en-US" b="1">
                <a:latin typeface="Calibri" charset="0"/>
                <a:sym typeface="Symbol" charset="0"/>
              </a:rPr>
              <a:t> statistical factor</a:t>
            </a:r>
            <a:endParaRPr lang="en-US" b="1">
              <a:latin typeface="Calibri" charset="0"/>
            </a:endParaRPr>
          </a:p>
          <a:p>
            <a:pPr algn="just" eaLnBrk="1" hangingPunct="1">
              <a:buFont typeface="Wingdings" charset="0"/>
              <a:buChar char="§"/>
            </a:pPr>
            <a:r>
              <a:rPr lang="en-US" b="1">
                <a:latin typeface="Calibri" charset="0"/>
              </a:rPr>
              <a:t> N</a:t>
            </a:r>
            <a:r>
              <a:rPr lang="en-US" b="1" baseline="-25000">
                <a:latin typeface="Calibri" charset="0"/>
              </a:rPr>
              <a:t>i</a:t>
            </a:r>
            <a:r>
              <a:rPr lang="en-US" b="1">
                <a:latin typeface="Calibri" charset="0"/>
              </a:rPr>
              <a:t> = THM resonance strength</a:t>
            </a:r>
          </a:p>
          <a:p>
            <a:pPr algn="just" eaLnBrk="1" hangingPunct="1">
              <a:buFont typeface="Wingdings" charset="0"/>
              <a:buChar char="§"/>
            </a:pPr>
            <a:r>
              <a:rPr lang="en-US" b="1">
                <a:latin typeface="Calibri" charset="0"/>
                <a:sym typeface="Symbol" charset="0"/>
              </a:rPr>
              <a:t> M</a:t>
            </a:r>
            <a:r>
              <a:rPr lang="en-US" b="1" baseline="-25000">
                <a:latin typeface="Calibri" charset="0"/>
                <a:sym typeface="Symbol" charset="0"/>
              </a:rPr>
              <a:t>i</a:t>
            </a:r>
            <a:r>
              <a:rPr lang="en-US" b="1">
                <a:latin typeface="Calibri" charset="0"/>
                <a:sym typeface="Symbol" charset="0"/>
              </a:rPr>
              <a:t> = transfer amplitude</a:t>
            </a:r>
            <a:endParaRPr lang="en-US" b="1">
              <a:latin typeface="Calibri" charset="0"/>
              <a:sym typeface="Wingdings" charset="0"/>
            </a:endParaRPr>
          </a:p>
        </p:txBody>
      </p:sp>
      <p:sp>
        <p:nvSpPr>
          <p:cNvPr id="25611" name="Text Box 32"/>
          <p:cNvSpPr txBox="1">
            <a:spLocks noChangeArrowheads="1"/>
          </p:cNvSpPr>
          <p:nvPr/>
        </p:nvSpPr>
        <p:spPr bwMode="auto">
          <a:xfrm>
            <a:off x="571500" y="5443538"/>
            <a:ext cx="5214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u="sng" dirty="0">
                <a:solidFill>
                  <a:srgbClr val="FF0000"/>
                </a:solidFill>
                <a:latin typeface="Calibri" charset="0"/>
              </a:rPr>
              <a:t>Advantages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:</a:t>
            </a:r>
          </a:p>
          <a:p>
            <a:pPr algn="just" eaLnBrk="1" hangingPunct="1">
              <a:buFont typeface="Wingdings" charset="0"/>
              <a:buChar char="§"/>
            </a:pPr>
            <a:r>
              <a:rPr lang="en-US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  <a:sym typeface="Symbol" charset="0"/>
              </a:rPr>
              <a:t>possibility to measure down to zero energy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  <a:p>
            <a:pPr algn="just" eaLnBrk="1" hangingPunct="1">
              <a:buFont typeface="Wingdings" charset="0"/>
              <a:buChar char="§"/>
            </a:pPr>
            <a:r>
              <a:rPr lang="en-US" b="1" dirty="0">
                <a:solidFill>
                  <a:srgbClr val="FF0000"/>
                </a:solidFill>
                <a:latin typeface="Calibri" charset="0"/>
              </a:rPr>
              <a:t> No electron screening</a:t>
            </a:r>
          </a:p>
          <a:p>
            <a:pPr algn="just" eaLnBrk="1" hangingPunct="1">
              <a:buFont typeface="Wingdings" charset="0"/>
              <a:buChar char="§"/>
            </a:pPr>
            <a:r>
              <a:rPr lang="en-US" b="1" dirty="0">
                <a:solidFill>
                  <a:srgbClr val="FF0000"/>
                </a:solidFill>
                <a:latin typeface="Calibri" charset="0"/>
                <a:sym typeface="Symbol" charset="0"/>
              </a:rPr>
              <a:t> No spectroscopic factors in the </a:t>
            </a:r>
            <a:r>
              <a:rPr lang="en-US" b="1" baseline="-25000" dirty="0">
                <a:solidFill>
                  <a:srgbClr val="FF0000"/>
                </a:solidFill>
                <a:latin typeface="Calibri" charset="0"/>
                <a:sym typeface="Symbol" charset="0"/>
              </a:rPr>
              <a:t>(p18O)</a:t>
            </a:r>
            <a:r>
              <a:rPr lang="en-US" b="1" dirty="0">
                <a:solidFill>
                  <a:srgbClr val="FF0000"/>
                </a:solidFill>
                <a:latin typeface="Calibri" charset="0"/>
                <a:sym typeface="Symbol" charset="0"/>
              </a:rPr>
              <a:t> / |M</a:t>
            </a:r>
            <a:r>
              <a:rPr lang="en-US" b="1" baseline="-25000" dirty="0">
                <a:solidFill>
                  <a:srgbClr val="FF0000"/>
                </a:solidFill>
                <a:latin typeface="Calibri" charset="0"/>
                <a:sym typeface="Symbol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alibri" charset="0"/>
                <a:sym typeface="Symbol" charset="0"/>
              </a:rPr>
              <a:t>|</a:t>
            </a:r>
            <a:r>
              <a:rPr lang="en-US" b="1" baseline="30000" dirty="0">
                <a:solidFill>
                  <a:srgbClr val="FF0000"/>
                </a:solidFill>
                <a:latin typeface="Calibri" charset="0"/>
                <a:sym typeface="Symbol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Calibri" charset="0"/>
                <a:sym typeface="Symbol" charset="0"/>
              </a:rPr>
              <a:t> ratio</a:t>
            </a:r>
            <a:endParaRPr lang="en-US" b="1" dirty="0">
              <a:solidFill>
                <a:srgbClr val="FF0000"/>
              </a:solidFill>
              <a:latin typeface="Calibri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6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0" y="4958159"/>
            <a:ext cx="2811362" cy="1912492"/>
          </a:xfrm>
          <a:prstGeom prst="rect">
            <a:avLst/>
          </a:prstGeom>
        </p:spPr>
      </p:pic>
      <p:sp>
        <p:nvSpPr>
          <p:cNvPr id="5122" name="Rettangolo 3"/>
          <p:cNvSpPr>
            <a:spLocks noChangeArrowheads="1"/>
          </p:cNvSpPr>
          <p:nvPr/>
        </p:nvSpPr>
        <p:spPr bwMode="auto">
          <a:xfrm>
            <a:off x="188913" y="903935"/>
            <a:ext cx="88471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omic Sans MS"/>
                <a:cs typeface="Comic Sans MS"/>
              </a:rPr>
              <a:t>Great interest in a wide range of stellar burning scenarios in carbon-rich </a:t>
            </a:r>
            <a:r>
              <a:rPr lang="en-GB" sz="1600" dirty="0" smtClean="0">
                <a:latin typeface="Comic Sans MS"/>
                <a:cs typeface="Comic Sans MS"/>
              </a:rPr>
              <a:t>environments for stars with more than 8 M</a:t>
            </a:r>
            <a:r>
              <a:rPr lang="en-GB" sz="1600" baseline="-25000" dirty="0" smtClean="0">
                <a:latin typeface="Comic Sans MS"/>
                <a:ea typeface="Wingdings"/>
                <a:cs typeface="Comic Sans MS"/>
                <a:sym typeface="Wingdings"/>
              </a:rPr>
              <a:t></a:t>
            </a:r>
            <a:endParaRPr lang="it-IT" sz="1600" baseline="-25000" dirty="0">
              <a:latin typeface="Comic Sans MS"/>
              <a:cs typeface="Comic Sans MS"/>
            </a:endParaRPr>
          </a:p>
        </p:txBody>
      </p:sp>
      <p:sp>
        <p:nvSpPr>
          <p:cNvPr id="5123" name="Rettangolo 5"/>
          <p:cNvSpPr>
            <a:spLocks noChangeArrowheads="1"/>
          </p:cNvSpPr>
          <p:nvPr/>
        </p:nvSpPr>
        <p:spPr bwMode="auto">
          <a:xfrm>
            <a:off x="250825" y="1700213"/>
            <a:ext cx="82819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omic Sans MS"/>
                <a:cs typeface="Comic Sans MS"/>
              </a:rPr>
              <a:t>Carbon burning temperature from 0.8 to 1.2 GK  </a:t>
            </a:r>
            <a:r>
              <a:rPr lang="en-GB" sz="1600" dirty="0">
                <a:latin typeface="Comic Sans MS"/>
                <a:cs typeface="Comic Sans MS"/>
                <a:sym typeface="Wingdings" charset="0"/>
              </a:rPr>
              <a:t> </a:t>
            </a:r>
            <a:r>
              <a:rPr lang="en-GB" sz="1600" dirty="0" err="1">
                <a:latin typeface="Comic Sans MS"/>
                <a:cs typeface="Comic Sans MS"/>
              </a:rPr>
              <a:t>E</a:t>
            </a:r>
            <a:r>
              <a:rPr lang="en-GB" sz="1600" baseline="-25000" dirty="0" err="1">
                <a:latin typeface="Comic Sans MS"/>
                <a:cs typeface="Comic Sans MS"/>
              </a:rPr>
              <a:t>cm</a:t>
            </a:r>
            <a:r>
              <a:rPr lang="en-GB" sz="1600" dirty="0">
                <a:latin typeface="Comic Sans MS"/>
                <a:cs typeface="Comic Sans MS"/>
              </a:rPr>
              <a:t> from 1 to 2 </a:t>
            </a:r>
            <a:r>
              <a:rPr lang="en-GB" sz="1600" dirty="0" smtClean="0">
                <a:latin typeface="Comic Sans MS"/>
                <a:cs typeface="Comic Sans MS"/>
              </a:rPr>
              <a:t>MeV</a:t>
            </a:r>
          </a:p>
          <a:p>
            <a:endParaRPr lang="en-GB" sz="1600" dirty="0">
              <a:latin typeface="Comic Sans MS"/>
              <a:cs typeface="Comic Sans MS"/>
            </a:endParaRPr>
          </a:p>
          <a:p>
            <a:r>
              <a:rPr lang="en-GB" sz="1600" dirty="0" smtClean="0">
                <a:latin typeface="Comic Sans MS"/>
                <a:cs typeface="Comic Sans MS"/>
              </a:rPr>
              <a:t>Principal reactions: </a:t>
            </a:r>
          </a:p>
          <a:p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5126" name="Rettangolo 6"/>
          <p:cNvSpPr>
            <a:spLocks noChangeArrowheads="1"/>
          </p:cNvSpPr>
          <p:nvPr/>
        </p:nvSpPr>
        <p:spPr bwMode="auto">
          <a:xfrm>
            <a:off x="355363" y="2715598"/>
            <a:ext cx="387174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C,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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Ne            + 4.617 MeV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endParaRPr lang="en-GB" dirty="0">
              <a:latin typeface="Comic Sans MS"/>
              <a:cs typeface="Comic Sans MS"/>
            </a:endParaRPr>
          </a:p>
          <a:p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C,p)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Na            + 2.241 MeV</a:t>
            </a:r>
          </a:p>
          <a:p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C,n)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Mg            - 2.599 MeV</a:t>
            </a:r>
          </a:p>
          <a:p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C,g)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24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Mg            +13.933 MeV</a:t>
            </a:r>
          </a:p>
          <a:p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C,2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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GB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Ne          -0.113 MeV  </a:t>
            </a:r>
            <a:endParaRPr lang="en-GB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3" name="Parentesi graffa chiusa 2"/>
          <p:cNvSpPr/>
          <p:nvPr/>
        </p:nvSpPr>
        <p:spPr>
          <a:xfrm>
            <a:off x="4422833" y="2812950"/>
            <a:ext cx="218953" cy="5264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Comic Sans MS"/>
              <a:cs typeface="Comic Sans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20229" y="2893458"/>
            <a:ext cx="4494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/>
                <a:cs typeface="Comic Sans MS"/>
              </a:rPr>
              <a:t>The most frequent results of the interaction 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8007" y="4454487"/>
            <a:ext cx="8996091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/>
                <a:cs typeface="Comic Sans MS"/>
              </a:rPr>
              <a:t>Considerable efforts to measure the </a:t>
            </a:r>
            <a:r>
              <a:rPr lang="en-GB" sz="1600" baseline="30000" dirty="0">
                <a:latin typeface="Comic Sans MS"/>
                <a:cs typeface="Comic Sans MS"/>
              </a:rPr>
              <a:t>12</a:t>
            </a:r>
            <a:r>
              <a:rPr lang="en-GB" sz="1600" dirty="0">
                <a:latin typeface="Comic Sans MS"/>
                <a:cs typeface="Comic Sans MS"/>
              </a:rPr>
              <a:t>C+</a:t>
            </a:r>
            <a:r>
              <a:rPr lang="en-GB" sz="1600" baseline="30000" dirty="0">
                <a:latin typeface="Comic Sans MS"/>
                <a:cs typeface="Comic Sans MS"/>
              </a:rPr>
              <a:t>12</a:t>
            </a:r>
            <a:r>
              <a:rPr lang="en-GB" sz="1600" dirty="0">
                <a:latin typeface="Comic Sans MS"/>
                <a:cs typeface="Comic Sans MS"/>
              </a:rPr>
              <a:t>C cross section at astrophysical energies: </a:t>
            </a:r>
          </a:p>
          <a:p>
            <a:r>
              <a:rPr lang="en-GB" dirty="0">
                <a:latin typeface="Comic Sans MS"/>
                <a:cs typeface="Comic Sans MS"/>
              </a:rPr>
              <a:t>					                       </a:t>
            </a:r>
            <a:endParaRPr lang="en-GB" dirty="0" smtClean="0">
              <a:latin typeface="Comic Sans MS"/>
              <a:cs typeface="Comic Sans MS"/>
            </a:endParaRPr>
          </a:p>
          <a:p>
            <a:r>
              <a:rPr lang="en-GB" sz="1300" dirty="0">
                <a:latin typeface="Comic Sans MS"/>
                <a:cs typeface="Comic Sans MS"/>
              </a:rPr>
              <a:t>	</a:t>
            </a:r>
            <a:r>
              <a:rPr lang="en-GB" sz="1300" dirty="0" smtClean="0">
                <a:latin typeface="Comic Sans MS"/>
                <a:cs typeface="Comic Sans MS"/>
              </a:rPr>
              <a:t>							        M.G. </a:t>
            </a:r>
            <a:r>
              <a:rPr lang="en-GB" sz="1300" dirty="0" err="1" smtClean="0">
                <a:latin typeface="Comic Sans MS"/>
                <a:cs typeface="Comic Sans MS"/>
              </a:rPr>
              <a:t>Mazarakis</a:t>
            </a:r>
            <a:r>
              <a:rPr lang="en-GB" sz="1300" dirty="0" smtClean="0">
                <a:latin typeface="Comic Sans MS"/>
                <a:cs typeface="Comic Sans MS"/>
              </a:rPr>
              <a:t> &amp; W.E. </a:t>
            </a:r>
            <a:r>
              <a:rPr lang="en-GB" sz="1300" dirty="0" err="1" smtClean="0">
                <a:latin typeface="Comic Sans MS"/>
                <a:cs typeface="Comic Sans MS"/>
              </a:rPr>
              <a:t>Stephensen</a:t>
            </a:r>
            <a:r>
              <a:rPr lang="en-GB" sz="1300" dirty="0" smtClean="0">
                <a:latin typeface="Comic Sans MS"/>
                <a:cs typeface="Comic Sans MS"/>
              </a:rPr>
              <a:t>, Phys. Rev. C 7 1280 (1973)</a:t>
            </a:r>
          </a:p>
          <a:p>
            <a:r>
              <a:rPr lang="en-GB" sz="1300" dirty="0">
                <a:latin typeface="Comic Sans MS"/>
                <a:cs typeface="Comic Sans MS"/>
              </a:rPr>
              <a:t>	</a:t>
            </a:r>
            <a:r>
              <a:rPr lang="en-GB" sz="1300" dirty="0" smtClean="0">
                <a:latin typeface="Comic Sans MS"/>
                <a:cs typeface="Comic Sans MS"/>
              </a:rPr>
              <a:t>								</a:t>
            </a:r>
            <a:r>
              <a:rPr lang="en-GB" sz="1300" dirty="0">
                <a:latin typeface="Comic Sans MS"/>
                <a:cs typeface="Comic Sans MS"/>
              </a:rPr>
              <a:t> </a:t>
            </a:r>
            <a:r>
              <a:rPr lang="en-GB" sz="1300" dirty="0" smtClean="0">
                <a:latin typeface="Comic Sans MS"/>
                <a:cs typeface="Comic Sans MS"/>
              </a:rPr>
              <a:t>       </a:t>
            </a:r>
            <a:r>
              <a:rPr lang="en-US" sz="1300" dirty="0" smtClean="0">
                <a:latin typeface="Comic Sans MS"/>
                <a:cs typeface="Comic Sans MS"/>
              </a:rPr>
              <a:t>K</a:t>
            </a:r>
            <a:r>
              <a:rPr lang="en-US" sz="1300" dirty="0">
                <a:latin typeface="Comic Sans MS"/>
                <a:cs typeface="Comic Sans MS"/>
              </a:rPr>
              <a:t>. U. </a:t>
            </a:r>
            <a:r>
              <a:rPr lang="en-US" sz="1300" dirty="0" err="1">
                <a:latin typeface="Comic Sans MS"/>
                <a:cs typeface="Comic Sans MS"/>
              </a:rPr>
              <a:t>Kettner</a:t>
            </a:r>
            <a:r>
              <a:rPr lang="en-US" sz="1300" dirty="0">
                <a:latin typeface="Comic Sans MS"/>
                <a:cs typeface="Comic Sans MS"/>
              </a:rPr>
              <a:t> </a:t>
            </a:r>
            <a:r>
              <a:rPr lang="en-US" sz="1300" i="1" dirty="0">
                <a:latin typeface="Comic Sans MS"/>
                <a:cs typeface="Comic Sans MS"/>
              </a:rPr>
              <a:t>et al.</a:t>
            </a:r>
            <a:r>
              <a:rPr lang="en-US" sz="1300" dirty="0">
                <a:latin typeface="Comic Sans MS"/>
                <a:cs typeface="Comic Sans MS"/>
              </a:rPr>
              <a:t>, Phys. Rev. </a:t>
            </a:r>
            <a:r>
              <a:rPr lang="en-US" sz="1300" dirty="0" err="1">
                <a:latin typeface="Comic Sans MS"/>
                <a:cs typeface="Comic Sans MS"/>
              </a:rPr>
              <a:t>Lett</a:t>
            </a:r>
            <a:r>
              <a:rPr lang="en-US" sz="1300" dirty="0">
                <a:latin typeface="Comic Sans MS"/>
                <a:cs typeface="Comic Sans MS"/>
              </a:rPr>
              <a:t>. 38, 337 (1977</a:t>
            </a:r>
            <a:r>
              <a:rPr lang="en-US" sz="1300" dirty="0" smtClean="0">
                <a:latin typeface="Comic Sans MS"/>
                <a:cs typeface="Comic Sans MS"/>
              </a:rPr>
              <a:t>)</a:t>
            </a:r>
            <a:endParaRPr lang="it-IT" sz="1300" dirty="0" smtClean="0">
              <a:latin typeface="Comic Sans MS"/>
              <a:cs typeface="Comic Sans MS"/>
            </a:endParaRPr>
          </a:p>
          <a:p>
            <a:r>
              <a:rPr lang="it-IT" sz="1300" dirty="0">
                <a:latin typeface="Comic Sans MS"/>
                <a:cs typeface="Comic Sans MS"/>
              </a:rPr>
              <a:t>	</a:t>
            </a:r>
            <a:r>
              <a:rPr lang="it-IT" sz="1300" dirty="0" smtClean="0">
                <a:latin typeface="Comic Sans MS"/>
                <a:cs typeface="Comic Sans MS"/>
              </a:rPr>
              <a:t>									       </a:t>
            </a:r>
            <a:r>
              <a:rPr lang="en-US" sz="1300" dirty="0" smtClean="0">
                <a:latin typeface="Comic Sans MS"/>
                <a:cs typeface="Comic Sans MS"/>
              </a:rPr>
              <a:t>H.W</a:t>
            </a:r>
            <a:r>
              <a:rPr lang="en-US" sz="1300" dirty="0">
                <a:latin typeface="Comic Sans MS"/>
                <a:cs typeface="Comic Sans MS"/>
              </a:rPr>
              <a:t>. Becker et al., Z. Phys. </a:t>
            </a:r>
            <a:r>
              <a:rPr lang="it-IT" sz="1300" dirty="0">
                <a:latin typeface="Comic Sans MS"/>
                <a:cs typeface="Comic Sans MS"/>
              </a:rPr>
              <a:t>A 303, 305 (1981) </a:t>
            </a:r>
          </a:p>
          <a:p>
            <a:pPr algn="r"/>
            <a:r>
              <a:rPr lang="fr-FR" sz="1300" dirty="0">
                <a:latin typeface="Comic Sans MS"/>
                <a:cs typeface="Comic Sans MS"/>
              </a:rPr>
              <a:t>L. </a:t>
            </a:r>
            <a:r>
              <a:rPr lang="fr-FR" sz="1300" dirty="0" err="1">
                <a:latin typeface="Comic Sans MS"/>
                <a:cs typeface="Comic Sans MS"/>
              </a:rPr>
              <a:t>Barron</a:t>
            </a:r>
            <a:r>
              <a:rPr lang="fr-FR" sz="1300" dirty="0">
                <a:latin typeface="Comic Sans MS"/>
                <a:cs typeface="Comic Sans MS"/>
              </a:rPr>
              <a:t>-Palos et al., </a:t>
            </a:r>
            <a:r>
              <a:rPr lang="fr-FR" sz="1300" dirty="0" err="1">
                <a:latin typeface="Comic Sans MS"/>
                <a:cs typeface="Comic Sans MS"/>
              </a:rPr>
              <a:t>Nucl</a:t>
            </a:r>
            <a:r>
              <a:rPr lang="fr-FR" sz="1300" dirty="0">
                <a:latin typeface="Comic Sans MS"/>
                <a:cs typeface="Comic Sans MS"/>
              </a:rPr>
              <a:t>. Phys. A 779, 318 (2006</a:t>
            </a:r>
            <a:r>
              <a:rPr lang="fr-FR" sz="1300" dirty="0" smtClean="0">
                <a:latin typeface="Comic Sans MS"/>
                <a:cs typeface="Comic Sans MS"/>
              </a:rPr>
              <a:t>)</a:t>
            </a:r>
          </a:p>
          <a:p>
            <a:pPr algn="r"/>
            <a:r>
              <a:rPr lang="fr-FR" sz="1300" dirty="0" smtClean="0">
                <a:latin typeface="Comic Sans MS"/>
                <a:cs typeface="Comic Sans MS"/>
              </a:rPr>
              <a:t>E.F. </a:t>
            </a:r>
            <a:r>
              <a:rPr lang="fr-FR" sz="1300" dirty="0" err="1" smtClean="0">
                <a:latin typeface="Comic Sans MS"/>
                <a:cs typeface="Comic Sans MS"/>
              </a:rPr>
              <a:t>Aguleira</a:t>
            </a:r>
            <a:r>
              <a:rPr lang="fr-FR" sz="1300" dirty="0" smtClean="0">
                <a:latin typeface="Comic Sans MS"/>
                <a:cs typeface="Comic Sans MS"/>
              </a:rPr>
              <a:t> et al.,</a:t>
            </a:r>
            <a:r>
              <a:rPr lang="fr-FR" sz="1300" dirty="0" err="1" smtClean="0">
                <a:latin typeface="Comic Sans MS"/>
                <a:cs typeface="Comic Sans MS"/>
              </a:rPr>
              <a:t>Phys</a:t>
            </a:r>
            <a:r>
              <a:rPr lang="fr-FR" sz="1300" dirty="0" smtClean="0">
                <a:latin typeface="Comic Sans MS"/>
                <a:cs typeface="Comic Sans MS"/>
              </a:rPr>
              <a:t>. </a:t>
            </a:r>
            <a:r>
              <a:rPr lang="fr-FR" sz="1300" dirty="0" err="1" smtClean="0">
                <a:latin typeface="Comic Sans MS"/>
                <a:cs typeface="Comic Sans MS"/>
              </a:rPr>
              <a:t>Rev</a:t>
            </a:r>
            <a:r>
              <a:rPr lang="fr-FR" sz="1300" dirty="0" smtClean="0">
                <a:latin typeface="Comic Sans MS"/>
                <a:cs typeface="Comic Sans MS"/>
              </a:rPr>
              <a:t>. C 73, 064601 (2006) </a:t>
            </a:r>
          </a:p>
          <a:p>
            <a:pPr algn="r"/>
            <a:r>
              <a:rPr lang="en-US" sz="1300" dirty="0" smtClean="0">
                <a:latin typeface="Comic Sans MS"/>
                <a:cs typeface="Comic Sans MS"/>
              </a:rPr>
              <a:t> </a:t>
            </a:r>
            <a:r>
              <a:rPr lang="fr-FR" sz="1300" dirty="0" err="1">
                <a:latin typeface="Comic Sans MS"/>
                <a:cs typeface="Comic Sans MS"/>
              </a:rPr>
              <a:t>T</a:t>
            </a:r>
            <a:r>
              <a:rPr lang="fr-FR" sz="1300" dirty="0">
                <a:latin typeface="Comic Sans MS"/>
                <a:cs typeface="Comic Sans MS"/>
              </a:rPr>
              <a:t>. </a:t>
            </a:r>
            <a:r>
              <a:rPr lang="fr-FR" sz="1300" dirty="0" err="1">
                <a:latin typeface="Comic Sans MS"/>
                <a:cs typeface="Comic Sans MS"/>
              </a:rPr>
              <a:t>Spillane</a:t>
            </a:r>
            <a:r>
              <a:rPr lang="fr-FR" sz="1300" dirty="0">
                <a:latin typeface="Comic Sans MS"/>
                <a:cs typeface="Comic Sans MS"/>
              </a:rPr>
              <a:t> et al., Phys. </a:t>
            </a:r>
            <a:r>
              <a:rPr lang="fr-FR" sz="1300" dirty="0" err="1">
                <a:latin typeface="Comic Sans MS"/>
                <a:cs typeface="Comic Sans MS"/>
              </a:rPr>
              <a:t>Rev</a:t>
            </a:r>
            <a:r>
              <a:rPr lang="fr-FR" sz="1300" dirty="0">
                <a:latin typeface="Comic Sans MS"/>
                <a:cs typeface="Comic Sans MS"/>
              </a:rPr>
              <a:t>. C</a:t>
            </a:r>
            <a:r>
              <a:rPr lang="fr-FR" sz="1300" dirty="0" smtClean="0">
                <a:latin typeface="Comic Sans MS"/>
                <a:cs typeface="Comic Sans MS"/>
              </a:rPr>
              <a:t> 73, 064601 </a:t>
            </a:r>
            <a:r>
              <a:rPr lang="fr-FR" sz="1300" dirty="0">
                <a:latin typeface="Comic Sans MS"/>
                <a:cs typeface="Comic Sans MS"/>
              </a:rPr>
              <a:t>(</a:t>
            </a:r>
            <a:r>
              <a:rPr lang="fr-FR" sz="1300" dirty="0" smtClean="0">
                <a:latin typeface="Comic Sans MS"/>
                <a:cs typeface="Comic Sans MS"/>
              </a:rPr>
              <a:t>2006)</a:t>
            </a:r>
            <a:r>
              <a:rPr lang="en-US" sz="1300" dirty="0" smtClean="0">
                <a:latin typeface="Comic Sans MS"/>
                <a:cs typeface="Comic Sans MS"/>
              </a:rPr>
              <a:t> </a:t>
            </a:r>
            <a:endParaRPr lang="fr-FR" sz="1300" dirty="0">
              <a:latin typeface="Comic Sans MS"/>
              <a:cs typeface="Comic Sans MS"/>
            </a:endParaRPr>
          </a:p>
          <a:p>
            <a:pPr algn="r"/>
            <a:r>
              <a:rPr lang="en-US" sz="1300" dirty="0">
                <a:latin typeface="Comic Sans MS"/>
                <a:cs typeface="Comic Sans MS"/>
              </a:rPr>
              <a:t> </a:t>
            </a:r>
            <a:r>
              <a:rPr lang="fr-FR" sz="1300" dirty="0" err="1">
                <a:latin typeface="Comic Sans MS"/>
                <a:cs typeface="Comic Sans MS"/>
              </a:rPr>
              <a:t>T</a:t>
            </a:r>
            <a:r>
              <a:rPr lang="fr-FR" sz="1300" dirty="0">
                <a:latin typeface="Comic Sans MS"/>
                <a:cs typeface="Comic Sans MS"/>
              </a:rPr>
              <a:t>. </a:t>
            </a:r>
            <a:r>
              <a:rPr lang="fr-FR" sz="1300" dirty="0" err="1">
                <a:latin typeface="Comic Sans MS"/>
                <a:cs typeface="Comic Sans MS"/>
              </a:rPr>
              <a:t>Spillane</a:t>
            </a:r>
            <a:r>
              <a:rPr lang="fr-FR" sz="1300" dirty="0">
                <a:latin typeface="Comic Sans MS"/>
                <a:cs typeface="Comic Sans MS"/>
              </a:rPr>
              <a:t> et al., Phys. </a:t>
            </a:r>
            <a:r>
              <a:rPr lang="fr-FR" sz="1300" dirty="0" err="1">
                <a:latin typeface="Comic Sans MS"/>
                <a:cs typeface="Comic Sans MS"/>
              </a:rPr>
              <a:t>Rev</a:t>
            </a:r>
            <a:r>
              <a:rPr lang="fr-FR" sz="1300" dirty="0">
                <a:latin typeface="Comic Sans MS"/>
                <a:cs typeface="Comic Sans MS"/>
              </a:rPr>
              <a:t>. </a:t>
            </a:r>
            <a:r>
              <a:rPr lang="fr-FR" sz="1300" dirty="0" err="1">
                <a:latin typeface="Comic Sans MS"/>
                <a:cs typeface="Comic Sans MS"/>
              </a:rPr>
              <a:t>Lett</a:t>
            </a:r>
            <a:r>
              <a:rPr lang="fr-FR" sz="1300" dirty="0">
                <a:latin typeface="Comic Sans MS"/>
                <a:cs typeface="Comic Sans MS"/>
              </a:rPr>
              <a:t>. 98, 122501 (</a:t>
            </a:r>
            <a:r>
              <a:rPr lang="fr-FR" sz="1300" dirty="0" smtClean="0">
                <a:latin typeface="Comic Sans MS"/>
                <a:cs typeface="Comic Sans MS"/>
              </a:rPr>
              <a:t>2007)</a:t>
            </a:r>
          </a:p>
          <a:p>
            <a:pPr algn="r"/>
            <a:r>
              <a:rPr lang="fr-FR" sz="1400" dirty="0" smtClean="0">
                <a:latin typeface="Comic Sans MS"/>
                <a:cs typeface="Comic Sans MS"/>
              </a:rPr>
              <a:t>…. … …   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2346093" y="266699"/>
            <a:ext cx="4198261" cy="4918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12C+12C fusion</a:t>
            </a:r>
            <a:endParaRPr lang="it-IT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601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77" y="1976928"/>
            <a:ext cx="7062683" cy="367940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191979" y="5716481"/>
            <a:ext cx="217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10</a:t>
            </a:r>
            <a:r>
              <a:rPr lang="it-IT" b="1" baseline="30000" dirty="0" smtClean="0"/>
              <a:t>-22</a:t>
            </a:r>
            <a:r>
              <a:rPr lang="it-IT" b="1" dirty="0" smtClean="0"/>
              <a:t> b</a:t>
            </a:r>
            <a:r>
              <a:rPr lang="it-IT" b="1" baseline="-25000" dirty="0" smtClean="0"/>
              <a:t> </a:t>
            </a:r>
            <a:r>
              <a:rPr lang="it-IT" b="1" dirty="0" smtClean="0"/>
              <a:t>        </a:t>
            </a:r>
            <a:r>
              <a:rPr lang="it-IT" b="1" dirty="0" smtClean="0"/>
              <a:t>        </a:t>
            </a:r>
            <a:r>
              <a:rPr lang="it-IT" b="1" dirty="0" smtClean="0"/>
              <a:t>10</a:t>
            </a:r>
            <a:r>
              <a:rPr lang="it-IT" b="1" baseline="30000" dirty="0" smtClean="0"/>
              <a:t>-7 </a:t>
            </a:r>
            <a:r>
              <a:rPr lang="it-IT" b="1" dirty="0" smtClean="0"/>
              <a:t>b</a:t>
            </a:r>
            <a:endParaRPr lang="it-IT" b="1" baseline="-25000" dirty="0" smtClean="0"/>
          </a:p>
        </p:txBody>
      </p:sp>
      <p:cxnSp>
        <p:nvCxnSpPr>
          <p:cNvPr id="7" name="Connettore 2 6"/>
          <p:cNvCxnSpPr/>
          <p:nvPr/>
        </p:nvCxnSpPr>
        <p:spPr>
          <a:xfrm>
            <a:off x="3313664" y="5677595"/>
            <a:ext cx="194297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32" y="5656334"/>
            <a:ext cx="1320800" cy="368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42" y="1383841"/>
            <a:ext cx="3811293" cy="712589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151265" y="1998420"/>
            <a:ext cx="2673745" cy="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  <a:latin typeface="Comic Sans MS"/>
                <a:cs typeface="Comic Sans MS"/>
              </a:rPr>
              <a:t>extrapolations differ by</a:t>
            </a:r>
          </a:p>
          <a:p>
            <a:pPr algn="ctr" eaLnBrk="1" hangingPunct="1"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3 orders of magnitude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16200000" flipH="1">
            <a:off x="920419" y="2739329"/>
            <a:ext cx="360362" cy="215900"/>
          </a:xfrm>
          <a:prstGeom prst="notchedRightArrow">
            <a:avLst>
              <a:gd name="adj1" fmla="val 44704"/>
              <a:gd name="adj2" fmla="val 82351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-35280" y="3328235"/>
            <a:ext cx="2395608" cy="117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large uncertainties</a:t>
            </a:r>
          </a:p>
          <a:p>
            <a:pPr algn="ctr" eaLnBrk="1" hangingPunct="1"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  <a:latin typeface="Comic Sans MS"/>
                <a:cs typeface="Comic Sans MS"/>
              </a:rPr>
              <a:t>in astrophysical models </a:t>
            </a:r>
          </a:p>
          <a:p>
            <a:pPr algn="ctr" eaLnBrk="1" hangingPunct="1"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  <a:latin typeface="Comic Sans MS"/>
                <a:cs typeface="Comic Sans MS"/>
              </a:rPr>
              <a:t>of </a:t>
            </a:r>
            <a:r>
              <a:rPr lang="en-GB" dirty="0">
                <a:solidFill>
                  <a:srgbClr val="FF0000"/>
                </a:solidFill>
                <a:latin typeface="Comic Sans MS"/>
                <a:cs typeface="Comic Sans MS"/>
              </a:rPr>
              <a:t>stellar evolution</a:t>
            </a:r>
          </a:p>
          <a:p>
            <a:pPr algn="ctr" eaLnBrk="1" hangingPunct="1"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  <a:latin typeface="Comic Sans MS"/>
                <a:cs typeface="Comic Sans MS"/>
              </a:rPr>
              <a:t>and </a:t>
            </a:r>
            <a:r>
              <a:rPr lang="en-GB" dirty="0" err="1">
                <a:solidFill>
                  <a:srgbClr val="FF0000"/>
                </a:solidFill>
                <a:latin typeface="Comic Sans MS"/>
                <a:cs typeface="Comic Sans MS"/>
              </a:rPr>
              <a:t>nucleosynthesis</a:t>
            </a:r>
            <a:endParaRPr lang="en-GB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6480" y="7972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charset="0"/>
              </a:rPr>
              <a:t>Resonances at nearly every 300 </a:t>
            </a:r>
            <a:r>
              <a:rPr lang="en-US" dirty="0" err="1">
                <a:latin typeface="Calibri" charset="0"/>
              </a:rPr>
              <a:t>keV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down </a:t>
            </a:r>
            <a:r>
              <a:rPr lang="en-US" dirty="0">
                <a:latin typeface="Calibri" charset="0"/>
              </a:rPr>
              <a:t>to </a:t>
            </a:r>
            <a:r>
              <a:rPr lang="en-US" dirty="0" err="1">
                <a:latin typeface="Calibri" charset="0"/>
              </a:rPr>
              <a:t>E</a:t>
            </a:r>
            <a:r>
              <a:rPr lang="en-US" baseline="-25000" dirty="0" err="1">
                <a:latin typeface="Calibri" charset="0"/>
              </a:rPr>
              <a:t>cm</a:t>
            </a:r>
            <a:r>
              <a:rPr lang="en-US" dirty="0">
                <a:latin typeface="Calibri" charset="0"/>
              </a:rPr>
              <a:t> = 2.14 MeV. They would increase the present </a:t>
            </a:r>
            <a:r>
              <a:rPr lang="en-US" dirty="0" err="1">
                <a:latin typeface="Calibri" charset="0"/>
              </a:rPr>
              <a:t>nonresonant</a:t>
            </a:r>
            <a:r>
              <a:rPr lang="en-US" dirty="0">
                <a:latin typeface="Calibri" charset="0"/>
              </a:rPr>
              <a:t> reaction rate of the alpha(proton) channel by a factor of 5(2) .</a:t>
            </a:r>
            <a:endParaRPr lang="en-US" dirty="0">
              <a:latin typeface="Calibri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-35281" y="6051660"/>
            <a:ext cx="9313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>
              <a:solidFill>
                <a:srgbClr val="FF0000"/>
              </a:solidFill>
              <a:latin typeface="Calibri" charset="0"/>
            </a:endParaRPr>
          </a:p>
          <a:p>
            <a:pPr>
              <a:buFont typeface="Wingdings" charset="0"/>
              <a:buChar char="à"/>
            </a:pPr>
            <a:r>
              <a:rPr lang="en-GB" dirty="0">
                <a:solidFill>
                  <a:srgbClr val="FF0000"/>
                </a:solidFill>
                <a:latin typeface="Calibri" charset="0"/>
              </a:rPr>
              <a:t>Thus, further measurements extending down to at least 1 MeV would be extremely important.</a:t>
            </a: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1807882" y="164130"/>
            <a:ext cx="5588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C-</a:t>
            </a:r>
            <a:r>
              <a:rPr lang="it-IT" sz="2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burning</a:t>
            </a:r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: Status of Art</a:t>
            </a:r>
            <a:endParaRPr lang="it-IT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7222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ttangolo 3"/>
          <p:cNvSpPr>
            <a:spLocks noChangeArrowheads="1"/>
          </p:cNvSpPr>
          <p:nvPr/>
        </p:nvSpPr>
        <p:spPr bwMode="auto">
          <a:xfrm>
            <a:off x="56497" y="829887"/>
            <a:ext cx="907256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GB" sz="1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C,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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Ne </a:t>
            </a:r>
            <a:r>
              <a:rPr lang="en-GB" sz="1600" dirty="0">
                <a:latin typeface="Comic Sans MS"/>
                <a:cs typeface="Comic Sans MS"/>
              </a:rPr>
              <a:t>and 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C,p)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Na</a:t>
            </a:r>
            <a:r>
              <a:rPr lang="en-GB" sz="1600" b="1" dirty="0"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reactions via the </a:t>
            </a:r>
            <a:r>
              <a:rPr lang="en-GB" sz="1600" u="sng" dirty="0">
                <a:latin typeface="Comic Sans MS"/>
                <a:cs typeface="Comic Sans MS"/>
              </a:rPr>
              <a:t>Trojan Horse Method</a:t>
            </a:r>
            <a:r>
              <a:rPr lang="en-GB" sz="1600" dirty="0">
                <a:latin typeface="Comic Sans MS"/>
                <a:cs typeface="Comic Sans MS"/>
              </a:rPr>
              <a:t> applied to the 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14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N,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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Ne)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GB" sz="1600" b="1" dirty="0"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and</a:t>
            </a:r>
            <a:r>
              <a:rPr lang="en-GB" sz="1600" baseline="30000" dirty="0">
                <a:latin typeface="Comic Sans MS"/>
                <a:cs typeface="Comic Sans MS"/>
              </a:rPr>
              <a:t> 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C(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14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N,p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Na)</a:t>
            </a:r>
            <a:r>
              <a:rPr lang="en-GB" sz="16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GB" sz="1600" b="1" dirty="0"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three-body processes</a:t>
            </a:r>
            <a:endParaRPr lang="en-GB" sz="1600" u="sng" dirty="0">
              <a:latin typeface="Comic Sans MS"/>
              <a:cs typeface="Comic Sans MS"/>
            </a:endParaRPr>
          </a:p>
          <a:p>
            <a:pPr algn="just"/>
            <a:r>
              <a:rPr lang="en-GB" sz="1600" baseline="30000" dirty="0">
                <a:latin typeface="Comic Sans MS"/>
                <a:cs typeface="Comic Sans MS"/>
              </a:rPr>
              <a:t>           						           </a:t>
            </a:r>
            <a:r>
              <a:rPr lang="en-GB" sz="1600" baseline="30000" dirty="0" smtClean="0">
                <a:latin typeface="Comic Sans MS"/>
                <a:cs typeface="Comic Sans MS"/>
              </a:rPr>
              <a:t>                                                                                        2</a:t>
            </a:r>
            <a:r>
              <a:rPr lang="en-GB" sz="1600" dirty="0" smtClean="0">
                <a:latin typeface="Comic Sans MS"/>
                <a:cs typeface="Comic Sans MS"/>
              </a:rPr>
              <a:t>H </a:t>
            </a:r>
            <a:r>
              <a:rPr lang="en-GB" sz="1600" dirty="0">
                <a:latin typeface="Comic Sans MS"/>
                <a:cs typeface="Comic Sans MS"/>
              </a:rPr>
              <a:t>from the </a:t>
            </a:r>
            <a:r>
              <a:rPr lang="en-GB" sz="1600" baseline="30000" dirty="0">
                <a:latin typeface="Comic Sans MS"/>
                <a:cs typeface="Comic Sans MS"/>
              </a:rPr>
              <a:t>14</a:t>
            </a:r>
            <a:r>
              <a:rPr lang="en-GB" sz="1600" dirty="0">
                <a:latin typeface="Comic Sans MS"/>
                <a:cs typeface="Comic Sans MS"/>
              </a:rPr>
              <a:t>N  as  spectator s</a:t>
            </a:r>
          </a:p>
          <a:p>
            <a:pPr algn="just"/>
            <a:endParaRPr lang="en-GB" sz="1600" dirty="0">
              <a:latin typeface="Comic Sans MS"/>
              <a:cs typeface="Comic Sans MS"/>
            </a:endParaRPr>
          </a:p>
          <a:p>
            <a:pPr algn="just"/>
            <a:r>
              <a:rPr lang="en-GB" sz="1400" dirty="0" smtClean="0">
                <a:latin typeface="Comic Sans MS"/>
                <a:cs typeface="Comic Sans MS"/>
              </a:rPr>
              <a:t>Observation of </a:t>
            </a:r>
            <a:r>
              <a:rPr lang="en-GB" sz="1400" baseline="30000" dirty="0" smtClean="0">
                <a:latin typeface="Comic Sans MS"/>
                <a:cs typeface="Comic Sans MS"/>
              </a:rPr>
              <a:t>12</a:t>
            </a:r>
            <a:r>
              <a:rPr lang="en-GB" sz="1400" dirty="0" smtClean="0">
                <a:latin typeface="Comic Sans MS"/>
                <a:cs typeface="Comic Sans MS"/>
              </a:rPr>
              <a:t>C cluster transfer in the </a:t>
            </a:r>
            <a:r>
              <a:rPr lang="en-GB" sz="1400" baseline="30000" dirty="0" smtClean="0">
                <a:latin typeface="Comic Sans MS"/>
                <a:cs typeface="Comic Sans MS"/>
              </a:rPr>
              <a:t>12</a:t>
            </a:r>
            <a:r>
              <a:rPr lang="en-GB" sz="1400" dirty="0" smtClean="0">
                <a:latin typeface="Comic Sans MS"/>
                <a:cs typeface="Comic Sans MS"/>
              </a:rPr>
              <a:t>C(</a:t>
            </a:r>
            <a:r>
              <a:rPr lang="en-GB" sz="1400" baseline="30000" dirty="0" smtClean="0">
                <a:latin typeface="Comic Sans MS"/>
                <a:cs typeface="Comic Sans MS"/>
              </a:rPr>
              <a:t>14</a:t>
            </a:r>
            <a:r>
              <a:rPr lang="en-GB" sz="1400" dirty="0" smtClean="0">
                <a:latin typeface="Comic Sans MS"/>
                <a:cs typeface="Comic Sans MS"/>
              </a:rPr>
              <a:t>N,d)</a:t>
            </a:r>
            <a:r>
              <a:rPr lang="en-GB" sz="1400" baseline="30000" dirty="0" smtClean="0">
                <a:latin typeface="Comic Sans MS"/>
                <a:cs typeface="Comic Sans MS"/>
              </a:rPr>
              <a:t>24</a:t>
            </a:r>
            <a:r>
              <a:rPr lang="en-GB" sz="1400" dirty="0" smtClean="0">
                <a:latin typeface="Comic Sans MS"/>
                <a:cs typeface="Comic Sans MS"/>
              </a:rPr>
              <a:t>Mg</a:t>
            </a:r>
            <a:r>
              <a:rPr lang="en-GB" sz="1400" baseline="30000" dirty="0" smtClean="0">
                <a:latin typeface="Comic Sans MS"/>
                <a:cs typeface="Comic Sans MS"/>
              </a:rPr>
              <a:t>*</a:t>
            </a:r>
            <a:r>
              <a:rPr lang="en-GB" sz="1400" dirty="0" smtClean="0">
                <a:latin typeface="Comic Sans MS"/>
                <a:cs typeface="Comic Sans MS"/>
              </a:rPr>
              <a:t> reaction         </a:t>
            </a:r>
            <a:r>
              <a:rPr lang="en-GB" sz="1300" dirty="0" smtClean="0">
                <a:latin typeface="Comic Sans MS"/>
                <a:cs typeface="Comic Sans MS"/>
              </a:rPr>
              <a:t>(R.H</a:t>
            </a:r>
            <a:r>
              <a:rPr lang="en-GB" sz="1300" dirty="0">
                <a:latin typeface="Comic Sans MS"/>
                <a:cs typeface="Comic Sans MS"/>
              </a:rPr>
              <a:t>. </a:t>
            </a:r>
            <a:r>
              <a:rPr lang="en-GB" sz="1300" dirty="0" err="1">
                <a:latin typeface="Comic Sans MS"/>
                <a:cs typeface="Comic Sans MS"/>
              </a:rPr>
              <a:t>Zurmȗhle</a:t>
            </a:r>
            <a:r>
              <a:rPr lang="en-GB" sz="1300" dirty="0">
                <a:latin typeface="Comic Sans MS"/>
                <a:cs typeface="Comic Sans MS"/>
              </a:rPr>
              <a:t> et al. PRC 49(1994</a:t>
            </a:r>
            <a:r>
              <a:rPr lang="en-GB" sz="1300" dirty="0" smtClean="0">
                <a:latin typeface="Comic Sans MS"/>
                <a:cs typeface="Comic Sans MS"/>
              </a:rPr>
              <a:t>) 5) </a:t>
            </a:r>
            <a:endParaRPr lang="it-IT" sz="1300" dirty="0">
              <a:latin typeface="Comic Sans MS"/>
              <a:cs typeface="Comic Sans MS"/>
            </a:endParaRP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827088" y="2298700"/>
            <a:ext cx="40767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u="sng" dirty="0">
                <a:latin typeface="Comic Sans MS"/>
                <a:cs typeface="Comic Sans MS"/>
              </a:rPr>
              <a:t>QUASI-FREE MECHANISM</a:t>
            </a:r>
          </a:p>
          <a:p>
            <a:pPr>
              <a:spcBef>
                <a:spcPct val="50000"/>
              </a:spcBef>
              <a:buFont typeface="Wingdings" charset="0"/>
              <a:buChar char="ü"/>
            </a:pPr>
            <a:r>
              <a:rPr lang="en-GB" dirty="0">
                <a:latin typeface="Comic Sans MS"/>
                <a:cs typeface="Comic Sans MS"/>
              </a:rPr>
              <a:t> only </a:t>
            </a:r>
            <a:r>
              <a:rPr lang="en-GB" baseline="30000" dirty="0">
                <a:latin typeface="Comic Sans MS"/>
                <a:cs typeface="Comic Sans MS"/>
              </a:rPr>
              <a:t>12</a:t>
            </a:r>
            <a:r>
              <a:rPr lang="en-GB" i="1" dirty="0">
                <a:latin typeface="Comic Sans MS"/>
                <a:cs typeface="Comic Sans MS"/>
              </a:rPr>
              <a:t>C -</a:t>
            </a:r>
            <a:r>
              <a:rPr lang="en-GB" dirty="0">
                <a:latin typeface="Comic Sans MS"/>
                <a:cs typeface="Comic Sans MS"/>
              </a:rPr>
              <a:t> </a:t>
            </a:r>
            <a:r>
              <a:rPr lang="en-GB" baseline="30000" dirty="0">
                <a:latin typeface="Comic Sans MS"/>
                <a:cs typeface="Comic Sans MS"/>
              </a:rPr>
              <a:t>12</a:t>
            </a:r>
            <a:r>
              <a:rPr lang="en-GB" i="1" dirty="0">
                <a:latin typeface="Comic Sans MS"/>
                <a:cs typeface="Comic Sans MS"/>
              </a:rPr>
              <a:t>C</a:t>
            </a:r>
            <a:r>
              <a:rPr lang="en-GB" dirty="0">
                <a:latin typeface="Comic Sans MS"/>
                <a:cs typeface="Comic Sans MS"/>
              </a:rPr>
              <a:t> interaction</a:t>
            </a:r>
          </a:p>
          <a:p>
            <a:pPr>
              <a:spcBef>
                <a:spcPct val="50000"/>
              </a:spcBef>
              <a:buFont typeface="Wingdings" charset="0"/>
              <a:buChar char="ü"/>
            </a:pPr>
            <a:r>
              <a:rPr lang="en-GB" dirty="0">
                <a:latin typeface="Comic Sans MS"/>
                <a:cs typeface="Comic Sans MS"/>
              </a:rPr>
              <a:t>d </a:t>
            </a:r>
            <a:r>
              <a:rPr lang="en-US" dirty="0">
                <a:latin typeface="Comic Sans MS"/>
                <a:cs typeface="Comic Sans MS"/>
              </a:rPr>
              <a:t>= spectator  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63366" y="3729911"/>
            <a:ext cx="273539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</a:t>
            </a:r>
            <a:r>
              <a:rPr lang="it-IT" b="1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14N </a:t>
            </a:r>
            <a:r>
              <a:rPr lang="it-IT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=30 </a:t>
            </a:r>
            <a:r>
              <a:rPr lang="it-IT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MeV</a:t>
            </a:r>
            <a:r>
              <a:rPr lang="it-IT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&gt; </a:t>
            </a:r>
            <a:r>
              <a:rPr lang="it-IT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E</a:t>
            </a:r>
            <a:r>
              <a:rPr lang="it-IT" b="1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Coul</a:t>
            </a:r>
            <a:endParaRPr lang="it-IT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  <a:sym typeface="Symbol" charset="0"/>
            </a:endParaRPr>
          </a:p>
        </p:txBody>
      </p:sp>
      <p:sp>
        <p:nvSpPr>
          <p:cNvPr id="1032" name="Rectangle 37"/>
          <p:cNvSpPr>
            <a:spLocks noChangeArrowheads="1"/>
          </p:cNvSpPr>
          <p:nvPr/>
        </p:nvSpPr>
        <p:spPr bwMode="auto">
          <a:xfrm>
            <a:off x="2028471" y="4270442"/>
            <a:ext cx="4572000" cy="9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b="1" u="sng" dirty="0">
                <a:latin typeface="Comic Sans MS"/>
                <a:cs typeface="Comic Sans MS"/>
                <a:sym typeface="Symbol" charset="0"/>
              </a:rPr>
              <a:t>NO Coulomb </a:t>
            </a:r>
            <a:r>
              <a:rPr lang="it-IT" b="1" u="sng" dirty="0" err="1">
                <a:latin typeface="Comic Sans MS"/>
                <a:cs typeface="Comic Sans MS"/>
                <a:sym typeface="Symbol" charset="0"/>
              </a:rPr>
              <a:t>suppression</a:t>
            </a:r>
            <a:endParaRPr lang="it-IT" b="1" u="sng" dirty="0">
              <a:latin typeface="Comic Sans MS"/>
              <a:cs typeface="Comic Sans MS"/>
              <a:sym typeface="Symbo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b="1" u="sng" dirty="0">
                <a:latin typeface="Comic Sans MS"/>
                <a:cs typeface="Comic Sans MS"/>
              </a:rPr>
              <a:t>NO electron screening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4500563" y="55705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dirty="0">
                <a:latin typeface="Times New Roman" pitchFamily="18" charset="0"/>
                <a:ea typeface="+mn-ea"/>
                <a:cs typeface="Times New Roman" pitchFamily="18" charset="0"/>
              </a:rPr>
              <a:t>C. Spitaleri et al., Phys. Rev. C 63, 005801 (2001)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lang="it-IT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it-IT" sz="1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Tribble</a:t>
            </a:r>
            <a:r>
              <a:rPr lang="it-IT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 et al. Rep. </a:t>
            </a:r>
            <a:r>
              <a:rPr lang="it-IT" sz="1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Prog</a:t>
            </a:r>
            <a:r>
              <a:rPr lang="it-IT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it-IT" sz="1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Phys</a:t>
            </a:r>
            <a:r>
              <a:rPr lang="it-IT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. 77 106901 (2014)</a:t>
            </a:r>
            <a:endParaRPr lang="it-IT" sz="1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975565"/>
              </p:ext>
            </p:extLst>
          </p:nvPr>
        </p:nvGraphicFramePr>
        <p:xfrm>
          <a:off x="1468438" y="5720953"/>
          <a:ext cx="208121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193760" imgH="469800" progId="Equation.3">
                  <p:embed/>
                </p:oleObj>
              </mc:Choice>
              <mc:Fallback>
                <p:oleObj name="Equation" r:id="rId4" imgW="1193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5720953"/>
                        <a:ext cx="208121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ttangolo 42"/>
          <p:cNvSpPr/>
          <p:nvPr/>
        </p:nvSpPr>
        <p:spPr>
          <a:xfrm>
            <a:off x="282575" y="5787547"/>
            <a:ext cx="42894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lang="it-IT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QF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lang="it-IT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14N                                                  -10.27 </a:t>
            </a:r>
            <a:r>
              <a:rPr lang="it-IT" sz="2000" b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MeV</a:t>
            </a:r>
            <a:r>
              <a:rPr lang="it-IT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it-IT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89506" y="4607231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Symbol" charset="0"/>
              </a:rPr>
              <a:t></a:t>
            </a:r>
            <a:endParaRPr lang="it-IT" dirty="0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4591920" y="2938022"/>
            <a:ext cx="3429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omic Sans MS"/>
              <a:cs typeface="Comic Sans MS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5887320" y="2938022"/>
            <a:ext cx="304800" cy="990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omic Sans MS"/>
              <a:cs typeface="Comic Sans MS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4972920" y="3928622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omic Sans MS"/>
              <a:cs typeface="Comic Sans MS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V="1">
            <a:off x="7030320" y="3623822"/>
            <a:ext cx="12954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omic Sans MS"/>
              <a:cs typeface="Comic Sans MS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7030320" y="3928622"/>
            <a:ext cx="12954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omic Sans MS"/>
              <a:cs typeface="Comic Sans MS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6192120" y="3928622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omic Sans MS"/>
              <a:cs typeface="Comic Sans MS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4441211" y="2861822"/>
            <a:ext cx="560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baseline="30000" dirty="0" smtClean="0">
                <a:latin typeface="Comic Sans MS"/>
                <a:cs typeface="Comic Sans MS"/>
              </a:rPr>
              <a:t>14</a:t>
            </a:r>
            <a:r>
              <a:rPr lang="it-IT" b="1" dirty="0" smtClean="0">
                <a:latin typeface="Comic Sans MS"/>
                <a:cs typeface="Comic Sans MS"/>
              </a:rPr>
              <a:t>N</a:t>
            </a:r>
            <a:endParaRPr lang="it-IT" b="1" dirty="0">
              <a:latin typeface="Comic Sans MS"/>
              <a:cs typeface="Comic Sans MS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4866275" y="3866710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baseline="30000" dirty="0" smtClean="0">
                <a:latin typeface="Comic Sans MS"/>
                <a:cs typeface="Comic Sans MS"/>
              </a:rPr>
              <a:t>12</a:t>
            </a:r>
            <a:r>
              <a:rPr lang="it-IT" b="1" dirty="0">
                <a:latin typeface="Comic Sans MS"/>
                <a:cs typeface="Comic Sans MS"/>
              </a:rPr>
              <a:t>C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5942599" y="3242822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baseline="30000" dirty="0" smtClean="0">
                <a:latin typeface="Comic Sans MS"/>
                <a:cs typeface="Comic Sans MS"/>
              </a:rPr>
              <a:t>12</a:t>
            </a:r>
            <a:r>
              <a:rPr lang="it-IT" b="1" dirty="0" smtClean="0">
                <a:latin typeface="Comic Sans MS"/>
                <a:cs typeface="Comic Sans MS"/>
              </a:rPr>
              <a:t>C</a:t>
            </a:r>
            <a:endParaRPr lang="it-IT" b="1" dirty="0">
              <a:latin typeface="Comic Sans MS"/>
              <a:cs typeface="Comic Sans MS"/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7600442" y="2838010"/>
            <a:ext cx="320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 smtClean="0">
                <a:latin typeface="Comic Sans MS"/>
                <a:cs typeface="Comic Sans MS"/>
              </a:rPr>
              <a:t>d</a:t>
            </a:r>
            <a:endParaRPr lang="it-IT" b="1" dirty="0">
              <a:latin typeface="Comic Sans MS"/>
              <a:cs typeface="Comic Sans MS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126054" y="4025460"/>
            <a:ext cx="821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baseline="30000" dirty="0" smtClean="0">
                <a:latin typeface="Comic Sans MS"/>
                <a:cs typeface="Comic Sans MS"/>
              </a:rPr>
              <a:t>24</a:t>
            </a:r>
            <a:r>
              <a:rPr lang="it-IT" b="1" dirty="0" smtClean="0">
                <a:latin typeface="Comic Sans MS"/>
                <a:cs typeface="Comic Sans MS"/>
              </a:rPr>
              <a:t>Mg*</a:t>
            </a:r>
            <a:endParaRPr lang="it-IT" b="1" dirty="0">
              <a:latin typeface="Comic Sans MS"/>
              <a:cs typeface="Comic Sans MS"/>
            </a:endParaRP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7540189" y="4214589"/>
            <a:ext cx="1293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baseline="30000" dirty="0" smtClean="0">
                <a:latin typeface="Comic Sans MS"/>
                <a:cs typeface="Comic Sans MS"/>
              </a:rPr>
              <a:t>20</a:t>
            </a:r>
            <a:r>
              <a:rPr lang="it-IT" b="1" dirty="0" smtClean="0">
                <a:latin typeface="Comic Sans MS"/>
                <a:cs typeface="Comic Sans MS"/>
              </a:rPr>
              <a:t>Ne,</a:t>
            </a:r>
            <a:r>
              <a:rPr lang="it-IT" b="1" baseline="30000" dirty="0" smtClean="0">
                <a:latin typeface="Comic Sans MS"/>
                <a:cs typeface="Comic Sans MS"/>
              </a:rPr>
              <a:t>23</a:t>
            </a:r>
            <a:r>
              <a:rPr lang="it-IT" b="1" dirty="0" smtClean="0">
                <a:latin typeface="Comic Sans MS"/>
                <a:cs typeface="Comic Sans MS"/>
              </a:rPr>
              <a:t>Na</a:t>
            </a:r>
            <a:endParaRPr lang="it-IT" b="1" dirty="0">
              <a:latin typeface="Comic Sans MS"/>
              <a:cs typeface="Comic Sans MS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172794" y="3523274"/>
            <a:ext cx="53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 err="1" smtClean="0">
                <a:latin typeface="Comic Sans MS"/>
                <a:cs typeface="Comic Sans MS"/>
              </a:rPr>
              <a:t>a,p</a:t>
            </a:r>
            <a:endParaRPr lang="el-GR" b="1" dirty="0">
              <a:latin typeface="Comic Sans MS"/>
              <a:cs typeface="Comic Sans MS"/>
            </a:endParaRPr>
          </a:p>
        </p:txBody>
      </p:sp>
      <p:sp>
        <p:nvSpPr>
          <p:cNvPr id="52" name="Ovale 51"/>
          <p:cNvSpPr/>
          <p:nvPr/>
        </p:nvSpPr>
        <p:spPr>
          <a:xfrm>
            <a:off x="5800008" y="2826897"/>
            <a:ext cx="206375" cy="2143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182920" y="2556883"/>
            <a:ext cx="1856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Direct breakup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60" name="WordArt 11"/>
          <p:cNvSpPr>
            <a:spLocks noChangeArrowheads="1" noChangeShapeType="1" noTextEdit="1"/>
          </p:cNvSpPr>
          <p:nvPr/>
        </p:nvSpPr>
        <p:spPr bwMode="auto">
          <a:xfrm>
            <a:off x="1822824" y="185177"/>
            <a:ext cx="5423647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Our</a:t>
            </a:r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Experiment with </a:t>
            </a:r>
            <a:r>
              <a:rPr lang="it-IT" sz="2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theTHM</a:t>
            </a:r>
            <a:endParaRPr lang="it-IT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9166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76200" y="1219200"/>
            <a:ext cx="5791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600" b="1" dirty="0">
                <a:latin typeface="Comic Sans MS" charset="0"/>
              </a:rPr>
              <a:t>PWIA </a:t>
            </a:r>
            <a:r>
              <a:rPr lang="it-IT" sz="1600" b="1" dirty="0" err="1">
                <a:latin typeface="Comic Sans MS" charset="0"/>
              </a:rPr>
              <a:t>hypotheses</a:t>
            </a:r>
            <a:r>
              <a:rPr lang="it-IT" sz="1600" b="1" dirty="0">
                <a:latin typeface="Comic Sans MS" charset="0"/>
              </a:rPr>
              <a:t>:</a:t>
            </a:r>
          </a:p>
          <a:p>
            <a:endParaRPr lang="it-IT" sz="1600" b="1" dirty="0">
              <a:latin typeface="Alex-Antiqua-Book" charset="0"/>
            </a:endParaRPr>
          </a:p>
          <a:p>
            <a:pPr>
              <a:buFontTx/>
              <a:buChar char="-"/>
            </a:pPr>
            <a:r>
              <a:rPr lang="it-IT" sz="1600" dirty="0">
                <a:latin typeface="Comic Sans MS" charset="0"/>
              </a:rPr>
              <a:t>A </a:t>
            </a:r>
            <a:r>
              <a:rPr lang="it-IT" sz="1600" dirty="0" err="1">
                <a:latin typeface="Comic Sans MS" charset="0"/>
              </a:rPr>
              <a:t>does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not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interact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simultaneously</a:t>
            </a:r>
            <a:r>
              <a:rPr lang="it-IT" sz="1600" dirty="0">
                <a:latin typeface="Comic Sans MS" charset="0"/>
              </a:rPr>
              <a:t> with x and </a:t>
            </a:r>
            <a:r>
              <a:rPr lang="it-IT" sz="1600" dirty="0" err="1">
                <a:latin typeface="Comic Sans MS" charset="0"/>
              </a:rPr>
              <a:t>s</a:t>
            </a:r>
            <a:endParaRPr lang="it-IT" sz="1600" dirty="0">
              <a:latin typeface="Comic Sans MS" charset="0"/>
            </a:endParaRPr>
          </a:p>
          <a:p>
            <a:endParaRPr lang="it-IT" sz="1600" dirty="0">
              <a:latin typeface="Comic Sans MS" charset="0"/>
            </a:endParaRPr>
          </a:p>
          <a:p>
            <a:pPr>
              <a:buFontTx/>
              <a:buChar char="-"/>
            </a:pPr>
            <a:r>
              <a:rPr lang="it-IT" sz="1600" dirty="0">
                <a:latin typeface="Comic Sans MS" charset="0"/>
              </a:rPr>
              <a:t> The </a:t>
            </a:r>
            <a:r>
              <a:rPr lang="it-IT" sz="1600" dirty="0" err="1">
                <a:latin typeface="Comic Sans MS" charset="0"/>
              </a:rPr>
              <a:t>presence</a:t>
            </a:r>
            <a:r>
              <a:rPr lang="it-IT" sz="1600" dirty="0">
                <a:latin typeface="Comic Sans MS" charset="0"/>
              </a:rPr>
              <a:t> of </a:t>
            </a:r>
            <a:r>
              <a:rPr lang="it-IT" sz="1600" dirty="0" err="1">
                <a:latin typeface="Comic Sans MS" charset="0"/>
              </a:rPr>
              <a:t>s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does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not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influence</a:t>
            </a:r>
            <a:r>
              <a:rPr lang="it-IT" sz="1600" dirty="0">
                <a:latin typeface="Comic Sans MS" charset="0"/>
              </a:rPr>
              <a:t> the  A-x  </a:t>
            </a:r>
          </a:p>
          <a:p>
            <a:r>
              <a:rPr lang="it-IT" sz="1600" dirty="0">
                <a:latin typeface="Comic Sans MS" charset="0"/>
              </a:rPr>
              <a:t>  </a:t>
            </a:r>
            <a:r>
              <a:rPr lang="it-IT" sz="1600" dirty="0" err="1">
                <a:latin typeface="Comic Sans MS" charset="0"/>
              </a:rPr>
              <a:t>interaction</a:t>
            </a:r>
            <a:endParaRPr lang="it-IT" sz="1600" dirty="0">
              <a:latin typeface="Comic Sans MS" charset="0"/>
            </a:endParaRPr>
          </a:p>
          <a:p>
            <a:endParaRPr lang="it-IT" sz="1600" dirty="0">
              <a:latin typeface="Comic Sans MS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218388"/>
              </p:ext>
            </p:extLst>
          </p:nvPr>
        </p:nvGraphicFramePr>
        <p:xfrm>
          <a:off x="3814763" y="2800350"/>
          <a:ext cx="517683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3174840" imgH="558720" progId="Equation.3">
                  <p:embed/>
                </p:oleObj>
              </mc:Choice>
              <mc:Fallback>
                <p:oleObj name="Equation" r:id="rId3" imgW="3174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2800350"/>
                        <a:ext cx="5176837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848350" y="4137025"/>
            <a:ext cx="31242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500" b="1" dirty="0">
                <a:latin typeface="Comic Sans MS" charset="0"/>
              </a:rPr>
              <a:t>KF  </a:t>
            </a:r>
            <a:r>
              <a:rPr lang="it-IT" sz="1500" b="1" dirty="0" err="1">
                <a:latin typeface="Comic Sans MS" charset="0"/>
              </a:rPr>
              <a:t>kinematical</a:t>
            </a:r>
            <a:r>
              <a:rPr lang="it-IT" sz="1500" b="1" dirty="0">
                <a:latin typeface="Comic Sans MS" charset="0"/>
              </a:rPr>
              <a:t> </a:t>
            </a:r>
            <a:r>
              <a:rPr lang="it-IT" sz="1500" b="1" dirty="0" err="1">
                <a:latin typeface="Comic Sans MS" charset="0"/>
              </a:rPr>
              <a:t>factors</a:t>
            </a:r>
            <a:r>
              <a:rPr lang="it-IT" sz="1500" b="1" dirty="0">
                <a:latin typeface="Comic Sans MS" charset="0"/>
              </a:rPr>
              <a:t> </a:t>
            </a:r>
          </a:p>
          <a:p>
            <a:endParaRPr lang="it-IT" sz="1500" b="1" dirty="0">
              <a:latin typeface="Comic Sans MS" charset="0"/>
              <a:sym typeface="Symbol" charset="0"/>
            </a:endParaRPr>
          </a:p>
          <a:p>
            <a:r>
              <a:rPr lang="it-IT" sz="1500" b="1" dirty="0">
                <a:latin typeface="Comic Sans MS" charset="0"/>
                <a:sym typeface="Symbol" charset="0"/>
              </a:rPr>
              <a:t></a:t>
            </a:r>
            <a:r>
              <a:rPr lang="it-IT" sz="1500" b="1" baseline="30000" dirty="0">
                <a:latin typeface="Comic Sans MS" charset="0"/>
                <a:sym typeface="Symbol" charset="0"/>
              </a:rPr>
              <a:t>2</a:t>
            </a:r>
            <a:r>
              <a:rPr lang="it-IT" sz="1500" b="1" dirty="0">
                <a:latin typeface="Comic Sans MS" charset="0"/>
                <a:sym typeface="Symbol" charset="0"/>
              </a:rPr>
              <a:t> </a:t>
            </a:r>
            <a:r>
              <a:rPr lang="it-IT" sz="1500" b="1" dirty="0" err="1">
                <a:latin typeface="Comic Sans MS" charset="0"/>
                <a:sym typeface="Symbol" charset="0"/>
              </a:rPr>
              <a:t>momentum</a:t>
            </a:r>
            <a:r>
              <a:rPr lang="it-IT" sz="1500" b="1" dirty="0">
                <a:latin typeface="Comic Sans MS" charset="0"/>
                <a:sym typeface="Symbol" charset="0"/>
              </a:rPr>
              <a:t> </a:t>
            </a:r>
            <a:r>
              <a:rPr lang="it-IT" sz="1500" b="1" dirty="0" err="1">
                <a:latin typeface="Comic Sans MS" charset="0"/>
                <a:sym typeface="Symbol" charset="0"/>
              </a:rPr>
              <a:t>distribution</a:t>
            </a:r>
            <a:r>
              <a:rPr lang="it-IT" sz="1500" b="1" dirty="0">
                <a:latin typeface="Comic Sans MS" charset="0"/>
                <a:sym typeface="Symbol" charset="0"/>
              </a:rPr>
              <a:t> of </a:t>
            </a:r>
            <a:r>
              <a:rPr lang="it-IT" sz="1500" b="1" i="1" dirty="0" err="1">
                <a:latin typeface="Comic Sans MS" charset="0"/>
                <a:sym typeface="Symbol" charset="0"/>
              </a:rPr>
              <a:t>s</a:t>
            </a:r>
            <a:r>
              <a:rPr lang="it-IT" sz="1500" b="1" i="1" dirty="0">
                <a:latin typeface="Comic Sans MS" charset="0"/>
                <a:sym typeface="Symbol" charset="0"/>
              </a:rPr>
              <a:t> </a:t>
            </a:r>
            <a:r>
              <a:rPr lang="it-IT" sz="1500" b="1" dirty="0">
                <a:latin typeface="Comic Sans MS" charset="0"/>
                <a:sym typeface="Symbol" charset="0"/>
              </a:rPr>
              <a:t>inside </a:t>
            </a:r>
            <a:r>
              <a:rPr lang="it-IT" sz="1500" b="1" i="1" dirty="0">
                <a:latin typeface="Comic Sans MS" charset="0"/>
                <a:sym typeface="Symbol" charset="0"/>
              </a:rPr>
              <a:t>a</a:t>
            </a:r>
            <a:endParaRPr lang="it-IT" sz="1500" b="1" dirty="0">
              <a:latin typeface="Comic Sans MS" charset="0"/>
              <a:sym typeface="Symbol" charset="0"/>
            </a:endParaRPr>
          </a:p>
          <a:p>
            <a:endParaRPr lang="it-IT" sz="1500" b="1" dirty="0">
              <a:latin typeface="Comic Sans MS" charset="0"/>
              <a:sym typeface="Symbol" charset="0"/>
            </a:endParaRPr>
          </a:p>
          <a:p>
            <a:r>
              <a:rPr lang="it-IT" sz="1500" b="1" dirty="0" err="1">
                <a:latin typeface="Comic Sans MS" charset="0"/>
                <a:sym typeface="Symbol" charset="0"/>
              </a:rPr>
              <a:t>d</a:t>
            </a:r>
            <a:r>
              <a:rPr lang="it-IT" sz="1500" b="1" baseline="30000" dirty="0" err="1">
                <a:latin typeface="Comic Sans MS" charset="0"/>
                <a:sym typeface="Symbol" charset="0"/>
              </a:rPr>
              <a:t>N</a:t>
            </a:r>
            <a:r>
              <a:rPr lang="it-IT" sz="1500" b="1" dirty="0">
                <a:latin typeface="Comic Sans MS" charset="0"/>
                <a:sym typeface="Symbol" charset="0"/>
              </a:rPr>
              <a:t>/d </a:t>
            </a:r>
            <a:r>
              <a:rPr lang="it-IT" sz="1500" b="1" dirty="0" err="1">
                <a:latin typeface="Comic Sans MS" charset="0"/>
                <a:sym typeface="Symbol" charset="0"/>
              </a:rPr>
              <a:t>Nuclear</a:t>
            </a:r>
            <a:r>
              <a:rPr lang="it-IT" sz="1500" b="1" dirty="0">
                <a:latin typeface="Comic Sans MS" charset="0"/>
                <a:sym typeface="Symbol" charset="0"/>
              </a:rPr>
              <a:t> cross </a:t>
            </a:r>
            <a:r>
              <a:rPr lang="it-IT" sz="1500" b="1" dirty="0" err="1">
                <a:latin typeface="Comic Sans MS" charset="0"/>
                <a:sym typeface="Symbol" charset="0"/>
              </a:rPr>
              <a:t>section</a:t>
            </a:r>
            <a:r>
              <a:rPr lang="it-IT" sz="1500" b="1" dirty="0">
                <a:latin typeface="Comic Sans MS" charset="0"/>
                <a:sym typeface="Symbol" charset="0"/>
              </a:rPr>
              <a:t> for the </a:t>
            </a:r>
            <a:r>
              <a:rPr lang="it-IT" sz="1500" b="1" dirty="0" err="1">
                <a:latin typeface="Comic Sans MS" charset="0"/>
                <a:sym typeface="Symbol" charset="0"/>
              </a:rPr>
              <a:t>A+xC+c</a:t>
            </a:r>
            <a:r>
              <a:rPr lang="it-IT" sz="1500" b="1" dirty="0">
                <a:latin typeface="Comic Sans MS" charset="0"/>
                <a:sym typeface="Symbol" charset="0"/>
              </a:rPr>
              <a:t> </a:t>
            </a:r>
            <a:r>
              <a:rPr lang="it-IT" sz="1500" b="1" dirty="0" err="1">
                <a:latin typeface="Comic Sans MS" charset="0"/>
                <a:sym typeface="Symbol" charset="0"/>
              </a:rPr>
              <a:t>reaction</a:t>
            </a:r>
            <a:endParaRPr lang="it-IT" sz="1500" b="1" dirty="0">
              <a:latin typeface="Comic Sans MS" charset="0"/>
              <a:sym typeface="Symbol" charset="0"/>
            </a:endParaRPr>
          </a:p>
          <a:p>
            <a:endParaRPr lang="it-IT" sz="1500" b="1" dirty="0">
              <a:latin typeface="Comic Sans MS" charset="0"/>
              <a:sym typeface="Symbol" charset="0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0" y="3471302"/>
            <a:ext cx="4932363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600" b="1" dirty="0">
                <a:latin typeface="Comic Sans MS" charset="0"/>
              </a:rPr>
              <a:t>MPWBA </a:t>
            </a:r>
            <a:r>
              <a:rPr lang="it-IT" sz="1600" b="1" dirty="0" err="1">
                <a:latin typeface="Comic Sans MS" charset="0"/>
              </a:rPr>
              <a:t>formalism</a:t>
            </a:r>
            <a:r>
              <a:rPr lang="it-IT" sz="1600" b="1" dirty="0">
                <a:latin typeface="Comic Sans MS" charset="0"/>
              </a:rPr>
              <a:t> </a:t>
            </a:r>
          </a:p>
          <a:p>
            <a:r>
              <a:rPr lang="it-IT" sz="1200" dirty="0">
                <a:latin typeface="Comic Sans MS" charset="0"/>
              </a:rPr>
              <a:t>(</a:t>
            </a:r>
            <a:r>
              <a:rPr lang="it-IT" sz="1200" i="1" dirty="0">
                <a:latin typeface="Comic Sans MS" charset="0"/>
              </a:rPr>
              <a:t>S. </a:t>
            </a:r>
            <a:r>
              <a:rPr lang="it-IT" sz="1200" i="1" dirty="0" err="1">
                <a:latin typeface="Comic Sans MS" charset="0"/>
              </a:rPr>
              <a:t>Typel</a:t>
            </a:r>
            <a:r>
              <a:rPr lang="it-IT" sz="1200" i="1" dirty="0">
                <a:latin typeface="Comic Sans MS" charset="0"/>
              </a:rPr>
              <a:t> and H. </a:t>
            </a:r>
            <a:r>
              <a:rPr lang="it-IT" sz="1200" i="1" dirty="0" err="1">
                <a:latin typeface="Comic Sans MS" charset="0"/>
              </a:rPr>
              <a:t>Wolter</a:t>
            </a:r>
            <a:r>
              <a:rPr lang="it-IT" sz="1200" i="1" dirty="0">
                <a:latin typeface="Comic Sans MS" charset="0"/>
              </a:rPr>
              <a:t>, </a:t>
            </a:r>
            <a:r>
              <a:rPr lang="it-IT" sz="1200" i="1" dirty="0" err="1">
                <a:latin typeface="Comic Sans MS" charset="0"/>
              </a:rPr>
              <a:t>Few</a:t>
            </a:r>
            <a:r>
              <a:rPr lang="it-IT" sz="1200" i="1" dirty="0">
                <a:latin typeface="Comic Sans MS" charset="0"/>
              </a:rPr>
              <a:t>-Body </a:t>
            </a:r>
            <a:r>
              <a:rPr lang="it-IT" sz="1200" i="1" dirty="0" err="1">
                <a:latin typeface="Comic Sans MS" charset="0"/>
              </a:rPr>
              <a:t>Syst</a:t>
            </a:r>
            <a:r>
              <a:rPr lang="it-IT" sz="1200" i="1" dirty="0">
                <a:latin typeface="Comic Sans MS" charset="0"/>
              </a:rPr>
              <a:t>. 29 (</a:t>
            </a:r>
            <a:r>
              <a:rPr lang="it-IT" sz="1200" i="1" dirty="0">
                <a:latin typeface="Alex-Antiqua-Book" charset="0"/>
              </a:rPr>
              <a:t>2000) 75)</a:t>
            </a:r>
          </a:p>
          <a:p>
            <a:endParaRPr lang="it-IT" sz="1600" b="1" dirty="0">
              <a:latin typeface="Comic Sans MS" charset="0"/>
            </a:endParaRPr>
          </a:p>
          <a:p>
            <a:pPr>
              <a:buFontTx/>
              <a:buChar char="-"/>
            </a:pPr>
            <a:r>
              <a:rPr lang="it-IT" sz="1600" b="1" dirty="0">
                <a:latin typeface="Alex-Antiqua-Book" charset="0"/>
              </a:rPr>
              <a:t> </a:t>
            </a:r>
            <a:r>
              <a:rPr lang="it-IT" sz="1600" dirty="0" err="1">
                <a:latin typeface="Comic Sans MS" charset="0"/>
              </a:rPr>
              <a:t>distortions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introduced</a:t>
            </a:r>
            <a:r>
              <a:rPr lang="it-IT" sz="1600" dirty="0">
                <a:latin typeface="Comic Sans MS" charset="0"/>
              </a:rPr>
              <a:t> in the </a:t>
            </a:r>
            <a:r>
              <a:rPr lang="it-IT" sz="1600" dirty="0" err="1">
                <a:latin typeface="Comic Sans MS" charset="0"/>
              </a:rPr>
              <a:t>c+C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channel</a:t>
            </a:r>
            <a:r>
              <a:rPr lang="it-IT" sz="1600" dirty="0">
                <a:latin typeface="Comic Sans MS" charset="0"/>
              </a:rPr>
              <a:t>, </a:t>
            </a:r>
            <a:r>
              <a:rPr lang="it-IT" sz="1600" dirty="0" err="1">
                <a:latin typeface="Comic Sans MS" charset="0"/>
              </a:rPr>
              <a:t>but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plane</a:t>
            </a:r>
            <a:r>
              <a:rPr lang="it-IT" sz="1600" dirty="0">
                <a:latin typeface="Comic Sans MS" charset="0"/>
              </a:rPr>
              <a:t>  </a:t>
            </a:r>
            <a:r>
              <a:rPr lang="it-IT" sz="1600" dirty="0" err="1">
                <a:latin typeface="Comic Sans MS" charset="0"/>
              </a:rPr>
              <a:t>waves</a:t>
            </a:r>
            <a:r>
              <a:rPr lang="it-IT" sz="1600" dirty="0">
                <a:latin typeface="Comic Sans MS" charset="0"/>
              </a:rPr>
              <a:t> for the </a:t>
            </a:r>
            <a:r>
              <a:rPr lang="it-IT" sz="1600" dirty="0" err="1">
                <a:latin typeface="Comic Sans MS" charset="0"/>
              </a:rPr>
              <a:t>three</a:t>
            </a:r>
            <a:r>
              <a:rPr lang="it-IT" sz="1600" dirty="0">
                <a:latin typeface="Comic Sans MS" charset="0"/>
              </a:rPr>
              <a:t>-body </a:t>
            </a:r>
            <a:r>
              <a:rPr lang="it-IT" sz="1600" dirty="0" err="1">
                <a:latin typeface="Comic Sans MS" charset="0"/>
              </a:rPr>
              <a:t>entrance</a:t>
            </a:r>
            <a:r>
              <a:rPr lang="it-IT" sz="1600" dirty="0">
                <a:latin typeface="Comic Sans MS" charset="0"/>
              </a:rPr>
              <a:t>/exit </a:t>
            </a:r>
            <a:r>
              <a:rPr lang="it-IT" sz="1600" dirty="0" err="1" smtClean="0">
                <a:latin typeface="Comic Sans MS" charset="0"/>
              </a:rPr>
              <a:t>channel</a:t>
            </a:r>
            <a:endParaRPr lang="it-IT" sz="1600" dirty="0" smtClean="0">
              <a:latin typeface="Comic Sans MS" charset="0"/>
            </a:endParaRPr>
          </a:p>
          <a:p>
            <a:endParaRPr lang="it-IT" sz="1600" b="1" dirty="0">
              <a:solidFill>
                <a:srgbClr val="FFFF00"/>
              </a:solidFill>
              <a:latin typeface="Comic Sans MS" charset="0"/>
            </a:endParaRPr>
          </a:p>
          <a:p>
            <a:pPr>
              <a:buFontTx/>
              <a:buChar char="-"/>
            </a:pPr>
            <a:r>
              <a:rPr lang="it-IT" sz="1600" dirty="0">
                <a:latin typeface="Comic Sans MS" charset="0"/>
              </a:rPr>
              <a:t> off-</a:t>
            </a:r>
            <a:r>
              <a:rPr lang="it-IT" sz="1600" dirty="0" err="1">
                <a:latin typeface="Comic Sans MS" charset="0"/>
              </a:rPr>
              <a:t>energy</a:t>
            </a:r>
            <a:r>
              <a:rPr lang="it-IT" sz="1600" dirty="0">
                <a:latin typeface="Comic Sans MS" charset="0"/>
              </a:rPr>
              <a:t>-</a:t>
            </a:r>
            <a:r>
              <a:rPr lang="it-IT" sz="1600" dirty="0" err="1">
                <a:latin typeface="Comic Sans MS" charset="0"/>
              </a:rPr>
              <a:t>shell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effects</a:t>
            </a:r>
            <a:r>
              <a:rPr lang="it-IT" sz="1600" dirty="0">
                <a:latin typeface="Comic Sans MS" charset="0"/>
              </a:rPr>
              <a:t> </a:t>
            </a:r>
            <a:r>
              <a:rPr lang="it-IT" sz="1600" dirty="0" err="1">
                <a:latin typeface="Comic Sans MS" charset="0"/>
              </a:rPr>
              <a:t>corresponding</a:t>
            </a:r>
            <a:r>
              <a:rPr lang="it-IT" sz="1600" dirty="0">
                <a:latin typeface="Comic Sans MS" charset="0"/>
              </a:rPr>
              <a:t> to the </a:t>
            </a:r>
            <a:r>
              <a:rPr lang="it-IT" sz="1600" dirty="0" err="1">
                <a:latin typeface="Comic Sans MS" charset="0"/>
              </a:rPr>
              <a:t>suppression</a:t>
            </a:r>
            <a:r>
              <a:rPr lang="it-IT" sz="1600" dirty="0">
                <a:latin typeface="Comic Sans MS" charset="0"/>
              </a:rPr>
              <a:t> of the Coulomb </a:t>
            </a:r>
            <a:r>
              <a:rPr lang="it-IT" sz="1600" dirty="0" err="1">
                <a:latin typeface="Comic Sans MS" charset="0"/>
              </a:rPr>
              <a:t>barrier</a:t>
            </a:r>
            <a:r>
              <a:rPr lang="it-IT" sz="1600" dirty="0">
                <a:latin typeface="Comic Sans MS" charset="0"/>
              </a:rPr>
              <a:t> are </a:t>
            </a:r>
            <a:r>
              <a:rPr lang="it-IT" sz="1600" dirty="0" err="1">
                <a:latin typeface="Comic Sans MS" charset="0"/>
              </a:rPr>
              <a:t>included</a:t>
            </a:r>
            <a:endParaRPr lang="it-IT" sz="1600" b="1" dirty="0">
              <a:solidFill>
                <a:srgbClr val="FFFF00"/>
              </a:solidFill>
              <a:latin typeface="Comic Sans MS" charset="0"/>
            </a:endParaRPr>
          </a:p>
          <a:p>
            <a:r>
              <a:rPr lang="it-IT" sz="1600" dirty="0">
                <a:latin typeface="Comic Sans MS" charset="0"/>
                <a:sym typeface="Symbol" charset="0"/>
              </a:rPr>
              <a:t> </a:t>
            </a:r>
          </a:p>
        </p:txBody>
      </p:sp>
      <p:sp>
        <p:nvSpPr>
          <p:cNvPr id="1030" name="WordArt 11"/>
          <p:cNvSpPr>
            <a:spLocks noChangeArrowheads="1" noChangeShapeType="1" noTextEdit="1"/>
          </p:cNvSpPr>
          <p:nvPr/>
        </p:nvSpPr>
        <p:spPr bwMode="auto">
          <a:xfrm>
            <a:off x="828675" y="266700"/>
            <a:ext cx="71723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Theoretical</a:t>
            </a:r>
            <a:r>
              <a:rPr lang="it-IT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it-IT" sz="2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approaches</a:t>
            </a:r>
            <a:r>
              <a:rPr lang="it-IT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to the THM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2971800" y="835025"/>
            <a:ext cx="521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charset="0"/>
                <a:sym typeface="Symbol" charset="0"/>
              </a:rPr>
              <a:t>A + a  c + C + s</a:t>
            </a:r>
            <a:r>
              <a:rPr lang="en-GB" sz="2000" i="1" dirty="0">
                <a:latin typeface="Comic Sans MS" charset="0"/>
                <a:sym typeface="Symbol" charset="0"/>
              </a:rPr>
              <a:t>  </a:t>
            </a:r>
            <a:r>
              <a:rPr lang="en-GB" sz="2000" i="1" dirty="0">
                <a:latin typeface="Comic Sans MS" charset="0"/>
                <a:sym typeface="Wingdings" charset="0"/>
              </a:rPr>
              <a:t>  </a:t>
            </a:r>
            <a:r>
              <a:rPr lang="en-GB" sz="2000" i="1" dirty="0">
                <a:latin typeface="Comic Sans MS" charset="0"/>
                <a:sym typeface="Symbol" charset="0"/>
              </a:rPr>
              <a:t>      </a:t>
            </a:r>
            <a:r>
              <a:rPr lang="en-GB" sz="2000" dirty="0">
                <a:latin typeface="Comic Sans MS" charset="0"/>
              </a:rPr>
              <a:t>A + x </a:t>
            </a:r>
            <a:r>
              <a:rPr lang="en-GB" sz="2000" dirty="0">
                <a:latin typeface="Comic Sans MS" charset="0"/>
                <a:sym typeface="Symbol" charset="0"/>
              </a:rPr>
              <a:t> c + C</a:t>
            </a:r>
            <a:endParaRPr lang="it-IT" sz="2000" dirty="0">
              <a:latin typeface="Comic Sans MS" charset="0"/>
              <a:sym typeface="Symbol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6458135"/>
            <a:ext cx="863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it-IT" sz="1600" dirty="0" err="1">
                <a:latin typeface="Comic Sans MS" charset="0"/>
              </a:rPr>
              <a:t>but</a:t>
            </a:r>
            <a:r>
              <a:rPr lang="it-IT" sz="1600" dirty="0">
                <a:latin typeface="Comic Sans MS" charset="0"/>
              </a:rPr>
              <a:t>  </a:t>
            </a:r>
            <a:r>
              <a:rPr lang="it-IT" sz="1600" u="sng" dirty="0">
                <a:latin typeface="Comic Sans MS" charset="0"/>
              </a:rPr>
              <a:t>No </a:t>
            </a:r>
            <a:r>
              <a:rPr lang="it-IT" sz="1600" u="sng" dirty="0" err="1">
                <a:latin typeface="Comic Sans MS" charset="0"/>
              </a:rPr>
              <a:t>absolute</a:t>
            </a:r>
            <a:r>
              <a:rPr lang="it-IT" sz="1600" u="sng" dirty="0">
                <a:latin typeface="Comic Sans MS" charset="0"/>
              </a:rPr>
              <a:t> </a:t>
            </a:r>
            <a:r>
              <a:rPr lang="it-IT" sz="1600" u="sng" dirty="0" err="1">
                <a:latin typeface="Comic Sans MS" charset="0"/>
              </a:rPr>
              <a:t>value</a:t>
            </a:r>
            <a:r>
              <a:rPr lang="it-IT" sz="1600" u="sng" dirty="0">
                <a:latin typeface="Comic Sans MS" charset="0"/>
              </a:rPr>
              <a:t> of the cross </a:t>
            </a:r>
            <a:r>
              <a:rPr lang="it-IT" sz="1600" u="sng" dirty="0" err="1" smtClean="0">
                <a:latin typeface="Comic Sans MS" charset="0"/>
              </a:rPr>
              <a:t>section</a:t>
            </a:r>
            <a:r>
              <a:rPr lang="it-IT" sz="1600" u="sng" dirty="0" smtClean="0">
                <a:latin typeface="Comic Sans MS" charset="0"/>
              </a:rPr>
              <a:t>…</a:t>
            </a:r>
            <a:r>
              <a:rPr lang="it-IT" sz="1600" u="sng" dirty="0" err="1" smtClean="0">
                <a:latin typeface="Comic Sans MS" charset="0"/>
              </a:rPr>
              <a:t>normalization</a:t>
            </a:r>
            <a:r>
              <a:rPr lang="it-IT" sz="1600" u="sng" dirty="0" smtClean="0">
                <a:latin typeface="Comic Sans MS" charset="0"/>
              </a:rPr>
              <a:t> to </a:t>
            </a:r>
            <a:r>
              <a:rPr lang="it-IT" sz="1600" u="sng" dirty="0" err="1" smtClean="0">
                <a:latin typeface="Comic Sans MS" charset="0"/>
              </a:rPr>
              <a:t>available</a:t>
            </a:r>
            <a:r>
              <a:rPr lang="it-IT" sz="1600" u="sng" dirty="0" smtClean="0">
                <a:latin typeface="Comic Sans MS" charset="0"/>
              </a:rPr>
              <a:t> </a:t>
            </a:r>
            <a:r>
              <a:rPr lang="it-IT" sz="1600" u="sng" dirty="0" err="1" smtClean="0">
                <a:latin typeface="Comic Sans MS" charset="0"/>
              </a:rPr>
              <a:t>direct</a:t>
            </a:r>
            <a:r>
              <a:rPr lang="it-IT" sz="1600" u="sng" dirty="0" smtClean="0">
                <a:latin typeface="Comic Sans MS" charset="0"/>
              </a:rPr>
              <a:t> data </a:t>
            </a:r>
            <a:endParaRPr lang="it-IT" sz="1600" u="sng" dirty="0">
              <a:latin typeface="Comic Sans MS" charset="0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5072355" y="6006539"/>
            <a:ext cx="4074678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dirty="0">
                <a:latin typeface="Times New Roman"/>
                <a:cs typeface="Times New Roman"/>
              </a:rPr>
              <a:t>A. </a:t>
            </a:r>
            <a:r>
              <a:rPr lang="it-IT" sz="1400" dirty="0" err="1">
                <a:latin typeface="Times New Roman"/>
                <a:cs typeface="Times New Roman"/>
              </a:rPr>
              <a:t>Tumino</a:t>
            </a:r>
            <a:r>
              <a:rPr lang="it-IT" sz="1400" dirty="0">
                <a:latin typeface="Times New Roman"/>
                <a:cs typeface="Times New Roman"/>
              </a:rPr>
              <a:t> et al., </a:t>
            </a:r>
            <a:r>
              <a:rPr lang="it-IT" sz="1400" dirty="0" err="1" smtClean="0">
                <a:latin typeface="Times New Roman"/>
                <a:cs typeface="Times New Roman"/>
              </a:rPr>
              <a:t>Phys</a:t>
            </a:r>
            <a:r>
              <a:rPr lang="it-IT" sz="1400" dirty="0" smtClean="0">
                <a:latin typeface="Times New Roman"/>
                <a:cs typeface="Times New Roman"/>
              </a:rPr>
              <a:t>. Rev. </a:t>
            </a:r>
            <a:r>
              <a:rPr lang="it-IT" sz="1400" dirty="0" err="1" smtClean="0">
                <a:latin typeface="Times New Roman"/>
                <a:cs typeface="Times New Roman"/>
              </a:rPr>
              <a:t>Lett</a:t>
            </a:r>
            <a:r>
              <a:rPr lang="it-IT" sz="1400" dirty="0" smtClean="0">
                <a:latin typeface="Times New Roman"/>
                <a:cs typeface="Times New Roman"/>
              </a:rPr>
              <a:t>. </a:t>
            </a:r>
            <a:r>
              <a:rPr lang="it-IT" sz="1400" dirty="0">
                <a:latin typeface="Times New Roman"/>
                <a:cs typeface="Times New Roman"/>
              </a:rPr>
              <a:t>98, 252502 (2007)</a:t>
            </a:r>
          </a:p>
        </p:txBody>
      </p:sp>
    </p:spTree>
    <p:extLst>
      <p:ext uri="{BB962C8B-B14F-4D97-AF65-F5344CB8AC3E}">
        <p14:creationId xmlns:p14="http://schemas.microsoft.com/office/powerpoint/2010/main" val="31428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10" y="3340338"/>
            <a:ext cx="4038600" cy="80645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</p:pic>
      <p:sp>
        <p:nvSpPr>
          <p:cNvPr id="24581" name="Rectangle 16"/>
          <p:cNvSpPr>
            <a:spLocks noChangeArrowheads="1"/>
          </p:cNvSpPr>
          <p:nvPr/>
        </p:nvSpPr>
        <p:spPr bwMode="auto">
          <a:xfrm>
            <a:off x="134760" y="1925230"/>
            <a:ext cx="8883650" cy="877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1700" dirty="0">
                <a:latin typeface="Comic Sans MS"/>
                <a:cs typeface="Comic Sans MS"/>
              </a:rPr>
              <a:t>Standard R-Matrix approach cannot be applied to extract the resonance parameters of the </a:t>
            </a:r>
            <a:r>
              <a:rPr lang="it-IT" sz="1700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12</a:t>
            </a:r>
            <a:r>
              <a:rPr lang="it-IT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C(</a:t>
            </a:r>
            <a:r>
              <a:rPr lang="it-IT" sz="1700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12</a:t>
            </a:r>
            <a:r>
              <a:rPr lang="it-IT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C,</a:t>
            </a:r>
            <a:r>
              <a:rPr lang="it-IT" sz="1700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</a:t>
            </a:r>
            <a:r>
              <a:rPr lang="it-IT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)</a:t>
            </a:r>
            <a:r>
              <a:rPr lang="it-IT" sz="1700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20</a:t>
            </a:r>
            <a:r>
              <a:rPr lang="it-IT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Ne, </a:t>
            </a:r>
            <a:r>
              <a:rPr lang="it-IT" sz="1700" b="1" baseline="30000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12</a:t>
            </a:r>
            <a:r>
              <a:rPr lang="it-IT" sz="1700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C(</a:t>
            </a:r>
            <a:r>
              <a:rPr lang="it-IT" sz="1700" b="1" baseline="30000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12</a:t>
            </a:r>
            <a:r>
              <a:rPr lang="it-IT" sz="1700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C</a:t>
            </a:r>
            <a:r>
              <a:rPr lang="it-IT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,p)</a:t>
            </a:r>
            <a:r>
              <a:rPr lang="it-IT" sz="1700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23</a:t>
            </a:r>
            <a:r>
              <a:rPr lang="it-IT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Na  </a:t>
            </a:r>
          </a:p>
          <a:p>
            <a:pPr algn="just" eaLnBrk="0" hangingPunct="0"/>
            <a:r>
              <a:rPr lang="it-IT" sz="1700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	</a:t>
            </a:r>
            <a:r>
              <a:rPr lang="it-IT" sz="17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							</a:t>
            </a:r>
            <a:r>
              <a:rPr lang="it-IT" sz="1700" dirty="0" smtClean="0">
                <a:latin typeface="Comic Sans MS"/>
                <a:cs typeface="Comic Sans MS"/>
                <a:sym typeface="Wingdings" charset="0"/>
              </a:rPr>
              <a:t> </a:t>
            </a:r>
            <a:r>
              <a:rPr lang="it-IT" sz="1700" b="1" dirty="0" err="1">
                <a:latin typeface="Comic Sans MS"/>
                <a:cs typeface="Comic Sans MS"/>
                <a:sym typeface="Wingdings" charset="0"/>
              </a:rPr>
              <a:t>Modified</a:t>
            </a:r>
            <a:r>
              <a:rPr lang="it-IT" sz="1700" b="1" dirty="0">
                <a:latin typeface="Comic Sans MS"/>
                <a:cs typeface="Comic Sans MS"/>
                <a:sym typeface="Wingdings" charset="0"/>
              </a:rPr>
              <a:t> </a:t>
            </a:r>
            <a:r>
              <a:rPr lang="it-IT" sz="1700" b="1" dirty="0" err="1">
                <a:latin typeface="Comic Sans MS"/>
                <a:cs typeface="Comic Sans MS"/>
                <a:sym typeface="Wingdings" charset="0"/>
              </a:rPr>
              <a:t>R</a:t>
            </a:r>
            <a:r>
              <a:rPr lang="it-IT" sz="1700" b="1" dirty="0">
                <a:latin typeface="Comic Sans MS"/>
                <a:cs typeface="Comic Sans MS"/>
                <a:sym typeface="Wingdings" charset="0"/>
              </a:rPr>
              <a:t>-Matrix</a:t>
            </a:r>
            <a:r>
              <a:rPr lang="it-IT" sz="1700" dirty="0">
                <a:latin typeface="Comic Sans MS"/>
                <a:cs typeface="Comic Sans MS"/>
                <a:sym typeface="Wingdings" charset="0"/>
              </a:rPr>
              <a:t> </a:t>
            </a:r>
            <a:r>
              <a:rPr lang="it-IT" sz="1700" dirty="0" err="1">
                <a:latin typeface="Comic Sans MS"/>
                <a:cs typeface="Comic Sans MS"/>
                <a:sym typeface="Wingdings" charset="0"/>
              </a:rPr>
              <a:t>is</a:t>
            </a:r>
            <a:r>
              <a:rPr lang="it-IT" sz="1700" dirty="0">
                <a:latin typeface="Comic Sans MS"/>
                <a:cs typeface="Comic Sans MS"/>
                <a:sym typeface="Wingdings" charset="0"/>
              </a:rPr>
              <a:t> </a:t>
            </a:r>
            <a:r>
              <a:rPr lang="it-IT" sz="1700" dirty="0" err="1">
                <a:latin typeface="Comic Sans MS"/>
                <a:cs typeface="Comic Sans MS"/>
                <a:sym typeface="Wingdings" charset="0"/>
              </a:rPr>
              <a:t>introduced</a:t>
            </a:r>
            <a:r>
              <a:rPr lang="it-IT" sz="1700" dirty="0">
                <a:latin typeface="Comic Sans MS"/>
                <a:cs typeface="Comic Sans MS"/>
                <a:sym typeface="Wingdings" charset="0"/>
              </a:rPr>
              <a:t> </a:t>
            </a:r>
            <a:r>
              <a:rPr lang="it-IT" sz="1700" dirty="0" err="1">
                <a:latin typeface="Comic Sans MS"/>
                <a:cs typeface="Comic Sans MS"/>
                <a:sym typeface="Wingdings" charset="0"/>
              </a:rPr>
              <a:t>instead</a:t>
            </a:r>
            <a:endParaRPr lang="en-US" sz="1700" dirty="0">
              <a:latin typeface="Comic Sans MS"/>
              <a:cs typeface="Comic Sans MS"/>
            </a:endParaRPr>
          </a:p>
        </p:txBody>
      </p:sp>
      <p:sp>
        <p:nvSpPr>
          <p:cNvPr id="24595" name="Text Box 31"/>
          <p:cNvSpPr txBox="1">
            <a:spLocks noChangeArrowheads="1"/>
          </p:cNvSpPr>
          <p:nvPr/>
        </p:nvSpPr>
        <p:spPr bwMode="auto">
          <a:xfrm>
            <a:off x="765287" y="2929635"/>
            <a:ext cx="7722349" cy="353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1700" dirty="0">
                <a:latin typeface="Comic Sans MS"/>
                <a:cs typeface="Comic Sans MS"/>
              </a:rPr>
              <a:t>In the case of a </a:t>
            </a:r>
            <a:r>
              <a:rPr lang="it-IT" sz="1700" dirty="0" err="1">
                <a:latin typeface="Comic Sans MS"/>
                <a:cs typeface="Comic Sans MS"/>
              </a:rPr>
              <a:t>resonant</a:t>
            </a:r>
            <a:r>
              <a:rPr lang="it-IT" sz="1700" dirty="0">
                <a:latin typeface="Comic Sans MS"/>
                <a:cs typeface="Comic Sans MS"/>
              </a:rPr>
              <a:t> THM </a:t>
            </a:r>
            <a:r>
              <a:rPr lang="it-IT" sz="1700" dirty="0" err="1" smtClean="0">
                <a:latin typeface="Comic Sans MS"/>
                <a:cs typeface="Comic Sans MS"/>
              </a:rPr>
              <a:t>reaction</a:t>
            </a:r>
            <a:r>
              <a:rPr lang="it-IT" sz="1700" dirty="0" smtClean="0">
                <a:latin typeface="Comic Sans MS"/>
                <a:cs typeface="Comic Sans MS"/>
              </a:rPr>
              <a:t>, </a:t>
            </a:r>
            <a:r>
              <a:rPr lang="it-IT" sz="1700" dirty="0">
                <a:latin typeface="Comic Sans MS"/>
                <a:cs typeface="Comic Sans MS"/>
              </a:rPr>
              <a:t>the cross </a:t>
            </a:r>
            <a:r>
              <a:rPr lang="it-IT" sz="1700" dirty="0" err="1">
                <a:latin typeface="Comic Sans MS"/>
                <a:cs typeface="Comic Sans MS"/>
              </a:rPr>
              <a:t>section</a:t>
            </a:r>
            <a:r>
              <a:rPr lang="it-IT" sz="1700" dirty="0">
                <a:latin typeface="Comic Sans MS"/>
                <a:cs typeface="Comic Sans MS"/>
              </a:rPr>
              <a:t> </a:t>
            </a:r>
            <a:r>
              <a:rPr lang="it-IT" sz="1700" dirty="0" err="1">
                <a:latin typeface="Comic Sans MS"/>
                <a:cs typeface="Comic Sans MS"/>
              </a:rPr>
              <a:t>takes</a:t>
            </a:r>
            <a:r>
              <a:rPr lang="it-IT" sz="1700" dirty="0">
                <a:latin typeface="Comic Sans MS"/>
                <a:cs typeface="Comic Sans MS"/>
              </a:rPr>
              <a:t> the </a:t>
            </a:r>
            <a:r>
              <a:rPr lang="it-IT" sz="1700" dirty="0" err="1">
                <a:latin typeface="Comic Sans MS"/>
                <a:cs typeface="Comic Sans MS"/>
              </a:rPr>
              <a:t>form</a:t>
            </a:r>
            <a:endParaRPr lang="it-IT" sz="1700" dirty="0">
              <a:latin typeface="Comic Sans MS"/>
              <a:cs typeface="Comic Sans MS"/>
            </a:endParaRPr>
          </a:p>
        </p:txBody>
      </p:sp>
      <p:sp>
        <p:nvSpPr>
          <p:cNvPr id="24596" name="Text Box 32"/>
          <p:cNvSpPr txBox="1">
            <a:spLocks noChangeArrowheads="1"/>
          </p:cNvSpPr>
          <p:nvPr/>
        </p:nvSpPr>
        <p:spPr bwMode="auto">
          <a:xfrm>
            <a:off x="-11855" y="4368746"/>
            <a:ext cx="9217025" cy="1323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600" dirty="0" err="1">
                <a:latin typeface="Comic Sans MS"/>
                <a:cs typeface="Comic Sans MS"/>
              </a:rPr>
              <a:t>M</a:t>
            </a:r>
            <a:r>
              <a:rPr lang="en-US" sz="1600" baseline="-25000" dirty="0" err="1">
                <a:latin typeface="Comic Sans MS"/>
                <a:cs typeface="Comic Sans MS"/>
              </a:rPr>
              <a:t>i</a:t>
            </a:r>
            <a:r>
              <a:rPr lang="en-US" sz="1600" dirty="0">
                <a:latin typeface="Comic Sans MS"/>
                <a:cs typeface="Comic Sans MS"/>
              </a:rPr>
              <a:t>(E) is the amplitude of the transfer reaction (upper vertex) that </a:t>
            </a:r>
            <a:r>
              <a:rPr lang="en-US" sz="1600" dirty="0" smtClean="0">
                <a:latin typeface="Comic Sans MS"/>
                <a:cs typeface="Comic Sans MS"/>
              </a:rPr>
              <a:t>replaces the entrance channel partial width </a:t>
            </a:r>
          </a:p>
          <a:p>
            <a:pPr algn="just" eaLnBrk="1" hangingPunct="1"/>
            <a:endParaRPr lang="en-US" sz="1600" dirty="0">
              <a:latin typeface="Comic Sans MS"/>
              <a:cs typeface="Comic Sans MS"/>
            </a:endParaRPr>
          </a:p>
          <a:p>
            <a:pPr marL="285750" indent="-285750" algn="just" eaLnBrk="1" hangingPunct="1">
              <a:buFont typeface="Wingdings" charset="0"/>
              <a:buChar char="à"/>
            </a:pPr>
            <a:r>
              <a:rPr lang="en-US" sz="1600" dirty="0" smtClean="0">
                <a:latin typeface="Comic Sans MS"/>
                <a:cs typeface="Comic Sans MS"/>
                <a:sym typeface="Wingdings" charset="0"/>
              </a:rPr>
              <a:t>The </a:t>
            </a:r>
            <a:r>
              <a:rPr lang="en-US" sz="1600" dirty="0">
                <a:latin typeface="Comic Sans MS"/>
                <a:cs typeface="Comic Sans MS"/>
                <a:sym typeface="Wingdings" charset="0"/>
              </a:rPr>
              <a:t>resonance parameters can be extracted and in particular the </a:t>
            </a:r>
            <a:r>
              <a:rPr lang="en-US" sz="1600" dirty="0" err="1">
                <a:latin typeface="Comic Sans MS"/>
                <a:cs typeface="Comic Sans MS"/>
                <a:sym typeface="Wingdings" charset="0"/>
              </a:rPr>
              <a:t>strenght</a:t>
            </a:r>
            <a:r>
              <a:rPr lang="en-US" sz="1600" dirty="0">
                <a:latin typeface="Comic Sans MS"/>
                <a:cs typeface="Comic Sans MS"/>
                <a:sym typeface="Wingdings" charset="0"/>
              </a:rPr>
              <a:t> </a:t>
            </a:r>
            <a:endParaRPr lang="en-US" sz="1600" dirty="0" smtClean="0">
              <a:latin typeface="Comic Sans MS"/>
              <a:cs typeface="Comic Sans MS"/>
              <a:sym typeface="Wingdings" charset="0"/>
            </a:endParaRPr>
          </a:p>
          <a:p>
            <a:pPr algn="just" eaLnBrk="1" hangingPunct="1"/>
            <a:r>
              <a:rPr lang="en-US" sz="1600" dirty="0" smtClean="0">
                <a:latin typeface="Comic Sans MS"/>
                <a:cs typeface="Comic Sans MS"/>
                <a:sym typeface="Wingdings" charset="0"/>
              </a:rPr>
              <a:t>(Notice: </a:t>
            </a:r>
            <a:r>
              <a:rPr lang="en-US" sz="1600" dirty="0">
                <a:latin typeface="Comic Sans MS"/>
                <a:cs typeface="Comic Sans MS"/>
                <a:sym typeface="Symbol" charset="0"/>
              </a:rPr>
              <a:t>No spectroscopic factors in the </a:t>
            </a:r>
            <a:r>
              <a:rPr lang="en-US" sz="1600" baseline="-25000" dirty="0">
                <a:latin typeface="Comic Sans MS"/>
                <a:cs typeface="Comic Sans MS"/>
                <a:sym typeface="Symbol" charset="0"/>
              </a:rPr>
              <a:t>(12C12C)</a:t>
            </a:r>
            <a:r>
              <a:rPr lang="en-US" sz="1600" dirty="0">
                <a:latin typeface="Comic Sans MS"/>
                <a:cs typeface="Comic Sans MS"/>
                <a:sym typeface="Symbol" charset="0"/>
              </a:rPr>
              <a:t> / |M</a:t>
            </a:r>
            <a:r>
              <a:rPr lang="en-US" sz="1600" baseline="-25000" dirty="0">
                <a:latin typeface="Comic Sans MS"/>
                <a:cs typeface="Comic Sans MS"/>
                <a:sym typeface="Symbol" charset="0"/>
              </a:rPr>
              <a:t>i</a:t>
            </a:r>
            <a:r>
              <a:rPr lang="en-US" sz="1600" dirty="0">
                <a:latin typeface="Comic Sans MS"/>
                <a:cs typeface="Comic Sans MS"/>
                <a:sym typeface="Symbol" charset="0"/>
              </a:rPr>
              <a:t>|</a:t>
            </a:r>
            <a:r>
              <a:rPr lang="en-US" sz="1600" baseline="30000" dirty="0">
                <a:latin typeface="Comic Sans MS"/>
                <a:cs typeface="Comic Sans MS"/>
                <a:sym typeface="Symbol" charset="0"/>
              </a:rPr>
              <a:t>2</a:t>
            </a:r>
            <a:r>
              <a:rPr lang="en-US" sz="1600" dirty="0">
                <a:latin typeface="Comic Sans MS"/>
                <a:cs typeface="Comic Sans MS"/>
                <a:sym typeface="Symbol" charset="0"/>
              </a:rPr>
              <a:t> ratio to extract the </a:t>
            </a:r>
            <a:r>
              <a:rPr lang="en-US" sz="1600" dirty="0" smtClean="0">
                <a:latin typeface="Comic Sans MS"/>
                <a:cs typeface="Comic Sans MS"/>
                <a:sym typeface="Symbol" charset="0"/>
              </a:rPr>
              <a:t>strength</a:t>
            </a:r>
            <a:r>
              <a:rPr lang="en-US" sz="1600" dirty="0" smtClean="0">
                <a:latin typeface="Comic Sans MS"/>
                <a:cs typeface="Comic Sans MS"/>
                <a:sym typeface="Wingdings" charset="0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395102" y="5900844"/>
            <a:ext cx="86233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                        </a:t>
            </a:r>
          </a:p>
          <a:p>
            <a:pPr algn="just" eaLnBrk="1" hangingPunct="1"/>
            <a:r>
              <a:rPr lang="en-US" sz="1700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              </a:t>
            </a:r>
            <a:r>
              <a:rPr lang="en-US" sz="1700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   …  for more details … plenary talk by </a:t>
            </a:r>
            <a:r>
              <a:rPr lang="en-US" sz="1700" b="1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Akram</a:t>
            </a:r>
            <a:r>
              <a:rPr lang="en-US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Mukhamedzhanov</a:t>
            </a:r>
            <a:r>
              <a:rPr lang="en-US" sz="17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 </a:t>
            </a:r>
            <a:endParaRPr lang="en-US" sz="1700" b="1" dirty="0">
              <a:solidFill>
                <a:srgbClr val="FF0000"/>
              </a:solidFill>
              <a:latin typeface="Comic Sans MS"/>
              <a:cs typeface="Comic Sans MS"/>
              <a:sym typeface="Wingdings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53436" y="976803"/>
            <a:ext cx="8929688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sz="1700" dirty="0">
                <a:solidFill>
                  <a:srgbClr val="FF0000"/>
                </a:solidFill>
                <a:latin typeface="Comic Sans MS"/>
                <a:cs typeface="Comic Sans MS"/>
              </a:rPr>
              <a:t>When narrow resonances dominate the S-factor the reaction rate can be calculated by means of the resonance </a:t>
            </a:r>
            <a:r>
              <a:rPr lang="en-GB" sz="1700" dirty="0" smtClean="0">
                <a:solidFill>
                  <a:srgbClr val="FF0000"/>
                </a:solidFill>
                <a:latin typeface="Comic Sans MS"/>
                <a:cs typeface="Comic Sans MS"/>
              </a:rPr>
              <a:t>strength</a:t>
            </a:r>
            <a:endParaRPr lang="en-GB" sz="17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1852706" y="229351"/>
            <a:ext cx="5692588" cy="5176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…for </a:t>
            </a:r>
            <a:r>
              <a:rPr lang="it-IT" sz="2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resonant</a:t>
            </a:r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it-IT" sz="2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reactions</a:t>
            </a:r>
            <a:endParaRPr lang="it-IT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8017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7"/>
          <p:cNvSpPr>
            <a:spLocks noChangeArrowheads="1"/>
          </p:cNvSpPr>
          <p:nvPr/>
        </p:nvSpPr>
        <p:spPr bwMode="auto">
          <a:xfrm>
            <a:off x="4468813" y="2789515"/>
            <a:ext cx="1039812" cy="142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0839548 h 21600"/>
              <a:gd name="T4" fmla="*/ 2147483647 w 21600"/>
              <a:gd name="T5" fmla="*/ 41679070 h 21600"/>
              <a:gd name="T6" fmla="*/ 2147483647 w 21600"/>
              <a:gd name="T7" fmla="*/ 2083954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573463"/>
            <a:ext cx="34480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15" y="338138"/>
            <a:ext cx="3352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63"/>
          <p:cNvSpPr>
            <a:spLocks noChangeShapeType="1"/>
          </p:cNvSpPr>
          <p:nvPr/>
        </p:nvSpPr>
        <p:spPr bwMode="auto">
          <a:xfrm>
            <a:off x="7948613" y="131763"/>
            <a:ext cx="7937" cy="30099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2" name="Line 63"/>
          <p:cNvSpPr>
            <a:spLocks noChangeShapeType="1"/>
          </p:cNvSpPr>
          <p:nvPr/>
        </p:nvSpPr>
        <p:spPr bwMode="auto">
          <a:xfrm>
            <a:off x="8740775" y="115888"/>
            <a:ext cx="7938" cy="30099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Line 63"/>
          <p:cNvSpPr>
            <a:spLocks noChangeShapeType="1"/>
          </p:cNvSpPr>
          <p:nvPr/>
        </p:nvSpPr>
        <p:spPr bwMode="auto">
          <a:xfrm>
            <a:off x="6651625" y="3371850"/>
            <a:ext cx="7938" cy="30099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Line 63"/>
          <p:cNvSpPr>
            <a:spLocks noChangeShapeType="1"/>
          </p:cNvSpPr>
          <p:nvPr/>
        </p:nvSpPr>
        <p:spPr bwMode="auto">
          <a:xfrm>
            <a:off x="7235825" y="3357563"/>
            <a:ext cx="7938" cy="30099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Rettangolo 40"/>
          <p:cNvSpPr>
            <a:spLocks noChangeArrowheads="1"/>
          </p:cNvSpPr>
          <p:nvPr/>
        </p:nvSpPr>
        <p:spPr bwMode="auto">
          <a:xfrm>
            <a:off x="107950" y="5013325"/>
            <a:ext cx="5543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baseline="30000" dirty="0">
                <a:latin typeface="Comic Sans MS"/>
                <a:cs typeface="Comic Sans MS"/>
              </a:rPr>
              <a:t>20</a:t>
            </a:r>
            <a:r>
              <a:rPr lang="en-GB" sz="1600" dirty="0">
                <a:latin typeface="Comic Sans MS"/>
                <a:cs typeface="Comic Sans MS"/>
              </a:rPr>
              <a:t>Ne+</a:t>
            </a:r>
            <a:r>
              <a:rPr lang="en-GB" sz="1600" dirty="0">
                <a:latin typeface="Comic Sans MS"/>
                <a:cs typeface="Comic Sans MS"/>
                <a:sym typeface="Symbol" charset="0"/>
              </a:rPr>
              <a:t>+d and </a:t>
            </a:r>
            <a:r>
              <a:rPr lang="en-GB" sz="1600" baseline="30000" dirty="0">
                <a:latin typeface="Comic Sans MS"/>
                <a:cs typeface="Comic Sans MS"/>
              </a:rPr>
              <a:t>23</a:t>
            </a:r>
            <a:r>
              <a:rPr lang="en-GB" sz="1600" dirty="0">
                <a:latin typeface="Comic Sans MS"/>
                <a:cs typeface="Comic Sans MS"/>
              </a:rPr>
              <a:t>Na+</a:t>
            </a:r>
            <a:r>
              <a:rPr lang="en-GB" sz="1600" dirty="0">
                <a:latin typeface="Comic Sans MS"/>
                <a:cs typeface="Comic Sans MS"/>
                <a:sym typeface="Symbol" charset="0"/>
              </a:rPr>
              <a:t>p+d r</a:t>
            </a:r>
            <a:r>
              <a:rPr lang="en-GB" sz="1600" dirty="0">
                <a:latin typeface="Comic Sans MS"/>
                <a:cs typeface="Comic Sans MS"/>
              </a:rPr>
              <a:t>eaction channels reconstructed when detecting the </a:t>
            </a:r>
            <a:r>
              <a:rPr lang="en-GB" sz="1600" dirty="0" err="1">
                <a:latin typeface="Comic Sans MS"/>
                <a:cs typeface="Comic Sans MS"/>
              </a:rPr>
              <a:t>ejectile</a:t>
            </a:r>
            <a:r>
              <a:rPr lang="en-GB" sz="1600" dirty="0">
                <a:latin typeface="Comic Sans MS"/>
                <a:cs typeface="Comic Sans MS"/>
              </a:rPr>
              <a:t> of the two-body reactions (either </a:t>
            </a:r>
            <a:r>
              <a:rPr lang="en-GB" sz="1600" dirty="0">
                <a:latin typeface="Comic Sans MS"/>
                <a:cs typeface="Comic Sans MS"/>
                <a:sym typeface="Symbol" charset="0"/>
              </a:rPr>
              <a:t></a:t>
            </a:r>
            <a:r>
              <a:rPr lang="en-GB" sz="1600" dirty="0">
                <a:latin typeface="Comic Sans MS"/>
                <a:cs typeface="Comic Sans MS"/>
              </a:rPr>
              <a:t> (black dots) or p (green dots)) in coincidence with the spectator d particle. </a:t>
            </a:r>
          </a:p>
          <a:p>
            <a:r>
              <a:rPr lang="en-GB" sz="1600" dirty="0">
                <a:latin typeface="Comic Sans MS"/>
                <a:cs typeface="Comic Sans MS"/>
              </a:rPr>
              <a:t>No detection of </a:t>
            </a:r>
            <a:r>
              <a:rPr lang="en-GB" sz="1600" baseline="30000" dirty="0">
                <a:latin typeface="Comic Sans MS"/>
                <a:cs typeface="Comic Sans MS"/>
              </a:rPr>
              <a:t>20</a:t>
            </a:r>
            <a:r>
              <a:rPr lang="en-GB" sz="1600" dirty="0">
                <a:latin typeface="Comic Sans MS"/>
                <a:cs typeface="Comic Sans MS"/>
              </a:rPr>
              <a:t>Ne or </a:t>
            </a:r>
            <a:r>
              <a:rPr lang="en-GB" sz="1600" baseline="30000" dirty="0">
                <a:latin typeface="Comic Sans MS"/>
                <a:cs typeface="Comic Sans MS"/>
              </a:rPr>
              <a:t>23</a:t>
            </a:r>
            <a:r>
              <a:rPr lang="en-GB" sz="1600" dirty="0">
                <a:latin typeface="Comic Sans MS"/>
                <a:cs typeface="Comic Sans MS"/>
              </a:rPr>
              <a:t>Na</a:t>
            </a:r>
            <a:r>
              <a:rPr lang="en-GB" sz="1600" dirty="0">
                <a:latin typeface="Comic Sans MS"/>
                <a:cs typeface="Comic Sans MS"/>
                <a:sym typeface="Symbol" charset="0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quite low </a:t>
            </a:r>
            <a:r>
              <a:rPr lang="en-GB" sz="1600" dirty="0" smtClean="0">
                <a:latin typeface="Comic Sans MS"/>
                <a:cs typeface="Comic Sans MS"/>
              </a:rPr>
              <a:t>energy </a:t>
            </a:r>
            <a:r>
              <a:rPr lang="en-GB" sz="1600" dirty="0" smtClean="0">
                <a:latin typeface="Comic Sans MS"/>
                <a:cs typeface="Comic Sans MS"/>
                <a:sym typeface="Wingdings"/>
              </a:rPr>
              <a:t> too high detection threshold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-54669" y="856600"/>
            <a:ext cx="15097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lang="it-IT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14N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=30 </a:t>
            </a:r>
            <a:r>
              <a:rPr lang="it-IT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MeV</a:t>
            </a:r>
            <a:endParaRPr lang="it-IT" dirty="0">
              <a:latin typeface="+mn-lt"/>
              <a:ea typeface="+mn-ea"/>
              <a:cs typeface="+mn-cs"/>
            </a:endParaRPr>
          </a:p>
        </p:txBody>
      </p:sp>
      <p:sp>
        <p:nvSpPr>
          <p:cNvPr id="6157" name="Rettangolo 42"/>
          <p:cNvSpPr>
            <a:spLocks noChangeArrowheads="1"/>
          </p:cNvSpPr>
          <p:nvPr/>
        </p:nvSpPr>
        <p:spPr bwMode="auto">
          <a:xfrm>
            <a:off x="1312119" y="1110597"/>
            <a:ext cx="4995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500" dirty="0">
                <a:latin typeface="Comic Sans MS"/>
                <a:cs typeface="Comic Sans MS"/>
              </a:rPr>
              <a:t>Particle identification supplied by silicon telescopes: </a:t>
            </a:r>
            <a:r>
              <a:rPr lang="en-GB" sz="1500" dirty="0" smtClean="0">
                <a:latin typeface="Comic Sans MS"/>
                <a:cs typeface="Comic Sans MS"/>
              </a:rPr>
              <a:t>38 </a:t>
            </a:r>
            <a:r>
              <a:rPr lang="en-GB" sz="1500" dirty="0">
                <a:latin typeface="Comic Sans MS"/>
                <a:cs typeface="Comic Sans MS"/>
                <a:sym typeface="Symbol" charset="0"/>
              </a:rPr>
              <a:t></a:t>
            </a:r>
            <a:r>
              <a:rPr lang="en-GB" sz="1500" dirty="0">
                <a:latin typeface="Comic Sans MS"/>
                <a:cs typeface="Comic Sans MS"/>
              </a:rPr>
              <a:t>m silicon detector as </a:t>
            </a:r>
            <a:r>
              <a:rPr lang="en-GB" sz="1500" dirty="0">
                <a:latin typeface="Comic Sans MS"/>
                <a:cs typeface="Comic Sans MS"/>
                <a:sym typeface="Symbol" charset="0"/>
              </a:rPr>
              <a:t></a:t>
            </a:r>
            <a:r>
              <a:rPr lang="en-GB" sz="1500" dirty="0">
                <a:latin typeface="Comic Sans MS"/>
                <a:cs typeface="Comic Sans MS"/>
              </a:rPr>
              <a:t>E- and  1000 </a:t>
            </a:r>
            <a:r>
              <a:rPr lang="en-GB" sz="1500" dirty="0">
                <a:latin typeface="Comic Sans MS"/>
                <a:cs typeface="Comic Sans MS"/>
                <a:sym typeface="Symbol" charset="0"/>
              </a:rPr>
              <a:t></a:t>
            </a:r>
            <a:r>
              <a:rPr lang="en-GB" sz="1500" dirty="0">
                <a:latin typeface="Comic Sans MS"/>
                <a:cs typeface="Comic Sans MS"/>
              </a:rPr>
              <a:t>m Position Sensitive Detector (PSD) as E-detector</a:t>
            </a:r>
            <a:endParaRPr lang="it-IT" sz="1500" dirty="0">
              <a:latin typeface="Comic Sans MS"/>
              <a:cs typeface="Comic Sans MS"/>
            </a:endParaRPr>
          </a:p>
        </p:txBody>
      </p:sp>
      <p:grpSp>
        <p:nvGrpSpPr>
          <p:cNvPr id="6160" name="Gruppo 46"/>
          <p:cNvGrpSpPr>
            <a:grpSpLocks/>
          </p:cNvGrpSpPr>
          <p:nvPr/>
        </p:nvGrpSpPr>
        <p:grpSpPr bwMode="auto">
          <a:xfrm>
            <a:off x="440341" y="1879878"/>
            <a:ext cx="4155117" cy="3068353"/>
            <a:chOff x="395288" y="1655763"/>
            <a:chExt cx="4154487" cy="3068637"/>
          </a:xfrm>
        </p:grpSpPr>
        <p:sp>
          <p:nvSpPr>
            <p:cNvPr id="6163" name="Oval 28"/>
            <p:cNvSpPr>
              <a:spLocks noChangeArrowheads="1"/>
            </p:cNvSpPr>
            <p:nvPr/>
          </p:nvSpPr>
          <p:spPr bwMode="auto">
            <a:xfrm>
              <a:off x="604860" y="1912938"/>
              <a:ext cx="2543448" cy="252412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64" name="Oval 29"/>
            <p:cNvSpPr>
              <a:spLocks noChangeAspect="1" noChangeArrowheads="1"/>
            </p:cNvSpPr>
            <p:nvPr/>
          </p:nvSpPr>
          <p:spPr bwMode="auto">
            <a:xfrm>
              <a:off x="798556" y="2081213"/>
              <a:ext cx="2184635" cy="21859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65" name="Line 30"/>
            <p:cNvSpPr>
              <a:spLocks noChangeShapeType="1"/>
            </p:cNvSpPr>
            <p:nvPr/>
          </p:nvSpPr>
          <p:spPr bwMode="auto">
            <a:xfrm rot="5400000">
              <a:off x="2132199" y="1560342"/>
              <a:ext cx="0" cy="31816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Dot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66" name="Line 31"/>
            <p:cNvSpPr>
              <a:spLocks noChangeShapeType="1"/>
            </p:cNvSpPr>
            <p:nvPr/>
          </p:nvSpPr>
          <p:spPr bwMode="auto">
            <a:xfrm rot="742232">
              <a:off x="1878172" y="2951163"/>
              <a:ext cx="82559" cy="37306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67" name="Line 32"/>
            <p:cNvSpPr>
              <a:spLocks noChangeShapeType="1"/>
            </p:cNvSpPr>
            <p:nvPr/>
          </p:nvSpPr>
          <p:spPr bwMode="auto">
            <a:xfrm>
              <a:off x="1925802" y="1655763"/>
              <a:ext cx="9526" cy="30686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68" name="Rectangle 37"/>
            <p:cNvSpPr>
              <a:spLocks noChangeAspect="1" noChangeArrowheads="1"/>
            </p:cNvSpPr>
            <p:nvPr/>
          </p:nvSpPr>
          <p:spPr bwMode="auto">
            <a:xfrm rot="-4192039">
              <a:off x="2740302" y="3492493"/>
              <a:ext cx="460375" cy="13336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69" name="Rectangle 38"/>
            <p:cNvSpPr>
              <a:spLocks noChangeArrowheads="1"/>
            </p:cNvSpPr>
            <p:nvPr/>
          </p:nvSpPr>
          <p:spPr bwMode="auto">
            <a:xfrm rot="-2520056">
              <a:off x="2465610" y="3941762"/>
              <a:ext cx="460424" cy="1333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70" name="Line 39"/>
            <p:cNvSpPr>
              <a:spLocks noChangeShapeType="1"/>
            </p:cNvSpPr>
            <p:nvPr/>
          </p:nvSpPr>
          <p:spPr bwMode="auto">
            <a:xfrm>
              <a:off x="1935328" y="3138488"/>
              <a:ext cx="1703571" cy="2508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71" name="Line 40"/>
            <p:cNvSpPr>
              <a:spLocks noChangeShapeType="1"/>
            </p:cNvSpPr>
            <p:nvPr/>
          </p:nvSpPr>
          <p:spPr bwMode="auto">
            <a:xfrm>
              <a:off x="1935328" y="3151188"/>
              <a:ext cx="1212980" cy="838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72" name="Text Box 42"/>
            <p:cNvSpPr txBox="1">
              <a:spLocks noChangeArrowheads="1"/>
            </p:cNvSpPr>
            <p:nvPr/>
          </p:nvSpPr>
          <p:spPr bwMode="auto">
            <a:xfrm>
              <a:off x="3030821" y="3617912"/>
              <a:ext cx="1446938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it-IT" sz="1600" b="1" dirty="0" smtClean="0">
                  <a:latin typeface="Times New Roman" charset="0"/>
                </a:rPr>
                <a:t>T</a:t>
              </a:r>
              <a:r>
                <a:rPr lang="it-IT" sz="1600" b="1" baseline="-25000" dirty="0" smtClean="0">
                  <a:latin typeface="Times New Roman" charset="0"/>
                </a:rPr>
                <a:t>3 </a:t>
              </a:r>
              <a:r>
                <a:rPr lang="it-IT" sz="1600" b="1" dirty="0" smtClean="0">
                  <a:latin typeface="Times New Roman" charset="0"/>
                </a:rPr>
                <a:t> (</a:t>
              </a:r>
              <a:r>
                <a:rPr lang="it-IT" sz="1600" b="1" dirty="0">
                  <a:latin typeface="Times New Roman" charset="0"/>
                </a:rPr>
                <a:t>7</a:t>
              </a:r>
              <a:r>
                <a:rPr lang="it-IT" sz="1600" b="1" dirty="0" smtClean="0">
                  <a:latin typeface="Times New Roman" charset="0"/>
                </a:rPr>
                <a:t>° </a:t>
              </a:r>
              <a:r>
                <a:rPr lang="it-IT" sz="1600" b="1" dirty="0">
                  <a:latin typeface="Times New Roman" charset="0"/>
                </a:rPr>
                <a:t>- </a:t>
              </a:r>
              <a:r>
                <a:rPr lang="it-IT" sz="1600" b="1" dirty="0" smtClean="0">
                  <a:latin typeface="Times New Roman" charset="0"/>
                </a:rPr>
                <a:t>35°</a:t>
              </a:r>
              <a:r>
                <a:rPr lang="it-IT" sz="1600" b="1" dirty="0">
                  <a:latin typeface="Times New Roman" charset="0"/>
                </a:rPr>
                <a:t>)</a:t>
              </a:r>
            </a:p>
          </p:txBody>
        </p:sp>
        <p:sp>
          <p:nvSpPr>
            <p:cNvPr id="6173" name="Text Box 43"/>
            <p:cNvSpPr txBox="1">
              <a:spLocks noChangeArrowheads="1"/>
            </p:cNvSpPr>
            <p:nvPr/>
          </p:nvSpPr>
          <p:spPr bwMode="auto">
            <a:xfrm>
              <a:off x="2849827" y="4077072"/>
              <a:ext cx="1555917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it-IT" sz="1600" b="1" dirty="0" smtClean="0">
                  <a:latin typeface="Times New Roman" charset="0"/>
                </a:rPr>
                <a:t>T</a:t>
              </a:r>
              <a:r>
                <a:rPr lang="it-IT" sz="1600" b="1" baseline="-25000" dirty="0" smtClean="0">
                  <a:latin typeface="Times New Roman" charset="0"/>
                </a:rPr>
                <a:t>4 </a:t>
              </a:r>
              <a:r>
                <a:rPr lang="it-IT" sz="1600" b="1" dirty="0" smtClean="0">
                  <a:latin typeface="Times New Roman" charset="0"/>
                </a:rPr>
                <a:t> </a:t>
              </a:r>
              <a:r>
                <a:rPr lang="it-IT" sz="1600" b="1" dirty="0">
                  <a:latin typeface="Times New Roman" charset="0"/>
                </a:rPr>
                <a:t>(40° - </a:t>
              </a:r>
              <a:r>
                <a:rPr lang="it-IT" sz="1600" b="1" dirty="0" smtClean="0">
                  <a:latin typeface="Times New Roman" charset="0"/>
                </a:rPr>
                <a:t>65°</a:t>
              </a:r>
              <a:r>
                <a:rPr lang="it-IT" sz="1600" b="1" dirty="0">
                  <a:latin typeface="Times New Roman" charset="0"/>
                </a:rPr>
                <a:t>)</a:t>
              </a:r>
            </a:p>
          </p:txBody>
        </p:sp>
        <p:sp>
          <p:nvSpPr>
            <p:cNvPr id="6174" name="Rectangle 45"/>
            <p:cNvSpPr>
              <a:spLocks noChangeAspect="1" noChangeArrowheads="1"/>
            </p:cNvSpPr>
            <p:nvPr/>
          </p:nvSpPr>
          <p:spPr bwMode="auto">
            <a:xfrm rot="3023318" flipH="1">
              <a:off x="2543369" y="3717719"/>
              <a:ext cx="142055" cy="42348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75" name="Rectangle 46"/>
            <p:cNvSpPr>
              <a:spLocks noChangeAspect="1" noChangeArrowheads="1"/>
            </p:cNvSpPr>
            <p:nvPr/>
          </p:nvSpPr>
          <p:spPr bwMode="auto">
            <a:xfrm rot="1320494">
              <a:off x="2791786" y="3288127"/>
              <a:ext cx="154623" cy="46084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76" name="Line 49"/>
            <p:cNvSpPr>
              <a:spLocks noChangeShapeType="1"/>
            </p:cNvSpPr>
            <p:nvPr/>
          </p:nvSpPr>
          <p:spPr bwMode="auto">
            <a:xfrm>
              <a:off x="1925802" y="3138488"/>
              <a:ext cx="593789" cy="11287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77" name="Rectangle 50"/>
            <p:cNvSpPr>
              <a:spLocks noChangeArrowheads="1"/>
            </p:cNvSpPr>
            <p:nvPr/>
          </p:nvSpPr>
          <p:spPr bwMode="auto">
            <a:xfrm>
              <a:off x="1501895" y="2647951"/>
              <a:ext cx="48582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 baseline="30000">
                  <a:latin typeface="Calibri" charset="0"/>
                </a:rPr>
                <a:t>12</a:t>
              </a:r>
              <a:r>
                <a:rPr lang="it-IT" sz="1600" b="1">
                  <a:latin typeface="Calibri" charset="0"/>
                </a:rPr>
                <a:t>C</a:t>
              </a:r>
            </a:p>
          </p:txBody>
        </p:sp>
        <p:sp>
          <p:nvSpPr>
            <p:cNvPr id="6178" name="Rectangle 51"/>
            <p:cNvSpPr>
              <a:spLocks noChangeArrowheads="1"/>
            </p:cNvSpPr>
            <p:nvPr/>
          </p:nvSpPr>
          <p:spPr bwMode="auto">
            <a:xfrm>
              <a:off x="395288" y="2851151"/>
              <a:ext cx="9846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 baseline="30000">
                  <a:latin typeface="Calibri" charset="0"/>
                </a:rPr>
                <a:t>14</a:t>
              </a:r>
              <a:r>
                <a:rPr lang="it-IT" sz="1600" b="1">
                  <a:latin typeface="Calibri" charset="0"/>
                </a:rPr>
                <a:t>N beam</a:t>
              </a:r>
            </a:p>
          </p:txBody>
        </p:sp>
        <p:sp>
          <p:nvSpPr>
            <p:cNvPr id="6179" name="Line 39"/>
            <p:cNvSpPr>
              <a:spLocks noChangeShapeType="1"/>
            </p:cNvSpPr>
            <p:nvPr/>
          </p:nvSpPr>
          <p:spPr bwMode="auto">
            <a:xfrm flipV="1">
              <a:off x="1943713" y="2924200"/>
              <a:ext cx="1597842" cy="2160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80" name="Line 39"/>
            <p:cNvSpPr>
              <a:spLocks noChangeShapeType="1"/>
            </p:cNvSpPr>
            <p:nvPr/>
          </p:nvSpPr>
          <p:spPr bwMode="auto">
            <a:xfrm flipV="1">
              <a:off x="1957209" y="2420145"/>
              <a:ext cx="1224267" cy="7200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Rectangle 37"/>
            <p:cNvSpPr>
              <a:spLocks noChangeAspect="1" noChangeArrowheads="1"/>
            </p:cNvSpPr>
            <p:nvPr/>
          </p:nvSpPr>
          <p:spPr bwMode="auto">
            <a:xfrm rot="14991676">
              <a:off x="2733894" y="2690925"/>
              <a:ext cx="460418" cy="13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n>
                  <a:solidFill>
                    <a:srgbClr val="FF0000"/>
                  </a:solidFill>
                </a:ln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82" name="Rectangle 45"/>
            <p:cNvSpPr>
              <a:spLocks noChangeAspect="1" noChangeArrowheads="1"/>
            </p:cNvSpPr>
            <p:nvPr/>
          </p:nvSpPr>
          <p:spPr bwMode="auto">
            <a:xfrm rot="9480000">
              <a:off x="2774945" y="2620989"/>
              <a:ext cx="133197" cy="39698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83" name="Text Box 42"/>
            <p:cNvSpPr txBox="1">
              <a:spLocks noChangeArrowheads="1"/>
            </p:cNvSpPr>
            <p:nvPr/>
          </p:nvSpPr>
          <p:spPr bwMode="auto">
            <a:xfrm>
              <a:off x="3109460" y="2488655"/>
              <a:ext cx="144031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it-IT" sz="1600" b="1" dirty="0" smtClean="0">
                  <a:latin typeface="Times New Roman" charset="0"/>
                </a:rPr>
                <a:t>T</a:t>
              </a:r>
              <a:r>
                <a:rPr lang="it-IT" sz="1600" b="1" baseline="-25000" dirty="0" smtClean="0">
                  <a:latin typeface="Times New Roman" charset="0"/>
                </a:rPr>
                <a:t>2 </a:t>
              </a:r>
              <a:r>
                <a:rPr lang="it-IT" sz="1600" b="1" dirty="0" smtClean="0">
                  <a:latin typeface="Times New Roman" charset="0"/>
                </a:rPr>
                <a:t> (</a:t>
              </a:r>
              <a:r>
                <a:rPr lang="it-IT" sz="1600" b="1" dirty="0">
                  <a:latin typeface="Times New Roman" charset="0"/>
                </a:rPr>
                <a:t>7</a:t>
              </a:r>
              <a:r>
                <a:rPr lang="it-IT" sz="1600" b="1" dirty="0" smtClean="0">
                  <a:latin typeface="Times New Roman" charset="0"/>
                </a:rPr>
                <a:t>° </a:t>
              </a:r>
              <a:r>
                <a:rPr lang="it-IT" sz="1600" b="1" dirty="0">
                  <a:latin typeface="Times New Roman" charset="0"/>
                </a:rPr>
                <a:t>- </a:t>
              </a:r>
              <a:r>
                <a:rPr lang="it-IT" sz="1600" b="1" dirty="0" smtClean="0">
                  <a:latin typeface="Times New Roman" charset="0"/>
                </a:rPr>
                <a:t>35°</a:t>
              </a:r>
              <a:r>
                <a:rPr lang="it-IT" sz="1600" b="1" dirty="0">
                  <a:latin typeface="Times New Roman" charset="0"/>
                </a:rPr>
                <a:t>)</a:t>
              </a:r>
            </a:p>
          </p:txBody>
        </p:sp>
        <p:sp>
          <p:nvSpPr>
            <p:cNvPr id="6187" name="Line 49"/>
            <p:cNvSpPr>
              <a:spLocks noChangeShapeType="1"/>
            </p:cNvSpPr>
            <p:nvPr/>
          </p:nvSpPr>
          <p:spPr bwMode="auto">
            <a:xfrm flipV="1">
              <a:off x="1907705" y="1955828"/>
              <a:ext cx="797751" cy="118514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88" name="Rectangle 38"/>
            <p:cNvSpPr>
              <a:spLocks noChangeArrowheads="1"/>
            </p:cNvSpPr>
            <p:nvPr/>
          </p:nvSpPr>
          <p:spPr bwMode="auto">
            <a:xfrm rot="2887362">
              <a:off x="2510054" y="2313934"/>
              <a:ext cx="460424" cy="1333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2AFF4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6190" name="Text Box 43"/>
            <p:cNvSpPr txBox="1">
              <a:spLocks noChangeArrowheads="1"/>
            </p:cNvSpPr>
            <p:nvPr/>
          </p:nvSpPr>
          <p:spPr bwMode="auto">
            <a:xfrm>
              <a:off x="2811516" y="1982910"/>
              <a:ext cx="1555917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it-IT" sz="1600" b="1" dirty="0" smtClean="0">
                  <a:latin typeface="Times New Roman" charset="0"/>
                </a:rPr>
                <a:t>T</a:t>
              </a:r>
              <a:r>
                <a:rPr lang="it-IT" sz="1600" b="1" baseline="-25000" dirty="0" smtClean="0">
                  <a:latin typeface="Times New Roman" charset="0"/>
                </a:rPr>
                <a:t>1</a:t>
              </a:r>
              <a:r>
                <a:rPr lang="it-IT" sz="1600" b="1" dirty="0" smtClean="0">
                  <a:latin typeface="Times New Roman" charset="0"/>
                </a:rPr>
                <a:t> (40° </a:t>
              </a:r>
              <a:r>
                <a:rPr lang="it-IT" sz="1600" b="1" dirty="0">
                  <a:latin typeface="Times New Roman" charset="0"/>
                </a:rPr>
                <a:t>- </a:t>
              </a:r>
              <a:r>
                <a:rPr lang="it-IT" sz="1600" b="1" dirty="0" smtClean="0">
                  <a:latin typeface="Times New Roman" charset="0"/>
                </a:rPr>
                <a:t>65°</a:t>
              </a:r>
              <a:r>
                <a:rPr lang="it-IT" sz="1600" b="1" dirty="0">
                  <a:latin typeface="Times New Roman" charset="0"/>
                </a:rPr>
                <a:t>)</a:t>
              </a:r>
            </a:p>
          </p:txBody>
        </p:sp>
      </p:grpSp>
      <p:sp>
        <p:nvSpPr>
          <p:cNvPr id="6162" name="Rectangle 45"/>
          <p:cNvSpPr>
            <a:spLocks noChangeAspect="1" noChangeArrowheads="1"/>
          </p:cNvSpPr>
          <p:nvPr/>
        </p:nvSpPr>
        <p:spPr bwMode="auto">
          <a:xfrm rot="8220000">
            <a:off x="2589481" y="2448414"/>
            <a:ext cx="147517" cy="439714"/>
          </a:xfrm>
          <a:prstGeom prst="rect">
            <a:avLst/>
          </a:prstGeom>
          <a:solidFill>
            <a:srgbClr val="2AFF49"/>
          </a:solidFill>
          <a:ln w="0">
            <a:solidFill>
              <a:srgbClr val="2AFF49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charset="0"/>
            </a:endParaRPr>
          </a:p>
        </p:txBody>
      </p:sp>
      <p:sp>
        <p:nvSpPr>
          <p:cNvPr id="48" name="WordArt 11"/>
          <p:cNvSpPr>
            <a:spLocks noChangeArrowheads="1" noChangeShapeType="1" noTextEdit="1"/>
          </p:cNvSpPr>
          <p:nvPr/>
        </p:nvSpPr>
        <p:spPr bwMode="auto">
          <a:xfrm>
            <a:off x="164448" y="233551"/>
            <a:ext cx="5466826" cy="42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14N+12C </a:t>
            </a:r>
            <a:r>
              <a:rPr lang="it-IT" sz="2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experiment</a:t>
            </a:r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it-IT" sz="2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at</a:t>
            </a:r>
            <a:r>
              <a:rPr lang="it-IT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LNS</a:t>
            </a:r>
            <a:endParaRPr lang="it-IT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0951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69" y="811409"/>
            <a:ext cx="4022279" cy="27739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69" y="3793524"/>
            <a:ext cx="4296745" cy="304493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968" y="3847327"/>
            <a:ext cx="4160310" cy="289980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825262" y="3578326"/>
            <a:ext cx="11721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</a:t>
            </a:r>
            <a:r>
              <a:rPr lang="en-GB" sz="1700" b="1" baseline="-25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0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sz="1700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20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Ne+d</a:t>
            </a:r>
            <a:endParaRPr lang="it-IT" sz="1700" dirty="0"/>
          </a:p>
        </p:txBody>
      </p:sp>
      <p:sp>
        <p:nvSpPr>
          <p:cNvPr id="12" name="Rettangolo 11"/>
          <p:cNvSpPr/>
          <p:nvPr/>
        </p:nvSpPr>
        <p:spPr>
          <a:xfrm>
            <a:off x="4641451" y="3578326"/>
            <a:ext cx="12490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</a:t>
            </a:r>
            <a:r>
              <a:rPr lang="en-GB" sz="1700" b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sz="1700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20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Ne</a:t>
            </a:r>
            <a:r>
              <a:rPr lang="en-GB" sz="1700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*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+d</a:t>
            </a:r>
            <a:endParaRPr lang="it-IT" sz="1700" baseline="30000" dirty="0"/>
          </a:p>
        </p:txBody>
      </p:sp>
      <p:sp>
        <p:nvSpPr>
          <p:cNvPr id="15" name="Freccia angolare bidirezionale 14"/>
          <p:cNvSpPr/>
          <p:nvPr/>
        </p:nvSpPr>
        <p:spPr>
          <a:xfrm rot="5400000">
            <a:off x="5248957" y="3957755"/>
            <a:ext cx="408606" cy="261454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ngolare bidirezionale 15"/>
          <p:cNvSpPr/>
          <p:nvPr/>
        </p:nvSpPr>
        <p:spPr>
          <a:xfrm>
            <a:off x="5954058" y="3881964"/>
            <a:ext cx="263300" cy="562124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513211" y="3571310"/>
            <a:ext cx="116006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p</a:t>
            </a:r>
            <a:r>
              <a:rPr lang="en-GB" sz="1700" b="1" baseline="-25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0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sz="1700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23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Na+d</a:t>
            </a:r>
            <a:endParaRPr lang="it-IT" sz="1700" dirty="0"/>
          </a:p>
        </p:txBody>
      </p:sp>
      <p:sp>
        <p:nvSpPr>
          <p:cNvPr id="18" name="Rettangolo 17"/>
          <p:cNvSpPr/>
          <p:nvPr/>
        </p:nvSpPr>
        <p:spPr>
          <a:xfrm>
            <a:off x="402413" y="3597494"/>
            <a:ext cx="12327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p</a:t>
            </a:r>
            <a:r>
              <a:rPr lang="en-GB" sz="1700" b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1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GB" sz="1700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23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Na</a:t>
            </a:r>
            <a:r>
              <a:rPr lang="en-GB" sz="1700" b="1" baseline="30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*</a:t>
            </a:r>
            <a:r>
              <a:rPr lang="en-GB" sz="17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+d</a:t>
            </a:r>
            <a:endParaRPr lang="it-IT" sz="1700" baseline="30000" dirty="0"/>
          </a:p>
        </p:txBody>
      </p:sp>
      <p:sp>
        <p:nvSpPr>
          <p:cNvPr id="19" name="Freccia angolare bidirezionale 18"/>
          <p:cNvSpPr/>
          <p:nvPr/>
        </p:nvSpPr>
        <p:spPr>
          <a:xfrm rot="5400000">
            <a:off x="5248957" y="3976429"/>
            <a:ext cx="408606" cy="261454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ngolare bidirezionale 19"/>
          <p:cNvSpPr/>
          <p:nvPr/>
        </p:nvSpPr>
        <p:spPr>
          <a:xfrm rot="5400000">
            <a:off x="1031252" y="3981371"/>
            <a:ext cx="408606" cy="261454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ngolare bidirezionale 20"/>
          <p:cNvSpPr/>
          <p:nvPr/>
        </p:nvSpPr>
        <p:spPr>
          <a:xfrm>
            <a:off x="1632716" y="3907795"/>
            <a:ext cx="263300" cy="562124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432" y="790569"/>
            <a:ext cx="3917770" cy="2783824"/>
          </a:xfrm>
          <a:prstGeom prst="rect">
            <a:avLst/>
          </a:prstGeom>
        </p:spPr>
      </p:pic>
      <p:sp>
        <p:nvSpPr>
          <p:cNvPr id="23" name="WordArt 13"/>
          <p:cNvSpPr>
            <a:spLocks noChangeArrowheads="1" noChangeShapeType="1" noTextEdit="1"/>
          </p:cNvSpPr>
          <p:nvPr/>
        </p:nvSpPr>
        <p:spPr bwMode="auto">
          <a:xfrm>
            <a:off x="1092948" y="170239"/>
            <a:ext cx="72104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Selection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of the 3-body </a:t>
            </a:r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channels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3771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8" y="429502"/>
            <a:ext cx="4750092" cy="33349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647" y="3689801"/>
            <a:ext cx="4827236" cy="3149524"/>
          </a:xfrm>
          <a:prstGeom prst="rect">
            <a:avLst/>
          </a:prstGeom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835150" y="98718"/>
            <a:ext cx="5822950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Investigating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the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reaction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mechanism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67294" y="1179910"/>
            <a:ext cx="247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14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N+</a:t>
            </a:r>
            <a:r>
              <a:rPr lang="en-GB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p</a:t>
            </a:r>
            <a:r>
              <a:rPr lang="en-GB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Na</a:t>
            </a:r>
            <a:r>
              <a:rPr lang="en-GB" b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*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+d</a:t>
            </a:r>
            <a:endParaRPr lang="it-IT" baseline="30000" dirty="0">
              <a:latin typeface="Comic Sans MS"/>
              <a:cs typeface="Comic Sans M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57097" y="3505135"/>
            <a:ext cx="263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14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N+</a:t>
            </a:r>
            <a:r>
              <a:rPr lang="en-GB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GB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</a:t>
            </a:r>
            <a:r>
              <a:rPr lang="en-GB" b="1" baseline="-25000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0</a:t>
            </a:r>
            <a:r>
              <a:rPr lang="en-GB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+</a:t>
            </a:r>
            <a:r>
              <a:rPr lang="en-GB" b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Ne+a</a:t>
            </a:r>
            <a:endParaRPr lang="it-IT" baseline="30000" dirty="0">
              <a:latin typeface="Comic Sans MS"/>
              <a:cs typeface="Comic Sans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477735" y="1644191"/>
            <a:ext cx="4785793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E_</a:t>
            </a:r>
            <a:r>
              <a:rPr lang="en-GB" sz="1600" b="1" baseline="-250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cm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=E_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(23Na-p)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-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2.221-0.440 MeV</a:t>
            </a:r>
          </a:p>
          <a:p>
            <a:endParaRPr lang="en-GB" sz="1600" b="1" dirty="0">
              <a:solidFill>
                <a:srgbClr val="FF0000"/>
              </a:solidFill>
              <a:latin typeface="Comic Sans MS"/>
              <a:cs typeface="Comic Sans MS"/>
              <a:sym typeface="Symbol" charset="0"/>
            </a:endParaRPr>
          </a:p>
          <a:p>
            <a:r>
              <a:rPr lang="en-GB" sz="1600" b="1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E_cm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=0 corresponds to E</a:t>
            </a:r>
            <a:r>
              <a:rPr lang="en-GB" sz="1600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*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(</a:t>
            </a:r>
            <a:r>
              <a:rPr lang="en-GB" sz="1600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24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Mg)=13.933 MeV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1164" y="5042113"/>
            <a:ext cx="4731416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E_</a:t>
            </a:r>
            <a:r>
              <a:rPr lang="en-GB" sz="1600" b="1" baseline="-250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cm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=E_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(20Ne-</a:t>
            </a:r>
            <a:r>
              <a:rPr lang="en-GB" sz="1600" b="1" baseline="-25000" dirty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a</a:t>
            </a:r>
            <a:r>
              <a:rPr lang="en-GB" sz="1600" b="1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)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-4.617 MeV</a:t>
            </a:r>
          </a:p>
          <a:p>
            <a:endParaRPr lang="en-GB" sz="1600" b="1" dirty="0">
              <a:solidFill>
                <a:srgbClr val="FF0000"/>
              </a:solidFill>
              <a:latin typeface="Comic Sans MS"/>
              <a:cs typeface="Comic Sans MS"/>
              <a:sym typeface="Symbol" charset="0"/>
            </a:endParaRPr>
          </a:p>
          <a:p>
            <a:r>
              <a:rPr lang="en-GB" sz="1600" b="1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E_cm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=0 corresponds to E</a:t>
            </a:r>
            <a:r>
              <a:rPr lang="en-GB" sz="1600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*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(</a:t>
            </a:r>
            <a:r>
              <a:rPr lang="en-GB" sz="1600" b="1" baseline="30000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24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 charset="0"/>
              </a:rPr>
              <a:t>Mg)=13.933 MeV</a:t>
            </a:r>
            <a:endParaRPr lang="it-IT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444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12020</TotalTime>
  <Words>1453</Words>
  <Application>Microsoft Macintosh PowerPoint</Application>
  <PresentationFormat>Presentazione su schermo (4:3)</PresentationFormat>
  <Paragraphs>172</Paragraphs>
  <Slides>15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Tema di Office</vt:lpstr>
      <vt:lpstr>Microsoft Equation</vt:lpstr>
      <vt:lpstr>Microsoft Equation 3.0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Mac</dc:creator>
  <cp:lastModifiedBy>Mac</cp:lastModifiedBy>
  <cp:revision>64</cp:revision>
  <dcterms:created xsi:type="dcterms:W3CDTF">2015-06-12T13:22:53Z</dcterms:created>
  <dcterms:modified xsi:type="dcterms:W3CDTF">2015-06-23T14:47:27Z</dcterms:modified>
</cp:coreProperties>
</file>