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1"/>
  </p:notesMasterIdLst>
  <p:sldIdLst>
    <p:sldId id="376" r:id="rId2"/>
    <p:sldId id="399" r:id="rId3"/>
    <p:sldId id="427" r:id="rId4"/>
    <p:sldId id="400" r:id="rId5"/>
    <p:sldId id="435" r:id="rId6"/>
    <p:sldId id="415" r:id="rId7"/>
    <p:sldId id="456" r:id="rId8"/>
    <p:sldId id="453" r:id="rId9"/>
    <p:sldId id="454" r:id="rId10"/>
    <p:sldId id="432" r:id="rId11"/>
    <p:sldId id="455" r:id="rId12"/>
    <p:sldId id="437" r:id="rId13"/>
    <p:sldId id="439" r:id="rId14"/>
    <p:sldId id="440" r:id="rId15"/>
    <p:sldId id="441" r:id="rId16"/>
    <p:sldId id="442" r:id="rId17"/>
    <p:sldId id="438" r:id="rId18"/>
    <p:sldId id="330" r:id="rId19"/>
    <p:sldId id="3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9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B25"/>
    <a:srgbClr val="CEB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32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86812DA-6EB6-4EE1-8CCA-904826631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1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7713" cy="3417887"/>
          </a:xfrm>
          <a:solidFill>
            <a:srgbClr val="FFFFFF"/>
          </a:solidFill>
          <a:ln/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14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fld id="{F61CE3EC-91A3-4E9D-B55B-AD60B07C4CE3}" type="slidenum">
              <a:rPr lang="de-DE" sz="1200" b="0" u="none" smtClean="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de-DE" sz="1200" b="0" u="none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400"/>
            <a:ext cx="5028132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2659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95FC2A-6828-4386-87C8-57088969FE9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45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95FC2A-6828-4386-87C8-57088969FE9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 γ-ray mapping of the 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26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Al decay across the galaxy provides one of the most interesting constraints on nuclear physics parameters in astrophysical environments. The 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26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Al nucleus was the first radioisotope detected in the interstellar medium, by the observation of the characteristic 1809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keV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γ-emission associated with the decay of its ground state [b2]. As the half life 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26gs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Al (5+) state is 7.2×10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5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years, the presence of this nucleus provides evidence of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ongoing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galactic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nucleosynthesis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Wolf-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Rayet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stars and Asymptotic Giant Branch (AGB) stars and novae [b3] have been suggested as possible sources of the origin of 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26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Al. At a temperature of T=0.03GK, the 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26gs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Al(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p,γ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27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Si reaction is expected to be the main destruction mechanism for the 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26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Al isotope. However, at these hot stellar temperatures, the dominant contribution to the 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26gs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Al(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p,γ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27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Si reaction rate is capture through low-lying resonances, for which the strengths have not been measured and an experimental benchmarking of theoretical studies,  such as Hauser-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Feshbach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based calculations [b4], remains elusive. The disintegration process of 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26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Al is further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intricated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by the presence of a 0+ isomer at 228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keV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above the ground state. This isomer which originates like the ground state from the coupling of the two unpaired nucleons in the odd-odd 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26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Al system, is prohibited to decay into 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26gs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Al due to the large spin difference.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26m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Al decays via β+ emission with T</a:t>
            </a:r>
            <a:r>
              <a:rPr lang="en-GB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1/2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= 6.35 s directly to 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26gs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Mg (0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+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). This is a very specific and complicated scenario.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1875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95FC2A-6828-4386-87C8-57088969FE9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f = enhancement</a:t>
            </a:r>
            <a:r>
              <a:rPr lang="en-US" baseline="0" dirty="0" smtClean="0"/>
              <a:t> factor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η =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Sommerfeld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parameter</a:t>
            </a:r>
          </a:p>
          <a:p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U</a:t>
            </a:r>
            <a:r>
              <a:rPr lang="en-GB" sz="1200" i="1" kern="1200" baseline="-250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is an electron-screening potential energy </a:t>
            </a:r>
            <a:endParaRPr lang="en-US" baseline="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1761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6B95E7-9D20-4687-A37A-E34AD4302C41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98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3DADC1-5159-4E84-8EA0-ABC981F270ED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o-RO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3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513C4A-E652-44E8-8B65-7A80D4694997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05CD356-889F-40AF-B768-449A0D6EBBEB}" type="slidenum">
              <a:rPr lang="ru-RU" altLang="en-US" sz="1200">
                <a:ea typeface="ＭＳ Ｐゴシック" panose="020B0600070205080204" pitchFamily="34" charset="-128"/>
              </a:rPr>
              <a:pPr algn="r" eaLnBrk="1" hangingPunct="1"/>
              <a:t>5</a:t>
            </a:fld>
            <a:endParaRPr lang="ru-RU" altLang="en-US" sz="1200">
              <a:ea typeface="ＭＳ Ｐゴシック" panose="020B0600070205080204" pitchFamily="34" charset="-128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604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55B302-7EBB-4AE6-807A-5BCFCB9EFCB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81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55B302-7EBB-4AE6-807A-5BCFCB9EFCB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2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C7D225-454E-410E-9576-3725F0882B4A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en-US" smtClean="0"/>
          </a:p>
        </p:txBody>
      </p:sp>
    </p:spTree>
    <p:extLst>
      <p:ext uri="{BB962C8B-B14F-4D97-AF65-F5344CB8AC3E}">
        <p14:creationId xmlns:p14="http://schemas.microsoft.com/office/powerpoint/2010/main" val="379337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2B5FA2-2015-4AB9-8133-E82A1ED48446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en-US" smtClean="0"/>
          </a:p>
        </p:txBody>
      </p:sp>
    </p:spTree>
    <p:extLst>
      <p:ext uri="{BB962C8B-B14F-4D97-AF65-F5344CB8AC3E}">
        <p14:creationId xmlns:p14="http://schemas.microsoft.com/office/powerpoint/2010/main" val="2072595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C35185-4468-412C-B900-9E876B23AC2B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467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55B302-7EBB-4AE6-807A-5BCFCB9EFCB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83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55B302-7EBB-4AE6-807A-5BCFCB9EFCB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4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A7855-0DD8-49CC-8A3B-7909366992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67C67-8E4A-42F4-9DE4-90B46644AB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8AAB4-248C-46B6-9675-1429AC5299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C1A39-9D3D-4D69-8057-4CB22D914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A9EBF-E43A-447F-BD1D-B28E7C4A38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DDCC0-31B8-40B1-8C1D-027F499366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CB8F9-85D1-4649-9CBE-5138551921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FCD7C-3D9C-458D-B6A1-3FACA513EF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7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9A463-7475-43A5-A3F3-236C7427CC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0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4419A-BF9B-4F14-B1CF-76EFB66C8A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409EF-D4EC-4D69-B836-0AFD73C10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E495E0-95FB-44D4-A5A7-B4BE9373B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wmf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3.png"/><Relationship Id="rId10" Type="http://schemas.openxmlformats.org/officeDocument/2006/relationships/image" Target="../media/image9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3951292" y="692150"/>
            <a:ext cx="1192212" cy="1339850"/>
            <a:chOff x="5131" y="187"/>
            <a:chExt cx="1440" cy="1620"/>
          </a:xfrm>
        </p:grpSpPr>
        <p:pic>
          <p:nvPicPr>
            <p:cNvPr id="1597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91" y="187"/>
              <a:ext cx="725" cy="984"/>
            </a:xfrm>
            <a:prstGeom prst="rect">
              <a:avLst/>
            </a:prstGeom>
            <a:solidFill>
              <a:srgbClr val="003399"/>
            </a:solidFill>
          </p:spPr>
        </p:pic>
        <p:sp>
          <p:nvSpPr>
            <p:cNvPr id="159746" name="Text Box 2"/>
            <p:cNvSpPr txBox="1">
              <a:spLocks noChangeAspect="1" noChangeArrowheads="1"/>
            </p:cNvSpPr>
            <p:nvPr/>
          </p:nvSpPr>
          <p:spPr bwMode="auto">
            <a:xfrm>
              <a:off x="5131" y="1171"/>
              <a:ext cx="1440" cy="6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5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GOVERNMENT OF ROMANIA</a:t>
              </a:r>
              <a:endParaRPr kumimoji="0" lang="it-I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970744" y="577850"/>
            <a:ext cx="2101850" cy="1400175"/>
            <a:chOff x="8929" y="517"/>
            <a:chExt cx="2160" cy="1440"/>
          </a:xfrm>
        </p:grpSpPr>
        <p:pic>
          <p:nvPicPr>
            <p:cNvPr id="15975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49" y="517"/>
              <a:ext cx="967" cy="910"/>
            </a:xfrm>
            <a:prstGeom prst="rect">
              <a:avLst/>
            </a:prstGeom>
            <a:noFill/>
          </p:spPr>
        </p:pic>
        <p:sp>
          <p:nvSpPr>
            <p:cNvPr id="159749" name="Text Box 5"/>
            <p:cNvSpPr txBox="1">
              <a:spLocks noChangeAspect="1" noChangeArrowheads="1"/>
            </p:cNvSpPr>
            <p:nvPr/>
          </p:nvSpPr>
          <p:spPr bwMode="auto">
            <a:xfrm>
              <a:off x="8929" y="1492"/>
              <a:ext cx="2160" cy="4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Structural Instruments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2007-2013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1169483" y="931699"/>
            <a:ext cx="7090724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o-R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</a:t>
            </a:r>
            <a:endParaRPr kumimoji="0" lang="ro-R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Sectoral Operational Programme </a:t>
            </a:r>
            <a:endParaRPr kumimoji="0" lang="ro-R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„Increase of Economic Competitiveness”</a:t>
            </a:r>
            <a:endParaRPr kumimoji="0" lang="ro-R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“Investments for Your Future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ro-RO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Extreme Light Infrastructure – Nuclear Physics (ELI-NP) – Phase I</a:t>
            </a:r>
            <a:b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Project co-financed by the European Regional Development Fund 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u 1"/>
          <p:cNvSpPr txBox="1">
            <a:spLocks/>
          </p:cNvSpPr>
          <p:nvPr/>
        </p:nvSpPr>
        <p:spPr bwMode="auto">
          <a:xfrm>
            <a:off x="1" y="3182422"/>
            <a:ext cx="908472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Laser-based Acceleration for Nuclear Physics experiments at ELI-NP</a:t>
            </a:r>
            <a:endParaRPr kumimoji="0" lang="ro-RO" sz="40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2773" y="6014094"/>
            <a:ext cx="2841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Nucleus-Nucleus 2015</a:t>
            </a: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Catania, Italy,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June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6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1600" b="1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1000100" y="716400"/>
            <a:ext cx="925512" cy="982663"/>
            <a:chOff x="1849" y="517"/>
            <a:chExt cx="1355" cy="1440"/>
          </a:xfrm>
        </p:grpSpPr>
        <p:pic>
          <p:nvPicPr>
            <p:cNvPr id="159755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9" y="517"/>
              <a:ext cx="1355" cy="910"/>
            </a:xfrm>
            <a:prstGeom prst="rect">
              <a:avLst/>
            </a:prstGeom>
            <a:solidFill>
              <a:srgbClr val="000099"/>
            </a:solidFill>
          </p:spPr>
        </p:pic>
        <p:sp>
          <p:nvSpPr>
            <p:cNvPr id="6" name="Text Box 10"/>
            <p:cNvSpPr txBox="1">
              <a:spLocks noChangeAspect="1" noChangeArrowheads="1"/>
            </p:cNvSpPr>
            <p:nvPr/>
          </p:nvSpPr>
          <p:spPr bwMode="auto">
            <a:xfrm>
              <a:off x="1849" y="1461"/>
              <a:ext cx="1355" cy="4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7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EUROPEAN UNION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97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2" name="Picture 3" descr="ELI_NP_Logo_First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23342"/>
            <a:ext cx="1761060" cy="107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stituent conținut 2"/>
          <p:cNvSpPr txBox="1">
            <a:spLocks/>
          </p:cNvSpPr>
          <p:nvPr/>
        </p:nvSpPr>
        <p:spPr>
          <a:xfrm>
            <a:off x="1506007" y="4797152"/>
            <a:ext cx="6408712" cy="11941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" pitchFamily="2" charset="2"/>
              <a:buNone/>
              <a:defRPr/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Ioan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Dancus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Florin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Negoita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u="sng" dirty="0" err="1" smtClean="0">
                <a:latin typeface="Times New Roman" pitchFamily="18" charset="0"/>
                <a:cs typeface="Times New Roman" pitchFamily="18" charset="0"/>
              </a:rPr>
              <a:t>Ovidiu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u="sng" dirty="0" err="1" smtClean="0">
                <a:latin typeface="Times New Roman" pitchFamily="18" charset="0"/>
                <a:cs typeface="Times New Roman" pitchFamily="18" charset="0"/>
              </a:rPr>
              <a:t>Tesileanu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Edmond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Turcu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Daniel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Ursescu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Nicolae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-Victor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Zamfir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ovidiu.tesileanu@eli-np.ro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3"/>
          <p:cNvSpPr txBox="1">
            <a:spLocks noChangeArrowheads="1"/>
          </p:cNvSpPr>
          <p:nvPr/>
        </p:nvSpPr>
        <p:spPr bwMode="auto">
          <a:xfrm>
            <a:off x="-76249" y="4869160"/>
            <a:ext cx="550246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9638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</a:rPr>
              <a:t>Protons &lt; 60MeV,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~ 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/ pulse,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div 40°, FWHM 10MeV </a:t>
            </a:r>
            <a:endParaRPr lang="en-US" dirty="0">
              <a:latin typeface="Times New Roman" pitchFamily="18" charset="0"/>
            </a:endParaRPr>
          </a:p>
          <a:p>
            <a:pPr lvl="1" eaLnBrk="1" hangingPunct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50MeV-2GeV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&lt; 4*10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/pulse, div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°-40°</a:t>
            </a:r>
          </a:p>
          <a:p>
            <a:pPr lvl="1" eaLnBrk="1" hangingPunct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electrons, I ~ 10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pulse, div &lt; 3°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44017" y="30018"/>
            <a:ext cx="7164387" cy="90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Expected beams at ELI-NP</a:t>
            </a:r>
            <a:endParaRPr lang="en-US" sz="39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628" name="Group 2"/>
          <p:cNvGrpSpPr>
            <a:grpSpLocks/>
          </p:cNvGrpSpPr>
          <p:nvPr/>
        </p:nvGrpSpPr>
        <p:grpSpPr bwMode="auto">
          <a:xfrm>
            <a:off x="5284742" y="1891184"/>
            <a:ext cx="4044950" cy="4964112"/>
            <a:chOff x="4554252" y="1702341"/>
            <a:chExt cx="4067944" cy="4941097"/>
          </a:xfrm>
        </p:grpSpPr>
        <p:pic>
          <p:nvPicPr>
            <p:cNvPr id="2663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252" y="1702341"/>
              <a:ext cx="4067944" cy="494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002122" y="4820181"/>
              <a:ext cx="365604" cy="276524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E6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0805" y="4954493"/>
              <a:ext cx="364008" cy="276525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E1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4813" y="4684289"/>
              <a:ext cx="364008" cy="276524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E5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41752" y="4990837"/>
              <a:ext cx="364008" cy="278105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E4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90377" y="4820181"/>
              <a:ext cx="365604" cy="276524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E3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92988" y="5482260"/>
              <a:ext cx="364008" cy="278105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E2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5722" y="5487001"/>
              <a:ext cx="364008" cy="276524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E7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97755" y="5526399"/>
              <a:ext cx="365604" cy="276524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E8</a:t>
              </a:r>
            </a:p>
          </p:txBody>
        </p:sp>
      </p:grp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775025"/>
            <a:ext cx="9036050" cy="417344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365760" indent="-256032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E1: laser-induced nuclear reactions – multi-PW laser experiments</a:t>
            </a:r>
          </a:p>
          <a:p>
            <a:pPr marL="909828" lvl="1" indent="-3429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protons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(RPA): 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0.5 GeV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 &gt; 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/pulse, div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°,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FWHM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10%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909828" lvl="1" indent="-3429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eavy ions (RPA): up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 MeV/A, to be defined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dirty="0">
                <a:latin typeface="Times New Roman" pitchFamily="18" charset="0"/>
              </a:rPr>
              <a:t>E6: Intense electron and gamma beams induced by high power laser:</a:t>
            </a:r>
          </a:p>
          <a:p>
            <a:pPr marL="852678" lvl="1" indent="-28575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</a:rPr>
              <a:t>electrons E &lt; 40GeV, I &lt; 10</a:t>
            </a:r>
            <a:r>
              <a:rPr lang="en-US" baseline="30000" dirty="0">
                <a:latin typeface="Times New Roman" pitchFamily="18" charset="0"/>
              </a:rPr>
              <a:t>11</a:t>
            </a:r>
            <a:r>
              <a:rPr lang="en-US" dirty="0">
                <a:latin typeface="Times New Roman" pitchFamily="18" charset="0"/>
              </a:rPr>
              <a:t>/pulse, div 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dirty="0">
                <a:latin typeface="Times New Roman" pitchFamily="18" charset="0"/>
              </a:rPr>
              <a:t>, FWHM 1MeV</a:t>
            </a:r>
          </a:p>
          <a:p>
            <a:pPr marL="365760" indent="-256032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</a:rPr>
              <a:t>E7: </a:t>
            </a:r>
            <a:r>
              <a:rPr lang="en-US" dirty="0">
                <a:latin typeface="Times New Roman" pitchFamily="18" charset="0"/>
              </a:rPr>
              <a:t>Intense electron and </a:t>
            </a:r>
            <a:r>
              <a:rPr lang="en-US" dirty="0" smtClean="0">
                <a:latin typeface="Times New Roman" pitchFamily="18" charset="0"/>
              </a:rPr>
              <a:t>high energy gamma </a:t>
            </a:r>
            <a:r>
              <a:rPr lang="en-US" dirty="0">
                <a:latin typeface="Times New Roman" pitchFamily="18" charset="0"/>
              </a:rPr>
              <a:t>beams induced by high power laser:</a:t>
            </a:r>
          </a:p>
          <a:p>
            <a:pPr marL="852678" lvl="1" indent="-28575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</a:rPr>
              <a:t>electrons E &lt; </a:t>
            </a:r>
            <a:r>
              <a:rPr lang="en-US" dirty="0">
                <a:latin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</a:rPr>
              <a:t>GeV</a:t>
            </a:r>
            <a:r>
              <a:rPr lang="en-US" dirty="0">
                <a:latin typeface="Times New Roman" pitchFamily="18" charset="0"/>
              </a:rPr>
              <a:t>, I &lt; </a:t>
            </a:r>
            <a:r>
              <a:rPr lang="en-US" dirty="0" smtClean="0">
                <a:latin typeface="Times New Roman" pitchFamily="18" charset="0"/>
              </a:rPr>
              <a:t>10</a:t>
            </a:r>
            <a:r>
              <a:rPr lang="en-US" baseline="30000" dirty="0" smtClean="0">
                <a:latin typeface="Times New Roman" pitchFamily="18" charset="0"/>
              </a:rPr>
              <a:t>10</a:t>
            </a:r>
            <a:r>
              <a:rPr lang="en-US" dirty="0" smtClean="0">
                <a:latin typeface="Times New Roman" pitchFamily="18" charset="0"/>
              </a:rPr>
              <a:t>/pulse</a:t>
            </a:r>
            <a:r>
              <a:rPr lang="en-US" dirty="0">
                <a:latin typeface="Times New Roman" pitchFamily="18" charset="0"/>
              </a:rPr>
              <a:t>, div </a:t>
            </a:r>
            <a:r>
              <a:rPr lang="en-US" dirty="0" smtClean="0">
                <a:latin typeface="Times New Roman" pitchFamily="18" charset="0"/>
              </a:rPr>
              <a:t>0.1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dirty="0">
                <a:latin typeface="Times New Roman" pitchFamily="18" charset="0"/>
              </a:rPr>
              <a:t>, FWHM 1MeV</a:t>
            </a:r>
          </a:p>
          <a:p>
            <a:pPr marL="365760" indent="-256032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cs typeface="+mn-cs"/>
              </a:rPr>
              <a:t>E4/E5</a:t>
            </a:r>
            <a:r>
              <a:rPr lang="en-US" dirty="0">
                <a:latin typeface="Times New Roman" pitchFamily="18" charset="0"/>
                <a:cs typeface="+mn-cs"/>
              </a:rPr>
              <a:t>: Accelerated particle beams induced by high power laser beams (0,1/1 PW) at high repetition rates (10/1Hz</a:t>
            </a:r>
            <a:r>
              <a:rPr lang="en-US" dirty="0" smtClean="0">
                <a:latin typeface="Times New Roman" pitchFamily="18" charset="0"/>
                <a:cs typeface="+mn-cs"/>
              </a:rPr>
              <a:t>):</a:t>
            </a:r>
            <a:endParaRPr lang="en-US" dirty="0">
              <a:latin typeface="Times New Roman" pitchFamily="18" charset="0"/>
              <a:cs typeface="+mn-cs"/>
            </a:endParaRPr>
          </a:p>
        </p:txBody>
      </p:sp>
      <p:pic>
        <p:nvPicPr>
          <p:cNvPr id="16" name="Picture 3" descr="ELI_NP_Logo_First_N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187624" cy="72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14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274581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Detection and </a:t>
            </a:r>
            <a:r>
              <a:rPr kumimoji="1"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diagnostics</a:t>
            </a:r>
            <a:endParaRPr kumimoji="1"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03122"/>
            <a:ext cx="87724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Aim: characterization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of the dense bunches and their time 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evolution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Needs: the detection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system 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has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to capture the reaction 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products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emitted at different times (analogous to time of flight measurements), and measure their angular 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distributions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Methods: </a:t>
            </a:r>
            <a:endParaRPr lang="en-US" sz="2000" dirty="0" smtClean="0">
              <a:latin typeface="Palatino Linotype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Bunch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characterization in free space; detection solid angles must be small (of the order of 10</a:t>
            </a:r>
            <a:r>
              <a:rPr lang="en-US" sz="2000" baseline="30000" dirty="0">
                <a:latin typeface="Palatino Linotype" pitchFamily="18" charset="0"/>
                <a:cs typeface="Times New Roman" pitchFamily="18" charset="0"/>
              </a:rPr>
              <a:t>-7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Palatino Linotype" pitchFamily="18" charset="0"/>
                <a:cs typeface="Times New Roman" pitchFamily="18" charset="0"/>
              </a:rPr>
              <a:t>sr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 or less)</a:t>
            </a:r>
            <a:endParaRPr lang="en-US" sz="2000" dirty="0" smtClean="0">
              <a:latin typeface="Palatino Linotype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Tracking the changes introduced by bunches passing through different materials (solid or gas) and their deceleration study</a:t>
            </a:r>
            <a:endParaRPr lang="en-US" sz="2000" dirty="0" smtClean="0">
              <a:latin typeface="Palatino Linotype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A718C-48FA-4256-AFF7-A7CFD3A372D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1175" y="3757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3" descr="ELI_NP_Logo_Firs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187624" cy="72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0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274581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Detection and </a:t>
            </a:r>
            <a:r>
              <a:rPr kumimoji="1"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diagnostics</a:t>
            </a:r>
            <a:endParaRPr kumimoji="1"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891" y="1066800"/>
            <a:ext cx="87724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Technical implementation: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Rapid characterization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(implying measurements of the emissions at different times and possibly their angular distribution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):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Thomson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parabola ion 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spectrometer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electron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magnetic 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spectrometer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M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ore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complete 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analysis –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diagnosis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system working in 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real-time: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magnetic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spectrometers </a:t>
            </a:r>
            <a:endParaRPr lang="en-US" sz="2000" dirty="0" smtClean="0">
              <a:latin typeface="Palatino Linotype" pitchFamily="18" charset="0"/>
              <a:cs typeface="Times New Roman" pitchFamily="18" charset="0"/>
            </a:endParaRP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detection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systems with high granularity or with position sensitive readout in the focal plane (e.g., stacks of ΔE-E detectors, with ionization chambers and Si or scintillation detectors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)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nuclear electronics can be triggered in the usual way.</a:t>
            </a:r>
            <a:endParaRPr lang="en-US" sz="20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A718C-48FA-4256-AFF7-A7CFD3A372D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1175" y="3757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3" descr="ELI_NP_Logo_Firs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187624" cy="72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96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nuklidkarte-r-process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463675"/>
            <a:ext cx="7678738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-36514" y="5602288"/>
            <a:ext cx="63997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800" b="0" u="none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waiting point N=126: bottleneck for </a:t>
            </a:r>
            <a:r>
              <a:rPr lang="en-US" sz="1800" b="0" u="none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nucleosynthesis</a:t>
            </a:r>
            <a:r>
              <a:rPr lang="en-US" sz="1800" b="0" u="none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of </a:t>
            </a:r>
            <a:r>
              <a:rPr lang="en-US" sz="1800" b="0" u="none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actinides</a:t>
            </a:r>
          </a:p>
          <a:p>
            <a:r>
              <a:rPr lang="en-US" sz="1800" b="0" u="none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last region of r process ‘close’ to stability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27763" y="3644900"/>
            <a:ext cx="2538412" cy="2952750"/>
            <a:chOff x="6227763" y="3644900"/>
            <a:chExt cx="2538412" cy="2952750"/>
          </a:xfrm>
        </p:grpSpPr>
        <p:pic>
          <p:nvPicPr>
            <p:cNvPr id="21508" name="Picture 5" descr="early-universe-cowan_sneeden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63" y="3644900"/>
              <a:ext cx="2538412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355" name="Line 11"/>
            <p:cNvSpPr>
              <a:spLocks noChangeShapeType="1"/>
            </p:cNvSpPr>
            <p:nvPr/>
          </p:nvSpPr>
          <p:spPr bwMode="auto">
            <a:xfrm flipV="1">
              <a:off x="7897813" y="4503738"/>
              <a:ext cx="0" cy="2159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356" name="Line 12"/>
            <p:cNvSpPr>
              <a:spLocks noChangeShapeType="1"/>
            </p:cNvSpPr>
            <p:nvPr/>
          </p:nvSpPr>
          <p:spPr bwMode="auto">
            <a:xfrm>
              <a:off x="7897813" y="4503738"/>
              <a:ext cx="360362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357" name="Line 13"/>
            <p:cNvSpPr>
              <a:spLocks noChangeShapeType="1"/>
            </p:cNvSpPr>
            <p:nvPr/>
          </p:nvSpPr>
          <p:spPr bwMode="auto">
            <a:xfrm flipH="1" flipV="1">
              <a:off x="8256588" y="4503738"/>
              <a:ext cx="0" cy="2159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2" name="Text Box 19"/>
            <p:cNvSpPr txBox="1">
              <a:spLocks noChangeArrowheads="1"/>
            </p:cNvSpPr>
            <p:nvPr/>
          </p:nvSpPr>
          <p:spPr bwMode="auto">
            <a:xfrm>
              <a:off x="7624763" y="4264025"/>
              <a:ext cx="9080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000" u="none" dirty="0">
                  <a:solidFill>
                    <a:schemeClr val="tx1"/>
                  </a:solidFill>
                  <a:latin typeface="Arial" pitchFamily="34" charset="0"/>
                </a:rPr>
                <a:t>Au, Pt, Ir,Os</a:t>
              </a:r>
            </a:p>
          </p:txBody>
        </p:sp>
      </p:grpSp>
      <p:cxnSp>
        <p:nvCxnSpPr>
          <p:cNvPr id="21513" name="Straight Arrow Connector 2"/>
          <p:cNvCxnSpPr>
            <a:cxnSpLocks noChangeShapeType="1"/>
          </p:cNvCxnSpPr>
          <p:nvPr/>
        </p:nvCxnSpPr>
        <p:spPr bwMode="auto">
          <a:xfrm>
            <a:off x="2195513" y="2349500"/>
            <a:ext cx="2952750" cy="215900"/>
          </a:xfrm>
          <a:prstGeom prst="straightConnector1">
            <a:avLst/>
          </a:prstGeom>
          <a:noFill/>
          <a:ln w="25400" cap="sq" algn="ctr">
            <a:solidFill>
              <a:srgbClr val="0070C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TextBox 3"/>
          <p:cNvSpPr txBox="1">
            <a:spLocks noChangeArrowheads="1"/>
          </p:cNvSpPr>
          <p:nvPr/>
        </p:nvSpPr>
        <p:spPr bwMode="auto">
          <a:xfrm>
            <a:off x="109266" y="2430616"/>
            <a:ext cx="2832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800" b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expected production range:</a:t>
            </a:r>
            <a:endParaRPr lang="de-DE" sz="1800" b="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Text Box 6"/>
          <p:cNvSpPr txBox="1">
            <a:spLocks noChangeArrowheads="1"/>
          </p:cNvSpPr>
          <p:nvPr/>
        </p:nvSpPr>
        <p:spPr bwMode="auto">
          <a:xfrm>
            <a:off x="-36513" y="1117600"/>
            <a:ext cx="639970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sz="2000" b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motivation: </a:t>
            </a:r>
          </a:p>
          <a:p>
            <a:r>
              <a:rPr lang="de-DE" sz="1800" b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exploit ultra-dense laser-accelerated ion beams for novel nuclear</a:t>
            </a:r>
          </a:p>
          <a:p>
            <a:r>
              <a:rPr lang="en-US" sz="1800" b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reaction mechanism: “fission-fusion”</a:t>
            </a:r>
          </a:p>
          <a:p>
            <a:r>
              <a:rPr lang="en-US" sz="1800" b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produce extremely n-rich species towards N=126 </a:t>
            </a:r>
            <a:endParaRPr lang="de-DE" sz="1800" b="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681953" y="199582"/>
            <a:ext cx="750699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Production of Extremely Neutron-Rich Isotopes</a:t>
            </a:r>
            <a:endParaRPr lang="de-DE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18" name="TextBox 5"/>
          <p:cNvSpPr txBox="1">
            <a:spLocks noChangeArrowheads="1"/>
          </p:cNvSpPr>
          <p:nvPr/>
        </p:nvSpPr>
        <p:spPr bwMode="auto">
          <a:xfrm>
            <a:off x="3095625" y="587739"/>
            <a:ext cx="3678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800" b="0" u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LoI</a:t>
            </a:r>
            <a:r>
              <a:rPr lang="en-US" sz="1800" b="0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P. </a:t>
            </a:r>
            <a:r>
              <a:rPr lang="en-US" sz="1800" b="0" u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Thirolf</a:t>
            </a:r>
            <a:r>
              <a:rPr lang="en-US" sz="1800" b="0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al. (LMU Munich)</a:t>
            </a:r>
            <a:endParaRPr lang="de-DE" sz="1800" b="0" u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ELI_NP_Logo_First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761060" cy="107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907" y="6602335"/>
            <a:ext cx="5072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P. </a:t>
            </a:r>
            <a:r>
              <a:rPr lang="en-US" sz="1200" dirty="0" err="1" smtClean="0"/>
              <a:t>Thirolf</a:t>
            </a:r>
            <a:r>
              <a:rPr lang="en-US" sz="1200" dirty="0" smtClean="0"/>
              <a:t>, LMU </a:t>
            </a:r>
            <a:r>
              <a:rPr lang="en-US" sz="1200" dirty="0" err="1" smtClean="0"/>
              <a:t>Muenchen</a:t>
            </a:r>
            <a:r>
              <a:rPr lang="en-US" sz="1200" dirty="0" smtClean="0"/>
              <a:t>, presentation at ELI-NP Workshop June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58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2AED125-C53B-4A8F-BC07-E5336375F104}" type="slidenum"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>
                <a:defRPr/>
              </a:pPr>
              <a:t>14</a:t>
            </a:fld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Picture 3" descr="ELI_NP_Logo_Firs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761060" cy="107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10451" y="2919642"/>
            <a:ext cx="58288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de-DE" sz="1800" b="0" u="none" dirty="0">
                <a:solidFill>
                  <a:srgbClr val="CC0000"/>
                </a:solidFill>
              </a:rPr>
              <a:t>1. Fission:</a:t>
            </a:r>
            <a:r>
              <a:rPr lang="de-DE" sz="1800" b="0" u="none" dirty="0"/>
              <a:t>              </a:t>
            </a:r>
            <a:r>
              <a:rPr lang="de-DE" sz="1800" b="0" u="none" dirty="0">
                <a:solidFill>
                  <a:schemeClr val="tx1"/>
                </a:solidFill>
              </a:rPr>
              <a:t>beam (~ 7 MeV/u):  H, C, </a:t>
            </a:r>
            <a:r>
              <a:rPr lang="de-DE" sz="1800" b="0" u="none" baseline="30000" dirty="0">
                <a:solidFill>
                  <a:srgbClr val="CC0000"/>
                </a:solidFill>
              </a:rPr>
              <a:t>232</a:t>
            </a:r>
            <a:r>
              <a:rPr lang="de-DE" sz="1800" b="0" u="none" dirty="0">
                <a:solidFill>
                  <a:srgbClr val="CC0000"/>
                </a:solidFill>
              </a:rPr>
              <a:t>Th</a:t>
            </a:r>
            <a:r>
              <a:rPr lang="de-DE" sz="1800" b="0" u="none" dirty="0"/>
              <a:t>     </a:t>
            </a:r>
          </a:p>
          <a:p>
            <a:r>
              <a:rPr lang="de-DE" sz="1800" b="0" u="none" dirty="0"/>
              <a:t>                             </a:t>
            </a:r>
            <a:r>
              <a:rPr lang="de-DE" sz="1800" b="0" u="none" dirty="0">
                <a:solidFill>
                  <a:schemeClr val="tx1"/>
                </a:solidFill>
              </a:rPr>
              <a:t>target:                        C, </a:t>
            </a:r>
            <a:r>
              <a:rPr lang="de-DE" sz="1800" b="0" u="none" baseline="30000" dirty="0">
                <a:solidFill>
                  <a:srgbClr val="CC0000"/>
                </a:solidFill>
              </a:rPr>
              <a:t>232</a:t>
            </a:r>
            <a:r>
              <a:rPr lang="de-DE" sz="1800" b="0" u="none" dirty="0">
                <a:solidFill>
                  <a:srgbClr val="CC0000"/>
                </a:solidFill>
              </a:rPr>
              <a:t>Th</a:t>
            </a:r>
            <a:r>
              <a:rPr lang="de-DE" sz="1800" b="0" u="none" dirty="0"/>
              <a:t> </a:t>
            </a:r>
          </a:p>
        </p:txBody>
      </p:sp>
      <p:sp>
        <p:nvSpPr>
          <p:cNvPr id="68" name="Text Box 14"/>
          <p:cNvSpPr txBox="1">
            <a:spLocks noChangeArrowheads="1"/>
          </p:cNvSpPr>
          <p:nvPr/>
        </p:nvSpPr>
        <p:spPr bwMode="auto">
          <a:xfrm>
            <a:off x="4408366" y="3800335"/>
            <a:ext cx="3849131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de-DE" sz="1800" b="0" u="none" baseline="30000" dirty="0">
                <a:solidFill>
                  <a:srgbClr val="CC0000"/>
                </a:solidFill>
              </a:rPr>
              <a:t>232</a:t>
            </a:r>
            <a:r>
              <a:rPr lang="de-DE" sz="1800" b="0" u="none" dirty="0">
                <a:solidFill>
                  <a:srgbClr val="CC0000"/>
                </a:solidFill>
              </a:rPr>
              <a:t>Th:</a:t>
            </a:r>
          </a:p>
          <a:p>
            <a:r>
              <a:rPr lang="de-DE" sz="1800" b="0" u="none" dirty="0">
                <a:solidFill>
                  <a:schemeClr val="tx1"/>
                </a:solidFill>
              </a:rPr>
              <a:t>&lt;A</a:t>
            </a:r>
            <a:r>
              <a:rPr lang="de-DE" sz="1800" b="0" u="none" baseline="-25000" dirty="0">
                <a:solidFill>
                  <a:schemeClr val="tx1"/>
                </a:solidFill>
              </a:rPr>
              <a:t>L&gt;</a:t>
            </a:r>
            <a:r>
              <a:rPr lang="de-DE" sz="1800" b="0" u="none" dirty="0">
                <a:solidFill>
                  <a:schemeClr val="tx1"/>
                </a:solidFill>
              </a:rPr>
              <a:t> ~ 91,    </a:t>
            </a:r>
            <a:r>
              <a:rPr lang="de-DE" sz="1800" b="0" u="none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de-DE" sz="1800" b="0" u="none" dirty="0">
                <a:solidFill>
                  <a:schemeClr val="tx1"/>
                </a:solidFill>
              </a:rPr>
              <a:t>A</a:t>
            </a:r>
            <a:r>
              <a:rPr lang="de-DE" sz="1800" b="0" u="none" baseline="-25000" dirty="0">
                <a:solidFill>
                  <a:schemeClr val="tx1"/>
                </a:solidFill>
              </a:rPr>
              <a:t>L</a:t>
            </a:r>
            <a:r>
              <a:rPr lang="de-DE" sz="1800" b="0" u="none" dirty="0">
                <a:solidFill>
                  <a:schemeClr val="tx1"/>
                </a:solidFill>
              </a:rPr>
              <a:t> ~ 14 amu (FWHM)</a:t>
            </a:r>
          </a:p>
          <a:p>
            <a:pPr>
              <a:spcAft>
                <a:spcPts val="600"/>
              </a:spcAft>
            </a:pPr>
            <a:r>
              <a:rPr lang="de-DE" sz="1800" b="0" u="none" dirty="0">
                <a:solidFill>
                  <a:schemeClr val="tx1"/>
                </a:solidFill>
              </a:rPr>
              <a:t>                  </a:t>
            </a:r>
            <a:r>
              <a:rPr lang="de-DE" sz="1800" b="0" u="none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de-DE" sz="1800" b="0" u="none" dirty="0">
                <a:solidFill>
                  <a:schemeClr val="tx1"/>
                </a:solidFill>
              </a:rPr>
              <a:t>AL ~ 22 amu (10%)</a:t>
            </a:r>
          </a:p>
          <a:p>
            <a:r>
              <a:rPr lang="de-DE" sz="1800" b="0" u="none" dirty="0">
                <a:solidFill>
                  <a:schemeClr val="tx1"/>
                </a:solidFill>
              </a:rPr>
              <a:t>&lt;Z</a:t>
            </a:r>
            <a:r>
              <a:rPr lang="de-DE" sz="1800" b="0" u="none" baseline="-25000" dirty="0">
                <a:solidFill>
                  <a:schemeClr val="tx1"/>
                </a:solidFill>
              </a:rPr>
              <a:t>L</a:t>
            </a:r>
            <a:r>
              <a:rPr lang="de-DE" sz="1800" b="0" u="none" dirty="0">
                <a:solidFill>
                  <a:schemeClr val="tx1"/>
                </a:solidFill>
              </a:rPr>
              <a:t>&gt; ~ 37.5   (Rb,Sr)</a:t>
            </a:r>
          </a:p>
        </p:txBody>
      </p:sp>
      <p:grpSp>
        <p:nvGrpSpPr>
          <p:cNvPr id="69" name="Group 18"/>
          <p:cNvGrpSpPr>
            <a:grpSpLocks/>
          </p:cNvGrpSpPr>
          <p:nvPr/>
        </p:nvGrpSpPr>
        <p:grpSpPr bwMode="auto">
          <a:xfrm>
            <a:off x="1889003" y="3584435"/>
            <a:ext cx="2154238" cy="2003425"/>
            <a:chOff x="3061" y="527"/>
            <a:chExt cx="1357" cy="1262"/>
          </a:xfrm>
        </p:grpSpPr>
        <p:pic>
          <p:nvPicPr>
            <p:cNvPr id="70" name="Picture 12" descr="fissionyield-235u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527"/>
              <a:ext cx="1357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 Box 15"/>
            <p:cNvSpPr txBox="1">
              <a:spLocks noChangeArrowheads="1"/>
            </p:cNvSpPr>
            <p:nvPr/>
          </p:nvSpPr>
          <p:spPr bwMode="auto">
            <a:xfrm>
              <a:off x="3424" y="1022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2000" b="0" u="none">
                  <a:solidFill>
                    <a:srgbClr val="CC0000"/>
                  </a:solidFill>
                  <a:latin typeface="Arial" pitchFamily="34" charset="0"/>
                </a:rPr>
                <a:t>F</a:t>
              </a:r>
              <a:r>
                <a:rPr lang="de-DE" sz="2000" b="0" u="none" baseline="-25000">
                  <a:solidFill>
                    <a:srgbClr val="CC0000"/>
                  </a:solidFill>
                  <a:latin typeface="Arial" pitchFamily="34" charset="0"/>
                </a:rPr>
                <a:t>L</a:t>
              </a: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3878" y="1026"/>
              <a:ext cx="2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2000" b="0" u="none">
                  <a:solidFill>
                    <a:srgbClr val="CC0000"/>
                  </a:solidFill>
                  <a:latin typeface="Arial" pitchFamily="34" charset="0"/>
                </a:rPr>
                <a:t>F</a:t>
              </a:r>
              <a:r>
                <a:rPr lang="de-DE" sz="2000" b="0" u="none" baseline="-25000">
                  <a:solidFill>
                    <a:srgbClr val="CC0000"/>
                  </a:solidFill>
                  <a:latin typeface="Arial" pitchFamily="34" charset="0"/>
                </a:rPr>
                <a:t>H</a:t>
              </a:r>
            </a:p>
          </p:txBody>
        </p:sp>
      </p:grpSp>
      <p:sp>
        <p:nvSpPr>
          <p:cNvPr id="73" name="Text Box 17"/>
          <p:cNvSpPr txBox="1">
            <a:spLocks noChangeArrowheads="1"/>
          </p:cNvSpPr>
          <p:nvPr/>
        </p:nvSpPr>
        <p:spPr bwMode="auto">
          <a:xfrm>
            <a:off x="-42323" y="5494339"/>
            <a:ext cx="8369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35000"/>
              </a:spcBef>
            </a:pPr>
            <a:r>
              <a:rPr lang="de-DE" sz="1800" b="0" u="none" dirty="0">
                <a:solidFill>
                  <a:srgbClr val="CC0000"/>
                </a:solidFill>
              </a:rPr>
              <a:t>2. Fusion: </a:t>
            </a:r>
            <a:r>
              <a:rPr lang="de-DE" sz="1800" b="0" u="none" dirty="0">
                <a:solidFill>
                  <a:srgbClr val="009900"/>
                </a:solidFill>
              </a:rPr>
              <a:t> light fission fragments  (beam)  + light fission fragments (target)</a:t>
            </a:r>
            <a:endParaRPr lang="de-DE" sz="1800" b="0" u="none" dirty="0"/>
          </a:p>
        </p:txBody>
      </p:sp>
      <p:sp>
        <p:nvSpPr>
          <p:cNvPr id="74" name="Text Box 19"/>
          <p:cNvSpPr txBox="1">
            <a:spLocks noChangeArrowheads="1"/>
          </p:cNvSpPr>
          <p:nvPr/>
        </p:nvSpPr>
        <p:spPr bwMode="auto">
          <a:xfrm>
            <a:off x="294227" y="5863671"/>
            <a:ext cx="871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CC0000"/>
              </a:buClr>
            </a:pPr>
            <a:r>
              <a:rPr lang="de-DE" sz="1600" b="0" u="none" dirty="0">
                <a:solidFill>
                  <a:schemeClr val="tx1"/>
                </a:solidFill>
              </a:rPr>
              <a:t>PACE-4:</a:t>
            </a:r>
            <a:r>
              <a:rPr lang="de-DE" sz="1600" b="0" u="none" dirty="0">
                <a:solidFill>
                  <a:schemeClr val="hlink"/>
                </a:solidFill>
              </a:rPr>
              <a:t> (Z=35,A=102) + (Z=35, A=102):  E</a:t>
            </a:r>
            <a:r>
              <a:rPr lang="de-DE" sz="1600" b="0" u="none" baseline="-25000" dirty="0">
                <a:solidFill>
                  <a:schemeClr val="hlink"/>
                </a:solidFill>
              </a:rPr>
              <a:t>lab</a:t>
            </a:r>
            <a:r>
              <a:rPr lang="de-DE" sz="1600" b="0" u="none" dirty="0">
                <a:solidFill>
                  <a:schemeClr val="hlink"/>
                </a:solidFill>
              </a:rPr>
              <a:t>= 270 MeV (E* = 65  MeV)</a:t>
            </a:r>
          </a:p>
          <a:p>
            <a:r>
              <a:rPr lang="de-DE" sz="1200" b="0" u="none" dirty="0"/>
              <a:t>                  </a:t>
            </a:r>
            <a:r>
              <a:rPr lang="de-DE" sz="1200" b="0" u="none" baseline="30000" dirty="0">
                <a:solidFill>
                  <a:srgbClr val="C00000"/>
                </a:solidFill>
              </a:rPr>
              <a:t>190</a:t>
            </a:r>
            <a:r>
              <a:rPr lang="de-DE" sz="1200" b="0" u="none" dirty="0">
                <a:solidFill>
                  <a:srgbClr val="C00000"/>
                </a:solidFill>
              </a:rPr>
              <a:t>Yb (Z=70,N=126):      2.1    </a:t>
            </a:r>
            <a:r>
              <a:rPr lang="de-DE" sz="1200" b="0" u="none" dirty="0" smtClean="0">
                <a:solidFill>
                  <a:srgbClr val="C00000"/>
                </a:solidFill>
              </a:rPr>
              <a:t>mb </a:t>
            </a:r>
            <a:r>
              <a:rPr lang="de-DE" sz="1200" b="0" u="none" dirty="0" smtClean="0">
                <a:solidFill>
                  <a:schemeClr val="tx1"/>
                </a:solidFill>
              </a:rPr>
              <a:t>                  </a:t>
            </a:r>
            <a:r>
              <a:rPr lang="de-DE" sz="1200" b="0" u="none" baseline="30000" dirty="0">
                <a:solidFill>
                  <a:schemeClr val="tx1"/>
                </a:solidFill>
              </a:rPr>
              <a:t>189</a:t>
            </a:r>
            <a:r>
              <a:rPr lang="de-DE" sz="1200" b="0" u="none" dirty="0">
                <a:solidFill>
                  <a:schemeClr val="tx1"/>
                </a:solidFill>
              </a:rPr>
              <a:t>Yb (         N=125):    15.8    mb</a:t>
            </a:r>
          </a:p>
          <a:p>
            <a:r>
              <a:rPr lang="de-DE" sz="1200" b="0" u="none" dirty="0">
                <a:solidFill>
                  <a:schemeClr val="tx1"/>
                </a:solidFill>
              </a:rPr>
              <a:t>                  </a:t>
            </a:r>
            <a:r>
              <a:rPr lang="de-DE" sz="1200" b="0" u="none" baseline="30000" dirty="0">
                <a:solidFill>
                  <a:schemeClr val="tx1"/>
                </a:solidFill>
              </a:rPr>
              <a:t>188</a:t>
            </a:r>
            <a:r>
              <a:rPr lang="de-DE" sz="1200" b="0" u="none" dirty="0">
                <a:solidFill>
                  <a:schemeClr val="tx1"/>
                </a:solidFill>
              </a:rPr>
              <a:t>Yb (         N=124):    61.7    </a:t>
            </a:r>
            <a:r>
              <a:rPr lang="de-DE" sz="1200" b="0" u="none" dirty="0" smtClean="0">
                <a:solidFill>
                  <a:schemeClr val="tx1"/>
                </a:solidFill>
              </a:rPr>
              <a:t>mb                   </a:t>
            </a:r>
            <a:r>
              <a:rPr lang="de-DE" sz="1200" b="0" u="none" baseline="30000" dirty="0">
                <a:solidFill>
                  <a:schemeClr val="tx1"/>
                </a:solidFill>
              </a:rPr>
              <a:t>187</a:t>
            </a:r>
            <a:r>
              <a:rPr lang="de-DE" sz="1200" b="0" u="none" dirty="0">
                <a:solidFill>
                  <a:schemeClr val="tx1"/>
                </a:solidFill>
              </a:rPr>
              <a:t>Yb (         N=123):    55.6    mb</a:t>
            </a:r>
          </a:p>
        </p:txBody>
      </p:sp>
      <p:sp>
        <p:nvSpPr>
          <p:cNvPr id="75" name="Title 2"/>
          <p:cNvSpPr>
            <a:spLocks noGrp="1"/>
          </p:cNvSpPr>
          <p:nvPr>
            <p:ph type="title"/>
          </p:nvPr>
        </p:nvSpPr>
        <p:spPr>
          <a:xfrm>
            <a:off x="1619672" y="50734"/>
            <a:ext cx="7524328" cy="8579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Production of Extremely Neutron-Rich Isotopes</a:t>
            </a:r>
            <a:endParaRPr lang="de-DE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2"/>
          <p:cNvGrpSpPr>
            <a:grpSpLocks/>
          </p:cNvGrpSpPr>
          <p:nvPr/>
        </p:nvGrpSpPr>
        <p:grpSpPr bwMode="auto">
          <a:xfrm>
            <a:off x="4561513" y="927160"/>
            <a:ext cx="4285580" cy="2344880"/>
            <a:chOff x="3162300" y="692016"/>
            <a:chExt cx="5724893" cy="3523524"/>
          </a:xfrm>
        </p:grpSpPr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6613525" y="1446213"/>
              <a:ext cx="230188" cy="2232025"/>
            </a:xfrm>
            <a:prstGeom prst="rect">
              <a:avLst/>
            </a:prstGeom>
            <a:solidFill>
              <a:srgbClr val="FF5050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78" name="Rectangle 17"/>
            <p:cNvSpPr>
              <a:spLocks noChangeArrowheads="1"/>
            </p:cNvSpPr>
            <p:nvPr/>
          </p:nvSpPr>
          <p:spPr bwMode="auto">
            <a:xfrm>
              <a:off x="6326188" y="1446213"/>
              <a:ext cx="288925" cy="2232025"/>
            </a:xfrm>
            <a:prstGeom prst="rect">
              <a:avLst/>
            </a:prstGeom>
            <a:solidFill>
              <a:srgbClr val="99CC00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600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79" name="Line 23"/>
            <p:cNvSpPr>
              <a:spLocks noChangeShapeType="1"/>
            </p:cNvSpPr>
            <p:nvPr/>
          </p:nvSpPr>
          <p:spPr bwMode="auto">
            <a:xfrm flipV="1">
              <a:off x="6684963" y="2327275"/>
              <a:ext cx="82550" cy="244475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0" name="Line 25"/>
            <p:cNvSpPr>
              <a:spLocks noChangeShapeType="1"/>
            </p:cNvSpPr>
            <p:nvPr/>
          </p:nvSpPr>
          <p:spPr bwMode="auto">
            <a:xfrm>
              <a:off x="6661150" y="2601913"/>
              <a:ext cx="96838" cy="23495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1" name="Text Box 26"/>
            <p:cNvSpPr txBox="1">
              <a:spLocks noChangeArrowheads="1"/>
            </p:cNvSpPr>
            <p:nvPr/>
          </p:nvSpPr>
          <p:spPr bwMode="auto">
            <a:xfrm>
              <a:off x="6538913" y="1708150"/>
              <a:ext cx="1308806" cy="78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400" b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Fission </a:t>
              </a:r>
            </a:p>
            <a:p>
              <a:r>
                <a:rPr lang="de-DE" sz="1400" b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fragments</a:t>
              </a:r>
            </a:p>
          </p:txBody>
        </p:sp>
        <p:sp>
          <p:nvSpPr>
            <p:cNvPr id="82" name="Text Box 27"/>
            <p:cNvSpPr txBox="1">
              <a:spLocks noChangeArrowheads="1"/>
            </p:cNvSpPr>
            <p:nvPr/>
          </p:nvSpPr>
          <p:spPr bwMode="auto">
            <a:xfrm>
              <a:off x="6873874" y="2409824"/>
              <a:ext cx="2013319" cy="46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400" b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Fusion products </a:t>
              </a:r>
            </a:p>
          </p:txBody>
        </p:sp>
        <p:sp>
          <p:nvSpPr>
            <p:cNvPr id="83" name="Text Box 30"/>
            <p:cNvSpPr txBox="1">
              <a:spLocks noChangeArrowheads="1"/>
            </p:cNvSpPr>
            <p:nvPr/>
          </p:nvSpPr>
          <p:spPr bwMode="auto">
            <a:xfrm>
              <a:off x="6385999" y="692150"/>
              <a:ext cx="1985480" cy="46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40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Reaction target</a:t>
              </a:r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 flipV="1">
              <a:off x="6442075" y="2389188"/>
              <a:ext cx="215900" cy="4445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5" name="Line 25"/>
            <p:cNvSpPr>
              <a:spLocks noChangeShapeType="1"/>
            </p:cNvSpPr>
            <p:nvPr/>
          </p:nvSpPr>
          <p:spPr bwMode="auto">
            <a:xfrm>
              <a:off x="6413500" y="2490788"/>
              <a:ext cx="244475" cy="11430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6" name="Line 61"/>
            <p:cNvSpPr>
              <a:spLocks noChangeShapeType="1"/>
            </p:cNvSpPr>
            <p:nvPr/>
          </p:nvSpPr>
          <p:spPr bwMode="auto">
            <a:xfrm flipV="1">
              <a:off x="5289550" y="2605088"/>
              <a:ext cx="1439863" cy="288925"/>
            </a:xfrm>
            <a:prstGeom prst="line">
              <a:avLst/>
            </a:prstGeom>
            <a:noFill/>
            <a:ln w="25400">
              <a:solidFill>
                <a:srgbClr val="6699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7" name="Textfeld 123"/>
            <p:cNvSpPr txBox="1">
              <a:spLocks noChangeArrowheads="1"/>
            </p:cNvSpPr>
            <p:nvPr/>
          </p:nvSpPr>
          <p:spPr bwMode="auto">
            <a:xfrm>
              <a:off x="6372225" y="1114425"/>
              <a:ext cx="2028307" cy="508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600" b="0" u="none" baseline="30000" dirty="0">
                  <a:solidFill>
                    <a:srgbClr val="FF5050"/>
                  </a:solidFill>
                  <a:latin typeface="Arial" pitchFamily="34" charset="0"/>
                  <a:cs typeface="Arial" pitchFamily="34" charset="0"/>
                </a:rPr>
                <a:t>232</a:t>
              </a:r>
              <a:r>
                <a:rPr lang="de-DE" sz="1600" b="0" u="none" dirty="0">
                  <a:solidFill>
                    <a:srgbClr val="FF5050"/>
                  </a:solidFill>
                  <a:latin typeface="Arial" pitchFamily="34" charset="0"/>
                  <a:cs typeface="Arial" pitchFamily="34" charset="0"/>
                </a:rPr>
                <a:t>Th:</a:t>
              </a:r>
              <a:r>
                <a:rPr lang="de-DE" sz="1600" b="0" u="non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600" b="0" u="non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~ 50</a:t>
              </a:r>
              <a:r>
                <a:rPr lang="de-DE" sz="1600" b="0" u="none" dirty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m</a:t>
              </a:r>
              <a:r>
                <a:rPr lang="de-DE" sz="1600" b="0" u="non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 </a:t>
              </a:r>
            </a:p>
          </p:txBody>
        </p:sp>
        <p:sp>
          <p:nvSpPr>
            <p:cNvPr id="88" name="Line 60"/>
            <p:cNvSpPr>
              <a:spLocks noChangeShapeType="1"/>
            </p:cNvSpPr>
            <p:nvPr/>
          </p:nvSpPr>
          <p:spPr bwMode="auto">
            <a:xfrm flipV="1">
              <a:off x="6802438" y="2246313"/>
              <a:ext cx="1189037" cy="190500"/>
            </a:xfrm>
            <a:prstGeom prst="line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600"/>
            </a:p>
          </p:txBody>
        </p:sp>
        <p:sp>
          <p:nvSpPr>
            <p:cNvPr id="89" name="Line 60"/>
            <p:cNvSpPr>
              <a:spLocks noChangeShapeType="1"/>
            </p:cNvSpPr>
            <p:nvPr/>
          </p:nvSpPr>
          <p:spPr bwMode="auto">
            <a:xfrm>
              <a:off x="6792913" y="2735263"/>
              <a:ext cx="1223962" cy="142875"/>
            </a:xfrm>
            <a:prstGeom prst="line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600"/>
            </a:p>
          </p:txBody>
        </p:sp>
        <p:sp>
          <p:nvSpPr>
            <p:cNvPr id="90" name="Ellipse 78"/>
            <p:cNvSpPr/>
            <p:nvPr/>
          </p:nvSpPr>
          <p:spPr bwMode="auto">
            <a:xfrm>
              <a:off x="6416675" y="2317750"/>
              <a:ext cx="503238" cy="504825"/>
            </a:xfrm>
            <a:prstGeom prst="ellipse">
              <a:avLst/>
            </a:prstGeom>
            <a:solidFill>
              <a:srgbClr val="000099">
                <a:alpha val="35000"/>
              </a:srgbClr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Text Box 43"/>
            <p:cNvSpPr txBox="1">
              <a:spLocks noChangeArrowheads="1"/>
            </p:cNvSpPr>
            <p:nvPr/>
          </p:nvSpPr>
          <p:spPr bwMode="auto">
            <a:xfrm>
              <a:off x="6013451" y="3706813"/>
              <a:ext cx="1824878" cy="5087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600" b="0" u="none" dirty="0">
                  <a:solidFill>
                    <a:srgbClr val="99CC00"/>
                  </a:solidFill>
                  <a:cs typeface="Arial" pitchFamily="34" charset="0"/>
                </a:rPr>
                <a:t>CH</a:t>
              </a:r>
              <a:r>
                <a:rPr lang="de-DE" sz="1600" b="0" u="none" baseline="-25000" dirty="0">
                  <a:solidFill>
                    <a:srgbClr val="99CC00"/>
                  </a:solidFill>
                  <a:cs typeface="Arial" pitchFamily="34" charset="0"/>
                </a:rPr>
                <a:t>2</a:t>
              </a:r>
              <a:r>
                <a:rPr lang="de-DE" sz="1600" b="0" u="none" dirty="0">
                  <a:solidFill>
                    <a:srgbClr val="99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 </a:t>
              </a:r>
              <a:r>
                <a:rPr lang="de-DE" sz="1600" b="0" u="none" dirty="0">
                  <a:solidFill>
                    <a:srgbClr val="99CC00"/>
                  </a:solidFill>
                  <a:cs typeface="Arial" pitchFamily="34" charset="0"/>
                </a:rPr>
                <a:t>~ 70 </a:t>
              </a:r>
              <a:r>
                <a:rPr lang="de-DE" sz="1600" b="0" u="none" dirty="0">
                  <a:solidFill>
                    <a:srgbClr val="99CC00"/>
                  </a:solidFill>
                  <a:latin typeface="Symbol" pitchFamily="18" charset="2"/>
                  <a:cs typeface="Arial" pitchFamily="34" charset="0"/>
                </a:rPr>
                <a:t>m</a:t>
              </a:r>
              <a:r>
                <a:rPr lang="de-DE" sz="1600" b="0" u="none" dirty="0">
                  <a:solidFill>
                    <a:srgbClr val="99CC00"/>
                  </a:solidFill>
                  <a:cs typeface="Arial" pitchFamily="34" charset="0"/>
                </a:rPr>
                <a:t>m</a:t>
              </a:r>
            </a:p>
          </p:txBody>
        </p:sp>
        <p:sp>
          <p:nvSpPr>
            <p:cNvPr id="92" name="Line 10"/>
            <p:cNvSpPr>
              <a:spLocks noChangeShapeType="1"/>
            </p:cNvSpPr>
            <p:nvPr/>
          </p:nvSpPr>
          <p:spPr bwMode="auto">
            <a:xfrm flipV="1">
              <a:off x="5518150" y="2343150"/>
              <a:ext cx="720725" cy="6350"/>
            </a:xfrm>
            <a:prstGeom prst="line">
              <a:avLst/>
            </a:prstGeom>
            <a:ln>
              <a:headEnd type="triangle" w="lg" len="med"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3" name="Text Box 11"/>
            <p:cNvSpPr txBox="1">
              <a:spLocks noChangeArrowheads="1"/>
            </p:cNvSpPr>
            <p:nvPr/>
          </p:nvSpPr>
          <p:spPr bwMode="auto">
            <a:xfrm>
              <a:off x="5443538" y="1973263"/>
              <a:ext cx="938349" cy="416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200" b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&lt; 1 mm</a:t>
              </a:r>
            </a:p>
          </p:txBody>
        </p:sp>
        <p:sp>
          <p:nvSpPr>
            <p:cNvPr id="94" name="Rectangle 28"/>
            <p:cNvSpPr>
              <a:spLocks noChangeArrowheads="1"/>
            </p:cNvSpPr>
            <p:nvPr/>
          </p:nvSpPr>
          <p:spPr bwMode="auto">
            <a:xfrm>
              <a:off x="5249863" y="2298700"/>
              <a:ext cx="142875" cy="671513"/>
            </a:xfrm>
            <a:prstGeom prst="rect">
              <a:avLst/>
            </a:prstGeom>
            <a:solidFill>
              <a:srgbClr val="669900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5" name="Text Box 31"/>
            <p:cNvSpPr txBox="1">
              <a:spLocks noChangeArrowheads="1"/>
            </p:cNvSpPr>
            <p:nvPr/>
          </p:nvSpPr>
          <p:spPr bwMode="auto">
            <a:xfrm>
              <a:off x="3229857" y="692016"/>
              <a:ext cx="2238162" cy="46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40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Production target</a:t>
              </a:r>
            </a:p>
          </p:txBody>
        </p:sp>
        <p:sp>
          <p:nvSpPr>
            <p:cNvPr id="96" name="Rectangle 33"/>
            <p:cNvSpPr>
              <a:spLocks noChangeArrowheads="1"/>
            </p:cNvSpPr>
            <p:nvPr/>
          </p:nvSpPr>
          <p:spPr bwMode="auto">
            <a:xfrm>
              <a:off x="5049838" y="2303463"/>
              <a:ext cx="209550" cy="674687"/>
            </a:xfrm>
            <a:prstGeom prst="rect">
              <a:avLst/>
            </a:prstGeom>
            <a:solidFill>
              <a:srgbClr val="FF5050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7" name="Text Box 42"/>
            <p:cNvSpPr txBox="1">
              <a:spLocks noChangeArrowheads="1"/>
            </p:cNvSpPr>
            <p:nvPr/>
          </p:nvSpPr>
          <p:spPr bwMode="auto">
            <a:xfrm>
              <a:off x="4521200" y="3059113"/>
              <a:ext cx="1809887" cy="508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600" b="0" u="none">
                  <a:solidFill>
                    <a:srgbClr val="669900"/>
                  </a:solidFill>
                  <a:latin typeface="Arial" pitchFamily="34" charset="0"/>
                  <a:cs typeface="Arial" pitchFamily="34" charset="0"/>
                </a:rPr>
                <a:t>CD</a:t>
              </a:r>
              <a:r>
                <a:rPr lang="de-DE" sz="1600" b="0" u="none" baseline="-25000">
                  <a:solidFill>
                    <a:srgbClr val="6699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de-DE" sz="1600" b="0" u="none">
                  <a:solidFill>
                    <a:srgbClr val="669900"/>
                  </a:solidFill>
                  <a:latin typeface="Arial" pitchFamily="34" charset="0"/>
                  <a:cs typeface="Arial" pitchFamily="34" charset="0"/>
                </a:rPr>
                <a:t>: 520 nm</a:t>
              </a:r>
            </a:p>
          </p:txBody>
        </p:sp>
        <p:sp>
          <p:nvSpPr>
            <p:cNvPr id="98" name="Rechteck 124"/>
            <p:cNvSpPr>
              <a:spLocks noChangeArrowheads="1"/>
            </p:cNvSpPr>
            <p:nvPr/>
          </p:nvSpPr>
          <p:spPr bwMode="auto">
            <a:xfrm>
              <a:off x="4424363" y="1676401"/>
              <a:ext cx="2090408" cy="508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600" b="0" u="none" baseline="30000">
                  <a:solidFill>
                    <a:srgbClr val="FF5050"/>
                  </a:solidFill>
                  <a:latin typeface="Arial" pitchFamily="34" charset="0"/>
                  <a:cs typeface="Arial" pitchFamily="34" charset="0"/>
                </a:rPr>
                <a:t>232</a:t>
              </a:r>
              <a:r>
                <a:rPr lang="de-DE" sz="1600" b="0" u="none">
                  <a:solidFill>
                    <a:srgbClr val="FF5050"/>
                  </a:solidFill>
                  <a:latin typeface="Arial" pitchFamily="34" charset="0"/>
                  <a:cs typeface="Arial" pitchFamily="34" charset="0"/>
                </a:rPr>
                <a:t>Th:  560 nm </a:t>
              </a:r>
            </a:p>
          </p:txBody>
        </p:sp>
        <p:sp>
          <p:nvSpPr>
            <p:cNvPr id="99" name="Pfeil nach rechts 92"/>
            <p:cNvSpPr/>
            <p:nvPr/>
          </p:nvSpPr>
          <p:spPr>
            <a:xfrm>
              <a:off x="3162300" y="2349500"/>
              <a:ext cx="1697038" cy="4603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/>
            </a:p>
          </p:txBody>
        </p:sp>
        <p:sp>
          <p:nvSpPr>
            <p:cNvPr id="100" name="Line 61"/>
            <p:cNvSpPr>
              <a:spLocks noChangeShapeType="1"/>
            </p:cNvSpPr>
            <p:nvPr/>
          </p:nvSpPr>
          <p:spPr bwMode="auto">
            <a:xfrm>
              <a:off x="5065713" y="2349500"/>
              <a:ext cx="1365250" cy="123825"/>
            </a:xfrm>
            <a:prstGeom prst="line">
              <a:avLst/>
            </a:prstGeom>
            <a:noFill/>
            <a:ln w="25400">
              <a:solidFill>
                <a:srgbClr val="FF505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101" name="Gruppieren 56"/>
          <p:cNvGrpSpPr>
            <a:grpSpLocks/>
          </p:cNvGrpSpPr>
          <p:nvPr/>
        </p:nvGrpSpPr>
        <p:grpSpPr bwMode="auto">
          <a:xfrm>
            <a:off x="1733342" y="1314118"/>
            <a:ext cx="3096458" cy="1294832"/>
            <a:chOff x="1095374" y="3299989"/>
            <a:chExt cx="2836128" cy="1080738"/>
          </a:xfrm>
        </p:grpSpPr>
        <p:sp>
          <p:nvSpPr>
            <p:cNvPr id="102" name="Text Box 5"/>
            <p:cNvSpPr txBox="1">
              <a:spLocks noChangeArrowheads="1"/>
            </p:cNvSpPr>
            <p:nvPr/>
          </p:nvSpPr>
          <p:spPr bwMode="auto">
            <a:xfrm>
              <a:off x="1123215" y="3299989"/>
              <a:ext cx="2808287" cy="668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400" b="0" u="none" dirty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high-power, high-contrast laser:   </a:t>
              </a:r>
            </a:p>
            <a:p>
              <a:r>
                <a:rPr lang="de-DE" sz="1400" b="0" u="none" dirty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150-300 J, ~32 fs  (8.5-17</a:t>
              </a:r>
              <a:r>
                <a:rPr lang="de-DE" sz="1100" b="0" u="none" dirty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400" b="0" u="none" dirty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PW</a:t>
              </a:r>
              <a:r>
                <a:rPr lang="de-DE" sz="1800" b="0" u="none" dirty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)                       </a:t>
              </a:r>
            </a:p>
          </p:txBody>
        </p:sp>
        <p:grpSp>
          <p:nvGrpSpPr>
            <p:cNvPr id="103" name="Gruppieren 33"/>
            <p:cNvGrpSpPr>
              <a:grpSpLocks/>
            </p:cNvGrpSpPr>
            <p:nvPr/>
          </p:nvGrpSpPr>
          <p:grpSpPr bwMode="auto">
            <a:xfrm>
              <a:off x="1095374" y="3801850"/>
              <a:ext cx="1968291" cy="578877"/>
              <a:chOff x="1547663" y="1973199"/>
              <a:chExt cx="1966836" cy="578877"/>
            </a:xfrm>
          </p:grpSpPr>
          <p:sp>
            <p:nvSpPr>
              <p:cNvPr id="104" name="Rechteck 126"/>
              <p:cNvSpPr>
                <a:spLocks noChangeArrowheads="1"/>
              </p:cNvSpPr>
              <p:nvPr/>
            </p:nvSpPr>
            <p:spPr bwMode="auto">
              <a:xfrm>
                <a:off x="1547663" y="1973199"/>
                <a:ext cx="1454025" cy="351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sz="1400" b="0" u="none" dirty="0">
                    <a:solidFill>
                      <a:srgbClr val="0066FF"/>
                    </a:solidFill>
                    <a:latin typeface="Arial" pitchFamily="34" charset="0"/>
                    <a:cs typeface="Arial" pitchFamily="34" charset="0"/>
                  </a:rPr>
                  <a:t>1.2</a:t>
                </a:r>
                <a:r>
                  <a:rPr lang="de-DE" sz="1400" b="0" u="none" baseline="30000" dirty="0">
                    <a:solidFill>
                      <a:srgbClr val="0066FF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de-DE" sz="1400" b="0" u="none" dirty="0">
                    <a:solidFill>
                      <a:srgbClr val="0066FF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de-DE" sz="1400" b="0" u="none" baseline="30000" dirty="0">
                    <a:solidFill>
                      <a:srgbClr val="0066FF"/>
                    </a:solidFill>
                    <a:latin typeface="Arial" pitchFamily="34" charset="0"/>
                    <a:cs typeface="Arial" pitchFamily="34" charset="0"/>
                  </a:rPr>
                  <a:t>23</a:t>
                </a:r>
                <a:r>
                  <a:rPr lang="de-DE" sz="1400" b="0" u="none" dirty="0">
                    <a:solidFill>
                      <a:srgbClr val="0066FF"/>
                    </a:solidFill>
                    <a:latin typeface="Arial" pitchFamily="34" charset="0"/>
                    <a:cs typeface="Arial" pitchFamily="34" charset="0"/>
                  </a:rPr>
                  <a:t> W/cm</a:t>
                </a:r>
                <a:r>
                  <a:rPr lang="de-DE" sz="1400" b="0" u="none" baseline="30000" dirty="0">
                    <a:solidFill>
                      <a:srgbClr val="0066FF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105" name="Text Box 5"/>
              <p:cNvSpPr txBox="1">
                <a:spLocks noChangeArrowheads="1"/>
              </p:cNvSpPr>
              <p:nvPr/>
            </p:nvSpPr>
            <p:spPr bwMode="auto">
              <a:xfrm>
                <a:off x="1569812" y="2200425"/>
                <a:ext cx="1944687" cy="351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de-DE" sz="1400" b="0" u="none" dirty="0">
                    <a:solidFill>
                      <a:srgbClr val="0066FF"/>
                    </a:solidFill>
                    <a:latin typeface="Arial" pitchFamily="34" charset="0"/>
                    <a:cs typeface="Arial" pitchFamily="34" charset="0"/>
                  </a:rPr>
                  <a:t>focal diam. ~ 3 </a:t>
                </a:r>
                <a:r>
                  <a:rPr lang="de-DE" sz="1400" b="0" u="none" dirty="0">
                    <a:solidFill>
                      <a:srgbClr val="0066FF"/>
                    </a:solidFill>
                    <a:latin typeface="Symbol" pitchFamily="18" charset="2"/>
                    <a:cs typeface="Arial" pitchFamily="34" charset="0"/>
                  </a:rPr>
                  <a:t>m</a:t>
                </a:r>
                <a:r>
                  <a:rPr lang="de-DE" sz="1400" b="0" u="none" dirty="0">
                    <a:solidFill>
                      <a:srgbClr val="0066FF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de-DE" sz="1400" dirty="0">
                    <a:solidFill>
                      <a:srgbClr val="0066FF"/>
                    </a:solidFill>
                    <a:latin typeface="Arial" pitchFamily="34" charset="0"/>
                    <a:cs typeface="Arial" pitchFamily="34" charset="0"/>
                  </a:rPr>
                  <a:t>                     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043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2AED125-C53B-4A8F-BC07-E5336375F104}" type="slidenum"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>
                <a:defRPr/>
              </a:pPr>
              <a:t>15</a:t>
            </a:fld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Picture 3" descr="ELI_NP_Logo_Firs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761060" cy="107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241706"/>
            <a:ext cx="6491064" cy="85798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Enhanced decay of </a:t>
            </a:r>
            <a:r>
              <a:rPr lang="en-US" sz="3600" b="1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 in hot plasma environments</a:t>
            </a:r>
            <a:endParaRPr lang="en-US" dirty="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79512" y="1572003"/>
            <a:ext cx="8640960" cy="465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4000"/>
              </a:lnSpc>
              <a:spcBef>
                <a:spcPts val="1200"/>
              </a:spcBef>
              <a:buFontTx/>
              <a:buChar char="•"/>
            </a:pP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study the possible enhancement of the decay of the long-lived </a:t>
            </a:r>
            <a:r>
              <a:rPr lang="en-US" b="0" baseline="3000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Al radioisotope in astrophysical environments with </a:t>
            </a:r>
            <a:r>
              <a:rPr lang="en-US" b="0" dirty="0" smtClean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ELI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Tx/>
              <a:buChar char="•"/>
            </a:pP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baseline="3000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n-US" b="0" dirty="0" smtClean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– the first </a:t>
            </a: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radioisotope detected in the interstellar medium, by the observation of the characteristic 1809 </a:t>
            </a:r>
            <a:r>
              <a:rPr lang="en-US" b="0" dirty="0" err="1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γ-emission associated with the decay of its ground </a:t>
            </a:r>
            <a:r>
              <a:rPr lang="en-US" b="0" dirty="0" smtClean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Tx/>
              <a:buChar char="•"/>
            </a:pP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the presence of this nucleus provides evidence of ongoing galactic </a:t>
            </a:r>
            <a:r>
              <a:rPr lang="en-US" b="0" dirty="0" err="1" smtClean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nucleosynthesis</a:t>
            </a:r>
            <a:endParaRPr lang="en-US" b="0" dirty="0" smtClean="0">
              <a:solidFill>
                <a:srgbClr val="19194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buFontTx/>
              <a:buChar char="•"/>
            </a:pP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disintegration process of </a:t>
            </a:r>
            <a:r>
              <a:rPr lang="en-US" b="0" baseline="3000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n-US" b="0" dirty="0" smtClean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further </a:t>
            </a:r>
            <a:r>
              <a:rPr lang="en-US" b="0" dirty="0" err="1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intricated</a:t>
            </a: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by the presence of a 0+ isomer at 228 </a:t>
            </a:r>
            <a:r>
              <a:rPr lang="en-US" b="0" dirty="0" err="1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above the ground </a:t>
            </a:r>
            <a:r>
              <a:rPr lang="en-US" b="0" dirty="0" smtClean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Tx/>
              <a:buChar char="•"/>
            </a:pP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Theoretical work </a:t>
            </a:r>
            <a:r>
              <a:rPr lang="en-US" b="0" dirty="0" smtClean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fr-FR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Coc A. et al., Phys. </a:t>
            </a:r>
            <a:r>
              <a:rPr lang="fr-FR" b="0" dirty="0" err="1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Rev</a:t>
            </a:r>
            <a:r>
              <a:rPr lang="fr-FR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. C 61, 015801, 1999</a:t>
            </a:r>
            <a:r>
              <a:rPr lang="en-US" b="0" dirty="0" smtClean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based on shell-model calculations predicts the a dramatic reduction of the effective life time </a:t>
            </a:r>
            <a:r>
              <a:rPr lang="en-US" b="0" dirty="0" err="1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="0" baseline="-25000" dirty="0" err="1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0" baseline="3000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26gs</a:t>
            </a: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Al) by a factor of 10</a:t>
            </a:r>
            <a:r>
              <a:rPr lang="en-US" b="0" baseline="3000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within the temperature range from 0.15 to 0.4 </a:t>
            </a:r>
            <a:r>
              <a:rPr lang="en-US" b="0" dirty="0" smtClean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GK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Tx/>
              <a:buChar char="•"/>
            </a:pPr>
            <a:r>
              <a:rPr lang="en-US" b="0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The ELI laser system will deliver energetic particle and radiation bursts of sufficient intensity to create planet and stellar-like environmental conditions</a:t>
            </a:r>
            <a:endParaRPr lang="en-US" b="0" dirty="0" smtClean="0">
              <a:solidFill>
                <a:srgbClr val="1919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483768" y="1166224"/>
            <a:ext cx="55446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800" b="0" u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LoI</a:t>
            </a:r>
            <a:r>
              <a:rPr lang="en-US" sz="1800" b="0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b="0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K. </a:t>
            </a:r>
            <a:r>
              <a:rPr lang="en-US" sz="1800" b="0" u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Spohr</a:t>
            </a:r>
            <a:r>
              <a:rPr lang="en-US" sz="1800" b="0" u="none" dirty="0">
                <a:solidFill>
                  <a:schemeClr val="tx1"/>
                </a:solidFill>
                <a:latin typeface="Arial" pitchFamily="34" charset="0"/>
              </a:rPr>
              <a:t> et al. (Glasgow) for SUPA collaboration</a:t>
            </a:r>
            <a:endParaRPr lang="de-DE" sz="1800" b="0" u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2AED125-C53B-4A8F-BC07-E5336375F104}" type="slidenum"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>
                <a:defRPr/>
              </a:pPr>
              <a:t>16</a:t>
            </a:fld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Picture 3" descr="ELI_NP_Logo_Firs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761060" cy="107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50734"/>
            <a:ext cx="6984776" cy="85798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Electron Screening in Astrophysical Plasmas</a:t>
            </a:r>
            <a:endParaRPr lang="en-US" sz="3600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907704" y="741346"/>
            <a:ext cx="79386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800" b="0" u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LoI</a:t>
            </a:r>
            <a:r>
              <a:rPr lang="en-US" sz="1800" b="0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b="0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en-US" sz="1800" b="0" u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Cappuzzello</a:t>
            </a:r>
            <a:r>
              <a:rPr lang="en-US" sz="1800" b="0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S. </a:t>
            </a:r>
            <a:r>
              <a:rPr lang="en-US" sz="1800" b="0" u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Tudisco</a:t>
            </a:r>
            <a:r>
              <a:rPr lang="en-US" sz="1800" b="0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al (INFN LNS, CNR-INO/Pisa)</a:t>
            </a:r>
            <a:endParaRPr lang="de-DE" sz="1800" b="0" u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4112774" y="1218929"/>
            <a:ext cx="4906962" cy="3214687"/>
            <a:chOff x="4094201" y="1124744"/>
            <a:chExt cx="4906924" cy="3214688"/>
          </a:xfrm>
        </p:grpSpPr>
        <p:grpSp>
          <p:nvGrpSpPr>
            <p:cNvPr id="11" name="Gruppo 102"/>
            <p:cNvGrpSpPr>
              <a:grpSpLocks/>
            </p:cNvGrpSpPr>
            <p:nvPr/>
          </p:nvGrpSpPr>
          <p:grpSpPr bwMode="auto">
            <a:xfrm>
              <a:off x="4094201" y="1124744"/>
              <a:ext cx="4906924" cy="3214688"/>
              <a:chOff x="1665306" y="785794"/>
              <a:chExt cx="4906958" cy="3214710"/>
            </a:xfrm>
          </p:grpSpPr>
          <p:grpSp>
            <p:nvGrpSpPr>
              <p:cNvPr id="24" name="Gruppo 101"/>
              <p:cNvGrpSpPr>
                <a:grpSpLocks/>
              </p:cNvGrpSpPr>
              <p:nvPr/>
            </p:nvGrpSpPr>
            <p:grpSpPr bwMode="auto">
              <a:xfrm>
                <a:off x="1665306" y="785794"/>
                <a:ext cx="4906958" cy="3214710"/>
                <a:chOff x="1665306" y="785794"/>
                <a:chExt cx="4906958" cy="3214710"/>
              </a:xfrm>
            </p:grpSpPr>
            <p:grpSp>
              <p:nvGrpSpPr>
                <p:cNvPr id="26" name="Gruppo 100"/>
                <p:cNvGrpSpPr>
                  <a:grpSpLocks/>
                </p:cNvGrpSpPr>
                <p:nvPr/>
              </p:nvGrpSpPr>
              <p:grpSpPr bwMode="auto">
                <a:xfrm>
                  <a:off x="1665306" y="785794"/>
                  <a:ext cx="4906958" cy="3214710"/>
                  <a:chOff x="1665306" y="785794"/>
                  <a:chExt cx="4906958" cy="3214710"/>
                </a:xfrm>
              </p:grpSpPr>
              <p:grpSp>
                <p:nvGrpSpPr>
                  <p:cNvPr id="28" name="Gruppo 99"/>
                  <p:cNvGrpSpPr>
                    <a:grpSpLocks/>
                  </p:cNvGrpSpPr>
                  <p:nvPr/>
                </p:nvGrpSpPr>
                <p:grpSpPr bwMode="auto">
                  <a:xfrm>
                    <a:off x="1665306" y="785794"/>
                    <a:ext cx="4906958" cy="3214710"/>
                    <a:chOff x="1665306" y="785794"/>
                    <a:chExt cx="4906958" cy="3214710"/>
                  </a:xfrm>
                </p:grpSpPr>
                <p:grpSp>
                  <p:nvGrpSpPr>
                    <p:cNvPr id="31" name="Gruppo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65306" y="785794"/>
                      <a:ext cx="4906958" cy="3214710"/>
                      <a:chOff x="1665306" y="785794"/>
                      <a:chExt cx="4906958" cy="3214710"/>
                    </a:xfrm>
                  </p:grpSpPr>
                  <p:sp>
                    <p:nvSpPr>
                      <p:cNvPr id="33" name="Rettangolo 37"/>
                      <p:cNvSpPr/>
                      <p:nvPr/>
                    </p:nvSpPr>
                    <p:spPr>
                      <a:xfrm>
                        <a:off x="1681181" y="785794"/>
                        <a:ext cx="4891083" cy="3214710"/>
                      </a:xfrm>
                      <a:prstGeom prst="rect">
                        <a:avLst/>
                      </a:prstGeom>
                      <a:solidFill>
                        <a:srgbClr val="3232CC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it-IT" dirty="0"/>
                      </a:p>
                    </p:txBody>
                  </p:sp>
                  <p:grpSp>
                    <p:nvGrpSpPr>
                      <p:cNvPr id="34" name="Gruppo 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5306" y="1126091"/>
                        <a:ext cx="4430713" cy="2828077"/>
                        <a:chOff x="1665306" y="1126091"/>
                        <a:chExt cx="4430713" cy="2828077"/>
                      </a:xfrm>
                    </p:grpSpPr>
                    <p:sp>
                      <p:nvSpPr>
                        <p:cNvPr id="35" name="Text Box 15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1819" y="1862140"/>
                          <a:ext cx="562979" cy="3077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4000" b="1" u="sng">
                              <a:solidFill>
                                <a:schemeClr val="bg2"/>
                              </a:solidFill>
                              <a:latin typeface="Comic Sans MS" pitchFamily="66" charset="0"/>
                            </a:defRPr>
                          </a:lvl1pPr>
                          <a:lvl2pPr marL="742950" indent="-285750">
                            <a:defRPr sz="4000" b="1" u="sng">
                              <a:solidFill>
                                <a:schemeClr val="bg2"/>
                              </a:solidFill>
                              <a:latin typeface="Comic Sans MS" pitchFamily="66" charset="0"/>
                            </a:defRPr>
                          </a:lvl2pPr>
                          <a:lvl3pPr marL="1143000" indent="-228600">
                            <a:defRPr sz="4000" b="1" u="sng">
                              <a:solidFill>
                                <a:schemeClr val="bg2"/>
                              </a:solidFill>
                              <a:latin typeface="Comic Sans MS" pitchFamily="66" charset="0"/>
                            </a:defRPr>
                          </a:lvl3pPr>
                          <a:lvl4pPr marL="1600200" indent="-228600">
                            <a:defRPr sz="4000" b="1" u="sng">
                              <a:solidFill>
                                <a:schemeClr val="bg2"/>
                              </a:solidFill>
                              <a:latin typeface="Comic Sans MS" pitchFamily="66" charset="0"/>
                            </a:defRPr>
                          </a:lvl4pPr>
                          <a:lvl5pPr marL="2057400" indent="-228600">
                            <a:defRPr sz="4000" b="1" u="sng">
                              <a:solidFill>
                                <a:schemeClr val="bg2"/>
                              </a:solidFill>
                              <a:latin typeface="Comic Sans MS" pitchFamily="66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4000" b="1" u="sng">
                              <a:solidFill>
                                <a:schemeClr val="bg2"/>
                              </a:solidFill>
                              <a:latin typeface="Comic Sans MS" pitchFamily="66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4000" b="1" u="sng">
                              <a:solidFill>
                                <a:schemeClr val="bg2"/>
                              </a:solidFill>
                              <a:latin typeface="Comic Sans MS" pitchFamily="66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4000" b="1" u="sng">
                              <a:solidFill>
                                <a:schemeClr val="bg2"/>
                              </a:solidFill>
                              <a:latin typeface="Comic Sans MS" pitchFamily="66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4000" b="1" u="sng">
                              <a:solidFill>
                                <a:schemeClr val="bg2"/>
                              </a:solidFill>
                              <a:latin typeface="Comic Sans MS" pitchFamily="66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GB" sz="1400" u="none">
                              <a:solidFill>
                                <a:srgbClr val="FFFF00"/>
                              </a:solidFill>
                              <a:latin typeface="Arial" pitchFamily="34" charset="0"/>
                              <a:ea typeface="ＭＳ Ｐゴシック" pitchFamily="34" charset="-128"/>
                              <a:cs typeface="Arial" pitchFamily="34" charset="0"/>
                            </a:rPr>
                            <a:t>bare</a:t>
                          </a:r>
                        </a:p>
                      </p:txBody>
                    </p:sp>
                    <p:grpSp>
                      <p:nvGrpSpPr>
                        <p:cNvPr id="36" name="Gruppo 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5306" y="1126091"/>
                          <a:ext cx="4430713" cy="2828077"/>
                          <a:chOff x="1665306" y="1126091"/>
                          <a:chExt cx="4430713" cy="2828077"/>
                        </a:xfrm>
                      </p:grpSpPr>
                      <p:grpSp>
                        <p:nvGrpSpPr>
                          <p:cNvPr id="37" name="Group 1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65306" y="1270003"/>
                            <a:ext cx="4430713" cy="2497137"/>
                            <a:chOff x="543" y="2862"/>
                            <a:chExt cx="2791" cy="1573"/>
                          </a:xfrm>
                        </p:grpSpPr>
                        <p:sp>
                          <p:nvSpPr>
                            <p:cNvPr id="47" name="Text Box 15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185" y="3502"/>
                              <a:ext cx="909" cy="19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1pPr>
                              <a:lvl2pPr marL="742950" indent="-28575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2pPr>
                              <a:lvl3pPr marL="11430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3pPr>
                              <a:lvl4pPr marL="16002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4pPr>
                              <a:lvl5pPr marL="20574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r>
                                <a:rPr lang="en-GB" sz="1400" b="0" u="none" dirty="0">
                                  <a:solidFill>
                                    <a:schemeClr val="bg1"/>
                                  </a:solidFill>
                                  <a:latin typeface="Arial" pitchFamily="34" charset="0"/>
                                  <a:ea typeface="ＭＳ Ｐゴシック" pitchFamily="34" charset="-128"/>
                                  <a:cs typeface="Arial" pitchFamily="34" charset="0"/>
                                </a:rPr>
                                <a:t>Potential   V(r)</a:t>
                              </a:r>
                              <a:endParaRPr lang="it-IT" sz="1400" b="0" u="none" dirty="0">
                                <a:solidFill>
                                  <a:schemeClr val="bg1"/>
                                </a:solidFill>
                                <a:latin typeface="Arial" pitchFamily="34" charset="0"/>
                                <a:ea typeface="ＭＳ Ｐゴシック" pitchFamily="34" charset="-128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8" name="Text Box 16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3996"/>
                              <a:ext cx="291" cy="19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1pPr>
                              <a:lvl2pPr marL="742950" indent="-28575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2pPr>
                              <a:lvl3pPr marL="11430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3pPr>
                              <a:lvl4pPr marL="16002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4pPr>
                              <a:lvl5pPr marL="20574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r>
                                <a:rPr lang="en-GB" sz="1400" b="0" u="none" dirty="0" err="1">
                                  <a:solidFill>
                                    <a:schemeClr val="bg1"/>
                                  </a:solidFill>
                                  <a:latin typeface="Arial" pitchFamily="34" charset="0"/>
                                  <a:ea typeface="ＭＳ Ｐゴシック" pitchFamily="34" charset="-128"/>
                                  <a:cs typeface="Arial" pitchFamily="34" charset="0"/>
                                </a:rPr>
                                <a:t>R</a:t>
                              </a:r>
                              <a:r>
                                <a:rPr lang="en-GB" sz="1400" b="0" u="none" baseline="-25000" dirty="0" err="1">
                                  <a:solidFill>
                                    <a:schemeClr val="bg1"/>
                                  </a:solidFill>
                                  <a:latin typeface="Arial" pitchFamily="34" charset="0"/>
                                  <a:ea typeface="ＭＳ Ｐゴシック" pitchFamily="34" charset="-128"/>
                                  <a:cs typeface="Arial" pitchFamily="34" charset="0"/>
                                </a:rPr>
                                <a:t>n</a:t>
                              </a:r>
                              <a:endParaRPr lang="en-GB" sz="1400" b="0" u="none" dirty="0">
                                <a:solidFill>
                                  <a:schemeClr val="bg1"/>
                                </a:solidFill>
                                <a:latin typeface="Arial" pitchFamily="34" charset="0"/>
                                <a:ea typeface="ＭＳ Ｐゴシック" pitchFamily="34" charset="-128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9" name="Text Box 16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53" y="4058"/>
                              <a:ext cx="299" cy="19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1pPr>
                              <a:lvl2pPr marL="742950" indent="-28575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2pPr>
                              <a:lvl3pPr marL="11430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3pPr>
                              <a:lvl4pPr marL="16002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4pPr>
                              <a:lvl5pPr marL="20574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r>
                                <a:rPr lang="en-GB" sz="1400" b="0" u="none" dirty="0" err="1">
                                  <a:solidFill>
                                    <a:schemeClr val="bg1"/>
                                  </a:solidFill>
                                  <a:latin typeface="Arial" pitchFamily="34" charset="0"/>
                                  <a:ea typeface="ＭＳ Ｐゴシック" pitchFamily="34" charset="-128"/>
                                  <a:cs typeface="Arial" pitchFamily="34" charset="0"/>
                                </a:rPr>
                                <a:t>R</a:t>
                              </a:r>
                              <a:r>
                                <a:rPr lang="en-GB" sz="1400" b="0" u="none" baseline="-25000" dirty="0" err="1">
                                  <a:solidFill>
                                    <a:schemeClr val="bg1"/>
                                  </a:solidFill>
                                  <a:latin typeface="Arial" pitchFamily="34" charset="0"/>
                                  <a:ea typeface="ＭＳ Ｐゴシック" pitchFamily="34" charset="-128"/>
                                  <a:cs typeface="Arial" pitchFamily="34" charset="0"/>
                                </a:rPr>
                                <a:t>t</a:t>
                              </a:r>
                              <a:endParaRPr lang="en-GB" sz="1400" b="0" u="none" dirty="0">
                                <a:solidFill>
                                  <a:schemeClr val="bg1"/>
                                </a:solidFill>
                                <a:latin typeface="Arial" pitchFamily="34" charset="0"/>
                                <a:ea typeface="ＭＳ Ｐゴシック" pitchFamily="34" charset="-128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0" name="Line 1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862" y="2922"/>
                              <a:ext cx="0" cy="1513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chemeClr val="tx1"/>
                              </a:solidFill>
                              <a:round/>
                              <a:headEnd/>
                              <a:tailEnd type="stealth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51" name="Line 16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862" y="4009"/>
                              <a:ext cx="2417" cy="0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chemeClr val="tx1"/>
                              </a:solidFill>
                              <a:round/>
                              <a:headEnd/>
                              <a:tailEnd type="stealth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52" name="Line 1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862" y="3065"/>
                              <a:ext cx="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53" name="Line 1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862" y="3065"/>
                              <a:ext cx="52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54" name="Text Box 16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52" y="2862"/>
                              <a:ext cx="272" cy="19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1pPr>
                              <a:lvl2pPr marL="742950" indent="-28575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2pPr>
                              <a:lvl3pPr marL="11430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3pPr>
                              <a:lvl4pPr marL="16002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4pPr>
                              <a:lvl5pPr marL="20574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r>
                                <a:rPr lang="en-GB" sz="1400" b="0" u="none" dirty="0" err="1">
                                  <a:solidFill>
                                    <a:schemeClr val="bg1"/>
                                  </a:solidFill>
                                  <a:latin typeface="Arial" pitchFamily="34" charset="0"/>
                                  <a:ea typeface="ＭＳ Ｐゴシック" pitchFamily="34" charset="-128"/>
                                  <a:cs typeface="Arial" pitchFamily="34" charset="0"/>
                                </a:rPr>
                                <a:t>E</a:t>
                              </a:r>
                              <a:r>
                                <a:rPr lang="en-GB" sz="1400" b="0" u="none" baseline="-25000" dirty="0" err="1">
                                  <a:solidFill>
                                    <a:schemeClr val="bg1"/>
                                  </a:solidFill>
                                  <a:latin typeface="Arial" pitchFamily="34" charset="0"/>
                                  <a:ea typeface="ＭＳ Ｐゴシック" pitchFamily="34" charset="-128"/>
                                  <a:cs typeface="Arial" pitchFamily="34" charset="0"/>
                                </a:rPr>
                                <a:t>c</a:t>
                              </a:r>
                              <a:endParaRPr lang="en-GB" sz="1400" b="0" u="none" dirty="0">
                                <a:solidFill>
                                  <a:schemeClr val="bg1"/>
                                </a:solidFill>
                                <a:latin typeface="Arial" pitchFamily="34" charset="0"/>
                                <a:ea typeface="ＭＳ Ｐゴシック" pitchFamily="34" charset="-128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5" name="Text Box 16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04" y="3923"/>
                              <a:ext cx="166" cy="15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>
                              <a:spAutoFit/>
                            </a:bodyPr>
                            <a:lstStyle>
                              <a:lvl1pPr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1pPr>
                              <a:lvl2pPr marL="742950" indent="-28575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2pPr>
                              <a:lvl3pPr marL="11430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3pPr>
                              <a:lvl4pPr marL="16002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4pPr>
                              <a:lvl5pPr marL="20574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r>
                                <a:rPr lang="en-GB" sz="1000" dirty="0">
                                  <a:solidFill>
                                    <a:schemeClr val="bg1"/>
                                  </a:solidFill>
                                  <a:ea typeface="ＭＳ Ｐゴシック" pitchFamily="34" charset="-128"/>
                                </a:rPr>
                                <a:t>0</a:t>
                              </a:r>
                            </a:p>
                          </p:txBody>
                        </p:sp>
                        <p:sp>
                          <p:nvSpPr>
                            <p:cNvPr id="56" name="Line 16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863" y="3056"/>
                              <a:ext cx="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57" name="Text Box 16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70" y="4016"/>
                              <a:ext cx="273" cy="19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1pPr>
                              <a:lvl2pPr marL="742950" indent="-28575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2pPr>
                              <a:lvl3pPr marL="11430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3pPr>
                              <a:lvl4pPr marL="16002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4pPr>
                              <a:lvl5pPr marL="20574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r>
                                <a:rPr lang="en-GB" sz="1400" b="0" u="none" dirty="0">
                                  <a:solidFill>
                                    <a:schemeClr val="bg1"/>
                                  </a:solidFill>
                                  <a:latin typeface="Arial" pitchFamily="34" charset="0"/>
                                  <a:ea typeface="ＭＳ Ｐゴシック" pitchFamily="34" charset="-128"/>
                                  <a:cs typeface="Arial" pitchFamily="34" charset="0"/>
                                </a:rPr>
                                <a:t>R</a:t>
                              </a:r>
                              <a:r>
                                <a:rPr lang="en-GB" sz="1400" b="0" u="none" baseline="-25000" dirty="0">
                                  <a:solidFill>
                                    <a:schemeClr val="bg1"/>
                                  </a:solidFill>
                                  <a:latin typeface="Arial" pitchFamily="34" charset="0"/>
                                  <a:ea typeface="ＭＳ Ｐゴシック" pitchFamily="34" charset="-128"/>
                                  <a:cs typeface="Arial" pitchFamily="34" charset="0"/>
                                </a:rPr>
                                <a:t>a</a:t>
                              </a:r>
                              <a:endParaRPr lang="en-GB" sz="1400" b="0" u="none" dirty="0">
                                <a:solidFill>
                                  <a:schemeClr val="bg1"/>
                                </a:solidFill>
                                <a:latin typeface="Arial" pitchFamily="34" charset="0"/>
                                <a:ea typeface="ＭＳ Ｐゴシック" pitchFamily="34" charset="-128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8" name="Text Box 17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74" y="4016"/>
                              <a:ext cx="160" cy="2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>
                              <a:spAutoFit/>
                            </a:bodyPr>
                            <a:lstStyle>
                              <a:lvl1pPr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1pPr>
                              <a:lvl2pPr marL="742950" indent="-28575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2pPr>
                              <a:lvl3pPr marL="11430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3pPr>
                              <a:lvl4pPr marL="16002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4pPr>
                              <a:lvl5pPr marL="20574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r>
                                <a:rPr lang="en-GB" sz="1600" b="0" u="none" dirty="0">
                                  <a:solidFill>
                                    <a:schemeClr val="bg1"/>
                                  </a:solidFill>
                                  <a:latin typeface="Arial" pitchFamily="34" charset="0"/>
                                  <a:ea typeface="ＭＳ Ｐゴシック" pitchFamily="34" charset="-128"/>
                                  <a:cs typeface="Arial" pitchFamily="34" charset="0"/>
                                </a:rPr>
                                <a:t>r</a:t>
                              </a:r>
                              <a:endParaRPr lang="it-IT" sz="1600" b="0" u="none" dirty="0">
                                <a:solidFill>
                                  <a:schemeClr val="bg1"/>
                                </a:solidFill>
                                <a:latin typeface="Arial" pitchFamily="34" charset="0"/>
                                <a:ea typeface="ＭＳ Ｐゴシック" pitchFamily="34" charset="-128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8" name="Gruppo 9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83065" y="1126091"/>
                            <a:ext cx="4043079" cy="2828077"/>
                            <a:chOff x="1783065" y="1126091"/>
                            <a:chExt cx="4043079" cy="2828077"/>
                          </a:xfrm>
                        </p:grpSpPr>
                        <p:grpSp>
                          <p:nvGrpSpPr>
                            <p:cNvPr id="39" name="Group 1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165369" y="1495428"/>
                              <a:ext cx="3660775" cy="2208212"/>
                              <a:chOff x="855" y="3007"/>
                              <a:chExt cx="2306" cy="1391"/>
                            </a:xfrm>
                          </p:grpSpPr>
                          <p:sp>
                            <p:nvSpPr>
                              <p:cNvPr id="44" name="Freeform 13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109" y="3007"/>
                                <a:ext cx="2052" cy="1002"/>
                              </a:xfrm>
                              <a:custGeom>
                                <a:avLst/>
                                <a:gdLst>
                                  <a:gd name="T0" fmla="*/ 304 w 1874"/>
                                  <a:gd name="T1" fmla="*/ 595 h 1018"/>
                                  <a:gd name="T2" fmla="*/ 304 w 1874"/>
                                  <a:gd name="T3" fmla="*/ 81 h 1018"/>
                                  <a:gd name="T4" fmla="*/ 2123 w 1874"/>
                                  <a:gd name="T5" fmla="*/ 119 h 1018"/>
                                  <a:gd name="T6" fmla="*/ 4496 w 1874"/>
                                  <a:gd name="T7" fmla="*/ 213 h 1018"/>
                                  <a:gd name="T8" fmla="*/ 7911 w 1874"/>
                                  <a:gd name="T9" fmla="*/ 318 h 1018"/>
                                  <a:gd name="T10" fmla="*/ 11846 w 1874"/>
                                  <a:gd name="T11" fmla="*/ 398 h 1018"/>
                                  <a:gd name="T12" fmla="*/ 16057 w 1874"/>
                                  <a:gd name="T13" fmla="*/ 455 h 1018"/>
                                  <a:gd name="T14" fmla="*/ 21027 w 1874"/>
                                  <a:gd name="T15" fmla="*/ 508 h 1018"/>
                                  <a:gd name="T16" fmla="*/ 26450 w 1874"/>
                                  <a:gd name="T17" fmla="*/ 538 h 1018"/>
                                  <a:gd name="T18" fmla="*/ 31934 w 1874"/>
                                  <a:gd name="T19" fmla="*/ 556 h 1018"/>
                                  <a:gd name="T20" fmla="*/ 36887 w 1874"/>
                                  <a:gd name="T21" fmla="*/ 567 h 1018"/>
                                  <a:gd name="T22" fmla="*/ 40985 w 1874"/>
                                  <a:gd name="T23" fmla="*/ 574 h 1018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60000 65536"/>
                                  <a:gd name="T34" fmla="*/ 0 60000 65536"/>
                                  <a:gd name="T35" fmla="*/ 0 60000 65536"/>
                                  <a:gd name="T36" fmla="*/ 0 w 1874"/>
                                  <a:gd name="T37" fmla="*/ 0 h 1018"/>
                                  <a:gd name="T38" fmla="*/ 1874 w 1874"/>
                                  <a:gd name="T39" fmla="*/ 1018 h 1018"/>
                                </a:gdLst>
                                <a:ahLst/>
                                <a:cxnLst>
                                  <a:cxn ang="T24">
                                    <a:pos x="T0" y="T1"/>
                                  </a:cxn>
                                  <a:cxn ang="T25">
                                    <a:pos x="T2" y="T3"/>
                                  </a:cxn>
                                  <a:cxn ang="T26">
                                    <a:pos x="T4" y="T5"/>
                                  </a:cxn>
                                  <a:cxn ang="T27">
                                    <a:pos x="T6" y="T7"/>
                                  </a:cxn>
                                  <a:cxn ang="T28">
                                    <a:pos x="T8" y="T9"/>
                                  </a:cxn>
                                  <a:cxn ang="T29">
                                    <a:pos x="T10" y="T11"/>
                                  </a:cxn>
                                  <a:cxn ang="T30">
                                    <a:pos x="T12" y="T13"/>
                                  </a:cxn>
                                  <a:cxn ang="T31">
                                    <a:pos x="T14" y="T15"/>
                                  </a:cxn>
                                  <a:cxn ang="T32">
                                    <a:pos x="T16" y="T17"/>
                                  </a:cxn>
                                  <a:cxn ang="T33">
                                    <a:pos x="T18" y="T19"/>
                                  </a:cxn>
                                  <a:cxn ang="T34">
                                    <a:pos x="T20" y="T21"/>
                                  </a:cxn>
                                  <a:cxn ang="T35">
                                    <a:pos x="T22" y="T23"/>
                                  </a:cxn>
                                </a:cxnLst>
                                <a:rect l="T36" t="T37" r="T38" b="T39"/>
                                <a:pathLst>
                                  <a:path w="1874" h="1018">
                                    <a:moveTo>
                                      <a:pt x="14" y="1018"/>
                                    </a:moveTo>
                                    <a:cubicBezTo>
                                      <a:pt x="14" y="871"/>
                                      <a:pt x="0" y="272"/>
                                      <a:pt x="14" y="136"/>
                                    </a:cubicBezTo>
                                    <a:cubicBezTo>
                                      <a:pt x="28" y="0"/>
                                      <a:pt x="66" y="164"/>
                                      <a:pt x="98" y="202"/>
                                    </a:cubicBezTo>
                                    <a:cubicBezTo>
                                      <a:pt x="130" y="240"/>
                                      <a:pt x="162" y="307"/>
                                      <a:pt x="206" y="364"/>
                                    </a:cubicBezTo>
                                    <a:cubicBezTo>
                                      <a:pt x="250" y="421"/>
                                      <a:pt x="306" y="491"/>
                                      <a:pt x="362" y="544"/>
                                    </a:cubicBezTo>
                                    <a:cubicBezTo>
                                      <a:pt x="418" y="597"/>
                                      <a:pt x="480" y="643"/>
                                      <a:pt x="542" y="682"/>
                                    </a:cubicBezTo>
                                    <a:cubicBezTo>
                                      <a:pt x="604" y="721"/>
                                      <a:pt x="664" y="747"/>
                                      <a:pt x="734" y="778"/>
                                    </a:cubicBezTo>
                                    <a:cubicBezTo>
                                      <a:pt x="804" y="809"/>
                                      <a:pt x="883" y="844"/>
                                      <a:pt x="962" y="868"/>
                                    </a:cubicBezTo>
                                    <a:cubicBezTo>
                                      <a:pt x="1041" y="892"/>
                                      <a:pt x="1125" y="908"/>
                                      <a:pt x="1208" y="922"/>
                                    </a:cubicBezTo>
                                    <a:cubicBezTo>
                                      <a:pt x="1291" y="936"/>
                                      <a:pt x="1380" y="944"/>
                                      <a:pt x="1460" y="952"/>
                                    </a:cubicBezTo>
                                    <a:cubicBezTo>
                                      <a:pt x="1540" y="960"/>
                                      <a:pt x="1619" y="965"/>
                                      <a:pt x="1688" y="970"/>
                                    </a:cubicBezTo>
                                    <a:cubicBezTo>
                                      <a:pt x="1757" y="975"/>
                                      <a:pt x="1835" y="980"/>
                                      <a:pt x="1874" y="982"/>
                                    </a:cubicBezTo>
                                  </a:path>
                                </a:pathLst>
                              </a:custGeom>
                              <a:noFill/>
                              <a:ln w="19050">
                                <a:solidFill>
                                  <a:srgbClr val="FFFF00"/>
                                </a:solidFill>
                                <a:prstDash val="sysDot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45" name="Line 1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22" y="4005"/>
                                <a:ext cx="0" cy="393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FF00"/>
                                </a:solidFill>
                                <a:prstDash val="sysDot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46" name="Line 1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855" y="4398"/>
                                <a:ext cx="267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FF00"/>
                                </a:solidFill>
                                <a:prstDash val="sysDot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40" name="Rectangle 1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87686" y="1126091"/>
                              <a:ext cx="1803711" cy="30777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r>
                                <a:rPr lang="en-US" sz="1200" u="none">
                                  <a:solidFill>
                                    <a:srgbClr val="FFFF00"/>
                                  </a:solidFill>
                                </a:rPr>
                                <a:t>  </a:t>
                              </a:r>
                              <a:r>
                                <a:rPr lang="en-US" sz="1400" b="0" u="none">
                                  <a:solidFill>
                                    <a:srgbClr val="FFFF00"/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a:t>E</a:t>
                              </a:r>
                              <a:r>
                                <a:rPr lang="en-US" sz="1400" b="0" u="none" baseline="-25000">
                                  <a:solidFill>
                                    <a:srgbClr val="FFFF00"/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a:t>coul</a:t>
                              </a:r>
                              <a:r>
                                <a:rPr lang="en-US" sz="1400" b="0" u="none">
                                  <a:solidFill>
                                    <a:srgbClr val="FFFF00"/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a:t> ~ Z</a:t>
                              </a:r>
                              <a:r>
                                <a:rPr lang="en-US" sz="1400" b="0" u="none" baseline="-25000">
                                  <a:solidFill>
                                    <a:srgbClr val="FFFF00"/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a:t>1</a:t>
                              </a:r>
                              <a:r>
                                <a:rPr lang="en-US" sz="1400" b="0" u="none">
                                  <a:solidFill>
                                    <a:srgbClr val="FFFF00"/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a:t>Z</a:t>
                              </a:r>
                              <a:r>
                                <a:rPr lang="en-US" sz="1400" b="0" u="none" baseline="-25000">
                                  <a:solidFill>
                                    <a:srgbClr val="FFFF00"/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a:t>2</a:t>
                              </a:r>
                              <a:r>
                                <a:rPr lang="en-US" sz="1400" b="0" u="none">
                                  <a:solidFill>
                                    <a:srgbClr val="FFFF00"/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a:t>  (MeV)</a:t>
                              </a:r>
                            </a:p>
                          </p:txBody>
                        </p:sp>
                        <p:sp>
                          <p:nvSpPr>
                            <p:cNvPr id="41" name="Text Box 1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83065" y="3677167"/>
                              <a:ext cx="1066325" cy="27700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>
                              <a:spAutoFit/>
                            </a:bodyPr>
                            <a:lstStyle>
                              <a:lvl1pPr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1pPr>
                              <a:lvl2pPr marL="742950" indent="-28575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2pPr>
                              <a:lvl3pPr marL="11430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3pPr>
                              <a:lvl4pPr marL="16002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4pPr>
                              <a:lvl5pPr marL="2057400" indent="-228600"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000" b="1" u="sng">
                                  <a:solidFill>
                                    <a:schemeClr val="bg2"/>
                                  </a:solidFill>
                                  <a:latin typeface="Comic Sans MS" pitchFamily="66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r>
                                <a:rPr lang="en-US" sz="1200" u="none">
                                  <a:solidFill>
                                    <a:srgbClr val="FFFF00"/>
                                  </a:solidFill>
                                  <a:latin typeface="Arial" pitchFamily="34" charset="0"/>
                                  <a:ea typeface="ＭＳ Ｐゴシック" pitchFamily="34" charset="-128"/>
                                  <a:cs typeface="Arial" pitchFamily="34" charset="0"/>
                                </a:rPr>
                                <a:t>nuclear well</a:t>
                              </a:r>
                            </a:p>
                          </p:txBody>
                        </p:sp>
                        <p:sp>
                          <p:nvSpPr>
                            <p:cNvPr id="42" name="AutoShape 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000232" y="1643050"/>
                              <a:ext cx="142876" cy="1357322"/>
                            </a:xfrm>
                            <a:prstGeom prst="leftBrace">
                              <a:avLst>
                                <a:gd name="adj1" fmla="val 61926"/>
                                <a:gd name="adj2" fmla="val 50000"/>
                              </a:avLst>
                            </a:prstGeom>
                            <a:noFill/>
                            <a:ln w="19050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algn="ctr"/>
                              <a:endParaRPr lang="de-DE" sz="1600"/>
                            </a:p>
                          </p:txBody>
                        </p:sp>
                        <p:sp>
                          <p:nvSpPr>
                            <p:cNvPr id="43" name="AutoShape 2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029570" y="3095561"/>
                              <a:ext cx="125413" cy="642942"/>
                            </a:xfrm>
                            <a:prstGeom prst="leftBrace">
                              <a:avLst>
                                <a:gd name="adj1" fmla="val 61923"/>
                                <a:gd name="adj2" fmla="val 50000"/>
                              </a:avLst>
                            </a:prstGeom>
                            <a:noFill/>
                            <a:ln w="19050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32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7072" y="785794"/>
                      <a:ext cx="2252556" cy="4001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4000" b="1" u="sng">
                          <a:solidFill>
                            <a:schemeClr val="bg2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defRPr sz="4000" b="1" u="sng">
                          <a:solidFill>
                            <a:schemeClr val="bg2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defRPr sz="4000" b="1" u="sng">
                          <a:solidFill>
                            <a:schemeClr val="bg2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defRPr sz="4000" b="1" u="sng">
                          <a:solidFill>
                            <a:schemeClr val="bg2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defRPr sz="4000" b="1" u="sng">
                          <a:solidFill>
                            <a:schemeClr val="bg2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 b="1" u="sng">
                          <a:solidFill>
                            <a:schemeClr val="bg2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 b="1" u="sng">
                          <a:solidFill>
                            <a:schemeClr val="bg2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 b="1" u="sng">
                          <a:solidFill>
                            <a:schemeClr val="bg2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 b="1" u="sng">
                          <a:solidFill>
                            <a:schemeClr val="bg2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2000" b="0" u="none" dirty="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Coulomb potential</a:t>
                      </a:r>
                    </a:p>
                  </p:txBody>
                </p:sp>
              </p:grpSp>
              <p:sp>
                <p:nvSpPr>
                  <p:cNvPr id="29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3786182" y="2571744"/>
                    <a:ext cx="152558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00"/>
                    </a:solidFill>
                    <a:round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571986" y="2214564"/>
                    <a:ext cx="941290" cy="3077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u="none">
                        <a:solidFill>
                          <a:srgbClr val="FFFF99"/>
                        </a:solidFill>
                        <a:latin typeface="Arial" pitchFamily="34" charset="0"/>
                        <a:cs typeface="Arial" pitchFamily="34" charset="0"/>
                      </a:rPr>
                      <a:t>E</a:t>
                    </a:r>
                    <a:r>
                      <a:rPr lang="en-US" sz="1400" u="none" baseline="-25000">
                        <a:solidFill>
                          <a:srgbClr val="FFFF99"/>
                        </a:solidFill>
                        <a:latin typeface="Arial" pitchFamily="34" charset="0"/>
                        <a:cs typeface="Arial" pitchFamily="34" charset="0"/>
                      </a:rPr>
                      <a:t>kin</a:t>
                    </a:r>
                    <a:r>
                      <a:rPr lang="en-US" sz="1400" u="none">
                        <a:solidFill>
                          <a:srgbClr val="FFFF99"/>
                        </a:solidFill>
                        <a:latin typeface="Arial" pitchFamily="34" charset="0"/>
                        <a:cs typeface="Arial" pitchFamily="34" charset="0"/>
                      </a:rPr>
                      <a:t> ~ kT </a:t>
                    </a:r>
                  </a:p>
                </p:txBody>
              </p:sp>
            </p:grpSp>
            <p:sp>
              <p:nvSpPr>
                <p:cNvPr id="2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555866" y="2578097"/>
                  <a:ext cx="730250" cy="480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sz="1400" u="none">
                      <a:solidFill>
                        <a:srgbClr val="FFFF99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rPr>
                    <a:t>tunnel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sz="1400" u="none">
                      <a:solidFill>
                        <a:srgbClr val="FFFF99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rPr>
                    <a:t>effect</a:t>
                  </a:r>
                </a:p>
              </p:txBody>
            </p:sp>
          </p:grpSp>
          <p:cxnSp>
            <p:nvCxnSpPr>
              <p:cNvPr id="25" name="Connettore 1 92"/>
              <p:cNvCxnSpPr/>
              <p:nvPr/>
            </p:nvCxnSpPr>
            <p:spPr>
              <a:xfrm>
                <a:off x="2606692" y="2547932"/>
                <a:ext cx="642937" cy="1587"/>
              </a:xfrm>
              <a:prstGeom prst="line">
                <a:avLst/>
              </a:prstGeom>
              <a:ln w="15875"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o 160"/>
            <p:cNvGrpSpPr>
              <a:grpSpLocks/>
            </p:cNvGrpSpPr>
            <p:nvPr/>
          </p:nvGrpSpPr>
          <p:grpSpPr bwMode="auto">
            <a:xfrm>
              <a:off x="4602163" y="1951832"/>
              <a:ext cx="3668722" cy="2195503"/>
              <a:chOff x="4602193" y="969939"/>
              <a:chExt cx="3669217" cy="2195306"/>
            </a:xfrm>
          </p:grpSpPr>
          <p:grpSp>
            <p:nvGrpSpPr>
              <p:cNvPr id="17" name="Gruppo 95"/>
              <p:cNvGrpSpPr>
                <a:grpSpLocks/>
              </p:cNvGrpSpPr>
              <p:nvPr/>
            </p:nvGrpSpPr>
            <p:grpSpPr bwMode="auto">
              <a:xfrm>
                <a:off x="4602193" y="969939"/>
                <a:ext cx="2066925" cy="2089150"/>
                <a:chOff x="2173307" y="1612903"/>
                <a:chExt cx="2066925" cy="2089150"/>
              </a:xfrm>
            </p:grpSpPr>
            <p:sp>
              <p:nvSpPr>
                <p:cNvPr id="19" name="Text Box 157"/>
                <p:cNvSpPr txBox="1">
                  <a:spLocks noChangeArrowheads="1"/>
                </p:cNvSpPr>
                <p:nvPr/>
              </p:nvSpPr>
              <p:spPr bwMode="auto">
                <a:xfrm>
                  <a:off x="3143240" y="2857496"/>
                  <a:ext cx="955840" cy="3077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 u="sng">
                      <a:solidFill>
                        <a:schemeClr val="bg2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GB" sz="1400" b="0" u="none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rPr>
                    <a:t>screened</a:t>
                  </a:r>
                </a:p>
              </p:txBody>
            </p:sp>
            <p:grpSp>
              <p:nvGrpSpPr>
                <p:cNvPr id="20" name="Group 171"/>
                <p:cNvGrpSpPr>
                  <a:grpSpLocks/>
                </p:cNvGrpSpPr>
                <p:nvPr/>
              </p:nvGrpSpPr>
              <p:grpSpPr bwMode="auto">
                <a:xfrm>
                  <a:off x="2173307" y="1612903"/>
                  <a:ext cx="2066925" cy="2089150"/>
                  <a:chOff x="862" y="3078"/>
                  <a:chExt cx="1302" cy="1316"/>
                </a:xfrm>
              </p:grpSpPr>
              <p:sp>
                <p:nvSpPr>
                  <p:cNvPr id="21" name="Freeform 172"/>
                  <p:cNvSpPr>
                    <a:spLocks/>
                  </p:cNvSpPr>
                  <p:nvPr/>
                </p:nvSpPr>
                <p:spPr bwMode="auto">
                  <a:xfrm>
                    <a:off x="1114" y="3078"/>
                    <a:ext cx="1050" cy="924"/>
                  </a:xfrm>
                  <a:custGeom>
                    <a:avLst/>
                    <a:gdLst>
                      <a:gd name="T0" fmla="*/ 5 w 959"/>
                      <a:gd name="T1" fmla="*/ 561 h 938"/>
                      <a:gd name="T2" fmla="*/ 5 w 959"/>
                      <a:gd name="T3" fmla="*/ 159 h 938"/>
                      <a:gd name="T4" fmla="*/ 376 w 959"/>
                      <a:gd name="T5" fmla="*/ 14 h 938"/>
                      <a:gd name="T6" fmla="*/ 2322 w 959"/>
                      <a:gd name="T7" fmla="*/ 109 h 938"/>
                      <a:gd name="T8" fmla="*/ 4664 w 959"/>
                      <a:gd name="T9" fmla="*/ 211 h 938"/>
                      <a:gd name="T10" fmla="*/ 8361 w 959"/>
                      <a:gd name="T11" fmla="*/ 322 h 938"/>
                      <a:gd name="T12" fmla="*/ 11365 w 959"/>
                      <a:gd name="T13" fmla="*/ 394 h 938"/>
                      <a:gd name="T14" fmla="*/ 14508 w 959"/>
                      <a:gd name="T15" fmla="*/ 440 h 938"/>
                      <a:gd name="T16" fmla="*/ 17896 w 959"/>
                      <a:gd name="T17" fmla="*/ 487 h 938"/>
                      <a:gd name="T18" fmla="*/ 19845 w 959"/>
                      <a:gd name="T19" fmla="*/ 516 h 938"/>
                      <a:gd name="T20" fmla="*/ 20919 w 959"/>
                      <a:gd name="T21" fmla="*/ 559 h 93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59"/>
                      <a:gd name="T34" fmla="*/ 0 h 938"/>
                      <a:gd name="T35" fmla="*/ 959 w 959"/>
                      <a:gd name="T36" fmla="*/ 938 h 93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59" h="938">
                        <a:moveTo>
                          <a:pt x="5" y="938"/>
                        </a:moveTo>
                        <a:cubicBezTo>
                          <a:pt x="5" y="666"/>
                          <a:pt x="3" y="420"/>
                          <a:pt x="5" y="266"/>
                        </a:cubicBezTo>
                        <a:cubicBezTo>
                          <a:pt x="7" y="112"/>
                          <a:pt x="0" y="28"/>
                          <a:pt x="17" y="14"/>
                        </a:cubicBezTo>
                        <a:cubicBezTo>
                          <a:pt x="34" y="0"/>
                          <a:pt x="74" y="126"/>
                          <a:pt x="107" y="182"/>
                        </a:cubicBezTo>
                        <a:cubicBezTo>
                          <a:pt x="140" y="238"/>
                          <a:pt x="169" y="291"/>
                          <a:pt x="215" y="350"/>
                        </a:cubicBezTo>
                        <a:cubicBezTo>
                          <a:pt x="261" y="409"/>
                          <a:pt x="332" y="485"/>
                          <a:pt x="383" y="536"/>
                        </a:cubicBezTo>
                        <a:cubicBezTo>
                          <a:pt x="434" y="587"/>
                          <a:pt x="474" y="623"/>
                          <a:pt x="521" y="656"/>
                        </a:cubicBezTo>
                        <a:cubicBezTo>
                          <a:pt x="568" y="689"/>
                          <a:pt x="615" y="708"/>
                          <a:pt x="665" y="734"/>
                        </a:cubicBezTo>
                        <a:cubicBezTo>
                          <a:pt x="715" y="760"/>
                          <a:pt x="780" y="791"/>
                          <a:pt x="821" y="812"/>
                        </a:cubicBezTo>
                        <a:cubicBezTo>
                          <a:pt x="862" y="833"/>
                          <a:pt x="888" y="840"/>
                          <a:pt x="911" y="860"/>
                        </a:cubicBezTo>
                        <a:lnTo>
                          <a:pt x="959" y="93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125" y="4015"/>
                    <a:ext cx="0" cy="379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Line 1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2" y="4394"/>
                    <a:ext cx="26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" name="Text Box 178"/>
              <p:cNvSpPr txBox="1">
                <a:spLocks noChangeArrowheads="1"/>
              </p:cNvSpPr>
              <p:nvPr/>
            </p:nvSpPr>
            <p:spPr bwMode="auto">
              <a:xfrm>
                <a:off x="5544003" y="2857496"/>
                <a:ext cx="2727407" cy="307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/>
                <a:r>
                  <a:rPr lang="en-GB" sz="1400" u="none" dirty="0">
                    <a:solidFill>
                      <a:schemeClr val="bg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cross section increasing</a:t>
                </a:r>
                <a:endParaRPr lang="it-IT" sz="1400" u="none" dirty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13" name="Gruppo 152"/>
            <p:cNvGrpSpPr>
              <a:grpSpLocks/>
            </p:cNvGrpSpPr>
            <p:nvPr/>
          </p:nvGrpSpPr>
          <p:grpSpPr bwMode="auto">
            <a:xfrm>
              <a:off x="6411913" y="1781969"/>
              <a:ext cx="1750461" cy="1727200"/>
              <a:chOff x="3286116" y="1344613"/>
              <a:chExt cx="1750472" cy="1727197"/>
            </a:xfrm>
          </p:grpSpPr>
          <p:sp>
            <p:nvSpPr>
              <p:cNvPr id="14" name="Line 175"/>
              <p:cNvSpPr>
                <a:spLocks noChangeShapeType="1"/>
              </p:cNvSpPr>
              <p:nvPr/>
            </p:nvSpPr>
            <p:spPr bwMode="auto">
              <a:xfrm flipH="1">
                <a:off x="3767135" y="1625589"/>
                <a:ext cx="447675" cy="3032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Text Box 176"/>
              <p:cNvSpPr txBox="1">
                <a:spLocks noChangeArrowheads="1"/>
              </p:cNvSpPr>
              <p:nvPr/>
            </p:nvSpPr>
            <p:spPr bwMode="auto">
              <a:xfrm>
                <a:off x="3643312" y="1344613"/>
                <a:ext cx="1393276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GB" sz="1400" u="none">
                    <a:solidFill>
                      <a:srgbClr val="FFFF00"/>
                    </a:solidFill>
                    <a:latin typeface="Times New Roman" pitchFamily="18" charset="0"/>
                    <a:ea typeface="ＭＳ Ｐゴシック" pitchFamily="34" charset="-128"/>
                  </a:rPr>
                  <a:t>electronic cloud</a:t>
                </a:r>
                <a:endParaRPr lang="it-IT" sz="1400" u="none">
                  <a:solidFill>
                    <a:srgbClr val="FFFF00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16" name="Rettangolo arrotondato 151"/>
              <p:cNvSpPr/>
              <p:nvPr/>
            </p:nvSpPr>
            <p:spPr>
              <a:xfrm>
                <a:off x="3286136" y="1857374"/>
                <a:ext cx="428624" cy="1214437"/>
              </a:xfrm>
              <a:prstGeom prst="roundRect">
                <a:avLst/>
              </a:prstGeom>
              <a:solidFill>
                <a:srgbClr val="FFFFCC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</p:grpSp>
      <p:sp>
        <p:nvSpPr>
          <p:cNvPr id="60" name="Rettangolo 105"/>
          <p:cNvSpPr>
            <a:spLocks noChangeArrowheads="1"/>
          </p:cNvSpPr>
          <p:nvPr/>
        </p:nvSpPr>
        <p:spPr bwMode="auto">
          <a:xfrm>
            <a:off x="0" y="1116263"/>
            <a:ext cx="3467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0" u="none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thermonuclear reactions:</a:t>
            </a:r>
          </a:p>
        </p:txBody>
      </p: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-36513" y="2876550"/>
            <a:ext cx="4254501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4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0" u="none">
                <a:solidFill>
                  <a:srgbClr val="3333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tunneling probability:   </a:t>
            </a:r>
            <a:r>
              <a:rPr lang="en-US" sz="1800" b="0" u="none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 </a:t>
            </a:r>
            <a:r>
              <a:rPr lang="en-US" sz="1800" b="0" u="none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  exp(-2)</a:t>
            </a:r>
          </a:p>
        </p:txBody>
      </p:sp>
      <p:sp>
        <p:nvSpPr>
          <p:cNvPr id="62" name="Text Box 68"/>
          <p:cNvSpPr txBox="1">
            <a:spLocks noChangeArrowheads="1"/>
          </p:cNvSpPr>
          <p:nvPr/>
        </p:nvSpPr>
        <p:spPr bwMode="auto">
          <a:xfrm>
            <a:off x="312738" y="4154488"/>
            <a:ext cx="1882775" cy="830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600" b="0" u="none" dirty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non-nuclear origin:</a:t>
            </a:r>
          </a:p>
          <a:p>
            <a:pPr eaLnBrk="1" hangingPunct="1"/>
            <a:r>
              <a:rPr lang="en-GB" sz="1600" b="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strong</a:t>
            </a:r>
            <a:r>
              <a:rPr lang="en-GB" sz="1600" b="0" u="none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energy</a:t>
            </a:r>
          </a:p>
          <a:p>
            <a:pPr eaLnBrk="1" hangingPunct="1"/>
            <a:r>
              <a:rPr lang="en-GB" sz="1600" b="0" u="none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dependence</a:t>
            </a:r>
          </a:p>
        </p:txBody>
      </p:sp>
      <p:sp>
        <p:nvSpPr>
          <p:cNvPr id="63" name="Text Box 70"/>
          <p:cNvSpPr txBox="1">
            <a:spLocks noChangeArrowheads="1"/>
          </p:cNvSpPr>
          <p:nvPr/>
        </p:nvSpPr>
        <p:spPr bwMode="auto">
          <a:xfrm>
            <a:off x="2308225" y="4149725"/>
            <a:ext cx="1471613" cy="830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GB" sz="1600" b="0" u="none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nuclear origin:</a:t>
            </a:r>
          </a:p>
          <a:p>
            <a:r>
              <a:rPr lang="en-GB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weak</a:t>
            </a:r>
            <a:r>
              <a:rPr lang="en-GB" sz="1600" b="0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energy</a:t>
            </a:r>
          </a:p>
          <a:p>
            <a:r>
              <a:rPr lang="en-GB" sz="1600" b="0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dependence</a:t>
            </a:r>
          </a:p>
        </p:txBody>
      </p:sp>
      <p:cxnSp>
        <p:nvCxnSpPr>
          <p:cNvPr id="64" name="Connettore 2 123"/>
          <p:cNvCxnSpPr/>
          <p:nvPr/>
        </p:nvCxnSpPr>
        <p:spPr bwMode="auto">
          <a:xfrm flipH="1">
            <a:off x="1768475" y="3860800"/>
            <a:ext cx="204788" cy="246063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ttore 2 125"/>
          <p:cNvCxnSpPr/>
          <p:nvPr/>
        </p:nvCxnSpPr>
        <p:spPr bwMode="auto">
          <a:xfrm rot="16200000" flipH="1">
            <a:off x="3063082" y="3939381"/>
            <a:ext cx="285750" cy="1285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62"/>
          <p:cNvSpPr txBox="1">
            <a:spLocks noChangeArrowheads="1"/>
          </p:cNvSpPr>
          <p:nvPr/>
        </p:nvSpPr>
        <p:spPr bwMode="auto">
          <a:xfrm>
            <a:off x="395288" y="3429000"/>
            <a:ext cx="3744912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b="0" u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</a:t>
            </a:r>
            <a:r>
              <a:rPr lang="en-US" sz="1800" b="0" u="none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b="0" u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(E) =</a:t>
            </a:r>
            <a:r>
              <a:rPr lang="en-US" sz="1800" b="0" u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en-US" sz="1800" b="0" u="none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1/E</a:t>
            </a:r>
            <a:r>
              <a:rPr lang="en-US" sz="1800" b="0" u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en-US" sz="1800" b="0" u="none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exp</a:t>
            </a:r>
            <a:r>
              <a:rPr lang="en-US" sz="1800" b="0" u="none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(-2) </a:t>
            </a:r>
            <a:r>
              <a:rPr lang="en-US" sz="1800" b="0" u="none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S(E)</a:t>
            </a:r>
            <a:r>
              <a:rPr lang="en-US" sz="1800" b="0" u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-21304" y="1418984"/>
            <a:ext cx="4191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GB" sz="1600" b="0" u="none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 T ~ 15x10</a:t>
            </a:r>
            <a:r>
              <a:rPr lang="en-GB" sz="1600" b="0" u="none" baseline="300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6</a:t>
            </a:r>
            <a:r>
              <a:rPr lang="en-GB" sz="1600" b="0" u="none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K  (e.g. Sun)  </a:t>
            </a:r>
            <a:r>
              <a:rPr lang="en-GB" sz="1600" b="0" u="none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  </a:t>
            </a:r>
            <a:r>
              <a:rPr lang="en-GB" sz="1600" b="0" u="none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kT</a:t>
            </a:r>
            <a:r>
              <a:rPr lang="en-GB" sz="1600" b="0" u="none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~ 1 </a:t>
            </a:r>
            <a:r>
              <a:rPr lang="en-GB" sz="1600" b="0" u="none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keV</a:t>
            </a:r>
            <a:r>
              <a:rPr lang="en-GB" sz="1600" b="0" u="none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GB" sz="1600" b="0" u="none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- T ~ 10</a:t>
            </a:r>
            <a:r>
              <a:rPr lang="en-GB" sz="1600" b="0" u="none" baseline="300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10</a:t>
            </a:r>
            <a:r>
              <a:rPr lang="en-GB" sz="1600" b="0" u="none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K  (Big Bang)       </a:t>
            </a:r>
            <a:r>
              <a:rPr lang="en-GB" sz="1600" b="0" u="none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kT</a:t>
            </a:r>
            <a:r>
              <a:rPr lang="en-GB" sz="1600" b="0" u="none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~ 2 MeV </a:t>
            </a:r>
          </a:p>
        </p:txBody>
      </p:sp>
      <p:grpSp>
        <p:nvGrpSpPr>
          <p:cNvPr id="68" name="Group 3"/>
          <p:cNvGrpSpPr>
            <a:grpSpLocks/>
          </p:cNvGrpSpPr>
          <p:nvPr/>
        </p:nvGrpSpPr>
        <p:grpSpPr bwMode="auto">
          <a:xfrm>
            <a:off x="212725" y="2393950"/>
            <a:ext cx="3351213" cy="376238"/>
            <a:chOff x="164135" y="2662774"/>
            <a:chExt cx="3351575" cy="375268"/>
          </a:xfrm>
        </p:grpSpPr>
        <p:sp>
          <p:nvSpPr>
            <p:cNvPr id="69" name="Text Box 49"/>
            <p:cNvSpPr txBox="1">
              <a:spLocks noChangeArrowheads="1"/>
            </p:cNvSpPr>
            <p:nvPr/>
          </p:nvSpPr>
          <p:spPr bwMode="auto">
            <a:xfrm>
              <a:off x="164135" y="2662774"/>
              <a:ext cx="2121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1800" b="0" u="none">
                  <a:solidFill>
                    <a:srgbClr val="0066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</a:t>
              </a:r>
              <a:r>
                <a:rPr lang="en-GB" sz="1800" b="0" u="none" baseline="-25000">
                  <a:solidFill>
                    <a:srgbClr val="0066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kin</a:t>
              </a:r>
              <a:r>
                <a:rPr lang="en-GB" sz="1800" b="0" u="none">
                  <a:solidFill>
                    <a:srgbClr val="0066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(~ keV)   &lt;&lt;</a:t>
              </a:r>
              <a:endParaRPr lang="it-IT" sz="1800" b="0" u="none">
                <a:solidFill>
                  <a:srgbClr val="0066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70" name="Text Box 50"/>
            <p:cNvSpPr txBox="1">
              <a:spLocks noChangeArrowheads="1"/>
            </p:cNvSpPr>
            <p:nvPr/>
          </p:nvSpPr>
          <p:spPr bwMode="auto">
            <a:xfrm>
              <a:off x="1979712" y="2668710"/>
              <a:ext cx="15359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1800" b="0" u="none">
                  <a:solidFill>
                    <a:srgbClr val="0066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</a:t>
              </a:r>
              <a:r>
                <a:rPr lang="en-GB" sz="1800" b="0" u="none" baseline="-25000">
                  <a:solidFill>
                    <a:srgbClr val="0066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coul</a:t>
              </a:r>
              <a:r>
                <a:rPr lang="en-GB" sz="1800" b="0" u="none">
                  <a:solidFill>
                    <a:srgbClr val="0066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(~ MeV)</a:t>
              </a:r>
              <a:endParaRPr lang="it-IT" sz="1800" b="0" u="none">
                <a:solidFill>
                  <a:srgbClr val="0066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sp>
        <p:nvSpPr>
          <p:cNvPr id="71" name="Rettangolo 154"/>
          <p:cNvSpPr>
            <a:spLocks noChangeArrowheads="1"/>
          </p:cNvSpPr>
          <p:nvPr/>
        </p:nvSpPr>
        <p:spPr bwMode="auto">
          <a:xfrm>
            <a:off x="0" y="2060575"/>
            <a:ext cx="265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0" u="none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sub-barrier reactions:</a:t>
            </a:r>
          </a:p>
        </p:txBody>
      </p:sp>
      <p:grpSp>
        <p:nvGrpSpPr>
          <p:cNvPr id="72" name="Group 297991"/>
          <p:cNvGrpSpPr>
            <a:grpSpLocks/>
          </p:cNvGrpSpPr>
          <p:nvPr/>
        </p:nvGrpSpPr>
        <p:grpSpPr bwMode="auto">
          <a:xfrm>
            <a:off x="106363" y="5965825"/>
            <a:ext cx="3817937" cy="682625"/>
            <a:chOff x="107006" y="5965526"/>
            <a:chExt cx="3816922" cy="682626"/>
          </a:xfrm>
        </p:grpSpPr>
        <p:sp>
          <p:nvSpPr>
            <p:cNvPr id="73" name="Rectangle 72"/>
            <p:cNvSpPr/>
            <p:nvPr/>
          </p:nvSpPr>
          <p:spPr bwMode="auto">
            <a:xfrm>
              <a:off x="107006" y="5965526"/>
              <a:ext cx="3816922" cy="631826"/>
            </a:xfrm>
            <a:prstGeom prst="rect">
              <a:avLst/>
            </a:prstGeom>
            <a:solidFill>
              <a:srgbClr val="FFFFCC"/>
            </a:solidFill>
            <a:ln w="1905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4" name="Group 24"/>
            <p:cNvGrpSpPr>
              <a:grpSpLocks/>
            </p:cNvGrpSpPr>
            <p:nvPr/>
          </p:nvGrpSpPr>
          <p:grpSpPr bwMode="auto">
            <a:xfrm>
              <a:off x="107006" y="5967113"/>
              <a:ext cx="3715689" cy="681039"/>
              <a:chOff x="560" y="4479"/>
              <a:chExt cx="2359" cy="429"/>
            </a:xfrm>
          </p:grpSpPr>
          <p:sp>
            <p:nvSpPr>
              <p:cNvPr id="75" name="Text Box 25"/>
              <p:cNvSpPr txBox="1">
                <a:spLocks noChangeArrowheads="1"/>
              </p:cNvSpPr>
              <p:nvPr/>
            </p:nvSpPr>
            <p:spPr bwMode="auto">
              <a:xfrm>
                <a:off x="1983" y="4483"/>
                <a:ext cx="21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b="0" u="none" kern="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endParaRPr lang="it-IT" sz="1600" b="0" u="none" kern="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Line 26"/>
              <p:cNvSpPr>
                <a:spLocks noChangeShapeType="1"/>
              </p:cNvSpPr>
              <p:nvPr/>
            </p:nvSpPr>
            <p:spPr bwMode="auto">
              <a:xfrm>
                <a:off x="1977" y="4689"/>
                <a:ext cx="240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 kern="0">
                  <a:solidFill>
                    <a:sysClr val="windowText" lastClr="000000"/>
                  </a:solidFill>
                  <a:cs typeface="MS PGothic" charset="0"/>
                </a:endParaRPr>
              </a:p>
            </p:txBody>
          </p:sp>
          <p:sp>
            <p:nvSpPr>
              <p:cNvPr id="77" name="Text Box 27"/>
              <p:cNvSpPr txBox="1">
                <a:spLocks noChangeArrowheads="1"/>
              </p:cNvSpPr>
              <p:nvPr/>
            </p:nvSpPr>
            <p:spPr bwMode="auto">
              <a:xfrm>
                <a:off x="1935" y="4695"/>
                <a:ext cx="40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b="0" u="none" kern="0" dirty="0" err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E+U</a:t>
                </a:r>
                <a:r>
                  <a:rPr lang="en-GB" sz="1600" b="0" u="none" kern="0" baseline="-25000" dirty="0" err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endParaRPr lang="it-IT" sz="1600" b="0" u="none" kern="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Text Box 28"/>
              <p:cNvSpPr txBox="1">
                <a:spLocks noChangeArrowheads="1"/>
              </p:cNvSpPr>
              <p:nvPr/>
            </p:nvSpPr>
            <p:spPr bwMode="auto">
              <a:xfrm>
                <a:off x="2223" y="4577"/>
                <a:ext cx="32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b="0" u="none" kern="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exp</a:t>
                </a:r>
                <a:endParaRPr lang="it-IT" sz="1600" b="0" u="none" kern="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AutoShape 29"/>
              <p:cNvSpPr>
                <a:spLocks noChangeArrowheads="1"/>
              </p:cNvSpPr>
              <p:nvPr/>
            </p:nvSpPr>
            <p:spPr bwMode="auto">
              <a:xfrm>
                <a:off x="2487" y="4531"/>
                <a:ext cx="414" cy="300"/>
              </a:xfrm>
              <a:prstGeom prst="bracketPair">
                <a:avLst>
                  <a:gd name="adj" fmla="val 16667"/>
                </a:avLst>
              </a:prstGeom>
              <a:ln w="1905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 kern="0">
                  <a:solidFill>
                    <a:sysClr val="windowText" lastClr="000000"/>
                  </a:solidFill>
                  <a:cs typeface="MS PGothic" charset="0"/>
                </a:endParaRPr>
              </a:p>
            </p:txBody>
          </p:sp>
          <p:sp>
            <p:nvSpPr>
              <p:cNvPr id="80" name="Rectangle 30"/>
              <p:cNvSpPr>
                <a:spLocks noChangeArrowheads="1"/>
              </p:cNvSpPr>
              <p:nvPr/>
            </p:nvSpPr>
            <p:spPr bwMode="auto">
              <a:xfrm>
                <a:off x="2661" y="4505"/>
                <a:ext cx="25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0" u="none" kern="0" dirty="0" err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U</a:t>
                </a:r>
                <a:r>
                  <a:rPr lang="en-US" sz="1600" b="0" u="none" kern="0" baseline="-25000" dirty="0" err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e</a:t>
                </a:r>
                <a:endParaRPr lang="en-US" sz="1600" b="0" u="none" kern="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</p:txBody>
          </p:sp>
          <p:sp>
            <p:nvSpPr>
              <p:cNvPr id="81" name="Rectangle 31"/>
              <p:cNvSpPr>
                <a:spLocks noChangeArrowheads="1"/>
              </p:cNvSpPr>
              <p:nvPr/>
            </p:nvSpPr>
            <p:spPr bwMode="auto">
              <a:xfrm>
                <a:off x="2649" y="4664"/>
                <a:ext cx="240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0" u="none" kern="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E</a:t>
                </a:r>
              </a:p>
            </p:txBody>
          </p:sp>
          <p:sp>
            <p:nvSpPr>
              <p:cNvPr id="82" name="Line 32"/>
              <p:cNvSpPr>
                <a:spLocks noChangeShapeType="1"/>
              </p:cNvSpPr>
              <p:nvPr/>
            </p:nvSpPr>
            <p:spPr bwMode="auto">
              <a:xfrm>
                <a:off x="2704" y="4697"/>
                <a:ext cx="149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 kern="0">
                  <a:solidFill>
                    <a:sysClr val="windowText" lastClr="000000"/>
                  </a:solidFill>
                  <a:cs typeface="MS PGothic" charset="0"/>
                </a:endParaRPr>
              </a:p>
            </p:txBody>
          </p:sp>
          <p:sp>
            <p:nvSpPr>
              <p:cNvPr id="83" name="Text Box 33"/>
              <p:cNvSpPr txBox="1">
                <a:spLocks noChangeArrowheads="1"/>
              </p:cNvSpPr>
              <p:nvPr/>
            </p:nvSpPr>
            <p:spPr bwMode="auto">
              <a:xfrm>
                <a:off x="2463" y="4568"/>
                <a:ext cx="26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GB" sz="1600" b="0" u="none">
                    <a:solidFill>
                      <a:srgbClr val="008000"/>
                    </a:solidFill>
                    <a:latin typeface="Symbol" pitchFamily="18" charset="2"/>
                    <a:ea typeface="ＭＳ Ｐゴシック" pitchFamily="34" charset="-128"/>
                  </a:rPr>
                  <a:t>p</a:t>
                </a:r>
                <a:r>
                  <a:rPr lang="en-US" sz="1600" b="0" u="none">
                    <a:solidFill>
                      <a:srgbClr val="008000"/>
                    </a:solidFill>
                    <a:ea typeface="ＭＳ Ｐゴシック" pitchFamily="34" charset="-128"/>
                    <a:sym typeface="Symbol" pitchFamily="18" charset="2"/>
                  </a:rPr>
                  <a:t></a:t>
                </a:r>
                <a:endParaRPr lang="it-IT" sz="1600" b="0" u="none">
                  <a:solidFill>
                    <a:srgbClr val="008000"/>
                  </a:solidFill>
                  <a:ea typeface="ＭＳ Ｐゴシック" pitchFamily="34" charset="-128"/>
                  <a:sym typeface="Symbol" pitchFamily="18" charset="2"/>
                </a:endParaRPr>
              </a:p>
            </p:txBody>
          </p:sp>
          <p:sp>
            <p:nvSpPr>
              <p:cNvPr id="84" name="Text Box 34"/>
              <p:cNvSpPr txBox="1">
                <a:spLocks noChangeArrowheads="1"/>
              </p:cNvSpPr>
              <p:nvPr/>
            </p:nvSpPr>
            <p:spPr bwMode="auto">
              <a:xfrm>
                <a:off x="1455" y="4485"/>
                <a:ext cx="42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b="0" u="none" kern="0" dirty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GB" sz="1600" b="0" u="none" kern="0" baseline="-25000" dirty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GB" sz="1600" b="0" u="none" kern="0" dirty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(E)</a:t>
                </a:r>
                <a:endParaRPr lang="it-IT" sz="1600" b="0" u="none" kern="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Line 35"/>
              <p:cNvSpPr>
                <a:spLocks noChangeShapeType="1"/>
              </p:cNvSpPr>
              <p:nvPr/>
            </p:nvSpPr>
            <p:spPr bwMode="auto">
              <a:xfrm>
                <a:off x="1509" y="4689"/>
                <a:ext cx="264" cy="0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 kern="0">
                  <a:solidFill>
                    <a:sysClr val="windowText" lastClr="000000"/>
                  </a:solidFill>
                  <a:cs typeface="MS PGothic" charset="0"/>
                </a:endParaRPr>
              </a:p>
            </p:txBody>
          </p:sp>
          <p:sp>
            <p:nvSpPr>
              <p:cNvPr id="86" name="Text Box 36"/>
              <p:cNvSpPr txBox="1">
                <a:spLocks noChangeArrowheads="1"/>
              </p:cNvSpPr>
              <p:nvPr/>
            </p:nvSpPr>
            <p:spPr bwMode="auto">
              <a:xfrm>
                <a:off x="1443" y="4661"/>
                <a:ext cx="43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b="0" u="none" kern="0" dirty="0" err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GB" sz="1600" b="0" u="none" kern="0" baseline="-25000" dirty="0" err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GB" sz="1600" b="0" u="none" kern="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(E)</a:t>
                </a:r>
                <a:endParaRPr lang="it-IT" sz="1600" b="0" u="none" kern="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Text Box 37"/>
              <p:cNvSpPr txBox="1">
                <a:spLocks noChangeArrowheads="1"/>
              </p:cNvSpPr>
              <p:nvPr/>
            </p:nvSpPr>
            <p:spPr bwMode="auto">
              <a:xfrm>
                <a:off x="1791" y="4577"/>
                <a:ext cx="210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600" b="0" u="none" kern="0" dirty="0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</a:t>
                </a:r>
                <a:endParaRPr lang="it-IT" sz="1600" b="0" u="none" kern="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Rectangle 38"/>
              <p:cNvSpPr>
                <a:spLocks noChangeArrowheads="1"/>
              </p:cNvSpPr>
              <p:nvPr/>
            </p:nvSpPr>
            <p:spPr bwMode="auto">
              <a:xfrm>
                <a:off x="560" y="4570"/>
                <a:ext cx="54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u="none" kern="0" dirty="0">
                    <a:cs typeface="MS PGothic" charset="0"/>
                    <a:sym typeface="Symbol" pitchFamily="18" charset="2"/>
                  </a:rPr>
                  <a:t>f</a:t>
                </a:r>
                <a:r>
                  <a:rPr lang="en-US" sz="1800" b="0" u="none" kern="0" baseline="-25000" dirty="0">
                    <a:cs typeface="MS PGothic" charset="0"/>
                    <a:sym typeface="Symbol" pitchFamily="18" charset="2"/>
                  </a:rPr>
                  <a:t>lab</a:t>
                </a:r>
                <a:r>
                  <a:rPr lang="en-US" sz="1800" b="0" u="none" kern="0" dirty="0">
                    <a:cs typeface="MS PGothic" charset="0"/>
                    <a:sym typeface="Symbol" pitchFamily="18" charset="2"/>
                  </a:rPr>
                  <a:t> =</a:t>
                </a:r>
                <a:endParaRPr lang="en-GB" sz="1800" b="0" u="none" kern="0" dirty="0">
                  <a:cs typeface="MS PGothic" charset="0"/>
                  <a:sym typeface="Symbol" pitchFamily="18" charset="2"/>
                </a:endParaRP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996" y="4479"/>
                <a:ext cx="41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b="0" u="none" kern="0" dirty="0" err="1">
                    <a:latin typeface="Symbol" pitchFamily="18" charset="2"/>
                    <a:cs typeface="Arial" pitchFamily="34" charset="0"/>
                  </a:rPr>
                  <a:t>s</a:t>
                </a:r>
                <a:r>
                  <a:rPr lang="en-GB" sz="1600" b="0" u="none" kern="0" baseline="-25000" dirty="0" err="1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GB" sz="1600" b="0" u="none" kern="0" dirty="0">
                    <a:latin typeface="Arial" pitchFamily="34" charset="0"/>
                    <a:cs typeface="Arial" pitchFamily="34" charset="0"/>
                  </a:rPr>
                  <a:t>(E)</a:t>
                </a:r>
                <a:endParaRPr lang="it-IT" sz="1600" b="0" u="none" kern="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Line 40"/>
              <p:cNvSpPr>
                <a:spLocks noChangeShapeType="1"/>
              </p:cNvSpPr>
              <p:nvPr/>
            </p:nvSpPr>
            <p:spPr bwMode="auto">
              <a:xfrm>
                <a:off x="1056" y="4683"/>
                <a:ext cx="258" cy="0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 kern="0">
                  <a:solidFill>
                    <a:sysClr val="windowText" lastClr="000000"/>
                  </a:solidFill>
                  <a:cs typeface="MS PGothic" charset="0"/>
                </a:endParaRPr>
              </a:p>
            </p:txBody>
          </p:sp>
          <p:sp>
            <p:nvSpPr>
              <p:cNvPr id="91" name="Text Box 41"/>
              <p:cNvSpPr txBox="1">
                <a:spLocks noChangeArrowheads="1"/>
              </p:cNvSpPr>
              <p:nvPr/>
            </p:nvSpPr>
            <p:spPr bwMode="auto">
              <a:xfrm>
                <a:off x="990" y="4649"/>
                <a:ext cx="41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b="0" u="none" kern="0" dirty="0" err="1">
                    <a:latin typeface="Symbol" pitchFamily="18" charset="2"/>
                    <a:cs typeface="Arial" pitchFamily="34" charset="0"/>
                  </a:rPr>
                  <a:t>s</a:t>
                </a:r>
                <a:r>
                  <a:rPr lang="en-GB" sz="1600" b="0" u="none" kern="0" baseline="-25000" dirty="0" err="1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GB" sz="1600" b="0" u="none" kern="0" dirty="0">
                    <a:latin typeface="Arial" pitchFamily="34" charset="0"/>
                    <a:cs typeface="Arial" pitchFamily="34" charset="0"/>
                  </a:rPr>
                  <a:t>(E)</a:t>
                </a:r>
                <a:endParaRPr lang="it-IT" sz="1600" b="0" u="none" kern="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Text Box 42"/>
              <p:cNvSpPr txBox="1">
                <a:spLocks noChangeArrowheads="1"/>
              </p:cNvSpPr>
              <p:nvPr/>
            </p:nvSpPr>
            <p:spPr bwMode="auto">
              <a:xfrm>
                <a:off x="1316" y="4562"/>
                <a:ext cx="19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800" b="0" u="none" kern="0" dirty="0">
                    <a:cs typeface="MS PGothic" charset="0"/>
                  </a:rPr>
                  <a:t>=</a:t>
                </a:r>
                <a:endParaRPr lang="it-IT" sz="1800" b="0" u="none" kern="0" dirty="0">
                  <a:cs typeface="MS PGothic" charset="0"/>
                </a:endParaRPr>
              </a:p>
            </p:txBody>
          </p:sp>
        </p:grpSp>
      </p:grpSp>
      <p:sp>
        <p:nvSpPr>
          <p:cNvPr id="93" name="Rectangle 143"/>
          <p:cNvSpPr>
            <a:spLocks noChangeArrowheads="1"/>
          </p:cNvSpPr>
          <p:nvPr/>
        </p:nvSpPr>
        <p:spPr bwMode="auto">
          <a:xfrm>
            <a:off x="971550" y="5589588"/>
            <a:ext cx="2722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 b="0" u="none" dirty="0">
                <a:latin typeface="Arial" pitchFamily="34" charset="0"/>
                <a:cs typeface="Arial" pitchFamily="34" charset="0"/>
              </a:rPr>
              <a:t>     (projectile)            (target) </a:t>
            </a:r>
          </a:p>
        </p:txBody>
      </p:sp>
      <p:sp>
        <p:nvSpPr>
          <p:cNvPr id="94" name="Rectangle 142"/>
          <p:cNvSpPr>
            <a:spLocks noChangeArrowheads="1"/>
          </p:cNvSpPr>
          <p:nvPr/>
        </p:nvSpPr>
        <p:spPr bwMode="auto">
          <a:xfrm>
            <a:off x="187325" y="5373688"/>
            <a:ext cx="409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 b="0" u="none" dirty="0">
                <a:latin typeface="Arial" pitchFamily="34" charset="0"/>
                <a:cs typeface="Arial" pitchFamily="34" charset="0"/>
              </a:rPr>
              <a:t>collisions:</a:t>
            </a:r>
            <a:r>
              <a:rPr lang="en-GB" sz="1600" b="0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GB" sz="1600" b="0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</a:t>
            </a:r>
            <a:r>
              <a:rPr lang="en-GB" sz="1600" b="0" u="none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600" b="0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GB" sz="1600" b="0" u="none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0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atoms/molecules</a:t>
            </a:r>
          </a:p>
        </p:txBody>
      </p:sp>
      <p:sp>
        <p:nvSpPr>
          <p:cNvPr id="95" name="Rectangle 297986"/>
          <p:cNvSpPr>
            <a:spLocks noChangeArrowheads="1"/>
          </p:cNvSpPr>
          <p:nvPr/>
        </p:nvSpPr>
        <p:spPr bwMode="auto">
          <a:xfrm>
            <a:off x="-36513" y="5084763"/>
            <a:ext cx="180657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algn="ctr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800" b="0" u="none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in laboratory:</a:t>
            </a:r>
          </a:p>
        </p:txBody>
      </p:sp>
      <p:sp>
        <p:nvSpPr>
          <p:cNvPr id="96" name="Line 144"/>
          <p:cNvSpPr>
            <a:spLocks noChangeShapeType="1"/>
          </p:cNvSpPr>
          <p:nvPr/>
        </p:nvSpPr>
        <p:spPr bwMode="auto">
          <a:xfrm>
            <a:off x="2006600" y="5589588"/>
            <a:ext cx="295275" cy="0"/>
          </a:xfrm>
          <a:prstGeom prst="line">
            <a:avLst/>
          </a:prstGeom>
          <a:ln>
            <a:headEnd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92" y="4473612"/>
            <a:ext cx="3099384" cy="226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3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828994"/>
            <a:ext cx="5179752" cy="6029006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467544" y="1340768"/>
            <a:ext cx="7200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071085" y="182054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Experiments: RA5 stages</a:t>
            </a:r>
            <a:endParaRPr kumimoji="1"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3" name="Picture 3" descr="ELI_NP_Logo_Firs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187624" cy="72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41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27784" y="404664"/>
            <a:ext cx="651621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ELI-NP Next Steps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3850" y="1124744"/>
            <a:ext cx="88201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2014: TDRs experiments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December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2015: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Phase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of European Funding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Spring 2016: Construction of buildings finalized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2018: End of second Phase, Beginning operation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2AED125-C53B-4A8F-BC07-E5336375F104}" type="slidenum"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>
                <a:defRPr/>
              </a:pPr>
              <a:t>18</a:t>
            </a:fld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Picture 2" descr="G:\ELI\IMAGES\M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4290314"/>
            <a:ext cx="4138830" cy="2592288"/>
          </a:xfrm>
          <a:prstGeom prst="rect">
            <a:avLst/>
          </a:prstGeom>
          <a:noFill/>
        </p:spPr>
      </p:pic>
      <p:pic>
        <p:nvPicPr>
          <p:cNvPr id="8" name="Picture 3" descr="ELI_NP_Logo_First_N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187624" cy="72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C:\Users\Io\Desktop\ELI-NP_Broshura_A5_Landscape_Engl-8_Aug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951820" y="4797152"/>
            <a:ext cx="3240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www.eli-np.ro</a:t>
            </a:r>
          </a:p>
        </p:txBody>
      </p:sp>
    </p:spTree>
    <p:extLst>
      <p:ext uri="{BB962C8B-B14F-4D97-AF65-F5344CB8AC3E}">
        <p14:creationId xmlns:p14="http://schemas.microsoft.com/office/powerpoint/2010/main" val="15917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85914"/>
            <a:ext cx="6779096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ELI-NP Infrastructure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0594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Large equipment: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igh power laser system, 2 x 10PW maximum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power, ultrashort pulses &lt;25fs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Thales </a:t>
            </a:r>
            <a:r>
              <a:rPr lang="en-US" sz="2900" i="1" dirty="0" err="1">
                <a:latin typeface="Times New Roman" pitchFamily="18" charset="0"/>
                <a:cs typeface="Times New Roman" pitchFamily="18" charset="0"/>
              </a:rPr>
              <a:t>Optronique</a:t>
            </a: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 SA and SC Thales System 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Romania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Gamma radiation beam, high intensity, tunable energy up to 20MeV, relative bandwidth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0.3%,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Compton scattering of a laser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beam 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[max] 720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MeV electron beam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produced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warm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LINAC</a:t>
            </a: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European Consortium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EuroGammaS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led by INFN Rome: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INFN (Italy), University “La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Sapienza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” Rome (Italy), CNRS (France), ALSYOM (France), ACP Systems S.A.S.U. (France), COMEB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Srl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(Italy),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ScandiNova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Systems (Sweden)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Buildings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one contractor, 33000sqm total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STRABAG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Experiments: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 experimental areas, for gamma, laser,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gamma+laser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2AED125-C53B-4A8F-BC07-E5336375F104}" type="slidenum"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>
                <a:defRPr/>
              </a:pPr>
              <a:t>2</a:t>
            </a:fld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Picture 3" descr="ELI_NP_Logo_First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187624" cy="72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4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7473950" y="1397000"/>
            <a:ext cx="444500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960438" y="1655763"/>
            <a:ext cx="7234237" cy="4149725"/>
            <a:chOff x="309563" y="1828800"/>
            <a:chExt cx="7234237" cy="4149725"/>
          </a:xfrm>
        </p:grpSpPr>
        <p:sp>
          <p:nvSpPr>
            <p:cNvPr id="14343" name="Text Box 1"/>
            <p:cNvSpPr txBox="1">
              <a:spLocks noChangeArrowheads="1"/>
            </p:cNvSpPr>
            <p:nvPr/>
          </p:nvSpPr>
          <p:spPr bwMode="auto">
            <a:xfrm>
              <a:off x="369429" y="2771775"/>
              <a:ext cx="1180429" cy="4330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>
                  <a:latin typeface="Calibri" pitchFamily="34" charset="0"/>
                  <a:cs typeface="Arial" charset="0"/>
                </a:rPr>
                <a:t>Oscillators</a:t>
              </a:r>
            </a:p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>
                  <a:latin typeface="Calibri" pitchFamily="34" charset="0"/>
                  <a:cs typeface="Arial" charset="0"/>
                </a:rPr>
                <a:t>+OPCPA preamps</a:t>
              </a:r>
            </a:p>
          </p:txBody>
        </p:sp>
        <p:sp>
          <p:nvSpPr>
            <p:cNvPr id="14344" name="Rectangle 2"/>
            <p:cNvSpPr>
              <a:spLocks noChangeArrowheads="1"/>
            </p:cNvSpPr>
            <p:nvPr/>
          </p:nvSpPr>
          <p:spPr bwMode="auto">
            <a:xfrm>
              <a:off x="309563" y="2719388"/>
              <a:ext cx="1371600" cy="59055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45" name="Rectangle 3"/>
            <p:cNvSpPr>
              <a:spLocks noChangeArrowheads="1"/>
            </p:cNvSpPr>
            <p:nvPr/>
          </p:nvSpPr>
          <p:spPr bwMode="auto">
            <a:xfrm>
              <a:off x="3994150" y="3683000"/>
              <a:ext cx="1296988" cy="6477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46" name="Text Box 4"/>
            <p:cNvSpPr txBox="1">
              <a:spLocks noChangeArrowheads="1"/>
            </p:cNvSpPr>
            <p:nvPr/>
          </p:nvSpPr>
          <p:spPr bwMode="auto">
            <a:xfrm>
              <a:off x="3843338" y="3683000"/>
              <a:ext cx="1600200" cy="602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tabLst>
                  <a:tab pos="723900" algn="l"/>
                  <a:tab pos="1447800" algn="l"/>
                </a:tabLst>
              </a:pPr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10</a:t>
              </a:r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-PW </a:t>
              </a:r>
              <a:r>
                <a:rPr lang="en-US" sz="11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block</a:t>
              </a:r>
            </a:p>
            <a:p>
              <a:pPr algn="ctr" eaLnBrk="1" hangingPunct="1">
                <a:tabLst>
                  <a:tab pos="723900" algn="l"/>
                  <a:tab pos="1447800" algn="l"/>
                </a:tabLst>
              </a:pPr>
              <a:endParaRPr lang="en-US" sz="1100" dirty="0" smtClean="0">
                <a:solidFill>
                  <a:srgbClr val="0000CC"/>
                </a:solidFill>
                <a:latin typeface="Calibri" pitchFamily="34" charset="0"/>
                <a:cs typeface="Arial" charset="0"/>
              </a:endParaRPr>
            </a:p>
            <a:p>
              <a:pPr algn="ctr" eaLnBrk="1" hangingPunct="1">
                <a:tabLst>
                  <a:tab pos="723900" algn="l"/>
                  <a:tab pos="1447800" algn="l"/>
                </a:tabLst>
              </a:pPr>
              <a:r>
                <a:rPr lang="en-US" sz="1100" dirty="0" err="1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Flashlamp</a:t>
              </a:r>
              <a:r>
                <a:rPr lang="en-US" sz="11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1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based</a:t>
              </a:r>
            </a:p>
          </p:txBody>
        </p:sp>
        <p:sp>
          <p:nvSpPr>
            <p:cNvPr id="14347" name="Line 5"/>
            <p:cNvSpPr>
              <a:spLocks noChangeShapeType="1"/>
            </p:cNvSpPr>
            <p:nvPr/>
          </p:nvSpPr>
          <p:spPr bwMode="auto">
            <a:xfrm>
              <a:off x="3505200" y="4800600"/>
              <a:ext cx="488950" cy="1588"/>
            </a:xfrm>
            <a:prstGeom prst="line">
              <a:avLst/>
            </a:prstGeom>
            <a:noFill/>
            <a:ln w="2844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6"/>
            <p:cNvSpPr>
              <a:spLocks noChangeShapeType="1"/>
            </p:cNvSpPr>
            <p:nvPr/>
          </p:nvSpPr>
          <p:spPr bwMode="auto">
            <a:xfrm flipV="1">
              <a:off x="2971800" y="2117725"/>
              <a:ext cx="1600200" cy="582613"/>
            </a:xfrm>
            <a:prstGeom prst="line">
              <a:avLst/>
            </a:prstGeom>
            <a:noFill/>
            <a:ln w="2844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Rectangle 8"/>
            <p:cNvSpPr>
              <a:spLocks noChangeArrowheads="1"/>
            </p:cNvSpPr>
            <p:nvPr/>
          </p:nvSpPr>
          <p:spPr bwMode="auto">
            <a:xfrm>
              <a:off x="6173788" y="4413250"/>
              <a:ext cx="1368425" cy="574675"/>
            </a:xfrm>
            <a:prstGeom prst="rect">
              <a:avLst/>
            </a:prstGeom>
            <a:solidFill>
              <a:srgbClr val="CC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51" name="Text Box 9"/>
            <p:cNvSpPr txBox="1">
              <a:spLocks noChangeArrowheads="1"/>
            </p:cNvSpPr>
            <p:nvPr/>
          </p:nvSpPr>
          <p:spPr bwMode="auto">
            <a:xfrm>
              <a:off x="6172200" y="4351338"/>
              <a:ext cx="1371600" cy="641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6666"/>
                  </a:solidFill>
                  <a:latin typeface="Calibri" pitchFamily="34" charset="0"/>
                  <a:cs typeface="Arial" charset="0"/>
                </a:rPr>
                <a:t>Combined laser-gamma experiments</a:t>
              </a:r>
            </a:p>
          </p:txBody>
        </p:sp>
        <p:sp>
          <p:nvSpPr>
            <p:cNvPr id="14352" name="Rectangle 10"/>
            <p:cNvSpPr>
              <a:spLocks noChangeArrowheads="1"/>
            </p:cNvSpPr>
            <p:nvPr/>
          </p:nvSpPr>
          <p:spPr bwMode="auto">
            <a:xfrm>
              <a:off x="6173788" y="5140325"/>
              <a:ext cx="1368425" cy="574675"/>
            </a:xfrm>
            <a:prstGeom prst="rect">
              <a:avLst/>
            </a:prstGeom>
            <a:solidFill>
              <a:srgbClr val="CC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53" name="Text Box 11"/>
            <p:cNvSpPr txBox="1">
              <a:spLocks noChangeArrowheads="1"/>
            </p:cNvSpPr>
            <p:nvPr/>
          </p:nvSpPr>
          <p:spPr bwMode="auto">
            <a:xfrm>
              <a:off x="6181725" y="5175250"/>
              <a:ext cx="1352550" cy="458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6666"/>
                  </a:solidFill>
                  <a:latin typeface="Calibri" pitchFamily="34" charset="0"/>
                  <a:cs typeface="Arial" charset="0"/>
                </a:rPr>
                <a:t>Gamma/e- experiments</a:t>
              </a:r>
            </a:p>
          </p:txBody>
        </p:sp>
        <p:sp>
          <p:nvSpPr>
            <p:cNvPr id="14354" name="Rectangle 12"/>
            <p:cNvSpPr>
              <a:spLocks noChangeArrowheads="1"/>
            </p:cNvSpPr>
            <p:nvPr/>
          </p:nvSpPr>
          <p:spPr bwMode="auto">
            <a:xfrm>
              <a:off x="6173788" y="3200400"/>
              <a:ext cx="1368425" cy="574675"/>
            </a:xfrm>
            <a:prstGeom prst="rect">
              <a:avLst/>
            </a:prstGeom>
            <a:solidFill>
              <a:srgbClr val="CC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55" name="Text Box 13"/>
            <p:cNvSpPr txBox="1">
              <a:spLocks noChangeArrowheads="1"/>
            </p:cNvSpPr>
            <p:nvPr/>
          </p:nvSpPr>
          <p:spPr bwMode="auto">
            <a:xfrm>
              <a:off x="6200775" y="3246438"/>
              <a:ext cx="1314450" cy="4587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6666"/>
                  </a:solidFill>
                  <a:latin typeface="Calibri" pitchFamily="34" charset="0"/>
                  <a:cs typeface="Arial" charset="0"/>
                </a:rPr>
                <a:t>Multi-PW experiments</a:t>
              </a:r>
            </a:p>
          </p:txBody>
        </p:sp>
        <p:sp>
          <p:nvSpPr>
            <p:cNvPr id="14356" name="Rectangle 14"/>
            <p:cNvSpPr>
              <a:spLocks noChangeArrowheads="1"/>
            </p:cNvSpPr>
            <p:nvPr/>
          </p:nvSpPr>
          <p:spPr bwMode="auto">
            <a:xfrm>
              <a:off x="4572000" y="1893888"/>
              <a:ext cx="1368425" cy="574675"/>
            </a:xfrm>
            <a:prstGeom prst="rect">
              <a:avLst/>
            </a:prstGeom>
            <a:solidFill>
              <a:srgbClr val="CC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57" name="Text Box 15"/>
            <p:cNvSpPr txBox="1">
              <a:spLocks noChangeArrowheads="1"/>
            </p:cNvSpPr>
            <p:nvPr/>
          </p:nvSpPr>
          <p:spPr bwMode="auto">
            <a:xfrm>
              <a:off x="4572000" y="1828800"/>
              <a:ext cx="1368425" cy="648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dirty="0">
                  <a:solidFill>
                    <a:srgbClr val="006666"/>
                  </a:solidFill>
                  <a:latin typeface="Calibri" pitchFamily="34" charset="0"/>
                  <a:cs typeface="Arial" charset="0"/>
                </a:rPr>
                <a:t>  High rep-rate laser </a:t>
              </a:r>
              <a:r>
                <a:rPr lang="en-US" sz="1200" b="1" dirty="0" smtClean="0">
                  <a:solidFill>
                    <a:srgbClr val="006666"/>
                  </a:solidFill>
                  <a:latin typeface="Calibri" pitchFamily="34" charset="0"/>
                  <a:cs typeface="Arial" charset="0"/>
                </a:rPr>
                <a:t>experiments</a:t>
              </a:r>
            </a:p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dirty="0" smtClean="0">
                  <a:solidFill>
                    <a:srgbClr val="006666"/>
                  </a:solidFill>
                  <a:latin typeface="Calibri" pitchFamily="34" charset="0"/>
                  <a:cs typeface="Arial" charset="0"/>
                </a:rPr>
                <a:t>0.1 – 1 PW </a:t>
              </a:r>
              <a:endParaRPr lang="en-US" sz="1200" b="1" dirty="0">
                <a:solidFill>
                  <a:srgbClr val="00666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5292725" y="4916488"/>
              <a:ext cx="882650" cy="444500"/>
            </a:xfrm>
            <a:prstGeom prst="line">
              <a:avLst/>
            </a:prstGeom>
            <a:noFill/>
            <a:ln w="2844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Rectangle 19"/>
            <p:cNvSpPr>
              <a:spLocks noChangeArrowheads="1"/>
            </p:cNvSpPr>
            <p:nvPr/>
          </p:nvSpPr>
          <p:spPr bwMode="auto">
            <a:xfrm>
              <a:off x="309563" y="3719513"/>
              <a:ext cx="1371600" cy="58420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60" name="Text Box 20"/>
            <p:cNvSpPr txBox="1">
              <a:spLocks noChangeArrowheads="1"/>
            </p:cNvSpPr>
            <p:nvPr/>
          </p:nvSpPr>
          <p:spPr bwMode="auto">
            <a:xfrm>
              <a:off x="389119" y="3756025"/>
              <a:ext cx="1212489" cy="4330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>
                  <a:latin typeface="Calibri" pitchFamily="34" charset="0"/>
                  <a:cs typeface="Arial" charset="0"/>
                </a:rPr>
                <a:t>Oscillators</a:t>
              </a:r>
            </a:p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>
                  <a:latin typeface="Calibri" pitchFamily="34" charset="0"/>
                  <a:cs typeface="Arial" charset="0"/>
                </a:rPr>
                <a:t>+ </a:t>
              </a:r>
              <a:r>
                <a:rPr lang="en-US" sz="1100" dirty="0" smtClean="0">
                  <a:latin typeface="Calibri" pitchFamily="34" charset="0"/>
                  <a:cs typeface="Arial" charset="0"/>
                </a:rPr>
                <a:t>OPCPA preamps</a:t>
              </a:r>
              <a:endParaRPr lang="en-US" sz="110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361" name="Text Box 21"/>
            <p:cNvSpPr txBox="1">
              <a:spLocks noChangeArrowheads="1"/>
            </p:cNvSpPr>
            <p:nvPr/>
          </p:nvSpPr>
          <p:spPr bwMode="auto">
            <a:xfrm>
              <a:off x="3930413" y="3290888"/>
              <a:ext cx="1449862" cy="3345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13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dirty="0" smtClean="0">
                  <a:latin typeface="Calibri" pitchFamily="34" charset="0"/>
                  <a:cs typeface="Arial" charset="0"/>
                </a:rPr>
                <a:t>220</a:t>
              </a:r>
              <a:r>
                <a:rPr lang="en-US" sz="1200" b="1" dirty="0" smtClean="0">
                  <a:latin typeface="Calibri" pitchFamily="34" charset="0"/>
                  <a:cs typeface="Arial" charset="0"/>
                </a:rPr>
                <a:t>J</a:t>
              </a:r>
              <a:r>
                <a:rPr lang="en-US" sz="1200" b="1" dirty="0">
                  <a:latin typeface="Calibri" pitchFamily="34" charset="0"/>
                  <a:cs typeface="Arial" charset="0"/>
                </a:rPr>
                <a:t>/ </a:t>
              </a:r>
              <a:r>
                <a:rPr lang="en-US" sz="1200" b="1" dirty="0" smtClean="0">
                  <a:latin typeface="Calibri" pitchFamily="34" charset="0"/>
                  <a:cs typeface="Arial" charset="0"/>
                </a:rPr>
                <a:t>0.016Hz</a:t>
              </a:r>
              <a:r>
                <a:rPr lang="en-US" sz="1200" b="1" dirty="0">
                  <a:latin typeface="Calibri" pitchFamily="34" charset="0"/>
                  <a:cs typeface="Arial" charset="0"/>
                </a:rPr>
                <a:t>/ </a:t>
              </a:r>
              <a:r>
                <a:rPr lang="en-US" sz="1200" b="1" dirty="0" smtClean="0">
                  <a:latin typeface="Calibri" pitchFamily="34" charset="0"/>
                  <a:cs typeface="Arial" charset="0"/>
                </a:rPr>
                <a:t>22</a:t>
              </a:r>
              <a:r>
                <a:rPr lang="hu-HU" sz="1200" b="1" dirty="0" smtClean="0">
                  <a:latin typeface="Calibri" pitchFamily="34" charset="0"/>
                  <a:cs typeface="Arial" charset="0"/>
                </a:rPr>
                <a:t>fs</a:t>
              </a:r>
              <a:endParaRPr lang="hu-HU" sz="1200" b="1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362" name="Rectangle 22"/>
            <p:cNvSpPr>
              <a:spLocks noChangeArrowheads="1"/>
            </p:cNvSpPr>
            <p:nvPr/>
          </p:nvSpPr>
          <p:spPr bwMode="auto">
            <a:xfrm>
              <a:off x="3994150" y="2698750"/>
              <a:ext cx="1296988" cy="6477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63" name="Line 23"/>
            <p:cNvSpPr>
              <a:spLocks noChangeShapeType="1"/>
            </p:cNvSpPr>
            <p:nvPr/>
          </p:nvSpPr>
          <p:spPr bwMode="auto">
            <a:xfrm>
              <a:off x="5292725" y="3025775"/>
              <a:ext cx="882650" cy="242888"/>
            </a:xfrm>
            <a:prstGeom prst="line">
              <a:avLst/>
            </a:prstGeom>
            <a:noFill/>
            <a:ln w="2844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24"/>
            <p:cNvSpPr>
              <a:spLocks noChangeShapeType="1"/>
            </p:cNvSpPr>
            <p:nvPr/>
          </p:nvSpPr>
          <p:spPr bwMode="auto">
            <a:xfrm flipV="1">
              <a:off x="3505200" y="4914900"/>
              <a:ext cx="488950" cy="698500"/>
            </a:xfrm>
            <a:prstGeom prst="line">
              <a:avLst/>
            </a:prstGeom>
            <a:noFill/>
            <a:ln w="2844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Rectangle 25"/>
            <p:cNvSpPr>
              <a:spLocks noChangeArrowheads="1"/>
            </p:cNvSpPr>
            <p:nvPr/>
          </p:nvSpPr>
          <p:spPr bwMode="auto">
            <a:xfrm>
              <a:off x="2208213" y="5330825"/>
              <a:ext cx="1296987" cy="6477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66" name="Text Box 26"/>
            <p:cNvSpPr txBox="1">
              <a:spLocks noChangeArrowheads="1"/>
            </p:cNvSpPr>
            <p:nvPr/>
          </p:nvSpPr>
          <p:spPr bwMode="auto">
            <a:xfrm>
              <a:off x="2201863" y="5370513"/>
              <a:ext cx="1309687" cy="4330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e</a:t>
              </a:r>
              <a:r>
                <a:rPr lang="en-US" sz="1100" b="1" baseline="330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-</a:t>
              </a:r>
              <a:r>
                <a:rPr lang="en-US" sz="11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accelerator</a:t>
              </a:r>
            </a:p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720 MeV max</a:t>
              </a:r>
              <a:endParaRPr lang="en-US" sz="1100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367" name="Line 27"/>
            <p:cNvSpPr>
              <a:spLocks noChangeShapeType="1"/>
            </p:cNvSpPr>
            <p:nvPr/>
          </p:nvSpPr>
          <p:spPr bwMode="auto">
            <a:xfrm flipV="1">
              <a:off x="5292725" y="3649663"/>
              <a:ext cx="882650" cy="217487"/>
            </a:xfrm>
            <a:prstGeom prst="line">
              <a:avLst/>
            </a:prstGeom>
            <a:noFill/>
            <a:ln w="2844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Rectangle 28"/>
            <p:cNvSpPr>
              <a:spLocks noChangeArrowheads="1"/>
            </p:cNvSpPr>
            <p:nvPr/>
          </p:nvSpPr>
          <p:spPr bwMode="auto">
            <a:xfrm>
              <a:off x="3994150" y="2698750"/>
              <a:ext cx="1296988" cy="6477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69" name="Text Box 29"/>
            <p:cNvSpPr txBox="1">
              <a:spLocks noChangeArrowheads="1"/>
            </p:cNvSpPr>
            <p:nvPr/>
          </p:nvSpPr>
          <p:spPr bwMode="auto">
            <a:xfrm>
              <a:off x="3875088" y="2724150"/>
              <a:ext cx="1538287" cy="602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10</a:t>
              </a:r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-PW </a:t>
              </a:r>
              <a:r>
                <a:rPr lang="en-US" sz="11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block</a:t>
              </a:r>
            </a:p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100" dirty="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 err="1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Flashlamp</a:t>
              </a:r>
              <a:r>
                <a:rPr lang="en-US" sz="11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1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based </a:t>
              </a:r>
            </a:p>
          </p:txBody>
        </p:sp>
        <p:sp>
          <p:nvSpPr>
            <p:cNvPr id="14370" name="Rectangle 30"/>
            <p:cNvSpPr>
              <a:spLocks noChangeArrowheads="1"/>
            </p:cNvSpPr>
            <p:nvPr/>
          </p:nvSpPr>
          <p:spPr bwMode="auto">
            <a:xfrm>
              <a:off x="2208213" y="4525963"/>
              <a:ext cx="1296987" cy="6477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71" name="Text Box 31"/>
            <p:cNvSpPr txBox="1">
              <a:spLocks noChangeArrowheads="1"/>
            </p:cNvSpPr>
            <p:nvPr/>
          </p:nvSpPr>
          <p:spPr bwMode="auto">
            <a:xfrm>
              <a:off x="2201863" y="4564063"/>
              <a:ext cx="1309687" cy="4330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Laser </a:t>
              </a:r>
            </a:p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>
                  <a:solidFill>
                    <a:srgbClr val="0047FF"/>
                  </a:solidFill>
                  <a:latin typeface="Calibri" pitchFamily="34" charset="0"/>
                  <a:cs typeface="Arial" charset="0"/>
                </a:rPr>
                <a:t>DPSSL </a:t>
              </a:r>
              <a:r>
                <a:rPr lang="en-US" sz="11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100Hz</a:t>
              </a:r>
              <a:endParaRPr lang="en-US" sz="1100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372" name="Line 32"/>
            <p:cNvSpPr>
              <a:spLocks noChangeShapeType="1"/>
            </p:cNvSpPr>
            <p:nvPr/>
          </p:nvSpPr>
          <p:spPr bwMode="auto">
            <a:xfrm flipV="1">
              <a:off x="3505200" y="5527675"/>
              <a:ext cx="2668588" cy="282575"/>
            </a:xfrm>
            <a:prstGeom prst="line">
              <a:avLst/>
            </a:prstGeom>
            <a:noFill/>
            <a:ln w="2844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Rectangle 33"/>
            <p:cNvSpPr>
              <a:spLocks noChangeArrowheads="1"/>
            </p:cNvSpPr>
            <p:nvPr/>
          </p:nvSpPr>
          <p:spPr bwMode="auto">
            <a:xfrm>
              <a:off x="3994150" y="4491038"/>
              <a:ext cx="1296988" cy="6477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74" name="Text Box 34"/>
            <p:cNvSpPr txBox="1">
              <a:spLocks noChangeArrowheads="1"/>
            </p:cNvSpPr>
            <p:nvPr/>
          </p:nvSpPr>
          <p:spPr bwMode="auto">
            <a:xfrm>
              <a:off x="3957638" y="4494213"/>
              <a:ext cx="1371600" cy="602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Gamma </a:t>
              </a:r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beam source</a:t>
              </a:r>
              <a:endParaRPr lang="en-US" sz="1100" b="1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>
                  <a:solidFill>
                    <a:srgbClr val="0047FF"/>
                  </a:solidFill>
                  <a:latin typeface="Calibri" pitchFamily="34" charset="0"/>
                  <a:cs typeface="Arial" charset="0"/>
                </a:rPr>
                <a:t>Compton based</a:t>
              </a:r>
            </a:p>
          </p:txBody>
        </p:sp>
        <p:sp>
          <p:nvSpPr>
            <p:cNvPr id="14375" name="Line 35"/>
            <p:cNvSpPr>
              <a:spLocks noChangeShapeType="1"/>
            </p:cNvSpPr>
            <p:nvPr/>
          </p:nvSpPr>
          <p:spPr bwMode="auto">
            <a:xfrm>
              <a:off x="5292725" y="4827588"/>
              <a:ext cx="882650" cy="1587"/>
            </a:xfrm>
            <a:prstGeom prst="line">
              <a:avLst/>
            </a:prstGeom>
            <a:noFill/>
            <a:ln w="2844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36"/>
            <p:cNvSpPr>
              <a:spLocks noChangeShapeType="1"/>
            </p:cNvSpPr>
            <p:nvPr/>
          </p:nvSpPr>
          <p:spPr bwMode="auto">
            <a:xfrm flipV="1">
              <a:off x="2867025" y="2203450"/>
              <a:ext cx="1704975" cy="1481138"/>
            </a:xfrm>
            <a:prstGeom prst="line">
              <a:avLst/>
            </a:prstGeom>
            <a:noFill/>
            <a:ln w="2844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37"/>
            <p:cNvSpPr>
              <a:spLocks noChangeShapeType="1"/>
            </p:cNvSpPr>
            <p:nvPr/>
          </p:nvSpPr>
          <p:spPr bwMode="auto">
            <a:xfrm>
              <a:off x="5292725" y="3200400"/>
              <a:ext cx="882650" cy="1338263"/>
            </a:xfrm>
            <a:prstGeom prst="line">
              <a:avLst/>
            </a:prstGeom>
            <a:noFill/>
            <a:ln w="2844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Rectangle 38"/>
            <p:cNvSpPr>
              <a:spLocks noChangeArrowheads="1"/>
            </p:cNvSpPr>
            <p:nvPr/>
          </p:nvSpPr>
          <p:spPr bwMode="auto">
            <a:xfrm>
              <a:off x="2208213" y="3683000"/>
              <a:ext cx="1296987" cy="6477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79" name="Text Box 39"/>
            <p:cNvSpPr txBox="1">
              <a:spLocks noChangeArrowheads="1"/>
            </p:cNvSpPr>
            <p:nvPr/>
          </p:nvSpPr>
          <p:spPr bwMode="auto">
            <a:xfrm>
              <a:off x="2057400" y="3683000"/>
              <a:ext cx="1600200" cy="647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1PW block</a:t>
              </a:r>
            </a:p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0000CC"/>
                  </a:solidFill>
                  <a:latin typeface="Calibri" pitchFamily="34" charset="0"/>
                  <a:cs typeface="Arial" charset="0"/>
                </a:rPr>
                <a:t>Ti:Sapph</a:t>
              </a:r>
            </a:p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Flashlamp based</a:t>
              </a:r>
            </a:p>
          </p:txBody>
        </p:sp>
        <p:sp>
          <p:nvSpPr>
            <p:cNvPr id="14380" name="Rectangle 40"/>
            <p:cNvSpPr>
              <a:spLocks noChangeArrowheads="1"/>
            </p:cNvSpPr>
            <p:nvPr/>
          </p:nvSpPr>
          <p:spPr bwMode="auto">
            <a:xfrm>
              <a:off x="2208213" y="3683000"/>
              <a:ext cx="1296987" cy="6477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81" name="Text Box 41"/>
            <p:cNvSpPr txBox="1">
              <a:spLocks noChangeArrowheads="1"/>
            </p:cNvSpPr>
            <p:nvPr/>
          </p:nvSpPr>
          <p:spPr bwMode="auto">
            <a:xfrm>
              <a:off x="2057400" y="3683000"/>
              <a:ext cx="1600200" cy="602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1PW block</a:t>
              </a:r>
            </a:p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100" dirty="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 err="1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Flashlamp</a:t>
              </a:r>
              <a:r>
                <a:rPr lang="en-US" sz="11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1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based</a:t>
              </a:r>
            </a:p>
          </p:txBody>
        </p:sp>
        <p:sp>
          <p:nvSpPr>
            <p:cNvPr id="14382" name="Rectangle 42"/>
            <p:cNvSpPr>
              <a:spLocks noChangeArrowheads="1"/>
            </p:cNvSpPr>
            <p:nvPr/>
          </p:nvSpPr>
          <p:spPr bwMode="auto">
            <a:xfrm>
              <a:off x="2208213" y="2698750"/>
              <a:ext cx="1296987" cy="6477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83" name="Text Box 43"/>
            <p:cNvSpPr txBox="1">
              <a:spLocks noChangeArrowheads="1"/>
            </p:cNvSpPr>
            <p:nvPr/>
          </p:nvSpPr>
          <p:spPr bwMode="auto">
            <a:xfrm>
              <a:off x="2057400" y="2698750"/>
              <a:ext cx="1600200" cy="647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1PW block</a:t>
              </a:r>
            </a:p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0000CC"/>
                  </a:solidFill>
                  <a:latin typeface="Calibri" pitchFamily="34" charset="0"/>
                  <a:cs typeface="Arial" charset="0"/>
                </a:rPr>
                <a:t>Ti:Sapph</a:t>
              </a:r>
            </a:p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Flashlamp based</a:t>
              </a:r>
            </a:p>
          </p:txBody>
        </p:sp>
        <p:sp>
          <p:nvSpPr>
            <p:cNvPr id="14384" name="Rectangle 44"/>
            <p:cNvSpPr>
              <a:spLocks noChangeArrowheads="1"/>
            </p:cNvSpPr>
            <p:nvPr/>
          </p:nvSpPr>
          <p:spPr bwMode="auto">
            <a:xfrm>
              <a:off x="2208213" y="2698750"/>
              <a:ext cx="1296987" cy="6477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85" name="Text Box 45"/>
            <p:cNvSpPr txBox="1">
              <a:spLocks noChangeArrowheads="1"/>
            </p:cNvSpPr>
            <p:nvPr/>
          </p:nvSpPr>
          <p:spPr bwMode="auto">
            <a:xfrm>
              <a:off x="2057400" y="2698750"/>
              <a:ext cx="1600200" cy="602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1PW block</a:t>
              </a:r>
            </a:p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100" dirty="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 err="1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Flashlamp</a:t>
              </a:r>
              <a:r>
                <a:rPr lang="en-US" sz="11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1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based</a:t>
              </a:r>
            </a:p>
          </p:txBody>
        </p:sp>
        <p:sp>
          <p:nvSpPr>
            <p:cNvPr id="14386" name="Line 46"/>
            <p:cNvSpPr>
              <a:spLocks noChangeShapeType="1"/>
            </p:cNvSpPr>
            <p:nvPr/>
          </p:nvSpPr>
          <p:spPr bwMode="auto">
            <a:xfrm>
              <a:off x="3505200" y="4006850"/>
              <a:ext cx="488950" cy="1588"/>
            </a:xfrm>
            <a:prstGeom prst="line">
              <a:avLst/>
            </a:prstGeom>
            <a:noFill/>
            <a:ln w="2844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47"/>
            <p:cNvSpPr>
              <a:spLocks noChangeShapeType="1"/>
            </p:cNvSpPr>
            <p:nvPr/>
          </p:nvSpPr>
          <p:spPr bwMode="auto">
            <a:xfrm>
              <a:off x="1681163" y="4006850"/>
              <a:ext cx="527050" cy="1588"/>
            </a:xfrm>
            <a:prstGeom prst="line">
              <a:avLst/>
            </a:prstGeom>
            <a:noFill/>
            <a:ln w="2844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48"/>
            <p:cNvSpPr>
              <a:spLocks noChangeShapeType="1"/>
            </p:cNvSpPr>
            <p:nvPr/>
          </p:nvSpPr>
          <p:spPr bwMode="auto">
            <a:xfrm>
              <a:off x="1681163" y="3022600"/>
              <a:ext cx="527050" cy="1588"/>
            </a:xfrm>
            <a:prstGeom prst="line">
              <a:avLst/>
            </a:prstGeom>
            <a:noFill/>
            <a:ln w="2844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49"/>
            <p:cNvSpPr>
              <a:spLocks noChangeShapeType="1"/>
            </p:cNvSpPr>
            <p:nvPr/>
          </p:nvSpPr>
          <p:spPr bwMode="auto">
            <a:xfrm>
              <a:off x="3505200" y="3022600"/>
              <a:ext cx="488950" cy="1588"/>
            </a:xfrm>
            <a:prstGeom prst="line">
              <a:avLst/>
            </a:prstGeom>
            <a:noFill/>
            <a:ln w="2844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50"/>
            <p:cNvSpPr>
              <a:spLocks noChangeShapeType="1"/>
            </p:cNvSpPr>
            <p:nvPr/>
          </p:nvSpPr>
          <p:spPr bwMode="auto">
            <a:xfrm>
              <a:off x="5292725" y="4114800"/>
              <a:ext cx="882650" cy="592138"/>
            </a:xfrm>
            <a:prstGeom prst="line">
              <a:avLst/>
            </a:prstGeom>
            <a:noFill/>
            <a:ln w="2844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51"/>
            <p:cNvSpPr>
              <a:spLocks noChangeShapeType="1"/>
            </p:cNvSpPr>
            <p:nvPr/>
          </p:nvSpPr>
          <p:spPr bwMode="auto">
            <a:xfrm flipV="1">
              <a:off x="3505200" y="4914900"/>
              <a:ext cx="2668588" cy="811213"/>
            </a:xfrm>
            <a:prstGeom prst="line">
              <a:avLst/>
            </a:prstGeom>
            <a:noFill/>
            <a:ln w="2844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Text Box 52"/>
            <p:cNvSpPr txBox="1">
              <a:spLocks noChangeArrowheads="1"/>
            </p:cNvSpPr>
            <p:nvPr/>
          </p:nvSpPr>
          <p:spPr bwMode="auto">
            <a:xfrm>
              <a:off x="2308454" y="3317876"/>
              <a:ext cx="1170939" cy="315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13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dirty="0" smtClean="0">
                  <a:latin typeface="Calibri" pitchFamily="34" charset="0"/>
                  <a:cs typeface="Arial" charset="0"/>
                </a:rPr>
                <a:t>25J/ 1Hz</a:t>
              </a:r>
              <a:r>
                <a:rPr lang="en-US" sz="1200" b="1" dirty="0">
                  <a:latin typeface="Calibri" pitchFamily="34" charset="0"/>
                  <a:cs typeface="Arial" charset="0"/>
                </a:rPr>
                <a:t>/ </a:t>
              </a:r>
              <a:r>
                <a:rPr lang="en-US" sz="1200" b="1" dirty="0" smtClean="0">
                  <a:latin typeface="Calibri" pitchFamily="34" charset="0"/>
                  <a:cs typeface="Arial" charset="0"/>
                </a:rPr>
                <a:t>&lt;</a:t>
              </a:r>
              <a:r>
                <a:rPr lang="en-US" sz="1200" b="1" dirty="0" smtClean="0">
                  <a:latin typeface="Calibri" pitchFamily="34" charset="0"/>
                  <a:cs typeface="Arial" charset="0"/>
                </a:rPr>
                <a:t>25</a:t>
              </a:r>
              <a:r>
                <a:rPr lang="hu-HU" sz="1200" b="1" dirty="0" smtClean="0">
                  <a:latin typeface="Calibri" pitchFamily="34" charset="0"/>
                  <a:cs typeface="Arial" charset="0"/>
                </a:rPr>
                <a:t>fs</a:t>
              </a:r>
              <a:endParaRPr lang="hu-HU" sz="1200" b="1" dirty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57" name="Title 2"/>
          <p:cNvSpPr txBox="1">
            <a:spLocks/>
          </p:cNvSpPr>
          <p:nvPr/>
        </p:nvSpPr>
        <p:spPr>
          <a:xfrm>
            <a:off x="1835696" y="476672"/>
            <a:ext cx="69231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ELI-NP Facility Concept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2AED125-C53B-4A8F-BC07-E5336375F104}" type="slidenum"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>
                <a:defRPr/>
              </a:pPr>
              <a:t>3</a:t>
            </a:fld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74280" y="2852738"/>
            <a:ext cx="21283" cy="9583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3" descr="ELI_NP_Logo_Firs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187624" cy="72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228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8999"/>
            <a:ext cx="8856984" cy="561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1835150" y="254289"/>
            <a:ext cx="6977063" cy="6668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ELI-NP  Experiment Building</a:t>
            </a:r>
            <a:endParaRPr lang="en-GB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ELI_NP_Logo_Firs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187624" cy="72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4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874713" y="2333625"/>
            <a:ext cx="2592387" cy="1133475"/>
            <a:chOff x="1187450" y="981075"/>
            <a:chExt cx="6484938" cy="2862263"/>
          </a:xfrm>
        </p:grpSpPr>
        <p:pic>
          <p:nvPicPr>
            <p:cNvPr id="18457" name="Picture 2" descr="static fiel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1484313"/>
              <a:ext cx="6484938" cy="235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8458" name="Object 4"/>
            <p:cNvGraphicFramePr>
              <a:graphicFrameLocks noChangeAspect="1"/>
            </p:cNvGraphicFramePr>
            <p:nvPr/>
          </p:nvGraphicFramePr>
          <p:xfrm>
            <a:off x="6588125" y="981075"/>
            <a:ext cx="384175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50" name="Equation" r:id="rId5" imgW="190417" imgH="253890" progId="Equation.3">
                    <p:embed/>
                  </p:oleObj>
                </mc:Choice>
                <mc:Fallback>
                  <p:oleObj name="Equation" r:id="rId5" imgW="190417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125" y="981075"/>
                          <a:ext cx="384175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9" name="Text Box 5"/>
            <p:cNvSpPr txBox="1">
              <a:spLocks noChangeArrowheads="1"/>
            </p:cNvSpPr>
            <p:nvPr/>
          </p:nvSpPr>
          <p:spPr bwMode="auto">
            <a:xfrm>
              <a:off x="5641975" y="1152525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Times" panose="02020603060405020304" pitchFamily="18" charset="0"/>
                  <a:ea typeface="ＭＳ Ｐゴシック" panose="020B0600070205080204" pitchFamily="34" charset="-128"/>
                </a:rPr>
                <a:t>+</a:t>
              </a:r>
            </a:p>
          </p:txBody>
        </p:sp>
        <p:sp>
          <p:nvSpPr>
            <p:cNvPr id="18460" name="Text Box 6"/>
            <p:cNvSpPr txBox="1">
              <a:spLocks noChangeArrowheads="1"/>
            </p:cNvSpPr>
            <p:nvPr/>
          </p:nvSpPr>
          <p:spPr bwMode="auto">
            <a:xfrm>
              <a:off x="7324725" y="1152525"/>
              <a:ext cx="285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Times" panose="02020603060405020304" pitchFamily="18" charset="0"/>
                  <a:ea typeface="ＭＳ Ｐゴシック" panose="020B0600070205080204" pitchFamily="34" charset="-128"/>
                </a:rPr>
                <a:t>-</a:t>
              </a:r>
            </a:p>
          </p:txBody>
        </p:sp>
      </p:grp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404813" y="3548063"/>
            <a:ext cx="403225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2400">
                <a:latin typeface="Times" panose="02020603060405020304" pitchFamily="18" charset="0"/>
                <a:ea typeface="ＭＳ Ｐゴシック" panose="020B0600070205080204" pitchFamily="34" charset="-128"/>
              </a:rPr>
              <a:t>           </a:t>
            </a:r>
            <a:r>
              <a:rPr lang="en-US" altLang="en-US">
                <a:latin typeface="Times" panose="02020603060405020304" pitchFamily="18" charset="0"/>
                <a:ea typeface="ＭＳ Ｐゴシック" panose="020B0600070205080204" pitchFamily="34" charset="-128"/>
              </a:rPr>
              <a:t>pushes the electrons;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>
                <a:latin typeface="Times" panose="02020603060405020304" pitchFamily="18" charset="0"/>
                <a:ea typeface="ＭＳ Ｐゴシック" panose="020B0600070205080204" pitchFamily="34" charset="-128"/>
              </a:rPr>
              <a:t>The charge separation generates an electrostatic longitudinal field:  (Wake Fields or Snow Plough)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endParaRPr lang="en-US" altLang="en-US">
              <a:latin typeface="Times" panose="0202060306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>
                <a:latin typeface="Times" panose="02020603060405020304" pitchFamily="18" charset="0"/>
                <a:ea typeface="ＭＳ Ｐゴシック" panose="020B0600070205080204" pitchFamily="34" charset="-128"/>
              </a:rPr>
              <a:t>  The electrostatic field:</a:t>
            </a:r>
          </a:p>
        </p:txBody>
      </p:sp>
      <p:graphicFrame>
        <p:nvGraphicFramePr>
          <p:cNvPr id="18436" name="Object 8"/>
          <p:cNvGraphicFramePr>
            <a:graphicFrameLocks noChangeAspect="1"/>
          </p:cNvGraphicFramePr>
          <p:nvPr/>
        </p:nvGraphicFramePr>
        <p:xfrm>
          <a:off x="1257300" y="1766888"/>
          <a:ext cx="17113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1" name="Equation" r:id="rId7" imgW="965200" imgH="393700" progId="Equation.3">
                  <p:embed/>
                </p:oleObj>
              </mc:Choice>
              <mc:Fallback>
                <p:oleObj name="Equation" r:id="rId7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766888"/>
                        <a:ext cx="1711325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9"/>
          <p:cNvGraphicFramePr>
            <a:graphicFrameLocks noChangeAspect="1"/>
          </p:cNvGraphicFramePr>
          <p:nvPr/>
        </p:nvGraphicFramePr>
        <p:xfrm>
          <a:off x="960438" y="3621088"/>
          <a:ext cx="79216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2" name="Equation" r:id="rId9" imgW="368300" imgH="190500" progId="Equation.3">
                  <p:embed/>
                </p:oleObj>
              </mc:Choice>
              <mc:Fallback>
                <p:oleObj name="Equation" r:id="rId9" imgW="368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3621088"/>
                        <a:ext cx="792162" cy="328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100513" y="5775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" panose="02020603060405020304" pitchFamily="18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18439" name="Object 11"/>
          <p:cNvGraphicFramePr>
            <a:graphicFrameLocks noChangeAspect="1"/>
          </p:cNvGraphicFramePr>
          <p:nvPr/>
        </p:nvGraphicFramePr>
        <p:xfrm>
          <a:off x="1109663" y="4910138"/>
          <a:ext cx="23574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3" name="Equation" r:id="rId11" imgW="1714500" imgH="368300" progId="Equation.3">
                  <p:embed/>
                </p:oleObj>
              </mc:Choice>
              <mc:Fallback>
                <p:oleObj name="Equation" r:id="rId11" imgW="1714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4910138"/>
                        <a:ext cx="2357437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12"/>
          <p:cNvGraphicFramePr>
            <a:graphicFrameLocks noChangeAspect="1"/>
          </p:cNvGraphicFramePr>
          <p:nvPr/>
        </p:nvGraphicFramePr>
        <p:xfrm>
          <a:off x="2052638" y="5753100"/>
          <a:ext cx="1206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4" name="Equation" r:id="rId13" imgW="482391" imgH="228501" progId="Equation.3">
                  <p:embed/>
                </p:oleObj>
              </mc:Choice>
              <mc:Fallback>
                <p:oleObj name="Equation" r:id="rId13" imgW="48239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5753100"/>
                        <a:ext cx="12065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8099425" y="6778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835150" y="342900"/>
            <a:ext cx="7451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Particle acceleration by laser </a:t>
            </a:r>
            <a:r>
              <a:rPr kumimoji="1"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kumimoji="1"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kumimoji="1" lang="en-US" sz="2000" b="1" dirty="0">
                <a:solidFill>
                  <a:schemeClr val="tx2"/>
                </a:solidFill>
                <a:latin typeface="Times New Roman" pitchFamily="18" charset="0"/>
              </a:rPr>
              <a:t>(Tajima, Dawson 1979)</a:t>
            </a:r>
            <a:endParaRPr kumimoji="1"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8937554-9FAF-42F5-B728-74B5BD532D74}" type="slidenum">
              <a:rPr lang="en-US" alt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pPr algn="r" eaLnBrk="1" hangingPunct="1"/>
              <a:t>5</a:t>
            </a:fld>
            <a:endParaRPr lang="en-US" altLang="en-US" sz="1000">
              <a:effectLst>
                <a:outerShdw blurRad="38100" dist="38100" dir="2700000" algn="tl">
                  <a:srgbClr val="C0C0C0"/>
                </a:outerShdw>
              </a:effectLst>
              <a:latin typeface="Lucida Sans Unicode" panose="020B0602030504020204" pitchFamily="34" charset="0"/>
            </a:endParaRPr>
          </a:p>
        </p:txBody>
      </p:sp>
      <p:sp>
        <p:nvSpPr>
          <p:cNvPr id="18445" name="TextBox 1"/>
          <p:cNvSpPr txBox="1">
            <a:spLocks noChangeArrowheads="1"/>
          </p:cNvSpPr>
          <p:nvPr/>
        </p:nvSpPr>
        <p:spPr bwMode="auto">
          <a:xfrm>
            <a:off x="458788" y="1381125"/>
            <a:ext cx="2665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" panose="02020603060405020304" pitchFamily="18" charset="0"/>
              </a:rPr>
              <a:t>Wake – field acceleration</a:t>
            </a:r>
          </a:p>
        </p:txBody>
      </p:sp>
      <p:grpSp>
        <p:nvGrpSpPr>
          <p:cNvPr id="18446" name="Group 3"/>
          <p:cNvGrpSpPr>
            <a:grpSpLocks/>
          </p:cNvGrpSpPr>
          <p:nvPr/>
        </p:nvGrpSpPr>
        <p:grpSpPr bwMode="auto">
          <a:xfrm>
            <a:off x="4143375" y="1611313"/>
            <a:ext cx="4689475" cy="2257425"/>
            <a:chOff x="0" y="2491952"/>
            <a:chExt cx="5202453" cy="2599161"/>
          </a:xfrm>
        </p:grpSpPr>
        <p:pic>
          <p:nvPicPr>
            <p:cNvPr id="18454" name="Picture 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976" r="-21976"/>
            <a:stretch>
              <a:fillRect/>
            </a:stretch>
          </p:blipFill>
          <p:spPr bwMode="auto">
            <a:xfrm>
              <a:off x="0" y="2491952"/>
              <a:ext cx="4549381" cy="2599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5" name="Rectangle 8"/>
            <p:cNvSpPr>
              <a:spLocks noChangeArrowheads="1"/>
            </p:cNvSpPr>
            <p:nvPr/>
          </p:nvSpPr>
          <p:spPr bwMode="auto">
            <a:xfrm>
              <a:off x="3480926" y="2767313"/>
              <a:ext cx="318344" cy="19117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ea typeface="ＭＳ Ｐゴシック" panose="020B0600070205080204" pitchFamily="34" charset="-128"/>
              </a:endParaRPr>
            </a:p>
          </p:txBody>
        </p:sp>
        <p:sp>
          <p:nvSpPr>
            <p:cNvPr id="18456" name="TextBox 9"/>
            <p:cNvSpPr txBox="1">
              <a:spLocks noChangeArrowheads="1"/>
            </p:cNvSpPr>
            <p:nvPr/>
          </p:nvSpPr>
          <p:spPr bwMode="auto">
            <a:xfrm>
              <a:off x="3834302" y="2598150"/>
              <a:ext cx="1368151" cy="60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Helvetica" panose="020B0504020202030204" pitchFamily="34" charset="0"/>
                  <a:ea typeface="ＭＳ Ｐゴシック" panose="020B0600070205080204" pitchFamily="34" charset="-128"/>
                </a:rPr>
                <a:t>Secondary </a:t>
              </a:r>
            </a:p>
            <a:p>
              <a:pPr algn="ctr" eaLnBrk="1" hangingPunct="1"/>
              <a:r>
                <a:rPr lang="en-US" altLang="en-US" sz="1400">
                  <a:latin typeface="Helvetica" panose="020B0504020202030204" pitchFamily="34" charset="0"/>
                  <a:ea typeface="ＭＳ Ｐゴシック" panose="020B0600070205080204" pitchFamily="34" charset="-128"/>
                </a:rPr>
                <a:t>target</a:t>
              </a:r>
            </a:p>
          </p:txBody>
        </p:sp>
      </p:grpSp>
      <p:sp>
        <p:nvSpPr>
          <p:cNvPr id="18447" name="TextBox 22"/>
          <p:cNvSpPr txBox="1">
            <a:spLocks noChangeArrowheads="1"/>
          </p:cNvSpPr>
          <p:nvPr/>
        </p:nvSpPr>
        <p:spPr bwMode="auto">
          <a:xfrm>
            <a:off x="4437063" y="1355725"/>
            <a:ext cx="44037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Times" panose="02020603060405020304" pitchFamily="18" charset="0"/>
              </a:rPr>
              <a:t>Target normal </a:t>
            </a:r>
            <a:r>
              <a:rPr lang="en-US" altLang="en-US" b="1" dirty="0" smtClean="0">
                <a:latin typeface="Times" panose="02020603060405020304" pitchFamily="18" charset="0"/>
              </a:rPr>
              <a:t>sheath </a:t>
            </a:r>
            <a:r>
              <a:rPr lang="en-US" altLang="en-US" b="1" dirty="0">
                <a:latin typeface="Times" panose="02020603060405020304" pitchFamily="18" charset="0"/>
              </a:rPr>
              <a:t>acceleration (TNSA)</a:t>
            </a:r>
          </a:p>
        </p:txBody>
      </p:sp>
      <p:sp>
        <p:nvSpPr>
          <p:cNvPr id="18448" name="TextBox 23"/>
          <p:cNvSpPr txBox="1">
            <a:spLocks noChangeArrowheads="1"/>
          </p:cNvSpPr>
          <p:nvPr/>
        </p:nvSpPr>
        <p:spPr bwMode="auto">
          <a:xfrm>
            <a:off x="4532313" y="4095750"/>
            <a:ext cx="3973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" panose="02020603060405020304" pitchFamily="18" charset="0"/>
              </a:rPr>
              <a:t>Radiation pressure acceleration (RPA)</a:t>
            </a:r>
          </a:p>
        </p:txBody>
      </p:sp>
      <p:sp>
        <p:nvSpPr>
          <p:cNvPr id="18449" name="Text Box 12"/>
          <p:cNvSpPr txBox="1">
            <a:spLocks noChangeArrowheads="1"/>
          </p:cNvSpPr>
          <p:nvPr/>
        </p:nvSpPr>
        <p:spPr bwMode="auto">
          <a:xfrm>
            <a:off x="7707313" y="267493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E~I</a:t>
            </a:r>
            <a:r>
              <a:rPr lang="en-US" altLang="en-US" baseline="-25000"/>
              <a:t>laser</a:t>
            </a:r>
            <a:r>
              <a:rPr lang="en-US" altLang="en-US" baseline="30000"/>
              <a:t>1/2</a:t>
            </a:r>
          </a:p>
        </p:txBody>
      </p:sp>
      <p:sp>
        <p:nvSpPr>
          <p:cNvPr id="18450" name="TextBox 25"/>
          <p:cNvSpPr txBox="1">
            <a:spLocks noChangeArrowheads="1"/>
          </p:cNvSpPr>
          <p:nvPr/>
        </p:nvSpPr>
        <p:spPr bwMode="auto">
          <a:xfrm>
            <a:off x="6426200" y="3548063"/>
            <a:ext cx="2354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" panose="02020603060405020304" pitchFamily="18" charset="0"/>
              </a:rPr>
              <a:t>-&gt; secondary radiations</a:t>
            </a:r>
          </a:p>
        </p:txBody>
      </p:sp>
      <p:pic>
        <p:nvPicPr>
          <p:cNvPr id="18451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"/>
          <a:stretch>
            <a:fillRect/>
          </a:stretch>
        </p:blipFill>
        <p:spPr bwMode="auto">
          <a:xfrm>
            <a:off x="4518025" y="4484688"/>
            <a:ext cx="209708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TextBox 10"/>
          <p:cNvSpPr txBox="1">
            <a:spLocks noChangeArrowheads="1"/>
          </p:cNvSpPr>
          <p:nvPr/>
        </p:nvSpPr>
        <p:spPr bwMode="auto">
          <a:xfrm>
            <a:off x="6869113" y="4433888"/>
            <a:ext cx="12334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en-US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E~ I 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laser	</a:t>
            </a:r>
          </a:p>
          <a:p>
            <a:pPr eaLnBrk="1" hangingPunct="1"/>
            <a:endParaRPr lang="en-US" altLang="en-US" baseline="3000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/>
          </a:p>
        </p:txBody>
      </p:sp>
      <p:sp>
        <p:nvSpPr>
          <p:cNvPr id="18453" name="Rectangle 4"/>
          <p:cNvSpPr>
            <a:spLocks noChangeArrowheads="1"/>
          </p:cNvSpPr>
          <p:nvPr/>
        </p:nvSpPr>
        <p:spPr bwMode="auto">
          <a:xfrm>
            <a:off x="6696075" y="5130800"/>
            <a:ext cx="24479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Electrons and ions accelerated at solid state densities  10</a:t>
            </a:r>
            <a:r>
              <a:rPr lang="en-US" altLang="en-US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altLang="en-US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</a:p>
        </p:txBody>
      </p:sp>
      <p:pic>
        <p:nvPicPr>
          <p:cNvPr id="29" name="Picture 3" descr="ELI_NP_Logo_First_Ne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187624" cy="72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5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844" y="173239"/>
            <a:ext cx="7580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Target normal </a:t>
            </a:r>
            <a:r>
              <a:rPr kumimoji="1"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sheath </a:t>
            </a:r>
            <a:r>
              <a:rPr kumimoji="1"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acceleration (TNSA)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2533" y="1687354"/>
            <a:ext cx="44519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Thick metallic foil targets (</a:t>
            </a:r>
            <a:r>
              <a:rPr lang="el-GR" sz="2000" dirty="0" smtClean="0">
                <a:latin typeface="Palatino Linotype" pitchFamily="18" charset="0"/>
                <a:cs typeface="Times New Roman" pitchFamily="18" charset="0"/>
              </a:rPr>
              <a:t>μ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m)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proton source: CH contamination on foil 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surfaces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(typically ~50Å)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ion source:  foil bulk material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/ 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proton removal by heating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Space charge E ~ 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10</a:t>
            </a:r>
            <a:r>
              <a:rPr lang="en-US" sz="2000" baseline="30000" dirty="0" smtClean="0">
                <a:latin typeface="Palatino Linotype" pitchFamily="18" charset="0"/>
                <a:cs typeface="Times New Roman" pitchFamily="18" charset="0"/>
              </a:rPr>
              <a:t>12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 V/m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Exponential (thermal) resulting energy spectra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Energy conversion efficiency: 0.2 – 10% (depending on pulse energy)</a:t>
            </a:r>
            <a:endParaRPr lang="en-US" sz="2000" dirty="0">
              <a:latin typeface="Palatino Linotype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A718C-48FA-4256-AFF7-A7CFD3A372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1175" y="3757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3" descr="ELI_NP_Logo_Firs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187624" cy="72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07950" y="1257235"/>
            <a:ext cx="4608513" cy="4772025"/>
            <a:chOff x="251520" y="1256562"/>
            <a:chExt cx="4608512" cy="4772234"/>
          </a:xfrm>
        </p:grpSpPr>
        <p:pic>
          <p:nvPicPr>
            <p:cNvPr id="11" name="Picture 18" descr="tnsa-1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19" y="1256562"/>
              <a:ext cx="4385115" cy="477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9"/>
            <p:cNvSpPr txBox="1">
              <a:spLocks noChangeArrowheads="1"/>
            </p:cNvSpPr>
            <p:nvPr/>
          </p:nvSpPr>
          <p:spPr bwMode="auto">
            <a:xfrm>
              <a:off x="251520" y="1772816"/>
              <a:ext cx="187220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de-DE" sz="2400" u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Laser</a:t>
              </a:r>
            </a:p>
            <a:p>
              <a:r>
                <a:rPr lang="en-US" altLang="de-DE" sz="1800" u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&gt; 10</a:t>
              </a:r>
              <a:r>
                <a:rPr lang="en-US" altLang="de-DE" sz="1800" u="none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r>
                <a:rPr lang="en-US" altLang="de-DE" sz="1800" u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W/cm</a:t>
              </a:r>
              <a:r>
                <a:rPr lang="en-US" altLang="de-DE" sz="1800" u="none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altLang="de-DE" sz="1800" u="none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2123728" y="1556792"/>
              <a:ext cx="864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de-DE" sz="2400" u="none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foil</a:t>
              </a:r>
              <a:endParaRPr lang="de-DE" altLang="de-DE" sz="2400"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21"/>
            <p:cNvSpPr txBox="1">
              <a:spLocks noChangeArrowheads="1"/>
            </p:cNvSpPr>
            <p:nvPr/>
          </p:nvSpPr>
          <p:spPr bwMode="auto">
            <a:xfrm>
              <a:off x="3203848" y="5085184"/>
              <a:ext cx="12241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de-DE" sz="24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altLang="de-DE" sz="2400" u="none" baseline="-25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e, hot</a:t>
              </a:r>
              <a:endParaRPr lang="de-DE" altLang="de-DE" sz="2400" u="none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25"/>
            <p:cNvSpPr txBox="1">
              <a:spLocks noChangeArrowheads="1"/>
            </p:cNvSpPr>
            <p:nvPr/>
          </p:nvSpPr>
          <p:spPr bwMode="auto">
            <a:xfrm>
              <a:off x="467544" y="4365104"/>
              <a:ext cx="27109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de-DE" altLang="de-DE" sz="1800" b="0" u="none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hot electron propagation</a:t>
              </a:r>
            </a:p>
            <a:p>
              <a:r>
                <a:rPr lang="de-DE" altLang="de-DE" sz="1800" b="0" u="none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MeV energy, </a:t>
              </a:r>
              <a:r>
                <a:rPr lang="el-GR" altLang="de-DE" sz="1800" b="0" u="none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de-DE" altLang="de-DE" sz="1800" b="0" u="none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 charge</a:t>
              </a:r>
            </a:p>
          </p:txBody>
        </p:sp>
        <p:cxnSp>
          <p:nvCxnSpPr>
            <p:cNvPr id="16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2411760" y="3861048"/>
              <a:ext cx="0" cy="576064"/>
            </a:xfrm>
            <a:prstGeom prst="straightConnector1">
              <a:avLst/>
            </a:prstGeom>
            <a:noFill/>
            <a:ln w="34925" cap="sq" algn="ctr">
              <a:solidFill>
                <a:schemeClr val="bg2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3131840" y="1558533"/>
              <a:ext cx="17281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de-DE" altLang="de-DE" sz="1800" b="0" u="none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MeV/u protons</a:t>
              </a:r>
            </a:p>
            <a:p>
              <a:r>
                <a:rPr lang="de-DE" altLang="de-DE" sz="1800" b="0" u="none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ions</a:t>
              </a:r>
            </a:p>
          </p:txBody>
        </p:sp>
      </p:grp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0" y="6165850"/>
            <a:ext cx="593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de-DE" sz="1400" b="0" u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publications: E.L. Clark et al., PRL 84 (2000) 670</a:t>
            </a:r>
          </a:p>
          <a:p>
            <a:r>
              <a:rPr lang="en-US" altLang="de-DE" sz="1400" b="0" u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R. </a:t>
            </a:r>
            <a:r>
              <a:rPr lang="en-US" altLang="de-DE" sz="1400" b="0" u="none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Snavely</a:t>
            </a:r>
            <a:r>
              <a:rPr lang="en-US" altLang="de-DE" sz="1400" b="0" u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PRL 85 (2000) </a:t>
            </a:r>
            <a:r>
              <a:rPr lang="en-US" altLang="de-DE" sz="1400" b="0" u="non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2945</a:t>
            </a:r>
          </a:p>
          <a:p>
            <a:r>
              <a:rPr lang="en-US" altLang="de-DE" sz="1400" b="0" u="none" dirty="0" smtClean="0">
                <a:solidFill>
                  <a:schemeClr val="tx2"/>
                </a:solidFill>
                <a:latin typeface="Arial" panose="020B0604020202020204" pitchFamily="34" charset="0"/>
              </a:rPr>
              <a:t>Presentation by </a:t>
            </a:r>
            <a:r>
              <a:rPr lang="en-US" altLang="de-DE" sz="1400" b="0" u="none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P.Thirolf</a:t>
            </a:r>
            <a:r>
              <a:rPr lang="en-US" altLang="de-DE" sz="1400" b="0" u="none" dirty="0" smtClean="0">
                <a:solidFill>
                  <a:schemeClr val="tx2"/>
                </a:solidFill>
                <a:latin typeface="Arial" panose="020B0604020202020204" pitchFamily="34" charset="0"/>
              </a:rPr>
              <a:t> at Carpathian Summer School of Physics 2014</a:t>
            </a:r>
            <a:r>
              <a:rPr lang="en-US" altLang="de-DE" sz="1400" b="0" u="non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sz="1400" b="0" u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844" y="173239"/>
            <a:ext cx="6921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Radiation pressure </a:t>
            </a:r>
            <a:r>
              <a:rPr kumimoji="1"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acceleration </a:t>
            </a:r>
            <a:r>
              <a:rPr kumimoji="1"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(RPA)</a:t>
            </a:r>
            <a:endParaRPr kumimoji="1"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4838" y="908720"/>
            <a:ext cx="472965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Thin foil targets (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m)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RPA dominates for realistic intensities using circular polarization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excellent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longitudinal emittance possible: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E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~ 10 MeV * 5 fs ~ 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5*10</a:t>
            </a:r>
            <a:r>
              <a:rPr lang="en-US" sz="2000" baseline="30000" dirty="0" smtClean="0">
                <a:latin typeface="Palatino Linotype" pitchFamily="18" charset="0"/>
                <a:cs typeface="Times New Roman" pitchFamily="18" charset="0"/>
              </a:rPr>
              <a:t>-8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eV 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extremely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short pulse duration: foil thickness/c ~ 100 </a:t>
            </a:r>
            <a:r>
              <a:rPr lang="en-US" sz="2000" dirty="0" err="1" smtClean="0">
                <a:latin typeface="Palatino Linotype" pitchFamily="18" charset="0"/>
                <a:cs typeface="Times New Roman" pitchFamily="18" charset="0"/>
              </a:rPr>
              <a:t>attoseconds</a:t>
            </a:r>
            <a:endParaRPr lang="en-US" sz="2000" dirty="0" smtClean="0">
              <a:latin typeface="Palatino Linotype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At I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&gt; 10</a:t>
            </a:r>
            <a:r>
              <a:rPr lang="en-US" sz="2000" baseline="30000" dirty="0">
                <a:latin typeface="Palatino Linotype" pitchFamily="18" charset="0"/>
                <a:cs typeface="Times New Roman" pitchFamily="18" charset="0"/>
              </a:rPr>
              <a:t>23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 W/cm</a:t>
            </a:r>
            <a:r>
              <a:rPr lang="en-US" sz="2000" baseline="30000" dirty="0"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: 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RPA dominates over 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TNSA, 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quasi-</a:t>
            </a:r>
            <a:r>
              <a:rPr lang="en-US" sz="2000" dirty="0" err="1">
                <a:latin typeface="Palatino Linotype" pitchFamily="18" charset="0"/>
                <a:cs typeface="Times New Roman" pitchFamily="18" charset="0"/>
              </a:rPr>
              <a:t>monoenergetic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 GeV 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protons 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(for </a:t>
            </a:r>
            <a:r>
              <a:rPr lang="en-US" sz="2000" dirty="0" err="1">
                <a:latin typeface="Palatino Linotype" pitchFamily="18" charset="0"/>
                <a:cs typeface="Times New Roman" pitchFamily="18" charset="0"/>
              </a:rPr>
              <a:t>E</a:t>
            </a:r>
            <a:r>
              <a:rPr lang="en-US" sz="2000" baseline="-25000" dirty="0" err="1">
                <a:latin typeface="Palatino Linotype" pitchFamily="18" charset="0"/>
                <a:cs typeface="Times New Roman" pitchFamily="18" charset="0"/>
              </a:rPr>
              <a:t>laser</a:t>
            </a: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 = 10 kJ)</a:t>
            </a:r>
          </a:p>
          <a:p>
            <a:pPr>
              <a:lnSpc>
                <a:spcPct val="150000"/>
              </a:lnSpc>
            </a:pPr>
            <a:r>
              <a:rPr lang="en-US" sz="1600" i="1" dirty="0" err="1">
                <a:latin typeface="Palatino Linotype" pitchFamily="18" charset="0"/>
                <a:cs typeface="Times New Roman" pitchFamily="18" charset="0"/>
              </a:rPr>
              <a:t>Esirkepov</a:t>
            </a:r>
            <a:r>
              <a:rPr lang="en-US" sz="1600" i="1" dirty="0">
                <a:latin typeface="Palatino Linotype" pitchFamily="18" charset="0"/>
                <a:cs typeface="Times New Roman" pitchFamily="18" charset="0"/>
              </a:rPr>
              <a:t> et al, PRL 92,0175003 (2004)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Palatino Linotype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A718C-48FA-4256-AFF7-A7CFD3A372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1175" y="3757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3" descr="ELI_NP_Logo_Firs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187624" cy="72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RP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11300"/>
            <a:ext cx="38322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68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179388" y="1778093"/>
            <a:ext cx="4537075" cy="5395323"/>
          </a:xfrm>
        </p:spPr>
        <p:txBody>
          <a:bodyPr anchor="ctr">
            <a:sp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target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Collimated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beams were obtained, even of the size of the incident laser beam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energies  up to hundreds of MeV at ~ 1PW lasers (VULCAN, etc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1800"/>
              </a:spcAft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Intensities may go up to 10</a:t>
            </a:r>
            <a:r>
              <a:rPr lang="en-US" alt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particles/laser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</a:p>
          <a:p>
            <a:pPr>
              <a:spcAft>
                <a:spcPts val="1800"/>
              </a:spcAft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BELLA laser @ Berkeley: 16J, 40fs, 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4.2GeV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Energy spread 6%, divergence 0.3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charge 6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PRL 113, 245002 (2014)</a:t>
            </a:r>
            <a:endParaRPr lang="en-US" altLang="en-US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23555" name="Picture 3" descr="electro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4195763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076825" y="5589588"/>
            <a:ext cx="38512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1400">
                <a:latin typeface="Helvetica" panose="020B0504020202030204" pitchFamily="34" charset="0"/>
                <a:ea typeface="ＭＳ Ｐゴシック" panose="020B0600070205080204" pitchFamily="34" charset="-128"/>
              </a:rPr>
              <a:t>Esarey, Schroeder, and Leemans 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altLang="en-US" sz="1400">
                <a:latin typeface="Helvetica" panose="020B0504020202030204" pitchFamily="34" charset="0"/>
                <a:ea typeface="ＭＳ Ｐゴシック" panose="020B0600070205080204" pitchFamily="34" charset="-128"/>
              </a:rPr>
              <a:t>Rev. Mod. Phys., Vol. 81, No. 3,  2009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78441" y="1300758"/>
            <a:ext cx="330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Laser 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intensity</a:t>
            </a: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~ 10</a:t>
            </a:r>
            <a:r>
              <a:rPr lang="en-US" altLang="en-US" sz="2000" b="1" baseline="30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19</a:t>
            </a: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W/cm</a:t>
            </a:r>
            <a:r>
              <a:rPr lang="en-US" altLang="en-US" sz="2000" b="1" baseline="30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35696" y="298965"/>
            <a:ext cx="7451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2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kumimoji="1"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Acceleration of electrons</a:t>
            </a:r>
            <a:endParaRPr kumimoji="1"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47DA4DD-6E36-4F49-885E-71B23175B594}" type="slidenum">
              <a:rPr lang="en-US" alt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pPr algn="r" eaLnBrk="1" hangingPunct="1"/>
              <a:t>8</a:t>
            </a:fld>
            <a:endParaRPr lang="en-US" altLang="en-US" sz="1000">
              <a:effectLst>
                <a:outerShdw blurRad="38100" dist="38100" dir="2700000" algn="tl">
                  <a:srgbClr val="C0C0C0"/>
                </a:outerShdw>
              </a:effectLst>
              <a:latin typeface="Lucida Sans Unicode" panose="020B0602030504020204" pitchFamily="34" charset="0"/>
            </a:endParaRPr>
          </a:p>
        </p:txBody>
      </p:sp>
      <p:pic>
        <p:nvPicPr>
          <p:cNvPr id="9" name="Picture 3" descr="ELI_NP_Logo_First_N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187624" cy="72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9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6163" y="1557338"/>
            <a:ext cx="4287837" cy="4303712"/>
          </a:xfrm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395288" y="1341438"/>
            <a:ext cx="410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Heavy ion beams at LULI (France)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68313" y="2060575"/>
            <a:ext cx="4343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Laser pulses: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30 J, 300 fs, 1.05 mm =&gt; 5x10</a:t>
            </a:r>
            <a:r>
              <a:rPr lang="en-US" altLang="en-US" baseline="30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19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W/cm</a:t>
            </a:r>
            <a:r>
              <a:rPr lang="en-US" altLang="en-US" baseline="30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Target:   1 mm C</a:t>
            </a:r>
            <a:endParaRPr lang="en-US" altLang="en-US" baseline="-250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      on rear side of 50 mm W foils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Detection: Thomson parabola spectrometers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            + CR-39 track detectors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250825" y="4724400"/>
            <a:ext cx="4979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Protons come from surface contamination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Heating the target the protons are removed and  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heavy ions  are better  accelerated</a:t>
            </a: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04950" y="211139"/>
            <a:ext cx="7451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2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kumimoji="1"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Acceleration of protons</a:t>
            </a:r>
            <a:r>
              <a:rPr kumimoji="1"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heavy ions</a:t>
            </a:r>
            <a:endParaRPr kumimoji="1"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63DC5D3-6ABD-45B5-A143-07A18994F9C7}" type="slidenum">
              <a:rPr lang="en-US" alt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pPr algn="r" eaLnBrk="1" hangingPunct="1"/>
              <a:t>9</a:t>
            </a:fld>
            <a:endParaRPr lang="en-US" altLang="en-US" sz="1000">
              <a:effectLst>
                <a:outerShdw blurRad="38100" dist="38100" dir="2700000" algn="tl">
                  <a:srgbClr val="C0C0C0"/>
                </a:outerShdw>
              </a:effectLst>
              <a:latin typeface="Lucida Sans Unicode" panose="020B0602030504020204" pitchFamily="34" charset="0"/>
            </a:endParaRPr>
          </a:p>
        </p:txBody>
      </p:sp>
      <p:pic>
        <p:nvPicPr>
          <p:cNvPr id="9" name="Picture 3" descr="ELI_NP_Logo_First_N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4"/>
            <a:ext cx="1187624" cy="72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3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25958</TotalTime>
  <Words>1966</Words>
  <Application>Microsoft Office PowerPoint</Application>
  <PresentationFormat>On-screen Show (4:3)</PresentationFormat>
  <Paragraphs>313</Paragraphs>
  <Slides>19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</vt:lpstr>
      <vt:lpstr>Comic Sans MS</vt:lpstr>
      <vt:lpstr>Helvetica</vt:lpstr>
      <vt:lpstr>Lucida Sans Unicode</vt:lpstr>
      <vt:lpstr>Palatino Linotype</vt:lpstr>
      <vt:lpstr>Symbol</vt:lpstr>
      <vt:lpstr>Times</vt:lpstr>
      <vt:lpstr>Times New Roman</vt:lpstr>
      <vt:lpstr>Wingdings</vt:lpstr>
      <vt:lpstr>Wingdings 3</vt:lpstr>
      <vt:lpstr>Office Theme</vt:lpstr>
      <vt:lpstr>Equation</vt:lpstr>
      <vt:lpstr>Microsoft Equation 3.0</vt:lpstr>
      <vt:lpstr>PowerPoint Presentation</vt:lpstr>
      <vt:lpstr>ELI-NP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Production of Extremely Neutron-Rich Isotopes</vt:lpstr>
      <vt:lpstr>Enhanced decay of 26Al in hot plasma environments</vt:lpstr>
      <vt:lpstr>Electron Screening in Astrophysical Plasmas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DirGen</dc:creator>
  <cp:lastModifiedBy>Admin</cp:lastModifiedBy>
  <cp:revision>243</cp:revision>
  <dcterms:created xsi:type="dcterms:W3CDTF">2010-09-16T10:54:19Z</dcterms:created>
  <dcterms:modified xsi:type="dcterms:W3CDTF">2015-06-23T07:14:41Z</dcterms:modified>
</cp:coreProperties>
</file>