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30" r:id="rId3"/>
    <p:sldId id="258" r:id="rId4"/>
    <p:sldId id="260" r:id="rId5"/>
    <p:sldId id="269" r:id="rId6"/>
    <p:sldId id="271" r:id="rId7"/>
    <p:sldId id="273" r:id="rId8"/>
    <p:sldId id="331" r:id="rId9"/>
    <p:sldId id="314" r:id="rId10"/>
    <p:sldId id="334" r:id="rId11"/>
    <p:sldId id="316" r:id="rId12"/>
    <p:sldId id="320" r:id="rId13"/>
    <p:sldId id="313" r:id="rId14"/>
    <p:sldId id="335" r:id="rId15"/>
    <p:sldId id="336" r:id="rId16"/>
    <p:sldId id="322" r:id="rId17"/>
    <p:sldId id="323" r:id="rId18"/>
    <p:sldId id="326" r:id="rId19"/>
    <p:sldId id="328" r:id="rId20"/>
    <p:sldId id="329" r:id="rId21"/>
    <p:sldId id="308" r:id="rId22"/>
    <p:sldId id="310" r:id="rId23"/>
    <p:sldId id="332" r:id="rId24"/>
    <p:sldId id="333" r:id="rId25"/>
    <p:sldId id="337" r:id="rId26"/>
    <p:sldId id="338" r:id="rId27"/>
    <p:sldId id="339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333CC"/>
    <a:srgbClr val="6600FF"/>
    <a:srgbClr val="0066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2" autoAdjust="0"/>
    <p:restoredTop sz="94660"/>
  </p:normalViewPr>
  <p:slideViewPr>
    <p:cSldViewPr>
      <p:cViewPr>
        <p:scale>
          <a:sx n="62" d="100"/>
          <a:sy n="62" d="100"/>
        </p:scale>
        <p:origin x="-9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Suagarsync\Users_win8\Tex\li8p_erich\sigma_dp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Descouvemont\Documents\Partage-Vaio\Bresil2014\rmat2015.xlsm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Descouvemont\Documents\Partage-Vaio\Bresil2014\rmat2015.xlsm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Descouvemont\Documents\Partage-Vaio\Bresil2014\rmat2015.xlsm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Descouvemont\Documents\Partage-Vaio\Bresil2014\rmat2015.xlsm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Descouvemont\Documents\Partage-Vaio\Bresil2014\rmat2015.xlsm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C:\Users\Descouvemont\Documents\Partage-Vaio\Bresil2014\rmat2015.xlsm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C:\Users\Descouvemont\Documents\Partage-Vaio\Bresil2014\rmat2015.xlsm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C:\Users\Descouvemont\Documents\Partage-Vaio\Bresil2014\rmat2015.xlsm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976620026218666"/>
          <c:y val="3.1703541316035408E-2"/>
          <c:w val="0.7126367016622922"/>
          <c:h val="0.82397480801158518"/>
        </c:manualLayout>
      </c:layout>
      <c:scatterChart>
        <c:scatterStyle val="lineMarker"/>
        <c:varyColors val="0"/>
        <c:ser>
          <c:idx val="2"/>
          <c:order val="0"/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ysClr val="windowText" lastClr="000000"/>
                </a:solidFill>
              </a:ln>
            </c:spPr>
          </c:marker>
          <c:errBars>
            <c:errDir val="y"/>
            <c:errBarType val="both"/>
            <c:errValType val="cust"/>
            <c:noEndCap val="1"/>
            <c:plus>
              <c:numLit>
                <c:ptCount val="0"/>
              </c:numLit>
            </c:plus>
            <c:minus>
              <c:numLit>
                <c:ptCount val="0"/>
              </c:numLit>
            </c:minus>
          </c:errBars>
          <c:xVal>
            <c:numRef>
              <c:f>Feuil1!$D$2:$D$100</c:f>
              <c:numCache>
                <c:formatCode>General</c:formatCode>
                <c:ptCount val="99"/>
                <c:pt idx="0">
                  <c:v>0.36516024814677778</c:v>
                </c:pt>
                <c:pt idx="1">
                  <c:v>0.37385515304844447</c:v>
                </c:pt>
                <c:pt idx="2">
                  <c:v>0.38730721795988893</c:v>
                </c:pt>
                <c:pt idx="3">
                  <c:v>0.39607040745477778</c:v>
                </c:pt>
                <c:pt idx="4">
                  <c:v>0.41874089248466667</c:v>
                </c:pt>
                <c:pt idx="5">
                  <c:v>0.42798207413288886</c:v>
                </c:pt>
                <c:pt idx="6">
                  <c:v>0.44170727741877774</c:v>
                </c:pt>
                <c:pt idx="7">
                  <c:v>0.46003030999822231</c:v>
                </c:pt>
                <c:pt idx="8">
                  <c:v>0.47382379787733336</c:v>
                </c:pt>
                <c:pt idx="9">
                  <c:v>0.48322431024411111</c:v>
                </c:pt>
                <c:pt idx="10">
                  <c:v>0.48331535636866668</c:v>
                </c:pt>
                <c:pt idx="11">
                  <c:v>0.49232892270588896</c:v>
                </c:pt>
                <c:pt idx="12">
                  <c:v>0.50625897977222212</c:v>
                </c:pt>
                <c:pt idx="13">
                  <c:v>0.52945298001888874</c:v>
                </c:pt>
                <c:pt idx="14">
                  <c:v>0.53409633237433329</c:v>
                </c:pt>
                <c:pt idx="15">
                  <c:v>0.55248764954699991</c:v>
                </c:pt>
                <c:pt idx="16">
                  <c:v>0.56172883119522221</c:v>
                </c:pt>
                <c:pt idx="17">
                  <c:v>0.57083344365699995</c:v>
                </c:pt>
                <c:pt idx="18">
                  <c:v>0.57090172825022223</c:v>
                </c:pt>
                <c:pt idx="19">
                  <c:v>0.58906543011111112</c:v>
                </c:pt>
                <c:pt idx="20">
                  <c:v>0.58913371470666664</c:v>
                </c:pt>
                <c:pt idx="21">
                  <c:v>0.60269958727555561</c:v>
                </c:pt>
                <c:pt idx="22">
                  <c:v>0.61642479056222221</c:v>
                </c:pt>
                <c:pt idx="23">
                  <c:v>0.63005894771888893</c:v>
                </c:pt>
                <c:pt idx="24">
                  <c:v>0.63941393702222227</c:v>
                </c:pt>
                <c:pt idx="25">
                  <c:v>0.65304809418666676</c:v>
                </c:pt>
                <c:pt idx="26">
                  <c:v>0.6624941296122222</c:v>
                </c:pt>
                <c:pt idx="27">
                  <c:v>0.67615104831111106</c:v>
                </c:pt>
                <c:pt idx="28">
                  <c:v>0.68530118383555561</c:v>
                </c:pt>
                <c:pt idx="29">
                  <c:v>0.68541499148444451</c:v>
                </c:pt>
                <c:pt idx="30">
                  <c:v>0.69916295630555547</c:v>
                </c:pt>
                <c:pt idx="31">
                  <c:v>0.70831309183000002</c:v>
                </c:pt>
                <c:pt idx="32">
                  <c:v>0.72199277205555568</c:v>
                </c:pt>
                <c:pt idx="33">
                  <c:v>0.73123395370222233</c:v>
                </c:pt>
                <c:pt idx="34">
                  <c:v>0.74944317862111109</c:v>
                </c:pt>
                <c:pt idx="35">
                  <c:v>0.76303181272444442</c:v>
                </c:pt>
                <c:pt idx="36">
                  <c:v>0.79951854716555548</c:v>
                </c:pt>
                <c:pt idx="37">
                  <c:v>0.81775053361888883</c:v>
                </c:pt>
                <c:pt idx="38">
                  <c:v>0.82678686148666669</c:v>
                </c:pt>
                <c:pt idx="39">
                  <c:v>0.84035273405555566</c:v>
                </c:pt>
                <c:pt idx="40">
                  <c:v>0.84954839264111115</c:v>
                </c:pt>
                <c:pt idx="41">
                  <c:v>0.8631370267366667</c:v>
                </c:pt>
                <c:pt idx="42">
                  <c:v>0.88148282084666674</c:v>
                </c:pt>
                <c:pt idx="43">
                  <c:v>0.89056467178333332</c:v>
                </c:pt>
                <c:pt idx="44">
                  <c:v>0.90428987506999992</c:v>
                </c:pt>
                <c:pt idx="45">
                  <c:v>0.93158095091777771</c:v>
                </c:pt>
                <c:pt idx="46">
                  <c:v>0.94059451725888898</c:v>
                </c:pt>
                <c:pt idx="47">
                  <c:v>0.95880374217777775</c:v>
                </c:pt>
                <c:pt idx="48">
                  <c:v>0.98165631946222232</c:v>
                </c:pt>
                <c:pt idx="49">
                  <c:v>0.99988830591555566</c:v>
                </c:pt>
                <c:pt idx="50">
                  <c:v>1.01816581543</c:v>
                </c:pt>
                <c:pt idx="51">
                  <c:v>1.0363978018833333</c:v>
                </c:pt>
                <c:pt idx="52">
                  <c:v>1.0546753114055556</c:v>
                </c:pt>
                <c:pt idx="53">
                  <c:v>1.0729755824544442</c:v>
                </c:pt>
                <c:pt idx="54">
                  <c:v>1.0867007857411111</c:v>
                </c:pt>
                <c:pt idx="55">
                  <c:v>1.1049782952555558</c:v>
                </c:pt>
                <c:pt idx="56">
                  <c:v>1.1140601461844444</c:v>
                </c:pt>
                <c:pt idx="57">
                  <c:v>1.1278308725322224</c:v>
                </c:pt>
                <c:pt idx="58">
                  <c:v>1.1413967451011111</c:v>
                </c:pt>
                <c:pt idx="59">
                  <c:v>1.141556075818889</c:v>
                </c:pt>
                <c:pt idx="60">
                  <c:v>1.1551447099144443</c:v>
                </c:pt>
                <c:pt idx="61">
                  <c:v>1.1552812791055556</c:v>
                </c:pt>
                <c:pt idx="62">
                  <c:v>1.1597425392111114</c:v>
                </c:pt>
                <c:pt idx="63">
                  <c:v>1.1642720839122223</c:v>
                </c:pt>
                <c:pt idx="64">
                  <c:v>1.1689381977966666</c:v>
                </c:pt>
                <c:pt idx="65">
                  <c:v>1.187124661188889</c:v>
                </c:pt>
                <c:pt idx="66">
                  <c:v>1.2055159783599998</c:v>
                </c:pt>
                <c:pt idx="67">
                  <c:v>1.2281637018577778</c:v>
                </c:pt>
                <c:pt idx="68">
                  <c:v>1.2328981003377777</c:v>
                </c:pt>
                <c:pt idx="69">
                  <c:v>1.2465322575022224</c:v>
                </c:pt>
                <c:pt idx="70">
                  <c:v>1.2604167915066666</c:v>
                </c:pt>
                <c:pt idx="71">
                  <c:v>1.2740509486711109</c:v>
                </c:pt>
                <c:pt idx="72">
                  <c:v>1.2969262874744445</c:v>
                </c:pt>
                <c:pt idx="73">
                  <c:v>1.31069701383</c:v>
                </c:pt>
                <c:pt idx="74">
                  <c:v>1.3335268295722222</c:v>
                </c:pt>
                <c:pt idx="75">
                  <c:v>1.3564932145055555</c:v>
                </c:pt>
                <c:pt idx="76">
                  <c:v>1.3792775071944445</c:v>
                </c:pt>
                <c:pt idx="77">
                  <c:v>1.4021528460055555</c:v>
                </c:pt>
                <c:pt idx="78">
                  <c:v>1.4387761496300002</c:v>
                </c:pt>
                <c:pt idx="79">
                  <c:v>1.4662720792644446</c:v>
                </c:pt>
                <c:pt idx="80">
                  <c:v>1.5073794045288889</c:v>
                </c:pt>
                <c:pt idx="81">
                  <c:v>1.5075614967811111</c:v>
                </c:pt>
                <c:pt idx="82">
                  <c:v>1.5392683096811111</c:v>
                </c:pt>
                <c:pt idx="83">
                  <c:v>1.571635206978889</c:v>
                </c:pt>
                <c:pt idx="84">
                  <c:v>1.5758233287100001</c:v>
                </c:pt>
                <c:pt idx="85">
                  <c:v>1.6357544402377777</c:v>
                </c:pt>
                <c:pt idx="86">
                  <c:v>1.6768390039755556</c:v>
                </c:pt>
                <c:pt idx="87">
                  <c:v>1.7090238090288887</c:v>
                </c:pt>
                <c:pt idx="88">
                  <c:v>1.7273240800777778</c:v>
                </c:pt>
                <c:pt idx="89">
                  <c:v>1.7777636331111113</c:v>
                </c:pt>
                <c:pt idx="90">
                  <c:v>1.814364175208889</c:v>
                </c:pt>
                <c:pt idx="91">
                  <c:v>1.818779912253333</c:v>
                </c:pt>
                <c:pt idx="92">
                  <c:v>1.8645761129366671</c:v>
                </c:pt>
                <c:pt idx="93">
                  <c:v>1.9102129829022223</c:v>
                </c:pt>
                <c:pt idx="94">
                  <c:v>1.9789300454499998</c:v>
                </c:pt>
                <c:pt idx="95">
                  <c:v>2.0200146091877782</c:v>
                </c:pt>
                <c:pt idx="96">
                  <c:v>2.0928742704133332</c:v>
                </c:pt>
                <c:pt idx="97">
                  <c:v>2.1564017038622221</c:v>
                </c:pt>
                <c:pt idx="98">
                  <c:v>2.1660298315400004</c:v>
                </c:pt>
              </c:numCache>
            </c:numRef>
          </c:xVal>
          <c:yVal>
            <c:numRef>
              <c:f>Feuil1!$G$2:$G$100</c:f>
              <c:numCache>
                <c:formatCode>General</c:formatCode>
                <c:ptCount val="99"/>
                <c:pt idx="0">
                  <c:v>26.741079253599619</c:v>
                </c:pt>
                <c:pt idx="1">
                  <c:v>30.542445729946071</c:v>
                </c:pt>
                <c:pt idx="2">
                  <c:v>32.566830791900742</c:v>
                </c:pt>
                <c:pt idx="3">
                  <c:v>35.677530985267474</c:v>
                </c:pt>
                <c:pt idx="4">
                  <c:v>36.795811478951371</c:v>
                </c:pt>
                <c:pt idx="5">
                  <c:v>35.781136232160485</c:v>
                </c:pt>
                <c:pt idx="6">
                  <c:v>35.441699586822992</c:v>
                </c:pt>
                <c:pt idx="7">
                  <c:v>34.832312470676833</c:v>
                </c:pt>
                <c:pt idx="8">
                  <c:v>33.979184642946322</c:v>
                </c:pt>
                <c:pt idx="9">
                  <c:v>31.752962997009593</c:v>
                </c:pt>
                <c:pt idx="10">
                  <c:v>31.01001207462291</c:v>
                </c:pt>
                <c:pt idx="11">
                  <c:v>31.957505305102394</c:v>
                </c:pt>
                <c:pt idx="12">
                  <c:v>30.068442327249258</c:v>
                </c:pt>
                <c:pt idx="13">
                  <c:v>27.182164580031944</c:v>
                </c:pt>
                <c:pt idx="14">
                  <c:v>26.579482153127319</c:v>
                </c:pt>
                <c:pt idx="15">
                  <c:v>25.635249215626864</c:v>
                </c:pt>
                <c:pt idx="16">
                  <c:v>24.816761397251053</c:v>
                </c:pt>
                <c:pt idx="17">
                  <c:v>25.072804153742641</c:v>
                </c:pt>
                <c:pt idx="18">
                  <c:v>24.540176366791737</c:v>
                </c:pt>
                <c:pt idx="19">
                  <c:v>25.409751891839502</c:v>
                </c:pt>
                <c:pt idx="20">
                  <c:v>24.881264892360281</c:v>
                </c:pt>
                <c:pt idx="21">
                  <c:v>25.971599431711098</c:v>
                </c:pt>
                <c:pt idx="22">
                  <c:v>25.83518690258699</c:v>
                </c:pt>
                <c:pt idx="23">
                  <c:v>26.398195538518863</c:v>
                </c:pt>
                <c:pt idx="24">
                  <c:v>24.757217030973763</c:v>
                </c:pt>
                <c:pt idx="25">
                  <c:v>25.327874126629133</c:v>
                </c:pt>
                <c:pt idx="26">
                  <c:v>23.022682520499263</c:v>
                </c:pt>
                <c:pt idx="27">
                  <c:v>23.432395919380131</c:v>
                </c:pt>
                <c:pt idx="28">
                  <c:v>23.365192297381359</c:v>
                </c:pt>
                <c:pt idx="29">
                  <c:v>22.514867217318798</c:v>
                </c:pt>
                <c:pt idx="30">
                  <c:v>22.251740151144819</c:v>
                </c:pt>
                <c:pt idx="31">
                  <c:v>22.191733782165638</c:v>
                </c:pt>
                <c:pt idx="32">
                  <c:v>22.44097625160143</c:v>
                </c:pt>
                <c:pt idx="33">
                  <c:v>21.712955627422815</c:v>
                </c:pt>
                <c:pt idx="34">
                  <c:v>22.273936468151533</c:v>
                </c:pt>
                <c:pt idx="35">
                  <c:v>23.192679122488574</c:v>
                </c:pt>
                <c:pt idx="36">
                  <c:v>23.810373050913014</c:v>
                </c:pt>
                <c:pt idx="37">
                  <c:v>24.202984303491814</c:v>
                </c:pt>
                <c:pt idx="38">
                  <c:v>24.972443061554756</c:v>
                </c:pt>
                <c:pt idx="39">
                  <c:v>26.040854298509302</c:v>
                </c:pt>
                <c:pt idx="40">
                  <c:v>25.664699492786895</c:v>
                </c:pt>
                <c:pt idx="41">
                  <c:v>26.566721359998745</c:v>
                </c:pt>
                <c:pt idx="42">
                  <c:v>26.146295851516573</c:v>
                </c:pt>
                <c:pt idx="43">
                  <c:v>26.584577828425171</c:v>
                </c:pt>
                <c:pt idx="44">
                  <c:v>26.515658298741176</c:v>
                </c:pt>
                <c:pt idx="45">
                  <c:v>27.505892171989512</c:v>
                </c:pt>
                <c:pt idx="46">
                  <c:v>28.421939963858392</c:v>
                </c:pt>
                <c:pt idx="47">
                  <c:v>28.971436848085876</c:v>
                </c:pt>
                <c:pt idx="48">
                  <c:v>29.021995210332854</c:v>
                </c:pt>
                <c:pt idx="49">
                  <c:v>29.413738607761459</c:v>
                </c:pt>
                <c:pt idx="50">
                  <c:v>29.489923701625237</c:v>
                </c:pt>
                <c:pt idx="51">
                  <c:v>29.883211186878206</c:v>
                </c:pt>
                <c:pt idx="52">
                  <c:v>29.96260382308343</c:v>
                </c:pt>
                <c:pt idx="53">
                  <c:v>29.887226368904621</c:v>
                </c:pt>
                <c:pt idx="54">
                  <c:v>29.832408743944562</c:v>
                </c:pt>
                <c:pt idx="55">
                  <c:v>29.917486939293457</c:v>
                </c:pt>
                <c:pt idx="56">
                  <c:v>30.350138500114532</c:v>
                </c:pt>
                <c:pt idx="57">
                  <c:v>29.987242039467816</c:v>
                </c:pt>
                <c:pt idx="58">
                  <c:v>31.023970726558019</c:v>
                </c:pt>
                <c:pt idx="59">
                  <c:v>29.937215987896796</c:v>
                </c:pt>
                <c:pt idx="60">
                  <c:v>30.818329219358827</c:v>
                </c:pt>
                <c:pt idx="61">
                  <c:v>29.888418436046667</c:v>
                </c:pt>
                <c:pt idx="62">
                  <c:v>30.64690671322208</c:v>
                </c:pt>
                <c:pt idx="63">
                  <c:v>30.940233927251768</c:v>
                </c:pt>
                <c:pt idx="64">
                  <c:v>30.304981138499233</c:v>
                </c:pt>
                <c:pt idx="65">
                  <c:v>31.014226071985597</c:v>
                </c:pt>
                <c:pt idx="66">
                  <c:v>30.335583024884233</c:v>
                </c:pt>
                <c:pt idx="67">
                  <c:v>31.798658957865811</c:v>
                </c:pt>
                <c:pt idx="68">
                  <c:v>30.708289693028458</c:v>
                </c:pt>
                <c:pt idx="69">
                  <c:v>31.278563756190415</c:v>
                </c:pt>
                <c:pt idx="70">
                  <c:v>30.163399176250827</c:v>
                </c:pt>
                <c:pt idx="71">
                  <c:v>30.734481091806213</c:v>
                </c:pt>
                <c:pt idx="72">
                  <c:v>30.667333231754199</c:v>
                </c:pt>
                <c:pt idx="73">
                  <c:v>30.323471155033648</c:v>
                </c:pt>
                <c:pt idx="74">
                  <c:v>30.564887797400036</c:v>
                </c:pt>
                <c:pt idx="75">
                  <c:v>29.896920801234312</c:v>
                </c:pt>
                <c:pt idx="76">
                  <c:v>30.444810477769003</c:v>
                </c:pt>
                <c:pt idx="77">
                  <c:v>30.387847085700635</c:v>
                </c:pt>
                <c:pt idx="78">
                  <c:v>30.150013503379707</c:v>
                </c:pt>
                <c:pt idx="79">
                  <c:v>29.787330082972264</c:v>
                </c:pt>
                <c:pt idx="80">
                  <c:v>30.149176227713745</c:v>
                </c:pt>
                <c:pt idx="81">
                  <c:v>28.950470847373758</c:v>
                </c:pt>
                <c:pt idx="82">
                  <c:v>30.98030706553649</c:v>
                </c:pt>
                <c:pt idx="83">
                  <c:v>28.678035180097954</c:v>
                </c:pt>
                <c:pt idx="84">
                  <c:v>31.204477811359833</c:v>
                </c:pt>
                <c:pt idx="85">
                  <c:v>28.12010567491016</c:v>
                </c:pt>
                <c:pt idx="86">
                  <c:v>28.646385656790368</c:v>
                </c:pt>
                <c:pt idx="87">
                  <c:v>27.561150527325086</c:v>
                </c:pt>
                <c:pt idx="88">
                  <c:v>27.534417223266296</c:v>
                </c:pt>
                <c:pt idx="89">
                  <c:v>26.727610752289117</c:v>
                </c:pt>
                <c:pt idx="90">
                  <c:v>26.680490361918803</c:v>
                </c:pt>
                <c:pt idx="91">
                  <c:v>27.703396806265285</c:v>
                </c:pt>
                <c:pt idx="92">
                  <c:v>27.352042971580438</c:v>
                </c:pt>
                <c:pt idx="93">
                  <c:v>28.02902446092104</c:v>
                </c:pt>
                <c:pt idx="94">
                  <c:v>27.366986902809675</c:v>
                </c:pt>
                <c:pt idx="95">
                  <c:v>27.905867396185084</c:v>
                </c:pt>
                <c:pt idx="96">
                  <c:v>30.008579027156301</c:v>
                </c:pt>
                <c:pt idx="97">
                  <c:v>33.272599643971795</c:v>
                </c:pt>
                <c:pt idx="98">
                  <c:v>30.223334654022075</c:v>
                </c:pt>
              </c:numCache>
            </c:numRef>
          </c:yVal>
          <c:smooth val="0"/>
        </c:ser>
        <c:ser>
          <c:idx val="0"/>
          <c:order val="1"/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ysClr val="windowText" lastClr="000000"/>
                </a:solidFill>
              </a:ln>
            </c:spPr>
          </c:marker>
          <c:errBars>
            <c:errDir val="y"/>
            <c:errBarType val="both"/>
            <c:errValType val="cust"/>
            <c:noEndCap val="1"/>
            <c:plus>
              <c:numLit>
                <c:ptCount val="0"/>
              </c:numLit>
            </c:plus>
            <c:minus>
              <c:numLit>
                <c:ptCount val="0"/>
              </c:numLit>
            </c:minus>
          </c:errBars>
          <c:errBars>
            <c:errDir val="x"/>
            <c:errBarType val="both"/>
            <c:errValType val="cust"/>
            <c:noEndCap val="1"/>
            <c:plus>
              <c:numLit>
                <c:ptCount val="0"/>
              </c:numLit>
            </c:plus>
            <c:minus>
              <c:numLit>
                <c:ptCount val="0"/>
              </c:numLit>
            </c:minus>
          </c:errBars>
          <c:xVal>
            <c:numRef>
              <c:f>Feuil1!$D$107:$D$142</c:f>
              <c:numCache>
                <c:formatCode>General</c:formatCode>
                <c:ptCount val="36"/>
                <c:pt idx="0">
                  <c:v>0.17187753220966662</c:v>
                </c:pt>
                <c:pt idx="1">
                  <c:v>0.24502143592755549</c:v>
                </c:pt>
                <c:pt idx="2">
                  <c:v>0.32762414306633331</c:v>
                </c:pt>
                <c:pt idx="3">
                  <c:v>0.40231319347977773</c:v>
                </c:pt>
                <c:pt idx="4">
                  <c:v>0.48195088939144443</c:v>
                </c:pt>
                <c:pt idx="5">
                  <c:v>0.56208971396144447</c:v>
                </c:pt>
                <c:pt idx="6">
                  <c:v>0.64264614574555545</c:v>
                </c:pt>
                <c:pt idx="7">
                  <c:v>0.70674885325666659</c:v>
                </c:pt>
                <c:pt idx="8">
                  <c:v>0.79551126681777795</c:v>
                </c:pt>
                <c:pt idx="9">
                  <c:v>0.86844636692666666</c:v>
                </c:pt>
                <c:pt idx="10">
                  <c:v>0.94142322776000009</c:v>
                </c:pt>
                <c:pt idx="11">
                  <c:v>1.0223972667644443</c:v>
                </c:pt>
                <c:pt idx="12">
                  <c:v>1.1027866556577777</c:v>
                </c:pt>
                <c:pt idx="13">
                  <c:v>1.1752623878366666</c:v>
                </c:pt>
                <c:pt idx="14">
                  <c:v>1.1752623878366666</c:v>
                </c:pt>
                <c:pt idx="15">
                  <c:v>1.2556517767300002</c:v>
                </c:pt>
                <c:pt idx="16">
                  <c:v>1.3280857481844444</c:v>
                </c:pt>
                <c:pt idx="17">
                  <c:v>1.408558658526667</c:v>
                </c:pt>
                <c:pt idx="18">
                  <c:v>1.4892403724755556</c:v>
                </c:pt>
                <c:pt idx="19">
                  <c:v>1.5696715220933335</c:v>
                </c:pt>
                <c:pt idx="20">
                  <c:v>1.6343588797077779</c:v>
                </c:pt>
                <c:pt idx="21">
                  <c:v>1.7145812257188888</c:v>
                </c:pt>
                <c:pt idx="22">
                  <c:v>1.7948035717377775</c:v>
                </c:pt>
                <c:pt idx="23">
                  <c:v>1.8672375431844443</c:v>
                </c:pt>
                <c:pt idx="24">
                  <c:v>1.9478357356922222</c:v>
                </c:pt>
                <c:pt idx="25">
                  <c:v>2.0203949893122224</c:v>
                </c:pt>
                <c:pt idx="26">
                  <c:v>2.1009931818200003</c:v>
                </c:pt>
                <c:pt idx="27">
                  <c:v>2.1735524354322222</c:v>
                </c:pt>
                <c:pt idx="28">
                  <c:v>2.2539000636088886</c:v>
                </c:pt>
                <c:pt idx="29">
                  <c:v>2.3344982561166669</c:v>
                </c:pt>
                <c:pt idx="30">
                  <c:v>2.4073498347844442</c:v>
                </c:pt>
                <c:pt idx="31">
                  <c:v>2.479449720466667</c:v>
                </c:pt>
                <c:pt idx="32">
                  <c:v>2.5591291770988889</c:v>
                </c:pt>
                <c:pt idx="33">
                  <c:v>2.6308532162844447</c:v>
                </c:pt>
                <c:pt idx="34">
                  <c:v>2.7191980226322223</c:v>
                </c:pt>
                <c:pt idx="35">
                  <c:v>2.7907132582111114</c:v>
                </c:pt>
              </c:numCache>
            </c:numRef>
          </c:xVal>
          <c:yVal>
            <c:numRef>
              <c:f>Feuil1!$G$107:$G$142</c:f>
              <c:numCache>
                <c:formatCode>General</c:formatCode>
                <c:ptCount val="36"/>
                <c:pt idx="0">
                  <c:v>1.054140751911131</c:v>
                </c:pt>
                <c:pt idx="1">
                  <c:v>6.738586969765862</c:v>
                </c:pt>
                <c:pt idx="2">
                  <c:v>20.527878948696603</c:v>
                </c:pt>
                <c:pt idx="3">
                  <c:v>33.437629915889914</c:v>
                </c:pt>
                <c:pt idx="4">
                  <c:v>27.301781938580987</c:v>
                </c:pt>
                <c:pt idx="5">
                  <c:v>24.801284700608537</c:v>
                </c:pt>
                <c:pt idx="6">
                  <c:v>24.909891279395243</c:v>
                </c:pt>
                <c:pt idx="7">
                  <c:v>23.288295900994786</c:v>
                </c:pt>
                <c:pt idx="8">
                  <c:v>24.452335731487189</c:v>
                </c:pt>
                <c:pt idx="9">
                  <c:v>27.013985064481801</c:v>
                </c:pt>
                <c:pt idx="10">
                  <c:v>29.763158981903924</c:v>
                </c:pt>
                <c:pt idx="11">
                  <c:v>32.244398904151673</c:v>
                </c:pt>
                <c:pt idx="12">
                  <c:v>31.870781564753255</c:v>
                </c:pt>
                <c:pt idx="13">
                  <c:v>32.182307572791643</c:v>
                </c:pt>
                <c:pt idx="14">
                  <c:v>32.182307572791643</c:v>
                </c:pt>
                <c:pt idx="15">
                  <c:v>31.890405097415623</c:v>
                </c:pt>
                <c:pt idx="16">
                  <c:v>32.05411512252077</c:v>
                </c:pt>
                <c:pt idx="17">
                  <c:v>32.213904875610197</c:v>
                </c:pt>
                <c:pt idx="18">
                  <c:v>33.371817860142237</c:v>
                </c:pt>
                <c:pt idx="19">
                  <c:v>33.367945598290625</c:v>
                </c:pt>
                <c:pt idx="20">
                  <c:v>34.96558594474179</c:v>
                </c:pt>
                <c:pt idx="21">
                  <c:v>34.018777559234543</c:v>
                </c:pt>
                <c:pt idx="22">
                  <c:v>33.094124324038624</c:v>
                </c:pt>
                <c:pt idx="23">
                  <c:v>33.349358052481989</c:v>
                </c:pt>
                <c:pt idx="24">
                  <c:v>34.169772011228829</c:v>
                </c:pt>
                <c:pt idx="25">
                  <c:v>35.006035299599503</c:v>
                </c:pt>
                <c:pt idx="26">
                  <c:v>35.832322994433071</c:v>
                </c:pt>
                <c:pt idx="27">
                  <c:v>36.672720022356934</c:v>
                </c:pt>
                <c:pt idx="28">
                  <c:v>36.374506215119951</c:v>
                </c:pt>
                <c:pt idx="29">
                  <c:v>37.210780803370284</c:v>
                </c:pt>
                <c:pt idx="30">
                  <c:v>39.369564518035496</c:v>
                </c:pt>
                <c:pt idx="31">
                  <c:v>38.159916665919475</c:v>
                </c:pt>
                <c:pt idx="32">
                  <c:v>34.899834840703875</c:v>
                </c:pt>
                <c:pt idx="33">
                  <c:v>32.037344998176692</c:v>
                </c:pt>
                <c:pt idx="34">
                  <c:v>31.59045129153262</c:v>
                </c:pt>
                <c:pt idx="35">
                  <c:v>27.82442963396797</c:v>
                </c:pt>
              </c:numCache>
            </c:numRef>
          </c:yVal>
          <c:smooth val="0"/>
        </c:ser>
        <c:ser>
          <c:idx val="1"/>
          <c:order val="2"/>
          <c:spPr>
            <a:ln>
              <a:noFill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erich_d!$C$1:$C$28</c:f>
                <c:numCache>
                  <c:formatCode>General</c:formatCode>
                  <c:ptCount val="28"/>
                  <c:pt idx="0">
                    <c:v>2.4075209292758566</c:v>
                  </c:pt>
                  <c:pt idx="1">
                    <c:v>1.6737982422038205</c:v>
                  </c:pt>
                  <c:pt idx="2">
                    <c:v>2.0649116836529977</c:v>
                  </c:pt>
                  <c:pt idx="3">
                    <c:v>4.5877915925450203</c:v>
                  </c:pt>
                  <c:pt idx="4">
                    <c:v>2.0848180986558154</c:v>
                  </c:pt>
                  <c:pt idx="5">
                    <c:v>2.4669588471585802</c:v>
                  </c:pt>
                  <c:pt idx="6">
                    <c:v>2.2860539737774994</c:v>
                  </c:pt>
                  <c:pt idx="7">
                    <c:v>1.9731954887653469</c:v>
                  </c:pt>
                  <c:pt idx="8">
                    <c:v>2.5002583113541514</c:v>
                  </c:pt>
                  <c:pt idx="9">
                    <c:v>2.0762415681593938</c:v>
                  </c:pt>
                  <c:pt idx="10">
                    <c:v>2.0027924777009511</c:v>
                  </c:pt>
                  <c:pt idx="11">
                    <c:v>1.7914463024911085</c:v>
                  </c:pt>
                  <c:pt idx="12">
                    <c:v>2.049631352186045</c:v>
                  </c:pt>
                  <c:pt idx="13">
                    <c:v>1.9067719778197894</c:v>
                  </c:pt>
                  <c:pt idx="14">
                    <c:v>1.6618862939969061</c:v>
                  </c:pt>
                  <c:pt idx="15">
                    <c:v>2.0151435715505213</c:v>
                  </c:pt>
                  <c:pt idx="16">
                    <c:v>2.0998601658500484</c:v>
                  </c:pt>
                  <c:pt idx="17">
                    <c:v>2.5238681058136527</c:v>
                  </c:pt>
                  <c:pt idx="18">
                    <c:v>2.78</c:v>
                  </c:pt>
                  <c:pt idx="19">
                    <c:v>3.31</c:v>
                  </c:pt>
                  <c:pt idx="20">
                    <c:v>3.86</c:v>
                  </c:pt>
                  <c:pt idx="21">
                    <c:v>3.64</c:v>
                  </c:pt>
                  <c:pt idx="22">
                    <c:v>2.5</c:v>
                  </c:pt>
                  <c:pt idx="23">
                    <c:v>2.5</c:v>
                  </c:pt>
                  <c:pt idx="24">
                    <c:v>2.9467292094890682</c:v>
                  </c:pt>
                  <c:pt idx="25">
                    <c:v>2.7429450634481456</c:v>
                  </c:pt>
                  <c:pt idx="26">
                    <c:v>2.62</c:v>
                  </c:pt>
                  <c:pt idx="27">
                    <c:v>3.18</c:v>
                  </c:pt>
                </c:numCache>
              </c:numRef>
            </c:plus>
            <c:minus>
              <c:numRef>
                <c:f>erich_d!$C$1:$C$28</c:f>
                <c:numCache>
                  <c:formatCode>General</c:formatCode>
                  <c:ptCount val="28"/>
                  <c:pt idx="0">
                    <c:v>2.4075209292758566</c:v>
                  </c:pt>
                  <c:pt idx="1">
                    <c:v>1.6737982422038205</c:v>
                  </c:pt>
                  <c:pt idx="2">
                    <c:v>2.0649116836529977</c:v>
                  </c:pt>
                  <c:pt idx="3">
                    <c:v>4.5877915925450203</c:v>
                  </c:pt>
                  <c:pt idx="4">
                    <c:v>2.0848180986558154</c:v>
                  </c:pt>
                  <c:pt idx="5">
                    <c:v>2.4669588471585802</c:v>
                  </c:pt>
                  <c:pt idx="6">
                    <c:v>2.2860539737774994</c:v>
                  </c:pt>
                  <c:pt idx="7">
                    <c:v>1.9731954887653469</c:v>
                  </c:pt>
                  <c:pt idx="8">
                    <c:v>2.5002583113541514</c:v>
                  </c:pt>
                  <c:pt idx="9">
                    <c:v>2.0762415681593938</c:v>
                  </c:pt>
                  <c:pt idx="10">
                    <c:v>2.0027924777009511</c:v>
                  </c:pt>
                  <c:pt idx="11">
                    <c:v>1.7914463024911085</c:v>
                  </c:pt>
                  <c:pt idx="12">
                    <c:v>2.049631352186045</c:v>
                  </c:pt>
                  <c:pt idx="13">
                    <c:v>1.9067719778197894</c:v>
                  </c:pt>
                  <c:pt idx="14">
                    <c:v>1.6618862939969061</c:v>
                  </c:pt>
                  <c:pt idx="15">
                    <c:v>2.0151435715505213</c:v>
                  </c:pt>
                  <c:pt idx="16">
                    <c:v>2.0998601658500484</c:v>
                  </c:pt>
                  <c:pt idx="17">
                    <c:v>2.5238681058136527</c:v>
                  </c:pt>
                  <c:pt idx="18">
                    <c:v>2.78</c:v>
                  </c:pt>
                  <c:pt idx="19">
                    <c:v>3.31</c:v>
                  </c:pt>
                  <c:pt idx="20">
                    <c:v>3.86</c:v>
                  </c:pt>
                  <c:pt idx="21">
                    <c:v>3.64</c:v>
                  </c:pt>
                  <c:pt idx="22">
                    <c:v>2.5</c:v>
                  </c:pt>
                  <c:pt idx="23">
                    <c:v>2.5</c:v>
                  </c:pt>
                  <c:pt idx="24">
                    <c:v>2.9467292094890682</c:v>
                  </c:pt>
                  <c:pt idx="25">
                    <c:v>2.7429450634481456</c:v>
                  </c:pt>
                  <c:pt idx="26">
                    <c:v>2.62</c:v>
                  </c:pt>
                  <c:pt idx="27">
                    <c:v>3.18</c:v>
                  </c:pt>
                </c:numCache>
              </c:numRef>
            </c:minus>
          </c:errBars>
          <c:xVal>
            <c:numRef>
              <c:f>erich_d!$A$1:$A$28</c:f>
              <c:numCache>
                <c:formatCode>0.00</c:formatCode>
                <c:ptCount val="28"/>
                <c:pt idx="0">
                  <c:v>0.7</c:v>
                </c:pt>
                <c:pt idx="1">
                  <c:v>0.77</c:v>
                </c:pt>
                <c:pt idx="2">
                  <c:v>0.86</c:v>
                </c:pt>
                <c:pt idx="3">
                  <c:v>0.9</c:v>
                </c:pt>
                <c:pt idx="4">
                  <c:v>0.94</c:v>
                </c:pt>
                <c:pt idx="5">
                  <c:v>0.98</c:v>
                </c:pt>
                <c:pt idx="6">
                  <c:v>1.02</c:v>
                </c:pt>
                <c:pt idx="7">
                  <c:v>1.06</c:v>
                </c:pt>
                <c:pt idx="8">
                  <c:v>1.1000000000000001</c:v>
                </c:pt>
                <c:pt idx="9">
                  <c:v>1.1399999999999999</c:v>
                </c:pt>
                <c:pt idx="10">
                  <c:v>1.18</c:v>
                </c:pt>
                <c:pt idx="11">
                  <c:v>1.22</c:v>
                </c:pt>
                <c:pt idx="12">
                  <c:v>1.26</c:v>
                </c:pt>
                <c:pt idx="13">
                  <c:v>1.3</c:v>
                </c:pt>
                <c:pt idx="14">
                  <c:v>1.34</c:v>
                </c:pt>
                <c:pt idx="15">
                  <c:v>1.6</c:v>
                </c:pt>
                <c:pt idx="16">
                  <c:v>1.645</c:v>
                </c:pt>
                <c:pt idx="17">
                  <c:v>1.68</c:v>
                </c:pt>
                <c:pt idx="18">
                  <c:v>1.7250000000000001</c:v>
                </c:pt>
                <c:pt idx="19">
                  <c:v>1.76</c:v>
                </c:pt>
                <c:pt idx="20">
                  <c:v>1.8</c:v>
                </c:pt>
                <c:pt idx="21">
                  <c:v>1.8450000000000002</c:v>
                </c:pt>
                <c:pt idx="22">
                  <c:v>1.88</c:v>
                </c:pt>
                <c:pt idx="23">
                  <c:v>1.9200000000000002</c:v>
                </c:pt>
                <c:pt idx="24">
                  <c:v>1.96</c:v>
                </c:pt>
                <c:pt idx="25">
                  <c:v>2</c:v>
                </c:pt>
                <c:pt idx="26" formatCode="General">
                  <c:v>2.04</c:v>
                </c:pt>
                <c:pt idx="27" formatCode="General">
                  <c:v>2.08</c:v>
                </c:pt>
              </c:numCache>
            </c:numRef>
          </c:xVal>
          <c:yVal>
            <c:numRef>
              <c:f>erich_d!$B$1:$B$28</c:f>
              <c:numCache>
                <c:formatCode>0.00</c:formatCode>
                <c:ptCount val="28"/>
                <c:pt idx="0">
                  <c:v>1.9778181497689493</c:v>
                </c:pt>
                <c:pt idx="1">
                  <c:v>4.0209179839424802</c:v>
                </c:pt>
                <c:pt idx="2">
                  <c:v>3.2974901873592053</c:v>
                </c:pt>
                <c:pt idx="3">
                  <c:v>6.2970991962140701</c:v>
                </c:pt>
                <c:pt idx="4">
                  <c:v>5.36625643795914</c:v>
                </c:pt>
                <c:pt idx="5">
                  <c:v>7.7015505338810124</c:v>
                </c:pt>
                <c:pt idx="6">
                  <c:v>12.810427660404834</c:v>
                </c:pt>
                <c:pt idx="7">
                  <c:v>9.7790190380349618</c:v>
                </c:pt>
                <c:pt idx="8">
                  <c:v>16.082809572183258</c:v>
                </c:pt>
                <c:pt idx="9">
                  <c:v>11.357662433058124</c:v>
                </c:pt>
                <c:pt idx="10">
                  <c:v>10.820087948274207</c:v>
                </c:pt>
                <c:pt idx="11">
                  <c:v>9.381931358065053</c:v>
                </c:pt>
                <c:pt idx="12">
                  <c:v>12.56691543212596</c:v>
                </c:pt>
                <c:pt idx="13">
                  <c:v>11.126030827605863</c:v>
                </c:pt>
                <c:pt idx="14">
                  <c:v>8.6432525458090339</c:v>
                </c:pt>
                <c:pt idx="15" formatCode="General">
                  <c:v>11.46</c:v>
                </c:pt>
                <c:pt idx="16" formatCode="General">
                  <c:v>12.72</c:v>
                </c:pt>
                <c:pt idx="17" formatCode="General">
                  <c:v>15.57</c:v>
                </c:pt>
                <c:pt idx="18" formatCode="General">
                  <c:v>19.66</c:v>
                </c:pt>
                <c:pt idx="19" formatCode="General">
                  <c:v>20.38</c:v>
                </c:pt>
                <c:pt idx="20" formatCode="General">
                  <c:v>28.38</c:v>
                </c:pt>
                <c:pt idx="21" formatCode="General">
                  <c:v>25.78</c:v>
                </c:pt>
                <c:pt idx="22">
                  <c:v>11.16151635892887</c:v>
                </c:pt>
                <c:pt idx="23">
                  <c:v>10.05349367509924</c:v>
                </c:pt>
                <c:pt idx="24">
                  <c:v>12.699349359742703</c:v>
                </c:pt>
                <c:pt idx="25">
                  <c:v>7.7771134058281088</c:v>
                </c:pt>
                <c:pt idx="26" formatCode="General">
                  <c:v>11.85</c:v>
                </c:pt>
                <c:pt idx="27" formatCode="General">
                  <c:v>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839552"/>
        <c:axId val="118853632"/>
      </c:scatterChart>
      <c:valAx>
        <c:axId val="118839552"/>
        <c:scaling>
          <c:orientation val="minMax"/>
          <c:max val="3"/>
          <c:min val="0"/>
        </c:scaling>
        <c:delete val="0"/>
        <c:axPos val="b"/>
        <c:numFmt formatCode="General" sourceLinked="1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crossAx val="118853632"/>
        <c:crosses val="autoZero"/>
        <c:crossBetween val="midCat"/>
        <c:majorUnit val="1"/>
        <c:minorUnit val="0.25"/>
      </c:valAx>
      <c:valAx>
        <c:axId val="11885363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crossAx val="118839552"/>
        <c:crossesAt val="0"/>
        <c:crossBetween val="midCat"/>
        <c:majorUnit val="20"/>
        <c:minorUnit val="1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ym typeface="Symbol"/>
        </a:defRPr>
      </a:pPr>
      <a:endParaRPr lang="pt-B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976618547681539"/>
          <c:y val="7.6598809523809527E-2"/>
          <c:w val="0.7126367016622922"/>
          <c:h val="0.66891904761904764"/>
        </c:manualLayout>
      </c:layout>
      <c:scatterChart>
        <c:scatterStyle val="lineMarker"/>
        <c:varyColors val="0"/>
        <c:ser>
          <c:idx val="2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ysClr val="windowText" lastClr="00000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erich_d!$C$1:$C$22</c:f>
                <c:numCache>
                  <c:formatCode>General</c:formatCode>
                  <c:ptCount val="22"/>
                  <c:pt idx="0">
                    <c:v>2.2860539737774994</c:v>
                  </c:pt>
                  <c:pt idx="1">
                    <c:v>1.9731954887653469</c:v>
                  </c:pt>
                  <c:pt idx="2">
                    <c:v>2.5002583113541514</c:v>
                  </c:pt>
                  <c:pt idx="3">
                    <c:v>2.0762415681593938</c:v>
                  </c:pt>
                  <c:pt idx="4">
                    <c:v>2.0027924777009511</c:v>
                  </c:pt>
                  <c:pt idx="5">
                    <c:v>1.7914463024911085</c:v>
                  </c:pt>
                  <c:pt idx="6">
                    <c:v>2.049631352186045</c:v>
                  </c:pt>
                  <c:pt idx="7">
                    <c:v>1.9067719778197894</c:v>
                  </c:pt>
                  <c:pt idx="8">
                    <c:v>1.6618862939969061</c:v>
                  </c:pt>
                  <c:pt idx="9">
                    <c:v>2.0151435715505213</c:v>
                  </c:pt>
                  <c:pt idx="10">
                    <c:v>2.0998601658500484</c:v>
                  </c:pt>
                  <c:pt idx="11">
                    <c:v>2.5238681058136527</c:v>
                  </c:pt>
                  <c:pt idx="12">
                    <c:v>2.78</c:v>
                  </c:pt>
                  <c:pt idx="13">
                    <c:v>3.31</c:v>
                  </c:pt>
                  <c:pt idx="14">
                    <c:v>3.86</c:v>
                  </c:pt>
                  <c:pt idx="15">
                    <c:v>3.64</c:v>
                  </c:pt>
                  <c:pt idx="16">
                    <c:v>2.5</c:v>
                  </c:pt>
                  <c:pt idx="17">
                    <c:v>2.5</c:v>
                  </c:pt>
                  <c:pt idx="18">
                    <c:v>2.9467292094890682</c:v>
                  </c:pt>
                  <c:pt idx="19">
                    <c:v>2.7429450634481456</c:v>
                  </c:pt>
                  <c:pt idx="20">
                    <c:v>2.6225639029237966</c:v>
                  </c:pt>
                  <c:pt idx="21">
                    <c:v>3.1779591105258107</c:v>
                  </c:pt>
                </c:numCache>
              </c:numRef>
            </c:plus>
            <c:minus>
              <c:numRef>
                <c:f>erich_d!$C$1:$C$22</c:f>
                <c:numCache>
                  <c:formatCode>General</c:formatCode>
                  <c:ptCount val="22"/>
                  <c:pt idx="0">
                    <c:v>2.2860539737774994</c:v>
                  </c:pt>
                  <c:pt idx="1">
                    <c:v>1.9731954887653469</c:v>
                  </c:pt>
                  <c:pt idx="2">
                    <c:v>2.5002583113541514</c:v>
                  </c:pt>
                  <c:pt idx="3">
                    <c:v>2.0762415681593938</c:v>
                  </c:pt>
                  <c:pt idx="4">
                    <c:v>2.0027924777009511</c:v>
                  </c:pt>
                  <c:pt idx="5">
                    <c:v>1.7914463024911085</c:v>
                  </c:pt>
                  <c:pt idx="6">
                    <c:v>2.049631352186045</c:v>
                  </c:pt>
                  <c:pt idx="7">
                    <c:v>1.9067719778197894</c:v>
                  </c:pt>
                  <c:pt idx="8">
                    <c:v>1.6618862939969061</c:v>
                  </c:pt>
                  <c:pt idx="9">
                    <c:v>2.0151435715505213</c:v>
                  </c:pt>
                  <c:pt idx="10">
                    <c:v>2.0998601658500484</c:v>
                  </c:pt>
                  <c:pt idx="11">
                    <c:v>2.5238681058136527</c:v>
                  </c:pt>
                  <c:pt idx="12">
                    <c:v>2.78</c:v>
                  </c:pt>
                  <c:pt idx="13">
                    <c:v>3.31</c:v>
                  </c:pt>
                  <c:pt idx="14">
                    <c:v>3.86</c:v>
                  </c:pt>
                  <c:pt idx="15">
                    <c:v>3.64</c:v>
                  </c:pt>
                  <c:pt idx="16">
                    <c:v>2.5</c:v>
                  </c:pt>
                  <c:pt idx="17">
                    <c:v>2.5</c:v>
                  </c:pt>
                  <c:pt idx="18">
                    <c:v>2.9467292094890682</c:v>
                  </c:pt>
                  <c:pt idx="19">
                    <c:v>2.7429450634481456</c:v>
                  </c:pt>
                  <c:pt idx="20">
                    <c:v>2.6225639029237966</c:v>
                  </c:pt>
                  <c:pt idx="21">
                    <c:v>3.1779591105258107</c:v>
                  </c:pt>
                </c:numCache>
              </c:numRef>
            </c:minus>
          </c:errBars>
          <c:xVal>
            <c:numRef>
              <c:f>erich_d!$A$1:$A$22</c:f>
              <c:numCache>
                <c:formatCode>0.00</c:formatCode>
                <c:ptCount val="22"/>
                <c:pt idx="0">
                  <c:v>1.02</c:v>
                </c:pt>
                <c:pt idx="1">
                  <c:v>1.06</c:v>
                </c:pt>
                <c:pt idx="2">
                  <c:v>1.1000000000000001</c:v>
                </c:pt>
                <c:pt idx="3">
                  <c:v>1.1399999999999999</c:v>
                </c:pt>
                <c:pt idx="4">
                  <c:v>1.18</c:v>
                </c:pt>
                <c:pt idx="5">
                  <c:v>1.22</c:v>
                </c:pt>
                <c:pt idx="6">
                  <c:v>1.26</c:v>
                </c:pt>
                <c:pt idx="7">
                  <c:v>1.3</c:v>
                </c:pt>
                <c:pt idx="8">
                  <c:v>1.34</c:v>
                </c:pt>
                <c:pt idx="9">
                  <c:v>1.6</c:v>
                </c:pt>
                <c:pt idx="10">
                  <c:v>1.645</c:v>
                </c:pt>
                <c:pt idx="11">
                  <c:v>1.68</c:v>
                </c:pt>
                <c:pt idx="12">
                  <c:v>1.7250000000000001</c:v>
                </c:pt>
                <c:pt idx="13">
                  <c:v>1.76</c:v>
                </c:pt>
                <c:pt idx="14">
                  <c:v>1.8</c:v>
                </c:pt>
                <c:pt idx="15">
                  <c:v>1.8450000000000002</c:v>
                </c:pt>
                <c:pt idx="16">
                  <c:v>1.88</c:v>
                </c:pt>
                <c:pt idx="17">
                  <c:v>1.9200000000000002</c:v>
                </c:pt>
                <c:pt idx="18">
                  <c:v>1.96</c:v>
                </c:pt>
                <c:pt idx="19">
                  <c:v>2</c:v>
                </c:pt>
                <c:pt idx="20">
                  <c:v>2.04</c:v>
                </c:pt>
                <c:pt idx="21">
                  <c:v>2.08</c:v>
                </c:pt>
              </c:numCache>
            </c:numRef>
          </c:xVal>
          <c:yVal>
            <c:numRef>
              <c:f>erich_d!$B$1:$B$22</c:f>
              <c:numCache>
                <c:formatCode>0.00</c:formatCode>
                <c:ptCount val="22"/>
                <c:pt idx="0">
                  <c:v>12.810427660404834</c:v>
                </c:pt>
                <c:pt idx="1">
                  <c:v>9.7790190380349618</c:v>
                </c:pt>
                <c:pt idx="2">
                  <c:v>16.082809572183258</c:v>
                </c:pt>
                <c:pt idx="3">
                  <c:v>11.357662433058124</c:v>
                </c:pt>
                <c:pt idx="4">
                  <c:v>10.820087948274207</c:v>
                </c:pt>
                <c:pt idx="5">
                  <c:v>9.381931358065053</c:v>
                </c:pt>
                <c:pt idx="6">
                  <c:v>12.56691543212596</c:v>
                </c:pt>
                <c:pt idx="7">
                  <c:v>11.126030827605863</c:v>
                </c:pt>
                <c:pt idx="8">
                  <c:v>8.6432525458090339</c:v>
                </c:pt>
                <c:pt idx="9" formatCode="General">
                  <c:v>11.46</c:v>
                </c:pt>
                <c:pt idx="10" formatCode="General">
                  <c:v>12.72</c:v>
                </c:pt>
                <c:pt idx="11" formatCode="General">
                  <c:v>15.57</c:v>
                </c:pt>
                <c:pt idx="12" formatCode="General">
                  <c:v>19.66</c:v>
                </c:pt>
                <c:pt idx="13" formatCode="General">
                  <c:v>20.38</c:v>
                </c:pt>
                <c:pt idx="14" formatCode="General">
                  <c:v>28.38</c:v>
                </c:pt>
                <c:pt idx="15" formatCode="General">
                  <c:v>25.78</c:v>
                </c:pt>
                <c:pt idx="16">
                  <c:v>11.16151635892887</c:v>
                </c:pt>
                <c:pt idx="17">
                  <c:v>10.05349367509924</c:v>
                </c:pt>
                <c:pt idx="18">
                  <c:v>12.699349359742703</c:v>
                </c:pt>
                <c:pt idx="19">
                  <c:v>7.7771134058281088</c:v>
                </c:pt>
                <c:pt idx="20">
                  <c:v>11.854694889301106</c:v>
                </c:pt>
                <c:pt idx="21">
                  <c:v>11.00466490358702</c:v>
                </c:pt>
              </c:numCache>
            </c:numRef>
          </c:yVal>
          <c:smooth val="0"/>
        </c:ser>
        <c:ser>
          <c:idx val="0"/>
          <c:order val="1"/>
          <c:spPr>
            <a:ln w="22225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Figs!$H$15:$H$80</c:f>
              <c:numCache>
                <c:formatCode>General</c:formatCode>
                <c:ptCount val="66"/>
                <c:pt idx="0">
                  <c:v>0.25</c:v>
                </c:pt>
                <c:pt idx="1">
                  <c:v>0.3</c:v>
                </c:pt>
                <c:pt idx="2">
                  <c:v>0.35</c:v>
                </c:pt>
                <c:pt idx="3">
                  <c:v>0.4</c:v>
                </c:pt>
                <c:pt idx="4">
                  <c:v>0.45</c:v>
                </c:pt>
                <c:pt idx="5">
                  <c:v>0.5</c:v>
                </c:pt>
                <c:pt idx="6">
                  <c:v>0.55000000000000004</c:v>
                </c:pt>
                <c:pt idx="7">
                  <c:v>0.6</c:v>
                </c:pt>
                <c:pt idx="8">
                  <c:v>0.65</c:v>
                </c:pt>
                <c:pt idx="9">
                  <c:v>0.7</c:v>
                </c:pt>
                <c:pt idx="10">
                  <c:v>0.75</c:v>
                </c:pt>
                <c:pt idx="11">
                  <c:v>0.8</c:v>
                </c:pt>
                <c:pt idx="12">
                  <c:v>0.85</c:v>
                </c:pt>
                <c:pt idx="13">
                  <c:v>0.9</c:v>
                </c:pt>
                <c:pt idx="14">
                  <c:v>0.95</c:v>
                </c:pt>
                <c:pt idx="15">
                  <c:v>1</c:v>
                </c:pt>
                <c:pt idx="16">
                  <c:v>1.02</c:v>
                </c:pt>
                <c:pt idx="17">
                  <c:v>1.05</c:v>
                </c:pt>
                <c:pt idx="18">
                  <c:v>1.06</c:v>
                </c:pt>
                <c:pt idx="19">
                  <c:v>1.1000000000000001</c:v>
                </c:pt>
                <c:pt idx="20">
                  <c:v>1.1000000000000001</c:v>
                </c:pt>
                <c:pt idx="21">
                  <c:v>1.1399999999999999</c:v>
                </c:pt>
                <c:pt idx="22">
                  <c:v>1.1499999999999999</c:v>
                </c:pt>
                <c:pt idx="23">
                  <c:v>1.18</c:v>
                </c:pt>
                <c:pt idx="24">
                  <c:v>1.2</c:v>
                </c:pt>
                <c:pt idx="25">
                  <c:v>1.22</c:v>
                </c:pt>
                <c:pt idx="26">
                  <c:v>1.25</c:v>
                </c:pt>
                <c:pt idx="27">
                  <c:v>1.26</c:v>
                </c:pt>
                <c:pt idx="28">
                  <c:v>1.3</c:v>
                </c:pt>
                <c:pt idx="29">
                  <c:v>1.3</c:v>
                </c:pt>
                <c:pt idx="30">
                  <c:v>1.34</c:v>
                </c:pt>
                <c:pt idx="31">
                  <c:v>1.35</c:v>
                </c:pt>
                <c:pt idx="32">
                  <c:v>1.4</c:v>
                </c:pt>
                <c:pt idx="33">
                  <c:v>1.45</c:v>
                </c:pt>
                <c:pt idx="34">
                  <c:v>1.5</c:v>
                </c:pt>
                <c:pt idx="35">
                  <c:v>1.55</c:v>
                </c:pt>
                <c:pt idx="36">
                  <c:v>1.6</c:v>
                </c:pt>
                <c:pt idx="37">
                  <c:v>1.6</c:v>
                </c:pt>
                <c:pt idx="38">
                  <c:v>1.645</c:v>
                </c:pt>
                <c:pt idx="39">
                  <c:v>1.65</c:v>
                </c:pt>
                <c:pt idx="40">
                  <c:v>1.68</c:v>
                </c:pt>
                <c:pt idx="41">
                  <c:v>1.7</c:v>
                </c:pt>
                <c:pt idx="42">
                  <c:v>1.7250000000000001</c:v>
                </c:pt>
                <c:pt idx="43">
                  <c:v>1.75</c:v>
                </c:pt>
                <c:pt idx="44">
                  <c:v>1.76</c:v>
                </c:pt>
                <c:pt idx="45">
                  <c:v>1.8</c:v>
                </c:pt>
                <c:pt idx="46">
                  <c:v>1.8</c:v>
                </c:pt>
                <c:pt idx="47">
                  <c:v>1.8450000000000002</c:v>
                </c:pt>
                <c:pt idx="48">
                  <c:v>1.85</c:v>
                </c:pt>
                <c:pt idx="49">
                  <c:v>1.88</c:v>
                </c:pt>
                <c:pt idx="50">
                  <c:v>1.9</c:v>
                </c:pt>
                <c:pt idx="51">
                  <c:v>1.9200000000000002</c:v>
                </c:pt>
                <c:pt idx="52">
                  <c:v>1.95</c:v>
                </c:pt>
                <c:pt idx="53">
                  <c:v>1.96</c:v>
                </c:pt>
                <c:pt idx="54">
                  <c:v>2</c:v>
                </c:pt>
                <c:pt idx="55">
                  <c:v>2</c:v>
                </c:pt>
                <c:pt idx="56">
                  <c:v>2.04</c:v>
                </c:pt>
                <c:pt idx="57">
                  <c:v>2.0499999999999998</c:v>
                </c:pt>
                <c:pt idx="58">
                  <c:v>2.08</c:v>
                </c:pt>
                <c:pt idx="59">
                  <c:v>2.1</c:v>
                </c:pt>
                <c:pt idx="60">
                  <c:v>2.15</c:v>
                </c:pt>
                <c:pt idx="61">
                  <c:v>2.2000000000000002</c:v>
                </c:pt>
                <c:pt idx="62">
                  <c:v>2.25</c:v>
                </c:pt>
                <c:pt idx="63">
                  <c:v>2.2999999999999998</c:v>
                </c:pt>
                <c:pt idx="64">
                  <c:v>2.35</c:v>
                </c:pt>
                <c:pt idx="65">
                  <c:v>2.4</c:v>
                </c:pt>
              </c:numCache>
            </c:numRef>
          </c:xVal>
          <c:yVal>
            <c:numRef>
              <c:f>Figs!$I$15:$I$80</c:f>
              <c:numCache>
                <c:formatCode>General</c:formatCode>
                <c:ptCount val="66"/>
                <c:pt idx="0">
                  <c:v>3.8071817106336541</c:v>
                </c:pt>
                <c:pt idx="1">
                  <c:v>10.511793576082471</c:v>
                </c:pt>
                <c:pt idx="2">
                  <c:v>23.37639287578682</c:v>
                </c:pt>
                <c:pt idx="3">
                  <c:v>35.412214973351439</c:v>
                </c:pt>
                <c:pt idx="4">
                  <c:v>36.148053430320729</c:v>
                </c:pt>
                <c:pt idx="5">
                  <c:v>30.727808771124963</c:v>
                </c:pt>
                <c:pt idx="6">
                  <c:v>25.323013575101022</c:v>
                </c:pt>
                <c:pt idx="7">
                  <c:v>21.291059110425387</c:v>
                </c:pt>
                <c:pt idx="8">
                  <c:v>18.386890885706599</c:v>
                </c:pt>
                <c:pt idx="9">
                  <c:v>16.390931990886134</c:v>
                </c:pt>
                <c:pt idx="10">
                  <c:v>15.070806833695247</c:v>
                </c:pt>
                <c:pt idx="11">
                  <c:v>14.330906416829652</c:v>
                </c:pt>
                <c:pt idx="12">
                  <c:v>14.146753432510945</c:v>
                </c:pt>
                <c:pt idx="13">
                  <c:v>14.44924202371266</c:v>
                </c:pt>
                <c:pt idx="14">
                  <c:v>14.873911801733763</c:v>
                </c:pt>
                <c:pt idx="15">
                  <c:v>14.721975918032038</c:v>
                </c:pt>
                <c:pt idx="16">
                  <c:v>14.407280970033346</c:v>
                </c:pt>
                <c:pt idx="17">
                  <c:v>13.725065751089868</c:v>
                </c:pt>
                <c:pt idx="18">
                  <c:v>13.46269643711816</c:v>
                </c:pt>
                <c:pt idx="19">
                  <c:v>12.370747519897211</c:v>
                </c:pt>
                <c:pt idx="20">
                  <c:v>12.370747519897211</c:v>
                </c:pt>
                <c:pt idx="21">
                  <c:v>11.36157610422649</c:v>
                </c:pt>
                <c:pt idx="22">
                  <c:v>11.13441457217777</c:v>
                </c:pt>
                <c:pt idx="23">
                  <c:v>10.5194843324653</c:v>
                </c:pt>
                <c:pt idx="24">
                  <c:v>10.16369295327822</c:v>
                </c:pt>
                <c:pt idx="25">
                  <c:v>9.8483173112564675</c:v>
                </c:pt>
                <c:pt idx="26">
                  <c:v>9.4442107266501942</c:v>
                </c:pt>
                <c:pt idx="27">
                  <c:v>9.3263653241649092</c:v>
                </c:pt>
                <c:pt idx="28">
                  <c:v>8.9304301394690224</c:v>
                </c:pt>
                <c:pt idx="29">
                  <c:v>8.9304301394690224</c:v>
                </c:pt>
                <c:pt idx="30">
                  <c:v>8.6433494396774897</c:v>
                </c:pt>
                <c:pt idx="31">
                  <c:v>8.5873073887991307</c:v>
                </c:pt>
                <c:pt idx="32">
                  <c:v>8.398684161421297</c:v>
                </c:pt>
                <c:pt idx="33">
                  <c:v>8.3720692146829201</c:v>
                </c:pt>
                <c:pt idx="34">
                  <c:v>8.5563192511799393</c:v>
                </c:pt>
                <c:pt idx="35">
                  <c:v>9.095567531729456</c:v>
                </c:pt>
                <c:pt idx="36">
                  <c:v>10.354230480371244</c:v>
                </c:pt>
                <c:pt idx="37">
                  <c:v>10.354230480371244</c:v>
                </c:pt>
                <c:pt idx="38">
                  <c:v>12.73019803131243</c:v>
                </c:pt>
                <c:pt idx="39">
                  <c:v>13.103631321353594</c:v>
                </c:pt>
                <c:pt idx="40">
                  <c:v>15.915137981647558</c:v>
                </c:pt>
                <c:pt idx="41">
                  <c:v>18.318555986297469</c:v>
                </c:pt>
                <c:pt idx="42">
                  <c:v>21.603233104219381</c:v>
                </c:pt>
                <c:pt idx="43">
                  <c:v>24.332033908462861</c:v>
                </c:pt>
                <c:pt idx="44">
                  <c:v>24.995112514820953</c:v>
                </c:pt>
                <c:pt idx="45">
                  <c:v>24.233332986886541</c:v>
                </c:pt>
                <c:pt idx="46">
                  <c:v>24.233332986886541</c:v>
                </c:pt>
                <c:pt idx="47">
                  <c:v>19.331666351894931</c:v>
                </c:pt>
                <c:pt idx="48">
                  <c:v>18.749448031947299</c:v>
                </c:pt>
                <c:pt idx="49">
                  <c:v>15.562854413080316</c:v>
                </c:pt>
                <c:pt idx="50">
                  <c:v>13.808268325703647</c:v>
                </c:pt>
                <c:pt idx="51">
                  <c:v>12.345930412219987</c:v>
                </c:pt>
                <c:pt idx="52">
                  <c:v>10.613856907315615</c:v>
                </c:pt>
                <c:pt idx="53">
                  <c:v>10.137745727952439</c:v>
                </c:pt>
                <c:pt idx="54">
                  <c:v>8.6140653055793948</c:v>
                </c:pt>
                <c:pt idx="55">
                  <c:v>8.6140653055793948</c:v>
                </c:pt>
                <c:pt idx="56">
                  <c:v>7.531992211845437</c:v>
                </c:pt>
                <c:pt idx="57">
                  <c:v>7.310865746814569</c:v>
                </c:pt>
                <c:pt idx="58">
                  <c:v>6.7370528455225509</c:v>
                </c:pt>
                <c:pt idx="59">
                  <c:v>6.4157739340793301</c:v>
                </c:pt>
                <c:pt idx="60">
                  <c:v>5.7697335656835422</c:v>
                </c:pt>
                <c:pt idx="61">
                  <c:v>5.2828597984133001</c:v>
                </c:pt>
                <c:pt idx="62">
                  <c:v>4.9022232376882542</c:v>
                </c:pt>
                <c:pt idx="63">
                  <c:v>4.5953056058542803</c:v>
                </c:pt>
                <c:pt idx="64">
                  <c:v>4.3413258774955761</c:v>
                </c:pt>
                <c:pt idx="65">
                  <c:v>4.1265259805694665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667904"/>
        <c:axId val="118673792"/>
      </c:scatterChart>
      <c:valAx>
        <c:axId val="118667904"/>
        <c:scaling>
          <c:orientation val="minMax"/>
          <c:max val="2.5"/>
          <c:min val="0"/>
        </c:scaling>
        <c:delete val="0"/>
        <c:axPos val="b"/>
        <c:numFmt formatCode="0.0" sourceLinked="0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pt-BR"/>
          </a:p>
        </c:txPr>
        <c:crossAx val="118673792"/>
        <c:crosses val="autoZero"/>
        <c:crossBetween val="midCat"/>
        <c:majorUnit val="0.5"/>
        <c:minorUnit val="0.25"/>
      </c:valAx>
      <c:valAx>
        <c:axId val="11867379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pt-BR"/>
          </a:p>
        </c:txPr>
        <c:crossAx val="118667904"/>
        <c:crossesAt val="0"/>
        <c:crossBetween val="midCat"/>
        <c:majorUnit val="10"/>
        <c:minorUnit val="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976618547681539"/>
          <c:y val="5.1400554097404488E-2"/>
          <c:w val="0.7126367016622922"/>
          <c:h val="0.69411764705882351"/>
        </c:manualLayout>
      </c:layout>
      <c:scatterChart>
        <c:scatterStyle val="lineMarker"/>
        <c:varyColors val="0"/>
        <c:ser>
          <c:idx val="2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ysClr val="windowText" lastClr="00000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erich_el!$C$1:$C$21</c:f>
                <c:numCache>
                  <c:formatCode>General</c:formatCode>
                  <c:ptCount val="21"/>
                  <c:pt idx="0">
                    <c:v>32.604268873779432</c:v>
                  </c:pt>
                  <c:pt idx="1">
                    <c:v>30.30380891646147</c:v>
                  </c:pt>
                  <c:pt idx="2">
                    <c:v>27.256801409817861</c:v>
                  </c:pt>
                  <c:pt idx="3">
                    <c:v>25.901633784220241</c:v>
                  </c:pt>
                  <c:pt idx="4">
                    <c:v>24.17100495125905</c:v>
                  </c:pt>
                  <c:pt idx="5">
                    <c:v>22.847191433437992</c:v>
                  </c:pt>
                  <c:pt idx="6">
                    <c:v>21.67711248112743</c:v>
                  </c:pt>
                  <c:pt idx="7">
                    <c:v>20.833485935227465</c:v>
                  </c:pt>
                  <c:pt idx="8">
                    <c:v>19.674764313827104</c:v>
                  </c:pt>
                  <c:pt idx="9">
                    <c:v>18.655696016467434</c:v>
                  </c:pt>
                  <c:pt idx="10">
                    <c:v>18.113612249679164</c:v>
                  </c:pt>
                  <c:pt idx="11">
                    <c:v>18.669914659457827</c:v>
                  </c:pt>
                  <c:pt idx="12">
                    <c:v>27.921606120807422</c:v>
                  </c:pt>
                  <c:pt idx="13">
                    <c:v>32.562473284531798</c:v>
                  </c:pt>
                  <c:pt idx="14">
                    <c:v>33.301316188842399</c:v>
                  </c:pt>
                  <c:pt idx="15">
                    <c:v>31.313313988750199</c:v>
                  </c:pt>
                  <c:pt idx="16">
                    <c:v>29.413539198109799</c:v>
                  </c:pt>
                  <c:pt idx="17">
                    <c:v>27.125544881329201</c:v>
                  </c:pt>
                  <c:pt idx="19">
                    <c:v>27.125544881329201</c:v>
                  </c:pt>
                  <c:pt idx="20">
                    <c:v>27.125544881329201</c:v>
                  </c:pt>
                </c:numCache>
              </c:numRef>
            </c:plus>
            <c:minus>
              <c:numRef>
                <c:f>erich_el!$C$1:$C$21</c:f>
                <c:numCache>
                  <c:formatCode>General</c:formatCode>
                  <c:ptCount val="21"/>
                  <c:pt idx="0">
                    <c:v>32.604268873779432</c:v>
                  </c:pt>
                  <c:pt idx="1">
                    <c:v>30.30380891646147</c:v>
                  </c:pt>
                  <c:pt idx="2">
                    <c:v>27.256801409817861</c:v>
                  </c:pt>
                  <c:pt idx="3">
                    <c:v>25.901633784220241</c:v>
                  </c:pt>
                  <c:pt idx="4">
                    <c:v>24.17100495125905</c:v>
                  </c:pt>
                  <c:pt idx="5">
                    <c:v>22.847191433437992</c:v>
                  </c:pt>
                  <c:pt idx="6">
                    <c:v>21.67711248112743</c:v>
                  </c:pt>
                  <c:pt idx="7">
                    <c:v>20.833485935227465</c:v>
                  </c:pt>
                  <c:pt idx="8">
                    <c:v>19.674764313827104</c:v>
                  </c:pt>
                  <c:pt idx="9">
                    <c:v>18.655696016467434</c:v>
                  </c:pt>
                  <c:pt idx="10">
                    <c:v>18.113612249679164</c:v>
                  </c:pt>
                  <c:pt idx="11">
                    <c:v>18.669914659457827</c:v>
                  </c:pt>
                  <c:pt idx="12">
                    <c:v>27.921606120807422</c:v>
                  </c:pt>
                  <c:pt idx="13">
                    <c:v>32.562473284531798</c:v>
                  </c:pt>
                  <c:pt idx="14">
                    <c:v>33.301316188842399</c:v>
                  </c:pt>
                  <c:pt idx="15">
                    <c:v>31.313313988750199</c:v>
                  </c:pt>
                  <c:pt idx="16">
                    <c:v>29.413539198109799</c:v>
                  </c:pt>
                  <c:pt idx="17">
                    <c:v>27.125544881329201</c:v>
                  </c:pt>
                  <c:pt idx="19">
                    <c:v>27.125544881329201</c:v>
                  </c:pt>
                  <c:pt idx="20">
                    <c:v>27.125544881329201</c:v>
                  </c:pt>
                </c:numCache>
              </c:numRef>
            </c:minus>
          </c:errBars>
          <c:xVal>
            <c:numRef>
              <c:f>erich_el!$A$1:$A$18</c:f>
              <c:numCache>
                <c:formatCode>0.00</c:formatCode>
                <c:ptCount val="18"/>
                <c:pt idx="0">
                  <c:v>0.8</c:v>
                </c:pt>
                <c:pt idx="1">
                  <c:v>0.88</c:v>
                </c:pt>
                <c:pt idx="2">
                  <c:v>0.96</c:v>
                </c:pt>
                <c:pt idx="3">
                  <c:v>1.04</c:v>
                </c:pt>
                <c:pt idx="4">
                  <c:v>1.1200000000000001</c:v>
                </c:pt>
                <c:pt idx="5">
                  <c:v>1.2</c:v>
                </c:pt>
                <c:pt idx="6">
                  <c:v>1.28</c:v>
                </c:pt>
                <c:pt idx="7">
                  <c:v>1.36</c:v>
                </c:pt>
                <c:pt idx="8">
                  <c:v>1.44</c:v>
                </c:pt>
                <c:pt idx="9">
                  <c:v>1.52</c:v>
                </c:pt>
                <c:pt idx="10">
                  <c:v>1.6</c:v>
                </c:pt>
                <c:pt idx="11">
                  <c:v>1.6800000000000002</c:v>
                </c:pt>
                <c:pt idx="12">
                  <c:v>1.76</c:v>
                </c:pt>
                <c:pt idx="13">
                  <c:v>1.82443630149555</c:v>
                </c:pt>
                <c:pt idx="14">
                  <c:v>1.9000373377781901</c:v>
                </c:pt>
                <c:pt idx="15">
                  <c:v>1.97563996696945</c:v>
                </c:pt>
                <c:pt idx="16">
                  <c:v>2.05123781743483</c:v>
                </c:pt>
                <c:pt idx="17">
                  <c:v>2.12684363244334</c:v>
                </c:pt>
              </c:numCache>
            </c:numRef>
          </c:xVal>
          <c:yVal>
            <c:numRef>
              <c:f>erich_el!$B$1:$B$18</c:f>
              <c:numCache>
                <c:formatCode>0.00</c:formatCode>
                <c:ptCount val="18"/>
                <c:pt idx="0">
                  <c:v>83.375941053999782</c:v>
                </c:pt>
                <c:pt idx="1">
                  <c:v>80.825486482881757</c:v>
                </c:pt>
                <c:pt idx="2">
                  <c:v>94.583104349073508</c:v>
                </c:pt>
                <c:pt idx="3">
                  <c:v>122.71115800926047</c:v>
                </c:pt>
                <c:pt idx="4">
                  <c:v>95.152706374135022</c:v>
                </c:pt>
                <c:pt idx="5">
                  <c:v>89.985854665243181</c:v>
                </c:pt>
                <c:pt idx="6">
                  <c:v>85.534931855388649</c:v>
                </c:pt>
                <c:pt idx="7">
                  <c:v>100.73963833231453</c:v>
                </c:pt>
                <c:pt idx="8">
                  <c:v>76.7448839029406</c:v>
                </c:pt>
                <c:pt idx="9">
                  <c:v>57.791071571494243</c:v>
                </c:pt>
                <c:pt idx="10">
                  <c:v>73.600014304689992</c:v>
                </c:pt>
                <c:pt idx="11">
                  <c:v>78.642731797516532</c:v>
                </c:pt>
                <c:pt idx="12">
                  <c:v>111.98039181138262</c:v>
                </c:pt>
                <c:pt idx="13">
                  <c:v>108.456119921702</c:v>
                </c:pt>
                <c:pt idx="14">
                  <c:v>133.8164771001226</c:v>
                </c:pt>
                <c:pt idx="15">
                  <c:v>146.94635345752519</c:v>
                </c:pt>
                <c:pt idx="16">
                  <c:v>155.48725860263261</c:v>
                </c:pt>
                <c:pt idx="17">
                  <c:v>149.73179378285241</c:v>
                </c:pt>
              </c:numCache>
            </c:numRef>
          </c:yVal>
          <c:smooth val="0"/>
        </c:ser>
        <c:ser>
          <c:idx val="0"/>
          <c:order val="1"/>
          <c:spPr>
            <a:ln w="22225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Figs!$B$15:$B$73</c:f>
              <c:numCache>
                <c:formatCode>General</c:formatCode>
                <c:ptCount val="59"/>
                <c:pt idx="0">
                  <c:v>0.4</c:v>
                </c:pt>
                <c:pt idx="1">
                  <c:v>0.45</c:v>
                </c:pt>
                <c:pt idx="2">
                  <c:v>0.5</c:v>
                </c:pt>
                <c:pt idx="3">
                  <c:v>0.55000000000000004</c:v>
                </c:pt>
                <c:pt idx="4">
                  <c:v>0.6</c:v>
                </c:pt>
                <c:pt idx="5">
                  <c:v>0.65</c:v>
                </c:pt>
                <c:pt idx="6">
                  <c:v>0.7</c:v>
                </c:pt>
                <c:pt idx="7">
                  <c:v>0.75</c:v>
                </c:pt>
                <c:pt idx="8">
                  <c:v>0.8</c:v>
                </c:pt>
                <c:pt idx="9">
                  <c:v>0.8</c:v>
                </c:pt>
                <c:pt idx="10">
                  <c:v>0.85</c:v>
                </c:pt>
                <c:pt idx="11">
                  <c:v>0.88</c:v>
                </c:pt>
                <c:pt idx="12">
                  <c:v>0.9</c:v>
                </c:pt>
                <c:pt idx="13">
                  <c:v>0.95</c:v>
                </c:pt>
                <c:pt idx="14">
                  <c:v>0.96</c:v>
                </c:pt>
                <c:pt idx="15">
                  <c:v>1</c:v>
                </c:pt>
                <c:pt idx="16">
                  <c:v>1.04</c:v>
                </c:pt>
                <c:pt idx="17">
                  <c:v>1.05</c:v>
                </c:pt>
                <c:pt idx="18">
                  <c:v>1.1000000000000001</c:v>
                </c:pt>
                <c:pt idx="19">
                  <c:v>1.1200000000000001</c:v>
                </c:pt>
                <c:pt idx="20">
                  <c:v>1.1499999999999999</c:v>
                </c:pt>
                <c:pt idx="21">
                  <c:v>1.2</c:v>
                </c:pt>
                <c:pt idx="22">
                  <c:v>1.2</c:v>
                </c:pt>
                <c:pt idx="23">
                  <c:v>1.25</c:v>
                </c:pt>
                <c:pt idx="24">
                  <c:v>1.28</c:v>
                </c:pt>
                <c:pt idx="25">
                  <c:v>1.3</c:v>
                </c:pt>
                <c:pt idx="26">
                  <c:v>1.35</c:v>
                </c:pt>
                <c:pt idx="27">
                  <c:v>1.36</c:v>
                </c:pt>
                <c:pt idx="28">
                  <c:v>1.4</c:v>
                </c:pt>
                <c:pt idx="29">
                  <c:v>1.44</c:v>
                </c:pt>
                <c:pt idx="30">
                  <c:v>1.45</c:v>
                </c:pt>
                <c:pt idx="31">
                  <c:v>1.5</c:v>
                </c:pt>
                <c:pt idx="32">
                  <c:v>1.52</c:v>
                </c:pt>
                <c:pt idx="33">
                  <c:v>1.55</c:v>
                </c:pt>
                <c:pt idx="34">
                  <c:v>1.6</c:v>
                </c:pt>
                <c:pt idx="35">
                  <c:v>1.6</c:v>
                </c:pt>
                <c:pt idx="36">
                  <c:v>1.65</c:v>
                </c:pt>
                <c:pt idx="37">
                  <c:v>1.6800000000000002</c:v>
                </c:pt>
                <c:pt idx="38">
                  <c:v>1.7</c:v>
                </c:pt>
                <c:pt idx="39">
                  <c:v>1.75</c:v>
                </c:pt>
                <c:pt idx="40">
                  <c:v>1.76</c:v>
                </c:pt>
                <c:pt idx="41">
                  <c:v>1.8</c:v>
                </c:pt>
                <c:pt idx="42">
                  <c:v>1.82443630149555</c:v>
                </c:pt>
                <c:pt idx="43">
                  <c:v>1.85</c:v>
                </c:pt>
                <c:pt idx="44">
                  <c:v>1.9</c:v>
                </c:pt>
                <c:pt idx="45">
                  <c:v>1.9000373377781901</c:v>
                </c:pt>
                <c:pt idx="46">
                  <c:v>1.95</c:v>
                </c:pt>
                <c:pt idx="47">
                  <c:v>1.97563996696945</c:v>
                </c:pt>
                <c:pt idx="48">
                  <c:v>2</c:v>
                </c:pt>
                <c:pt idx="49">
                  <c:v>2.0499999999999998</c:v>
                </c:pt>
                <c:pt idx="50">
                  <c:v>2.05123781743483</c:v>
                </c:pt>
                <c:pt idx="51">
                  <c:v>2.1</c:v>
                </c:pt>
                <c:pt idx="52">
                  <c:v>2.12684363244334</c:v>
                </c:pt>
                <c:pt idx="53">
                  <c:v>2.15</c:v>
                </c:pt>
                <c:pt idx="54">
                  <c:v>2.2000000000000002</c:v>
                </c:pt>
                <c:pt idx="55">
                  <c:v>2.25</c:v>
                </c:pt>
                <c:pt idx="56">
                  <c:v>2.2999999999999998</c:v>
                </c:pt>
                <c:pt idx="57">
                  <c:v>2.35</c:v>
                </c:pt>
                <c:pt idx="58">
                  <c:v>2.4</c:v>
                </c:pt>
              </c:numCache>
            </c:numRef>
          </c:xVal>
          <c:yVal>
            <c:numRef>
              <c:f>Figs!$C$15:$C$73</c:f>
              <c:numCache>
                <c:formatCode>General</c:formatCode>
                <c:ptCount val="59"/>
                <c:pt idx="0">
                  <c:v>105.09316911453621</c:v>
                </c:pt>
                <c:pt idx="1">
                  <c:v>83.820455248417261</c:v>
                </c:pt>
                <c:pt idx="2">
                  <c:v>74.957828101300791</c:v>
                </c:pt>
                <c:pt idx="3">
                  <c:v>70.356697571996833</c:v>
                </c:pt>
                <c:pt idx="4">
                  <c:v>69.522074434448101</c:v>
                </c:pt>
                <c:pt idx="5">
                  <c:v>58.630901301780156</c:v>
                </c:pt>
                <c:pt idx="6">
                  <c:v>53.920451440622173</c:v>
                </c:pt>
                <c:pt idx="7">
                  <c:v>50.167480979860635</c:v>
                </c:pt>
                <c:pt idx="8">
                  <c:v>48.456867912329344</c:v>
                </c:pt>
                <c:pt idx="9">
                  <c:v>48.456867912329344</c:v>
                </c:pt>
                <c:pt idx="10">
                  <c:v>51.56203359772072</c:v>
                </c:pt>
                <c:pt idx="11">
                  <c:v>57.558606657258473</c:v>
                </c:pt>
                <c:pt idx="12">
                  <c:v>63.896914385141201</c:v>
                </c:pt>
                <c:pt idx="13">
                  <c:v>88.034162346653972</c:v>
                </c:pt>
                <c:pt idx="14">
                  <c:v>93.827957233995903</c:v>
                </c:pt>
                <c:pt idx="15">
                  <c:v>116.16397410198745</c:v>
                </c:pt>
                <c:pt idx="16">
                  <c:v>131.32080644076845</c:v>
                </c:pt>
                <c:pt idx="17">
                  <c:v>133.51944133253335</c:v>
                </c:pt>
                <c:pt idx="18">
                  <c:v>136.20517953807172</c:v>
                </c:pt>
                <c:pt idx="19">
                  <c:v>134.47368698606792</c:v>
                </c:pt>
                <c:pt idx="20">
                  <c:v>130.23240202633767</c:v>
                </c:pt>
                <c:pt idx="21">
                  <c:v>121.14162843077365</c:v>
                </c:pt>
                <c:pt idx="22">
                  <c:v>121.14162843077365</c:v>
                </c:pt>
                <c:pt idx="23">
                  <c:v>111.57945622888931</c:v>
                </c:pt>
                <c:pt idx="24">
                  <c:v>106.064152454119</c:v>
                </c:pt>
                <c:pt idx="25">
                  <c:v>102.54814570581922</c:v>
                </c:pt>
                <c:pt idx="26">
                  <c:v>94.500113686984534</c:v>
                </c:pt>
                <c:pt idx="27">
                  <c:v>93.046348876648864</c:v>
                </c:pt>
                <c:pt idx="28">
                  <c:v>87.918953690724848</c:v>
                </c:pt>
                <c:pt idx="29">
                  <c:v>84.25166843888023</c:v>
                </c:pt>
                <c:pt idx="30">
                  <c:v>83.63328110857357</c:v>
                </c:pt>
                <c:pt idx="31">
                  <c:v>82.87652832980973</c:v>
                </c:pt>
                <c:pt idx="32">
                  <c:v>83.839963575762937</c:v>
                </c:pt>
                <c:pt idx="33">
                  <c:v>86.733334209906772</c:v>
                </c:pt>
                <c:pt idx="34">
                  <c:v>94.589042883751944</c:v>
                </c:pt>
                <c:pt idx="35">
                  <c:v>94.589042883751944</c:v>
                </c:pt>
                <c:pt idx="36">
                  <c:v>102.63102619313273</c:v>
                </c:pt>
                <c:pt idx="37">
                  <c:v>105.26554651573022</c:v>
                </c:pt>
                <c:pt idx="38">
                  <c:v>105.74963709669291</c:v>
                </c:pt>
                <c:pt idx="39">
                  <c:v>106.08779540811454</c:v>
                </c:pt>
                <c:pt idx="40">
                  <c:v>106.99225869811232</c:v>
                </c:pt>
                <c:pt idx="41">
                  <c:v>115.4195796975841</c:v>
                </c:pt>
                <c:pt idx="42">
                  <c:v>122.52109499448238</c:v>
                </c:pt>
                <c:pt idx="43">
                  <c:v>129.27394303225969</c:v>
                </c:pt>
                <c:pt idx="44">
                  <c:v>137.88024543639918</c:v>
                </c:pt>
                <c:pt idx="45">
                  <c:v>137.88447132830896</c:v>
                </c:pt>
                <c:pt idx="46">
                  <c:v>141.40487726594819</c:v>
                </c:pt>
                <c:pt idx="47">
                  <c:v>141.99737292470505</c:v>
                </c:pt>
                <c:pt idx="48">
                  <c:v>142.0817121415991</c:v>
                </c:pt>
                <c:pt idx="49">
                  <c:v>141.33614069830728</c:v>
                </c:pt>
                <c:pt idx="50">
                  <c:v>141.30696379602628</c:v>
                </c:pt>
                <c:pt idx="51">
                  <c:v>139.91137033759759</c:v>
                </c:pt>
                <c:pt idx="52">
                  <c:v>139.00716425193372</c:v>
                </c:pt>
                <c:pt idx="53">
                  <c:v>138.18609830837644</c:v>
                </c:pt>
                <c:pt idx="54">
                  <c:v>136.3547401823339</c:v>
                </c:pt>
                <c:pt idx="55">
                  <c:v>134.51739433591143</c:v>
                </c:pt>
                <c:pt idx="56">
                  <c:v>132.7247356501544</c:v>
                </c:pt>
                <c:pt idx="57">
                  <c:v>131.00102766876043</c:v>
                </c:pt>
                <c:pt idx="58">
                  <c:v>129.35628015427019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235712"/>
        <c:axId val="119237248"/>
      </c:scatterChart>
      <c:valAx>
        <c:axId val="119235712"/>
        <c:scaling>
          <c:orientation val="minMax"/>
          <c:max val="2.5"/>
          <c:min val="0"/>
        </c:scaling>
        <c:delete val="0"/>
        <c:axPos val="b"/>
        <c:numFmt formatCode="0.0" sourceLinked="0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pt-BR"/>
          </a:p>
        </c:txPr>
        <c:crossAx val="119237248"/>
        <c:crosses val="autoZero"/>
        <c:crossBetween val="midCat"/>
        <c:majorUnit val="0.5"/>
        <c:minorUnit val="0.25"/>
      </c:valAx>
      <c:valAx>
        <c:axId val="11923724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pt-BR"/>
          </a:p>
        </c:txPr>
        <c:crossAx val="119235712"/>
        <c:crossesAt val="0"/>
        <c:crossBetween val="midCat"/>
        <c:majorUnit val="40"/>
        <c:minorUnit val="10"/>
      </c:valAx>
      <c:spPr>
        <a:noFill/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976618547681539"/>
          <c:y val="5.1400554097404488E-2"/>
          <c:w val="0.7126367016622922"/>
          <c:h val="0.69411764705882351"/>
        </c:manualLayout>
      </c:layout>
      <c:scatterChart>
        <c:scatterStyle val="lineMarker"/>
        <c:varyColors val="0"/>
        <c:ser>
          <c:idx val="2"/>
          <c:order val="0"/>
          <c:spPr>
            <a:ln w="28575">
              <a:noFill/>
            </a:ln>
          </c:spPr>
          <c:marker>
            <c:symbol val="circle"/>
            <c:size val="6"/>
            <c:spPr>
              <a:solidFill>
                <a:sysClr val="windowText" lastClr="00000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erich_a!$C$1:$C$37</c:f>
                <c:numCache>
                  <c:formatCode>General</c:formatCode>
                  <c:ptCount val="37"/>
                  <c:pt idx="0">
                    <c:v>9.1551399999999994</c:v>
                  </c:pt>
                  <c:pt idx="1">
                    <c:v>8.8179825439141197</c:v>
                  </c:pt>
                  <c:pt idx="2">
                    <c:v>8.7310026440116939</c:v>
                  </c:pt>
                  <c:pt idx="3">
                    <c:v>8.0616903703707177</c:v>
                  </c:pt>
                  <c:pt idx="4">
                    <c:v>7.1984907009206172</c:v>
                  </c:pt>
                  <c:pt idx="5">
                    <c:v>7.2716599999999998</c:v>
                  </c:pt>
                  <c:pt idx="6">
                    <c:v>6.4060173030318373</c:v>
                  </c:pt>
                  <c:pt idx="7">
                    <c:v>4.9684901097259964</c:v>
                  </c:pt>
                  <c:pt idx="8">
                    <c:v>5.3005322468252576</c:v>
                  </c:pt>
                  <c:pt idx="9">
                    <c:v>5.8070702433761889</c:v>
                  </c:pt>
                  <c:pt idx="10">
                    <c:v>4.1201330307628199</c:v>
                  </c:pt>
                  <c:pt idx="11">
                    <c:v>3.710333593547082</c:v>
                  </c:pt>
                  <c:pt idx="12">
                    <c:v>4.2423872529518674</c:v>
                  </c:pt>
                  <c:pt idx="13">
                    <c:v>3.2633742860343484</c:v>
                  </c:pt>
                  <c:pt idx="14">
                    <c:v>3.4614147617453974</c:v>
                  </c:pt>
                  <c:pt idx="15">
                    <c:v>2.8669877494352769</c:v>
                  </c:pt>
                  <c:pt idx="16">
                    <c:v>3.5496138147315208</c:v>
                  </c:pt>
                  <c:pt idx="17">
                    <c:v>3.2560913331468138</c:v>
                  </c:pt>
                  <c:pt idx="18">
                    <c:v>2.7981339857776564</c:v>
                  </c:pt>
                  <c:pt idx="19">
                    <c:v>3.8104399999999998</c:v>
                  </c:pt>
                  <c:pt idx="20">
                    <c:v>4.1147999999999998</c:v>
                  </c:pt>
                  <c:pt idx="21">
                    <c:v>4.9414600000000002</c:v>
                  </c:pt>
                  <c:pt idx="22">
                    <c:v>3.9028800000000001</c:v>
                  </c:pt>
                  <c:pt idx="23">
                    <c:v>4.9933199999999998</c:v>
                  </c:pt>
                  <c:pt idx="24">
                    <c:v>4.1776200000000001</c:v>
                  </c:pt>
                  <c:pt idx="25">
                    <c:v>4.6275599999999999</c:v>
                  </c:pt>
                  <c:pt idx="26">
                    <c:v>5.2513000000000005</c:v>
                  </c:pt>
                  <c:pt idx="27">
                    <c:v>5.0140799999999999</c:v>
                  </c:pt>
                  <c:pt idx="28">
                    <c:v>4.3606400000000001</c:v>
                  </c:pt>
                  <c:pt idx="29">
                    <c:v>3.2243200000000001</c:v>
                  </c:pt>
                  <c:pt idx="30">
                    <c:v>3.4547800000000004</c:v>
                  </c:pt>
                  <c:pt idx="31">
                    <c:v>2.7735400000000001</c:v>
                  </c:pt>
                  <c:pt idx="32">
                    <c:v>2.9182800000000002</c:v>
                  </c:pt>
                  <c:pt idx="33">
                    <c:v>2.6693800000000003</c:v>
                  </c:pt>
                  <c:pt idx="34">
                    <c:v>3.0463200000000001</c:v>
                  </c:pt>
                  <c:pt idx="35">
                    <c:v>2.2697599999999998</c:v>
                  </c:pt>
                  <c:pt idx="36">
                    <c:v>2.1330800000000001</c:v>
                  </c:pt>
                </c:numCache>
              </c:numRef>
            </c:plus>
            <c:minus>
              <c:numRef>
                <c:f>erich_a!$C$1:$C$37</c:f>
                <c:numCache>
                  <c:formatCode>General</c:formatCode>
                  <c:ptCount val="37"/>
                  <c:pt idx="0">
                    <c:v>9.1551399999999994</c:v>
                  </c:pt>
                  <c:pt idx="1">
                    <c:v>8.8179825439141197</c:v>
                  </c:pt>
                  <c:pt idx="2">
                    <c:v>8.7310026440116939</c:v>
                  </c:pt>
                  <c:pt idx="3">
                    <c:v>8.0616903703707177</c:v>
                  </c:pt>
                  <c:pt idx="4">
                    <c:v>7.1984907009206172</c:v>
                  </c:pt>
                  <c:pt idx="5">
                    <c:v>7.2716599999999998</c:v>
                  </c:pt>
                  <c:pt idx="6">
                    <c:v>6.4060173030318373</c:v>
                  </c:pt>
                  <c:pt idx="7">
                    <c:v>4.9684901097259964</c:v>
                  </c:pt>
                  <c:pt idx="8">
                    <c:v>5.3005322468252576</c:v>
                  </c:pt>
                  <c:pt idx="9">
                    <c:v>5.8070702433761889</c:v>
                  </c:pt>
                  <c:pt idx="10">
                    <c:v>4.1201330307628199</c:v>
                  </c:pt>
                  <c:pt idx="11">
                    <c:v>3.710333593547082</c:v>
                  </c:pt>
                  <c:pt idx="12">
                    <c:v>4.2423872529518674</c:v>
                  </c:pt>
                  <c:pt idx="13">
                    <c:v>3.2633742860343484</c:v>
                  </c:pt>
                  <c:pt idx="14">
                    <c:v>3.4614147617453974</c:v>
                  </c:pt>
                  <c:pt idx="15">
                    <c:v>2.8669877494352769</c:v>
                  </c:pt>
                  <c:pt idx="16">
                    <c:v>3.5496138147315208</c:v>
                  </c:pt>
                  <c:pt idx="17">
                    <c:v>3.2560913331468138</c:v>
                  </c:pt>
                  <c:pt idx="18">
                    <c:v>2.7981339857776564</c:v>
                  </c:pt>
                  <c:pt idx="19">
                    <c:v>3.8104399999999998</c:v>
                  </c:pt>
                  <c:pt idx="20">
                    <c:v>4.1147999999999998</c:v>
                  </c:pt>
                  <c:pt idx="21">
                    <c:v>4.9414600000000002</c:v>
                  </c:pt>
                  <c:pt idx="22">
                    <c:v>3.9028800000000001</c:v>
                  </c:pt>
                  <c:pt idx="23">
                    <c:v>4.9933199999999998</c:v>
                  </c:pt>
                  <c:pt idx="24">
                    <c:v>4.1776200000000001</c:v>
                  </c:pt>
                  <c:pt idx="25">
                    <c:v>4.6275599999999999</c:v>
                  </c:pt>
                  <c:pt idx="26">
                    <c:v>5.2513000000000005</c:v>
                  </c:pt>
                  <c:pt idx="27">
                    <c:v>5.0140799999999999</c:v>
                  </c:pt>
                  <c:pt idx="28">
                    <c:v>4.3606400000000001</c:v>
                  </c:pt>
                  <c:pt idx="29">
                    <c:v>3.2243200000000001</c:v>
                  </c:pt>
                  <c:pt idx="30">
                    <c:v>3.4547800000000004</c:v>
                  </c:pt>
                  <c:pt idx="31">
                    <c:v>2.7735400000000001</c:v>
                  </c:pt>
                  <c:pt idx="32">
                    <c:v>2.9182800000000002</c:v>
                  </c:pt>
                  <c:pt idx="33">
                    <c:v>2.6693800000000003</c:v>
                  </c:pt>
                  <c:pt idx="34">
                    <c:v>3.0463200000000001</c:v>
                  </c:pt>
                  <c:pt idx="35">
                    <c:v>2.2697599999999998</c:v>
                  </c:pt>
                  <c:pt idx="36">
                    <c:v>2.1330800000000001</c:v>
                  </c:pt>
                </c:numCache>
              </c:numRef>
            </c:minus>
          </c:errBars>
          <c:xVal>
            <c:numRef>
              <c:f>erich_a!$A$1:$A$37</c:f>
              <c:numCache>
                <c:formatCode>0.00</c:formatCode>
                <c:ptCount val="37"/>
                <c:pt idx="0">
                  <c:v>0.32500000000000001</c:v>
                </c:pt>
                <c:pt idx="1">
                  <c:v>0.375</c:v>
                </c:pt>
                <c:pt idx="2">
                  <c:v>0.42499999999999999</c:v>
                </c:pt>
                <c:pt idx="3">
                  <c:v>0.47500000000000003</c:v>
                </c:pt>
                <c:pt idx="4">
                  <c:v>0.52500000000000002</c:v>
                </c:pt>
                <c:pt idx="5">
                  <c:v>0.57500000000000007</c:v>
                </c:pt>
                <c:pt idx="6">
                  <c:v>0.625</c:v>
                </c:pt>
                <c:pt idx="7">
                  <c:v>0.67500000000000004</c:v>
                </c:pt>
                <c:pt idx="8">
                  <c:v>0.72499999999999998</c:v>
                </c:pt>
                <c:pt idx="9">
                  <c:v>0.77500000000000002</c:v>
                </c:pt>
                <c:pt idx="10">
                  <c:v>0.82500000000000007</c:v>
                </c:pt>
                <c:pt idx="11">
                  <c:v>0.875</c:v>
                </c:pt>
                <c:pt idx="12">
                  <c:v>0.92500000000000004</c:v>
                </c:pt>
                <c:pt idx="13">
                  <c:v>0.97499999999999998</c:v>
                </c:pt>
                <c:pt idx="14">
                  <c:v>1.0249999999999999</c:v>
                </c:pt>
                <c:pt idx="15">
                  <c:v>1.075</c:v>
                </c:pt>
                <c:pt idx="16">
                  <c:v>1.125</c:v>
                </c:pt>
                <c:pt idx="17">
                  <c:v>1.175</c:v>
                </c:pt>
                <c:pt idx="18">
                  <c:v>1.2250000000000001</c:v>
                </c:pt>
                <c:pt idx="19">
                  <c:v>1.2749999999999999</c:v>
                </c:pt>
                <c:pt idx="20">
                  <c:v>1.325</c:v>
                </c:pt>
                <c:pt idx="21">
                  <c:v>1.375</c:v>
                </c:pt>
                <c:pt idx="22">
                  <c:v>1.425</c:v>
                </c:pt>
                <c:pt idx="23">
                  <c:v>1.4750000000000001</c:v>
                </c:pt>
                <c:pt idx="24">
                  <c:v>1.5249999999999999</c:v>
                </c:pt>
                <c:pt idx="25">
                  <c:v>1.5750000000000002</c:v>
                </c:pt>
                <c:pt idx="26">
                  <c:v>1.625</c:v>
                </c:pt>
                <c:pt idx="27">
                  <c:v>1.675</c:v>
                </c:pt>
                <c:pt idx="28">
                  <c:v>1.7250000000000001</c:v>
                </c:pt>
                <c:pt idx="29">
                  <c:v>1.7749999999999999</c:v>
                </c:pt>
                <c:pt idx="30">
                  <c:v>1.8250000000000002</c:v>
                </c:pt>
                <c:pt idx="31">
                  <c:v>1.875</c:v>
                </c:pt>
                <c:pt idx="32">
                  <c:v>1.925</c:v>
                </c:pt>
                <c:pt idx="33">
                  <c:v>1.9750000000000001</c:v>
                </c:pt>
                <c:pt idx="34">
                  <c:v>2.0249999999999999</c:v>
                </c:pt>
                <c:pt idx="35">
                  <c:v>2.0750000000000002</c:v>
                </c:pt>
                <c:pt idx="36">
                  <c:v>2.125</c:v>
                </c:pt>
              </c:numCache>
            </c:numRef>
          </c:xVal>
          <c:yVal>
            <c:numRef>
              <c:f>erich_a!$B$1:$B$37</c:f>
              <c:numCache>
                <c:formatCode>0.00</c:formatCode>
                <c:ptCount val="37"/>
                <c:pt idx="0">
                  <c:v>4.8312799999999996</c:v>
                </c:pt>
                <c:pt idx="1">
                  <c:v>5.1713400668570149</c:v>
                </c:pt>
                <c:pt idx="2">
                  <c:v>15.733621053029941</c:v>
                </c:pt>
                <c:pt idx="3">
                  <c:v>11.270303433576203</c:v>
                </c:pt>
                <c:pt idx="4">
                  <c:v>5.483185497687483</c:v>
                </c:pt>
                <c:pt idx="5">
                  <c:v>0.475943</c:v>
                </c:pt>
                <c:pt idx="6">
                  <c:v>5.1410660758446856</c:v>
                </c:pt>
                <c:pt idx="7">
                  <c:v>2.4874603930427908</c:v>
                </c:pt>
                <c:pt idx="8">
                  <c:v>2.9460039351341516</c:v>
                </c:pt>
                <c:pt idx="9">
                  <c:v>4.3481803878906149</c:v>
                </c:pt>
                <c:pt idx="10">
                  <c:v>1.1658066446208473</c:v>
                </c:pt>
                <c:pt idx="11">
                  <c:v>1.9477193740199015</c:v>
                </c:pt>
                <c:pt idx="12">
                  <c:v>2.6360019268478219</c:v>
                </c:pt>
                <c:pt idx="13">
                  <c:v>1.214350378837405</c:v>
                </c:pt>
                <c:pt idx="14">
                  <c:v>3.0874479002385158</c:v>
                </c:pt>
                <c:pt idx="15">
                  <c:v>0.82794630754151644</c:v>
                </c:pt>
                <c:pt idx="16">
                  <c:v>2.0727084449865818</c:v>
                </c:pt>
                <c:pt idx="17">
                  <c:v>1.3228436559618308</c:v>
                </c:pt>
                <c:pt idx="18">
                  <c:v>1.5384885473386645</c:v>
                </c:pt>
                <c:pt idx="19">
                  <c:v>3.34958</c:v>
                </c:pt>
                <c:pt idx="20">
                  <c:v>4.2301400000000005</c:v>
                </c:pt>
                <c:pt idx="21">
                  <c:v>14.954879999999999</c:v>
                </c:pt>
                <c:pt idx="22">
                  <c:v>5.2262399999999998</c:v>
                </c:pt>
                <c:pt idx="23">
                  <c:v>20.9574</c:v>
                </c:pt>
                <c:pt idx="24">
                  <c:v>14.983840000000001</c:v>
                </c:pt>
                <c:pt idx="25">
                  <c:v>20.385400000000001</c:v>
                </c:pt>
                <c:pt idx="26">
                  <c:v>25.571400000000001</c:v>
                </c:pt>
                <c:pt idx="27">
                  <c:v>27.027999999999999</c:v>
                </c:pt>
                <c:pt idx="28">
                  <c:v>21.149799999999999</c:v>
                </c:pt>
                <c:pt idx="29">
                  <c:v>11.608280000000001</c:v>
                </c:pt>
                <c:pt idx="30">
                  <c:v>14.046760000000001</c:v>
                </c:pt>
                <c:pt idx="31">
                  <c:v>9.1815600000000011</c:v>
                </c:pt>
                <c:pt idx="32">
                  <c:v>9.8215599999999998</c:v>
                </c:pt>
                <c:pt idx="33">
                  <c:v>9.2425999999999995</c:v>
                </c:pt>
                <c:pt idx="34">
                  <c:v>9.4552200000000006</c:v>
                </c:pt>
                <c:pt idx="35">
                  <c:v>6.5604399999999998</c:v>
                </c:pt>
                <c:pt idx="36">
                  <c:v>6.7831200000000003</c:v>
                </c:pt>
              </c:numCache>
            </c:numRef>
          </c:yVal>
          <c:smooth val="0"/>
        </c:ser>
        <c:ser>
          <c:idx val="1"/>
          <c:order val="1"/>
          <c:spPr>
            <a:ln w="22225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Figs!$F$15:$F$94</c:f>
              <c:numCache>
                <c:formatCode>General</c:formatCode>
                <c:ptCount val="80"/>
                <c:pt idx="0">
                  <c:v>0.25</c:v>
                </c:pt>
                <c:pt idx="1">
                  <c:v>0.3</c:v>
                </c:pt>
                <c:pt idx="2">
                  <c:v>0.32500000000000001</c:v>
                </c:pt>
                <c:pt idx="3">
                  <c:v>0.35</c:v>
                </c:pt>
                <c:pt idx="4">
                  <c:v>0.375</c:v>
                </c:pt>
                <c:pt idx="5">
                  <c:v>0.4</c:v>
                </c:pt>
                <c:pt idx="6">
                  <c:v>0.42499999999999999</c:v>
                </c:pt>
                <c:pt idx="7">
                  <c:v>0.45</c:v>
                </c:pt>
                <c:pt idx="8">
                  <c:v>0.47500000000000003</c:v>
                </c:pt>
                <c:pt idx="9">
                  <c:v>0.5</c:v>
                </c:pt>
                <c:pt idx="10">
                  <c:v>0.52500000000000002</c:v>
                </c:pt>
                <c:pt idx="11">
                  <c:v>0.55000000000000004</c:v>
                </c:pt>
                <c:pt idx="12">
                  <c:v>0.57500000000000007</c:v>
                </c:pt>
                <c:pt idx="13">
                  <c:v>0.6</c:v>
                </c:pt>
                <c:pt idx="14">
                  <c:v>0.625</c:v>
                </c:pt>
                <c:pt idx="15">
                  <c:v>0.65</c:v>
                </c:pt>
                <c:pt idx="16">
                  <c:v>0.67500000000000004</c:v>
                </c:pt>
                <c:pt idx="17">
                  <c:v>0.7</c:v>
                </c:pt>
                <c:pt idx="18">
                  <c:v>0.72499999999999998</c:v>
                </c:pt>
                <c:pt idx="19">
                  <c:v>0.75</c:v>
                </c:pt>
                <c:pt idx="20">
                  <c:v>0.77500000000000002</c:v>
                </c:pt>
                <c:pt idx="21">
                  <c:v>0.8</c:v>
                </c:pt>
                <c:pt idx="22">
                  <c:v>0.82500000000000007</c:v>
                </c:pt>
                <c:pt idx="23">
                  <c:v>0.85</c:v>
                </c:pt>
                <c:pt idx="24">
                  <c:v>0.875</c:v>
                </c:pt>
                <c:pt idx="25">
                  <c:v>0.9</c:v>
                </c:pt>
                <c:pt idx="26">
                  <c:v>0.92500000000000004</c:v>
                </c:pt>
                <c:pt idx="27">
                  <c:v>0.95</c:v>
                </c:pt>
                <c:pt idx="28">
                  <c:v>0.97499999999999998</c:v>
                </c:pt>
                <c:pt idx="29">
                  <c:v>1</c:v>
                </c:pt>
                <c:pt idx="30">
                  <c:v>1.0249999999999999</c:v>
                </c:pt>
                <c:pt idx="31">
                  <c:v>1.05</c:v>
                </c:pt>
                <c:pt idx="32">
                  <c:v>1.075</c:v>
                </c:pt>
                <c:pt idx="33">
                  <c:v>1.1000000000000001</c:v>
                </c:pt>
                <c:pt idx="34">
                  <c:v>1.125</c:v>
                </c:pt>
                <c:pt idx="35">
                  <c:v>1.1499999999999999</c:v>
                </c:pt>
                <c:pt idx="36">
                  <c:v>1.175</c:v>
                </c:pt>
                <c:pt idx="37">
                  <c:v>1.2</c:v>
                </c:pt>
                <c:pt idx="38">
                  <c:v>1.2250000000000001</c:v>
                </c:pt>
                <c:pt idx="39">
                  <c:v>1.25</c:v>
                </c:pt>
                <c:pt idx="40">
                  <c:v>1.2749999999999999</c:v>
                </c:pt>
                <c:pt idx="41">
                  <c:v>1.3</c:v>
                </c:pt>
                <c:pt idx="42">
                  <c:v>1.325</c:v>
                </c:pt>
                <c:pt idx="43">
                  <c:v>1.35</c:v>
                </c:pt>
                <c:pt idx="44">
                  <c:v>1.375</c:v>
                </c:pt>
                <c:pt idx="45">
                  <c:v>1.4</c:v>
                </c:pt>
                <c:pt idx="46">
                  <c:v>1.425</c:v>
                </c:pt>
                <c:pt idx="47">
                  <c:v>1.45</c:v>
                </c:pt>
                <c:pt idx="48">
                  <c:v>1.4750000000000001</c:v>
                </c:pt>
                <c:pt idx="49">
                  <c:v>1.5</c:v>
                </c:pt>
                <c:pt idx="50">
                  <c:v>1.5249999999999999</c:v>
                </c:pt>
                <c:pt idx="51">
                  <c:v>1.55</c:v>
                </c:pt>
                <c:pt idx="52">
                  <c:v>1.5750000000000002</c:v>
                </c:pt>
                <c:pt idx="53">
                  <c:v>1.6</c:v>
                </c:pt>
                <c:pt idx="54">
                  <c:v>1.625</c:v>
                </c:pt>
                <c:pt idx="55">
                  <c:v>1.65</c:v>
                </c:pt>
                <c:pt idx="56">
                  <c:v>1.675</c:v>
                </c:pt>
                <c:pt idx="57">
                  <c:v>1.7</c:v>
                </c:pt>
                <c:pt idx="58">
                  <c:v>1.7250000000000001</c:v>
                </c:pt>
                <c:pt idx="59">
                  <c:v>1.75</c:v>
                </c:pt>
                <c:pt idx="60">
                  <c:v>1.7749999999999999</c:v>
                </c:pt>
                <c:pt idx="61">
                  <c:v>1.8</c:v>
                </c:pt>
                <c:pt idx="62">
                  <c:v>1.8250000000000002</c:v>
                </c:pt>
                <c:pt idx="63">
                  <c:v>1.85</c:v>
                </c:pt>
                <c:pt idx="64">
                  <c:v>1.875</c:v>
                </c:pt>
                <c:pt idx="65">
                  <c:v>1.9</c:v>
                </c:pt>
                <c:pt idx="66">
                  <c:v>1.925</c:v>
                </c:pt>
                <c:pt idx="67">
                  <c:v>1.95</c:v>
                </c:pt>
                <c:pt idx="68">
                  <c:v>1.9750000000000001</c:v>
                </c:pt>
                <c:pt idx="69">
                  <c:v>2</c:v>
                </c:pt>
                <c:pt idx="70">
                  <c:v>2.0249999999999999</c:v>
                </c:pt>
                <c:pt idx="71">
                  <c:v>2.0499999999999998</c:v>
                </c:pt>
                <c:pt idx="72">
                  <c:v>2.0750000000000002</c:v>
                </c:pt>
                <c:pt idx="73">
                  <c:v>2.1</c:v>
                </c:pt>
                <c:pt idx="74">
                  <c:v>2.125</c:v>
                </c:pt>
                <c:pt idx="75">
                  <c:v>2.15</c:v>
                </c:pt>
                <c:pt idx="76">
                  <c:v>2.2000000000000002</c:v>
                </c:pt>
                <c:pt idx="77">
                  <c:v>2.25</c:v>
                </c:pt>
                <c:pt idx="78">
                  <c:v>2.2999999999999998</c:v>
                </c:pt>
                <c:pt idx="79">
                  <c:v>2.35</c:v>
                </c:pt>
              </c:numCache>
            </c:numRef>
          </c:xVal>
          <c:yVal>
            <c:numRef>
              <c:f>Figs!$G$15:$G$94</c:f>
              <c:numCache>
                <c:formatCode>General</c:formatCode>
                <c:ptCount val="80"/>
                <c:pt idx="0">
                  <c:v>2.1900643361573162</c:v>
                </c:pt>
                <c:pt idx="1">
                  <c:v>3.9003649727068157</c:v>
                </c:pt>
                <c:pt idx="2">
                  <c:v>5.1501896483803424</c:v>
                </c:pt>
                <c:pt idx="3">
                  <c:v>6.5165182203908341</c:v>
                </c:pt>
                <c:pt idx="4">
                  <c:v>7.6458185393188147</c:v>
                </c:pt>
                <c:pt idx="5">
                  <c:v>8.1492805384648417</c:v>
                </c:pt>
                <c:pt idx="6">
                  <c:v>7.923217142414761</c:v>
                </c:pt>
                <c:pt idx="7">
                  <c:v>7.192124824423523</c:v>
                </c:pt>
                <c:pt idx="8">
                  <c:v>6.2519424586337689</c:v>
                </c:pt>
                <c:pt idx="9">
                  <c:v>5.2848499464393592</c:v>
                </c:pt>
                <c:pt idx="10">
                  <c:v>4.3400635833984911</c:v>
                </c:pt>
                <c:pt idx="11">
                  <c:v>3.3574677894257845</c:v>
                </c:pt>
                <c:pt idx="12">
                  <c:v>2.160015840442278</c:v>
                </c:pt>
                <c:pt idx="13">
                  <c:v>1.404276911946404</c:v>
                </c:pt>
                <c:pt idx="14">
                  <c:v>5.0107547052329915</c:v>
                </c:pt>
                <c:pt idx="15">
                  <c:v>4.8496783734987101</c:v>
                </c:pt>
                <c:pt idx="16">
                  <c:v>4.2425115826215976</c:v>
                </c:pt>
                <c:pt idx="17">
                  <c:v>3.817052863606996</c:v>
                </c:pt>
                <c:pt idx="18">
                  <c:v>3.5202309228472948</c:v>
                </c:pt>
                <c:pt idx="19">
                  <c:v>3.307916038524648</c:v>
                </c:pt>
                <c:pt idx="20">
                  <c:v>3.155594640382601</c:v>
                </c:pt>
                <c:pt idx="21">
                  <c:v>3.0492757104950345</c:v>
                </c:pt>
                <c:pt idx="22">
                  <c:v>2.9805031903168846</c:v>
                </c:pt>
                <c:pt idx="23">
                  <c:v>2.9437968070132121</c:v>
                </c:pt>
                <c:pt idx="24">
                  <c:v>2.935159359983349</c:v>
                </c:pt>
                <c:pt idx="25">
                  <c:v>2.9510603676723348</c:v>
                </c:pt>
                <c:pt idx="26">
                  <c:v>2.9877960212883514</c:v>
                </c:pt>
                <c:pt idx="27">
                  <c:v>3.041490819704785</c:v>
                </c:pt>
                <c:pt idx="28">
                  <c:v>3.1090663874734852</c:v>
                </c:pt>
                <c:pt idx="29">
                  <c:v>3.1898300704160847</c:v>
                </c:pt>
                <c:pt idx="30">
                  <c:v>3.2864204275108753</c:v>
                </c:pt>
                <c:pt idx="31">
                  <c:v>3.4041430556313905</c:v>
                </c:pt>
                <c:pt idx="32">
                  <c:v>3.5493299288212725</c:v>
                </c:pt>
                <c:pt idx="33">
                  <c:v>3.728090406809943</c:v>
                </c:pt>
                <c:pt idx="34">
                  <c:v>3.946026893093729</c:v>
                </c:pt>
                <c:pt idx="35">
                  <c:v>4.2085893211993142</c:v>
                </c:pt>
                <c:pt idx="36">
                  <c:v>4.521602749659257</c:v>
                </c:pt>
                <c:pt idx="37">
                  <c:v>4.8917206600968308</c:v>
                </c:pt>
                <c:pt idx="38">
                  <c:v>5.3267568167207955</c:v>
                </c:pt>
                <c:pt idx="39">
                  <c:v>5.8359078416772796</c:v>
                </c:pt>
                <c:pt idx="40">
                  <c:v>6.4298702293324181</c:v>
                </c:pt>
                <c:pt idx="41">
                  <c:v>7.1208278248247465</c:v>
                </c:pt>
                <c:pt idx="42">
                  <c:v>7.9222206589654904</c:v>
                </c:pt>
                <c:pt idx="43">
                  <c:v>8.8481575520857145</c:v>
                </c:pt>
                <c:pt idx="44">
                  <c:v>9.9122470882058984</c:v>
                </c:pt>
                <c:pt idx="45">
                  <c:v>11.125534127869447</c:v>
                </c:pt>
                <c:pt idx="46">
                  <c:v>12.493182131194782</c:v>
                </c:pt>
                <c:pt idx="47">
                  <c:v>14.009567069565501</c:v>
                </c:pt>
                <c:pt idx="48">
                  <c:v>15.651787596961583</c:v>
                </c:pt>
                <c:pt idx="49">
                  <c:v>17.372376392713818</c:v>
                </c:pt>
                <c:pt idx="50">
                  <c:v>19.093405054112459</c:v>
                </c:pt>
                <c:pt idx="51">
                  <c:v>20.705850522914339</c:v>
                </c:pt>
                <c:pt idx="52">
                  <c:v>22.078835483985344</c:v>
                </c:pt>
                <c:pt idx="53">
                  <c:v>23.081085731580551</c:v>
                </c:pt>
                <c:pt idx="54">
                  <c:v>23.610835836079517</c:v>
                </c:pt>
                <c:pt idx="55">
                  <c:v>23.623150319318192</c:v>
                </c:pt>
                <c:pt idx="56">
                  <c:v>23.141606184898922</c:v>
                </c:pt>
                <c:pt idx="57">
                  <c:v>22.2481304896532</c:v>
                </c:pt>
                <c:pt idx="58">
                  <c:v>21.056128150519537</c:v>
                </c:pt>
                <c:pt idx="59">
                  <c:v>19.68009831350459</c:v>
                </c:pt>
                <c:pt idx="60">
                  <c:v>18.216532788475227</c:v>
                </c:pt>
                <c:pt idx="61">
                  <c:v>16.741928009640965</c:v>
                </c:pt>
                <c:pt idx="62">
                  <c:v>15.315860231073691</c:v>
                </c:pt>
                <c:pt idx="63">
                  <c:v>13.978940075132268</c:v>
                </c:pt>
                <c:pt idx="64">
                  <c:v>12.752253479422915</c:v>
                </c:pt>
                <c:pt idx="65">
                  <c:v>11.641981440210175</c:v>
                </c:pt>
                <c:pt idx="66">
                  <c:v>10.645251607103713</c:v>
                </c:pt>
                <c:pt idx="67">
                  <c:v>9.7545040925045932</c:v>
                </c:pt>
                <c:pt idx="68">
                  <c:v>8.9601646112967988</c:v>
                </c:pt>
                <c:pt idx="69">
                  <c:v>8.2521573407129551</c:v>
                </c:pt>
                <c:pt idx="70">
                  <c:v>7.6207162213327946</c:v>
                </c:pt>
                <c:pt idx="71">
                  <c:v>7.056789772448349</c:v>
                </c:pt>
                <c:pt idx="72">
                  <c:v>6.552205095109926</c:v>
                </c:pt>
                <c:pt idx="73">
                  <c:v>6.0997055063552406</c:v>
                </c:pt>
                <c:pt idx="74">
                  <c:v>5.692914324093314</c:v>
                </c:pt>
                <c:pt idx="75">
                  <c:v>5.3262646234943878</c:v>
                </c:pt>
                <c:pt idx="76">
                  <c:v>4.6946637323340292</c:v>
                </c:pt>
                <c:pt idx="77">
                  <c:v>4.1733615888888851</c:v>
                </c:pt>
                <c:pt idx="78">
                  <c:v>3.7386070306458024</c:v>
                </c:pt>
                <c:pt idx="79">
                  <c:v>3.3724412287498757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705536"/>
        <c:axId val="118719616"/>
      </c:scatterChart>
      <c:valAx>
        <c:axId val="118705536"/>
        <c:scaling>
          <c:orientation val="minMax"/>
          <c:max val="2.5"/>
          <c:min val="0"/>
        </c:scaling>
        <c:delete val="0"/>
        <c:axPos val="b"/>
        <c:numFmt formatCode="0.0" sourceLinked="0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pt-BR"/>
          </a:p>
        </c:txPr>
        <c:crossAx val="118719616"/>
        <c:crosses val="autoZero"/>
        <c:crossBetween val="midCat"/>
        <c:majorUnit val="0.5"/>
        <c:minorUnit val="0.25"/>
      </c:valAx>
      <c:valAx>
        <c:axId val="118719616"/>
        <c:scaling>
          <c:orientation val="minMax"/>
          <c:max val="3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pt-BR"/>
          </a:p>
        </c:txPr>
        <c:crossAx val="118705536"/>
        <c:crossesAt val="0"/>
        <c:crossBetween val="midCat"/>
        <c:majorUnit val="10"/>
        <c:minorUnit val="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91455242775996"/>
          <c:y val="6.3929750359816975E-2"/>
          <c:w val="0.79751285952651996"/>
          <c:h val="0.64031063913620978"/>
        </c:manualLayout>
      </c:layout>
      <c:scatterChart>
        <c:scatterStyle val="lineMarker"/>
        <c:varyColors val="0"/>
        <c:ser>
          <c:idx val="2"/>
          <c:order val="0"/>
          <c:spPr>
            <a:ln w="28575">
              <a:noFill/>
            </a:ln>
          </c:spPr>
          <c:marker>
            <c:symbol val="circle"/>
            <c:size val="6"/>
            <c:spPr>
              <a:solidFill>
                <a:sysClr val="windowText" lastClr="00000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erich_a!$C$1:$C$37</c:f>
                <c:numCache>
                  <c:formatCode>General</c:formatCode>
                  <c:ptCount val="37"/>
                  <c:pt idx="0">
                    <c:v>9.1551399999999994</c:v>
                  </c:pt>
                  <c:pt idx="1">
                    <c:v>8.8179825439141197</c:v>
                  </c:pt>
                  <c:pt idx="2">
                    <c:v>8.7310026440116939</c:v>
                  </c:pt>
                  <c:pt idx="3">
                    <c:v>8.0616903703707177</c:v>
                  </c:pt>
                  <c:pt idx="4">
                    <c:v>7.1984907009206172</c:v>
                  </c:pt>
                  <c:pt idx="5">
                    <c:v>7.2716599999999998</c:v>
                  </c:pt>
                  <c:pt idx="6">
                    <c:v>6.4060173030318373</c:v>
                  </c:pt>
                  <c:pt idx="7">
                    <c:v>4.9684901097259964</c:v>
                  </c:pt>
                  <c:pt idx="8">
                    <c:v>5.3005322468252576</c:v>
                  </c:pt>
                  <c:pt idx="9">
                    <c:v>5.8070702433761889</c:v>
                  </c:pt>
                  <c:pt idx="10">
                    <c:v>4.1201330307628199</c:v>
                  </c:pt>
                  <c:pt idx="11">
                    <c:v>3.710333593547082</c:v>
                  </c:pt>
                  <c:pt idx="12">
                    <c:v>4.2423872529518674</c:v>
                  </c:pt>
                  <c:pt idx="13">
                    <c:v>3.2633742860343484</c:v>
                  </c:pt>
                  <c:pt idx="14">
                    <c:v>3.4614147617453974</c:v>
                  </c:pt>
                  <c:pt idx="15">
                    <c:v>2.8669877494352769</c:v>
                  </c:pt>
                  <c:pt idx="16">
                    <c:v>3.5496138147315208</c:v>
                  </c:pt>
                  <c:pt idx="17">
                    <c:v>3.2560913331468138</c:v>
                  </c:pt>
                  <c:pt idx="18">
                    <c:v>2.7981339857776564</c:v>
                  </c:pt>
                  <c:pt idx="19">
                    <c:v>3.8104399999999998</c:v>
                  </c:pt>
                  <c:pt idx="20">
                    <c:v>4.1147999999999998</c:v>
                  </c:pt>
                  <c:pt idx="21">
                    <c:v>4.9414600000000002</c:v>
                  </c:pt>
                  <c:pt idx="22">
                    <c:v>3.9028800000000001</c:v>
                  </c:pt>
                  <c:pt idx="23">
                    <c:v>4.9933199999999998</c:v>
                  </c:pt>
                  <c:pt idx="24">
                    <c:v>4.1776200000000001</c:v>
                  </c:pt>
                  <c:pt idx="25">
                    <c:v>4.6275599999999999</c:v>
                  </c:pt>
                  <c:pt idx="26">
                    <c:v>5.2513000000000005</c:v>
                  </c:pt>
                  <c:pt idx="27">
                    <c:v>5.0140799999999999</c:v>
                  </c:pt>
                  <c:pt idx="28">
                    <c:v>4.3606400000000001</c:v>
                  </c:pt>
                  <c:pt idx="29">
                    <c:v>3.2243200000000001</c:v>
                  </c:pt>
                  <c:pt idx="30">
                    <c:v>3.4547800000000004</c:v>
                  </c:pt>
                  <c:pt idx="31">
                    <c:v>2.7735400000000001</c:v>
                  </c:pt>
                  <c:pt idx="32">
                    <c:v>2.9182800000000002</c:v>
                  </c:pt>
                  <c:pt idx="33">
                    <c:v>2.6693800000000003</c:v>
                  </c:pt>
                  <c:pt idx="34">
                    <c:v>3.0463200000000001</c:v>
                  </c:pt>
                  <c:pt idx="35">
                    <c:v>2.2697599999999998</c:v>
                  </c:pt>
                  <c:pt idx="36">
                    <c:v>2.1330800000000001</c:v>
                  </c:pt>
                </c:numCache>
              </c:numRef>
            </c:plus>
            <c:minus>
              <c:numRef>
                <c:f>erich_a!$C$1:$C$37</c:f>
                <c:numCache>
                  <c:formatCode>General</c:formatCode>
                  <c:ptCount val="37"/>
                  <c:pt idx="0">
                    <c:v>9.1551399999999994</c:v>
                  </c:pt>
                  <c:pt idx="1">
                    <c:v>8.8179825439141197</c:v>
                  </c:pt>
                  <c:pt idx="2">
                    <c:v>8.7310026440116939</c:v>
                  </c:pt>
                  <c:pt idx="3">
                    <c:v>8.0616903703707177</c:v>
                  </c:pt>
                  <c:pt idx="4">
                    <c:v>7.1984907009206172</c:v>
                  </c:pt>
                  <c:pt idx="5">
                    <c:v>7.2716599999999998</c:v>
                  </c:pt>
                  <c:pt idx="6">
                    <c:v>6.4060173030318373</c:v>
                  </c:pt>
                  <c:pt idx="7">
                    <c:v>4.9684901097259964</c:v>
                  </c:pt>
                  <c:pt idx="8">
                    <c:v>5.3005322468252576</c:v>
                  </c:pt>
                  <c:pt idx="9">
                    <c:v>5.8070702433761889</c:v>
                  </c:pt>
                  <c:pt idx="10">
                    <c:v>4.1201330307628199</c:v>
                  </c:pt>
                  <c:pt idx="11">
                    <c:v>3.710333593547082</c:v>
                  </c:pt>
                  <c:pt idx="12">
                    <c:v>4.2423872529518674</c:v>
                  </c:pt>
                  <c:pt idx="13">
                    <c:v>3.2633742860343484</c:v>
                  </c:pt>
                  <c:pt idx="14">
                    <c:v>3.4614147617453974</c:v>
                  </c:pt>
                  <c:pt idx="15">
                    <c:v>2.8669877494352769</c:v>
                  </c:pt>
                  <c:pt idx="16">
                    <c:v>3.5496138147315208</c:v>
                  </c:pt>
                  <c:pt idx="17">
                    <c:v>3.2560913331468138</c:v>
                  </c:pt>
                  <c:pt idx="18">
                    <c:v>2.7981339857776564</c:v>
                  </c:pt>
                  <c:pt idx="19">
                    <c:v>3.8104399999999998</c:v>
                  </c:pt>
                  <c:pt idx="20">
                    <c:v>4.1147999999999998</c:v>
                  </c:pt>
                  <c:pt idx="21">
                    <c:v>4.9414600000000002</c:v>
                  </c:pt>
                  <c:pt idx="22">
                    <c:v>3.9028800000000001</c:v>
                  </c:pt>
                  <c:pt idx="23">
                    <c:v>4.9933199999999998</c:v>
                  </c:pt>
                  <c:pt idx="24">
                    <c:v>4.1776200000000001</c:v>
                  </c:pt>
                  <c:pt idx="25">
                    <c:v>4.6275599999999999</c:v>
                  </c:pt>
                  <c:pt idx="26">
                    <c:v>5.2513000000000005</c:v>
                  </c:pt>
                  <c:pt idx="27">
                    <c:v>5.0140799999999999</c:v>
                  </c:pt>
                  <c:pt idx="28">
                    <c:v>4.3606400000000001</c:v>
                  </c:pt>
                  <c:pt idx="29">
                    <c:v>3.2243200000000001</c:v>
                  </c:pt>
                  <c:pt idx="30">
                    <c:v>3.4547800000000004</c:v>
                  </c:pt>
                  <c:pt idx="31">
                    <c:v>2.7735400000000001</c:v>
                  </c:pt>
                  <c:pt idx="32">
                    <c:v>2.9182800000000002</c:v>
                  </c:pt>
                  <c:pt idx="33">
                    <c:v>2.6693800000000003</c:v>
                  </c:pt>
                  <c:pt idx="34">
                    <c:v>3.0463200000000001</c:v>
                  </c:pt>
                  <c:pt idx="35">
                    <c:v>2.2697599999999998</c:v>
                  </c:pt>
                  <c:pt idx="36">
                    <c:v>2.1330800000000001</c:v>
                  </c:pt>
                </c:numCache>
              </c:numRef>
            </c:minus>
          </c:errBars>
          <c:xVal>
            <c:numRef>
              <c:f>erich_a!$A$1:$A$37</c:f>
              <c:numCache>
                <c:formatCode>0.00</c:formatCode>
                <c:ptCount val="37"/>
                <c:pt idx="0">
                  <c:v>0.32500000000000001</c:v>
                </c:pt>
                <c:pt idx="1">
                  <c:v>0.375</c:v>
                </c:pt>
                <c:pt idx="2">
                  <c:v>0.42499999999999999</c:v>
                </c:pt>
                <c:pt idx="3">
                  <c:v>0.47500000000000003</c:v>
                </c:pt>
                <c:pt idx="4">
                  <c:v>0.52500000000000002</c:v>
                </c:pt>
                <c:pt idx="5">
                  <c:v>0.57500000000000007</c:v>
                </c:pt>
                <c:pt idx="6">
                  <c:v>0.625</c:v>
                </c:pt>
                <c:pt idx="7">
                  <c:v>0.67500000000000004</c:v>
                </c:pt>
                <c:pt idx="8">
                  <c:v>0.72499999999999998</c:v>
                </c:pt>
                <c:pt idx="9">
                  <c:v>0.77500000000000002</c:v>
                </c:pt>
                <c:pt idx="10">
                  <c:v>0.82500000000000007</c:v>
                </c:pt>
                <c:pt idx="11">
                  <c:v>0.875</c:v>
                </c:pt>
                <c:pt idx="12">
                  <c:v>0.92500000000000004</c:v>
                </c:pt>
                <c:pt idx="13">
                  <c:v>0.97499999999999998</c:v>
                </c:pt>
                <c:pt idx="14">
                  <c:v>1.0249999999999999</c:v>
                </c:pt>
                <c:pt idx="15">
                  <c:v>1.075</c:v>
                </c:pt>
                <c:pt idx="16">
                  <c:v>1.125</c:v>
                </c:pt>
                <c:pt idx="17">
                  <c:v>1.175</c:v>
                </c:pt>
                <c:pt idx="18">
                  <c:v>1.2250000000000001</c:v>
                </c:pt>
                <c:pt idx="19">
                  <c:v>1.2749999999999999</c:v>
                </c:pt>
                <c:pt idx="20">
                  <c:v>1.325</c:v>
                </c:pt>
                <c:pt idx="21">
                  <c:v>1.375</c:v>
                </c:pt>
                <c:pt idx="22">
                  <c:v>1.425</c:v>
                </c:pt>
                <c:pt idx="23">
                  <c:v>1.4750000000000001</c:v>
                </c:pt>
                <c:pt idx="24">
                  <c:v>1.5249999999999999</c:v>
                </c:pt>
                <c:pt idx="25">
                  <c:v>1.5750000000000002</c:v>
                </c:pt>
                <c:pt idx="26">
                  <c:v>1.625</c:v>
                </c:pt>
                <c:pt idx="27">
                  <c:v>1.675</c:v>
                </c:pt>
                <c:pt idx="28">
                  <c:v>1.7250000000000001</c:v>
                </c:pt>
                <c:pt idx="29">
                  <c:v>1.7749999999999999</c:v>
                </c:pt>
                <c:pt idx="30">
                  <c:v>1.8250000000000002</c:v>
                </c:pt>
                <c:pt idx="31">
                  <c:v>1.875</c:v>
                </c:pt>
                <c:pt idx="32">
                  <c:v>1.925</c:v>
                </c:pt>
                <c:pt idx="33">
                  <c:v>1.9750000000000001</c:v>
                </c:pt>
                <c:pt idx="34">
                  <c:v>2.0249999999999999</c:v>
                </c:pt>
                <c:pt idx="35">
                  <c:v>2.0750000000000002</c:v>
                </c:pt>
                <c:pt idx="36">
                  <c:v>2.125</c:v>
                </c:pt>
              </c:numCache>
            </c:numRef>
          </c:xVal>
          <c:yVal>
            <c:numRef>
              <c:f>erich_a!$B$1:$B$37</c:f>
              <c:numCache>
                <c:formatCode>0.00</c:formatCode>
                <c:ptCount val="37"/>
                <c:pt idx="0">
                  <c:v>4.8312799999999996</c:v>
                </c:pt>
                <c:pt idx="1">
                  <c:v>5.1713400668570149</c:v>
                </c:pt>
                <c:pt idx="2">
                  <c:v>15.733621053029941</c:v>
                </c:pt>
                <c:pt idx="3">
                  <c:v>11.270303433576203</c:v>
                </c:pt>
                <c:pt idx="4">
                  <c:v>5.483185497687483</c:v>
                </c:pt>
                <c:pt idx="5">
                  <c:v>0.475943</c:v>
                </c:pt>
                <c:pt idx="6">
                  <c:v>5.1410660758446856</c:v>
                </c:pt>
                <c:pt idx="7">
                  <c:v>2.4874603930427908</c:v>
                </c:pt>
                <c:pt idx="8">
                  <c:v>2.9460039351341516</c:v>
                </c:pt>
                <c:pt idx="9">
                  <c:v>4.3481803878906149</c:v>
                </c:pt>
                <c:pt idx="10">
                  <c:v>1.1658066446208473</c:v>
                </c:pt>
                <c:pt idx="11">
                  <c:v>1.9477193740199015</c:v>
                </c:pt>
                <c:pt idx="12">
                  <c:v>2.6360019268478219</c:v>
                </c:pt>
                <c:pt idx="13">
                  <c:v>1.214350378837405</c:v>
                </c:pt>
                <c:pt idx="14">
                  <c:v>3.0874479002385158</c:v>
                </c:pt>
                <c:pt idx="15">
                  <c:v>0.82794630754151644</c:v>
                </c:pt>
                <c:pt idx="16">
                  <c:v>2.0727084449865818</c:v>
                </c:pt>
                <c:pt idx="17">
                  <c:v>1.3228436559618308</c:v>
                </c:pt>
                <c:pt idx="18">
                  <c:v>1.5384885473386645</c:v>
                </c:pt>
                <c:pt idx="19">
                  <c:v>3.34958</c:v>
                </c:pt>
                <c:pt idx="20">
                  <c:v>4.2301400000000005</c:v>
                </c:pt>
                <c:pt idx="21">
                  <c:v>14.954879999999999</c:v>
                </c:pt>
                <c:pt idx="22">
                  <c:v>5.2262399999999998</c:v>
                </c:pt>
                <c:pt idx="23">
                  <c:v>20.9574</c:v>
                </c:pt>
                <c:pt idx="24">
                  <c:v>14.983840000000001</c:v>
                </c:pt>
                <c:pt idx="25">
                  <c:v>20.385400000000001</c:v>
                </c:pt>
                <c:pt idx="26">
                  <c:v>25.571400000000001</c:v>
                </c:pt>
                <c:pt idx="27">
                  <c:v>27.027999999999999</c:v>
                </c:pt>
                <c:pt idx="28">
                  <c:v>21.149799999999999</c:v>
                </c:pt>
                <c:pt idx="29">
                  <c:v>11.608280000000001</c:v>
                </c:pt>
                <c:pt idx="30">
                  <c:v>14.046760000000001</c:v>
                </c:pt>
                <c:pt idx="31">
                  <c:v>9.1815600000000011</c:v>
                </c:pt>
                <c:pt idx="32">
                  <c:v>9.8215599999999998</c:v>
                </c:pt>
                <c:pt idx="33">
                  <c:v>9.2425999999999995</c:v>
                </c:pt>
                <c:pt idx="34">
                  <c:v>9.4552200000000006</c:v>
                </c:pt>
                <c:pt idx="35">
                  <c:v>6.5604399999999998</c:v>
                </c:pt>
                <c:pt idx="36">
                  <c:v>6.7831200000000003</c:v>
                </c:pt>
              </c:numCache>
            </c:numRef>
          </c:yVal>
          <c:smooth val="0"/>
        </c:ser>
        <c:ser>
          <c:idx val="1"/>
          <c:order val="1"/>
          <c:spPr>
            <a:ln w="22225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Figs!$F$15:$F$94</c:f>
              <c:numCache>
                <c:formatCode>General</c:formatCode>
                <c:ptCount val="80"/>
                <c:pt idx="0">
                  <c:v>0.25</c:v>
                </c:pt>
                <c:pt idx="1">
                  <c:v>0.3</c:v>
                </c:pt>
                <c:pt idx="2">
                  <c:v>0.32500000000000001</c:v>
                </c:pt>
                <c:pt idx="3">
                  <c:v>0.35</c:v>
                </c:pt>
                <c:pt idx="4">
                  <c:v>0.375</c:v>
                </c:pt>
                <c:pt idx="5">
                  <c:v>0.4</c:v>
                </c:pt>
                <c:pt idx="6">
                  <c:v>0.42499999999999999</c:v>
                </c:pt>
                <c:pt idx="7">
                  <c:v>0.45</c:v>
                </c:pt>
                <c:pt idx="8">
                  <c:v>0.47500000000000003</c:v>
                </c:pt>
                <c:pt idx="9">
                  <c:v>0.5</c:v>
                </c:pt>
                <c:pt idx="10">
                  <c:v>0.52500000000000002</c:v>
                </c:pt>
                <c:pt idx="11">
                  <c:v>0.55000000000000004</c:v>
                </c:pt>
                <c:pt idx="12">
                  <c:v>0.57500000000000007</c:v>
                </c:pt>
                <c:pt idx="13">
                  <c:v>0.6</c:v>
                </c:pt>
                <c:pt idx="14">
                  <c:v>0.625</c:v>
                </c:pt>
                <c:pt idx="15">
                  <c:v>0.65</c:v>
                </c:pt>
                <c:pt idx="16">
                  <c:v>0.67500000000000004</c:v>
                </c:pt>
                <c:pt idx="17">
                  <c:v>0.7</c:v>
                </c:pt>
                <c:pt idx="18">
                  <c:v>0.72499999999999998</c:v>
                </c:pt>
                <c:pt idx="19">
                  <c:v>0.75</c:v>
                </c:pt>
                <c:pt idx="20">
                  <c:v>0.77500000000000002</c:v>
                </c:pt>
                <c:pt idx="21">
                  <c:v>0.8</c:v>
                </c:pt>
                <c:pt idx="22">
                  <c:v>0.82500000000000007</c:v>
                </c:pt>
                <c:pt idx="23">
                  <c:v>0.85</c:v>
                </c:pt>
                <c:pt idx="24">
                  <c:v>0.875</c:v>
                </c:pt>
                <c:pt idx="25">
                  <c:v>0.9</c:v>
                </c:pt>
                <c:pt idx="26">
                  <c:v>0.92500000000000004</c:v>
                </c:pt>
                <c:pt idx="27">
                  <c:v>0.95</c:v>
                </c:pt>
                <c:pt idx="28">
                  <c:v>0.97499999999999998</c:v>
                </c:pt>
                <c:pt idx="29">
                  <c:v>1</c:v>
                </c:pt>
                <c:pt idx="30">
                  <c:v>1.0249999999999999</c:v>
                </c:pt>
                <c:pt idx="31">
                  <c:v>1.05</c:v>
                </c:pt>
                <c:pt idx="32">
                  <c:v>1.075</c:v>
                </c:pt>
                <c:pt idx="33">
                  <c:v>1.1000000000000001</c:v>
                </c:pt>
                <c:pt idx="34">
                  <c:v>1.125</c:v>
                </c:pt>
                <c:pt idx="35">
                  <c:v>1.1499999999999999</c:v>
                </c:pt>
                <c:pt idx="36">
                  <c:v>1.175</c:v>
                </c:pt>
                <c:pt idx="37">
                  <c:v>1.2</c:v>
                </c:pt>
                <c:pt idx="38">
                  <c:v>1.2250000000000001</c:v>
                </c:pt>
                <c:pt idx="39">
                  <c:v>1.25</c:v>
                </c:pt>
                <c:pt idx="40">
                  <c:v>1.2749999999999999</c:v>
                </c:pt>
                <c:pt idx="41">
                  <c:v>1.3</c:v>
                </c:pt>
                <c:pt idx="42">
                  <c:v>1.325</c:v>
                </c:pt>
                <c:pt idx="43">
                  <c:v>1.35</c:v>
                </c:pt>
                <c:pt idx="44">
                  <c:v>1.375</c:v>
                </c:pt>
                <c:pt idx="45">
                  <c:v>1.4</c:v>
                </c:pt>
                <c:pt idx="46">
                  <c:v>1.425</c:v>
                </c:pt>
                <c:pt idx="47">
                  <c:v>1.45</c:v>
                </c:pt>
                <c:pt idx="48">
                  <c:v>1.4750000000000001</c:v>
                </c:pt>
                <c:pt idx="49">
                  <c:v>1.5</c:v>
                </c:pt>
                <c:pt idx="50">
                  <c:v>1.5249999999999999</c:v>
                </c:pt>
                <c:pt idx="51">
                  <c:v>1.55</c:v>
                </c:pt>
                <c:pt idx="52">
                  <c:v>1.5750000000000002</c:v>
                </c:pt>
                <c:pt idx="53">
                  <c:v>1.6</c:v>
                </c:pt>
                <c:pt idx="54">
                  <c:v>1.625</c:v>
                </c:pt>
                <c:pt idx="55">
                  <c:v>1.65</c:v>
                </c:pt>
                <c:pt idx="56">
                  <c:v>1.675</c:v>
                </c:pt>
                <c:pt idx="57">
                  <c:v>1.7</c:v>
                </c:pt>
                <c:pt idx="58">
                  <c:v>1.7250000000000001</c:v>
                </c:pt>
                <c:pt idx="59">
                  <c:v>1.75</c:v>
                </c:pt>
                <c:pt idx="60">
                  <c:v>1.7749999999999999</c:v>
                </c:pt>
                <c:pt idx="61">
                  <c:v>1.8</c:v>
                </c:pt>
                <c:pt idx="62">
                  <c:v>1.8250000000000002</c:v>
                </c:pt>
                <c:pt idx="63">
                  <c:v>1.85</c:v>
                </c:pt>
                <c:pt idx="64">
                  <c:v>1.875</c:v>
                </c:pt>
                <c:pt idx="65">
                  <c:v>1.9</c:v>
                </c:pt>
                <c:pt idx="66">
                  <c:v>1.925</c:v>
                </c:pt>
                <c:pt idx="67">
                  <c:v>1.95</c:v>
                </c:pt>
                <c:pt idx="68">
                  <c:v>1.9750000000000001</c:v>
                </c:pt>
                <c:pt idx="69">
                  <c:v>2</c:v>
                </c:pt>
                <c:pt idx="70">
                  <c:v>2.0249999999999999</c:v>
                </c:pt>
                <c:pt idx="71">
                  <c:v>2.0499999999999998</c:v>
                </c:pt>
                <c:pt idx="72">
                  <c:v>2.0750000000000002</c:v>
                </c:pt>
                <c:pt idx="73">
                  <c:v>2.1</c:v>
                </c:pt>
                <c:pt idx="74">
                  <c:v>2.125</c:v>
                </c:pt>
                <c:pt idx="75">
                  <c:v>2.15</c:v>
                </c:pt>
                <c:pt idx="76">
                  <c:v>2.2000000000000002</c:v>
                </c:pt>
                <c:pt idx="77">
                  <c:v>2.25</c:v>
                </c:pt>
                <c:pt idx="78">
                  <c:v>2.2999999999999998</c:v>
                </c:pt>
                <c:pt idx="79">
                  <c:v>2.35</c:v>
                </c:pt>
              </c:numCache>
            </c:numRef>
          </c:xVal>
          <c:yVal>
            <c:numRef>
              <c:f>Figs!$G$15:$G$94</c:f>
              <c:numCache>
                <c:formatCode>General</c:formatCode>
                <c:ptCount val="80"/>
                <c:pt idx="0">
                  <c:v>2.1900643361573162</c:v>
                </c:pt>
                <c:pt idx="1">
                  <c:v>3.9003649727068157</c:v>
                </c:pt>
                <c:pt idx="2">
                  <c:v>5.1501896483803424</c:v>
                </c:pt>
                <c:pt idx="3">
                  <c:v>6.5165182203908341</c:v>
                </c:pt>
                <c:pt idx="4">
                  <c:v>7.6458185393188147</c:v>
                </c:pt>
                <c:pt idx="5">
                  <c:v>8.1492805384648417</c:v>
                </c:pt>
                <c:pt idx="6">
                  <c:v>7.923217142414761</c:v>
                </c:pt>
                <c:pt idx="7">
                  <c:v>7.192124824423523</c:v>
                </c:pt>
                <c:pt idx="8">
                  <c:v>6.2519424586337689</c:v>
                </c:pt>
                <c:pt idx="9">
                  <c:v>5.2848499464393592</c:v>
                </c:pt>
                <c:pt idx="10">
                  <c:v>4.3400635833984911</c:v>
                </c:pt>
                <c:pt idx="11">
                  <c:v>3.3574677894257845</c:v>
                </c:pt>
                <c:pt idx="12">
                  <c:v>2.160015840442278</c:v>
                </c:pt>
                <c:pt idx="13">
                  <c:v>1.404276911946404</c:v>
                </c:pt>
                <c:pt idx="14">
                  <c:v>5.0107547052329915</c:v>
                </c:pt>
                <c:pt idx="15">
                  <c:v>4.8496783734987101</c:v>
                </c:pt>
                <c:pt idx="16">
                  <c:v>4.2425115826215976</c:v>
                </c:pt>
                <c:pt idx="17">
                  <c:v>3.817052863606996</c:v>
                </c:pt>
                <c:pt idx="18">
                  <c:v>3.5202309228472948</c:v>
                </c:pt>
                <c:pt idx="19">
                  <c:v>3.307916038524648</c:v>
                </c:pt>
                <c:pt idx="20">
                  <c:v>3.155594640382601</c:v>
                </c:pt>
                <c:pt idx="21">
                  <c:v>3.0492757104950345</c:v>
                </c:pt>
                <c:pt idx="22">
                  <c:v>2.9805031903168846</c:v>
                </c:pt>
                <c:pt idx="23">
                  <c:v>2.9437968070132121</c:v>
                </c:pt>
                <c:pt idx="24">
                  <c:v>2.935159359983349</c:v>
                </c:pt>
                <c:pt idx="25">
                  <c:v>2.9510603676723348</c:v>
                </c:pt>
                <c:pt idx="26">
                  <c:v>2.9877960212883514</c:v>
                </c:pt>
                <c:pt idx="27">
                  <c:v>3.041490819704785</c:v>
                </c:pt>
                <c:pt idx="28">
                  <c:v>3.1090663874734852</c:v>
                </c:pt>
                <c:pt idx="29">
                  <c:v>3.1898300704160847</c:v>
                </c:pt>
                <c:pt idx="30">
                  <c:v>3.2864204275108753</c:v>
                </c:pt>
                <c:pt idx="31">
                  <c:v>3.4041430556313905</c:v>
                </c:pt>
                <c:pt idx="32">
                  <c:v>3.5493299288212725</c:v>
                </c:pt>
                <c:pt idx="33">
                  <c:v>3.728090406809943</c:v>
                </c:pt>
                <c:pt idx="34">
                  <c:v>3.946026893093729</c:v>
                </c:pt>
                <c:pt idx="35">
                  <c:v>4.2085893211993142</c:v>
                </c:pt>
                <c:pt idx="36">
                  <c:v>4.521602749659257</c:v>
                </c:pt>
                <c:pt idx="37">
                  <c:v>4.8917206600968308</c:v>
                </c:pt>
                <c:pt idx="38">
                  <c:v>5.3267568167207955</c:v>
                </c:pt>
                <c:pt idx="39">
                  <c:v>5.8359078416772796</c:v>
                </c:pt>
                <c:pt idx="40">
                  <c:v>6.4298702293324181</c:v>
                </c:pt>
                <c:pt idx="41">
                  <c:v>7.1208278248247465</c:v>
                </c:pt>
                <c:pt idx="42">
                  <c:v>7.9222206589654904</c:v>
                </c:pt>
                <c:pt idx="43">
                  <c:v>8.8481575520857145</c:v>
                </c:pt>
                <c:pt idx="44">
                  <c:v>9.9122470882058984</c:v>
                </c:pt>
                <c:pt idx="45">
                  <c:v>11.125534127869447</c:v>
                </c:pt>
                <c:pt idx="46">
                  <c:v>12.493182131194782</c:v>
                </c:pt>
                <c:pt idx="47">
                  <c:v>14.009567069565501</c:v>
                </c:pt>
                <c:pt idx="48">
                  <c:v>15.651787596961583</c:v>
                </c:pt>
                <c:pt idx="49">
                  <c:v>17.372376392713818</c:v>
                </c:pt>
                <c:pt idx="50">
                  <c:v>19.093405054112459</c:v>
                </c:pt>
                <c:pt idx="51">
                  <c:v>20.705850522914339</c:v>
                </c:pt>
                <c:pt idx="52">
                  <c:v>22.078835483985344</c:v>
                </c:pt>
                <c:pt idx="53">
                  <c:v>23.081085731580551</c:v>
                </c:pt>
                <c:pt idx="54">
                  <c:v>23.610835836079517</c:v>
                </c:pt>
                <c:pt idx="55">
                  <c:v>23.623150319318192</c:v>
                </c:pt>
                <c:pt idx="56">
                  <c:v>23.141606184898922</c:v>
                </c:pt>
                <c:pt idx="57">
                  <c:v>22.2481304896532</c:v>
                </c:pt>
                <c:pt idx="58">
                  <c:v>21.056128150519537</c:v>
                </c:pt>
                <c:pt idx="59">
                  <c:v>19.68009831350459</c:v>
                </c:pt>
                <c:pt idx="60">
                  <c:v>18.216532788475227</c:v>
                </c:pt>
                <c:pt idx="61">
                  <c:v>16.741928009640965</c:v>
                </c:pt>
                <c:pt idx="62">
                  <c:v>15.315860231073691</c:v>
                </c:pt>
                <c:pt idx="63">
                  <c:v>13.978940075132268</c:v>
                </c:pt>
                <c:pt idx="64">
                  <c:v>12.752253479422915</c:v>
                </c:pt>
                <c:pt idx="65">
                  <c:v>11.641981440210175</c:v>
                </c:pt>
                <c:pt idx="66">
                  <c:v>10.645251607103713</c:v>
                </c:pt>
                <c:pt idx="67">
                  <c:v>9.7545040925045932</c:v>
                </c:pt>
                <c:pt idx="68">
                  <c:v>8.9601646112967988</c:v>
                </c:pt>
                <c:pt idx="69">
                  <c:v>8.2521573407129551</c:v>
                </c:pt>
                <c:pt idx="70">
                  <c:v>7.6207162213327946</c:v>
                </c:pt>
                <c:pt idx="71">
                  <c:v>7.056789772448349</c:v>
                </c:pt>
                <c:pt idx="72">
                  <c:v>6.552205095109926</c:v>
                </c:pt>
                <c:pt idx="73">
                  <c:v>6.0997055063552406</c:v>
                </c:pt>
                <c:pt idx="74">
                  <c:v>5.692914324093314</c:v>
                </c:pt>
                <c:pt idx="75">
                  <c:v>5.3262646234943878</c:v>
                </c:pt>
                <c:pt idx="76">
                  <c:v>4.6946637323340292</c:v>
                </c:pt>
                <c:pt idx="77">
                  <c:v>4.1733615888888851</c:v>
                </c:pt>
                <c:pt idx="78">
                  <c:v>3.7386070306458024</c:v>
                </c:pt>
                <c:pt idx="79">
                  <c:v>3.3724412287498757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331456"/>
        <c:axId val="119112064"/>
      </c:scatterChart>
      <c:valAx>
        <c:axId val="119331456"/>
        <c:scaling>
          <c:orientation val="minMax"/>
          <c:max val="2.5"/>
          <c:min val="0"/>
        </c:scaling>
        <c:delete val="0"/>
        <c:axPos val="b"/>
        <c:numFmt formatCode="0.0" sourceLinked="0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pt-BR"/>
          </a:p>
        </c:txPr>
        <c:crossAx val="119112064"/>
        <c:crosses val="autoZero"/>
        <c:crossBetween val="midCat"/>
        <c:majorUnit val="0.5"/>
        <c:minorUnit val="0.25"/>
      </c:valAx>
      <c:valAx>
        <c:axId val="119112064"/>
        <c:scaling>
          <c:orientation val="minMax"/>
          <c:max val="3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pt-BR"/>
          </a:p>
        </c:txPr>
        <c:crossAx val="119331456"/>
        <c:crossesAt val="0"/>
        <c:crossBetween val="midCat"/>
        <c:majorUnit val="10"/>
        <c:minorUnit val="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42123108385369"/>
          <c:y val="7.6598809523809527E-2"/>
          <c:w val="0.8460880640871129"/>
          <c:h val="0.66891904761904764"/>
        </c:manualLayout>
      </c:layout>
      <c:scatterChart>
        <c:scatterStyle val="lineMarker"/>
        <c:varyColors val="0"/>
        <c:ser>
          <c:idx val="2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ysClr val="windowText" lastClr="00000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erich_d!$C$1:$C$22</c:f>
                <c:numCache>
                  <c:formatCode>General</c:formatCode>
                  <c:ptCount val="22"/>
                  <c:pt idx="0">
                    <c:v>2.2860539737774994</c:v>
                  </c:pt>
                  <c:pt idx="1">
                    <c:v>1.9731954887653469</c:v>
                  </c:pt>
                  <c:pt idx="2">
                    <c:v>2.5002583113541514</c:v>
                  </c:pt>
                  <c:pt idx="3">
                    <c:v>2.0762415681593938</c:v>
                  </c:pt>
                  <c:pt idx="4">
                    <c:v>2.0027924777009511</c:v>
                  </c:pt>
                  <c:pt idx="5">
                    <c:v>1.7914463024911085</c:v>
                  </c:pt>
                  <c:pt idx="6">
                    <c:v>2.049631352186045</c:v>
                  </c:pt>
                  <c:pt idx="7">
                    <c:v>1.9067719778197894</c:v>
                  </c:pt>
                  <c:pt idx="8">
                    <c:v>1.6618862939969061</c:v>
                  </c:pt>
                  <c:pt idx="9">
                    <c:v>2.0151435715505213</c:v>
                  </c:pt>
                  <c:pt idx="10">
                    <c:v>2.0998601658500484</c:v>
                  </c:pt>
                  <c:pt idx="11">
                    <c:v>2.5238681058136527</c:v>
                  </c:pt>
                  <c:pt idx="12">
                    <c:v>2.78</c:v>
                  </c:pt>
                  <c:pt idx="13">
                    <c:v>3.31</c:v>
                  </c:pt>
                  <c:pt idx="14">
                    <c:v>3.86</c:v>
                  </c:pt>
                  <c:pt idx="15">
                    <c:v>3.64</c:v>
                  </c:pt>
                  <c:pt idx="16">
                    <c:v>2.5</c:v>
                  </c:pt>
                  <c:pt idx="17">
                    <c:v>2.5</c:v>
                  </c:pt>
                  <c:pt idx="18">
                    <c:v>2.9467292094890682</c:v>
                  </c:pt>
                  <c:pt idx="19">
                    <c:v>2.7429450634481456</c:v>
                  </c:pt>
                  <c:pt idx="20">
                    <c:v>2.6225639029237966</c:v>
                  </c:pt>
                  <c:pt idx="21">
                    <c:v>3.1779591105258107</c:v>
                  </c:pt>
                </c:numCache>
              </c:numRef>
            </c:plus>
            <c:minus>
              <c:numRef>
                <c:f>erich_d!$C$1:$C$22</c:f>
                <c:numCache>
                  <c:formatCode>General</c:formatCode>
                  <c:ptCount val="22"/>
                  <c:pt idx="0">
                    <c:v>2.2860539737774994</c:v>
                  </c:pt>
                  <c:pt idx="1">
                    <c:v>1.9731954887653469</c:v>
                  </c:pt>
                  <c:pt idx="2">
                    <c:v>2.5002583113541514</c:v>
                  </c:pt>
                  <c:pt idx="3">
                    <c:v>2.0762415681593938</c:v>
                  </c:pt>
                  <c:pt idx="4">
                    <c:v>2.0027924777009511</c:v>
                  </c:pt>
                  <c:pt idx="5">
                    <c:v>1.7914463024911085</c:v>
                  </c:pt>
                  <c:pt idx="6">
                    <c:v>2.049631352186045</c:v>
                  </c:pt>
                  <c:pt idx="7">
                    <c:v>1.9067719778197894</c:v>
                  </c:pt>
                  <c:pt idx="8">
                    <c:v>1.6618862939969061</c:v>
                  </c:pt>
                  <c:pt idx="9">
                    <c:v>2.0151435715505213</c:v>
                  </c:pt>
                  <c:pt idx="10">
                    <c:v>2.0998601658500484</c:v>
                  </c:pt>
                  <c:pt idx="11">
                    <c:v>2.5238681058136527</c:v>
                  </c:pt>
                  <c:pt idx="12">
                    <c:v>2.78</c:v>
                  </c:pt>
                  <c:pt idx="13">
                    <c:v>3.31</c:v>
                  </c:pt>
                  <c:pt idx="14">
                    <c:v>3.86</c:v>
                  </c:pt>
                  <c:pt idx="15">
                    <c:v>3.64</c:v>
                  </c:pt>
                  <c:pt idx="16">
                    <c:v>2.5</c:v>
                  </c:pt>
                  <c:pt idx="17">
                    <c:v>2.5</c:v>
                  </c:pt>
                  <c:pt idx="18">
                    <c:v>2.9467292094890682</c:v>
                  </c:pt>
                  <c:pt idx="19">
                    <c:v>2.7429450634481456</c:v>
                  </c:pt>
                  <c:pt idx="20">
                    <c:v>2.6225639029237966</c:v>
                  </c:pt>
                  <c:pt idx="21">
                    <c:v>3.1779591105258107</c:v>
                  </c:pt>
                </c:numCache>
              </c:numRef>
            </c:minus>
          </c:errBars>
          <c:xVal>
            <c:numRef>
              <c:f>erich_d!$A$1:$A$22</c:f>
              <c:numCache>
                <c:formatCode>0.00</c:formatCode>
                <c:ptCount val="22"/>
                <c:pt idx="0">
                  <c:v>1.02</c:v>
                </c:pt>
                <c:pt idx="1">
                  <c:v>1.06</c:v>
                </c:pt>
                <c:pt idx="2">
                  <c:v>1.1000000000000001</c:v>
                </c:pt>
                <c:pt idx="3">
                  <c:v>1.1399999999999999</c:v>
                </c:pt>
                <c:pt idx="4">
                  <c:v>1.18</c:v>
                </c:pt>
                <c:pt idx="5">
                  <c:v>1.22</c:v>
                </c:pt>
                <c:pt idx="6">
                  <c:v>1.26</c:v>
                </c:pt>
                <c:pt idx="7">
                  <c:v>1.3</c:v>
                </c:pt>
                <c:pt idx="8">
                  <c:v>1.34</c:v>
                </c:pt>
                <c:pt idx="9">
                  <c:v>1.6</c:v>
                </c:pt>
                <c:pt idx="10">
                  <c:v>1.645</c:v>
                </c:pt>
                <c:pt idx="11">
                  <c:v>1.68</c:v>
                </c:pt>
                <c:pt idx="12">
                  <c:v>1.7250000000000001</c:v>
                </c:pt>
                <c:pt idx="13">
                  <c:v>1.76</c:v>
                </c:pt>
                <c:pt idx="14">
                  <c:v>1.8</c:v>
                </c:pt>
                <c:pt idx="15">
                  <c:v>1.8450000000000002</c:v>
                </c:pt>
                <c:pt idx="16">
                  <c:v>1.88</c:v>
                </c:pt>
                <c:pt idx="17">
                  <c:v>1.9200000000000002</c:v>
                </c:pt>
                <c:pt idx="18">
                  <c:v>1.96</c:v>
                </c:pt>
                <c:pt idx="19">
                  <c:v>2</c:v>
                </c:pt>
                <c:pt idx="20">
                  <c:v>2.04</c:v>
                </c:pt>
                <c:pt idx="21">
                  <c:v>2.08</c:v>
                </c:pt>
              </c:numCache>
            </c:numRef>
          </c:xVal>
          <c:yVal>
            <c:numRef>
              <c:f>erich_d!$B$1:$B$22</c:f>
              <c:numCache>
                <c:formatCode>0.00</c:formatCode>
                <c:ptCount val="22"/>
                <c:pt idx="0">
                  <c:v>12.810427660404834</c:v>
                </c:pt>
                <c:pt idx="1">
                  <c:v>9.7790190380349618</c:v>
                </c:pt>
                <c:pt idx="2">
                  <c:v>16.082809572183258</c:v>
                </c:pt>
                <c:pt idx="3">
                  <c:v>11.357662433058124</c:v>
                </c:pt>
                <c:pt idx="4">
                  <c:v>10.820087948274207</c:v>
                </c:pt>
                <c:pt idx="5">
                  <c:v>9.381931358065053</c:v>
                </c:pt>
                <c:pt idx="6">
                  <c:v>12.56691543212596</c:v>
                </c:pt>
                <c:pt idx="7">
                  <c:v>11.126030827605863</c:v>
                </c:pt>
                <c:pt idx="8">
                  <c:v>8.6432525458090339</c:v>
                </c:pt>
                <c:pt idx="9" formatCode="General">
                  <c:v>11.46</c:v>
                </c:pt>
                <c:pt idx="10" formatCode="General">
                  <c:v>12.72</c:v>
                </c:pt>
                <c:pt idx="11" formatCode="General">
                  <c:v>15.57</c:v>
                </c:pt>
                <c:pt idx="12" formatCode="General">
                  <c:v>19.66</c:v>
                </c:pt>
                <c:pt idx="13" formatCode="General">
                  <c:v>20.38</c:v>
                </c:pt>
                <c:pt idx="14" formatCode="General">
                  <c:v>28.38</c:v>
                </c:pt>
                <c:pt idx="15" formatCode="General">
                  <c:v>25.78</c:v>
                </c:pt>
                <c:pt idx="16">
                  <c:v>11.16151635892887</c:v>
                </c:pt>
                <c:pt idx="17">
                  <c:v>10.05349367509924</c:v>
                </c:pt>
                <c:pt idx="18">
                  <c:v>12.699349359742703</c:v>
                </c:pt>
                <c:pt idx="19">
                  <c:v>7.7771134058281088</c:v>
                </c:pt>
                <c:pt idx="20">
                  <c:v>11.854694889301106</c:v>
                </c:pt>
                <c:pt idx="21">
                  <c:v>11.00466490358702</c:v>
                </c:pt>
              </c:numCache>
            </c:numRef>
          </c:yVal>
          <c:smooth val="0"/>
        </c:ser>
        <c:ser>
          <c:idx val="0"/>
          <c:order val="1"/>
          <c:spPr>
            <a:ln w="22225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Figs!$H$15:$H$80</c:f>
              <c:numCache>
                <c:formatCode>General</c:formatCode>
                <c:ptCount val="66"/>
                <c:pt idx="0">
                  <c:v>0.25</c:v>
                </c:pt>
                <c:pt idx="1">
                  <c:v>0.3</c:v>
                </c:pt>
                <c:pt idx="2">
                  <c:v>0.35</c:v>
                </c:pt>
                <c:pt idx="3">
                  <c:v>0.4</c:v>
                </c:pt>
                <c:pt idx="4">
                  <c:v>0.45</c:v>
                </c:pt>
                <c:pt idx="5">
                  <c:v>0.5</c:v>
                </c:pt>
                <c:pt idx="6">
                  <c:v>0.55000000000000004</c:v>
                </c:pt>
                <c:pt idx="7">
                  <c:v>0.6</c:v>
                </c:pt>
                <c:pt idx="8">
                  <c:v>0.65</c:v>
                </c:pt>
                <c:pt idx="9">
                  <c:v>0.7</c:v>
                </c:pt>
                <c:pt idx="10">
                  <c:v>0.75</c:v>
                </c:pt>
                <c:pt idx="11">
                  <c:v>0.8</c:v>
                </c:pt>
                <c:pt idx="12">
                  <c:v>0.85</c:v>
                </c:pt>
                <c:pt idx="13">
                  <c:v>0.9</c:v>
                </c:pt>
                <c:pt idx="14">
                  <c:v>0.95</c:v>
                </c:pt>
                <c:pt idx="15">
                  <c:v>1</c:v>
                </c:pt>
                <c:pt idx="16">
                  <c:v>1.02</c:v>
                </c:pt>
                <c:pt idx="17">
                  <c:v>1.05</c:v>
                </c:pt>
                <c:pt idx="18">
                  <c:v>1.06</c:v>
                </c:pt>
                <c:pt idx="19">
                  <c:v>1.1000000000000001</c:v>
                </c:pt>
                <c:pt idx="20">
                  <c:v>1.1000000000000001</c:v>
                </c:pt>
                <c:pt idx="21">
                  <c:v>1.1399999999999999</c:v>
                </c:pt>
                <c:pt idx="22">
                  <c:v>1.1499999999999999</c:v>
                </c:pt>
                <c:pt idx="23">
                  <c:v>1.18</c:v>
                </c:pt>
                <c:pt idx="24">
                  <c:v>1.2</c:v>
                </c:pt>
                <c:pt idx="25">
                  <c:v>1.22</c:v>
                </c:pt>
                <c:pt idx="26">
                  <c:v>1.25</c:v>
                </c:pt>
                <c:pt idx="27">
                  <c:v>1.26</c:v>
                </c:pt>
                <c:pt idx="28">
                  <c:v>1.3</c:v>
                </c:pt>
                <c:pt idx="29">
                  <c:v>1.3</c:v>
                </c:pt>
                <c:pt idx="30">
                  <c:v>1.34</c:v>
                </c:pt>
                <c:pt idx="31">
                  <c:v>1.35</c:v>
                </c:pt>
                <c:pt idx="32">
                  <c:v>1.4</c:v>
                </c:pt>
                <c:pt idx="33">
                  <c:v>1.45</c:v>
                </c:pt>
                <c:pt idx="34">
                  <c:v>1.5</c:v>
                </c:pt>
                <c:pt idx="35">
                  <c:v>1.55</c:v>
                </c:pt>
                <c:pt idx="36">
                  <c:v>1.6</c:v>
                </c:pt>
                <c:pt idx="37">
                  <c:v>1.6</c:v>
                </c:pt>
                <c:pt idx="38">
                  <c:v>1.645</c:v>
                </c:pt>
                <c:pt idx="39">
                  <c:v>1.65</c:v>
                </c:pt>
                <c:pt idx="40">
                  <c:v>1.68</c:v>
                </c:pt>
                <c:pt idx="41">
                  <c:v>1.7</c:v>
                </c:pt>
                <c:pt idx="42">
                  <c:v>1.7250000000000001</c:v>
                </c:pt>
                <c:pt idx="43">
                  <c:v>1.75</c:v>
                </c:pt>
                <c:pt idx="44">
                  <c:v>1.76</c:v>
                </c:pt>
                <c:pt idx="45">
                  <c:v>1.8</c:v>
                </c:pt>
                <c:pt idx="46">
                  <c:v>1.8</c:v>
                </c:pt>
                <c:pt idx="47">
                  <c:v>1.8450000000000002</c:v>
                </c:pt>
                <c:pt idx="48">
                  <c:v>1.85</c:v>
                </c:pt>
                <c:pt idx="49">
                  <c:v>1.88</c:v>
                </c:pt>
                <c:pt idx="50">
                  <c:v>1.9</c:v>
                </c:pt>
                <c:pt idx="51">
                  <c:v>1.9200000000000002</c:v>
                </c:pt>
                <c:pt idx="52">
                  <c:v>1.95</c:v>
                </c:pt>
                <c:pt idx="53">
                  <c:v>1.96</c:v>
                </c:pt>
                <c:pt idx="54">
                  <c:v>2</c:v>
                </c:pt>
                <c:pt idx="55">
                  <c:v>2</c:v>
                </c:pt>
                <c:pt idx="56">
                  <c:v>2.04</c:v>
                </c:pt>
                <c:pt idx="57">
                  <c:v>2.0499999999999998</c:v>
                </c:pt>
                <c:pt idx="58">
                  <c:v>2.08</c:v>
                </c:pt>
                <c:pt idx="59">
                  <c:v>2.1</c:v>
                </c:pt>
                <c:pt idx="60">
                  <c:v>2.15</c:v>
                </c:pt>
                <c:pt idx="61">
                  <c:v>2.2000000000000002</c:v>
                </c:pt>
                <c:pt idx="62">
                  <c:v>2.25</c:v>
                </c:pt>
                <c:pt idx="63">
                  <c:v>2.2999999999999998</c:v>
                </c:pt>
                <c:pt idx="64">
                  <c:v>2.35</c:v>
                </c:pt>
                <c:pt idx="65">
                  <c:v>2.4</c:v>
                </c:pt>
              </c:numCache>
            </c:numRef>
          </c:xVal>
          <c:yVal>
            <c:numRef>
              <c:f>Figs!$I$15:$I$80</c:f>
              <c:numCache>
                <c:formatCode>General</c:formatCode>
                <c:ptCount val="66"/>
                <c:pt idx="0">
                  <c:v>3.8071817106336541</c:v>
                </c:pt>
                <c:pt idx="1">
                  <c:v>10.511793576082471</c:v>
                </c:pt>
                <c:pt idx="2">
                  <c:v>23.37639287578682</c:v>
                </c:pt>
                <c:pt idx="3">
                  <c:v>35.412214973351439</c:v>
                </c:pt>
                <c:pt idx="4">
                  <c:v>36.148053430320729</c:v>
                </c:pt>
                <c:pt idx="5">
                  <c:v>30.727808771124963</c:v>
                </c:pt>
                <c:pt idx="6">
                  <c:v>25.323013575101022</c:v>
                </c:pt>
                <c:pt idx="7">
                  <c:v>21.291059110425387</c:v>
                </c:pt>
                <c:pt idx="8">
                  <c:v>18.386890885706599</c:v>
                </c:pt>
                <c:pt idx="9">
                  <c:v>16.390931990886134</c:v>
                </c:pt>
                <c:pt idx="10">
                  <c:v>15.070806833695247</c:v>
                </c:pt>
                <c:pt idx="11">
                  <c:v>14.330906416829652</c:v>
                </c:pt>
                <c:pt idx="12">
                  <c:v>14.146753432510945</c:v>
                </c:pt>
                <c:pt idx="13">
                  <c:v>14.44924202371266</c:v>
                </c:pt>
                <c:pt idx="14">
                  <c:v>14.873911801733763</c:v>
                </c:pt>
                <c:pt idx="15">
                  <c:v>14.721975918032038</c:v>
                </c:pt>
                <c:pt idx="16">
                  <c:v>14.407280970033346</c:v>
                </c:pt>
                <c:pt idx="17">
                  <c:v>13.725065751089868</c:v>
                </c:pt>
                <c:pt idx="18">
                  <c:v>13.46269643711816</c:v>
                </c:pt>
                <c:pt idx="19">
                  <c:v>12.370747519897211</c:v>
                </c:pt>
                <c:pt idx="20">
                  <c:v>12.370747519897211</c:v>
                </c:pt>
                <c:pt idx="21">
                  <c:v>11.36157610422649</c:v>
                </c:pt>
                <c:pt idx="22">
                  <c:v>11.13441457217777</c:v>
                </c:pt>
                <c:pt idx="23">
                  <c:v>10.5194843324653</c:v>
                </c:pt>
                <c:pt idx="24">
                  <c:v>10.16369295327822</c:v>
                </c:pt>
                <c:pt idx="25">
                  <c:v>9.8483173112564675</c:v>
                </c:pt>
                <c:pt idx="26">
                  <c:v>9.4442107266501942</c:v>
                </c:pt>
                <c:pt idx="27">
                  <c:v>9.3263653241649092</c:v>
                </c:pt>
                <c:pt idx="28">
                  <c:v>8.9304301394690224</c:v>
                </c:pt>
                <c:pt idx="29">
                  <c:v>8.9304301394690224</c:v>
                </c:pt>
                <c:pt idx="30">
                  <c:v>8.6433494396774897</c:v>
                </c:pt>
                <c:pt idx="31">
                  <c:v>8.5873073887991307</c:v>
                </c:pt>
                <c:pt idx="32">
                  <c:v>8.398684161421297</c:v>
                </c:pt>
                <c:pt idx="33">
                  <c:v>8.3720692146829201</c:v>
                </c:pt>
                <c:pt idx="34">
                  <c:v>8.5563192511799393</c:v>
                </c:pt>
                <c:pt idx="35">
                  <c:v>9.095567531729456</c:v>
                </c:pt>
                <c:pt idx="36">
                  <c:v>10.354230480371244</c:v>
                </c:pt>
                <c:pt idx="37">
                  <c:v>10.354230480371244</c:v>
                </c:pt>
                <c:pt idx="38">
                  <c:v>12.73019803131243</c:v>
                </c:pt>
                <c:pt idx="39">
                  <c:v>13.103631321353594</c:v>
                </c:pt>
                <c:pt idx="40">
                  <c:v>15.915137981647558</c:v>
                </c:pt>
                <c:pt idx="41">
                  <c:v>18.318555986297469</c:v>
                </c:pt>
                <c:pt idx="42">
                  <c:v>21.603233104219381</c:v>
                </c:pt>
                <c:pt idx="43">
                  <c:v>24.332033908462861</c:v>
                </c:pt>
                <c:pt idx="44">
                  <c:v>24.995112514820953</c:v>
                </c:pt>
                <c:pt idx="45">
                  <c:v>24.233332986886541</c:v>
                </c:pt>
                <c:pt idx="46">
                  <c:v>24.233332986886541</c:v>
                </c:pt>
                <c:pt idx="47">
                  <c:v>19.331666351894931</c:v>
                </c:pt>
                <c:pt idx="48">
                  <c:v>18.749448031947299</c:v>
                </c:pt>
                <c:pt idx="49">
                  <c:v>15.562854413080316</c:v>
                </c:pt>
                <c:pt idx="50">
                  <c:v>13.808268325703647</c:v>
                </c:pt>
                <c:pt idx="51">
                  <c:v>12.345930412219987</c:v>
                </c:pt>
                <c:pt idx="52">
                  <c:v>10.613856907315615</c:v>
                </c:pt>
                <c:pt idx="53">
                  <c:v>10.137745727952439</c:v>
                </c:pt>
                <c:pt idx="54">
                  <c:v>8.6140653055793948</c:v>
                </c:pt>
                <c:pt idx="55">
                  <c:v>8.6140653055793948</c:v>
                </c:pt>
                <c:pt idx="56">
                  <c:v>7.531992211845437</c:v>
                </c:pt>
                <c:pt idx="57">
                  <c:v>7.310865746814569</c:v>
                </c:pt>
                <c:pt idx="58">
                  <c:v>6.7370528455225509</c:v>
                </c:pt>
                <c:pt idx="59">
                  <c:v>6.4157739340793301</c:v>
                </c:pt>
                <c:pt idx="60">
                  <c:v>5.7697335656835422</c:v>
                </c:pt>
                <c:pt idx="61">
                  <c:v>5.2828597984133001</c:v>
                </c:pt>
                <c:pt idx="62">
                  <c:v>4.9022232376882542</c:v>
                </c:pt>
                <c:pt idx="63">
                  <c:v>4.5953056058542803</c:v>
                </c:pt>
                <c:pt idx="64">
                  <c:v>4.3413258774955761</c:v>
                </c:pt>
                <c:pt idx="65">
                  <c:v>4.1265259805694665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020160"/>
        <c:axId val="119030144"/>
      </c:scatterChart>
      <c:valAx>
        <c:axId val="119020160"/>
        <c:scaling>
          <c:orientation val="minMax"/>
          <c:max val="2.5"/>
          <c:min val="0"/>
        </c:scaling>
        <c:delete val="0"/>
        <c:axPos val="b"/>
        <c:numFmt formatCode="0.0" sourceLinked="0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pt-BR"/>
          </a:p>
        </c:txPr>
        <c:crossAx val="119030144"/>
        <c:crosses val="autoZero"/>
        <c:crossBetween val="midCat"/>
        <c:majorUnit val="0.5"/>
        <c:minorUnit val="0.25"/>
      </c:valAx>
      <c:valAx>
        <c:axId val="11903014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pt-BR"/>
          </a:p>
        </c:txPr>
        <c:crossAx val="119020160"/>
        <c:crossesAt val="0"/>
        <c:crossBetween val="midCat"/>
        <c:majorUnit val="10"/>
        <c:minorUnit val="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976618547681539"/>
          <c:y val="5.1400554097404488E-2"/>
          <c:w val="0.7126367016622922"/>
          <c:h val="0.69411764705882351"/>
        </c:manualLayout>
      </c:layout>
      <c:scatterChart>
        <c:scatterStyle val="lineMarker"/>
        <c:varyColors val="0"/>
        <c:ser>
          <c:idx val="2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ysClr val="windowText" lastClr="00000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erich_el!$C$1:$C$21</c:f>
                <c:numCache>
                  <c:formatCode>General</c:formatCode>
                  <c:ptCount val="21"/>
                  <c:pt idx="0">
                    <c:v>32.604268873779432</c:v>
                  </c:pt>
                  <c:pt idx="1">
                    <c:v>30.30380891646147</c:v>
                  </c:pt>
                  <c:pt idx="2">
                    <c:v>27.256801409817861</c:v>
                  </c:pt>
                  <c:pt idx="3">
                    <c:v>25.901633784220241</c:v>
                  </c:pt>
                  <c:pt idx="4">
                    <c:v>24.17100495125905</c:v>
                  </c:pt>
                  <c:pt idx="5">
                    <c:v>22.847191433437992</c:v>
                  </c:pt>
                  <c:pt idx="6">
                    <c:v>21.67711248112743</c:v>
                  </c:pt>
                  <c:pt idx="7">
                    <c:v>20.833485935227465</c:v>
                  </c:pt>
                  <c:pt idx="8">
                    <c:v>19.674764313827104</c:v>
                  </c:pt>
                  <c:pt idx="9">
                    <c:v>18.655696016467434</c:v>
                  </c:pt>
                  <c:pt idx="10">
                    <c:v>18.113612249679164</c:v>
                  </c:pt>
                  <c:pt idx="11">
                    <c:v>18.669914659457827</c:v>
                  </c:pt>
                  <c:pt idx="12">
                    <c:v>27.921606120807422</c:v>
                  </c:pt>
                  <c:pt idx="13">
                    <c:v>32.562473284531798</c:v>
                  </c:pt>
                  <c:pt idx="14">
                    <c:v>33.301316188842399</c:v>
                  </c:pt>
                  <c:pt idx="15">
                    <c:v>31.313313988750199</c:v>
                  </c:pt>
                  <c:pt idx="16">
                    <c:v>29.413539198109799</c:v>
                  </c:pt>
                  <c:pt idx="17">
                    <c:v>27.125544881329201</c:v>
                  </c:pt>
                  <c:pt idx="19">
                    <c:v>27.125544881329201</c:v>
                  </c:pt>
                  <c:pt idx="20">
                    <c:v>27.125544881329201</c:v>
                  </c:pt>
                </c:numCache>
              </c:numRef>
            </c:plus>
            <c:minus>
              <c:numRef>
                <c:f>erich_el!$C$1:$C$21</c:f>
                <c:numCache>
                  <c:formatCode>General</c:formatCode>
                  <c:ptCount val="21"/>
                  <c:pt idx="0">
                    <c:v>32.604268873779432</c:v>
                  </c:pt>
                  <c:pt idx="1">
                    <c:v>30.30380891646147</c:v>
                  </c:pt>
                  <c:pt idx="2">
                    <c:v>27.256801409817861</c:v>
                  </c:pt>
                  <c:pt idx="3">
                    <c:v>25.901633784220241</c:v>
                  </c:pt>
                  <c:pt idx="4">
                    <c:v>24.17100495125905</c:v>
                  </c:pt>
                  <c:pt idx="5">
                    <c:v>22.847191433437992</c:v>
                  </c:pt>
                  <c:pt idx="6">
                    <c:v>21.67711248112743</c:v>
                  </c:pt>
                  <c:pt idx="7">
                    <c:v>20.833485935227465</c:v>
                  </c:pt>
                  <c:pt idx="8">
                    <c:v>19.674764313827104</c:v>
                  </c:pt>
                  <c:pt idx="9">
                    <c:v>18.655696016467434</c:v>
                  </c:pt>
                  <c:pt idx="10">
                    <c:v>18.113612249679164</c:v>
                  </c:pt>
                  <c:pt idx="11">
                    <c:v>18.669914659457827</c:v>
                  </c:pt>
                  <c:pt idx="12">
                    <c:v>27.921606120807422</c:v>
                  </c:pt>
                  <c:pt idx="13">
                    <c:v>32.562473284531798</c:v>
                  </c:pt>
                  <c:pt idx="14">
                    <c:v>33.301316188842399</c:v>
                  </c:pt>
                  <c:pt idx="15">
                    <c:v>31.313313988750199</c:v>
                  </c:pt>
                  <c:pt idx="16">
                    <c:v>29.413539198109799</c:v>
                  </c:pt>
                  <c:pt idx="17">
                    <c:v>27.125544881329201</c:v>
                  </c:pt>
                  <c:pt idx="19">
                    <c:v>27.125544881329201</c:v>
                  </c:pt>
                  <c:pt idx="20">
                    <c:v>27.125544881329201</c:v>
                  </c:pt>
                </c:numCache>
              </c:numRef>
            </c:minus>
          </c:errBars>
          <c:xVal>
            <c:numRef>
              <c:f>erich_el!$A$1:$A$18</c:f>
              <c:numCache>
                <c:formatCode>0.00</c:formatCode>
                <c:ptCount val="18"/>
                <c:pt idx="0">
                  <c:v>0.8</c:v>
                </c:pt>
                <c:pt idx="1">
                  <c:v>0.88</c:v>
                </c:pt>
                <c:pt idx="2">
                  <c:v>0.96</c:v>
                </c:pt>
                <c:pt idx="3">
                  <c:v>1.04</c:v>
                </c:pt>
                <c:pt idx="4">
                  <c:v>1.1200000000000001</c:v>
                </c:pt>
                <c:pt idx="5">
                  <c:v>1.2</c:v>
                </c:pt>
                <c:pt idx="6">
                  <c:v>1.28</c:v>
                </c:pt>
                <c:pt idx="7">
                  <c:v>1.36</c:v>
                </c:pt>
                <c:pt idx="8">
                  <c:v>1.44</c:v>
                </c:pt>
                <c:pt idx="9">
                  <c:v>1.52</c:v>
                </c:pt>
                <c:pt idx="10">
                  <c:v>1.6</c:v>
                </c:pt>
                <c:pt idx="11">
                  <c:v>1.6800000000000002</c:v>
                </c:pt>
                <c:pt idx="12">
                  <c:v>1.76</c:v>
                </c:pt>
                <c:pt idx="13">
                  <c:v>1.82443630149555</c:v>
                </c:pt>
                <c:pt idx="14">
                  <c:v>1.9000373377781901</c:v>
                </c:pt>
                <c:pt idx="15">
                  <c:v>1.97563996696945</c:v>
                </c:pt>
                <c:pt idx="16">
                  <c:v>2.05123781743483</c:v>
                </c:pt>
                <c:pt idx="17">
                  <c:v>2.12684363244334</c:v>
                </c:pt>
              </c:numCache>
            </c:numRef>
          </c:xVal>
          <c:yVal>
            <c:numRef>
              <c:f>erich_el!$B$1:$B$18</c:f>
              <c:numCache>
                <c:formatCode>0.00</c:formatCode>
                <c:ptCount val="18"/>
                <c:pt idx="0">
                  <c:v>83.375941053999782</c:v>
                </c:pt>
                <c:pt idx="1">
                  <c:v>80.825486482881757</c:v>
                </c:pt>
                <c:pt idx="2">
                  <c:v>94.583104349073508</c:v>
                </c:pt>
                <c:pt idx="3">
                  <c:v>122.71115800926047</c:v>
                </c:pt>
                <c:pt idx="4">
                  <c:v>95.152706374135022</c:v>
                </c:pt>
                <c:pt idx="5">
                  <c:v>89.985854665243181</c:v>
                </c:pt>
                <c:pt idx="6">
                  <c:v>85.534931855388649</c:v>
                </c:pt>
                <c:pt idx="7">
                  <c:v>100.73963833231453</c:v>
                </c:pt>
                <c:pt idx="8">
                  <c:v>76.7448839029406</c:v>
                </c:pt>
                <c:pt idx="9">
                  <c:v>57.791071571494243</c:v>
                </c:pt>
                <c:pt idx="10">
                  <c:v>73.600014304689992</c:v>
                </c:pt>
                <c:pt idx="11">
                  <c:v>78.642731797516532</c:v>
                </c:pt>
                <c:pt idx="12">
                  <c:v>111.98039181138262</c:v>
                </c:pt>
                <c:pt idx="13">
                  <c:v>108.456119921702</c:v>
                </c:pt>
                <c:pt idx="14">
                  <c:v>133.8164771001226</c:v>
                </c:pt>
                <c:pt idx="15">
                  <c:v>146.94635345752519</c:v>
                </c:pt>
                <c:pt idx="16">
                  <c:v>155.48725860263261</c:v>
                </c:pt>
                <c:pt idx="17">
                  <c:v>149.73179378285241</c:v>
                </c:pt>
              </c:numCache>
            </c:numRef>
          </c:yVal>
          <c:smooth val="0"/>
        </c:ser>
        <c:ser>
          <c:idx val="0"/>
          <c:order val="1"/>
          <c:spPr>
            <a:ln w="22225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Figs!$B$15:$B$73</c:f>
              <c:numCache>
                <c:formatCode>General</c:formatCode>
                <c:ptCount val="59"/>
                <c:pt idx="0">
                  <c:v>0.4</c:v>
                </c:pt>
                <c:pt idx="1">
                  <c:v>0.45</c:v>
                </c:pt>
                <c:pt idx="2">
                  <c:v>0.5</c:v>
                </c:pt>
                <c:pt idx="3">
                  <c:v>0.55000000000000004</c:v>
                </c:pt>
                <c:pt idx="4">
                  <c:v>0.6</c:v>
                </c:pt>
                <c:pt idx="5">
                  <c:v>0.65</c:v>
                </c:pt>
                <c:pt idx="6">
                  <c:v>0.7</c:v>
                </c:pt>
                <c:pt idx="7">
                  <c:v>0.75</c:v>
                </c:pt>
                <c:pt idx="8">
                  <c:v>0.8</c:v>
                </c:pt>
                <c:pt idx="9">
                  <c:v>0.8</c:v>
                </c:pt>
                <c:pt idx="10">
                  <c:v>0.85</c:v>
                </c:pt>
                <c:pt idx="11">
                  <c:v>0.88</c:v>
                </c:pt>
                <c:pt idx="12">
                  <c:v>0.9</c:v>
                </c:pt>
                <c:pt idx="13">
                  <c:v>0.95</c:v>
                </c:pt>
                <c:pt idx="14">
                  <c:v>0.96</c:v>
                </c:pt>
                <c:pt idx="15">
                  <c:v>1</c:v>
                </c:pt>
                <c:pt idx="16">
                  <c:v>1.04</c:v>
                </c:pt>
                <c:pt idx="17">
                  <c:v>1.05</c:v>
                </c:pt>
                <c:pt idx="18">
                  <c:v>1.1000000000000001</c:v>
                </c:pt>
                <c:pt idx="19">
                  <c:v>1.1200000000000001</c:v>
                </c:pt>
                <c:pt idx="20">
                  <c:v>1.1499999999999999</c:v>
                </c:pt>
                <c:pt idx="21">
                  <c:v>1.2</c:v>
                </c:pt>
                <c:pt idx="22">
                  <c:v>1.2</c:v>
                </c:pt>
                <c:pt idx="23">
                  <c:v>1.25</c:v>
                </c:pt>
                <c:pt idx="24">
                  <c:v>1.28</c:v>
                </c:pt>
                <c:pt idx="25">
                  <c:v>1.3</c:v>
                </c:pt>
                <c:pt idx="26">
                  <c:v>1.35</c:v>
                </c:pt>
                <c:pt idx="27">
                  <c:v>1.36</c:v>
                </c:pt>
                <c:pt idx="28">
                  <c:v>1.4</c:v>
                </c:pt>
                <c:pt idx="29">
                  <c:v>1.44</c:v>
                </c:pt>
                <c:pt idx="30">
                  <c:v>1.45</c:v>
                </c:pt>
                <c:pt idx="31">
                  <c:v>1.5</c:v>
                </c:pt>
                <c:pt idx="32">
                  <c:v>1.52</c:v>
                </c:pt>
                <c:pt idx="33">
                  <c:v>1.55</c:v>
                </c:pt>
                <c:pt idx="34">
                  <c:v>1.6</c:v>
                </c:pt>
                <c:pt idx="35">
                  <c:v>1.6</c:v>
                </c:pt>
                <c:pt idx="36">
                  <c:v>1.65</c:v>
                </c:pt>
                <c:pt idx="37">
                  <c:v>1.6800000000000002</c:v>
                </c:pt>
                <c:pt idx="38">
                  <c:v>1.7</c:v>
                </c:pt>
                <c:pt idx="39">
                  <c:v>1.75</c:v>
                </c:pt>
                <c:pt idx="40">
                  <c:v>1.76</c:v>
                </c:pt>
                <c:pt idx="41">
                  <c:v>1.8</c:v>
                </c:pt>
                <c:pt idx="42">
                  <c:v>1.82443630149555</c:v>
                </c:pt>
                <c:pt idx="43">
                  <c:v>1.85</c:v>
                </c:pt>
                <c:pt idx="44">
                  <c:v>1.9</c:v>
                </c:pt>
                <c:pt idx="45">
                  <c:v>1.9000373377781901</c:v>
                </c:pt>
                <c:pt idx="46">
                  <c:v>1.95</c:v>
                </c:pt>
                <c:pt idx="47">
                  <c:v>1.97563996696945</c:v>
                </c:pt>
                <c:pt idx="48">
                  <c:v>2</c:v>
                </c:pt>
                <c:pt idx="49">
                  <c:v>2.0499999999999998</c:v>
                </c:pt>
                <c:pt idx="50">
                  <c:v>2.05123781743483</c:v>
                </c:pt>
                <c:pt idx="51">
                  <c:v>2.1</c:v>
                </c:pt>
                <c:pt idx="52">
                  <c:v>2.12684363244334</c:v>
                </c:pt>
                <c:pt idx="53">
                  <c:v>2.15</c:v>
                </c:pt>
                <c:pt idx="54">
                  <c:v>2.2000000000000002</c:v>
                </c:pt>
                <c:pt idx="55">
                  <c:v>2.25</c:v>
                </c:pt>
                <c:pt idx="56">
                  <c:v>2.2999999999999998</c:v>
                </c:pt>
                <c:pt idx="57">
                  <c:v>2.35</c:v>
                </c:pt>
                <c:pt idx="58">
                  <c:v>2.4</c:v>
                </c:pt>
              </c:numCache>
            </c:numRef>
          </c:xVal>
          <c:yVal>
            <c:numRef>
              <c:f>Figs!$C$15:$C$73</c:f>
              <c:numCache>
                <c:formatCode>General</c:formatCode>
                <c:ptCount val="59"/>
                <c:pt idx="0">
                  <c:v>105.09316911453621</c:v>
                </c:pt>
                <c:pt idx="1">
                  <c:v>83.820455248417261</c:v>
                </c:pt>
                <c:pt idx="2">
                  <c:v>74.957828101300791</c:v>
                </c:pt>
                <c:pt idx="3">
                  <c:v>70.356697571996833</c:v>
                </c:pt>
                <c:pt idx="4">
                  <c:v>69.522074434448101</c:v>
                </c:pt>
                <c:pt idx="5">
                  <c:v>58.630901301780156</c:v>
                </c:pt>
                <c:pt idx="6">
                  <c:v>53.920451440622173</c:v>
                </c:pt>
                <c:pt idx="7">
                  <c:v>50.167480979860635</c:v>
                </c:pt>
                <c:pt idx="8">
                  <c:v>48.456867912329344</c:v>
                </c:pt>
                <c:pt idx="9">
                  <c:v>48.456867912329344</c:v>
                </c:pt>
                <c:pt idx="10">
                  <c:v>51.56203359772072</c:v>
                </c:pt>
                <c:pt idx="11">
                  <c:v>57.558606657258473</c:v>
                </c:pt>
                <c:pt idx="12">
                  <c:v>63.896914385141201</c:v>
                </c:pt>
                <c:pt idx="13">
                  <c:v>88.034162346653972</c:v>
                </c:pt>
                <c:pt idx="14">
                  <c:v>93.827957233995903</c:v>
                </c:pt>
                <c:pt idx="15">
                  <c:v>116.16397410198745</c:v>
                </c:pt>
                <c:pt idx="16">
                  <c:v>131.32080644076845</c:v>
                </c:pt>
                <c:pt idx="17">
                  <c:v>133.51944133253335</c:v>
                </c:pt>
                <c:pt idx="18">
                  <c:v>136.20517953807172</c:v>
                </c:pt>
                <c:pt idx="19">
                  <c:v>134.47368698606792</c:v>
                </c:pt>
                <c:pt idx="20">
                  <c:v>130.23240202633767</c:v>
                </c:pt>
                <c:pt idx="21">
                  <c:v>121.14162843077365</c:v>
                </c:pt>
                <c:pt idx="22">
                  <c:v>121.14162843077365</c:v>
                </c:pt>
                <c:pt idx="23">
                  <c:v>111.57945622888931</c:v>
                </c:pt>
                <c:pt idx="24">
                  <c:v>106.064152454119</c:v>
                </c:pt>
                <c:pt idx="25">
                  <c:v>102.54814570581922</c:v>
                </c:pt>
                <c:pt idx="26">
                  <c:v>94.500113686984534</c:v>
                </c:pt>
                <c:pt idx="27">
                  <c:v>93.046348876648864</c:v>
                </c:pt>
                <c:pt idx="28">
                  <c:v>87.918953690724848</c:v>
                </c:pt>
                <c:pt idx="29">
                  <c:v>84.25166843888023</c:v>
                </c:pt>
                <c:pt idx="30">
                  <c:v>83.63328110857357</c:v>
                </c:pt>
                <c:pt idx="31">
                  <c:v>82.87652832980973</c:v>
                </c:pt>
                <c:pt idx="32">
                  <c:v>83.839963575762937</c:v>
                </c:pt>
                <c:pt idx="33">
                  <c:v>86.733334209906772</c:v>
                </c:pt>
                <c:pt idx="34">
                  <c:v>94.589042883751944</c:v>
                </c:pt>
                <c:pt idx="35">
                  <c:v>94.589042883751944</c:v>
                </c:pt>
                <c:pt idx="36">
                  <c:v>102.63102619313273</c:v>
                </c:pt>
                <c:pt idx="37">
                  <c:v>105.26554651573022</c:v>
                </c:pt>
                <c:pt idx="38">
                  <c:v>105.74963709669291</c:v>
                </c:pt>
                <c:pt idx="39">
                  <c:v>106.08779540811454</c:v>
                </c:pt>
                <c:pt idx="40">
                  <c:v>106.99225869811232</c:v>
                </c:pt>
                <c:pt idx="41">
                  <c:v>115.4195796975841</c:v>
                </c:pt>
                <c:pt idx="42">
                  <c:v>122.52109499448238</c:v>
                </c:pt>
                <c:pt idx="43">
                  <c:v>129.27394303225969</c:v>
                </c:pt>
                <c:pt idx="44">
                  <c:v>137.88024543639918</c:v>
                </c:pt>
                <c:pt idx="45">
                  <c:v>137.88447132830896</c:v>
                </c:pt>
                <c:pt idx="46">
                  <c:v>141.40487726594819</c:v>
                </c:pt>
                <c:pt idx="47">
                  <c:v>141.99737292470505</c:v>
                </c:pt>
                <c:pt idx="48">
                  <c:v>142.0817121415991</c:v>
                </c:pt>
                <c:pt idx="49">
                  <c:v>141.33614069830728</c:v>
                </c:pt>
                <c:pt idx="50">
                  <c:v>141.30696379602628</c:v>
                </c:pt>
                <c:pt idx="51">
                  <c:v>139.91137033759759</c:v>
                </c:pt>
                <c:pt idx="52">
                  <c:v>139.00716425193372</c:v>
                </c:pt>
                <c:pt idx="53">
                  <c:v>138.18609830837644</c:v>
                </c:pt>
                <c:pt idx="54">
                  <c:v>136.3547401823339</c:v>
                </c:pt>
                <c:pt idx="55">
                  <c:v>134.51739433591143</c:v>
                </c:pt>
                <c:pt idx="56">
                  <c:v>132.7247356501544</c:v>
                </c:pt>
                <c:pt idx="57">
                  <c:v>131.00102766876043</c:v>
                </c:pt>
                <c:pt idx="58">
                  <c:v>129.35628015427019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611776"/>
        <c:axId val="119613312"/>
      </c:scatterChart>
      <c:valAx>
        <c:axId val="119611776"/>
        <c:scaling>
          <c:orientation val="minMax"/>
          <c:max val="2.5"/>
          <c:min val="0"/>
        </c:scaling>
        <c:delete val="0"/>
        <c:axPos val="b"/>
        <c:numFmt formatCode="0.0" sourceLinked="0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pt-BR"/>
          </a:p>
        </c:txPr>
        <c:crossAx val="119613312"/>
        <c:crosses val="autoZero"/>
        <c:crossBetween val="midCat"/>
        <c:majorUnit val="0.5"/>
        <c:minorUnit val="0.25"/>
      </c:valAx>
      <c:valAx>
        <c:axId val="11961331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pt-BR"/>
          </a:p>
        </c:txPr>
        <c:crossAx val="119611776"/>
        <c:crossesAt val="0"/>
        <c:crossBetween val="midCat"/>
        <c:majorUnit val="40"/>
        <c:minorUnit val="10"/>
      </c:valAx>
      <c:spPr>
        <a:noFill/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183622767439526"/>
          <c:y val="9.6638893866932127E-2"/>
          <c:w val="0.52581558521705341"/>
          <c:h val="0.69411764705882351"/>
        </c:manualLayout>
      </c:layout>
      <c:scatterChart>
        <c:scatterStyle val="lineMarker"/>
        <c:varyColors val="0"/>
        <c:ser>
          <c:idx val="2"/>
          <c:order val="0"/>
          <c:spPr>
            <a:ln w="28575">
              <a:noFill/>
            </a:ln>
          </c:spPr>
          <c:marker>
            <c:symbol val="circle"/>
            <c:size val="6"/>
            <c:spPr>
              <a:solidFill>
                <a:sysClr val="windowText" lastClr="00000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erich_a!$C$1:$C$37</c:f>
                <c:numCache>
                  <c:formatCode>General</c:formatCode>
                  <c:ptCount val="37"/>
                  <c:pt idx="0">
                    <c:v>9.1551399999999994</c:v>
                  </c:pt>
                  <c:pt idx="1">
                    <c:v>8.8179825439141197</c:v>
                  </c:pt>
                  <c:pt idx="2">
                    <c:v>8.7310026440116939</c:v>
                  </c:pt>
                  <c:pt idx="3">
                    <c:v>8.0616903703707177</c:v>
                  </c:pt>
                  <c:pt idx="4">
                    <c:v>7.1984907009206172</c:v>
                  </c:pt>
                  <c:pt idx="5">
                    <c:v>7.2716599999999998</c:v>
                  </c:pt>
                  <c:pt idx="6">
                    <c:v>6.4060173030318373</c:v>
                  </c:pt>
                  <c:pt idx="7">
                    <c:v>4.9684901097259964</c:v>
                  </c:pt>
                  <c:pt idx="8">
                    <c:v>5.3005322468252576</c:v>
                  </c:pt>
                  <c:pt idx="9">
                    <c:v>5.8070702433761889</c:v>
                  </c:pt>
                  <c:pt idx="10">
                    <c:v>4.1201330307628199</c:v>
                  </c:pt>
                  <c:pt idx="11">
                    <c:v>3.710333593547082</c:v>
                  </c:pt>
                  <c:pt idx="12">
                    <c:v>4.2423872529518674</c:v>
                  </c:pt>
                  <c:pt idx="13">
                    <c:v>3.2633742860343484</c:v>
                  </c:pt>
                  <c:pt idx="14">
                    <c:v>3.4614147617453974</c:v>
                  </c:pt>
                  <c:pt idx="15">
                    <c:v>2.8669877494352769</c:v>
                  </c:pt>
                  <c:pt idx="16">
                    <c:v>3.5496138147315208</c:v>
                  </c:pt>
                  <c:pt idx="17">
                    <c:v>3.2560913331468138</c:v>
                  </c:pt>
                  <c:pt idx="18">
                    <c:v>2.7981339857776564</c:v>
                  </c:pt>
                  <c:pt idx="19">
                    <c:v>3.8104399999999998</c:v>
                  </c:pt>
                  <c:pt idx="20">
                    <c:v>4.1147999999999998</c:v>
                  </c:pt>
                  <c:pt idx="21">
                    <c:v>4.9414600000000002</c:v>
                  </c:pt>
                  <c:pt idx="22">
                    <c:v>3.9028800000000001</c:v>
                  </c:pt>
                  <c:pt idx="23">
                    <c:v>4.9933199999999998</c:v>
                  </c:pt>
                  <c:pt idx="24">
                    <c:v>4.1776200000000001</c:v>
                  </c:pt>
                  <c:pt idx="25">
                    <c:v>4.6275599999999999</c:v>
                  </c:pt>
                  <c:pt idx="26">
                    <c:v>5.2513000000000005</c:v>
                  </c:pt>
                  <c:pt idx="27">
                    <c:v>5.0140799999999999</c:v>
                  </c:pt>
                  <c:pt idx="28">
                    <c:v>4.3606400000000001</c:v>
                  </c:pt>
                  <c:pt idx="29">
                    <c:v>3.2243200000000001</c:v>
                  </c:pt>
                  <c:pt idx="30">
                    <c:v>3.4547800000000004</c:v>
                  </c:pt>
                  <c:pt idx="31">
                    <c:v>2.7735400000000001</c:v>
                  </c:pt>
                  <c:pt idx="32">
                    <c:v>2.9182800000000002</c:v>
                  </c:pt>
                  <c:pt idx="33">
                    <c:v>2.6693800000000003</c:v>
                  </c:pt>
                  <c:pt idx="34">
                    <c:v>3.0463200000000001</c:v>
                  </c:pt>
                  <c:pt idx="35">
                    <c:v>2.2697599999999998</c:v>
                  </c:pt>
                  <c:pt idx="36">
                    <c:v>2.1330800000000001</c:v>
                  </c:pt>
                </c:numCache>
              </c:numRef>
            </c:plus>
            <c:minus>
              <c:numRef>
                <c:f>erich_a!$C$1:$C$37</c:f>
                <c:numCache>
                  <c:formatCode>General</c:formatCode>
                  <c:ptCount val="37"/>
                  <c:pt idx="0">
                    <c:v>9.1551399999999994</c:v>
                  </c:pt>
                  <c:pt idx="1">
                    <c:v>8.8179825439141197</c:v>
                  </c:pt>
                  <c:pt idx="2">
                    <c:v>8.7310026440116939</c:v>
                  </c:pt>
                  <c:pt idx="3">
                    <c:v>8.0616903703707177</c:v>
                  </c:pt>
                  <c:pt idx="4">
                    <c:v>7.1984907009206172</c:v>
                  </c:pt>
                  <c:pt idx="5">
                    <c:v>7.2716599999999998</c:v>
                  </c:pt>
                  <c:pt idx="6">
                    <c:v>6.4060173030318373</c:v>
                  </c:pt>
                  <c:pt idx="7">
                    <c:v>4.9684901097259964</c:v>
                  </c:pt>
                  <c:pt idx="8">
                    <c:v>5.3005322468252576</c:v>
                  </c:pt>
                  <c:pt idx="9">
                    <c:v>5.8070702433761889</c:v>
                  </c:pt>
                  <c:pt idx="10">
                    <c:v>4.1201330307628199</c:v>
                  </c:pt>
                  <c:pt idx="11">
                    <c:v>3.710333593547082</c:v>
                  </c:pt>
                  <c:pt idx="12">
                    <c:v>4.2423872529518674</c:v>
                  </c:pt>
                  <c:pt idx="13">
                    <c:v>3.2633742860343484</c:v>
                  </c:pt>
                  <c:pt idx="14">
                    <c:v>3.4614147617453974</c:v>
                  </c:pt>
                  <c:pt idx="15">
                    <c:v>2.8669877494352769</c:v>
                  </c:pt>
                  <c:pt idx="16">
                    <c:v>3.5496138147315208</c:v>
                  </c:pt>
                  <c:pt idx="17">
                    <c:v>3.2560913331468138</c:v>
                  </c:pt>
                  <c:pt idx="18">
                    <c:v>2.7981339857776564</c:v>
                  </c:pt>
                  <c:pt idx="19">
                    <c:v>3.8104399999999998</c:v>
                  </c:pt>
                  <c:pt idx="20">
                    <c:v>4.1147999999999998</c:v>
                  </c:pt>
                  <c:pt idx="21">
                    <c:v>4.9414600000000002</c:v>
                  </c:pt>
                  <c:pt idx="22">
                    <c:v>3.9028800000000001</c:v>
                  </c:pt>
                  <c:pt idx="23">
                    <c:v>4.9933199999999998</c:v>
                  </c:pt>
                  <c:pt idx="24">
                    <c:v>4.1776200000000001</c:v>
                  </c:pt>
                  <c:pt idx="25">
                    <c:v>4.6275599999999999</c:v>
                  </c:pt>
                  <c:pt idx="26">
                    <c:v>5.2513000000000005</c:v>
                  </c:pt>
                  <c:pt idx="27">
                    <c:v>5.0140799999999999</c:v>
                  </c:pt>
                  <c:pt idx="28">
                    <c:v>4.3606400000000001</c:v>
                  </c:pt>
                  <c:pt idx="29">
                    <c:v>3.2243200000000001</c:v>
                  </c:pt>
                  <c:pt idx="30">
                    <c:v>3.4547800000000004</c:v>
                  </c:pt>
                  <c:pt idx="31">
                    <c:v>2.7735400000000001</c:v>
                  </c:pt>
                  <c:pt idx="32">
                    <c:v>2.9182800000000002</c:v>
                  </c:pt>
                  <c:pt idx="33">
                    <c:v>2.6693800000000003</c:v>
                  </c:pt>
                  <c:pt idx="34">
                    <c:v>3.0463200000000001</c:v>
                  </c:pt>
                  <c:pt idx="35">
                    <c:v>2.2697599999999998</c:v>
                  </c:pt>
                  <c:pt idx="36">
                    <c:v>2.1330800000000001</c:v>
                  </c:pt>
                </c:numCache>
              </c:numRef>
            </c:minus>
          </c:errBars>
          <c:xVal>
            <c:numRef>
              <c:f>erich_a!$A$1:$A$37</c:f>
              <c:numCache>
                <c:formatCode>0.00</c:formatCode>
                <c:ptCount val="37"/>
                <c:pt idx="0">
                  <c:v>0.32500000000000001</c:v>
                </c:pt>
                <c:pt idx="1">
                  <c:v>0.375</c:v>
                </c:pt>
                <c:pt idx="2">
                  <c:v>0.42499999999999999</c:v>
                </c:pt>
                <c:pt idx="3">
                  <c:v>0.47500000000000003</c:v>
                </c:pt>
                <c:pt idx="4">
                  <c:v>0.52500000000000002</c:v>
                </c:pt>
                <c:pt idx="5">
                  <c:v>0.57500000000000007</c:v>
                </c:pt>
                <c:pt idx="6">
                  <c:v>0.625</c:v>
                </c:pt>
                <c:pt idx="7">
                  <c:v>0.67500000000000004</c:v>
                </c:pt>
                <c:pt idx="8">
                  <c:v>0.72499999999999998</c:v>
                </c:pt>
                <c:pt idx="9">
                  <c:v>0.77500000000000002</c:v>
                </c:pt>
                <c:pt idx="10">
                  <c:v>0.82500000000000007</c:v>
                </c:pt>
                <c:pt idx="11">
                  <c:v>0.875</c:v>
                </c:pt>
                <c:pt idx="12">
                  <c:v>0.92500000000000004</c:v>
                </c:pt>
                <c:pt idx="13">
                  <c:v>0.97499999999999998</c:v>
                </c:pt>
                <c:pt idx="14">
                  <c:v>1.0249999999999999</c:v>
                </c:pt>
                <c:pt idx="15">
                  <c:v>1.075</c:v>
                </c:pt>
                <c:pt idx="16">
                  <c:v>1.125</c:v>
                </c:pt>
                <c:pt idx="17">
                  <c:v>1.175</c:v>
                </c:pt>
                <c:pt idx="18">
                  <c:v>1.2250000000000001</c:v>
                </c:pt>
                <c:pt idx="19">
                  <c:v>1.2749999999999999</c:v>
                </c:pt>
                <c:pt idx="20">
                  <c:v>1.325</c:v>
                </c:pt>
                <c:pt idx="21">
                  <c:v>1.375</c:v>
                </c:pt>
                <c:pt idx="22">
                  <c:v>1.425</c:v>
                </c:pt>
                <c:pt idx="23">
                  <c:v>1.4750000000000001</c:v>
                </c:pt>
                <c:pt idx="24">
                  <c:v>1.5249999999999999</c:v>
                </c:pt>
                <c:pt idx="25">
                  <c:v>1.5750000000000002</c:v>
                </c:pt>
                <c:pt idx="26">
                  <c:v>1.625</c:v>
                </c:pt>
                <c:pt idx="27">
                  <c:v>1.675</c:v>
                </c:pt>
                <c:pt idx="28">
                  <c:v>1.7250000000000001</c:v>
                </c:pt>
                <c:pt idx="29">
                  <c:v>1.7749999999999999</c:v>
                </c:pt>
                <c:pt idx="30">
                  <c:v>1.8250000000000002</c:v>
                </c:pt>
                <c:pt idx="31">
                  <c:v>1.875</c:v>
                </c:pt>
                <c:pt idx="32">
                  <c:v>1.925</c:v>
                </c:pt>
                <c:pt idx="33">
                  <c:v>1.9750000000000001</c:v>
                </c:pt>
                <c:pt idx="34">
                  <c:v>2.0249999999999999</c:v>
                </c:pt>
                <c:pt idx="35">
                  <c:v>2.0750000000000002</c:v>
                </c:pt>
                <c:pt idx="36">
                  <c:v>2.125</c:v>
                </c:pt>
              </c:numCache>
            </c:numRef>
          </c:xVal>
          <c:yVal>
            <c:numRef>
              <c:f>erich_a!$B$1:$B$37</c:f>
              <c:numCache>
                <c:formatCode>0.00</c:formatCode>
                <c:ptCount val="37"/>
                <c:pt idx="0">
                  <c:v>4.8312799999999996</c:v>
                </c:pt>
                <c:pt idx="1">
                  <c:v>5.1713400668570149</c:v>
                </c:pt>
                <c:pt idx="2">
                  <c:v>15.733621053029941</c:v>
                </c:pt>
                <c:pt idx="3">
                  <c:v>11.270303433576203</c:v>
                </c:pt>
                <c:pt idx="4">
                  <c:v>5.483185497687483</c:v>
                </c:pt>
                <c:pt idx="5">
                  <c:v>0.475943</c:v>
                </c:pt>
                <c:pt idx="6">
                  <c:v>5.1410660758446856</c:v>
                </c:pt>
                <c:pt idx="7">
                  <c:v>2.4874603930427908</c:v>
                </c:pt>
                <c:pt idx="8">
                  <c:v>2.9460039351341516</c:v>
                </c:pt>
                <c:pt idx="9">
                  <c:v>4.3481803878906149</c:v>
                </c:pt>
                <c:pt idx="10">
                  <c:v>1.1658066446208473</c:v>
                </c:pt>
                <c:pt idx="11">
                  <c:v>1.9477193740199015</c:v>
                </c:pt>
                <c:pt idx="12">
                  <c:v>2.6360019268478219</c:v>
                </c:pt>
                <c:pt idx="13">
                  <c:v>1.214350378837405</c:v>
                </c:pt>
                <c:pt idx="14">
                  <c:v>3.0874479002385158</c:v>
                </c:pt>
                <c:pt idx="15">
                  <c:v>0.82794630754151644</c:v>
                </c:pt>
                <c:pt idx="16">
                  <c:v>2.0727084449865818</c:v>
                </c:pt>
                <c:pt idx="17">
                  <c:v>1.3228436559618308</c:v>
                </c:pt>
                <c:pt idx="18">
                  <c:v>1.5384885473386645</c:v>
                </c:pt>
                <c:pt idx="19">
                  <c:v>3.34958</c:v>
                </c:pt>
                <c:pt idx="20">
                  <c:v>4.2301400000000005</c:v>
                </c:pt>
                <c:pt idx="21">
                  <c:v>14.954879999999999</c:v>
                </c:pt>
                <c:pt idx="22">
                  <c:v>5.2262399999999998</c:v>
                </c:pt>
                <c:pt idx="23">
                  <c:v>20.9574</c:v>
                </c:pt>
                <c:pt idx="24">
                  <c:v>14.983840000000001</c:v>
                </c:pt>
                <c:pt idx="25">
                  <c:v>20.385400000000001</c:v>
                </c:pt>
                <c:pt idx="26">
                  <c:v>25.571400000000001</c:v>
                </c:pt>
                <c:pt idx="27">
                  <c:v>27.027999999999999</c:v>
                </c:pt>
                <c:pt idx="28">
                  <c:v>21.149799999999999</c:v>
                </c:pt>
                <c:pt idx="29">
                  <c:v>11.608280000000001</c:v>
                </c:pt>
                <c:pt idx="30">
                  <c:v>14.046760000000001</c:v>
                </c:pt>
                <c:pt idx="31">
                  <c:v>9.1815600000000011</c:v>
                </c:pt>
                <c:pt idx="32">
                  <c:v>9.8215599999999998</c:v>
                </c:pt>
                <c:pt idx="33">
                  <c:v>9.2425999999999995</c:v>
                </c:pt>
                <c:pt idx="34">
                  <c:v>9.4552200000000006</c:v>
                </c:pt>
                <c:pt idx="35">
                  <c:v>6.5604399999999998</c:v>
                </c:pt>
                <c:pt idx="36">
                  <c:v>6.7831200000000003</c:v>
                </c:pt>
              </c:numCache>
            </c:numRef>
          </c:yVal>
          <c:smooth val="0"/>
        </c:ser>
        <c:ser>
          <c:idx val="1"/>
          <c:order val="1"/>
          <c:spPr>
            <a:ln w="22225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Figs!$F$15:$F$94</c:f>
              <c:numCache>
                <c:formatCode>General</c:formatCode>
                <c:ptCount val="80"/>
                <c:pt idx="0">
                  <c:v>0.25</c:v>
                </c:pt>
                <c:pt idx="1">
                  <c:v>0.3</c:v>
                </c:pt>
                <c:pt idx="2">
                  <c:v>0.32500000000000001</c:v>
                </c:pt>
                <c:pt idx="3">
                  <c:v>0.35</c:v>
                </c:pt>
                <c:pt idx="4">
                  <c:v>0.375</c:v>
                </c:pt>
                <c:pt idx="5">
                  <c:v>0.4</c:v>
                </c:pt>
                <c:pt idx="6">
                  <c:v>0.42499999999999999</c:v>
                </c:pt>
                <c:pt idx="7">
                  <c:v>0.45</c:v>
                </c:pt>
                <c:pt idx="8">
                  <c:v>0.47500000000000003</c:v>
                </c:pt>
                <c:pt idx="9">
                  <c:v>0.5</c:v>
                </c:pt>
                <c:pt idx="10">
                  <c:v>0.52500000000000002</c:v>
                </c:pt>
                <c:pt idx="11">
                  <c:v>0.55000000000000004</c:v>
                </c:pt>
                <c:pt idx="12">
                  <c:v>0.57500000000000007</c:v>
                </c:pt>
                <c:pt idx="13">
                  <c:v>0.6</c:v>
                </c:pt>
                <c:pt idx="14">
                  <c:v>0.625</c:v>
                </c:pt>
                <c:pt idx="15">
                  <c:v>0.65</c:v>
                </c:pt>
                <c:pt idx="16">
                  <c:v>0.67500000000000004</c:v>
                </c:pt>
                <c:pt idx="17">
                  <c:v>0.7</c:v>
                </c:pt>
                <c:pt idx="18">
                  <c:v>0.72499999999999998</c:v>
                </c:pt>
                <c:pt idx="19">
                  <c:v>0.75</c:v>
                </c:pt>
                <c:pt idx="20">
                  <c:v>0.77500000000000002</c:v>
                </c:pt>
                <c:pt idx="21">
                  <c:v>0.8</c:v>
                </c:pt>
                <c:pt idx="22">
                  <c:v>0.82500000000000007</c:v>
                </c:pt>
                <c:pt idx="23">
                  <c:v>0.85</c:v>
                </c:pt>
                <c:pt idx="24">
                  <c:v>0.875</c:v>
                </c:pt>
                <c:pt idx="25">
                  <c:v>0.9</c:v>
                </c:pt>
                <c:pt idx="26">
                  <c:v>0.92500000000000004</c:v>
                </c:pt>
                <c:pt idx="27">
                  <c:v>0.95</c:v>
                </c:pt>
                <c:pt idx="28">
                  <c:v>0.97499999999999998</c:v>
                </c:pt>
                <c:pt idx="29">
                  <c:v>1</c:v>
                </c:pt>
                <c:pt idx="30">
                  <c:v>1.0249999999999999</c:v>
                </c:pt>
                <c:pt idx="31">
                  <c:v>1.05</c:v>
                </c:pt>
                <c:pt idx="32">
                  <c:v>1.075</c:v>
                </c:pt>
                <c:pt idx="33">
                  <c:v>1.1000000000000001</c:v>
                </c:pt>
                <c:pt idx="34">
                  <c:v>1.125</c:v>
                </c:pt>
                <c:pt idx="35">
                  <c:v>1.1499999999999999</c:v>
                </c:pt>
                <c:pt idx="36">
                  <c:v>1.175</c:v>
                </c:pt>
                <c:pt idx="37">
                  <c:v>1.2</c:v>
                </c:pt>
                <c:pt idx="38">
                  <c:v>1.2250000000000001</c:v>
                </c:pt>
                <c:pt idx="39">
                  <c:v>1.25</c:v>
                </c:pt>
                <c:pt idx="40">
                  <c:v>1.2749999999999999</c:v>
                </c:pt>
                <c:pt idx="41">
                  <c:v>1.3</c:v>
                </c:pt>
                <c:pt idx="42">
                  <c:v>1.325</c:v>
                </c:pt>
                <c:pt idx="43">
                  <c:v>1.35</c:v>
                </c:pt>
                <c:pt idx="44">
                  <c:v>1.375</c:v>
                </c:pt>
                <c:pt idx="45">
                  <c:v>1.4</c:v>
                </c:pt>
                <c:pt idx="46">
                  <c:v>1.425</c:v>
                </c:pt>
                <c:pt idx="47">
                  <c:v>1.45</c:v>
                </c:pt>
                <c:pt idx="48">
                  <c:v>1.4750000000000001</c:v>
                </c:pt>
                <c:pt idx="49">
                  <c:v>1.5</c:v>
                </c:pt>
                <c:pt idx="50">
                  <c:v>1.5249999999999999</c:v>
                </c:pt>
                <c:pt idx="51">
                  <c:v>1.55</c:v>
                </c:pt>
                <c:pt idx="52">
                  <c:v>1.5750000000000002</c:v>
                </c:pt>
                <c:pt idx="53">
                  <c:v>1.6</c:v>
                </c:pt>
                <c:pt idx="54">
                  <c:v>1.625</c:v>
                </c:pt>
                <c:pt idx="55">
                  <c:v>1.65</c:v>
                </c:pt>
                <c:pt idx="56">
                  <c:v>1.675</c:v>
                </c:pt>
                <c:pt idx="57">
                  <c:v>1.7</c:v>
                </c:pt>
                <c:pt idx="58">
                  <c:v>1.7250000000000001</c:v>
                </c:pt>
                <c:pt idx="59">
                  <c:v>1.75</c:v>
                </c:pt>
                <c:pt idx="60">
                  <c:v>1.7749999999999999</c:v>
                </c:pt>
                <c:pt idx="61">
                  <c:v>1.8</c:v>
                </c:pt>
                <c:pt idx="62">
                  <c:v>1.8250000000000002</c:v>
                </c:pt>
                <c:pt idx="63">
                  <c:v>1.85</c:v>
                </c:pt>
                <c:pt idx="64">
                  <c:v>1.875</c:v>
                </c:pt>
                <c:pt idx="65">
                  <c:v>1.9</c:v>
                </c:pt>
                <c:pt idx="66">
                  <c:v>1.925</c:v>
                </c:pt>
                <c:pt idx="67">
                  <c:v>1.95</c:v>
                </c:pt>
                <c:pt idx="68">
                  <c:v>1.9750000000000001</c:v>
                </c:pt>
                <c:pt idx="69">
                  <c:v>2</c:v>
                </c:pt>
                <c:pt idx="70">
                  <c:v>2.0249999999999999</c:v>
                </c:pt>
                <c:pt idx="71">
                  <c:v>2.0499999999999998</c:v>
                </c:pt>
                <c:pt idx="72">
                  <c:v>2.0750000000000002</c:v>
                </c:pt>
                <c:pt idx="73">
                  <c:v>2.1</c:v>
                </c:pt>
                <c:pt idx="74">
                  <c:v>2.125</c:v>
                </c:pt>
                <c:pt idx="75">
                  <c:v>2.15</c:v>
                </c:pt>
                <c:pt idx="76">
                  <c:v>2.2000000000000002</c:v>
                </c:pt>
                <c:pt idx="77">
                  <c:v>2.25</c:v>
                </c:pt>
                <c:pt idx="78">
                  <c:v>2.2999999999999998</c:v>
                </c:pt>
                <c:pt idx="79">
                  <c:v>2.35</c:v>
                </c:pt>
              </c:numCache>
            </c:numRef>
          </c:xVal>
          <c:yVal>
            <c:numRef>
              <c:f>Figs!$G$15:$G$94</c:f>
              <c:numCache>
                <c:formatCode>General</c:formatCode>
                <c:ptCount val="80"/>
                <c:pt idx="0">
                  <c:v>2.1900643361573162</c:v>
                </c:pt>
                <c:pt idx="1">
                  <c:v>3.9003649727068157</c:v>
                </c:pt>
                <c:pt idx="2">
                  <c:v>5.1501896483803424</c:v>
                </c:pt>
                <c:pt idx="3">
                  <c:v>6.5165182203908341</c:v>
                </c:pt>
                <c:pt idx="4">
                  <c:v>7.6458185393188147</c:v>
                </c:pt>
                <c:pt idx="5">
                  <c:v>8.1492805384648417</c:v>
                </c:pt>
                <c:pt idx="6">
                  <c:v>7.923217142414761</c:v>
                </c:pt>
                <c:pt idx="7">
                  <c:v>7.192124824423523</c:v>
                </c:pt>
                <c:pt idx="8">
                  <c:v>6.2519424586337689</c:v>
                </c:pt>
                <c:pt idx="9">
                  <c:v>5.2848499464393592</c:v>
                </c:pt>
                <c:pt idx="10">
                  <c:v>4.3400635833984911</c:v>
                </c:pt>
                <c:pt idx="11">
                  <c:v>3.3574677894257845</c:v>
                </c:pt>
                <c:pt idx="12">
                  <c:v>2.160015840442278</c:v>
                </c:pt>
                <c:pt idx="13">
                  <c:v>1.404276911946404</c:v>
                </c:pt>
                <c:pt idx="14">
                  <c:v>5.0107547052329915</c:v>
                </c:pt>
                <c:pt idx="15">
                  <c:v>4.8496783734987101</c:v>
                </c:pt>
                <c:pt idx="16">
                  <c:v>4.2425115826215976</c:v>
                </c:pt>
                <c:pt idx="17">
                  <c:v>3.817052863606996</c:v>
                </c:pt>
                <c:pt idx="18">
                  <c:v>3.5202309228472948</c:v>
                </c:pt>
                <c:pt idx="19">
                  <c:v>3.307916038524648</c:v>
                </c:pt>
                <c:pt idx="20">
                  <c:v>3.155594640382601</c:v>
                </c:pt>
                <c:pt idx="21">
                  <c:v>3.0492757104950345</c:v>
                </c:pt>
                <c:pt idx="22">
                  <c:v>2.9805031903168846</c:v>
                </c:pt>
                <c:pt idx="23">
                  <c:v>2.9437968070132121</c:v>
                </c:pt>
                <c:pt idx="24">
                  <c:v>2.935159359983349</c:v>
                </c:pt>
                <c:pt idx="25">
                  <c:v>2.9510603676723348</c:v>
                </c:pt>
                <c:pt idx="26">
                  <c:v>2.9877960212883514</c:v>
                </c:pt>
                <c:pt idx="27">
                  <c:v>3.041490819704785</c:v>
                </c:pt>
                <c:pt idx="28">
                  <c:v>3.1090663874734852</c:v>
                </c:pt>
                <c:pt idx="29">
                  <c:v>3.1898300704160847</c:v>
                </c:pt>
                <c:pt idx="30">
                  <c:v>3.2864204275108753</c:v>
                </c:pt>
                <c:pt idx="31">
                  <c:v>3.4041430556313905</c:v>
                </c:pt>
                <c:pt idx="32">
                  <c:v>3.5493299288212725</c:v>
                </c:pt>
                <c:pt idx="33">
                  <c:v>3.728090406809943</c:v>
                </c:pt>
                <c:pt idx="34">
                  <c:v>3.946026893093729</c:v>
                </c:pt>
                <c:pt idx="35">
                  <c:v>4.2085893211993142</c:v>
                </c:pt>
                <c:pt idx="36">
                  <c:v>4.521602749659257</c:v>
                </c:pt>
                <c:pt idx="37">
                  <c:v>4.8917206600968308</c:v>
                </c:pt>
                <c:pt idx="38">
                  <c:v>5.3267568167207955</c:v>
                </c:pt>
                <c:pt idx="39">
                  <c:v>5.8359078416772796</c:v>
                </c:pt>
                <c:pt idx="40">
                  <c:v>6.4298702293324181</c:v>
                </c:pt>
                <c:pt idx="41">
                  <c:v>7.1208278248247465</c:v>
                </c:pt>
                <c:pt idx="42">
                  <c:v>7.9222206589654904</c:v>
                </c:pt>
                <c:pt idx="43">
                  <c:v>8.8481575520857145</c:v>
                </c:pt>
                <c:pt idx="44">
                  <c:v>9.9122470882058984</c:v>
                </c:pt>
                <c:pt idx="45">
                  <c:v>11.125534127869447</c:v>
                </c:pt>
                <c:pt idx="46">
                  <c:v>12.493182131194782</c:v>
                </c:pt>
                <c:pt idx="47">
                  <c:v>14.009567069565501</c:v>
                </c:pt>
                <c:pt idx="48">
                  <c:v>15.651787596961583</c:v>
                </c:pt>
                <c:pt idx="49">
                  <c:v>17.372376392713818</c:v>
                </c:pt>
                <c:pt idx="50">
                  <c:v>19.093405054112459</c:v>
                </c:pt>
                <c:pt idx="51">
                  <c:v>20.705850522914339</c:v>
                </c:pt>
                <c:pt idx="52">
                  <c:v>22.078835483985344</c:v>
                </c:pt>
                <c:pt idx="53">
                  <c:v>23.081085731580551</c:v>
                </c:pt>
                <c:pt idx="54">
                  <c:v>23.610835836079517</c:v>
                </c:pt>
                <c:pt idx="55">
                  <c:v>23.623150319318192</c:v>
                </c:pt>
                <c:pt idx="56">
                  <c:v>23.141606184898922</c:v>
                </c:pt>
                <c:pt idx="57">
                  <c:v>22.2481304896532</c:v>
                </c:pt>
                <c:pt idx="58">
                  <c:v>21.056128150519537</c:v>
                </c:pt>
                <c:pt idx="59">
                  <c:v>19.68009831350459</c:v>
                </c:pt>
                <c:pt idx="60">
                  <c:v>18.216532788475227</c:v>
                </c:pt>
                <c:pt idx="61">
                  <c:v>16.741928009640965</c:v>
                </c:pt>
                <c:pt idx="62">
                  <c:v>15.315860231073691</c:v>
                </c:pt>
                <c:pt idx="63">
                  <c:v>13.978940075132268</c:v>
                </c:pt>
                <c:pt idx="64">
                  <c:v>12.752253479422915</c:v>
                </c:pt>
                <c:pt idx="65">
                  <c:v>11.641981440210175</c:v>
                </c:pt>
                <c:pt idx="66">
                  <c:v>10.645251607103713</c:v>
                </c:pt>
                <c:pt idx="67">
                  <c:v>9.7545040925045932</c:v>
                </c:pt>
                <c:pt idx="68">
                  <c:v>8.9601646112967988</c:v>
                </c:pt>
                <c:pt idx="69">
                  <c:v>8.2521573407129551</c:v>
                </c:pt>
                <c:pt idx="70">
                  <c:v>7.6207162213327946</c:v>
                </c:pt>
                <c:pt idx="71">
                  <c:v>7.056789772448349</c:v>
                </c:pt>
                <c:pt idx="72">
                  <c:v>6.552205095109926</c:v>
                </c:pt>
                <c:pt idx="73">
                  <c:v>6.0997055063552406</c:v>
                </c:pt>
                <c:pt idx="74">
                  <c:v>5.692914324093314</c:v>
                </c:pt>
                <c:pt idx="75">
                  <c:v>5.3262646234943878</c:v>
                </c:pt>
                <c:pt idx="76">
                  <c:v>4.6946637323340292</c:v>
                </c:pt>
                <c:pt idx="77">
                  <c:v>4.1733615888888851</c:v>
                </c:pt>
                <c:pt idx="78">
                  <c:v>3.7386070306458024</c:v>
                </c:pt>
                <c:pt idx="79">
                  <c:v>3.3724412287498757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186176"/>
        <c:axId val="119187712"/>
      </c:scatterChart>
      <c:valAx>
        <c:axId val="119186176"/>
        <c:scaling>
          <c:orientation val="minMax"/>
          <c:max val="2.5"/>
          <c:min val="0"/>
        </c:scaling>
        <c:delete val="0"/>
        <c:axPos val="b"/>
        <c:numFmt formatCode="0.0" sourceLinked="0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pt-BR"/>
          </a:p>
        </c:txPr>
        <c:crossAx val="119187712"/>
        <c:crosses val="autoZero"/>
        <c:crossBetween val="midCat"/>
        <c:majorUnit val="0.5"/>
        <c:minorUnit val="0.25"/>
      </c:valAx>
      <c:valAx>
        <c:axId val="119187712"/>
        <c:scaling>
          <c:orientation val="minMax"/>
          <c:max val="3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pt-BR"/>
          </a:p>
        </c:txPr>
        <c:crossAx val="119186176"/>
        <c:crossesAt val="0"/>
        <c:crossBetween val="midCat"/>
        <c:majorUnit val="10"/>
        <c:minorUnit val="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842481929733589"/>
          <c:y val="9.4091016519563503E-2"/>
          <c:w val="0.51167951524475008"/>
          <c:h val="0.66891904761904764"/>
        </c:manualLayout>
      </c:layout>
      <c:scatterChart>
        <c:scatterStyle val="lineMarker"/>
        <c:varyColors val="0"/>
        <c:ser>
          <c:idx val="2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ysClr val="windowText" lastClr="00000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erich_d!$C$1:$C$22</c:f>
                <c:numCache>
                  <c:formatCode>General</c:formatCode>
                  <c:ptCount val="22"/>
                  <c:pt idx="0">
                    <c:v>2.2860539737774994</c:v>
                  </c:pt>
                  <c:pt idx="1">
                    <c:v>1.9731954887653469</c:v>
                  </c:pt>
                  <c:pt idx="2">
                    <c:v>2.5002583113541514</c:v>
                  </c:pt>
                  <c:pt idx="3">
                    <c:v>2.0762415681593938</c:v>
                  </c:pt>
                  <c:pt idx="4">
                    <c:v>2.0027924777009511</c:v>
                  </c:pt>
                  <c:pt idx="5">
                    <c:v>1.7914463024911085</c:v>
                  </c:pt>
                  <c:pt idx="6">
                    <c:v>2.049631352186045</c:v>
                  </c:pt>
                  <c:pt idx="7">
                    <c:v>1.9067719778197894</c:v>
                  </c:pt>
                  <c:pt idx="8">
                    <c:v>1.6618862939969061</c:v>
                  </c:pt>
                  <c:pt idx="9">
                    <c:v>2.0151435715505213</c:v>
                  </c:pt>
                  <c:pt idx="10">
                    <c:v>2.0998601658500484</c:v>
                  </c:pt>
                  <c:pt idx="11">
                    <c:v>2.5238681058136527</c:v>
                  </c:pt>
                  <c:pt idx="12">
                    <c:v>2.78</c:v>
                  </c:pt>
                  <c:pt idx="13">
                    <c:v>3.31</c:v>
                  </c:pt>
                  <c:pt idx="14">
                    <c:v>3.86</c:v>
                  </c:pt>
                  <c:pt idx="15">
                    <c:v>3.64</c:v>
                  </c:pt>
                  <c:pt idx="16">
                    <c:v>2.5</c:v>
                  </c:pt>
                  <c:pt idx="17">
                    <c:v>2.5</c:v>
                  </c:pt>
                  <c:pt idx="18">
                    <c:v>2.9467292094890682</c:v>
                  </c:pt>
                  <c:pt idx="19">
                    <c:v>2.7429450634481456</c:v>
                  </c:pt>
                  <c:pt idx="20">
                    <c:v>2.6225639029237966</c:v>
                  </c:pt>
                  <c:pt idx="21">
                    <c:v>3.1779591105258107</c:v>
                  </c:pt>
                </c:numCache>
              </c:numRef>
            </c:plus>
            <c:minus>
              <c:numRef>
                <c:f>erich_d!$C$1:$C$22</c:f>
                <c:numCache>
                  <c:formatCode>General</c:formatCode>
                  <c:ptCount val="22"/>
                  <c:pt idx="0">
                    <c:v>2.2860539737774994</c:v>
                  </c:pt>
                  <c:pt idx="1">
                    <c:v>1.9731954887653469</c:v>
                  </c:pt>
                  <c:pt idx="2">
                    <c:v>2.5002583113541514</c:v>
                  </c:pt>
                  <c:pt idx="3">
                    <c:v>2.0762415681593938</c:v>
                  </c:pt>
                  <c:pt idx="4">
                    <c:v>2.0027924777009511</c:v>
                  </c:pt>
                  <c:pt idx="5">
                    <c:v>1.7914463024911085</c:v>
                  </c:pt>
                  <c:pt idx="6">
                    <c:v>2.049631352186045</c:v>
                  </c:pt>
                  <c:pt idx="7">
                    <c:v>1.9067719778197894</c:v>
                  </c:pt>
                  <c:pt idx="8">
                    <c:v>1.6618862939969061</c:v>
                  </c:pt>
                  <c:pt idx="9">
                    <c:v>2.0151435715505213</c:v>
                  </c:pt>
                  <c:pt idx="10">
                    <c:v>2.0998601658500484</c:v>
                  </c:pt>
                  <c:pt idx="11">
                    <c:v>2.5238681058136527</c:v>
                  </c:pt>
                  <c:pt idx="12">
                    <c:v>2.78</c:v>
                  </c:pt>
                  <c:pt idx="13">
                    <c:v>3.31</c:v>
                  </c:pt>
                  <c:pt idx="14">
                    <c:v>3.86</c:v>
                  </c:pt>
                  <c:pt idx="15">
                    <c:v>3.64</c:v>
                  </c:pt>
                  <c:pt idx="16">
                    <c:v>2.5</c:v>
                  </c:pt>
                  <c:pt idx="17">
                    <c:v>2.5</c:v>
                  </c:pt>
                  <c:pt idx="18">
                    <c:v>2.9467292094890682</c:v>
                  </c:pt>
                  <c:pt idx="19">
                    <c:v>2.7429450634481456</c:v>
                  </c:pt>
                  <c:pt idx="20">
                    <c:v>2.6225639029237966</c:v>
                  </c:pt>
                  <c:pt idx="21">
                    <c:v>3.1779591105258107</c:v>
                  </c:pt>
                </c:numCache>
              </c:numRef>
            </c:minus>
          </c:errBars>
          <c:xVal>
            <c:numRef>
              <c:f>erich_d!$A$1:$A$22</c:f>
              <c:numCache>
                <c:formatCode>0.00</c:formatCode>
                <c:ptCount val="22"/>
                <c:pt idx="0">
                  <c:v>1.02</c:v>
                </c:pt>
                <c:pt idx="1">
                  <c:v>1.06</c:v>
                </c:pt>
                <c:pt idx="2">
                  <c:v>1.1000000000000001</c:v>
                </c:pt>
                <c:pt idx="3">
                  <c:v>1.1399999999999999</c:v>
                </c:pt>
                <c:pt idx="4">
                  <c:v>1.18</c:v>
                </c:pt>
                <c:pt idx="5">
                  <c:v>1.22</c:v>
                </c:pt>
                <c:pt idx="6">
                  <c:v>1.26</c:v>
                </c:pt>
                <c:pt idx="7">
                  <c:v>1.3</c:v>
                </c:pt>
                <c:pt idx="8">
                  <c:v>1.34</c:v>
                </c:pt>
                <c:pt idx="9">
                  <c:v>1.6</c:v>
                </c:pt>
                <c:pt idx="10">
                  <c:v>1.645</c:v>
                </c:pt>
                <c:pt idx="11">
                  <c:v>1.68</c:v>
                </c:pt>
                <c:pt idx="12">
                  <c:v>1.7250000000000001</c:v>
                </c:pt>
                <c:pt idx="13">
                  <c:v>1.76</c:v>
                </c:pt>
                <c:pt idx="14">
                  <c:v>1.8</c:v>
                </c:pt>
                <c:pt idx="15">
                  <c:v>1.8450000000000002</c:v>
                </c:pt>
                <c:pt idx="16">
                  <c:v>1.88</c:v>
                </c:pt>
                <c:pt idx="17">
                  <c:v>1.9200000000000002</c:v>
                </c:pt>
                <c:pt idx="18">
                  <c:v>1.96</c:v>
                </c:pt>
                <c:pt idx="19">
                  <c:v>2</c:v>
                </c:pt>
                <c:pt idx="20">
                  <c:v>2.04</c:v>
                </c:pt>
                <c:pt idx="21">
                  <c:v>2.08</c:v>
                </c:pt>
              </c:numCache>
            </c:numRef>
          </c:xVal>
          <c:yVal>
            <c:numRef>
              <c:f>erich_d!$B$1:$B$22</c:f>
              <c:numCache>
                <c:formatCode>0.00</c:formatCode>
                <c:ptCount val="22"/>
                <c:pt idx="0">
                  <c:v>12.810427660404834</c:v>
                </c:pt>
                <c:pt idx="1">
                  <c:v>9.7790190380349618</c:v>
                </c:pt>
                <c:pt idx="2">
                  <c:v>16.082809572183258</c:v>
                </c:pt>
                <c:pt idx="3">
                  <c:v>11.357662433058124</c:v>
                </c:pt>
                <c:pt idx="4">
                  <c:v>10.820087948274207</c:v>
                </c:pt>
                <c:pt idx="5">
                  <c:v>9.381931358065053</c:v>
                </c:pt>
                <c:pt idx="6">
                  <c:v>12.56691543212596</c:v>
                </c:pt>
                <c:pt idx="7">
                  <c:v>11.126030827605863</c:v>
                </c:pt>
                <c:pt idx="8">
                  <c:v>8.6432525458090339</c:v>
                </c:pt>
                <c:pt idx="9" formatCode="General">
                  <c:v>11.46</c:v>
                </c:pt>
                <c:pt idx="10" formatCode="General">
                  <c:v>12.72</c:v>
                </c:pt>
                <c:pt idx="11" formatCode="General">
                  <c:v>15.57</c:v>
                </c:pt>
                <c:pt idx="12" formatCode="General">
                  <c:v>19.66</c:v>
                </c:pt>
                <c:pt idx="13" formatCode="General">
                  <c:v>20.38</c:v>
                </c:pt>
                <c:pt idx="14" formatCode="General">
                  <c:v>28.38</c:v>
                </c:pt>
                <c:pt idx="15" formatCode="General">
                  <c:v>25.78</c:v>
                </c:pt>
                <c:pt idx="16">
                  <c:v>11.16151635892887</c:v>
                </c:pt>
                <c:pt idx="17">
                  <c:v>10.05349367509924</c:v>
                </c:pt>
                <c:pt idx="18">
                  <c:v>12.699349359742703</c:v>
                </c:pt>
                <c:pt idx="19">
                  <c:v>7.7771134058281088</c:v>
                </c:pt>
                <c:pt idx="20">
                  <c:v>11.854694889301106</c:v>
                </c:pt>
                <c:pt idx="21">
                  <c:v>11.00466490358702</c:v>
                </c:pt>
              </c:numCache>
            </c:numRef>
          </c:yVal>
          <c:smooth val="0"/>
        </c:ser>
        <c:ser>
          <c:idx val="0"/>
          <c:order val="1"/>
          <c:spPr>
            <a:ln w="22225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Figs!$H$15:$H$80</c:f>
              <c:numCache>
                <c:formatCode>General</c:formatCode>
                <c:ptCount val="66"/>
                <c:pt idx="0">
                  <c:v>0.25</c:v>
                </c:pt>
                <c:pt idx="1">
                  <c:v>0.3</c:v>
                </c:pt>
                <c:pt idx="2">
                  <c:v>0.35</c:v>
                </c:pt>
                <c:pt idx="3">
                  <c:v>0.4</c:v>
                </c:pt>
                <c:pt idx="4">
                  <c:v>0.45</c:v>
                </c:pt>
                <c:pt idx="5">
                  <c:v>0.5</c:v>
                </c:pt>
                <c:pt idx="6">
                  <c:v>0.55000000000000004</c:v>
                </c:pt>
                <c:pt idx="7">
                  <c:v>0.6</c:v>
                </c:pt>
                <c:pt idx="8">
                  <c:v>0.65</c:v>
                </c:pt>
                <c:pt idx="9">
                  <c:v>0.7</c:v>
                </c:pt>
                <c:pt idx="10">
                  <c:v>0.75</c:v>
                </c:pt>
                <c:pt idx="11">
                  <c:v>0.8</c:v>
                </c:pt>
                <c:pt idx="12">
                  <c:v>0.85</c:v>
                </c:pt>
                <c:pt idx="13">
                  <c:v>0.9</c:v>
                </c:pt>
                <c:pt idx="14">
                  <c:v>0.95</c:v>
                </c:pt>
                <c:pt idx="15">
                  <c:v>1</c:v>
                </c:pt>
                <c:pt idx="16">
                  <c:v>1.02</c:v>
                </c:pt>
                <c:pt idx="17">
                  <c:v>1.05</c:v>
                </c:pt>
                <c:pt idx="18">
                  <c:v>1.06</c:v>
                </c:pt>
                <c:pt idx="19">
                  <c:v>1.1000000000000001</c:v>
                </c:pt>
                <c:pt idx="20">
                  <c:v>1.1000000000000001</c:v>
                </c:pt>
                <c:pt idx="21">
                  <c:v>1.1399999999999999</c:v>
                </c:pt>
                <c:pt idx="22">
                  <c:v>1.1499999999999999</c:v>
                </c:pt>
                <c:pt idx="23">
                  <c:v>1.18</c:v>
                </c:pt>
                <c:pt idx="24">
                  <c:v>1.2</c:v>
                </c:pt>
                <c:pt idx="25">
                  <c:v>1.22</c:v>
                </c:pt>
                <c:pt idx="26">
                  <c:v>1.25</c:v>
                </c:pt>
                <c:pt idx="27">
                  <c:v>1.26</c:v>
                </c:pt>
                <c:pt idx="28">
                  <c:v>1.3</c:v>
                </c:pt>
                <c:pt idx="29">
                  <c:v>1.3</c:v>
                </c:pt>
                <c:pt idx="30">
                  <c:v>1.34</c:v>
                </c:pt>
                <c:pt idx="31">
                  <c:v>1.35</c:v>
                </c:pt>
                <c:pt idx="32">
                  <c:v>1.4</c:v>
                </c:pt>
                <c:pt idx="33">
                  <c:v>1.45</c:v>
                </c:pt>
                <c:pt idx="34">
                  <c:v>1.5</c:v>
                </c:pt>
                <c:pt idx="35">
                  <c:v>1.55</c:v>
                </c:pt>
                <c:pt idx="36">
                  <c:v>1.6</c:v>
                </c:pt>
                <c:pt idx="37">
                  <c:v>1.6</c:v>
                </c:pt>
                <c:pt idx="38">
                  <c:v>1.645</c:v>
                </c:pt>
                <c:pt idx="39">
                  <c:v>1.65</c:v>
                </c:pt>
                <c:pt idx="40">
                  <c:v>1.68</c:v>
                </c:pt>
                <c:pt idx="41">
                  <c:v>1.7</c:v>
                </c:pt>
                <c:pt idx="42">
                  <c:v>1.7250000000000001</c:v>
                </c:pt>
                <c:pt idx="43">
                  <c:v>1.75</c:v>
                </c:pt>
                <c:pt idx="44">
                  <c:v>1.76</c:v>
                </c:pt>
                <c:pt idx="45">
                  <c:v>1.8</c:v>
                </c:pt>
                <c:pt idx="46">
                  <c:v>1.8</c:v>
                </c:pt>
                <c:pt idx="47">
                  <c:v>1.8450000000000002</c:v>
                </c:pt>
                <c:pt idx="48">
                  <c:v>1.85</c:v>
                </c:pt>
                <c:pt idx="49">
                  <c:v>1.88</c:v>
                </c:pt>
                <c:pt idx="50">
                  <c:v>1.9</c:v>
                </c:pt>
                <c:pt idx="51">
                  <c:v>1.9200000000000002</c:v>
                </c:pt>
                <c:pt idx="52">
                  <c:v>1.95</c:v>
                </c:pt>
                <c:pt idx="53">
                  <c:v>1.96</c:v>
                </c:pt>
                <c:pt idx="54">
                  <c:v>2</c:v>
                </c:pt>
                <c:pt idx="55">
                  <c:v>2</c:v>
                </c:pt>
                <c:pt idx="56">
                  <c:v>2.04</c:v>
                </c:pt>
                <c:pt idx="57">
                  <c:v>2.0499999999999998</c:v>
                </c:pt>
                <c:pt idx="58">
                  <c:v>2.08</c:v>
                </c:pt>
                <c:pt idx="59">
                  <c:v>2.1</c:v>
                </c:pt>
                <c:pt idx="60">
                  <c:v>2.15</c:v>
                </c:pt>
                <c:pt idx="61">
                  <c:v>2.2000000000000002</c:v>
                </c:pt>
                <c:pt idx="62">
                  <c:v>2.25</c:v>
                </c:pt>
                <c:pt idx="63">
                  <c:v>2.2999999999999998</c:v>
                </c:pt>
                <c:pt idx="64">
                  <c:v>2.35</c:v>
                </c:pt>
                <c:pt idx="65">
                  <c:v>2.4</c:v>
                </c:pt>
              </c:numCache>
            </c:numRef>
          </c:xVal>
          <c:yVal>
            <c:numRef>
              <c:f>Figs!$I$15:$I$80</c:f>
              <c:numCache>
                <c:formatCode>General</c:formatCode>
                <c:ptCount val="66"/>
                <c:pt idx="0">
                  <c:v>3.8071817106336541</c:v>
                </c:pt>
                <c:pt idx="1">
                  <c:v>10.511793576082471</c:v>
                </c:pt>
                <c:pt idx="2">
                  <c:v>23.37639287578682</c:v>
                </c:pt>
                <c:pt idx="3">
                  <c:v>35.412214973351439</c:v>
                </c:pt>
                <c:pt idx="4">
                  <c:v>36.148053430320729</c:v>
                </c:pt>
                <c:pt idx="5">
                  <c:v>30.727808771124963</c:v>
                </c:pt>
                <c:pt idx="6">
                  <c:v>25.323013575101022</c:v>
                </c:pt>
                <c:pt idx="7">
                  <c:v>21.291059110425387</c:v>
                </c:pt>
                <c:pt idx="8">
                  <c:v>18.386890885706599</c:v>
                </c:pt>
                <c:pt idx="9">
                  <c:v>16.390931990886134</c:v>
                </c:pt>
                <c:pt idx="10">
                  <c:v>15.070806833695247</c:v>
                </c:pt>
                <c:pt idx="11">
                  <c:v>14.330906416829652</c:v>
                </c:pt>
                <c:pt idx="12">
                  <c:v>14.146753432510945</c:v>
                </c:pt>
                <c:pt idx="13">
                  <c:v>14.44924202371266</c:v>
                </c:pt>
                <c:pt idx="14">
                  <c:v>14.873911801733763</c:v>
                </c:pt>
                <c:pt idx="15">
                  <c:v>14.721975918032038</c:v>
                </c:pt>
                <c:pt idx="16">
                  <c:v>14.407280970033346</c:v>
                </c:pt>
                <c:pt idx="17">
                  <c:v>13.725065751089868</c:v>
                </c:pt>
                <c:pt idx="18">
                  <c:v>13.46269643711816</c:v>
                </c:pt>
                <c:pt idx="19">
                  <c:v>12.370747519897211</c:v>
                </c:pt>
                <c:pt idx="20">
                  <c:v>12.370747519897211</c:v>
                </c:pt>
                <c:pt idx="21">
                  <c:v>11.36157610422649</c:v>
                </c:pt>
                <c:pt idx="22">
                  <c:v>11.13441457217777</c:v>
                </c:pt>
                <c:pt idx="23">
                  <c:v>10.5194843324653</c:v>
                </c:pt>
                <c:pt idx="24">
                  <c:v>10.16369295327822</c:v>
                </c:pt>
                <c:pt idx="25">
                  <c:v>9.8483173112564675</c:v>
                </c:pt>
                <c:pt idx="26">
                  <c:v>9.4442107266501942</c:v>
                </c:pt>
                <c:pt idx="27">
                  <c:v>9.3263653241649092</c:v>
                </c:pt>
                <c:pt idx="28">
                  <c:v>8.9304301394690224</c:v>
                </c:pt>
                <c:pt idx="29">
                  <c:v>8.9304301394690224</c:v>
                </c:pt>
                <c:pt idx="30">
                  <c:v>8.6433494396774897</c:v>
                </c:pt>
                <c:pt idx="31">
                  <c:v>8.5873073887991307</c:v>
                </c:pt>
                <c:pt idx="32">
                  <c:v>8.398684161421297</c:v>
                </c:pt>
                <c:pt idx="33">
                  <c:v>8.3720692146829201</c:v>
                </c:pt>
                <c:pt idx="34">
                  <c:v>8.5563192511799393</c:v>
                </c:pt>
                <c:pt idx="35">
                  <c:v>9.095567531729456</c:v>
                </c:pt>
                <c:pt idx="36">
                  <c:v>10.354230480371244</c:v>
                </c:pt>
                <c:pt idx="37">
                  <c:v>10.354230480371244</c:v>
                </c:pt>
                <c:pt idx="38">
                  <c:v>12.73019803131243</c:v>
                </c:pt>
                <c:pt idx="39">
                  <c:v>13.103631321353594</c:v>
                </c:pt>
                <c:pt idx="40">
                  <c:v>15.915137981647558</c:v>
                </c:pt>
                <c:pt idx="41">
                  <c:v>18.318555986297469</c:v>
                </c:pt>
                <c:pt idx="42">
                  <c:v>21.603233104219381</c:v>
                </c:pt>
                <c:pt idx="43">
                  <c:v>24.332033908462861</c:v>
                </c:pt>
                <c:pt idx="44">
                  <c:v>24.995112514820953</c:v>
                </c:pt>
                <c:pt idx="45">
                  <c:v>24.233332986886541</c:v>
                </c:pt>
                <c:pt idx="46">
                  <c:v>24.233332986886541</c:v>
                </c:pt>
                <c:pt idx="47">
                  <c:v>19.331666351894931</c:v>
                </c:pt>
                <c:pt idx="48">
                  <c:v>18.749448031947299</c:v>
                </c:pt>
                <c:pt idx="49">
                  <c:v>15.562854413080316</c:v>
                </c:pt>
                <c:pt idx="50">
                  <c:v>13.808268325703647</c:v>
                </c:pt>
                <c:pt idx="51">
                  <c:v>12.345930412219987</c:v>
                </c:pt>
                <c:pt idx="52">
                  <c:v>10.613856907315615</c:v>
                </c:pt>
                <c:pt idx="53">
                  <c:v>10.137745727952439</c:v>
                </c:pt>
                <c:pt idx="54">
                  <c:v>8.6140653055793948</c:v>
                </c:pt>
                <c:pt idx="55">
                  <c:v>8.6140653055793948</c:v>
                </c:pt>
                <c:pt idx="56">
                  <c:v>7.531992211845437</c:v>
                </c:pt>
                <c:pt idx="57">
                  <c:v>7.310865746814569</c:v>
                </c:pt>
                <c:pt idx="58">
                  <c:v>6.7370528455225509</c:v>
                </c:pt>
                <c:pt idx="59">
                  <c:v>6.4157739340793301</c:v>
                </c:pt>
                <c:pt idx="60">
                  <c:v>5.7697335656835422</c:v>
                </c:pt>
                <c:pt idx="61">
                  <c:v>5.2828597984133001</c:v>
                </c:pt>
                <c:pt idx="62">
                  <c:v>4.9022232376882542</c:v>
                </c:pt>
                <c:pt idx="63">
                  <c:v>4.5953056058542803</c:v>
                </c:pt>
                <c:pt idx="64">
                  <c:v>4.3413258774955761</c:v>
                </c:pt>
                <c:pt idx="65">
                  <c:v>4.1265259805694665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825536"/>
        <c:axId val="119827072"/>
      </c:scatterChart>
      <c:valAx>
        <c:axId val="119825536"/>
        <c:scaling>
          <c:orientation val="minMax"/>
          <c:max val="2.5"/>
          <c:min val="0"/>
        </c:scaling>
        <c:delete val="0"/>
        <c:axPos val="b"/>
        <c:numFmt formatCode="0.0" sourceLinked="0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pt-BR"/>
          </a:p>
        </c:txPr>
        <c:crossAx val="119827072"/>
        <c:crosses val="autoZero"/>
        <c:crossBetween val="midCat"/>
        <c:majorUnit val="0.5"/>
        <c:minorUnit val="0.25"/>
      </c:valAx>
      <c:valAx>
        <c:axId val="11982707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pt-BR"/>
          </a:p>
        </c:txPr>
        <c:crossAx val="119825536"/>
        <c:crossesAt val="0"/>
        <c:crossBetween val="midCat"/>
        <c:majorUnit val="10"/>
        <c:minorUnit val="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0.08688</cdr:x>
      <cdr:y>0.21037</cdr:y>
    </cdr:from>
    <cdr:to>
      <cdr:x>0.18295</cdr:x>
      <cdr:y>0.61547</cdr:y>
    </cdr:to>
    <cdr:sp macro="" textlink="">
      <cdr:nvSpPr>
        <cdr:cNvPr id="2" name="ZoneTexte 2"/>
        <cdr:cNvSpPr txBox="1"/>
      </cdr:nvSpPr>
      <cdr:spPr>
        <a:xfrm xmlns:a="http://schemas.openxmlformats.org/drawingml/2006/main" rot="16200000">
          <a:off x="89426" y="1134710"/>
          <a:ext cx="1386655" cy="55739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200" b="0" i="0">
              <a:latin typeface="Cambria Math"/>
            </a:rPr>
            <a:t>𝑑𝜎</a:t>
          </a:r>
          <a:r>
            <a:rPr lang="fr-BE" sz="1200" b="0" i="0">
              <a:latin typeface="Cambria Math" panose="02040503050406030204" pitchFamily="18" charset="0"/>
            </a:rPr>
            <a:t>/</a:t>
          </a:r>
          <a:r>
            <a:rPr lang="fr-BE" sz="1200" b="0" i="0">
              <a:latin typeface="Cambria Math"/>
            </a:rPr>
            <a:t>𝑑Ω(mb\/sr)</a:t>
          </a:r>
          <a:endParaRPr lang="fr-BE" sz="1200"/>
        </a:p>
      </cdr:txBody>
    </cdr:sp>
  </cdr:relSizeAnchor>
  <cdr:relSizeAnchor xmlns:cdr="http://schemas.openxmlformats.org/drawingml/2006/chartDrawing">
    <cdr:from>
      <cdr:x>0.48403</cdr:x>
      <cdr:y>0.84715</cdr:y>
    </cdr:from>
    <cdr:to>
      <cdr:x>0.71984</cdr:x>
      <cdr:y>0.93706</cdr:y>
    </cdr:to>
    <cdr:sp macro="" textlink="">
      <cdr:nvSpPr>
        <cdr:cNvPr id="3" name="ZoneTexte 3"/>
        <cdr:cNvSpPr txBox="1"/>
      </cdr:nvSpPr>
      <cdr:spPr>
        <a:xfrm xmlns:a="http://schemas.openxmlformats.org/drawingml/2006/main">
          <a:off x="2808329" y="2899773"/>
          <a:ext cx="136813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0" i="0" dirty="0" smtClean="0">
              <a:latin typeface="Cambria Math"/>
            </a:rPr>
            <a:t>𝐸𝑐</a:t>
          </a:r>
          <a:r>
            <a:rPr lang="fr-BE" sz="1400" b="0" i="0" dirty="0">
              <a:latin typeface="Cambria Math"/>
            </a:rPr>
            <a:t>.𝑚</a:t>
          </a:r>
          <a:r>
            <a:rPr lang="fr-BE" sz="1400" b="0" i="0" dirty="0" smtClean="0">
              <a:latin typeface="Cambria Math"/>
            </a:rPr>
            <a:t>.  </a:t>
          </a:r>
          <a:r>
            <a:rPr lang="fr-BE" sz="1400" b="0" i="0" dirty="0">
              <a:latin typeface="Cambria Math"/>
            </a:rPr>
            <a:t>(MeV)</a:t>
          </a:r>
          <a:endParaRPr lang="fr-BE" sz="1400" dirty="0"/>
        </a:p>
      </cdr:txBody>
    </cdr:sp>
  </cdr:relSizeAnchor>
  <cdr:relSizeAnchor xmlns:cdr="http://schemas.openxmlformats.org/drawingml/2006/chartDrawing">
    <cdr:from>
      <cdr:x>0.74466</cdr:x>
      <cdr:y>0.71353</cdr:y>
    </cdr:from>
    <cdr:to>
      <cdr:x>0.97864</cdr:x>
      <cdr:y>0.81243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4320498" y="2442394"/>
          <a:ext cx="1357546" cy="338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600" b="0" i="0" baseline="30000" dirty="0" smtClean="0">
              <a:latin typeface="Cambria Math" panose="02040503050406030204" pitchFamily="18" charset="0"/>
            </a:rPr>
            <a:t>8</a:t>
          </a:r>
          <a:r>
            <a:rPr lang="fr-FR" sz="1600" b="0" i="0" dirty="0" smtClean="0">
              <a:latin typeface="Cambria Math" panose="02040503050406030204" pitchFamily="18" charset="0"/>
            </a:rPr>
            <a:t>Li</a:t>
          </a:r>
          <a:r>
            <a:rPr lang="fr-FR" sz="1600" b="0" i="0" dirty="0">
              <a:latin typeface="Cambria Math" panose="02040503050406030204" pitchFamily="18" charset="0"/>
            </a:rPr>
            <a:t>(𝑝,𝑑</a:t>
          </a:r>
          <a:r>
            <a:rPr lang="fr-FR" sz="1600" b="0" i="0" dirty="0" smtClean="0">
              <a:latin typeface="Cambria Math" panose="02040503050406030204" pitchFamily="18" charset="0"/>
            </a:rPr>
            <a:t>)</a:t>
          </a:r>
          <a:r>
            <a:rPr lang="fr-FR" sz="1600" b="0" i="0" baseline="30000" dirty="0" smtClean="0">
              <a:latin typeface="Cambria Math" panose="02040503050406030204" pitchFamily="18" charset="0"/>
            </a:rPr>
            <a:t>7</a:t>
          </a:r>
          <a:r>
            <a:rPr lang="fr-FR" sz="1600" b="0" i="0" dirty="0" smtClean="0">
              <a:latin typeface="Cambria Math" panose="02040503050406030204" pitchFamily="18" charset="0"/>
            </a:rPr>
            <a:t>Li</a:t>
          </a:r>
          <a:endParaRPr lang="fr-BE" sz="1600" i="0" dirty="0"/>
        </a:p>
      </cdr:txBody>
    </cdr:sp>
  </cdr:relSizeAnchor>
  <cdr:relSizeAnchor xmlns:cdr="http://schemas.openxmlformats.org/drawingml/2006/chartDrawing">
    <cdr:from>
      <cdr:x>0.26063</cdr:x>
      <cdr:y>0.16829</cdr:y>
    </cdr:from>
    <cdr:to>
      <cdr:x>0.49461</cdr:x>
      <cdr:y>0.2672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1512168" y="576064"/>
          <a:ext cx="1357546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600" b="0" i="0" baseline="30000" dirty="0" smtClean="0">
              <a:latin typeface="Cambria Math" panose="02040503050406030204" pitchFamily="18" charset="0"/>
            </a:rPr>
            <a:t>7</a:t>
          </a:r>
          <a:r>
            <a:rPr lang="fr-FR" sz="1600" b="0" i="0" dirty="0">
              <a:latin typeface="Cambria Math" panose="02040503050406030204" pitchFamily="18" charset="0"/>
            </a:rPr>
            <a:t>Li(</a:t>
          </a:r>
          <a:r>
            <a:rPr lang="fr-FR" sz="1600" b="0" i="0" dirty="0" smtClean="0">
              <a:latin typeface="Cambria Math" panose="02040503050406030204" pitchFamily="18" charset="0"/>
            </a:rPr>
            <a:t>𝑑,𝑝)</a:t>
          </a:r>
          <a:r>
            <a:rPr lang="fr-FR" sz="1600" b="0" i="0" baseline="30000" dirty="0" smtClean="0">
              <a:latin typeface="Cambria Math" panose="02040503050406030204" pitchFamily="18" charset="0"/>
            </a:rPr>
            <a:t>8</a:t>
          </a:r>
          <a:r>
            <a:rPr lang="fr-FR" sz="1600" b="0" i="0" dirty="0" smtClean="0">
              <a:latin typeface="Cambria Math" panose="02040503050406030204" pitchFamily="18" charset="0"/>
            </a:rPr>
            <a:t>Li</a:t>
          </a:r>
          <a:endParaRPr lang="fr-BE" sz="1600" i="0" dirty="0"/>
        </a:p>
      </cdr:txBody>
    </cdr:sp>
  </cdr:relSizeAnchor>
  <cdr:relSizeAnchor xmlns:cdr="http://schemas.openxmlformats.org/drawingml/2006/chartDrawing">
    <cdr:from>
      <cdr:x>0.15044</cdr:x>
      <cdr:y>0.29131</cdr:y>
    </cdr:from>
    <cdr:to>
      <cdr:x>0.2234</cdr:x>
      <cdr:y>0.55844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627287" y="1242695"/>
          <a:ext cx="914400" cy="423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d</a:t>
          </a:r>
          <a:r>
            <a:rPr lang="pt-BR" sz="1100" dirty="0" smtClean="0">
              <a:sym typeface="Symbol"/>
            </a:rPr>
            <a:t>/d (mb/sr)</a:t>
          </a:r>
          <a:endParaRPr lang="pt-B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0.04054</cdr:x>
      <cdr:y>0.11934</cdr:y>
    </cdr:from>
    <cdr:to>
      <cdr:x>0.12625</cdr:x>
      <cdr:y>0.76053</cdr:y>
    </cdr:to>
    <cdr:sp macro="" textlink="">
      <cdr:nvSpPr>
        <cdr:cNvPr id="3" name="ZoneTexte 2"/>
        <cdr:cNvSpPr txBox="1"/>
      </cdr:nvSpPr>
      <cdr:spPr>
        <a:xfrm xmlns:a="http://schemas.openxmlformats.org/drawingml/2006/main" rot="16200000">
          <a:off x="-372104" y="767690"/>
          <a:ext cx="134317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0" i="0" dirty="0">
              <a:latin typeface="Cambria Math"/>
            </a:rPr>
            <a:t>𝑑𝜎</a:t>
          </a:r>
          <a:r>
            <a:rPr lang="fr-BE" sz="1400" b="0" i="0" dirty="0">
              <a:latin typeface="Cambria Math" panose="02040503050406030204" pitchFamily="18" charset="0"/>
            </a:rPr>
            <a:t>/</a:t>
          </a:r>
          <a:r>
            <a:rPr lang="fr-BE" sz="1400" b="0" i="0" dirty="0">
              <a:latin typeface="Cambria Math"/>
            </a:rPr>
            <a:t>𝑑</a:t>
          </a:r>
          <a:r>
            <a:rPr lang="fr-BE" sz="1400" b="0" i="0" dirty="0" smtClean="0">
              <a:latin typeface="Cambria Math"/>
            </a:rPr>
            <a:t>Ω(mb/sr</a:t>
          </a:r>
          <a:r>
            <a:rPr lang="fr-BE" sz="1400" b="0" i="0" dirty="0">
              <a:latin typeface="Cambria Math"/>
            </a:rPr>
            <a:t>)</a:t>
          </a:r>
          <a:endParaRPr lang="fr-BE" sz="1400" dirty="0"/>
        </a:p>
      </cdr:txBody>
    </cdr:sp>
  </cdr:relSizeAnchor>
  <cdr:relSizeAnchor xmlns:cdr="http://schemas.openxmlformats.org/drawingml/2006/chartDrawing">
    <cdr:from>
      <cdr:x>0.44114</cdr:x>
      <cdr:y>0.85308</cdr:y>
    </cdr:from>
    <cdr:to>
      <cdr:x>0.81535</cdr:x>
      <cdr:y>1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1584176" y="1787038"/>
          <a:ext cx="134383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0" i="0" dirty="0" smtClean="0">
              <a:latin typeface="Cambria Math"/>
            </a:rPr>
            <a:t>𝐸𝑐</a:t>
          </a:r>
          <a:r>
            <a:rPr lang="fr-BE" sz="1400" b="0" i="0" dirty="0">
              <a:latin typeface="Cambria Math"/>
            </a:rPr>
            <a:t>.𝑚</a:t>
          </a:r>
          <a:r>
            <a:rPr lang="fr-BE" sz="1400" b="0" i="0" dirty="0" smtClean="0">
              <a:latin typeface="Cambria Math"/>
            </a:rPr>
            <a:t>.  </a:t>
          </a:r>
          <a:r>
            <a:rPr lang="fr-BE" sz="1400" b="0" i="0" dirty="0">
              <a:latin typeface="Cambria Math"/>
            </a:rPr>
            <a:t>(MeV)</a:t>
          </a:r>
          <a:endParaRPr lang="fr-BE" sz="1400" dirty="0"/>
        </a:p>
      </cdr:txBody>
    </cdr:sp>
  </cdr:relSizeAnchor>
  <cdr:relSizeAnchor xmlns:cdr="http://schemas.openxmlformats.org/drawingml/2006/chartDrawing">
    <cdr:from>
      <cdr:x>0.40516</cdr:x>
      <cdr:y>0.12566</cdr:y>
    </cdr:from>
    <cdr:to>
      <cdr:x>0.76197</cdr:x>
      <cdr:y>0.28728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1454974" y="263234"/>
          <a:ext cx="1281330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600" b="0" i="0" dirty="0">
              <a:latin typeface="Cambria Math" panose="02040503050406030204" pitchFamily="18" charset="0"/>
            </a:rPr>
            <a:t> </a:t>
          </a:r>
          <a:r>
            <a:rPr lang="fr-FR" sz="1600" b="0" i="0" baseline="30000" dirty="0" smtClean="0">
              <a:latin typeface="Cambria Math" panose="02040503050406030204" pitchFamily="18" charset="0"/>
            </a:rPr>
            <a:t>8</a:t>
          </a:r>
          <a:r>
            <a:rPr lang="fr-FR" sz="1600" b="0" i="0" dirty="0" smtClean="0">
              <a:latin typeface="Cambria Math" panose="02040503050406030204" pitchFamily="18" charset="0"/>
            </a:rPr>
            <a:t>Li</a:t>
          </a:r>
          <a:r>
            <a:rPr lang="fr-FR" sz="1600" b="0" i="0" dirty="0">
              <a:latin typeface="Cambria Math" panose="02040503050406030204" pitchFamily="18" charset="0"/>
            </a:rPr>
            <a:t>(𝑝,𝑑</a:t>
          </a:r>
          <a:r>
            <a:rPr lang="fr-FR" sz="1600" b="0" i="0" dirty="0" smtClean="0">
              <a:latin typeface="Cambria Math" panose="02040503050406030204" pitchFamily="18" charset="0"/>
            </a:rPr>
            <a:t>)</a:t>
          </a:r>
          <a:r>
            <a:rPr lang="fr-FR" sz="1600" b="0" i="0" baseline="30000" dirty="0" smtClean="0">
              <a:latin typeface="Cambria Math" panose="02040503050406030204" pitchFamily="18" charset="0"/>
            </a:rPr>
            <a:t>7</a:t>
          </a:r>
          <a:r>
            <a:rPr lang="fr-FR" sz="1600" b="0" i="0" dirty="0" smtClean="0">
              <a:latin typeface="Cambria Math" panose="02040503050406030204" pitchFamily="18" charset="0"/>
            </a:rPr>
            <a:t>Li</a:t>
          </a:r>
          <a:endParaRPr lang="fr-BE" sz="1600" i="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0.02005</cdr:x>
      <cdr:y>0.06875</cdr:y>
    </cdr:from>
    <cdr:to>
      <cdr:x>0.11343</cdr:x>
      <cdr:y>0.79061</cdr:y>
    </cdr:to>
    <cdr:sp macro="" textlink="">
      <cdr:nvSpPr>
        <cdr:cNvPr id="2" name="ZoneTexte 2"/>
        <cdr:cNvSpPr txBox="1"/>
      </cdr:nvSpPr>
      <cdr:spPr>
        <a:xfrm xmlns:a="http://schemas.openxmlformats.org/drawingml/2006/main" rot="16200000">
          <a:off x="-516413" y="732433"/>
          <a:ext cx="1512167" cy="33533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0" i="0" dirty="0">
              <a:latin typeface="Cambria Math"/>
            </a:rPr>
            <a:t>𝑑𝜎</a:t>
          </a:r>
          <a:r>
            <a:rPr lang="fr-BE" sz="1400" b="0" i="0" dirty="0">
              <a:latin typeface="Cambria Math" panose="02040503050406030204" pitchFamily="18" charset="0"/>
            </a:rPr>
            <a:t>/</a:t>
          </a:r>
          <a:r>
            <a:rPr lang="fr-BE" sz="1400" b="0" i="0" dirty="0">
              <a:latin typeface="Cambria Math"/>
            </a:rPr>
            <a:t>𝑑</a:t>
          </a:r>
          <a:r>
            <a:rPr lang="fr-BE" sz="1400" b="0" i="0" dirty="0" smtClean="0">
              <a:latin typeface="Cambria Math"/>
            </a:rPr>
            <a:t>Ω(mb/sr</a:t>
          </a:r>
          <a:r>
            <a:rPr lang="fr-BE" sz="1400" b="0" i="0" dirty="0">
              <a:latin typeface="Cambria Math"/>
            </a:rPr>
            <a:t>)</a:t>
          </a:r>
          <a:endParaRPr lang="fr-BE" sz="1400" dirty="0"/>
        </a:p>
      </cdr:txBody>
    </cdr:sp>
  </cdr:relSizeAnchor>
  <cdr:relSizeAnchor xmlns:cdr="http://schemas.openxmlformats.org/drawingml/2006/chartDrawing">
    <cdr:from>
      <cdr:x>0.4297</cdr:x>
      <cdr:y>0.85308</cdr:y>
    </cdr:from>
    <cdr:to>
      <cdr:x>0.80508</cdr:x>
      <cdr:y>1</cdr:y>
    </cdr:to>
    <cdr:sp macro="" textlink="">
      <cdr:nvSpPr>
        <cdr:cNvPr id="3" name="ZoneTexte 3"/>
        <cdr:cNvSpPr txBox="1"/>
      </cdr:nvSpPr>
      <cdr:spPr>
        <a:xfrm xmlns:a="http://schemas.openxmlformats.org/drawingml/2006/main">
          <a:off x="1512168" y="1787038"/>
          <a:ext cx="132098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0" i="0" dirty="0" smtClean="0">
              <a:latin typeface="Cambria Math"/>
            </a:rPr>
            <a:t>𝐸𝑐</a:t>
          </a:r>
          <a:r>
            <a:rPr lang="fr-BE" sz="1400" b="0" i="0" dirty="0">
              <a:latin typeface="Cambria Math"/>
            </a:rPr>
            <a:t>.𝑚</a:t>
          </a:r>
          <a:r>
            <a:rPr lang="fr-BE" sz="1400" b="0" i="0" dirty="0" smtClean="0">
              <a:latin typeface="Cambria Math"/>
            </a:rPr>
            <a:t>.  </a:t>
          </a:r>
          <a:r>
            <a:rPr lang="fr-BE" sz="1400" b="0" i="0" dirty="0">
              <a:latin typeface="Cambria Math"/>
            </a:rPr>
            <a:t>(MeV)</a:t>
          </a:r>
          <a:endParaRPr lang="fr-BE" sz="1400" dirty="0"/>
        </a:p>
      </cdr:txBody>
    </cdr:sp>
  </cdr:relSizeAnchor>
  <cdr:relSizeAnchor xmlns:cdr="http://schemas.openxmlformats.org/drawingml/2006/chartDrawing">
    <cdr:from>
      <cdr:x>0.25877</cdr:x>
      <cdr:y>0.10312</cdr:y>
    </cdr:from>
    <cdr:to>
      <cdr:x>0.76197</cdr:x>
      <cdr:y>0.26474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929272" y="216024"/>
          <a:ext cx="1807032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r-FR" sz="1600" b="0" i="0" dirty="0">
              <a:latin typeface="Cambria Math" panose="02040503050406030204" pitchFamily="18" charset="0"/>
            </a:rPr>
            <a:t> </a:t>
          </a:r>
          <a:r>
            <a:rPr lang="fr-FR" sz="1600" b="0" i="0" baseline="30000" dirty="0" smtClean="0">
              <a:latin typeface="Cambria Math" panose="02040503050406030204" pitchFamily="18" charset="0"/>
            </a:rPr>
            <a:t>8</a:t>
          </a:r>
          <a:r>
            <a:rPr lang="fr-FR" sz="1600" b="0" i="0" dirty="0" smtClean="0">
              <a:latin typeface="Cambria Math" panose="02040503050406030204" pitchFamily="18" charset="0"/>
            </a:rPr>
            <a:t>𝐿𝑖(𝑝,𝑝)</a:t>
          </a:r>
          <a:r>
            <a:rPr lang="fr-FR" sz="1600" b="0" i="0" baseline="30000" dirty="0" smtClean="0">
              <a:latin typeface="Cambria Math" panose="02040503050406030204" pitchFamily="18" charset="0"/>
            </a:rPr>
            <a:t>8</a:t>
          </a:r>
          <a:r>
            <a:rPr lang="fr-FR" sz="1600" b="0" i="0" dirty="0" smtClean="0">
              <a:latin typeface="Cambria Math" panose="02040503050406030204" pitchFamily="18" charset="0"/>
            </a:rPr>
            <a:t>𝐿𝑖</a:t>
          </a:r>
          <a:endParaRPr lang="fr-BE" sz="1600" i="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0.01736</cdr:x>
      <cdr:y>0.04685</cdr:y>
    </cdr:from>
    <cdr:to>
      <cdr:x>0.12031</cdr:x>
      <cdr:y>0.75624</cdr:y>
    </cdr:to>
    <cdr:sp macro="" textlink="">
      <cdr:nvSpPr>
        <cdr:cNvPr id="2" name="ZoneTexte 2"/>
        <cdr:cNvSpPr txBox="1"/>
      </cdr:nvSpPr>
      <cdr:spPr>
        <a:xfrm xmlns:a="http://schemas.openxmlformats.org/drawingml/2006/main" rot="16200000">
          <a:off x="-495822" y="656307"/>
          <a:ext cx="1486036" cy="36970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0" i="0" dirty="0">
              <a:latin typeface="Cambria Math"/>
            </a:rPr>
            <a:t>𝑑𝜎</a:t>
          </a:r>
          <a:r>
            <a:rPr lang="fr-BE" sz="1400" b="0" i="0" dirty="0">
              <a:latin typeface="Cambria Math" panose="02040503050406030204" pitchFamily="18" charset="0"/>
            </a:rPr>
            <a:t>/</a:t>
          </a:r>
          <a:r>
            <a:rPr lang="fr-BE" sz="1400" b="0" i="0" dirty="0">
              <a:latin typeface="Cambria Math"/>
            </a:rPr>
            <a:t>𝑑</a:t>
          </a:r>
          <a:r>
            <a:rPr lang="fr-BE" sz="1400" b="0" i="0" dirty="0" smtClean="0">
              <a:latin typeface="Cambria Math"/>
            </a:rPr>
            <a:t>Ω(mb/sr</a:t>
          </a:r>
          <a:r>
            <a:rPr lang="fr-BE" sz="1400" b="0" i="0" dirty="0">
              <a:latin typeface="Cambria Math"/>
            </a:rPr>
            <a:t>)</a:t>
          </a:r>
          <a:endParaRPr lang="fr-BE" sz="1400" dirty="0"/>
        </a:p>
      </cdr:txBody>
    </cdr:sp>
  </cdr:relSizeAnchor>
  <cdr:relSizeAnchor xmlns:cdr="http://schemas.openxmlformats.org/drawingml/2006/chartDrawing">
    <cdr:from>
      <cdr:x>0.41758</cdr:x>
      <cdr:y>0.85308</cdr:y>
    </cdr:from>
    <cdr:to>
      <cdr:x>0.77572</cdr:x>
      <cdr:y>1</cdr:y>
    </cdr:to>
    <cdr:sp macro="" textlink="">
      <cdr:nvSpPr>
        <cdr:cNvPr id="3" name="ZoneTexte 3"/>
        <cdr:cNvSpPr txBox="1"/>
      </cdr:nvSpPr>
      <cdr:spPr>
        <a:xfrm xmlns:a="http://schemas.openxmlformats.org/drawingml/2006/main">
          <a:off x="1499562" y="1787038"/>
          <a:ext cx="128613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0" i="0" dirty="0">
              <a:latin typeface="Cambria Math"/>
            </a:rPr>
            <a:t>𝐸</a:t>
          </a:r>
          <a:r>
            <a:rPr lang="fr-BE" sz="1400" b="0" i="0" dirty="0" smtClean="0">
              <a:latin typeface="Cambria Math" panose="02040503050406030204" pitchFamily="18" charset="0"/>
            </a:rPr>
            <a:t>_</a:t>
          </a:r>
          <a:r>
            <a:rPr lang="fr-BE" sz="1400" b="0" i="0" dirty="0" smtClean="0">
              <a:latin typeface="Cambria Math"/>
            </a:rPr>
            <a:t>𝑐</a:t>
          </a:r>
          <a:r>
            <a:rPr lang="fr-BE" sz="1400" b="0" i="0" dirty="0">
              <a:latin typeface="Cambria Math"/>
            </a:rPr>
            <a:t>.𝑚</a:t>
          </a:r>
          <a:r>
            <a:rPr lang="fr-BE" sz="1400" b="0" i="0" dirty="0" smtClean="0">
              <a:latin typeface="Cambria Math"/>
            </a:rPr>
            <a:t>.  </a:t>
          </a:r>
          <a:r>
            <a:rPr lang="fr-BE" sz="1400" b="0" i="0" dirty="0">
              <a:latin typeface="Cambria Math"/>
            </a:rPr>
            <a:t>(MeV)</a:t>
          </a:r>
          <a:endParaRPr lang="fr-BE" sz="1400" dirty="0"/>
        </a:p>
      </cdr:txBody>
    </cdr:sp>
  </cdr:relSizeAnchor>
  <cdr:relSizeAnchor xmlns:cdr="http://schemas.openxmlformats.org/drawingml/2006/chartDrawing">
    <cdr:from>
      <cdr:x>0.24356</cdr:x>
      <cdr:y>0.08785</cdr:y>
    </cdr:from>
    <cdr:to>
      <cdr:x>0.70181</cdr:x>
      <cdr:y>0.24946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74651" y="184028"/>
          <a:ext cx="1645629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600" b="0" i="0" dirty="0">
              <a:latin typeface="Cambria Math" panose="02040503050406030204" pitchFamily="18" charset="0"/>
            </a:rPr>
            <a:t> </a:t>
          </a:r>
          <a:r>
            <a:rPr lang="fr-FR" sz="1600" b="0" i="0" baseline="30000" dirty="0" smtClean="0">
              <a:latin typeface="Cambria Math" panose="02040503050406030204" pitchFamily="18" charset="0"/>
            </a:rPr>
            <a:t>8</a:t>
          </a:r>
          <a:r>
            <a:rPr lang="fr-FR" sz="1600" b="0" i="0" dirty="0" smtClean="0">
              <a:latin typeface="Cambria Math" panose="02040503050406030204" pitchFamily="18" charset="0"/>
            </a:rPr>
            <a:t>Li</a:t>
          </a:r>
          <a:r>
            <a:rPr lang="fr-FR" sz="1600" b="0" i="0" dirty="0">
              <a:latin typeface="Cambria Math" panose="02040503050406030204" pitchFamily="18" charset="0"/>
            </a:rPr>
            <a:t>(𝑝,𝛼</a:t>
          </a:r>
          <a:r>
            <a:rPr lang="fr-FR" sz="1600" b="0" i="0" dirty="0" smtClean="0">
              <a:latin typeface="Cambria Math" panose="02040503050406030204" pitchFamily="18" charset="0"/>
            </a:rPr>
            <a:t>)</a:t>
          </a:r>
          <a:r>
            <a:rPr lang="fr-FR" sz="1600" b="0" i="0" baseline="30000" dirty="0" smtClean="0">
              <a:latin typeface="Cambria Math" panose="02040503050406030204" pitchFamily="18" charset="0"/>
            </a:rPr>
            <a:t>5</a:t>
          </a:r>
          <a:r>
            <a:rPr lang="fr-FR" sz="1600" b="0" i="0" dirty="0" smtClean="0">
              <a:latin typeface="Cambria Math" panose="02040503050406030204" pitchFamily="18" charset="0"/>
            </a:rPr>
            <a:t>He</a:t>
          </a:r>
          <a:endParaRPr lang="fr-BE" sz="1600" i="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0.32372</cdr:x>
      <cdr:y>0.79871</cdr:y>
    </cdr:from>
    <cdr:to>
      <cdr:x>0.85213</cdr:x>
      <cdr:y>0.92911</cdr:y>
    </cdr:to>
    <cdr:sp macro="" textlink="">
      <cdr:nvSpPr>
        <cdr:cNvPr id="3" name="ZoneTexte 3"/>
        <cdr:cNvSpPr txBox="1"/>
      </cdr:nvSpPr>
      <cdr:spPr>
        <a:xfrm xmlns:a="http://schemas.openxmlformats.org/drawingml/2006/main">
          <a:off x="989582" y="1885191"/>
          <a:ext cx="16152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0" i="0" dirty="0" smtClean="0">
              <a:latin typeface="Cambria Math"/>
            </a:rPr>
            <a:t>𝐸</a:t>
          </a:r>
          <a:r>
            <a:rPr lang="fr-BE" sz="1400" b="0" i="0" baseline="-25000" dirty="0" smtClean="0">
              <a:latin typeface="Cambria Math"/>
            </a:rPr>
            <a:t>cm</a:t>
          </a:r>
          <a:r>
            <a:rPr lang="fr-BE" sz="1400" b="0" i="0" dirty="0" smtClean="0">
              <a:latin typeface="Cambria Math"/>
            </a:rPr>
            <a:t>  </a:t>
          </a:r>
          <a:r>
            <a:rPr lang="fr-BE" sz="1400" b="0" i="0" dirty="0">
              <a:latin typeface="Cambria Math"/>
            </a:rPr>
            <a:t>(MeV)</a:t>
          </a:r>
          <a:endParaRPr lang="fr-BE" sz="14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0.35713</cdr:x>
      <cdr:y>0.85308</cdr:y>
    </cdr:from>
    <cdr:to>
      <cdr:x>0.81535</cdr:x>
      <cdr:y>1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1105273" y="1800199"/>
          <a:ext cx="141813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0" i="0" dirty="0" smtClean="0">
              <a:latin typeface="Cambria Math"/>
            </a:rPr>
            <a:t>𝐸𝑐</a:t>
          </a:r>
          <a:r>
            <a:rPr lang="fr-BE" sz="1400" b="0" i="0" dirty="0">
              <a:latin typeface="Cambria Math"/>
            </a:rPr>
            <a:t>.𝑚</a:t>
          </a:r>
          <a:r>
            <a:rPr lang="fr-BE" sz="1400" b="0" i="0" dirty="0" smtClean="0">
              <a:latin typeface="Cambria Math"/>
            </a:rPr>
            <a:t>.  </a:t>
          </a:r>
          <a:r>
            <a:rPr lang="fr-BE" sz="1400" b="0" i="0" dirty="0">
              <a:latin typeface="Cambria Math"/>
            </a:rPr>
            <a:t>(MeV)</a:t>
          </a:r>
          <a:endParaRPr lang="fr-BE" sz="14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0.02005</cdr:x>
      <cdr:y>0.06875</cdr:y>
    </cdr:from>
    <cdr:to>
      <cdr:x>0.11343</cdr:x>
      <cdr:y>0.79061</cdr:y>
    </cdr:to>
    <cdr:sp macro="" textlink="">
      <cdr:nvSpPr>
        <cdr:cNvPr id="2" name="ZoneTexte 2"/>
        <cdr:cNvSpPr txBox="1"/>
      </cdr:nvSpPr>
      <cdr:spPr>
        <a:xfrm xmlns:a="http://schemas.openxmlformats.org/drawingml/2006/main" rot="16200000">
          <a:off x="-516413" y="732433"/>
          <a:ext cx="1512167" cy="33533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0" i="0" dirty="0">
              <a:latin typeface="Cambria Math"/>
            </a:rPr>
            <a:t>𝑑𝜎</a:t>
          </a:r>
          <a:r>
            <a:rPr lang="fr-BE" sz="1400" b="0" i="0" dirty="0">
              <a:latin typeface="Cambria Math" panose="02040503050406030204" pitchFamily="18" charset="0"/>
            </a:rPr>
            <a:t>/</a:t>
          </a:r>
          <a:r>
            <a:rPr lang="fr-BE" sz="1400" b="0" i="0" dirty="0">
              <a:latin typeface="Cambria Math"/>
            </a:rPr>
            <a:t>𝑑</a:t>
          </a:r>
          <a:r>
            <a:rPr lang="fr-BE" sz="1400" b="0" i="0" dirty="0" smtClean="0">
              <a:latin typeface="Cambria Math"/>
            </a:rPr>
            <a:t>Ω(mb/sr</a:t>
          </a:r>
          <a:r>
            <a:rPr lang="fr-BE" sz="1400" b="0" i="0" dirty="0">
              <a:latin typeface="Cambria Math"/>
            </a:rPr>
            <a:t>)</a:t>
          </a:r>
          <a:endParaRPr lang="fr-BE" sz="1400" dirty="0"/>
        </a:p>
      </cdr:txBody>
    </cdr:sp>
  </cdr:relSizeAnchor>
  <cdr:relSizeAnchor xmlns:cdr="http://schemas.openxmlformats.org/drawingml/2006/chartDrawing">
    <cdr:from>
      <cdr:x>0.4297</cdr:x>
      <cdr:y>0.85308</cdr:y>
    </cdr:from>
    <cdr:to>
      <cdr:x>0.80508</cdr:x>
      <cdr:y>1</cdr:y>
    </cdr:to>
    <cdr:sp macro="" textlink="">
      <cdr:nvSpPr>
        <cdr:cNvPr id="3" name="ZoneTexte 3"/>
        <cdr:cNvSpPr txBox="1"/>
      </cdr:nvSpPr>
      <cdr:spPr>
        <a:xfrm xmlns:a="http://schemas.openxmlformats.org/drawingml/2006/main">
          <a:off x="1512168" y="1787038"/>
          <a:ext cx="132098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0" i="0" dirty="0" smtClean="0">
              <a:latin typeface="Cambria Math"/>
            </a:rPr>
            <a:t>𝐸𝑐</a:t>
          </a:r>
          <a:r>
            <a:rPr lang="fr-BE" sz="1400" b="0" i="0" dirty="0">
              <a:latin typeface="Cambria Math"/>
            </a:rPr>
            <a:t>.𝑚</a:t>
          </a:r>
          <a:r>
            <a:rPr lang="fr-BE" sz="1400" b="0" i="0" dirty="0" smtClean="0">
              <a:latin typeface="Cambria Math"/>
            </a:rPr>
            <a:t>.  </a:t>
          </a:r>
          <a:r>
            <a:rPr lang="fr-BE" sz="1400" b="0" i="0" dirty="0">
              <a:latin typeface="Cambria Math"/>
            </a:rPr>
            <a:t>(MeV)</a:t>
          </a:r>
          <a:endParaRPr lang="fr-BE" sz="14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0.04685</cdr:y>
    </cdr:from>
    <cdr:to>
      <cdr:x>0.30429</cdr:x>
      <cdr:y>0.85969</cdr:y>
    </cdr:to>
    <cdr:sp macro="" textlink="">
      <cdr:nvSpPr>
        <cdr:cNvPr id="2" name="ZoneTexte 2"/>
        <cdr:cNvSpPr txBox="1"/>
      </cdr:nvSpPr>
      <cdr:spPr>
        <a:xfrm xmlns:a="http://schemas.openxmlformats.org/drawingml/2006/main" rot="16200000">
          <a:off x="-827746" y="308341"/>
          <a:ext cx="1446884" cy="99699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0" i="0" dirty="0">
              <a:latin typeface="Cambria Math"/>
            </a:rPr>
            <a:t>𝑑𝜎</a:t>
          </a:r>
          <a:r>
            <a:rPr lang="fr-BE" sz="1400" b="0" i="0" dirty="0">
              <a:latin typeface="Cambria Math" panose="02040503050406030204" pitchFamily="18" charset="0"/>
            </a:rPr>
            <a:t>/</a:t>
          </a:r>
          <a:r>
            <a:rPr lang="fr-BE" sz="1400" b="0" i="0" dirty="0">
              <a:latin typeface="Cambria Math"/>
            </a:rPr>
            <a:t>𝑑</a:t>
          </a:r>
          <a:r>
            <a:rPr lang="fr-BE" sz="1400" b="0" i="0" dirty="0" smtClean="0">
              <a:latin typeface="Cambria Math"/>
            </a:rPr>
            <a:t>Ω(mb/sr</a:t>
          </a:r>
          <a:r>
            <a:rPr lang="fr-BE" sz="1400" b="0" i="0" dirty="0">
              <a:latin typeface="Cambria Math"/>
            </a:rPr>
            <a:t>)</a:t>
          </a:r>
          <a:endParaRPr lang="fr-BE" sz="1400" dirty="0"/>
        </a:p>
      </cdr:txBody>
    </cdr:sp>
  </cdr:relSizeAnchor>
  <cdr:relSizeAnchor xmlns:cdr="http://schemas.openxmlformats.org/drawingml/2006/chartDrawing">
    <cdr:from>
      <cdr:x>0.41758</cdr:x>
      <cdr:y>0.85308</cdr:y>
    </cdr:from>
    <cdr:to>
      <cdr:x>0.77572</cdr:x>
      <cdr:y>1</cdr:y>
    </cdr:to>
    <cdr:sp macro="" textlink="">
      <cdr:nvSpPr>
        <cdr:cNvPr id="3" name="ZoneTexte 3"/>
        <cdr:cNvSpPr txBox="1"/>
      </cdr:nvSpPr>
      <cdr:spPr>
        <a:xfrm xmlns:a="http://schemas.openxmlformats.org/drawingml/2006/main">
          <a:off x="1499562" y="1787038"/>
          <a:ext cx="128613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0" i="0" dirty="0">
              <a:latin typeface="Cambria Math"/>
            </a:rPr>
            <a:t>𝐸</a:t>
          </a:r>
          <a:r>
            <a:rPr lang="fr-BE" sz="1400" b="0" i="0" dirty="0" smtClean="0">
              <a:latin typeface="Cambria Math" panose="02040503050406030204" pitchFamily="18" charset="0"/>
            </a:rPr>
            <a:t>_</a:t>
          </a:r>
          <a:r>
            <a:rPr lang="fr-BE" sz="1400" b="0" i="0" dirty="0" smtClean="0">
              <a:latin typeface="Cambria Math"/>
            </a:rPr>
            <a:t>𝑐</a:t>
          </a:r>
          <a:r>
            <a:rPr lang="fr-BE" sz="1400" b="0" i="0" dirty="0">
              <a:latin typeface="Cambria Math"/>
            </a:rPr>
            <a:t>.𝑚</a:t>
          </a:r>
          <a:r>
            <a:rPr lang="fr-BE" sz="1400" b="0" i="0" dirty="0" smtClean="0">
              <a:latin typeface="Cambria Math"/>
            </a:rPr>
            <a:t>.  </a:t>
          </a:r>
          <a:r>
            <a:rPr lang="fr-BE" sz="1400" b="0" i="0" dirty="0">
              <a:latin typeface="Cambria Math"/>
            </a:rPr>
            <a:t>(MeV)</a:t>
          </a:r>
          <a:endParaRPr lang="fr-BE" sz="14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0.06413</cdr:x>
      <cdr:y>0</cdr:y>
    </cdr:from>
    <cdr:to>
      <cdr:x>0.15575</cdr:x>
      <cdr:y>0.87692</cdr:y>
    </cdr:to>
    <cdr:sp macro="" textlink="">
      <cdr:nvSpPr>
        <cdr:cNvPr id="3" name="ZoneTexte 2"/>
        <cdr:cNvSpPr txBox="1"/>
      </cdr:nvSpPr>
      <cdr:spPr>
        <a:xfrm xmlns:a="http://schemas.openxmlformats.org/drawingml/2006/main" rot="16200000">
          <a:off x="-276271" y="491714"/>
          <a:ext cx="129120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0" i="0" dirty="0" smtClean="0">
              <a:latin typeface="Cambria Math"/>
            </a:rPr>
            <a:t>𝑑</a:t>
          </a:r>
          <a:r>
            <a:rPr lang="fr-BE" sz="1400" b="0" i="0" dirty="0" smtClean="0">
              <a:latin typeface="Cambria Math"/>
              <a:sym typeface="Symbol"/>
            </a:rPr>
            <a:t></a:t>
          </a:r>
          <a:r>
            <a:rPr lang="fr-BE" sz="1400" b="0" i="0" dirty="0" smtClean="0">
              <a:latin typeface="Cambria Math" panose="02040503050406030204" pitchFamily="18" charset="0"/>
            </a:rPr>
            <a:t>/</a:t>
          </a:r>
          <a:r>
            <a:rPr lang="fr-BE" sz="1400" b="0" i="0" dirty="0" smtClean="0">
              <a:latin typeface="Cambria Math"/>
            </a:rPr>
            <a:t>Ω(mb/sr</a:t>
          </a:r>
          <a:r>
            <a:rPr lang="fr-BE" sz="1400" b="0" i="0" dirty="0">
              <a:latin typeface="Cambria Math"/>
            </a:rPr>
            <a:t>)</a:t>
          </a:r>
          <a:endParaRPr lang="fr-BE" sz="1400" dirty="0"/>
        </a:p>
      </cdr:txBody>
    </cdr:sp>
  </cdr:relSizeAnchor>
  <cdr:relSizeAnchor xmlns:cdr="http://schemas.openxmlformats.org/drawingml/2006/chartDrawing">
    <cdr:from>
      <cdr:x>0.44114</cdr:x>
      <cdr:y>0.85308</cdr:y>
    </cdr:from>
    <cdr:to>
      <cdr:x>0.81535</cdr:x>
      <cdr:y>1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1584176" y="1787038"/>
          <a:ext cx="134383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0" i="0" dirty="0" smtClean="0">
              <a:latin typeface="Cambria Math"/>
            </a:rPr>
            <a:t>𝐸𝑐</a:t>
          </a:r>
          <a:r>
            <a:rPr lang="fr-BE" sz="1400" b="0" i="0" dirty="0">
              <a:latin typeface="Cambria Math"/>
            </a:rPr>
            <a:t>.𝑚</a:t>
          </a:r>
          <a:r>
            <a:rPr lang="fr-BE" sz="1400" b="0" i="0" dirty="0" smtClean="0">
              <a:latin typeface="Cambria Math"/>
            </a:rPr>
            <a:t>.  </a:t>
          </a:r>
          <a:r>
            <a:rPr lang="fr-BE" sz="1400" b="0" i="0" dirty="0">
              <a:latin typeface="Cambria Math"/>
            </a:rPr>
            <a:t>(MeV)</a:t>
          </a:r>
          <a:endParaRPr lang="fr-BE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smtClean="0"/>
              <a:t>Clique para editar os estilos do texto mestre</a:t>
            </a:r>
          </a:p>
          <a:p>
            <a:pPr lvl="1"/>
            <a:r>
              <a:rPr lang="pt-BR" altLang="pt-BR" noProof="0" smtClean="0"/>
              <a:t>Segundo nível</a:t>
            </a:r>
          </a:p>
          <a:p>
            <a:pPr lvl="2"/>
            <a:r>
              <a:rPr lang="pt-BR" altLang="pt-BR" noProof="0" smtClean="0"/>
              <a:t>Terceiro nível</a:t>
            </a:r>
          </a:p>
          <a:p>
            <a:pPr lvl="3"/>
            <a:r>
              <a:rPr lang="pt-BR" altLang="pt-BR" noProof="0" smtClean="0"/>
              <a:t>Quarto nível</a:t>
            </a:r>
          </a:p>
          <a:p>
            <a:pPr lvl="4"/>
            <a:r>
              <a:rPr lang="pt-BR" altLang="pt-BR" noProof="0" smtClean="0"/>
              <a:t>Quinto nível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61CB7F0-5F2E-4EAE-97DA-71FE6F44E0EA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8769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E4D10-EDB4-44DB-B1A8-59951CD686F8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539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4463E-0557-471D-AD85-923C5DA314D9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181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57BA9-F3CF-4418-BCF1-321E44ADFBB5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494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11B38-65AF-4360-8A73-356BBC7CA47E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576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ED419-990C-49A8-BBAD-A7A43B86CB13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996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D46EF-E202-46EB-A21F-F43E58DB1FB0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59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F59B8-2A0A-4A76-917A-731D34C626A7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31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8BAB-832C-4170-9489-0C5868D2B3B9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520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3656E-FEE7-4061-BE69-47E25BBC1A59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133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9A172-7737-4148-9926-4B6C65E06AE8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356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07E2F-B9BB-499D-93E6-FC7081C65B4F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648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C60095D-22C5-42DF-87CB-71EE6D2516E2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www.dfn.if.usp.br/imagens/pelletron_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903913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34925" y="1340768"/>
            <a:ext cx="6930102" cy="8309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pt-BR" sz="2400" b="1" dirty="0" smtClean="0"/>
              <a:t>Possible existence of a four-body state in </a:t>
            </a:r>
            <a:r>
              <a:rPr lang="en-US" altLang="pt-BR" sz="2400" b="1" baseline="30000" dirty="0" smtClean="0"/>
              <a:t>9</a:t>
            </a:r>
            <a:r>
              <a:rPr lang="en-US" altLang="pt-BR" sz="2400" b="1" dirty="0" smtClean="0"/>
              <a:t>Be </a:t>
            </a:r>
          </a:p>
          <a:p>
            <a:pPr eaLnBrk="1" hangingPunct="1"/>
            <a:r>
              <a:rPr lang="en-US" altLang="pt-BR" sz="2400" b="1" dirty="0" smtClean="0"/>
              <a:t>   through the </a:t>
            </a:r>
            <a:r>
              <a:rPr lang="en-US" altLang="pt-BR" sz="2400" b="1" baseline="30000" dirty="0" smtClean="0"/>
              <a:t>8</a:t>
            </a:r>
            <a:r>
              <a:rPr lang="en-US" altLang="pt-BR" sz="2400" b="1" dirty="0" smtClean="0"/>
              <a:t>Li(</a:t>
            </a:r>
            <a:r>
              <a:rPr lang="en-US" altLang="pt-BR" sz="2400" b="1" dirty="0" err="1" smtClean="0"/>
              <a:t>p,d</a:t>
            </a:r>
            <a:r>
              <a:rPr lang="en-US" altLang="pt-BR" sz="2400" b="1" dirty="0" smtClean="0"/>
              <a:t>)</a:t>
            </a:r>
            <a:r>
              <a:rPr lang="en-US" altLang="pt-BR" sz="2400" b="1" baseline="30000" dirty="0" smtClean="0"/>
              <a:t>7</a:t>
            </a:r>
            <a:r>
              <a:rPr lang="en-US" altLang="pt-BR" sz="2400" b="1" dirty="0" smtClean="0"/>
              <a:t>Li  reaction</a:t>
            </a:r>
            <a:endParaRPr lang="pt-BR" altLang="pt-BR" sz="2400" b="1" dirty="0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158750" y="3187700"/>
            <a:ext cx="309411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dirty="0" smtClean="0"/>
              <a:t>Erich </a:t>
            </a:r>
            <a:r>
              <a:rPr lang="pt-BR" altLang="pt-BR" dirty="0"/>
              <a:t>Leistenschneider, </a:t>
            </a: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u="sng" dirty="0" smtClean="0"/>
              <a:t>Alinka  Lépine-Szily</a:t>
            </a:r>
            <a:r>
              <a:rPr lang="pt-BR" altLang="pt-BR" dirty="0" smtClean="0"/>
              <a:t>, </a:t>
            </a:r>
            <a:br>
              <a:rPr lang="pt-BR" altLang="pt-BR" dirty="0" smtClean="0"/>
            </a:br>
            <a:r>
              <a:rPr lang="pt-BR" altLang="pt-BR" dirty="0" smtClean="0"/>
              <a:t>Pierre </a:t>
            </a:r>
            <a:r>
              <a:rPr lang="pt-BR" altLang="pt-BR" dirty="0"/>
              <a:t>Descouvemont</a:t>
            </a:r>
          </a:p>
          <a:p>
            <a:pPr eaLnBrk="1" hangingPunct="1"/>
            <a:r>
              <a:rPr lang="pt-BR" altLang="pt-BR" dirty="0"/>
              <a:t> </a:t>
            </a:r>
            <a:r>
              <a:rPr lang="pt-BR" altLang="pt-BR" dirty="0" smtClean="0"/>
              <a:t>              and</a:t>
            </a:r>
            <a:endParaRPr lang="pt-BR" altLang="pt-BR" dirty="0"/>
          </a:p>
          <a:p>
            <a:pPr eaLnBrk="1" hangingPunct="1"/>
            <a:r>
              <a:rPr lang="pt-BR" altLang="pt-BR" dirty="0" smtClean="0"/>
              <a:t>the RIBRAS </a:t>
            </a:r>
            <a:r>
              <a:rPr lang="pt-BR" altLang="pt-BR" dirty="0"/>
              <a:t>collaboration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899592" y="6151656"/>
            <a:ext cx="2484976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dirty="0" smtClean="0"/>
              <a:t> 12th International Conference </a:t>
            </a:r>
          </a:p>
          <a:p>
            <a:pPr eaLnBrk="1" hangingPunct="1"/>
            <a:r>
              <a:rPr lang="en-US" sz="1300" dirty="0" smtClean="0"/>
              <a:t>on Nucleus-Nucleus Collisions </a:t>
            </a:r>
          </a:p>
          <a:p>
            <a:pPr eaLnBrk="1" hangingPunct="1"/>
            <a:r>
              <a:rPr lang="en-US" sz="1100" dirty="0" smtClean="0"/>
              <a:t>June 21- 26, 2015 Catania, Italy.</a:t>
            </a:r>
            <a:endParaRPr lang="pt-BR" altLang="pt-BR" sz="1100" dirty="0"/>
          </a:p>
        </p:txBody>
      </p:sp>
      <p:pic>
        <p:nvPicPr>
          <p:cNvPr id="2055" name="Picture 7" descr="Nucleus Nucleus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4277"/>
            <a:ext cx="9525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E4D10-EDB4-44DB-B1A8-59951CD686F8}" type="slidenum">
              <a:rPr lang="pt-BR" altLang="pt-BR" smtClean="0"/>
              <a:pPr>
                <a:defRPr/>
              </a:pPr>
              <a:t>1</a:t>
            </a:fld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0648"/>
            <a:ext cx="5642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aseline="30000" dirty="0" smtClean="0">
                <a:solidFill>
                  <a:srgbClr val="6600FF"/>
                </a:solidFill>
              </a:rPr>
              <a:t>8</a:t>
            </a:r>
            <a:r>
              <a:rPr lang="pt-BR" sz="3200" dirty="0" smtClean="0">
                <a:solidFill>
                  <a:srgbClr val="6600FF"/>
                </a:solidFill>
              </a:rPr>
              <a:t>Li+p experiments at RIBRAS</a:t>
            </a:r>
            <a:endParaRPr lang="pt-BR" sz="3200" dirty="0">
              <a:solidFill>
                <a:srgbClr val="66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853150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AutoNum type="arabicPlain" startAt="2009"/>
            </a:pPr>
            <a:r>
              <a:rPr lang="pt-BR" sz="2400" dirty="0" smtClean="0">
                <a:solidFill>
                  <a:srgbClr val="333399"/>
                </a:solidFill>
              </a:rPr>
              <a:t>-2011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aseline="30000" dirty="0" smtClean="0">
                <a:solidFill>
                  <a:srgbClr val="FF0000"/>
                </a:solidFill>
              </a:rPr>
              <a:t>8</a:t>
            </a:r>
            <a:r>
              <a:rPr lang="pt-BR" sz="2400" dirty="0" smtClean="0">
                <a:solidFill>
                  <a:srgbClr val="FF0000"/>
                </a:solidFill>
              </a:rPr>
              <a:t>Li(p,</a:t>
            </a:r>
            <a:r>
              <a:rPr lang="pt-BR" sz="2400" dirty="0" smtClean="0">
                <a:solidFill>
                  <a:srgbClr val="FF0000"/>
                </a:solidFill>
                <a:sym typeface="Symbol"/>
              </a:rPr>
              <a:t>) </a:t>
            </a:r>
            <a:r>
              <a:rPr lang="pt-BR" sz="2400" baseline="30000" dirty="0" smtClean="0">
                <a:solidFill>
                  <a:srgbClr val="FF0000"/>
                </a:solidFill>
                <a:sym typeface="Symbol"/>
              </a:rPr>
              <a:t>5</a:t>
            </a:r>
            <a:r>
              <a:rPr lang="pt-BR" sz="2400" dirty="0" smtClean="0">
                <a:solidFill>
                  <a:srgbClr val="FF0000"/>
                </a:solidFill>
                <a:sym typeface="Symbol"/>
              </a:rPr>
              <a:t>He</a:t>
            </a:r>
            <a:r>
              <a:rPr lang="pt-BR" sz="2400" dirty="0" smtClean="0">
                <a:sym typeface="Symbol"/>
              </a:rPr>
              <a:t>,   one solenoid, </a:t>
            </a:r>
            <a:r>
              <a:rPr lang="pt-BR" altLang="pt-BR" sz="2400" dirty="0" smtClean="0">
                <a:cs typeface="Times New Roman" pitchFamily="18" charset="0"/>
              </a:rPr>
              <a:t>Q</a:t>
            </a:r>
            <a:r>
              <a:rPr lang="pt-BR" altLang="pt-BR" sz="2400" dirty="0">
                <a:cs typeface="Times New Roman" pitchFamily="18" charset="0"/>
              </a:rPr>
              <a:t>=+14.42 </a:t>
            </a:r>
            <a:r>
              <a:rPr lang="pt-BR" altLang="pt-BR" sz="2400" dirty="0" smtClean="0">
                <a:cs typeface="Times New Roman" pitchFamily="18" charset="0"/>
              </a:rPr>
              <a:t>MeV</a:t>
            </a:r>
            <a:r>
              <a:rPr lang="pt-BR" altLang="pt-BR" sz="2400" dirty="0" smtClean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dirty="0" smtClean="0"/>
              <a:t>D.R. Mendes et al., PRC 86 (2012) 064321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Validity </a:t>
            </a:r>
            <a:r>
              <a:rPr lang="pt-BR" sz="2400" dirty="0"/>
              <a:t>of 2-body reaction hypothesis for </a:t>
            </a:r>
            <a:r>
              <a:rPr lang="pt-BR" sz="2400" baseline="30000" dirty="0"/>
              <a:t>8</a:t>
            </a:r>
            <a:r>
              <a:rPr lang="pt-BR" sz="2400" dirty="0"/>
              <a:t>Li(p,</a:t>
            </a:r>
            <a:r>
              <a:rPr lang="pt-BR" sz="2400" dirty="0">
                <a:sym typeface="Symbol"/>
              </a:rPr>
              <a:t>)</a:t>
            </a:r>
            <a:r>
              <a:rPr lang="pt-BR" sz="2400" baseline="30000" dirty="0">
                <a:sym typeface="Symbol"/>
              </a:rPr>
              <a:t>5</a:t>
            </a:r>
            <a:r>
              <a:rPr lang="pt-BR" sz="2400" dirty="0">
                <a:sym typeface="Symbol"/>
              </a:rPr>
              <a:t>He </a:t>
            </a:r>
            <a:r>
              <a:rPr lang="pt-BR" sz="2400" dirty="0" smtClean="0">
                <a:sym typeface="Symbol"/>
              </a:rPr>
              <a:t/>
            </a:r>
            <a:br>
              <a:rPr lang="pt-BR" sz="2400" dirty="0" smtClean="0">
                <a:sym typeface="Symbol"/>
              </a:rPr>
            </a:br>
            <a:r>
              <a:rPr lang="pt-BR" sz="2400" dirty="0" smtClean="0">
                <a:sym typeface="Wingdings" panose="05000000000000000000" pitchFamily="2" charset="2"/>
              </a:rPr>
              <a:t></a:t>
            </a:r>
            <a:r>
              <a:rPr lang="pt-BR" sz="2400" dirty="0">
                <a:sym typeface="Wingdings" panose="05000000000000000000" pitchFamily="2" charset="2"/>
              </a:rPr>
              <a:t>sequential decay</a:t>
            </a:r>
            <a:endParaRPr lang="pt-BR" sz="2400" dirty="0"/>
          </a:p>
          <a:p>
            <a:r>
              <a:rPr lang="pt-BR" altLang="pt-BR" sz="2400" dirty="0" smtClean="0"/>
              <a:t>.</a:t>
            </a:r>
          </a:p>
          <a:p>
            <a:r>
              <a:rPr lang="pt-BR" sz="2400" dirty="0" smtClean="0">
                <a:solidFill>
                  <a:srgbClr val="333399"/>
                </a:solidFill>
              </a:rPr>
              <a:t>2013-14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aseline="30000" dirty="0" smtClean="0">
                <a:solidFill>
                  <a:srgbClr val="FF0000"/>
                </a:solidFill>
              </a:rPr>
              <a:t>8</a:t>
            </a:r>
            <a:r>
              <a:rPr lang="pt-BR" sz="2400" dirty="0" smtClean="0">
                <a:solidFill>
                  <a:srgbClr val="FF0000"/>
                </a:solidFill>
              </a:rPr>
              <a:t>Li(p,p)</a:t>
            </a:r>
            <a:r>
              <a:rPr lang="pt-BR" sz="2400" baseline="30000" dirty="0" smtClean="0">
                <a:solidFill>
                  <a:srgbClr val="FF0000"/>
                </a:solidFill>
              </a:rPr>
              <a:t>8</a:t>
            </a:r>
            <a:r>
              <a:rPr lang="pt-BR" sz="2400" dirty="0" smtClean="0">
                <a:solidFill>
                  <a:srgbClr val="FF0000"/>
                </a:solidFill>
              </a:rPr>
              <a:t>Li</a:t>
            </a:r>
            <a:r>
              <a:rPr lang="pt-BR" sz="2400" dirty="0">
                <a:solidFill>
                  <a:srgbClr val="FF0000"/>
                </a:solidFill>
              </a:rPr>
              <a:t>, </a:t>
            </a:r>
            <a:r>
              <a:rPr lang="pt-BR" sz="2400" baseline="30000" dirty="0">
                <a:solidFill>
                  <a:srgbClr val="FF0000"/>
                </a:solidFill>
              </a:rPr>
              <a:t>8</a:t>
            </a:r>
            <a:r>
              <a:rPr lang="pt-BR" sz="2400" dirty="0">
                <a:solidFill>
                  <a:srgbClr val="FF0000"/>
                </a:solidFill>
              </a:rPr>
              <a:t>Li(p,d)</a:t>
            </a:r>
            <a:r>
              <a:rPr lang="pt-BR" sz="2400" baseline="30000" dirty="0">
                <a:solidFill>
                  <a:srgbClr val="FF0000"/>
                </a:solidFill>
              </a:rPr>
              <a:t>7</a:t>
            </a:r>
            <a:r>
              <a:rPr lang="pt-BR" sz="2400" dirty="0">
                <a:solidFill>
                  <a:srgbClr val="FF0000"/>
                </a:solidFill>
              </a:rPr>
              <a:t>Li, </a:t>
            </a:r>
            <a:r>
              <a:rPr lang="pt-BR" sz="2400" baseline="30000" dirty="0">
                <a:solidFill>
                  <a:srgbClr val="FF0000"/>
                </a:solidFill>
              </a:rPr>
              <a:t>8</a:t>
            </a:r>
            <a:r>
              <a:rPr lang="pt-BR" sz="2400" dirty="0">
                <a:solidFill>
                  <a:srgbClr val="FF0000"/>
                </a:solidFill>
              </a:rPr>
              <a:t>Li(p,</a:t>
            </a:r>
            <a:r>
              <a:rPr lang="pt-BR" sz="2400" dirty="0">
                <a:solidFill>
                  <a:srgbClr val="FF0000"/>
                </a:solidFill>
                <a:sym typeface="Symbol"/>
              </a:rPr>
              <a:t>)</a:t>
            </a:r>
            <a:r>
              <a:rPr lang="pt-BR" sz="2400" baseline="30000" dirty="0" smtClean="0">
                <a:solidFill>
                  <a:srgbClr val="FF0000"/>
                </a:solidFill>
                <a:sym typeface="Symbol"/>
              </a:rPr>
              <a:t>5</a:t>
            </a:r>
            <a:r>
              <a:rPr lang="pt-BR" sz="2400" dirty="0" smtClean="0">
                <a:solidFill>
                  <a:srgbClr val="FF0000"/>
                </a:solidFill>
                <a:sym typeface="Symbol"/>
              </a:rPr>
              <a:t>He</a:t>
            </a:r>
            <a:endParaRPr lang="pt-BR" sz="2400" dirty="0">
              <a:solidFill>
                <a:srgbClr val="FF0000"/>
              </a:solidFill>
              <a:sym typeface="Symbo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 smtClean="0">
                <a:sym typeface="Symbol"/>
              </a:rPr>
              <a:t>2 solenoids </a:t>
            </a:r>
            <a:r>
              <a:rPr lang="pt-BR" sz="2400" dirty="0" smtClean="0">
                <a:sym typeface="Wingdings" panose="05000000000000000000" pitchFamily="2" charset="2"/>
              </a:rPr>
              <a:t></a:t>
            </a:r>
            <a:r>
              <a:rPr lang="pt-BR" sz="2400" dirty="0" smtClean="0">
                <a:sym typeface="Symbol"/>
              </a:rPr>
              <a:t> pure </a:t>
            </a:r>
            <a:r>
              <a:rPr lang="pt-BR" sz="2400" baseline="30000" dirty="0">
                <a:sym typeface="Symbol"/>
              </a:rPr>
              <a:t>8</a:t>
            </a:r>
            <a:r>
              <a:rPr lang="pt-BR" sz="2400" dirty="0">
                <a:sym typeface="Symbol"/>
              </a:rPr>
              <a:t>Li beam</a:t>
            </a:r>
          </a:p>
          <a:p>
            <a:r>
              <a:rPr lang="pt-BR" sz="2400" dirty="0">
                <a:solidFill>
                  <a:srgbClr val="C00000"/>
                </a:solidFill>
                <a:sym typeface="Symbol"/>
              </a:rPr>
              <a:t> </a:t>
            </a:r>
          </a:p>
          <a:p>
            <a:r>
              <a:rPr lang="pt-BR" sz="2400" dirty="0" smtClean="0">
                <a:solidFill>
                  <a:srgbClr val="333399"/>
                </a:solidFill>
              </a:rPr>
              <a:t>2015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baseline="30000" dirty="0">
                <a:solidFill>
                  <a:srgbClr val="FF0000"/>
                </a:solidFill>
              </a:rPr>
              <a:t>8</a:t>
            </a:r>
            <a:r>
              <a:rPr lang="pt-BR" sz="2400" dirty="0">
                <a:solidFill>
                  <a:srgbClr val="FF0000"/>
                </a:solidFill>
              </a:rPr>
              <a:t>Li(p,p)</a:t>
            </a:r>
            <a:r>
              <a:rPr lang="pt-BR" sz="2400" baseline="30000" dirty="0">
                <a:solidFill>
                  <a:srgbClr val="FF0000"/>
                </a:solidFill>
              </a:rPr>
              <a:t>8</a:t>
            </a:r>
            <a:r>
              <a:rPr lang="pt-BR" sz="2400" dirty="0">
                <a:solidFill>
                  <a:srgbClr val="FF0000"/>
                </a:solidFill>
              </a:rPr>
              <a:t>Li, </a:t>
            </a:r>
            <a:r>
              <a:rPr lang="pt-BR" sz="2400" baseline="30000" dirty="0">
                <a:solidFill>
                  <a:srgbClr val="FF0000"/>
                </a:solidFill>
              </a:rPr>
              <a:t>8</a:t>
            </a:r>
            <a:r>
              <a:rPr lang="pt-BR" sz="2400" dirty="0">
                <a:solidFill>
                  <a:srgbClr val="FF0000"/>
                </a:solidFill>
              </a:rPr>
              <a:t>Li(p,d)</a:t>
            </a:r>
            <a:r>
              <a:rPr lang="pt-BR" sz="2400" baseline="30000" dirty="0">
                <a:solidFill>
                  <a:srgbClr val="FF0000"/>
                </a:solidFill>
              </a:rPr>
              <a:t>7</a:t>
            </a:r>
            <a:r>
              <a:rPr lang="pt-BR" sz="2400" dirty="0">
                <a:solidFill>
                  <a:srgbClr val="FF0000"/>
                </a:solidFill>
              </a:rPr>
              <a:t>Li, </a:t>
            </a:r>
            <a:r>
              <a:rPr lang="pt-BR" sz="2400" baseline="30000" dirty="0">
                <a:solidFill>
                  <a:srgbClr val="FF0000"/>
                </a:solidFill>
              </a:rPr>
              <a:t>8</a:t>
            </a:r>
            <a:r>
              <a:rPr lang="pt-BR" sz="2400" dirty="0">
                <a:solidFill>
                  <a:srgbClr val="FF0000"/>
                </a:solidFill>
              </a:rPr>
              <a:t>Li(p,</a:t>
            </a:r>
            <a:r>
              <a:rPr lang="pt-BR" sz="2400" dirty="0">
                <a:solidFill>
                  <a:srgbClr val="FF0000"/>
                </a:solidFill>
                <a:sym typeface="Symbol"/>
              </a:rPr>
              <a:t>)</a:t>
            </a:r>
            <a:r>
              <a:rPr lang="pt-BR" sz="2400" baseline="30000" dirty="0" smtClean="0">
                <a:solidFill>
                  <a:srgbClr val="FF0000"/>
                </a:solidFill>
                <a:sym typeface="Symbol"/>
              </a:rPr>
              <a:t>5</a:t>
            </a:r>
            <a:r>
              <a:rPr lang="pt-BR" sz="2400" dirty="0" smtClean="0">
                <a:solidFill>
                  <a:srgbClr val="FF0000"/>
                </a:solidFill>
                <a:sym typeface="Symbol"/>
              </a:rPr>
              <a:t>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ym typeface="Symbol"/>
              </a:rPr>
              <a:t>2 solenoids </a:t>
            </a:r>
            <a:r>
              <a:rPr lang="pt-BR" sz="2400" dirty="0" smtClean="0">
                <a:sym typeface="Wingdings" panose="05000000000000000000" pitchFamily="2" charset="2"/>
              </a:rPr>
              <a:t></a:t>
            </a:r>
            <a:r>
              <a:rPr lang="pt-BR" sz="2400" dirty="0" smtClean="0">
                <a:sym typeface="Symbol"/>
              </a:rPr>
              <a:t>pure </a:t>
            </a:r>
            <a:r>
              <a:rPr lang="pt-BR" sz="2400" baseline="30000" dirty="0">
                <a:sym typeface="Symbol"/>
              </a:rPr>
              <a:t>8</a:t>
            </a:r>
            <a:r>
              <a:rPr lang="pt-BR" sz="2400" dirty="0">
                <a:sym typeface="Symbol"/>
              </a:rPr>
              <a:t>Li beam, better statistics, in analysis </a:t>
            </a:r>
          </a:p>
          <a:p>
            <a:endParaRPr lang="el-GR" altLang="pt-BR" sz="2400" u="sng" dirty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656E-FEE7-4061-BE69-47E25BBC1A59}" type="slidenum">
              <a:rPr lang="pt-BR" altLang="pt-BR" smtClean="0"/>
              <a:pPr>
                <a:defRPr/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22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7504" y="260648"/>
            <a:ext cx="8928100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b="1" dirty="0">
                <a:solidFill>
                  <a:srgbClr val="6600FF"/>
                </a:solidFill>
              </a:rPr>
              <a:t>Experimental method </a:t>
            </a:r>
            <a:r>
              <a:rPr lang="pt-BR" altLang="pt-BR" sz="2800" b="1" dirty="0" smtClean="0">
                <a:solidFill>
                  <a:srgbClr val="6600FF"/>
                </a:solidFill>
              </a:rPr>
              <a:t>for </a:t>
            </a:r>
            <a:r>
              <a:rPr lang="pt-BR" altLang="pt-BR" sz="2800" b="1" dirty="0" smtClean="0">
                <a:solidFill>
                  <a:srgbClr val="6600FF"/>
                </a:solidFill>
                <a:cs typeface="Times New Roman" pitchFamily="18" charset="0"/>
              </a:rPr>
              <a:t>measurement of reactions of the </a:t>
            </a:r>
            <a:r>
              <a:rPr lang="pt-BR" altLang="pt-BR" sz="2800" b="1" dirty="0" smtClean="0">
                <a:solidFill>
                  <a:srgbClr val="6600FF"/>
                </a:solidFill>
              </a:rPr>
              <a:t> </a:t>
            </a:r>
            <a:r>
              <a:rPr lang="pt-BR" altLang="pt-BR" sz="2800" b="1" baseline="30000" dirty="0" smtClean="0">
                <a:solidFill>
                  <a:srgbClr val="6600FF"/>
                </a:solidFill>
              </a:rPr>
              <a:t>8</a:t>
            </a:r>
            <a:r>
              <a:rPr lang="pt-BR" altLang="pt-BR" sz="2800" b="1" dirty="0" smtClean="0">
                <a:solidFill>
                  <a:srgbClr val="6600FF"/>
                </a:solidFill>
              </a:rPr>
              <a:t>Li+p</a:t>
            </a:r>
            <a:r>
              <a:rPr lang="pt-BR" altLang="pt-BR" sz="2800" b="1" dirty="0" smtClean="0">
                <a:solidFill>
                  <a:srgbClr val="6600FF"/>
                </a:solidFill>
                <a:cs typeface="Times New Roman" pitchFamily="18" charset="0"/>
              </a:rPr>
              <a:t> system </a:t>
            </a:r>
            <a:r>
              <a:rPr lang="pt-BR" altLang="pt-BR" sz="2800" b="1" dirty="0" smtClean="0">
                <a:solidFill>
                  <a:srgbClr val="6600FF"/>
                </a:solidFill>
              </a:rPr>
              <a:t>using purified </a:t>
            </a:r>
            <a:r>
              <a:rPr lang="pt-BR" altLang="pt-BR" sz="2800" b="1" baseline="30000" dirty="0" smtClean="0">
                <a:solidFill>
                  <a:srgbClr val="6600FF"/>
                </a:solidFill>
              </a:rPr>
              <a:t>8</a:t>
            </a:r>
            <a:r>
              <a:rPr lang="pt-BR" altLang="pt-BR" sz="2800" b="1" dirty="0" smtClean="0">
                <a:solidFill>
                  <a:srgbClr val="6600FF"/>
                </a:solidFill>
              </a:rPr>
              <a:t>Li beam:</a:t>
            </a:r>
            <a:endParaRPr lang="pt-BR" altLang="pt-BR" sz="2800" b="1" dirty="0">
              <a:solidFill>
                <a:srgbClr val="6600FF"/>
              </a:solidFill>
            </a:endParaRPr>
          </a:p>
          <a:p>
            <a:pPr eaLnBrk="1" hangingPunct="1"/>
            <a:endParaRPr lang="pt-BR" altLang="pt-BR" sz="2800" b="1" dirty="0">
              <a:solidFill>
                <a:srgbClr val="6600FF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6600FF"/>
                </a:solidFill>
              </a:rPr>
              <a:t>Inverse kinematics: </a:t>
            </a:r>
            <a:r>
              <a:rPr lang="pt-BR" altLang="pt-BR" sz="2400" baseline="30000" dirty="0">
                <a:solidFill>
                  <a:srgbClr val="6600FF"/>
                </a:solidFill>
              </a:rPr>
              <a:t>8</a:t>
            </a:r>
            <a:r>
              <a:rPr lang="pt-BR" altLang="pt-BR" sz="2400" dirty="0">
                <a:solidFill>
                  <a:srgbClr val="6600FF"/>
                </a:solidFill>
              </a:rPr>
              <a:t>Li beam </a:t>
            </a:r>
            <a:r>
              <a:rPr lang="pt-BR" altLang="pt-BR" sz="2400" dirty="0" smtClean="0">
                <a:solidFill>
                  <a:srgbClr val="6600FF"/>
                </a:solidFill>
              </a:rPr>
              <a:t>hitting a </a:t>
            </a:r>
            <a:r>
              <a:rPr lang="pt-BR" altLang="pt-BR" sz="2400" dirty="0">
                <a:solidFill>
                  <a:srgbClr val="6600FF"/>
                </a:solidFill>
              </a:rPr>
              <a:t>thick </a:t>
            </a:r>
            <a:r>
              <a:rPr lang="pt-BR" altLang="pt-BR" sz="2400" dirty="0" smtClean="0">
                <a:solidFill>
                  <a:srgbClr val="6600FF"/>
                </a:solidFill>
              </a:rPr>
              <a:t>[CH</a:t>
            </a:r>
            <a:r>
              <a:rPr lang="pt-BR" altLang="pt-BR" sz="2400" baseline="-25000" dirty="0" smtClean="0">
                <a:solidFill>
                  <a:srgbClr val="6600FF"/>
                </a:solidFill>
              </a:rPr>
              <a:t>2</a:t>
            </a:r>
            <a:r>
              <a:rPr lang="pt-BR" altLang="pt-BR" sz="2400" dirty="0" smtClean="0">
                <a:solidFill>
                  <a:srgbClr val="6600FF"/>
                </a:solidFill>
              </a:rPr>
              <a:t>]</a:t>
            </a:r>
            <a:r>
              <a:rPr lang="pt-BR" altLang="pt-BR" sz="2400" baseline="-25000" dirty="0" smtClean="0">
                <a:solidFill>
                  <a:srgbClr val="6600FF"/>
                </a:solidFill>
              </a:rPr>
              <a:t>n</a:t>
            </a:r>
            <a:r>
              <a:rPr lang="pt-BR" altLang="pt-BR" sz="2400" dirty="0" smtClean="0"/>
              <a:t>  </a:t>
            </a:r>
            <a:r>
              <a:rPr lang="pt-BR" altLang="pt-BR" sz="2400" dirty="0" smtClean="0">
                <a:solidFill>
                  <a:srgbClr val="6600FF"/>
                </a:solidFill>
              </a:rPr>
              <a:t>target</a:t>
            </a:r>
            <a:endParaRPr lang="pt-BR" altLang="pt-BR" sz="2400" dirty="0">
              <a:solidFill>
                <a:srgbClr val="6600FF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pt-BR" altLang="pt-BR" sz="2400" dirty="0">
              <a:solidFill>
                <a:srgbClr val="6600FF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altLang="pt-BR" sz="2200" dirty="0" smtClean="0">
                <a:solidFill>
                  <a:srgbClr val="6600FF"/>
                </a:solidFill>
              </a:rPr>
              <a:t>Primary </a:t>
            </a:r>
            <a:r>
              <a:rPr lang="pt-BR" altLang="pt-BR" sz="2200" dirty="0">
                <a:solidFill>
                  <a:srgbClr val="6600FF"/>
                </a:solidFill>
              </a:rPr>
              <a:t>beam </a:t>
            </a:r>
            <a:r>
              <a:rPr lang="pt-BR" altLang="pt-BR" sz="2200" baseline="30000" dirty="0">
                <a:solidFill>
                  <a:srgbClr val="6600FF"/>
                </a:solidFill>
              </a:rPr>
              <a:t>7</a:t>
            </a:r>
            <a:r>
              <a:rPr lang="pt-BR" altLang="pt-BR" sz="2200" dirty="0">
                <a:solidFill>
                  <a:srgbClr val="6600FF"/>
                </a:solidFill>
              </a:rPr>
              <a:t>Li</a:t>
            </a:r>
            <a:r>
              <a:rPr lang="pt-BR" altLang="pt-BR" sz="2200" dirty="0"/>
              <a:t>, accelerated by 8UD Pelletron tandem of São </a:t>
            </a:r>
            <a:r>
              <a:rPr lang="pt-BR" altLang="pt-BR" sz="2200" dirty="0" smtClean="0"/>
              <a:t>Paulo to 25.9 and 27.8 MeV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altLang="pt-BR" sz="2200" dirty="0"/>
              <a:t>Production target:  </a:t>
            </a:r>
            <a:r>
              <a:rPr lang="pt-BR" altLang="pt-BR" sz="2200" dirty="0">
                <a:solidFill>
                  <a:srgbClr val="6600FF"/>
                </a:solidFill>
              </a:rPr>
              <a:t>16 micron </a:t>
            </a:r>
            <a:r>
              <a:rPr lang="pt-BR" altLang="pt-BR" sz="2200" baseline="30000" dirty="0">
                <a:solidFill>
                  <a:srgbClr val="6600FF"/>
                </a:solidFill>
              </a:rPr>
              <a:t>9</a:t>
            </a:r>
            <a:r>
              <a:rPr lang="pt-BR" altLang="pt-BR" sz="2200" dirty="0">
                <a:solidFill>
                  <a:srgbClr val="6600FF"/>
                </a:solidFill>
              </a:rPr>
              <a:t>Be foil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altLang="pt-BR" sz="2200" dirty="0" smtClean="0">
                <a:solidFill>
                  <a:srgbClr val="6600FF"/>
                </a:solidFill>
              </a:rPr>
              <a:t>Radioactive </a:t>
            </a:r>
            <a:r>
              <a:rPr lang="pt-BR" altLang="pt-BR" sz="2200" baseline="30000" dirty="0">
                <a:solidFill>
                  <a:srgbClr val="6600FF"/>
                </a:solidFill>
              </a:rPr>
              <a:t>8</a:t>
            </a:r>
            <a:r>
              <a:rPr lang="pt-BR" altLang="pt-BR" sz="2200" dirty="0">
                <a:solidFill>
                  <a:srgbClr val="6600FF"/>
                </a:solidFill>
              </a:rPr>
              <a:t>Li  beam</a:t>
            </a:r>
            <a:r>
              <a:rPr lang="pt-BR" altLang="pt-BR" sz="2200" dirty="0"/>
              <a:t>   </a:t>
            </a:r>
            <a:r>
              <a:rPr lang="pt-BR" altLang="pt-BR" sz="2200" baseline="30000" dirty="0" smtClean="0"/>
              <a:t>9</a:t>
            </a:r>
            <a:r>
              <a:rPr lang="pt-BR" altLang="pt-BR" sz="2200" dirty="0" smtClean="0"/>
              <a:t>Be(</a:t>
            </a:r>
            <a:r>
              <a:rPr lang="pt-BR" altLang="pt-BR" sz="2200" baseline="30000" dirty="0" smtClean="0"/>
              <a:t>7</a:t>
            </a:r>
            <a:r>
              <a:rPr lang="pt-BR" altLang="pt-BR" sz="2200" dirty="0" smtClean="0"/>
              <a:t>Li,</a:t>
            </a:r>
            <a:r>
              <a:rPr lang="pt-BR" altLang="pt-BR" sz="2200" baseline="30000" dirty="0" smtClean="0"/>
              <a:t>8</a:t>
            </a:r>
            <a:r>
              <a:rPr lang="pt-BR" altLang="pt-BR" sz="2200" dirty="0" smtClean="0"/>
              <a:t>Li)</a:t>
            </a:r>
            <a:r>
              <a:rPr lang="pt-BR" altLang="pt-BR" sz="2200" baseline="30000" dirty="0" smtClean="0"/>
              <a:t>8</a:t>
            </a:r>
            <a:r>
              <a:rPr lang="pt-BR" altLang="pt-BR" sz="2200" dirty="0" smtClean="0"/>
              <a:t>Be, selected by  </a:t>
            </a:r>
            <a:r>
              <a:rPr lang="pt-BR" altLang="pt-BR" sz="2200" dirty="0" smtClean="0">
                <a:solidFill>
                  <a:srgbClr val="6600FF"/>
                </a:solidFill>
              </a:rPr>
              <a:t>both solenoids of RIBRAS.Degrader between the solenoids.  E</a:t>
            </a:r>
            <a:r>
              <a:rPr lang="pt-BR" altLang="pt-BR" sz="2200" baseline="-25000" dirty="0" smtClean="0">
                <a:solidFill>
                  <a:srgbClr val="6600FF"/>
                </a:solidFill>
              </a:rPr>
              <a:t>lab</a:t>
            </a:r>
            <a:r>
              <a:rPr lang="pt-BR" altLang="pt-BR" sz="2200" dirty="0" smtClean="0">
                <a:solidFill>
                  <a:srgbClr val="6600FF"/>
                </a:solidFill>
              </a:rPr>
              <a:t>= 15.8 and 18.7 MeV</a:t>
            </a:r>
            <a:endParaRPr lang="pt-BR" altLang="pt-BR" sz="2200" dirty="0">
              <a:solidFill>
                <a:srgbClr val="6600FF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altLang="pt-BR" sz="2200" dirty="0" smtClean="0"/>
              <a:t>Radioactive </a:t>
            </a:r>
            <a:r>
              <a:rPr lang="pt-BR" altLang="pt-BR" sz="2200" dirty="0"/>
              <a:t>beam intensity: </a:t>
            </a:r>
            <a:r>
              <a:rPr lang="pt-BR" altLang="pt-BR" sz="2200" dirty="0">
                <a:solidFill>
                  <a:srgbClr val="6600FF"/>
                </a:solidFill>
              </a:rPr>
              <a:t>3x10</a:t>
            </a:r>
            <a:r>
              <a:rPr lang="pt-BR" altLang="pt-BR" sz="2200" baseline="30000" dirty="0">
                <a:solidFill>
                  <a:srgbClr val="6600FF"/>
                </a:solidFill>
              </a:rPr>
              <a:t>5</a:t>
            </a:r>
            <a:r>
              <a:rPr lang="pt-BR" altLang="pt-BR" sz="2200" dirty="0">
                <a:solidFill>
                  <a:srgbClr val="6600FF"/>
                </a:solidFill>
              </a:rPr>
              <a:t> </a:t>
            </a:r>
            <a:r>
              <a:rPr lang="pt-BR" altLang="pt-BR" sz="2200" dirty="0" smtClean="0">
                <a:solidFill>
                  <a:srgbClr val="6600FF"/>
                </a:solidFill>
              </a:rPr>
              <a:t>pps, (50% transmission from 1</a:t>
            </a:r>
            <a:r>
              <a:rPr lang="pt-BR" altLang="pt-BR" sz="2200" baseline="30000" dirty="0" smtClean="0">
                <a:solidFill>
                  <a:srgbClr val="6600FF"/>
                </a:solidFill>
              </a:rPr>
              <a:t>st</a:t>
            </a:r>
            <a:r>
              <a:rPr lang="pt-BR" altLang="pt-BR" sz="2200" dirty="0" smtClean="0">
                <a:solidFill>
                  <a:srgbClr val="6600FF"/>
                </a:solidFill>
              </a:rPr>
              <a:t> to 2</a:t>
            </a:r>
            <a:r>
              <a:rPr lang="pt-BR" altLang="pt-BR" sz="2200" baseline="30000" dirty="0" smtClean="0">
                <a:solidFill>
                  <a:srgbClr val="6600FF"/>
                </a:solidFill>
              </a:rPr>
              <a:t>nd</a:t>
            </a:r>
            <a:r>
              <a:rPr lang="pt-BR" altLang="pt-BR" sz="2200" dirty="0" smtClean="0">
                <a:solidFill>
                  <a:srgbClr val="6600FF"/>
                </a:solidFill>
              </a:rPr>
              <a:t> solenoid)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altLang="pt-BR" sz="2200" dirty="0" smtClean="0"/>
              <a:t>Detection</a:t>
            </a:r>
            <a:r>
              <a:rPr lang="pt-BR" altLang="pt-BR" sz="2200" dirty="0"/>
              <a:t>: </a:t>
            </a:r>
            <a:r>
              <a:rPr lang="pt-BR" altLang="pt-BR" sz="2200" dirty="0" smtClean="0">
                <a:solidFill>
                  <a:srgbClr val="6600FF"/>
                </a:solidFill>
              </a:rPr>
              <a:t>deltaE(50 </a:t>
            </a:r>
            <a:r>
              <a:rPr lang="pt-BR" altLang="pt-BR" sz="2200" dirty="0">
                <a:solidFill>
                  <a:srgbClr val="6600FF"/>
                </a:solidFill>
              </a:rPr>
              <a:t>microns)-E(1000 microns),</a:t>
            </a:r>
          </a:p>
          <a:p>
            <a:pPr eaLnBrk="1" hangingPunct="1"/>
            <a:r>
              <a:rPr lang="pt-BR" altLang="pt-BR" sz="2200" dirty="0"/>
              <a:t> </a:t>
            </a:r>
            <a:r>
              <a:rPr lang="pt-BR" altLang="pt-BR" sz="2200" dirty="0" smtClean="0"/>
              <a:t>    300 </a:t>
            </a:r>
            <a:r>
              <a:rPr lang="pt-BR" altLang="pt-BR" sz="2200" dirty="0"/>
              <a:t>mm</a:t>
            </a:r>
            <a:r>
              <a:rPr lang="pt-BR" altLang="pt-BR" sz="2200" baseline="30000" dirty="0"/>
              <a:t>2</a:t>
            </a:r>
            <a:r>
              <a:rPr lang="pt-BR" altLang="pt-BR" sz="2200" dirty="0"/>
              <a:t> silicon </a:t>
            </a:r>
            <a:r>
              <a:rPr lang="pt-BR" altLang="pt-BR" sz="2200" dirty="0" smtClean="0"/>
              <a:t>telescope at  </a:t>
            </a:r>
            <a:r>
              <a:rPr lang="el-GR" altLang="pt-BR" sz="2400" dirty="0" smtClean="0">
                <a:cs typeface="Times New Roman" pitchFamily="18" charset="0"/>
              </a:rPr>
              <a:t>θ</a:t>
            </a:r>
            <a:r>
              <a:rPr lang="pt-BR" altLang="pt-BR" sz="2400" baseline="-25000" dirty="0" smtClean="0">
                <a:cs typeface="Times New Roman" pitchFamily="18" charset="0"/>
              </a:rPr>
              <a:t>lab</a:t>
            </a:r>
            <a:r>
              <a:rPr lang="pt-BR" altLang="pt-BR" sz="2400" dirty="0" smtClean="0">
                <a:cs typeface="Times New Roman" pitchFamily="18" charset="0"/>
              </a:rPr>
              <a:t>=10</a:t>
            </a:r>
            <a:r>
              <a:rPr lang="pt-BR" altLang="pt-BR" sz="2400" baseline="30000" dirty="0" smtClean="0">
                <a:cs typeface="Times New Roman" pitchFamily="18" charset="0"/>
              </a:rPr>
              <a:t>º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altLang="pt-BR" sz="2200" dirty="0" smtClean="0"/>
              <a:t>Secondary </a:t>
            </a:r>
            <a:r>
              <a:rPr lang="pt-BR" altLang="pt-BR" sz="2200" dirty="0"/>
              <a:t>Target – </a:t>
            </a:r>
            <a:r>
              <a:rPr lang="pt-BR" altLang="pt-BR" sz="2200" dirty="0" smtClean="0">
                <a:solidFill>
                  <a:srgbClr val="6600FF"/>
                </a:solidFill>
              </a:rPr>
              <a:t>[CH</a:t>
            </a:r>
            <a:r>
              <a:rPr lang="pt-BR" altLang="pt-BR" sz="2200" baseline="-25000" dirty="0" smtClean="0">
                <a:solidFill>
                  <a:srgbClr val="6600FF"/>
                </a:solidFill>
              </a:rPr>
              <a:t>2</a:t>
            </a:r>
            <a:r>
              <a:rPr lang="pt-BR" altLang="pt-BR" sz="2200" dirty="0" smtClean="0">
                <a:solidFill>
                  <a:srgbClr val="6600FF"/>
                </a:solidFill>
              </a:rPr>
              <a:t>]</a:t>
            </a:r>
            <a:r>
              <a:rPr lang="pt-BR" altLang="pt-BR" sz="2200" baseline="-25000" dirty="0" smtClean="0">
                <a:solidFill>
                  <a:srgbClr val="6600FF"/>
                </a:solidFill>
              </a:rPr>
              <a:t>n</a:t>
            </a:r>
            <a:r>
              <a:rPr lang="pt-BR" altLang="pt-BR" dirty="0" smtClean="0">
                <a:solidFill>
                  <a:srgbClr val="6600FF"/>
                </a:solidFill>
              </a:rPr>
              <a:t>– Polyethylene foil  </a:t>
            </a:r>
            <a:r>
              <a:rPr lang="pt-BR" altLang="pt-BR" sz="2200" dirty="0" smtClean="0">
                <a:solidFill>
                  <a:srgbClr val="6600FF"/>
                </a:solidFill>
              </a:rPr>
              <a:t>7.7mg/cm</a:t>
            </a:r>
            <a:r>
              <a:rPr lang="pt-BR" altLang="pt-BR" sz="2200" baseline="30000" dirty="0" smtClean="0">
                <a:solidFill>
                  <a:srgbClr val="6600FF"/>
                </a:solidFill>
              </a:rPr>
              <a:t>2</a:t>
            </a:r>
            <a:endParaRPr lang="pt-BR" altLang="pt-BR" sz="2200" dirty="0" smtClean="0">
              <a:solidFill>
                <a:srgbClr val="66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656E-FEE7-4061-BE69-47E25BBC1A59}" type="slidenum">
              <a:rPr lang="pt-BR" altLang="pt-BR" smtClean="0"/>
              <a:pPr>
                <a:defRPr/>
              </a:pPr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6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2411413" y="2651125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331640" y="1772816"/>
            <a:ext cx="3240087" cy="1728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23528" y="210758"/>
            <a:ext cx="91090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solidFill>
                  <a:srgbClr val="6600FF"/>
                </a:solidFill>
              </a:rPr>
              <a:t>TTIK – thick target inverse kinematics method</a:t>
            </a:r>
            <a:r>
              <a:rPr lang="pt-BR" altLang="pt-BR" sz="2000" dirty="0"/>
              <a:t>:  </a:t>
            </a:r>
            <a:endParaRPr lang="pt-BR" altLang="pt-BR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 smtClean="0"/>
              <a:t>thick secondary </a:t>
            </a:r>
            <a:r>
              <a:rPr lang="pt-BR" altLang="pt-BR" sz="2000" dirty="0"/>
              <a:t>target CH</a:t>
            </a:r>
            <a:r>
              <a:rPr lang="pt-BR" altLang="pt-BR" sz="2000" baseline="-25000" dirty="0"/>
              <a:t>2</a:t>
            </a:r>
            <a:r>
              <a:rPr lang="pt-BR" altLang="pt-BR" sz="2000" dirty="0"/>
              <a:t> (</a:t>
            </a:r>
            <a:r>
              <a:rPr lang="pt-BR" altLang="pt-BR" sz="2000" dirty="0" smtClean="0"/>
              <a:t>7.7 mg/cm</a:t>
            </a:r>
            <a:r>
              <a:rPr lang="pt-BR" altLang="pt-BR" sz="2000" baseline="30000" dirty="0" smtClean="0"/>
              <a:t>2</a:t>
            </a:r>
            <a:r>
              <a:rPr lang="pt-BR" altLang="pt-BR" sz="2000" dirty="0" smtClean="0"/>
              <a:t>) </a:t>
            </a:r>
            <a:r>
              <a:rPr lang="pt-BR" altLang="pt-BR" sz="2000" baseline="30000" dirty="0" smtClean="0"/>
              <a:t>8</a:t>
            </a:r>
            <a:r>
              <a:rPr lang="pt-BR" altLang="pt-BR" sz="2000" dirty="0" smtClean="0"/>
              <a:t>Li beam looses energy,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 smtClean="0"/>
              <a:t>stops in the target</a:t>
            </a:r>
            <a:endParaRPr lang="pt-BR" altLang="pt-BR" sz="2000" dirty="0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1620838" y="1892300"/>
            <a:ext cx="647700" cy="695325"/>
          </a:xfrm>
          <a:custGeom>
            <a:avLst/>
            <a:gdLst>
              <a:gd name="T0" fmla="*/ 0 w 408"/>
              <a:gd name="T1" fmla="*/ 2147483647 h 438"/>
              <a:gd name="T2" fmla="*/ 2147483647 w 408"/>
              <a:gd name="T3" fmla="*/ 2147483647 h 438"/>
              <a:gd name="T4" fmla="*/ 2147483647 w 408"/>
              <a:gd name="T5" fmla="*/ 2147483647 h 438"/>
              <a:gd name="T6" fmla="*/ 2147483647 w 408"/>
              <a:gd name="T7" fmla="*/ 2147483647 h 438"/>
              <a:gd name="T8" fmla="*/ 2147483647 w 408"/>
              <a:gd name="T9" fmla="*/ 2147483647 h 438"/>
              <a:gd name="T10" fmla="*/ 2147483647 w 408"/>
              <a:gd name="T11" fmla="*/ 2147483647 h 438"/>
              <a:gd name="T12" fmla="*/ 2147483647 w 408"/>
              <a:gd name="T13" fmla="*/ 2147483647 h 4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8" h="438">
                <a:moveTo>
                  <a:pt x="0" y="333"/>
                </a:moveTo>
                <a:cubicBezTo>
                  <a:pt x="33" y="269"/>
                  <a:pt x="67" y="205"/>
                  <a:pt x="90" y="152"/>
                </a:cubicBezTo>
                <a:cubicBezTo>
                  <a:pt x="113" y="99"/>
                  <a:pt x="113" y="30"/>
                  <a:pt x="136" y="15"/>
                </a:cubicBezTo>
                <a:cubicBezTo>
                  <a:pt x="159" y="0"/>
                  <a:pt x="203" y="0"/>
                  <a:pt x="226" y="61"/>
                </a:cubicBezTo>
                <a:cubicBezTo>
                  <a:pt x="249" y="122"/>
                  <a:pt x="249" y="318"/>
                  <a:pt x="272" y="378"/>
                </a:cubicBezTo>
                <a:cubicBezTo>
                  <a:pt x="295" y="438"/>
                  <a:pt x="339" y="431"/>
                  <a:pt x="362" y="424"/>
                </a:cubicBezTo>
                <a:cubicBezTo>
                  <a:pt x="385" y="417"/>
                  <a:pt x="400" y="348"/>
                  <a:pt x="408" y="3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>
            <a:off x="3060700" y="1844675"/>
            <a:ext cx="647700" cy="695325"/>
          </a:xfrm>
          <a:custGeom>
            <a:avLst/>
            <a:gdLst>
              <a:gd name="T0" fmla="*/ 0 w 408"/>
              <a:gd name="T1" fmla="*/ 2147483647 h 438"/>
              <a:gd name="T2" fmla="*/ 2147483647 w 408"/>
              <a:gd name="T3" fmla="*/ 2147483647 h 438"/>
              <a:gd name="T4" fmla="*/ 2147483647 w 408"/>
              <a:gd name="T5" fmla="*/ 2147483647 h 438"/>
              <a:gd name="T6" fmla="*/ 2147483647 w 408"/>
              <a:gd name="T7" fmla="*/ 2147483647 h 438"/>
              <a:gd name="T8" fmla="*/ 2147483647 w 408"/>
              <a:gd name="T9" fmla="*/ 2147483647 h 438"/>
              <a:gd name="T10" fmla="*/ 2147483647 w 408"/>
              <a:gd name="T11" fmla="*/ 2147483647 h 438"/>
              <a:gd name="T12" fmla="*/ 2147483647 w 408"/>
              <a:gd name="T13" fmla="*/ 2147483647 h 4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8" h="438">
                <a:moveTo>
                  <a:pt x="0" y="333"/>
                </a:moveTo>
                <a:cubicBezTo>
                  <a:pt x="33" y="269"/>
                  <a:pt x="67" y="205"/>
                  <a:pt x="90" y="152"/>
                </a:cubicBezTo>
                <a:cubicBezTo>
                  <a:pt x="113" y="99"/>
                  <a:pt x="113" y="30"/>
                  <a:pt x="136" y="15"/>
                </a:cubicBezTo>
                <a:cubicBezTo>
                  <a:pt x="159" y="0"/>
                  <a:pt x="203" y="0"/>
                  <a:pt x="226" y="61"/>
                </a:cubicBezTo>
                <a:cubicBezTo>
                  <a:pt x="249" y="122"/>
                  <a:pt x="249" y="318"/>
                  <a:pt x="272" y="378"/>
                </a:cubicBezTo>
                <a:cubicBezTo>
                  <a:pt x="295" y="438"/>
                  <a:pt x="339" y="431"/>
                  <a:pt x="362" y="424"/>
                </a:cubicBezTo>
                <a:cubicBezTo>
                  <a:pt x="385" y="417"/>
                  <a:pt x="400" y="348"/>
                  <a:pt x="408" y="3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1907704" y="227647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3347864" y="2349500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539750" y="263683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19113" y="1649413"/>
            <a:ext cx="842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aseline="30000">
                <a:latin typeface="Times New Roman" pitchFamily="18" charset="0"/>
              </a:rPr>
              <a:t>8</a:t>
            </a:r>
            <a:r>
              <a:rPr lang="en-US" altLang="pt-BR" sz="2400">
                <a:latin typeface="Times New Roman" pitchFamily="18" charset="0"/>
              </a:rPr>
              <a:t>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>
                <a:latin typeface="Times New Roman" pitchFamily="18" charset="0"/>
              </a:rPr>
              <a:t>beam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508125" y="3789363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>
                <a:latin typeface="Times New Roman" pitchFamily="18" charset="0"/>
              </a:rPr>
              <a:t>E</a:t>
            </a:r>
            <a:r>
              <a:rPr lang="en-US" altLang="pt-BR" sz="24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092450" y="3716338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>
                <a:latin typeface="Times New Roman" pitchFamily="18" charset="0"/>
              </a:rPr>
              <a:t>E</a:t>
            </a:r>
            <a:r>
              <a:rPr lang="en-US" altLang="pt-BR" sz="24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1187450" y="265112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V="1">
            <a:off x="2124075" y="1916113"/>
            <a:ext cx="439261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V="1">
            <a:off x="3419475" y="2060575"/>
            <a:ext cx="31686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6443663" y="1557338"/>
            <a:ext cx="360362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7072313" y="1576388"/>
            <a:ext cx="167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>
                <a:latin typeface="Times New Roman" pitchFamily="18" charset="0"/>
              </a:rPr>
              <a:t>Si-telescope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984750" y="1576388"/>
            <a:ext cx="12698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aseline="30000" dirty="0" smtClean="0">
                <a:latin typeface="Times New Roman" pitchFamily="18" charset="0"/>
              </a:rPr>
              <a:t>4</a:t>
            </a:r>
            <a:r>
              <a:rPr lang="en-US" altLang="pt-BR" sz="2400" dirty="0" smtClean="0">
                <a:latin typeface="Times New Roman" pitchFamily="18" charset="0"/>
              </a:rPr>
              <a:t>He,p,d,t</a:t>
            </a:r>
            <a:endParaRPr lang="en-US" altLang="pt-BR" sz="2400" dirty="0">
              <a:latin typeface="Times New Roman" pitchFamily="18" charset="0"/>
            </a:endParaRPr>
          </a:p>
        </p:txBody>
      </p:sp>
      <p:graphicFrame>
        <p:nvGraphicFramePr>
          <p:cNvPr id="38932" name="Object 20"/>
          <p:cNvGraphicFramePr>
            <a:graphicFrameLocks noChangeAspect="1"/>
          </p:cNvGraphicFramePr>
          <p:nvPr/>
        </p:nvGraphicFramePr>
        <p:xfrm>
          <a:off x="5003800" y="3141663"/>
          <a:ext cx="5068888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5" name="Equation" r:id="rId3" imgW="2882900" imgH="431800" progId="Equation.3">
                  <p:embed/>
                </p:oleObj>
              </mc:Choice>
              <mc:Fallback>
                <p:oleObj name="Equation" r:id="rId3" imgW="288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141663"/>
                        <a:ext cx="5068888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3" name="Text Box 22"/>
          <p:cNvSpPr txBox="1">
            <a:spLocks noChangeArrowheads="1"/>
          </p:cNvSpPr>
          <p:nvPr/>
        </p:nvSpPr>
        <p:spPr bwMode="auto">
          <a:xfrm>
            <a:off x="5272088" y="4005064"/>
            <a:ext cx="2327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pt-BR" sz="2000" dirty="0"/>
              <a:t>ε</a:t>
            </a:r>
            <a:r>
              <a:rPr lang="en-US" altLang="pt-BR" sz="2000" dirty="0"/>
              <a:t> = stopping power</a:t>
            </a:r>
          </a:p>
        </p:txBody>
      </p:sp>
      <p:sp>
        <p:nvSpPr>
          <p:cNvPr id="389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25817AB-F065-49CC-89CE-F55EA49D7D49}" type="slidenum">
              <a:rPr lang="pt-BR" altLang="pt-BR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pt-BR" altLang="pt-BR" sz="140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4509120"/>
            <a:ext cx="9701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dirty="0"/>
              <a:t>Simultaneous measurement of all </a:t>
            </a:r>
            <a:r>
              <a:rPr lang="pt-BR" altLang="pt-BR" dirty="0" smtClean="0"/>
              <a:t>incident energies</a:t>
            </a:r>
            <a:r>
              <a:rPr lang="pt-BR" altLang="pt-BR" dirty="0"/>
              <a:t>: excitation function </a:t>
            </a:r>
          </a:p>
          <a:p>
            <a:r>
              <a:rPr lang="pt-BR" altLang="pt-BR" dirty="0"/>
              <a:t>Resonances populated in the </a:t>
            </a:r>
            <a:r>
              <a:rPr lang="pt-BR" altLang="pt-BR" dirty="0" smtClean="0"/>
              <a:t>target </a:t>
            </a:r>
            <a:r>
              <a:rPr lang="pt-BR" altLang="pt-BR" dirty="0" smtClean="0">
                <a:sym typeface="Wingdings" panose="05000000000000000000" pitchFamily="2" charset="2"/>
              </a:rPr>
              <a:t> peaks in energy spectrum of light ejectiles</a:t>
            </a:r>
            <a:r>
              <a:rPr lang="pt-BR" altLang="pt-BR" dirty="0" smtClean="0"/>
              <a:t>. </a:t>
            </a:r>
            <a:endParaRPr lang="pt-BR" altLang="pt-BR" dirty="0"/>
          </a:p>
          <a:p>
            <a:r>
              <a:rPr lang="pt-BR" altLang="pt-BR" dirty="0">
                <a:solidFill>
                  <a:srgbClr val="6600FF"/>
                </a:solidFill>
              </a:rPr>
              <a:t>Energy spectrum of </a:t>
            </a:r>
            <a:r>
              <a:rPr lang="pt-BR" altLang="pt-BR" baseline="30000" dirty="0">
                <a:solidFill>
                  <a:srgbClr val="6600FF"/>
                </a:solidFill>
              </a:rPr>
              <a:t>4</a:t>
            </a:r>
            <a:r>
              <a:rPr lang="pt-BR" altLang="pt-BR" dirty="0">
                <a:solidFill>
                  <a:srgbClr val="6600FF"/>
                </a:solidFill>
              </a:rPr>
              <a:t>He, p, d </a:t>
            </a:r>
            <a:r>
              <a:rPr lang="pt-BR" altLang="pt-BR" dirty="0" smtClean="0">
                <a:solidFill>
                  <a:srgbClr val="6600FF"/>
                </a:solidFill>
                <a:sym typeface="Wingdings" panose="05000000000000000000" pitchFamily="2" charset="2"/>
              </a:rPr>
              <a:t> </a:t>
            </a:r>
            <a:r>
              <a:rPr lang="pt-BR" altLang="pt-BR" dirty="0" smtClean="0">
                <a:solidFill>
                  <a:srgbClr val="6600FF"/>
                </a:solidFill>
              </a:rPr>
              <a:t>excitation </a:t>
            </a:r>
            <a:r>
              <a:rPr lang="pt-BR" altLang="pt-BR" dirty="0">
                <a:solidFill>
                  <a:srgbClr val="6600FF"/>
                </a:solidFill>
              </a:rPr>
              <a:t>function </a:t>
            </a:r>
            <a:r>
              <a:rPr lang="pt-BR" altLang="pt-BR" dirty="0" smtClean="0">
                <a:solidFill>
                  <a:srgbClr val="6600FF"/>
                </a:solidFill>
              </a:rPr>
              <a:t>of reactions</a:t>
            </a:r>
            <a:endParaRPr lang="en-US" altLang="pt-BR" dirty="0">
              <a:solidFill>
                <a:srgbClr val="6600FF"/>
              </a:solidFill>
            </a:endParaRPr>
          </a:p>
          <a:p>
            <a:endParaRPr lang="pt-BR" dirty="0" smtClean="0"/>
          </a:p>
          <a:p>
            <a:r>
              <a:rPr lang="pt-BR" dirty="0" smtClean="0">
                <a:solidFill>
                  <a:srgbClr val="6600FF"/>
                </a:solidFill>
              </a:rPr>
              <a:t>Energy resolution</a:t>
            </a:r>
            <a:r>
              <a:rPr lang="pt-BR" dirty="0" smtClean="0"/>
              <a:t>: independent of beam dispersion, depends on energy</a:t>
            </a:r>
          </a:p>
          <a:p>
            <a:r>
              <a:rPr lang="pt-BR" dirty="0" smtClean="0"/>
              <a:t> loss of light ejectiles in target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74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97" y="216024"/>
            <a:ext cx="5131911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855" y="2636912"/>
            <a:ext cx="322101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2400" dirty="0" smtClean="0">
                <a:solidFill>
                  <a:srgbClr val="C00000"/>
                </a:solidFill>
              </a:rPr>
              <a:t>Energy spectra measured</a:t>
            </a:r>
          </a:p>
          <a:p>
            <a:pPr eaLnBrk="1" hangingPunct="1"/>
            <a:r>
              <a:rPr lang="pt-BR" altLang="pt-BR" sz="2400" dirty="0" smtClean="0">
                <a:solidFill>
                  <a:srgbClr val="C00000"/>
                </a:solidFill>
              </a:rPr>
              <a:t>on [CH</a:t>
            </a:r>
            <a:r>
              <a:rPr lang="pt-BR" altLang="pt-BR" sz="2400" baseline="-25000" dirty="0" smtClean="0">
                <a:solidFill>
                  <a:srgbClr val="C00000"/>
                </a:solidFill>
              </a:rPr>
              <a:t>2</a:t>
            </a:r>
            <a:r>
              <a:rPr lang="pt-BR" altLang="pt-BR" sz="2400" dirty="0" smtClean="0">
                <a:solidFill>
                  <a:srgbClr val="C00000"/>
                </a:solidFill>
              </a:rPr>
              <a:t>]</a:t>
            </a:r>
            <a:r>
              <a:rPr lang="pt-BR" altLang="pt-BR" sz="2400" baseline="-25000" dirty="0" smtClean="0">
                <a:solidFill>
                  <a:srgbClr val="C00000"/>
                </a:solidFill>
              </a:rPr>
              <a:t>n </a:t>
            </a:r>
            <a:r>
              <a:rPr lang="pt-BR" altLang="pt-BR" sz="2400" dirty="0" smtClean="0">
                <a:solidFill>
                  <a:srgbClr val="C00000"/>
                </a:solidFill>
              </a:rPr>
              <a:t> target </a:t>
            </a:r>
          </a:p>
          <a:p>
            <a:pPr eaLnBrk="1" hangingPunct="1"/>
            <a:r>
              <a:rPr lang="pt-BR" altLang="pt-BR" sz="2400" dirty="0" smtClean="0">
                <a:solidFill>
                  <a:srgbClr val="C00000"/>
                </a:solidFill>
              </a:rPr>
              <a:t>at E</a:t>
            </a:r>
            <a:r>
              <a:rPr lang="pt-BR" altLang="pt-BR" sz="2400" baseline="-25000" dirty="0" smtClean="0">
                <a:solidFill>
                  <a:srgbClr val="C00000"/>
                </a:solidFill>
              </a:rPr>
              <a:t>lab</a:t>
            </a:r>
            <a:r>
              <a:rPr lang="pt-BR" altLang="pt-BR" sz="2400" dirty="0" smtClean="0">
                <a:solidFill>
                  <a:srgbClr val="C00000"/>
                </a:solidFill>
              </a:rPr>
              <a:t>=18.7 MeV</a:t>
            </a:r>
          </a:p>
          <a:p>
            <a:pPr eaLnBrk="1" hangingPunct="1"/>
            <a:endParaRPr lang="pt-BR" altLang="pt-BR" dirty="0">
              <a:solidFill>
                <a:srgbClr val="66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656E-FEE7-4061-BE69-47E25BBC1A59}" type="slidenum">
              <a:rPr lang="pt-BR" altLang="pt-BR" smtClean="0"/>
              <a:pPr>
                <a:defRPr/>
              </a:pPr>
              <a:t>13</a:t>
            </a:fld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5" t="4949" r="1540" b="67558"/>
          <a:stretch/>
        </p:blipFill>
        <p:spPr bwMode="auto">
          <a:xfrm>
            <a:off x="-1" y="908720"/>
            <a:ext cx="3927423" cy="37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5013176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aseline="30000" dirty="0" smtClean="0"/>
              <a:t>9</a:t>
            </a:r>
            <a:r>
              <a:rPr lang="pt-BR" sz="3200" dirty="0" smtClean="0"/>
              <a:t>Be</a:t>
            </a:r>
            <a:endParaRPr lang="pt-BR" sz="3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1520" y="3471028"/>
            <a:ext cx="8892480" cy="72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07904" y="3573016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30000" dirty="0">
                <a:solidFill>
                  <a:srgbClr val="FF0000"/>
                </a:solidFill>
              </a:rPr>
              <a:t>8</a:t>
            </a:r>
            <a:r>
              <a:rPr lang="en-US" sz="2800" dirty="0">
                <a:solidFill>
                  <a:srgbClr val="FF0000"/>
                </a:solidFill>
              </a:rPr>
              <a:t>Li+p</a:t>
            </a:r>
            <a:endParaRPr lang="fr-BE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" t="5816" r="3430" b="4412"/>
          <a:stretch/>
        </p:blipFill>
        <p:spPr bwMode="auto">
          <a:xfrm>
            <a:off x="4860032" y="332656"/>
            <a:ext cx="3792512" cy="302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r="3230" b="6698"/>
          <a:stretch/>
        </p:blipFill>
        <p:spPr bwMode="auto">
          <a:xfrm>
            <a:off x="4644008" y="3789040"/>
            <a:ext cx="3963659" cy="299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656E-FEE7-4061-BE69-47E25BBC1A59}" type="slidenum">
              <a:rPr lang="pt-BR" altLang="pt-BR" smtClean="0"/>
              <a:pPr>
                <a:defRPr/>
              </a:pPr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56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5" t="4949" r="1540" b="67558"/>
          <a:stretch/>
        </p:blipFill>
        <p:spPr bwMode="auto">
          <a:xfrm>
            <a:off x="-1" y="908720"/>
            <a:ext cx="3927423" cy="37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4869160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aseline="30000" dirty="0" smtClean="0"/>
              <a:t>9</a:t>
            </a:r>
            <a:r>
              <a:rPr lang="pt-BR" sz="3200" dirty="0" smtClean="0"/>
              <a:t>Be</a:t>
            </a:r>
            <a:endParaRPr lang="pt-BR" sz="3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1520" y="3471028"/>
            <a:ext cx="8892480" cy="72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07904" y="3573016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30000" dirty="0">
                <a:solidFill>
                  <a:srgbClr val="FF0000"/>
                </a:solidFill>
              </a:rPr>
              <a:t>8</a:t>
            </a:r>
            <a:r>
              <a:rPr lang="en-US" sz="2800" dirty="0">
                <a:solidFill>
                  <a:srgbClr val="FF0000"/>
                </a:solidFill>
              </a:rPr>
              <a:t>Li+p</a:t>
            </a:r>
            <a:endParaRPr lang="fr-BE" sz="28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" t="7742" r="1834" b="3212"/>
          <a:stretch/>
        </p:blipFill>
        <p:spPr bwMode="auto">
          <a:xfrm>
            <a:off x="4887220" y="404664"/>
            <a:ext cx="3717228" cy="299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164288" y="54868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" r="3359" b="-1"/>
          <a:stretch/>
        </p:blipFill>
        <p:spPr bwMode="auto">
          <a:xfrm>
            <a:off x="5004048" y="3789040"/>
            <a:ext cx="3553990" cy="278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15816" y="5385410"/>
            <a:ext cx="1944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aseline="30000" dirty="0" smtClean="0"/>
              <a:t>8</a:t>
            </a:r>
            <a:r>
              <a:rPr lang="pt-BR" dirty="0" smtClean="0"/>
              <a:t>Li(p,t) very low</a:t>
            </a:r>
          </a:p>
          <a:p>
            <a:r>
              <a:rPr lang="pt-BR" dirty="0" smtClean="0"/>
              <a:t> cross section 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656E-FEE7-4061-BE69-47E25BBC1A59}" type="slidenum">
              <a:rPr lang="pt-BR" altLang="pt-BR" smtClean="0"/>
              <a:pPr>
                <a:defRPr/>
              </a:pPr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51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rgbClr val="3333CC"/>
                </a:solidFill>
              </a:rPr>
              <a:t>Comparison of present </a:t>
            </a:r>
            <a:r>
              <a:rPr lang="pt-BR" sz="2400" b="1" baseline="30000" dirty="0" smtClean="0">
                <a:solidFill>
                  <a:srgbClr val="3333CC"/>
                </a:solidFill>
              </a:rPr>
              <a:t>8</a:t>
            </a:r>
            <a:r>
              <a:rPr lang="pt-BR" sz="2400" b="1" dirty="0" smtClean="0">
                <a:solidFill>
                  <a:srgbClr val="3333CC"/>
                </a:solidFill>
              </a:rPr>
              <a:t>Li(p,d)</a:t>
            </a:r>
            <a:r>
              <a:rPr lang="pt-BR" sz="2400" b="1" baseline="30000" dirty="0" smtClean="0">
                <a:solidFill>
                  <a:srgbClr val="3333CC"/>
                </a:solidFill>
              </a:rPr>
              <a:t>7</a:t>
            </a:r>
            <a:r>
              <a:rPr lang="pt-BR" sz="2400" b="1" dirty="0" smtClean="0">
                <a:solidFill>
                  <a:srgbClr val="3333CC"/>
                </a:solidFill>
              </a:rPr>
              <a:t>Li cross section with previous </a:t>
            </a:r>
            <a:r>
              <a:rPr lang="pt-BR" sz="2400" b="1" baseline="30000" dirty="0" smtClean="0">
                <a:solidFill>
                  <a:srgbClr val="3333CC"/>
                </a:solidFill>
              </a:rPr>
              <a:t>7</a:t>
            </a:r>
            <a:r>
              <a:rPr lang="pt-BR" sz="2400" b="1" dirty="0" smtClean="0">
                <a:solidFill>
                  <a:srgbClr val="3333CC"/>
                </a:solidFill>
              </a:rPr>
              <a:t>Li(d,p)</a:t>
            </a:r>
            <a:r>
              <a:rPr lang="pt-BR" sz="2400" b="1" baseline="30000" dirty="0" smtClean="0">
                <a:solidFill>
                  <a:srgbClr val="3333CC"/>
                </a:solidFill>
              </a:rPr>
              <a:t>8</a:t>
            </a:r>
            <a:r>
              <a:rPr lang="pt-BR" sz="2400" b="1" dirty="0" smtClean="0">
                <a:solidFill>
                  <a:srgbClr val="3333CC"/>
                </a:solidFill>
              </a:rPr>
              <a:t>Li  measurements</a:t>
            </a:r>
            <a:endParaRPr lang="pt-BR" sz="2400" b="1" dirty="0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1340768"/>
            <a:ext cx="90730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baseline="30000" dirty="0" smtClean="0"/>
              <a:t>8</a:t>
            </a:r>
            <a:r>
              <a:rPr lang="fr-FR" dirty="0" smtClean="0"/>
              <a:t>Li(</a:t>
            </a:r>
            <a:r>
              <a:rPr lang="fr-FR" dirty="0" err="1" smtClean="0"/>
              <a:t>p,d</a:t>
            </a:r>
            <a:r>
              <a:rPr lang="fr-FR" dirty="0" smtClean="0"/>
              <a:t>)</a:t>
            </a:r>
            <a:r>
              <a:rPr lang="fr-FR" baseline="30000" dirty="0" smtClean="0"/>
              <a:t>7</a:t>
            </a:r>
            <a:r>
              <a:rPr lang="fr-FR" dirty="0" smtClean="0"/>
              <a:t>Li :  </a:t>
            </a:r>
            <a:r>
              <a:rPr lang="fr-FR" baseline="30000" dirty="0"/>
              <a:t>7</a:t>
            </a:r>
            <a:r>
              <a:rPr lang="fr-FR" dirty="0"/>
              <a:t>Li(</a:t>
            </a:r>
            <a:r>
              <a:rPr lang="fr-FR" dirty="0" err="1"/>
              <a:t>gs</a:t>
            </a:r>
            <a:r>
              <a:rPr lang="fr-FR" dirty="0"/>
              <a:t>) and </a:t>
            </a:r>
            <a:r>
              <a:rPr lang="fr-FR" baseline="30000" dirty="0" smtClean="0"/>
              <a:t>7</a:t>
            </a:r>
            <a:r>
              <a:rPr lang="fr-FR" dirty="0" smtClean="0"/>
              <a:t>Li*(0.48, 1/2</a:t>
            </a:r>
            <a:r>
              <a:rPr lang="fr-FR" baseline="30000" dirty="0" smtClean="0"/>
              <a:t>-</a:t>
            </a:r>
            <a:r>
              <a:rPr lang="fr-FR" dirty="0"/>
              <a:t>) </a:t>
            </a:r>
            <a:r>
              <a:rPr lang="fr-FR" dirty="0" smtClean="0"/>
              <a:t>final states not </a:t>
            </a:r>
            <a:r>
              <a:rPr lang="fr-FR" dirty="0" err="1"/>
              <a:t>separated</a:t>
            </a:r>
            <a:endParaRPr lang="fr-BE" dirty="0"/>
          </a:p>
          <a:p>
            <a:r>
              <a:rPr lang="fr-FR" dirty="0" smtClean="0"/>
              <a:t> </a:t>
            </a:r>
            <a:r>
              <a:rPr lang="fr-FR" baseline="30000" dirty="0" smtClean="0"/>
              <a:t>7</a:t>
            </a:r>
            <a:r>
              <a:rPr lang="fr-FR" dirty="0" smtClean="0"/>
              <a:t>Li(</a:t>
            </a:r>
            <a:r>
              <a:rPr lang="fr-FR" dirty="0" err="1" smtClean="0"/>
              <a:t>d,p</a:t>
            </a:r>
            <a:r>
              <a:rPr lang="fr-FR" dirty="0" smtClean="0"/>
              <a:t>)</a:t>
            </a:r>
            <a:r>
              <a:rPr lang="fr-FR" baseline="30000" dirty="0" smtClean="0"/>
              <a:t>8</a:t>
            </a:r>
            <a:r>
              <a:rPr lang="fr-FR" dirty="0" smtClean="0"/>
              <a:t>Li :   Integrated cross section (</a:t>
            </a:r>
            <a:r>
              <a:rPr lang="fr-FR" baseline="30000" dirty="0" smtClean="0"/>
              <a:t>8</a:t>
            </a:r>
            <a:r>
              <a:rPr lang="fr-FR" dirty="0" smtClean="0"/>
              <a:t>Li </a:t>
            </a:r>
            <a:r>
              <a:rPr lang="fr-FR" dirty="0" smtClean="0">
                <a:sym typeface="Symbol"/>
              </a:rPr>
              <a:t>-</a:t>
            </a:r>
            <a:r>
              <a:rPr lang="fr-FR" dirty="0" err="1" smtClean="0">
                <a:sym typeface="Symbol"/>
              </a:rPr>
              <a:t>decay</a:t>
            </a:r>
            <a:r>
              <a:rPr lang="fr-FR" dirty="0" smtClean="0">
                <a:sym typeface="Symbol"/>
              </a:rPr>
              <a:t>) </a:t>
            </a:r>
            <a:r>
              <a:rPr lang="fr-FR" baseline="30000" dirty="0" smtClean="0">
                <a:sym typeface="Symbol"/>
              </a:rPr>
              <a:t>8</a:t>
            </a:r>
            <a:r>
              <a:rPr lang="fr-FR" dirty="0" smtClean="0">
                <a:sym typeface="Symbol"/>
              </a:rPr>
              <a:t>Li(</a:t>
            </a:r>
            <a:r>
              <a:rPr lang="fr-FR" dirty="0" err="1" smtClean="0">
                <a:sym typeface="Symbol"/>
              </a:rPr>
              <a:t>gs</a:t>
            </a:r>
            <a:r>
              <a:rPr lang="fr-FR" dirty="0" smtClean="0">
                <a:sym typeface="Symbol"/>
              </a:rPr>
              <a:t>), </a:t>
            </a:r>
            <a:r>
              <a:rPr lang="fr-FR" baseline="30000" dirty="0" smtClean="0">
                <a:sym typeface="Symbol"/>
              </a:rPr>
              <a:t>8</a:t>
            </a:r>
            <a:r>
              <a:rPr lang="fr-FR" dirty="0" smtClean="0">
                <a:sym typeface="Symbol"/>
              </a:rPr>
              <a:t>Li* not </a:t>
            </a:r>
            <a:r>
              <a:rPr lang="fr-FR" dirty="0" err="1" smtClean="0">
                <a:sym typeface="Symbol"/>
              </a:rPr>
              <a:t>separated</a:t>
            </a:r>
            <a:r>
              <a:rPr lang="fr-FR" dirty="0" smtClean="0">
                <a:sym typeface="Symbol"/>
              </a:rPr>
              <a:t> </a:t>
            </a:r>
            <a:endParaRPr lang="fr-FR" dirty="0"/>
          </a:p>
          <a:p>
            <a:pPr defTabSz="763588"/>
            <a:r>
              <a:rPr lang="fr-FR" dirty="0"/>
              <a:t> </a:t>
            </a:r>
            <a:r>
              <a:rPr lang="fr-FR" baseline="30000" dirty="0"/>
              <a:t>7</a:t>
            </a:r>
            <a:r>
              <a:rPr lang="fr-FR" dirty="0"/>
              <a:t>Li(</a:t>
            </a:r>
            <a:r>
              <a:rPr lang="fr-FR" dirty="0" err="1"/>
              <a:t>d,p</a:t>
            </a:r>
            <a:r>
              <a:rPr lang="fr-FR" dirty="0"/>
              <a:t>)</a:t>
            </a:r>
            <a:r>
              <a:rPr lang="fr-FR" baseline="30000" dirty="0"/>
              <a:t>8</a:t>
            </a:r>
            <a:r>
              <a:rPr lang="fr-FR" dirty="0"/>
              <a:t>Li </a:t>
            </a:r>
            <a:r>
              <a:rPr lang="fr-FR" dirty="0" smtClean="0"/>
              <a:t>data</a:t>
            </a:r>
            <a:r>
              <a:rPr lang="fr-FR" dirty="0"/>
              <a:t>: </a:t>
            </a:r>
            <a:r>
              <a:rPr lang="fr-BE" sz="1600" dirty="0" smtClean="0"/>
              <a:t>S</a:t>
            </a:r>
            <a:r>
              <a:rPr lang="fr-BE" sz="1600" dirty="0"/>
              <a:t>. </a:t>
            </a:r>
            <a:r>
              <a:rPr lang="fr-BE" sz="1600" dirty="0" err="1"/>
              <a:t>Bashkin</a:t>
            </a:r>
            <a:r>
              <a:rPr lang="fr-BE" sz="1400" dirty="0"/>
              <a:t>, Phys. </a:t>
            </a:r>
            <a:r>
              <a:rPr lang="fr-BE" sz="1400" dirty="0" err="1"/>
              <a:t>Rev</a:t>
            </a:r>
            <a:r>
              <a:rPr lang="fr-BE" sz="1400" dirty="0"/>
              <a:t>. 95, 1012 (1954).</a:t>
            </a:r>
            <a:r>
              <a:rPr lang="fr-BE" sz="1600" dirty="0"/>
              <a:t/>
            </a:r>
            <a:br>
              <a:rPr lang="fr-BE" sz="1600" dirty="0"/>
            </a:br>
            <a:r>
              <a:rPr lang="fr-BE" sz="1600" dirty="0"/>
              <a:t>		</a:t>
            </a:r>
            <a:r>
              <a:rPr lang="en-US" sz="1600" dirty="0"/>
              <a:t>C. R. </a:t>
            </a:r>
            <a:r>
              <a:rPr lang="en-US" sz="1600" dirty="0" err="1" smtClean="0"/>
              <a:t>McClenahan</a:t>
            </a:r>
            <a:r>
              <a:rPr lang="en-US" sz="1600" dirty="0" smtClean="0"/>
              <a:t>, </a:t>
            </a:r>
            <a:r>
              <a:rPr lang="en-US" sz="1600" dirty="0"/>
              <a:t>R. E. </a:t>
            </a:r>
            <a:r>
              <a:rPr lang="en-US" sz="1600" dirty="0" err="1"/>
              <a:t>Segel</a:t>
            </a:r>
            <a:r>
              <a:rPr lang="en-US" sz="1400" dirty="0"/>
              <a:t>, Phys. Rev. C 11, 370 </a:t>
            </a:r>
            <a:r>
              <a:rPr lang="fr-BE" sz="1400" dirty="0"/>
              <a:t>(1975</a:t>
            </a:r>
            <a:r>
              <a:rPr lang="fr-BE" sz="1400" dirty="0" smtClean="0"/>
              <a:t>).</a:t>
            </a:r>
          </a:p>
          <a:p>
            <a:pPr defTabSz="763588"/>
            <a:endParaRPr lang="fr-FR" sz="1400" dirty="0"/>
          </a:p>
          <a:p>
            <a:r>
              <a:rPr lang="fr-FR" sz="2400" dirty="0"/>
              <a:t> </a:t>
            </a:r>
            <a:r>
              <a:rPr lang="fr-FR" sz="2200" dirty="0" err="1" smtClean="0">
                <a:solidFill>
                  <a:srgbClr val="3333CC"/>
                </a:solidFill>
              </a:rPr>
              <a:t>Detailed</a:t>
            </a:r>
            <a:r>
              <a:rPr lang="fr-FR" sz="2200" dirty="0" smtClean="0">
                <a:solidFill>
                  <a:srgbClr val="3333CC"/>
                </a:solidFill>
              </a:rPr>
              <a:t> balance </a:t>
            </a:r>
            <a:r>
              <a:rPr lang="fr-FR" sz="2200" dirty="0" err="1" smtClean="0">
                <a:solidFill>
                  <a:srgbClr val="3333CC"/>
                </a:solidFill>
              </a:rPr>
              <a:t>theorem</a:t>
            </a:r>
            <a:r>
              <a:rPr lang="fr-FR" sz="2200" dirty="0" smtClean="0">
                <a:solidFill>
                  <a:srgbClr val="3333CC"/>
                </a:solidFill>
              </a:rPr>
              <a:t> : </a:t>
            </a:r>
            <a:r>
              <a:rPr lang="fr-FR" sz="2200" dirty="0" smtClean="0">
                <a:solidFill>
                  <a:srgbClr val="3333CC"/>
                </a:solidFill>
                <a:sym typeface="Symbol"/>
              </a:rPr>
              <a:t>qualitative agreement, not </a:t>
            </a:r>
            <a:r>
              <a:rPr lang="fr-FR" sz="2200" dirty="0" err="1" smtClean="0">
                <a:solidFill>
                  <a:srgbClr val="3333CC"/>
                </a:solidFill>
                <a:sym typeface="Symbol"/>
              </a:rPr>
              <a:t>isotropic</a:t>
            </a:r>
            <a:endParaRPr lang="fr-BE" sz="2200" dirty="0">
              <a:solidFill>
                <a:srgbClr val="3333CC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275856" y="5301232"/>
            <a:ext cx="1188000" cy="216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5976664" y="4953362"/>
            <a:ext cx="313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pt-BR" dirty="0">
              <a:solidFill>
                <a:srgbClr val="FF0000"/>
              </a:solidFill>
            </a:endParaRPr>
          </a:p>
        </p:txBody>
      </p:sp>
      <p:graphicFrame>
        <p:nvGraphicFramePr>
          <p:cNvPr id="11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746337"/>
              </p:ext>
            </p:extLst>
          </p:nvPr>
        </p:nvGraphicFramePr>
        <p:xfrm>
          <a:off x="-828600" y="3435007"/>
          <a:ext cx="5801974" cy="3422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60032" y="4565446"/>
            <a:ext cx="43701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</a:rPr>
              <a:t>Strong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peak</a:t>
            </a:r>
            <a:r>
              <a:rPr lang="fr-FR" sz="2800" dirty="0">
                <a:solidFill>
                  <a:srgbClr val="FF0000"/>
                </a:solidFill>
              </a:rPr>
              <a:t> in </a:t>
            </a:r>
            <a:r>
              <a:rPr lang="fr-FR" sz="2800" baseline="30000" dirty="0">
                <a:solidFill>
                  <a:srgbClr val="FF0000"/>
                </a:solidFill>
              </a:rPr>
              <a:t>8</a:t>
            </a:r>
            <a:r>
              <a:rPr lang="fr-FR" sz="2800" dirty="0">
                <a:solidFill>
                  <a:srgbClr val="FF0000"/>
                </a:solidFill>
              </a:rPr>
              <a:t>Li(</a:t>
            </a:r>
            <a:r>
              <a:rPr lang="fr-FR" sz="2800" dirty="0" err="1">
                <a:solidFill>
                  <a:srgbClr val="FF0000"/>
                </a:solidFill>
              </a:rPr>
              <a:t>p,d</a:t>
            </a:r>
            <a:r>
              <a:rPr lang="fr-FR" sz="2800" dirty="0">
                <a:solidFill>
                  <a:srgbClr val="FF0000"/>
                </a:solidFill>
              </a:rPr>
              <a:t>)</a:t>
            </a:r>
            <a:r>
              <a:rPr lang="fr-FR" sz="2800" baseline="30000" dirty="0">
                <a:solidFill>
                  <a:srgbClr val="FF0000"/>
                </a:solidFill>
              </a:rPr>
              <a:t>7</a:t>
            </a:r>
            <a:r>
              <a:rPr lang="fr-FR" sz="2800" dirty="0">
                <a:solidFill>
                  <a:srgbClr val="FF0000"/>
                </a:solidFill>
              </a:rPr>
              <a:t>Li, 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>
                <a:solidFill>
                  <a:srgbClr val="FF0000"/>
                </a:solidFill>
              </a:rPr>
              <a:t>absent </a:t>
            </a:r>
            <a:r>
              <a:rPr lang="fr-FR" sz="2800" dirty="0">
                <a:solidFill>
                  <a:srgbClr val="FF0000"/>
                </a:solidFill>
              </a:rPr>
              <a:t>in </a:t>
            </a:r>
            <a:r>
              <a:rPr lang="fr-FR" sz="2800" baseline="30000" dirty="0">
                <a:solidFill>
                  <a:srgbClr val="FF0000"/>
                </a:solidFill>
              </a:rPr>
              <a:t>7</a:t>
            </a:r>
            <a:r>
              <a:rPr lang="fr-FR" sz="2800" dirty="0">
                <a:solidFill>
                  <a:srgbClr val="FF0000"/>
                </a:solidFill>
              </a:rPr>
              <a:t>Li(</a:t>
            </a:r>
            <a:r>
              <a:rPr lang="fr-FR" sz="2800" dirty="0" err="1">
                <a:solidFill>
                  <a:srgbClr val="FF0000"/>
                </a:solidFill>
              </a:rPr>
              <a:t>d,p</a:t>
            </a:r>
            <a:r>
              <a:rPr lang="fr-FR" sz="2800" dirty="0">
                <a:solidFill>
                  <a:srgbClr val="FF0000"/>
                </a:solidFill>
              </a:rPr>
              <a:t>)</a:t>
            </a:r>
            <a:r>
              <a:rPr lang="fr-FR" sz="2800" baseline="30000" dirty="0">
                <a:solidFill>
                  <a:srgbClr val="FF0000"/>
                </a:solidFill>
              </a:rPr>
              <a:t>8</a:t>
            </a:r>
            <a:r>
              <a:rPr lang="fr-FR" sz="2800" dirty="0">
                <a:solidFill>
                  <a:srgbClr val="FF0000"/>
                </a:solidFill>
              </a:rPr>
              <a:t>Li </a:t>
            </a:r>
            <a:r>
              <a:rPr lang="fr-FR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endParaRPr lang="fr-FR" sz="28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essentially</a:t>
            </a:r>
            <a:r>
              <a:rPr lang="fr-F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populates</a:t>
            </a:r>
            <a:r>
              <a:rPr lang="fr-FR" sz="2800" dirty="0">
                <a:solidFill>
                  <a:srgbClr val="FF0000"/>
                </a:solidFill>
                <a:sym typeface="Wingdings" panose="05000000000000000000" pitchFamily="2" charset="2"/>
              </a:rPr>
              <a:t> the </a:t>
            </a:r>
            <a:endParaRPr lang="fr-FR" sz="28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d+</a:t>
            </a:r>
            <a:r>
              <a:rPr lang="fr-FR" sz="28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7</a:t>
            </a:r>
            <a:r>
              <a:rPr lang="fr-F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Li*  </a:t>
            </a:r>
            <a:r>
              <a:rPr lang="fr-FR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channel</a:t>
            </a:r>
            <a:endParaRPr lang="fr-BE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11B38-65AF-4360-8A73-356BBC7CA47E}" type="slidenum">
              <a:rPr lang="pt-BR" altLang="pt-BR" smtClean="0"/>
              <a:pPr>
                <a:defRPr/>
              </a:pPr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90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pt-BR" sz="2400" dirty="0" smtClean="0">
                <a:solidFill>
                  <a:srgbClr val="3333CC"/>
                </a:solidFill>
              </a:rPr>
              <a:t>Due to </a:t>
            </a:r>
            <a:r>
              <a:rPr lang="pt-BR" sz="2400" baseline="30000" dirty="0">
                <a:solidFill>
                  <a:srgbClr val="3333CC"/>
                </a:solidFill>
              </a:rPr>
              <a:t>7</a:t>
            </a:r>
            <a:r>
              <a:rPr lang="pt-BR" sz="2400" dirty="0">
                <a:solidFill>
                  <a:srgbClr val="3333CC"/>
                </a:solidFill>
              </a:rPr>
              <a:t>Li* </a:t>
            </a:r>
            <a:r>
              <a:rPr lang="pt-BR" sz="2400" dirty="0" smtClean="0">
                <a:solidFill>
                  <a:srgbClr val="3333CC"/>
                </a:solidFill>
              </a:rPr>
              <a:t> excitation (</a:t>
            </a:r>
            <a:r>
              <a:rPr lang="pt-BR" sz="2400" dirty="0"/>
              <a:t>E*(</a:t>
            </a:r>
            <a:r>
              <a:rPr lang="pt-BR" sz="2400" baseline="30000" dirty="0"/>
              <a:t>7</a:t>
            </a:r>
            <a:r>
              <a:rPr lang="pt-BR" sz="2400" dirty="0"/>
              <a:t>Li,1/2</a:t>
            </a:r>
            <a:r>
              <a:rPr lang="pt-BR" sz="2400" baseline="30000" dirty="0"/>
              <a:t>-</a:t>
            </a:r>
            <a:r>
              <a:rPr lang="pt-BR" sz="2400" dirty="0"/>
              <a:t>)=0.478 </a:t>
            </a:r>
            <a:r>
              <a:rPr lang="pt-BR" sz="2400" dirty="0" smtClean="0"/>
              <a:t>MeV)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>
                <a:solidFill>
                  <a:srgbClr val="3333CC"/>
                </a:solidFill>
              </a:rPr>
              <a:t>the resonance appears at lower energy in the deuteron energy spectrum (</a:t>
            </a:r>
            <a:r>
              <a:rPr lang="pt-BR" sz="2400" dirty="0" smtClean="0">
                <a:sym typeface="Symbol"/>
              </a:rPr>
              <a:t></a:t>
            </a:r>
            <a:r>
              <a:rPr lang="pt-BR" sz="2400" dirty="0">
                <a:sym typeface="Symbol"/>
              </a:rPr>
              <a:t>E</a:t>
            </a:r>
            <a:r>
              <a:rPr lang="pt-BR" sz="2400" baseline="-25000" dirty="0">
                <a:sym typeface="Symbol"/>
              </a:rPr>
              <a:t>d</a:t>
            </a:r>
            <a:r>
              <a:rPr lang="pt-BR" sz="2400" dirty="0">
                <a:sym typeface="Symbol"/>
              </a:rPr>
              <a:t> = 1.0 </a:t>
            </a:r>
            <a:r>
              <a:rPr lang="pt-BR" sz="2400" dirty="0" smtClean="0">
                <a:sym typeface="Symbol"/>
              </a:rPr>
              <a:t>MeV)</a:t>
            </a:r>
            <a:r>
              <a:rPr lang="pt-BR" sz="2400" dirty="0">
                <a:sym typeface="Symbol"/>
              </a:rPr>
              <a:t/>
            </a:r>
            <a:br>
              <a:rPr lang="pt-BR" sz="2400" dirty="0">
                <a:sym typeface="Symbol"/>
              </a:rPr>
            </a:br>
            <a:endParaRPr lang="pt-BR" sz="2400" dirty="0">
              <a:solidFill>
                <a:srgbClr val="3333CC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424912"/>
              </p:ext>
            </p:extLst>
          </p:nvPr>
        </p:nvGraphicFramePr>
        <p:xfrm>
          <a:off x="2411760" y="1340768"/>
          <a:ext cx="6467585" cy="530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8" r:id="rId3" imgW="3715200" imgH="3045600" progId="">
                  <p:embed/>
                </p:oleObj>
              </mc:Choice>
              <mc:Fallback>
                <p:oleObj r:id="rId3" imgW="3715200" imgH="3045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1340768"/>
                        <a:ext cx="6467585" cy="5301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>
          <a:xfrm>
            <a:off x="6300192" y="2132856"/>
            <a:ext cx="792088" cy="45719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179512" y="4892967"/>
            <a:ext cx="3320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E*(</a:t>
            </a:r>
            <a:r>
              <a:rPr lang="pt-BR" sz="2400" baseline="30000" dirty="0" smtClean="0"/>
              <a:t>7</a:t>
            </a:r>
            <a:r>
              <a:rPr lang="pt-BR" sz="2400" dirty="0" smtClean="0"/>
              <a:t>Li,1/2</a:t>
            </a:r>
            <a:r>
              <a:rPr lang="pt-BR" sz="2400" baseline="30000" dirty="0" smtClean="0"/>
              <a:t>-</a:t>
            </a:r>
            <a:r>
              <a:rPr lang="pt-BR" sz="2400" dirty="0" smtClean="0"/>
              <a:t>)=0.478 MeV</a:t>
            </a:r>
          </a:p>
          <a:p>
            <a:r>
              <a:rPr lang="pt-BR" sz="2400" dirty="0" smtClean="0">
                <a:sym typeface="Symbol"/>
              </a:rPr>
              <a:t>E</a:t>
            </a:r>
            <a:r>
              <a:rPr lang="pt-BR" sz="2400" baseline="-25000" dirty="0" smtClean="0">
                <a:sym typeface="Symbol"/>
              </a:rPr>
              <a:t>d</a:t>
            </a:r>
            <a:r>
              <a:rPr lang="pt-BR" sz="2400" dirty="0" smtClean="0">
                <a:sym typeface="Symbol"/>
              </a:rPr>
              <a:t> = 1.0 MeV</a:t>
            </a:r>
          </a:p>
          <a:p>
            <a:r>
              <a:rPr lang="pt-BR" sz="2400" dirty="0">
                <a:sym typeface="Symbol"/>
              </a:rPr>
              <a:t></a:t>
            </a:r>
            <a:r>
              <a:rPr lang="pt-BR" sz="2400" dirty="0" smtClean="0">
                <a:sym typeface="Symbol"/>
              </a:rPr>
              <a:t>E</a:t>
            </a:r>
            <a:r>
              <a:rPr lang="pt-BR" sz="2400" baseline="-25000" dirty="0" smtClean="0">
                <a:sym typeface="Symbol"/>
              </a:rPr>
              <a:t>cm</a:t>
            </a:r>
            <a:r>
              <a:rPr lang="pt-BR" sz="2400" dirty="0" smtClean="0">
                <a:sym typeface="Symbol"/>
              </a:rPr>
              <a:t> </a:t>
            </a:r>
            <a:r>
              <a:rPr lang="pt-BR" sz="2400" dirty="0">
                <a:sym typeface="Symbol"/>
              </a:rPr>
              <a:t>= </a:t>
            </a:r>
            <a:r>
              <a:rPr lang="pt-BR" sz="2400" dirty="0" smtClean="0">
                <a:sym typeface="Symbol"/>
              </a:rPr>
              <a:t>0.225 keV</a:t>
            </a:r>
            <a:endParaRPr lang="pt-B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11B38-65AF-4360-8A73-356BBC7CA47E}" type="slidenum">
              <a:rPr lang="pt-BR" altLang="pt-BR" smtClean="0"/>
              <a:pPr>
                <a:defRPr/>
              </a:pPr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89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pt-BR" sz="3200" dirty="0" smtClean="0">
                <a:solidFill>
                  <a:srgbClr val="333399"/>
                </a:solidFill>
              </a:rPr>
              <a:t>R-matrix calculation</a:t>
            </a:r>
            <a:endParaRPr lang="pt-BR" sz="3200" dirty="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052736"/>
                <a:ext cx="9144000" cy="1685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BE" sz="2200" dirty="0">
                    <a:solidFill>
                      <a:srgbClr val="FF0000"/>
                    </a:solidFill>
                    <a:latin typeface="+mj-lt"/>
                    <a:sym typeface="Wingdings" pitchFamily="2" charset="2"/>
                  </a:rPr>
                  <a:t>Procedure:</a:t>
                </a:r>
                <a:endParaRPr lang="fr-BE" dirty="0">
                  <a:solidFill>
                    <a:srgbClr val="FF0000"/>
                  </a:solidFill>
                  <a:latin typeface="+mj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BE" dirty="0">
                    <a:latin typeface="+mj-lt"/>
                    <a:sym typeface="Wingdings" pitchFamily="2" charset="2"/>
                  </a:rPr>
                  <a:t>Inputs for </a:t>
                </a:r>
                <a:r>
                  <a:rPr lang="fr-BE" dirty="0" err="1">
                    <a:latin typeface="+mj-lt"/>
                    <a:sym typeface="Wingdings" pitchFamily="2" charset="2"/>
                  </a:rPr>
                  <a:t>each</a:t>
                </a:r>
                <a:r>
                  <a:rPr lang="fr-BE" dirty="0">
                    <a:latin typeface="+mj-lt"/>
                    <a:sym typeface="Wingdings" pitchFamily="2" charset="2"/>
                  </a:rPr>
                  <a:t> </a:t>
                </a:r>
                <a:r>
                  <a:rPr lang="fr-BE" dirty="0" err="1">
                    <a:latin typeface="+mj-lt"/>
                    <a:sym typeface="Wingdings" pitchFamily="2" charset="2"/>
                  </a:rPr>
                  <a:t>resonance</a:t>
                </a:r>
                <a:r>
                  <a:rPr lang="fr-BE" dirty="0">
                    <a:latin typeface="+mj-lt"/>
                    <a:sym typeface="Wingdings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fr-BE" i="1">
                        <a:latin typeface="Cambria Math"/>
                        <a:sym typeface="Wingdings" pitchFamily="2" charset="2"/>
                      </a:rPr>
                      <m:t>𝐽</m:t>
                    </m:r>
                    <m:r>
                      <a:rPr lang="fr-BE" i="1"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fr-BE" i="1">
                        <a:latin typeface="Cambria Math"/>
                        <a:sym typeface="Wingdings" pitchFamily="2" charset="2"/>
                      </a:rPr>
                      <m:t>𝐼</m:t>
                    </m:r>
                    <m:r>
                      <a:rPr lang="fr-BE" i="1">
                        <a:latin typeface="Cambria Math"/>
                        <a:sym typeface="Wingdings" pitchFamily="2" charset="2"/>
                      </a:rPr>
                      <m:t>,ℓ,</m:t>
                    </m:r>
                    <m:sSub>
                      <m:sSubPr>
                        <m:ctrlPr>
                          <a:rPr lang="fr-BE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fr-BE" i="1">
                            <a:latin typeface="Cambria Math"/>
                            <a:sym typeface="Wingdings" pitchFamily="2" charset="2"/>
                          </a:rPr>
                          <m:t>𝐸</m:t>
                        </m:r>
                      </m:e>
                      <m:sub>
                        <m:r>
                          <a:rPr lang="fr-BE" i="1">
                            <a:latin typeface="Cambria Math"/>
                            <a:sym typeface="Wingdings" pitchFamily="2" charset="2"/>
                          </a:rPr>
                          <m:t>0</m:t>
                        </m:r>
                      </m:sub>
                    </m:sSub>
                    <m:r>
                      <a:rPr lang="fr-BE" i="1">
                        <a:latin typeface="Cambria Math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fr-BE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fr-BE" i="1">
                            <a:latin typeface="Cambria Math"/>
                            <a:sym typeface="Wingdings" pitchFamily="2" charset="2"/>
                          </a:rPr>
                          <m:t>𝛾</m:t>
                        </m:r>
                      </m:e>
                      <m:sub>
                        <m:r>
                          <a:rPr lang="fr-BE" i="1">
                            <a:latin typeface="Cambria Math"/>
                            <a:sym typeface="Wingdings" pitchFamily="2" charset="2"/>
                          </a:rPr>
                          <m:t>𝑝</m:t>
                        </m:r>
                      </m:sub>
                    </m:sSub>
                    <m:r>
                      <a:rPr lang="fr-BE" i="1">
                        <a:latin typeface="Cambria Math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fr-BE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fr-BE" i="1">
                            <a:latin typeface="Cambria Math"/>
                            <a:sym typeface="Wingdings" pitchFamily="2" charset="2"/>
                          </a:rPr>
                          <m:t>𝛾</m:t>
                        </m:r>
                      </m:e>
                      <m:sub>
                        <m:r>
                          <a:rPr lang="fr-BE" i="1">
                            <a:latin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</m:oMath>
                </a14:m>
                <a:endParaRPr lang="fr-BE" dirty="0">
                  <a:latin typeface="+mj-lt"/>
                  <a:sym typeface="Wingdings" pitchFamily="2" charset="2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BE" dirty="0" err="1">
                    <a:latin typeface="+mj-lt"/>
                    <a:sym typeface="Wingdings" pitchFamily="2" charset="2"/>
                  </a:rPr>
                  <a:t>Calculation</a:t>
                </a:r>
                <a:r>
                  <a:rPr lang="fr-BE" dirty="0">
                    <a:latin typeface="+mj-lt"/>
                    <a:sym typeface="Wingdings" pitchFamily="2" charset="2"/>
                  </a:rPr>
                  <a:t> of the R-matrix for </a:t>
                </a:r>
                <a:r>
                  <a:rPr lang="fr-BE" dirty="0" err="1">
                    <a:latin typeface="+mj-lt"/>
                    <a:sym typeface="Wingdings" pitchFamily="2" charset="2"/>
                  </a:rPr>
                  <a:t>each</a:t>
                </a:r>
                <a:r>
                  <a:rPr lang="fr-BE" dirty="0">
                    <a:latin typeface="+mj-lt"/>
                    <a:sym typeface="Wingdings" pitchFamily="2" charset="2"/>
                  </a:rPr>
                  <a:t> J values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BE" dirty="0" err="1" smtClean="0">
                    <a:latin typeface="+mj-lt"/>
                    <a:sym typeface="Wingdings" pitchFamily="2" charset="2"/>
                  </a:rPr>
                  <a:t>From</a:t>
                </a:r>
                <a:r>
                  <a:rPr lang="fr-BE" dirty="0" smtClean="0">
                    <a:latin typeface="+mj-lt"/>
                    <a:sym typeface="Wingdings" pitchFamily="2" charset="2"/>
                  </a:rPr>
                  <a:t> R-matrices </a:t>
                </a:r>
                <a:r>
                  <a:rPr lang="fr-BE" dirty="0" err="1" smtClean="0">
                    <a:latin typeface="+mj-lt"/>
                    <a:sym typeface="Wingdings" pitchFamily="2" charset="2"/>
                  </a:rPr>
                  <a:t>calculation</a:t>
                </a:r>
                <a:r>
                  <a:rPr lang="fr-BE" dirty="0" smtClean="0">
                    <a:latin typeface="+mj-lt"/>
                    <a:sym typeface="Wingdings" pitchFamily="2" charset="2"/>
                  </a:rPr>
                  <a:t> </a:t>
                </a:r>
                <a:r>
                  <a:rPr lang="fr-BE" dirty="0">
                    <a:latin typeface="+mj-lt"/>
                    <a:sym typeface="Wingdings" pitchFamily="2" charset="2"/>
                  </a:rPr>
                  <a:t>of the </a:t>
                </a:r>
                <a:r>
                  <a:rPr lang="fr-BE" dirty="0" err="1">
                    <a:latin typeface="+mj-lt"/>
                    <a:sym typeface="Wingdings" pitchFamily="2" charset="2"/>
                  </a:rPr>
                  <a:t>scattering</a:t>
                </a:r>
                <a:r>
                  <a:rPr lang="fr-BE" dirty="0">
                    <a:latin typeface="+mj-lt"/>
                    <a:sym typeface="Wingdings" pitchFamily="2" charset="2"/>
                  </a:rPr>
                  <a:t> </a:t>
                </a:r>
                <a:r>
                  <a:rPr lang="fr-BE" dirty="0" smtClean="0">
                    <a:latin typeface="+mj-lt"/>
                    <a:sym typeface="Wingdings" pitchFamily="2" charset="2"/>
                  </a:rPr>
                  <a:t>matrices U</a:t>
                </a:r>
                <a:r>
                  <a:rPr lang="fr-BE" baseline="-25000" dirty="0" smtClean="0">
                    <a:latin typeface="+mj-lt"/>
                    <a:sym typeface="Wingdings" pitchFamily="2" charset="2"/>
                  </a:rPr>
                  <a:t>J  </a:t>
                </a:r>
                <a:r>
                  <a:rPr lang="fr-BE" dirty="0" smtClean="0">
                    <a:latin typeface="+mj-lt"/>
                    <a:sym typeface="Wingdings" pitchFamily="2" charset="2"/>
                  </a:rPr>
                  <a:t>for </a:t>
                </a:r>
                <a:r>
                  <a:rPr lang="fr-BE" dirty="0" err="1">
                    <a:latin typeface="+mj-lt"/>
                    <a:sym typeface="Wingdings" pitchFamily="2" charset="2"/>
                  </a:rPr>
                  <a:t>each</a:t>
                </a:r>
                <a:r>
                  <a:rPr lang="fr-BE" dirty="0">
                    <a:latin typeface="+mj-lt"/>
                    <a:sym typeface="Wingdings" pitchFamily="2" charset="2"/>
                  </a:rPr>
                  <a:t> J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BE" dirty="0" err="1">
                    <a:latin typeface="+mj-lt"/>
                    <a:sym typeface="Wingdings" pitchFamily="2" charset="2"/>
                  </a:rPr>
                  <a:t>From</a:t>
                </a:r>
                <a:r>
                  <a:rPr lang="fr-BE" dirty="0">
                    <a:latin typeface="+mj-lt"/>
                    <a:sym typeface="Wingdings" pitchFamily="2" charset="2"/>
                  </a:rPr>
                  <a:t> the </a:t>
                </a:r>
                <a:r>
                  <a:rPr lang="fr-BE" dirty="0" err="1">
                    <a:latin typeface="+mj-lt"/>
                    <a:sym typeface="Wingdings" pitchFamily="2" charset="2"/>
                  </a:rPr>
                  <a:t>scattering</a:t>
                </a:r>
                <a:r>
                  <a:rPr lang="fr-BE" dirty="0">
                    <a:latin typeface="+mj-lt"/>
                    <a:sym typeface="Wingdings" pitchFamily="2" charset="2"/>
                  </a:rPr>
                  <a:t> </a:t>
                </a:r>
                <a:r>
                  <a:rPr lang="fr-BE" dirty="0" smtClean="0">
                    <a:latin typeface="+mj-lt"/>
                    <a:sym typeface="Wingdings" pitchFamily="2" charset="2"/>
                  </a:rPr>
                  <a:t>matrices </a:t>
                </a:r>
                <a:r>
                  <a:rPr lang="fr-BE" dirty="0">
                    <a:sym typeface="Wingdings" pitchFamily="2" charset="2"/>
                  </a:rPr>
                  <a:t>U</a:t>
                </a:r>
                <a:r>
                  <a:rPr lang="fr-BE" baseline="-25000" dirty="0">
                    <a:sym typeface="Wingdings" pitchFamily="2" charset="2"/>
                  </a:rPr>
                  <a:t>J </a:t>
                </a:r>
                <a:r>
                  <a:rPr lang="fr-BE" dirty="0" smtClean="0">
                    <a:latin typeface="+mj-lt"/>
                    <a:sym typeface="Wingdings" pitchFamily="2" charset="2"/>
                  </a:rPr>
                  <a:t>: </a:t>
                </a:r>
                <a:r>
                  <a:rPr lang="fr-BE" dirty="0" err="1">
                    <a:latin typeface="+mj-lt"/>
                    <a:sym typeface="Wingdings" pitchFamily="2" charset="2"/>
                  </a:rPr>
                  <a:t>elastic</a:t>
                </a:r>
                <a:r>
                  <a:rPr lang="fr-BE" dirty="0">
                    <a:latin typeface="+mj-lt"/>
                    <a:sym typeface="Wingdings" pitchFamily="2" charset="2"/>
                  </a:rPr>
                  <a:t> and </a:t>
                </a:r>
                <a:r>
                  <a:rPr lang="fr-BE" dirty="0" err="1">
                    <a:latin typeface="+mj-lt"/>
                    <a:sym typeface="Wingdings" pitchFamily="2" charset="2"/>
                  </a:rPr>
                  <a:t>transfer</a:t>
                </a:r>
                <a:r>
                  <a:rPr lang="fr-BE" dirty="0">
                    <a:latin typeface="+mj-lt"/>
                    <a:sym typeface="Wingdings" pitchFamily="2" charset="2"/>
                  </a:rPr>
                  <a:t> cross </a:t>
                </a:r>
                <a:r>
                  <a:rPr lang="fr-BE" dirty="0" smtClean="0">
                    <a:latin typeface="+mj-lt"/>
                    <a:sym typeface="Wingdings" pitchFamily="2" charset="2"/>
                  </a:rPr>
                  <a:t>sections</a:t>
                </a:r>
                <a:endParaRPr lang="fr-BE" dirty="0">
                  <a:latin typeface="+mj-lt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2736"/>
                <a:ext cx="9144000" cy="1685654"/>
              </a:xfrm>
              <a:prstGeom prst="rect">
                <a:avLst/>
              </a:prstGeom>
              <a:blipFill rotWithShape="1">
                <a:blip r:embed="rId2"/>
                <a:stretch>
                  <a:fillRect l="-800" t="-1812" b="-57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5536" y="2924944"/>
                <a:ext cx="8352928" cy="731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BE" dirty="0" smtClean="0">
                    <a:solidFill>
                      <a:srgbClr val="C00000"/>
                    </a:solidFill>
                  </a:rPr>
                  <a:t>Several </a:t>
                </a:r>
                <a:r>
                  <a:rPr lang="fr-BE" dirty="0" err="1">
                    <a:solidFill>
                      <a:srgbClr val="C00000"/>
                    </a:solidFill>
                  </a:rPr>
                  <a:t>reactions</a:t>
                </a:r>
                <a:r>
                  <a:rPr lang="fr-BE" dirty="0">
                    <a:solidFill>
                      <a:srgbClr val="C00000"/>
                    </a:solidFill>
                  </a:rPr>
                  <a:t> </a:t>
                </a:r>
                <a:r>
                  <a:rPr lang="fr-BE" dirty="0" err="1">
                    <a:solidFill>
                      <a:srgbClr val="C00000"/>
                    </a:solidFill>
                  </a:rPr>
                  <a:t>with</a:t>
                </a:r>
                <a:r>
                  <a:rPr lang="fr-BE" dirty="0">
                    <a:solidFill>
                      <a:srgbClr val="C00000"/>
                    </a:solidFill>
                  </a:rPr>
                  <a:t> the </a:t>
                </a:r>
                <a:r>
                  <a:rPr lang="fr-BE" dirty="0" err="1">
                    <a:solidFill>
                      <a:srgbClr val="C00000"/>
                    </a:solidFill>
                  </a:rPr>
                  <a:t>same</a:t>
                </a:r>
                <a:r>
                  <a:rPr lang="fr-BE" dirty="0">
                    <a:solidFill>
                      <a:srgbClr val="C00000"/>
                    </a:solidFill>
                  </a:rPr>
                  <a:t> entrance </a:t>
                </a:r>
                <a:r>
                  <a:rPr lang="fr-BE" dirty="0" err="1">
                    <a:solidFill>
                      <a:srgbClr val="C00000"/>
                    </a:solidFill>
                  </a:rPr>
                  <a:t>channel</a:t>
                </a:r>
                <a:r>
                  <a:rPr lang="fr-BE" dirty="0">
                    <a:solidFill>
                      <a:srgbClr val="C00000"/>
                    </a:solidFill>
                  </a:rPr>
                  <a:t> </a:t>
                </a:r>
                <a:r>
                  <a:rPr lang="fr-BE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constrains</a:t>
                </a:r>
                <a:endParaRPr lang="fr-BE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fr-BE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𝐸</m:t>
                        </m:r>
                      </m:e>
                      <m:sub>
                        <m:r>
                          <a:rPr lang="fr-BE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proton width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fr-BE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𝛾</m:t>
                        </m:r>
                      </m:e>
                      <m:sub>
                        <m:r>
                          <a:rPr lang="fr-BE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are common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 smtClean="0">
                    <a:sym typeface="Wingdings" pitchFamily="2" charset="2"/>
                  </a:rPr>
                  <a:t>constrains</a:t>
                </a: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24944"/>
                <a:ext cx="8352928" cy="731547"/>
              </a:xfrm>
              <a:prstGeom prst="rect">
                <a:avLst/>
              </a:prstGeom>
              <a:blipFill rotWithShape="1">
                <a:blip r:embed="rId3"/>
                <a:stretch>
                  <a:fillRect l="-803" t="-3333" b="-108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7544" y="4005064"/>
                <a:ext cx="3960440" cy="2598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aseline="30000" dirty="0"/>
                  <a:t>8</a:t>
                </a:r>
                <a:r>
                  <a:rPr lang="en-US" sz="2400" dirty="0"/>
                  <a:t>Li(</a:t>
                </a:r>
                <a:r>
                  <a:rPr lang="en-US" sz="2400" dirty="0" err="1"/>
                  <a:t>p,p</a:t>
                </a:r>
                <a:r>
                  <a:rPr lang="en-US" sz="2400" dirty="0"/>
                  <a:t>)</a:t>
                </a:r>
                <a:r>
                  <a:rPr lang="en-US" sz="2400" baseline="30000" dirty="0"/>
                  <a:t>8</a:t>
                </a:r>
                <a:r>
                  <a:rPr lang="en-US" sz="2400" dirty="0"/>
                  <a:t>Li: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400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fr-BE" sz="2400" i="1">
                            <a:latin typeface="Cambria Math"/>
                            <a:sym typeface="Wingdings" pitchFamily="2" charset="2"/>
                          </a:rPr>
                          <m:t>𝑅</m:t>
                        </m:r>
                      </m:e>
                      <m:sub>
                        <m:r>
                          <a:rPr lang="fr-BE" sz="2400" i="1">
                            <a:latin typeface="Cambria Math"/>
                            <a:sym typeface="Wingdings" pitchFamily="2" charset="2"/>
                          </a:rPr>
                          <m:t>𝑝𝑝</m:t>
                        </m:r>
                      </m:sub>
                    </m:sSub>
                    <m:d>
                      <m:dPr>
                        <m:ctrlPr>
                          <a:rPr lang="fr-BE" sz="2400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fr-BE" sz="2400" i="1">
                            <a:latin typeface="Cambria Math"/>
                            <a:sym typeface="Wingdings" pitchFamily="2" charset="2"/>
                          </a:rPr>
                          <m:t>𝐸</m:t>
                        </m:r>
                      </m:e>
                    </m:d>
                    <m:r>
                      <a:rPr lang="fr-BE" sz="2400" i="1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fr-BE" sz="2400" i="1">
                            <a:solidFill>
                              <a:srgbClr val="C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BE" sz="2400" i="1">
                                <a:solidFill>
                                  <a:srgbClr val="C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fr-BE" sz="2400" i="1">
                                <a:solidFill>
                                  <a:srgbClr val="C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𝛾</m:t>
                            </m:r>
                          </m:e>
                          <m:sub>
                            <m:r>
                              <a:rPr lang="fr-BE" sz="2400" i="1">
                                <a:solidFill>
                                  <a:srgbClr val="C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𝑝</m:t>
                            </m:r>
                          </m:sub>
                          <m:sup>
                            <m:r>
                              <a:rPr lang="fr-BE" sz="2400" i="1">
                                <a:solidFill>
                                  <a:srgbClr val="C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fr-BE" sz="2400" i="1">
                                <a:solidFill>
                                  <a:srgbClr val="C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fr-BE" sz="2400" i="1">
                                <a:solidFill>
                                  <a:srgbClr val="C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fr-BE" sz="2400" i="1">
                                <a:solidFill>
                                  <a:srgbClr val="C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0</m:t>
                            </m:r>
                          </m:sub>
                        </m:sSub>
                        <m:r>
                          <a:rPr lang="fr-BE" sz="2400" i="1">
                            <a:latin typeface="Cambria Math"/>
                            <a:sym typeface="Wingdings" pitchFamily="2" charset="2"/>
                          </a:rPr>
                          <m:t>−</m:t>
                        </m:r>
                        <m:r>
                          <a:rPr lang="fr-BE" sz="2400" i="1">
                            <a:latin typeface="Cambria Math"/>
                            <a:sym typeface="Wingdings" pitchFamily="2" charset="2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2400" baseline="30000" dirty="0">
                    <a:solidFill>
                      <a:srgbClr val="C00000"/>
                    </a:solidFill>
                  </a:rPr>
                  <a:t>                                    </a:t>
                </a:r>
              </a:p>
              <a:p>
                <a:r>
                  <a:rPr lang="en-US" sz="2400" baseline="30000" dirty="0"/>
                  <a:t>8</a:t>
                </a:r>
                <a:r>
                  <a:rPr lang="en-US" sz="2400" dirty="0"/>
                  <a:t>Li(p,</a:t>
                </a:r>
                <a:r>
                  <a:rPr lang="en-US" sz="2400" dirty="0">
                    <a:latin typeface="Symbol" pitchFamily="18" charset="2"/>
                  </a:rPr>
                  <a:t>a</a:t>
                </a:r>
                <a:r>
                  <a:rPr lang="en-US" sz="2400" dirty="0"/>
                  <a:t>)</a:t>
                </a:r>
                <a:r>
                  <a:rPr lang="en-US" sz="2400" baseline="30000" dirty="0"/>
                  <a:t>5</a:t>
                </a:r>
                <a:r>
                  <a:rPr lang="en-US" sz="2400" dirty="0"/>
                  <a:t>He: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400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fr-BE" sz="2400" i="1">
                            <a:latin typeface="Cambria Math"/>
                            <a:sym typeface="Wingdings" pitchFamily="2" charset="2"/>
                          </a:rPr>
                          <m:t>𝑅</m:t>
                        </m:r>
                      </m:e>
                      <m:sub>
                        <m:r>
                          <a:rPr lang="fr-BE" sz="2400" i="1">
                            <a:latin typeface="Cambria Math"/>
                            <a:sym typeface="Wingdings" pitchFamily="2" charset="2"/>
                          </a:rPr>
                          <m:t>𝑝</m:t>
                        </m:r>
                        <m:r>
                          <a:rPr lang="fr-BE" sz="2400" i="1">
                            <a:latin typeface="Cambria Math"/>
                            <a:sym typeface="Wingdings" pitchFamily="2" charset="2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fr-BE" sz="2400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fr-BE" sz="2400" i="1">
                            <a:latin typeface="Cambria Math"/>
                            <a:sym typeface="Wingdings" pitchFamily="2" charset="2"/>
                          </a:rPr>
                          <m:t>𝐸</m:t>
                        </m:r>
                      </m:e>
                    </m:d>
                    <m:r>
                      <a:rPr lang="fr-BE" sz="2400" i="1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fr-BE" sz="2400" i="1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BE" sz="24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fr-BE" sz="24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𝛾</m:t>
                            </m:r>
                          </m:e>
                          <m:sub>
                            <m:r>
                              <a:rPr lang="fr-BE" sz="24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fr-BE" sz="2400" i="1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fr-BE" sz="2400" i="1">
                                <a:latin typeface="Cambria Math"/>
                                <a:sym typeface="Wingdings" pitchFamily="2" charset="2"/>
                              </a:rPr>
                              <m:t>𝛾</m:t>
                            </m:r>
                          </m:e>
                          <m:sub>
                            <m:r>
                              <a:rPr lang="fr-BE" sz="2400" i="1">
                                <a:latin typeface="Cambria Math"/>
                                <a:sym typeface="Wingdings" pitchFamily="2" charset="2"/>
                              </a:rPr>
                              <m:t>𝛼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BE" sz="24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fr-BE" sz="24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fr-BE" sz="24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0</m:t>
                            </m:r>
                          </m:sub>
                        </m:sSub>
                        <m:r>
                          <a:rPr lang="fr-BE" sz="2400" i="1">
                            <a:latin typeface="Cambria Math"/>
                            <a:sym typeface="Wingdings" pitchFamily="2" charset="2"/>
                          </a:rPr>
                          <m:t>−</m:t>
                        </m:r>
                        <m:r>
                          <a:rPr lang="fr-BE" sz="2400" i="1">
                            <a:latin typeface="Cambria Math"/>
                            <a:sym typeface="Wingdings" pitchFamily="2" charset="2"/>
                          </a:rPr>
                          <m:t>𝐸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baseline="30000" dirty="0"/>
                  <a:t>8</a:t>
                </a:r>
                <a:r>
                  <a:rPr lang="en-US" sz="2400" dirty="0"/>
                  <a:t>Li(</a:t>
                </a:r>
                <a:r>
                  <a:rPr lang="en-US" sz="2400" dirty="0" err="1"/>
                  <a:t>p,d</a:t>
                </a:r>
                <a:r>
                  <a:rPr lang="en-US" sz="2400" dirty="0"/>
                  <a:t>)</a:t>
                </a:r>
                <a:r>
                  <a:rPr lang="en-US" sz="2400" baseline="30000" dirty="0"/>
                  <a:t>7</a:t>
                </a:r>
                <a:r>
                  <a:rPr lang="en-US" sz="2400" dirty="0"/>
                  <a:t>Li: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400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fr-BE" sz="2400" i="1">
                            <a:latin typeface="Cambria Math"/>
                            <a:sym typeface="Wingdings" pitchFamily="2" charset="2"/>
                          </a:rPr>
                          <m:t>𝑅</m:t>
                        </m:r>
                      </m:e>
                      <m:sub>
                        <m:r>
                          <a:rPr lang="fr-BE" sz="2400" i="1">
                            <a:latin typeface="Cambria Math"/>
                            <a:sym typeface="Wingdings" pitchFamily="2" charset="2"/>
                          </a:rPr>
                          <m:t>𝑝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fr-BE" sz="2400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fr-BE" sz="2400" i="1">
                            <a:latin typeface="Cambria Math"/>
                            <a:sym typeface="Wingdings" pitchFamily="2" charset="2"/>
                          </a:rPr>
                          <m:t>𝐸</m:t>
                        </m:r>
                      </m:e>
                    </m:d>
                    <m:r>
                      <a:rPr lang="fr-BE" sz="2400" i="1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fr-BE" sz="2400" i="1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BE" sz="2400" i="1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BE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fr-BE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fr-BE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fr-BE" sz="2400" i="1">
                                <a:latin typeface="Cambria Math"/>
                                <a:sym typeface="Wingdings" pitchFamily="2" charset="2"/>
                              </a:rPr>
                              <m:t>𝛾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BE" sz="24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fr-BE" sz="24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fr-BE" sz="24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0</m:t>
                            </m:r>
                          </m:sub>
                        </m:sSub>
                        <m:r>
                          <a:rPr lang="fr-BE" sz="2400" i="1">
                            <a:latin typeface="Cambria Math"/>
                            <a:sym typeface="Wingdings" pitchFamily="2" charset="2"/>
                          </a:rPr>
                          <m:t>−</m:t>
                        </m:r>
                        <m:r>
                          <a:rPr lang="fr-BE" sz="2400" i="1">
                            <a:latin typeface="Cambria Math"/>
                            <a:sym typeface="Wingdings" pitchFamily="2" charset="2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2400" dirty="0"/>
                  <a:t>		</a:t>
                </a:r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05064"/>
                <a:ext cx="3960440" cy="2598084"/>
              </a:xfrm>
              <a:prstGeom prst="rect">
                <a:avLst/>
              </a:prstGeom>
              <a:blipFill rotWithShape="1">
                <a:blip r:embed="rId4"/>
                <a:stretch>
                  <a:fillRect l="-9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64088" y="4005064"/>
            <a:ext cx="16658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4-channels:</a:t>
            </a:r>
          </a:p>
          <a:p>
            <a:r>
              <a:rPr lang="pt-BR" baseline="30000" dirty="0" smtClean="0"/>
              <a:t>8</a:t>
            </a:r>
            <a:r>
              <a:rPr lang="pt-BR" dirty="0" smtClean="0"/>
              <a:t>Li + p</a:t>
            </a:r>
          </a:p>
          <a:p>
            <a:r>
              <a:rPr lang="pt-BR" baseline="30000" dirty="0" smtClean="0"/>
              <a:t>5</a:t>
            </a:r>
            <a:r>
              <a:rPr lang="pt-BR" dirty="0" smtClean="0"/>
              <a:t>He + </a:t>
            </a:r>
            <a:r>
              <a:rPr lang="pt-BR" dirty="0" smtClean="0">
                <a:sym typeface="Symbol"/>
              </a:rPr>
              <a:t></a:t>
            </a:r>
          </a:p>
          <a:p>
            <a:r>
              <a:rPr lang="pt-BR" baseline="30000" dirty="0" smtClean="0">
                <a:sym typeface="Symbol"/>
              </a:rPr>
              <a:t>7</a:t>
            </a:r>
            <a:r>
              <a:rPr lang="pt-BR" dirty="0" smtClean="0">
                <a:sym typeface="Symbol"/>
              </a:rPr>
              <a:t>Li</a:t>
            </a:r>
            <a:r>
              <a:rPr lang="pt-BR" baseline="-25000" dirty="0" smtClean="0">
                <a:sym typeface="Symbol"/>
              </a:rPr>
              <a:t>gs</a:t>
            </a:r>
            <a:r>
              <a:rPr lang="pt-BR" dirty="0" smtClean="0">
                <a:sym typeface="Symbol"/>
              </a:rPr>
              <a:t> + d</a:t>
            </a:r>
          </a:p>
          <a:p>
            <a:r>
              <a:rPr lang="pt-BR" baseline="30000" dirty="0" smtClean="0">
                <a:sym typeface="Symbol"/>
              </a:rPr>
              <a:t>7</a:t>
            </a:r>
            <a:r>
              <a:rPr lang="pt-BR" dirty="0" smtClean="0">
                <a:sym typeface="Symbol"/>
              </a:rPr>
              <a:t>Li* (1/2</a:t>
            </a:r>
            <a:r>
              <a:rPr lang="pt-BR" baseline="30000" dirty="0" smtClean="0">
                <a:sym typeface="Symbol"/>
              </a:rPr>
              <a:t>-</a:t>
            </a:r>
            <a:r>
              <a:rPr lang="pt-BR" dirty="0" smtClean="0">
                <a:sym typeface="Symbol"/>
              </a:rPr>
              <a:t>) + d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11B38-65AF-4360-8A73-356BBC7CA47E}" type="slidenum">
              <a:rPr lang="pt-BR" altLang="pt-BR" smtClean="0"/>
              <a:pPr>
                <a:defRPr/>
              </a:pPr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63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087560"/>
              </p:ext>
            </p:extLst>
          </p:nvPr>
        </p:nvGraphicFramePr>
        <p:xfrm>
          <a:off x="395536" y="4763185"/>
          <a:ext cx="3591112" cy="209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531316"/>
              </p:ext>
            </p:extLst>
          </p:nvPr>
        </p:nvGraphicFramePr>
        <p:xfrm>
          <a:off x="467544" y="548680"/>
          <a:ext cx="3528392" cy="209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632874"/>
              </p:ext>
            </p:extLst>
          </p:nvPr>
        </p:nvGraphicFramePr>
        <p:xfrm>
          <a:off x="395536" y="2708920"/>
          <a:ext cx="3591112" cy="209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211960" y="1052736"/>
            <a:ext cx="493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R-matrix </a:t>
            </a:r>
            <a:r>
              <a:rPr lang="fr-FR" dirty="0" err="1" smtClean="0"/>
              <a:t>fits</a:t>
            </a:r>
            <a:r>
              <a:rPr lang="fr-FR" dirty="0" smtClean="0"/>
              <a:t>: 5 </a:t>
            </a:r>
            <a:r>
              <a:rPr lang="fr-FR" dirty="0" err="1" smtClean="0"/>
              <a:t>resonances</a:t>
            </a:r>
            <a:endParaRPr lang="fr-FR" dirty="0" smtClean="0"/>
          </a:p>
          <a:p>
            <a:r>
              <a:rPr lang="fr-FR" dirty="0" smtClean="0"/>
              <a:t>Broad states in </a:t>
            </a:r>
            <a:r>
              <a:rPr lang="fr-FR" dirty="0" smtClean="0">
                <a:latin typeface="Symbol" panose="05050102010706020507" pitchFamily="18" charset="2"/>
              </a:rPr>
              <a:t>a</a:t>
            </a:r>
            <a:r>
              <a:rPr lang="fr-FR" dirty="0" smtClean="0"/>
              <a:t> and d </a:t>
            </a:r>
            <a:r>
              <a:rPr lang="fr-FR" dirty="0" err="1" smtClean="0"/>
              <a:t>channels</a:t>
            </a:r>
            <a:endParaRPr lang="fr-FR" dirty="0" smtClean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131841" y="3682407"/>
            <a:ext cx="1584175" cy="17628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ait 5"/>
          <p:cNvSpPr>
            <a:spLocks noChangeShapeType="1"/>
          </p:cNvSpPr>
          <p:nvPr/>
        </p:nvSpPr>
        <p:spPr bwMode="auto">
          <a:xfrm>
            <a:off x="5212848" y="3356992"/>
            <a:ext cx="2455496" cy="0"/>
          </a:xfrm>
          <a:prstGeom prst="line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Zone de texte 10"/>
          <p:cNvSpPr txBox="1">
            <a:spLocks noChangeArrowheads="1"/>
          </p:cNvSpPr>
          <p:nvPr/>
        </p:nvSpPr>
        <p:spPr bwMode="auto">
          <a:xfrm>
            <a:off x="7404327" y="4293096"/>
            <a:ext cx="128247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2400" b="0" i="0" u="none" strike="noStrike" baseline="30000" dirty="0" smtClean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r>
              <a:rPr lang="fr-FR" sz="2400" b="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Li*=</a:t>
            </a:r>
            <a:r>
              <a:rPr lang="fr-FR" sz="2400" b="0" i="0" u="none" strike="noStrike" baseline="0" dirty="0" err="1" smtClean="0">
                <a:solidFill>
                  <a:srgbClr val="000000"/>
                </a:solidFill>
                <a:latin typeface="Symbol" panose="05050102010706020507" pitchFamily="18" charset="2"/>
                <a:cs typeface="Arial"/>
              </a:rPr>
              <a:t>a</a:t>
            </a:r>
            <a:r>
              <a:rPr lang="fr-FR" sz="2400" b="0" i="0" u="none" strike="noStrike" baseline="0" dirty="0" err="1" smtClean="0">
                <a:solidFill>
                  <a:srgbClr val="000000"/>
                </a:solidFill>
                <a:latin typeface="Arial"/>
                <a:cs typeface="Arial"/>
              </a:rPr>
              <a:t>+t</a:t>
            </a:r>
            <a:endParaRPr lang="fr-FR" sz="24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852005" y="2492896"/>
            <a:ext cx="647197" cy="1636862"/>
            <a:chOff x="4610822" y="3140968"/>
            <a:chExt cx="825664" cy="2088232"/>
          </a:xfrm>
        </p:grpSpPr>
        <p:sp>
          <p:nvSpPr>
            <p:cNvPr id="12" name="Ellipse 11"/>
            <p:cNvSpPr/>
            <p:nvPr/>
          </p:nvSpPr>
          <p:spPr>
            <a:xfrm rot="1035322">
              <a:off x="4610822" y="3140968"/>
              <a:ext cx="825664" cy="208823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>
              <a:spLocks noChangeArrowheads="1"/>
            </p:cNvSpPr>
            <p:nvPr/>
          </p:nvSpPr>
          <p:spPr bwMode="auto">
            <a:xfrm rot="745763">
              <a:off x="4998186" y="3489408"/>
              <a:ext cx="271462" cy="271462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000000" mc:Ignorable="a14" a14:legacySpreadsheetColorIndex="8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Ellipse 13"/>
            <p:cNvSpPr>
              <a:spLocks noChangeArrowheads="1"/>
            </p:cNvSpPr>
            <p:nvPr/>
          </p:nvSpPr>
          <p:spPr bwMode="auto">
            <a:xfrm rot="745763">
              <a:off x="4637817" y="4434457"/>
              <a:ext cx="333158" cy="333158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rait 7"/>
            <p:cNvSpPr>
              <a:spLocks noChangeShapeType="1"/>
            </p:cNvSpPr>
            <p:nvPr/>
          </p:nvSpPr>
          <p:spPr bwMode="auto">
            <a:xfrm rot="745763" flipH="1">
              <a:off x="4899473" y="3600461"/>
              <a:ext cx="86374" cy="1061169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" name="Groupe 23"/>
          <p:cNvGrpSpPr/>
          <p:nvPr/>
        </p:nvGrpSpPr>
        <p:grpSpPr>
          <a:xfrm rot="19811154">
            <a:off x="7372989" y="2199915"/>
            <a:ext cx="825664" cy="2088232"/>
            <a:chOff x="4610822" y="3140968"/>
            <a:chExt cx="825664" cy="2088232"/>
          </a:xfrm>
        </p:grpSpPr>
        <p:sp>
          <p:nvSpPr>
            <p:cNvPr id="25" name="Ellipse 24"/>
            <p:cNvSpPr/>
            <p:nvPr/>
          </p:nvSpPr>
          <p:spPr>
            <a:xfrm rot="1035322">
              <a:off x="4610822" y="3140968"/>
              <a:ext cx="825664" cy="20882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>
              <a:spLocks noChangeArrowheads="1"/>
            </p:cNvSpPr>
            <p:nvPr/>
          </p:nvSpPr>
          <p:spPr bwMode="auto">
            <a:xfrm rot="745763">
              <a:off x="4986245" y="3499003"/>
              <a:ext cx="371525" cy="371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Ellipse 26"/>
            <p:cNvSpPr>
              <a:spLocks noChangeArrowheads="1"/>
            </p:cNvSpPr>
            <p:nvPr/>
          </p:nvSpPr>
          <p:spPr bwMode="auto">
            <a:xfrm rot="745763">
              <a:off x="4646232" y="4452638"/>
              <a:ext cx="412659" cy="412659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rait 7"/>
            <p:cNvSpPr>
              <a:spLocks noChangeShapeType="1"/>
            </p:cNvSpPr>
            <p:nvPr/>
          </p:nvSpPr>
          <p:spPr bwMode="auto">
            <a:xfrm rot="745763" flipH="1">
              <a:off x="4942958" y="3657121"/>
              <a:ext cx="86374" cy="1061169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Zone de texte 9"/>
            <p:cNvSpPr txBox="1">
              <a:spLocks noChangeArrowheads="1"/>
            </p:cNvSpPr>
            <p:nvPr/>
          </p:nvSpPr>
          <p:spPr bwMode="auto">
            <a:xfrm>
              <a:off x="5026957" y="4702685"/>
              <a:ext cx="27765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2286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fr-FR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1" name="Zone de texte 10"/>
          <p:cNvSpPr txBox="1">
            <a:spLocks noChangeArrowheads="1"/>
          </p:cNvSpPr>
          <p:nvPr/>
        </p:nvSpPr>
        <p:spPr bwMode="auto">
          <a:xfrm>
            <a:off x="4906308" y="4149080"/>
            <a:ext cx="1033844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2800" b="0" i="0" u="none" strike="noStrike" baseline="30000" dirty="0" smtClean="0">
                <a:solidFill>
                  <a:srgbClr val="000000"/>
                </a:solidFill>
                <a:latin typeface="Arial"/>
                <a:cs typeface="Arial"/>
              </a:rPr>
              <a:t>d=</a:t>
            </a:r>
            <a:r>
              <a:rPr lang="fr-FR" sz="2800" b="0" i="0" u="none" strike="noStrike" baseline="30000" dirty="0" err="1" smtClean="0">
                <a:solidFill>
                  <a:srgbClr val="000000"/>
                </a:solidFill>
                <a:latin typeface="Arial"/>
                <a:cs typeface="Arial"/>
              </a:rPr>
              <a:t>p+n</a:t>
            </a:r>
            <a:endParaRPr lang="fr-FR" sz="28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499992" y="641326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 Challenge for cluster </a:t>
            </a:r>
            <a:r>
              <a:rPr lang="fr-FR" dirty="0" err="1" smtClean="0">
                <a:sym typeface="Wingdings" panose="05000000000000000000" pitchFamily="2" charset="2"/>
              </a:rPr>
              <a:t>models</a:t>
            </a:r>
            <a:r>
              <a:rPr lang="fr-FR" dirty="0" smtClean="0">
                <a:sym typeface="Wingdings" panose="05000000000000000000" pitchFamily="2" charset="2"/>
              </a:rPr>
              <a:t>!</a:t>
            </a:r>
            <a:endParaRPr lang="fr-BE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44624"/>
            <a:ext cx="6910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6600FF"/>
                </a:solidFill>
              </a:rPr>
              <a:t>Multi-channel R-matrix </a:t>
            </a:r>
            <a:r>
              <a:rPr lang="pt-BR" sz="2400" dirty="0">
                <a:solidFill>
                  <a:srgbClr val="6600FF"/>
                </a:solidFill>
              </a:rPr>
              <a:t>fits to the data (4-channel</a:t>
            </a:r>
            <a:r>
              <a:rPr lang="pt-BR" dirty="0">
                <a:solidFill>
                  <a:srgbClr val="6600FF"/>
                </a:solidFill>
              </a:rPr>
              <a:t>)</a:t>
            </a:r>
            <a:endParaRPr lang="pt-BR" dirty="0"/>
          </a:p>
        </p:txBody>
      </p:sp>
      <p:sp>
        <p:nvSpPr>
          <p:cNvPr id="18" name="TextBox 17"/>
          <p:cNvSpPr txBox="1"/>
          <p:nvPr/>
        </p:nvSpPr>
        <p:spPr>
          <a:xfrm>
            <a:off x="4211960" y="5013176"/>
            <a:ext cx="45448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deuteron</a:t>
            </a:r>
            <a:r>
              <a:rPr lang="fr-FR" dirty="0"/>
              <a:t> </a:t>
            </a:r>
            <a:r>
              <a:rPr lang="fr-FR" dirty="0" err="1"/>
              <a:t>channel</a:t>
            </a:r>
            <a:r>
              <a:rPr lang="fr-FR" dirty="0"/>
              <a:t>: large </a:t>
            </a:r>
            <a:r>
              <a:rPr lang="fr-FR" dirty="0" err="1"/>
              <a:t>reduced</a:t>
            </a:r>
            <a:r>
              <a:rPr lang="fr-FR" dirty="0"/>
              <a:t> </a:t>
            </a:r>
            <a:r>
              <a:rPr lang="fr-FR" dirty="0" err="1"/>
              <a:t>width</a:t>
            </a:r>
            <a:endParaRPr lang="fr-FR" dirty="0"/>
          </a:p>
          <a:p>
            <a:pPr marL="342900" indent="-342900">
              <a:buFont typeface="Wingdings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Dominant </a:t>
            </a:r>
            <a:r>
              <a:rPr lang="fr-FR" baseline="30000" dirty="0" smtClean="0">
                <a:sym typeface="Wingdings" panose="05000000000000000000" pitchFamily="2" charset="2"/>
              </a:rPr>
              <a:t>7</a:t>
            </a:r>
            <a:r>
              <a:rPr lang="fr-FR" dirty="0" smtClean="0">
                <a:sym typeface="Wingdings" panose="05000000000000000000" pitchFamily="2" charset="2"/>
              </a:rPr>
              <a:t>Li*+</a:t>
            </a:r>
            <a:r>
              <a:rPr lang="fr-FR" dirty="0">
                <a:sym typeface="Wingdings" panose="05000000000000000000" pitchFamily="2" charset="2"/>
              </a:rPr>
              <a:t>d </a:t>
            </a:r>
            <a:r>
              <a:rPr lang="fr-FR" dirty="0" smtClean="0">
                <a:sym typeface="Wingdings" panose="05000000000000000000" pitchFamily="2" charset="2"/>
              </a:rPr>
              <a:t>structure</a:t>
            </a:r>
          </a:p>
          <a:p>
            <a:pPr marL="342900" indent="-342900">
              <a:buFont typeface="Wingdings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State </a:t>
            </a:r>
            <a:r>
              <a:rPr lang="fr-FR" dirty="0" err="1" smtClean="0">
                <a:sym typeface="Wingdings" panose="05000000000000000000" pitchFamily="2" charset="2"/>
              </a:rPr>
              <a:t>with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excited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core</a:t>
            </a:r>
            <a:endParaRPr lang="fr-FR" dirty="0">
              <a:sym typeface="Wingdings" panose="05000000000000000000" pitchFamily="2" charset="2"/>
            </a:endParaRPr>
          </a:p>
          <a:p>
            <a:pPr marL="342900" indent="-342900">
              <a:buFont typeface="Wingdings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fr-FR" dirty="0" err="1">
                <a:sym typeface="Wingdings" panose="05000000000000000000" pitchFamily="2" charset="2"/>
              </a:rPr>
              <a:t>+t+p+n</a:t>
            </a:r>
            <a:r>
              <a:rPr lang="fr-FR" dirty="0">
                <a:sym typeface="Wingdings" panose="05000000000000000000" pitchFamily="2" charset="2"/>
              </a:rPr>
              <a:t> four-body </a:t>
            </a:r>
            <a:r>
              <a:rPr lang="fr-FR" dirty="0" smtClean="0">
                <a:sym typeface="Wingdings" panose="05000000000000000000" pitchFamily="2" charset="2"/>
              </a:rPr>
              <a:t>state</a:t>
            </a:r>
            <a:endParaRPr lang="fr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656E-FEE7-4061-BE69-47E25BBC1A59}" type="slidenum">
              <a:rPr lang="pt-BR" altLang="pt-BR" smtClean="0"/>
              <a:pPr>
                <a:defRPr/>
              </a:pPr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624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2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973"/>
            <a:ext cx="8229600" cy="3057203"/>
          </a:xfrm>
        </p:spPr>
        <p:txBody>
          <a:bodyPr/>
          <a:lstStyle/>
          <a:p>
            <a:r>
              <a:rPr lang="pt-BR" sz="2800" dirty="0" smtClean="0">
                <a:solidFill>
                  <a:srgbClr val="3333CC"/>
                </a:solidFill>
              </a:rPr>
              <a:t>Description of RIBRAS – Radioactive Ion Beams in Brazil.</a:t>
            </a:r>
          </a:p>
          <a:p>
            <a:r>
              <a:rPr lang="pt-BR" sz="2800" dirty="0" smtClean="0">
                <a:solidFill>
                  <a:srgbClr val="3333CC"/>
                </a:solidFill>
              </a:rPr>
              <a:t>Reactions of the </a:t>
            </a:r>
            <a:r>
              <a:rPr lang="pt-BR" sz="2800" baseline="30000" dirty="0" smtClean="0">
                <a:solidFill>
                  <a:srgbClr val="3333CC"/>
                </a:solidFill>
              </a:rPr>
              <a:t>8</a:t>
            </a:r>
            <a:r>
              <a:rPr lang="pt-BR" sz="2800" dirty="0" smtClean="0">
                <a:solidFill>
                  <a:srgbClr val="3333CC"/>
                </a:solidFill>
              </a:rPr>
              <a:t>Li + p system</a:t>
            </a:r>
          </a:p>
          <a:p>
            <a:r>
              <a:rPr lang="pt-BR" sz="2800" dirty="0" smtClean="0">
                <a:solidFill>
                  <a:srgbClr val="3333CC"/>
                </a:solidFill>
              </a:rPr>
              <a:t>Experimental method and results</a:t>
            </a:r>
          </a:p>
          <a:p>
            <a:r>
              <a:rPr lang="pt-BR" sz="2800" dirty="0" smtClean="0">
                <a:solidFill>
                  <a:srgbClr val="3333CC"/>
                </a:solidFill>
              </a:rPr>
              <a:t>R-matrix analysis</a:t>
            </a:r>
          </a:p>
          <a:p>
            <a:r>
              <a:rPr lang="pt-BR" sz="2800" dirty="0" smtClean="0">
                <a:solidFill>
                  <a:srgbClr val="3333CC"/>
                </a:solidFill>
              </a:rPr>
              <a:t>Conclusions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480747" y="620688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6600FF"/>
                </a:solidFill>
              </a:rPr>
              <a:t>Outline</a:t>
            </a:r>
            <a:endParaRPr lang="pt-BR" sz="3200" b="1" dirty="0">
              <a:solidFill>
                <a:srgbClr val="66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11B38-65AF-4360-8A73-356BBC7CA47E}" type="slidenum">
              <a:rPr lang="pt-BR" altLang="pt-BR" smtClean="0"/>
              <a:pPr>
                <a:defRPr/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51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007"/>
            <a:ext cx="9144000" cy="295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04664"/>
            <a:ext cx="5251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Resonance parameters obtained from the fit:</a:t>
            </a:r>
            <a:endParaRPr lang="pt-BR" dirty="0"/>
          </a:p>
        </p:txBody>
      </p:sp>
      <p:sp>
        <p:nvSpPr>
          <p:cNvPr id="3" name="Oval 2"/>
          <p:cNvSpPr/>
          <p:nvPr/>
        </p:nvSpPr>
        <p:spPr>
          <a:xfrm>
            <a:off x="3575936" y="2822956"/>
            <a:ext cx="914400" cy="360040"/>
          </a:xfrm>
          <a:prstGeom prst="ellipse">
            <a:avLst/>
          </a:prstGeom>
          <a:noFill/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Straight Arrow Connector 7"/>
          <p:cNvCxnSpPr>
            <a:stCxn id="3" idx="3"/>
          </p:cNvCxnSpPr>
          <p:nvPr/>
        </p:nvCxnSpPr>
        <p:spPr>
          <a:xfrm>
            <a:off x="3709847" y="3130269"/>
            <a:ext cx="1319353" cy="1450859"/>
          </a:xfrm>
          <a:prstGeom prst="straightConnector1">
            <a:avLst/>
          </a:prstGeom>
          <a:ln w="15875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930097"/>
              </p:ext>
            </p:extLst>
          </p:nvPr>
        </p:nvGraphicFramePr>
        <p:xfrm>
          <a:off x="3043554" y="4149080"/>
          <a:ext cx="3056892" cy="236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515587"/>
              </p:ext>
            </p:extLst>
          </p:nvPr>
        </p:nvGraphicFramePr>
        <p:xfrm>
          <a:off x="5987008" y="4149080"/>
          <a:ext cx="3094874" cy="209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Oval 8"/>
          <p:cNvSpPr/>
          <p:nvPr/>
        </p:nvSpPr>
        <p:spPr>
          <a:xfrm>
            <a:off x="5529808" y="3068960"/>
            <a:ext cx="914400" cy="370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Straight Arrow Connector 12"/>
          <p:cNvCxnSpPr>
            <a:stCxn id="9" idx="6"/>
          </p:cNvCxnSpPr>
          <p:nvPr/>
        </p:nvCxnSpPr>
        <p:spPr>
          <a:xfrm>
            <a:off x="6444208" y="3254330"/>
            <a:ext cx="1656184" cy="14708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72000" y="2617631"/>
            <a:ext cx="914400" cy="307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220072" y="2924944"/>
            <a:ext cx="2232248" cy="22322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656E-FEE7-4061-BE69-47E25BBC1A59}" type="slidenum">
              <a:rPr lang="pt-BR" altLang="pt-BR" smtClean="0"/>
              <a:pPr>
                <a:defRPr/>
              </a:pPr>
              <a:t>20</a:t>
            </a:fld>
            <a:endParaRPr lang="pt-BR" altLang="pt-BR"/>
          </a:p>
        </p:txBody>
      </p:sp>
      <p:graphicFrame>
        <p:nvGraphicFramePr>
          <p:cNvPr id="1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980722"/>
              </p:ext>
            </p:extLst>
          </p:nvPr>
        </p:nvGraphicFramePr>
        <p:xfrm>
          <a:off x="0" y="4221088"/>
          <a:ext cx="3278777" cy="209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Oval 11"/>
          <p:cNvSpPr/>
          <p:nvPr/>
        </p:nvSpPr>
        <p:spPr>
          <a:xfrm>
            <a:off x="2267744" y="2564905"/>
            <a:ext cx="914400" cy="36004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835696" y="2972329"/>
            <a:ext cx="686771" cy="1824823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3"/>
          <p:cNvSpPr txBox="1"/>
          <p:nvPr/>
        </p:nvSpPr>
        <p:spPr>
          <a:xfrm>
            <a:off x="1010755" y="6309320"/>
            <a:ext cx="1649881" cy="40011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i="0" dirty="0">
                <a:solidFill>
                  <a:srgbClr val="FF0000"/>
                </a:solidFill>
                <a:latin typeface="Cambria Math" panose="02040503050406030204" pitchFamily="18" charset="0"/>
              </a:rPr>
              <a:t> </a:t>
            </a:r>
            <a:r>
              <a:rPr lang="fr-FR" sz="2000" b="0" i="0" baseline="30000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8</a:t>
            </a:r>
            <a:r>
              <a:rPr lang="fr-FR" sz="2000" b="0" i="0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𝐿𝑖(𝑝,𝑝)</a:t>
            </a:r>
            <a:r>
              <a:rPr lang="fr-FR" sz="2000" b="0" i="0" baseline="30000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8</a:t>
            </a:r>
            <a:r>
              <a:rPr lang="fr-FR" sz="2000" b="0" i="0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𝐿𝑖</a:t>
            </a:r>
            <a:endParaRPr lang="fr-BE" sz="2000" i="0" dirty="0">
              <a:solidFill>
                <a:srgbClr val="FF0000"/>
              </a:solidFill>
            </a:endParaRPr>
          </a:p>
        </p:txBody>
      </p:sp>
      <p:sp>
        <p:nvSpPr>
          <p:cNvPr id="21" name="ZoneTexte 1"/>
          <p:cNvSpPr txBox="1"/>
          <p:nvPr/>
        </p:nvSpPr>
        <p:spPr>
          <a:xfrm>
            <a:off x="3851920" y="6381328"/>
            <a:ext cx="1636668" cy="40011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i="0" dirty="0">
                <a:solidFill>
                  <a:srgbClr val="FF0000"/>
                </a:solidFill>
                <a:latin typeface="Cambria Math" panose="02040503050406030204" pitchFamily="18" charset="0"/>
              </a:rPr>
              <a:t> </a:t>
            </a:r>
            <a:r>
              <a:rPr lang="fr-FR" sz="2000" b="0" i="0" baseline="30000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8</a:t>
            </a:r>
            <a:r>
              <a:rPr lang="fr-FR" sz="2000" b="0" i="0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Li</a:t>
            </a:r>
            <a:r>
              <a:rPr lang="fr-FR" sz="2000" b="0" i="0" dirty="0">
                <a:solidFill>
                  <a:srgbClr val="FF0000"/>
                </a:solidFill>
                <a:latin typeface="Cambria Math" panose="02040503050406030204" pitchFamily="18" charset="0"/>
              </a:rPr>
              <a:t>(𝑝,𝛼</a:t>
            </a:r>
            <a:r>
              <a:rPr lang="fr-FR" sz="2000" b="0" i="0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)</a:t>
            </a:r>
            <a:r>
              <a:rPr lang="fr-FR" sz="2000" b="0" i="0" baseline="30000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5</a:t>
            </a:r>
            <a:r>
              <a:rPr lang="fr-FR" sz="2000" b="0" i="0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He</a:t>
            </a:r>
            <a:endParaRPr lang="fr-BE" sz="2000" i="0" dirty="0">
              <a:solidFill>
                <a:srgbClr val="FF0000"/>
              </a:solidFill>
            </a:endParaRPr>
          </a:p>
        </p:txBody>
      </p:sp>
      <p:sp>
        <p:nvSpPr>
          <p:cNvPr id="22" name="ZoneTexte 1"/>
          <p:cNvSpPr txBox="1"/>
          <p:nvPr/>
        </p:nvSpPr>
        <p:spPr>
          <a:xfrm>
            <a:off x="6808879" y="6309320"/>
            <a:ext cx="1867577" cy="40011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i="0" dirty="0">
                <a:solidFill>
                  <a:srgbClr val="FF0000"/>
                </a:solidFill>
                <a:latin typeface="Cambria Math" panose="02040503050406030204" pitchFamily="18" charset="0"/>
              </a:rPr>
              <a:t> </a:t>
            </a:r>
            <a:r>
              <a:rPr lang="fr-FR" sz="2000" b="0" i="0" baseline="30000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8</a:t>
            </a:r>
            <a:r>
              <a:rPr lang="fr-FR" sz="2000" b="0" i="0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Li</a:t>
            </a:r>
            <a:r>
              <a:rPr lang="fr-FR" sz="2000" b="0" i="0" dirty="0">
                <a:solidFill>
                  <a:srgbClr val="FF0000"/>
                </a:solidFill>
                <a:latin typeface="Cambria Math" panose="02040503050406030204" pitchFamily="18" charset="0"/>
              </a:rPr>
              <a:t>(𝑝,𝑑</a:t>
            </a:r>
            <a:r>
              <a:rPr lang="fr-FR" sz="2000" b="0" i="0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)</a:t>
            </a:r>
            <a:r>
              <a:rPr lang="fr-FR" sz="2000" b="0" i="0" baseline="30000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7</a:t>
            </a:r>
            <a:r>
              <a:rPr lang="fr-FR" sz="2000" b="0" i="0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Li</a:t>
            </a:r>
            <a:endParaRPr lang="fr-BE" sz="20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>
                <a:solidFill>
                  <a:srgbClr val="6600FF"/>
                </a:solidFill>
              </a:rPr>
              <a:t>Conclusions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00200"/>
            <a:ext cx="8686800" cy="4525963"/>
          </a:xfrm>
        </p:spPr>
        <p:txBody>
          <a:bodyPr/>
          <a:lstStyle/>
          <a:p>
            <a:pPr eaLnBrk="1" hangingPunct="1"/>
            <a:r>
              <a:rPr lang="pt-BR" altLang="pt-BR" sz="2000" dirty="0" smtClean="0"/>
              <a:t>The use of the two solenoids with a degrader makes possible the production of pure secondary beams at RIBRAS.</a:t>
            </a:r>
          </a:p>
          <a:p>
            <a:pPr eaLnBrk="1" hangingPunct="1">
              <a:buFontTx/>
              <a:buNone/>
            </a:pPr>
            <a:endParaRPr lang="pt-BR" altLang="pt-BR" sz="2000" dirty="0" smtClean="0"/>
          </a:p>
          <a:p>
            <a:pPr eaLnBrk="1" hangingPunct="1"/>
            <a:r>
              <a:rPr lang="pt-BR" altLang="pt-BR" sz="2000" dirty="0" smtClean="0"/>
              <a:t>The simultaneous measurement of the resonant elastic scattering and other reaction channels as (p,</a:t>
            </a:r>
            <a:r>
              <a:rPr lang="el-GR" altLang="pt-BR" sz="2000" dirty="0" smtClean="0"/>
              <a:t>α</a:t>
            </a:r>
            <a:r>
              <a:rPr lang="pt-BR" altLang="pt-BR" sz="2000" dirty="0" smtClean="0"/>
              <a:t>), (p,d) constrains the resonance parameters of </a:t>
            </a:r>
            <a:r>
              <a:rPr lang="pt-BR" altLang="pt-BR" sz="2000" baseline="30000" dirty="0" smtClean="0"/>
              <a:t>9</a:t>
            </a:r>
            <a:r>
              <a:rPr lang="pt-BR" altLang="pt-BR" sz="2000" dirty="0" smtClean="0"/>
              <a:t>Be.</a:t>
            </a:r>
          </a:p>
          <a:p>
            <a:pPr eaLnBrk="1" hangingPunct="1"/>
            <a:endParaRPr lang="pt-BR" altLang="pt-BR" sz="2000" dirty="0" smtClean="0"/>
          </a:p>
          <a:p>
            <a:r>
              <a:rPr lang="pt-BR" altLang="pt-BR" sz="2000" dirty="0" smtClean="0"/>
              <a:t>New resonance with </a:t>
            </a:r>
            <a:r>
              <a:rPr lang="fr-FR" sz="2000" dirty="0" smtClean="0"/>
              <a:t>large </a:t>
            </a:r>
            <a:r>
              <a:rPr lang="fr-FR" sz="2000" dirty="0" err="1"/>
              <a:t>reduced</a:t>
            </a:r>
            <a:r>
              <a:rPr lang="fr-FR" sz="2000" dirty="0"/>
              <a:t> </a:t>
            </a:r>
            <a:r>
              <a:rPr lang="fr-FR" sz="2000" dirty="0" err="1" smtClean="0"/>
              <a:t>deuteron</a:t>
            </a:r>
            <a:r>
              <a:rPr lang="fr-FR" sz="2000" dirty="0" smtClean="0"/>
              <a:t> </a:t>
            </a:r>
            <a:r>
              <a:rPr lang="fr-FR" sz="2000" dirty="0" err="1" smtClean="0"/>
              <a:t>width</a:t>
            </a:r>
            <a:r>
              <a:rPr lang="fr-FR" sz="2000" dirty="0" smtClean="0"/>
              <a:t> </a:t>
            </a:r>
            <a:r>
              <a:rPr lang="fr-FR" sz="2000" dirty="0" err="1" smtClean="0"/>
              <a:t>observed</a:t>
            </a:r>
            <a:r>
              <a:rPr lang="fr-FR" sz="2000" dirty="0" smtClean="0"/>
              <a:t> in </a:t>
            </a:r>
            <a:r>
              <a:rPr lang="fr-FR" sz="2000" dirty="0" err="1"/>
              <a:t>deuteron</a:t>
            </a:r>
            <a:r>
              <a:rPr lang="fr-FR" sz="2000" dirty="0"/>
              <a:t> </a:t>
            </a:r>
            <a:r>
              <a:rPr lang="fr-FR" sz="2000" dirty="0" err="1" smtClean="0"/>
              <a:t>channel</a:t>
            </a:r>
            <a:r>
              <a:rPr lang="fr-FR" sz="2000" dirty="0" smtClean="0"/>
              <a:t>.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     </a:t>
            </a:r>
            <a:r>
              <a:rPr 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Dominant </a:t>
            </a:r>
            <a:r>
              <a:rPr lang="fr-FR" sz="20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7</a:t>
            </a:r>
            <a:r>
              <a:rPr 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Li*+</a:t>
            </a:r>
            <a:r>
              <a:rPr lang="fr-FR" sz="2000" dirty="0">
                <a:solidFill>
                  <a:srgbClr val="FF0000"/>
                </a:solidFill>
                <a:sym typeface="Wingdings" panose="05000000000000000000" pitchFamily="2" charset="2"/>
              </a:rPr>
              <a:t>d </a:t>
            </a:r>
            <a:r>
              <a:rPr 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structure</a:t>
            </a:r>
            <a:br>
              <a:rPr 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	State </a:t>
            </a:r>
            <a:r>
              <a:rPr lang="fr-FR" sz="2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with</a:t>
            </a:r>
            <a:r>
              <a:rPr 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excited</a:t>
            </a:r>
            <a:r>
              <a:rPr 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core</a:t>
            </a:r>
            <a:r>
              <a:rPr 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and possible </a:t>
            </a:r>
            <a:r>
              <a:rPr lang="fr-FR" sz="2000" dirty="0" err="1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fr-FR" sz="2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+t+p+n</a:t>
            </a:r>
            <a:r>
              <a:rPr lang="fr-F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four-body state.</a:t>
            </a:r>
            <a:endParaRPr lang="fr-BE" sz="20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11B38-65AF-4360-8A73-356BBC7CA47E}" type="slidenum">
              <a:rPr lang="pt-BR" altLang="pt-BR" smtClean="0"/>
              <a:pPr>
                <a:defRPr/>
              </a:pPr>
              <a:t>21</a:t>
            </a:fld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1915"/>
            <a:ext cx="88931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 Box 10"/>
          <p:cNvSpPr txBox="1">
            <a:spLocks noChangeArrowheads="1"/>
          </p:cNvSpPr>
          <p:nvPr/>
        </p:nvSpPr>
        <p:spPr bwMode="auto">
          <a:xfrm>
            <a:off x="0" y="2486506"/>
            <a:ext cx="91090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pt-BR" altLang="pt-BR" sz="2200" dirty="0"/>
          </a:p>
          <a:p>
            <a:pPr algn="ctr" eaLnBrk="1" hangingPunct="1"/>
            <a:r>
              <a:rPr lang="pt-BR" altLang="pt-BR" sz="2200" dirty="0" smtClean="0"/>
              <a:t>Erich </a:t>
            </a:r>
            <a:r>
              <a:rPr lang="pt-BR" altLang="pt-BR" sz="2200" dirty="0"/>
              <a:t>Leistenschneider, Alinka Lépine-Szily, Pierre Descouvemont            , Djalma R. Mendes Jr</a:t>
            </a:r>
            <a:r>
              <a:rPr lang="pt-BR" altLang="pt-BR" sz="2200" dirty="0" smtClean="0"/>
              <a:t>.,</a:t>
            </a:r>
          </a:p>
          <a:p>
            <a:pPr algn="ctr" eaLnBrk="1" hangingPunct="1"/>
            <a:r>
              <a:rPr lang="pt-BR" altLang="pt-BR" sz="2200" dirty="0" smtClean="0"/>
              <a:t>and</a:t>
            </a:r>
            <a:endParaRPr lang="pt-BR" altLang="pt-BR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1979712" y="785083"/>
            <a:ext cx="5283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C00000"/>
                </a:solidFill>
              </a:rPr>
              <a:t>Thank you for your attention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656E-FEE7-4061-BE69-47E25BBC1A59}" type="slidenum">
              <a:rPr lang="pt-BR" altLang="pt-BR" smtClean="0"/>
              <a:pPr>
                <a:defRPr/>
              </a:pPr>
              <a:t>22</a:t>
            </a:fld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79488" y="538525"/>
            <a:ext cx="7464425" cy="6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 anchor="ctr" anchorCtr="1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FF0066"/>
              </a:buClr>
              <a:buFontTx/>
              <a:buNone/>
            </a:pPr>
            <a:r>
              <a:rPr lang="en-GB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Superconducting Solenoid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341438"/>
            <a:ext cx="45608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057775" y="1730375"/>
            <a:ext cx="3800475" cy="285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Bef>
                <a:spcPct val="0"/>
              </a:spcBef>
              <a:buClr>
                <a:srgbClr val="FFCCCC"/>
              </a:buClr>
              <a:buFont typeface="Comic Sans MS" pitchFamily="66" charset="0"/>
              <a:buChar char="•"/>
            </a:pPr>
            <a:r>
              <a:rPr lang="en-GB" altLang="pt-BR" sz="1800" dirty="0">
                <a:solidFill>
                  <a:srgbClr val="FF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 –  </a:t>
            </a:r>
            <a:r>
              <a:rPr lang="en-GB" altLang="pt-BR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NbTi</a:t>
            </a:r>
            <a:endParaRPr lang="en-GB" altLang="pt-BR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>
              <a:spcBef>
                <a:spcPct val="0"/>
              </a:spcBef>
              <a:buClr>
                <a:srgbClr val="FFCCCC"/>
              </a:buClr>
              <a:buFont typeface="Comic Sans MS" pitchFamily="66" charset="0"/>
              <a:buChar char="•"/>
            </a:pPr>
            <a:r>
              <a:rPr lang="en-GB" altLang="pt-BR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Field integral – 5 </a:t>
            </a:r>
            <a:r>
              <a:rPr lang="en-GB" altLang="pt-BR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T.m</a:t>
            </a:r>
            <a:r>
              <a:rPr lang="en-GB" altLang="pt-BR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>
              <a:spcBef>
                <a:spcPct val="0"/>
              </a:spcBef>
              <a:buClr>
                <a:srgbClr val="FFCCCC"/>
              </a:buClr>
              <a:buFont typeface="Comic Sans MS" pitchFamily="66" charset="0"/>
              <a:buChar char="•"/>
            </a:pPr>
            <a:r>
              <a:rPr lang="en-GB" altLang="pt-BR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Max. central field – 6.52 T</a:t>
            </a:r>
          </a:p>
          <a:p>
            <a:pPr eaLnBrk="1">
              <a:spcBef>
                <a:spcPct val="0"/>
              </a:spcBef>
              <a:buClr>
                <a:srgbClr val="FFCCCC"/>
              </a:buClr>
              <a:buFont typeface="Comic Sans MS" pitchFamily="66" charset="0"/>
              <a:buChar char="•"/>
            </a:pPr>
            <a:r>
              <a:rPr lang="en-GB" altLang="pt-BR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Max. current – 91.86 A</a:t>
            </a:r>
          </a:p>
          <a:p>
            <a:pPr eaLnBrk="1">
              <a:spcBef>
                <a:spcPct val="0"/>
              </a:spcBef>
              <a:buClr>
                <a:srgbClr val="FFCCCC"/>
              </a:buClr>
              <a:buFont typeface="Comic Sans MS" pitchFamily="66" charset="0"/>
              <a:buChar char="•"/>
            </a:pPr>
            <a:r>
              <a:rPr lang="en-GB" altLang="pt-BR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Inductance – 309 H</a:t>
            </a:r>
          </a:p>
          <a:p>
            <a:pPr eaLnBrk="1">
              <a:spcBef>
                <a:spcPct val="0"/>
              </a:spcBef>
              <a:buClr>
                <a:srgbClr val="FFCCCC"/>
              </a:buClr>
              <a:buFont typeface="Comic Sans MS" pitchFamily="66" charset="0"/>
              <a:buChar char="•"/>
            </a:pPr>
            <a:r>
              <a:rPr lang="en-GB" altLang="pt-BR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Stored Energy – 1.3 MJ</a:t>
            </a:r>
          </a:p>
          <a:p>
            <a:pPr eaLnBrk="1">
              <a:spcBef>
                <a:spcPct val="0"/>
              </a:spcBef>
              <a:buClr>
                <a:srgbClr val="FFCCCC"/>
              </a:buClr>
              <a:buFont typeface="Comic Sans MS" pitchFamily="66" charset="0"/>
              <a:buChar char="•"/>
            </a:pPr>
            <a:r>
              <a:rPr lang="en-GB" altLang="pt-BR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LHe</a:t>
            </a:r>
            <a:r>
              <a:rPr lang="en-GB" altLang="pt-BR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vessel 250 </a:t>
            </a:r>
            <a:r>
              <a:rPr lang="en-GB" altLang="pt-BR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litros</a:t>
            </a:r>
            <a:endParaRPr lang="en-GB" altLang="pt-BR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>
              <a:spcBef>
                <a:spcPct val="0"/>
              </a:spcBef>
              <a:buClr>
                <a:srgbClr val="FFCCCC"/>
              </a:buClr>
              <a:buFont typeface="Comic Sans MS" pitchFamily="66" charset="0"/>
              <a:buChar char="•"/>
            </a:pPr>
            <a:r>
              <a:rPr lang="en-GB" altLang="pt-BR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LHe</a:t>
            </a:r>
            <a:r>
              <a:rPr lang="en-GB" altLang="pt-BR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boil-off rate 3.4 </a:t>
            </a:r>
            <a:r>
              <a:rPr lang="en-GB" altLang="pt-BR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liters</a:t>
            </a:r>
            <a:r>
              <a:rPr lang="en-GB" altLang="pt-BR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/day</a:t>
            </a:r>
          </a:p>
          <a:p>
            <a:pPr eaLnBrk="1">
              <a:spcBef>
                <a:spcPct val="0"/>
              </a:spcBef>
              <a:buClr>
                <a:srgbClr val="FFCCCC"/>
              </a:buClr>
              <a:buFont typeface="Comic Sans MS" pitchFamily="66" charset="0"/>
              <a:buChar char="•"/>
            </a:pPr>
            <a:r>
              <a:rPr lang="en-GB" altLang="pt-BR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LN2 Vessel 130 </a:t>
            </a:r>
            <a:r>
              <a:rPr lang="en-GB" altLang="pt-BR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Litros</a:t>
            </a:r>
            <a:endParaRPr lang="en-GB" altLang="pt-BR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>
              <a:spcBef>
                <a:spcPct val="0"/>
              </a:spcBef>
              <a:buClr>
                <a:srgbClr val="FFCCCC"/>
              </a:buClr>
              <a:buFont typeface="Comic Sans MS" pitchFamily="66" charset="0"/>
              <a:buChar char="•"/>
            </a:pPr>
            <a:r>
              <a:rPr lang="en-GB" altLang="pt-BR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LN2  – 15 </a:t>
            </a:r>
            <a:r>
              <a:rPr lang="en-GB" altLang="pt-BR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liters</a:t>
            </a:r>
            <a:r>
              <a:rPr lang="en-GB" altLang="pt-BR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/day</a:t>
            </a: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5875338" y="5430838"/>
            <a:ext cx="1368425" cy="468312"/>
            <a:chOff x="4088" y="3553"/>
            <a:chExt cx="950" cy="325"/>
          </a:xfrm>
        </p:grpSpPr>
        <p:sp>
          <p:nvSpPr>
            <p:cNvPr id="9357" name="Freeform 6"/>
            <p:cNvSpPr>
              <a:spLocks noChangeArrowheads="1"/>
            </p:cNvSpPr>
            <p:nvPr/>
          </p:nvSpPr>
          <p:spPr bwMode="auto">
            <a:xfrm>
              <a:off x="4088" y="3553"/>
              <a:ext cx="951" cy="326"/>
            </a:xfrm>
            <a:custGeom>
              <a:avLst/>
              <a:gdLst>
                <a:gd name="T0" fmla="*/ 0 w 4195"/>
                <a:gd name="T1" fmla="*/ 37 h 1438"/>
                <a:gd name="T2" fmla="*/ 27 w 4195"/>
                <a:gd name="T3" fmla="*/ 74 h 1438"/>
                <a:gd name="T4" fmla="*/ 189 w 4195"/>
                <a:gd name="T5" fmla="*/ 74 h 1438"/>
                <a:gd name="T6" fmla="*/ 216 w 4195"/>
                <a:gd name="T7" fmla="*/ 37 h 1438"/>
                <a:gd name="T8" fmla="*/ 189 w 4195"/>
                <a:gd name="T9" fmla="*/ 0 h 1438"/>
                <a:gd name="T10" fmla="*/ 27 w 4195"/>
                <a:gd name="T11" fmla="*/ 0 h 1438"/>
                <a:gd name="T12" fmla="*/ 0 w 4195"/>
                <a:gd name="T13" fmla="*/ 37 h 1438"/>
                <a:gd name="T14" fmla="*/ 0 w 4195"/>
                <a:gd name="T15" fmla="*/ 37 h 14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95"/>
                <a:gd name="T25" fmla="*/ 0 h 1438"/>
                <a:gd name="T26" fmla="*/ 4195 w 4195"/>
                <a:gd name="T27" fmla="*/ 1438 h 14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95" h="1438">
                  <a:moveTo>
                    <a:pt x="0" y="719"/>
                  </a:moveTo>
                  <a:cubicBezTo>
                    <a:pt x="0" y="1111"/>
                    <a:pt x="239" y="1437"/>
                    <a:pt x="524" y="1437"/>
                  </a:cubicBezTo>
                  <a:lnTo>
                    <a:pt x="3670" y="1437"/>
                  </a:lnTo>
                  <a:cubicBezTo>
                    <a:pt x="3953" y="1437"/>
                    <a:pt x="4194" y="1111"/>
                    <a:pt x="4194" y="719"/>
                  </a:cubicBezTo>
                  <a:cubicBezTo>
                    <a:pt x="4194" y="326"/>
                    <a:pt x="3953" y="0"/>
                    <a:pt x="3670" y="0"/>
                  </a:cubicBezTo>
                  <a:lnTo>
                    <a:pt x="524" y="0"/>
                  </a:lnTo>
                  <a:cubicBezTo>
                    <a:pt x="239" y="0"/>
                    <a:pt x="0" y="326"/>
                    <a:pt x="0" y="719"/>
                  </a:cubicBez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58" name="Freeform 7"/>
            <p:cNvSpPr>
              <a:spLocks noChangeArrowheads="1"/>
            </p:cNvSpPr>
            <p:nvPr/>
          </p:nvSpPr>
          <p:spPr bwMode="auto">
            <a:xfrm>
              <a:off x="4088" y="3553"/>
              <a:ext cx="240" cy="326"/>
            </a:xfrm>
            <a:custGeom>
              <a:avLst/>
              <a:gdLst>
                <a:gd name="T0" fmla="*/ 0 w 1057"/>
                <a:gd name="T1" fmla="*/ 37 h 1438"/>
                <a:gd name="T2" fmla="*/ 27 w 1057"/>
                <a:gd name="T3" fmla="*/ 74 h 1438"/>
                <a:gd name="T4" fmla="*/ 54 w 1057"/>
                <a:gd name="T5" fmla="*/ 37 h 1438"/>
                <a:gd name="T6" fmla="*/ 27 w 1057"/>
                <a:gd name="T7" fmla="*/ 0 h 1438"/>
                <a:gd name="T8" fmla="*/ 0 w 1057"/>
                <a:gd name="T9" fmla="*/ 37 h 1438"/>
                <a:gd name="T10" fmla="*/ 0 w 1057"/>
                <a:gd name="T11" fmla="*/ 37 h 14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7"/>
                <a:gd name="T19" fmla="*/ 0 h 1438"/>
                <a:gd name="T20" fmla="*/ 1057 w 1057"/>
                <a:gd name="T21" fmla="*/ 1438 h 14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7" h="1438">
                  <a:moveTo>
                    <a:pt x="0" y="719"/>
                  </a:moveTo>
                  <a:cubicBezTo>
                    <a:pt x="0" y="1111"/>
                    <a:pt x="240" y="1437"/>
                    <a:pt x="529" y="1437"/>
                  </a:cubicBezTo>
                  <a:cubicBezTo>
                    <a:pt x="816" y="1437"/>
                    <a:pt x="1056" y="1111"/>
                    <a:pt x="1056" y="719"/>
                  </a:cubicBezTo>
                  <a:cubicBezTo>
                    <a:pt x="1056" y="326"/>
                    <a:pt x="816" y="0"/>
                    <a:pt x="529" y="0"/>
                  </a:cubicBezTo>
                  <a:cubicBezTo>
                    <a:pt x="240" y="0"/>
                    <a:pt x="0" y="326"/>
                    <a:pt x="0" y="719"/>
                  </a:cubicBez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222" name="Group 8"/>
          <p:cNvGrpSpPr>
            <a:grpSpLocks/>
          </p:cNvGrpSpPr>
          <p:nvPr/>
        </p:nvGrpSpPr>
        <p:grpSpPr bwMode="auto">
          <a:xfrm>
            <a:off x="5875338" y="4908550"/>
            <a:ext cx="1368425" cy="1435100"/>
            <a:chOff x="4088" y="3217"/>
            <a:chExt cx="950" cy="997"/>
          </a:xfrm>
        </p:grpSpPr>
        <p:sp>
          <p:nvSpPr>
            <p:cNvPr id="9355" name="Freeform 9"/>
            <p:cNvSpPr>
              <a:spLocks noChangeArrowheads="1"/>
            </p:cNvSpPr>
            <p:nvPr/>
          </p:nvSpPr>
          <p:spPr bwMode="auto">
            <a:xfrm>
              <a:off x="4088" y="3217"/>
              <a:ext cx="951" cy="998"/>
            </a:xfrm>
            <a:custGeom>
              <a:avLst/>
              <a:gdLst>
                <a:gd name="T0" fmla="*/ 0 w 4195"/>
                <a:gd name="T1" fmla="*/ 113 h 4402"/>
                <a:gd name="T2" fmla="*/ 27 w 4195"/>
                <a:gd name="T3" fmla="*/ 226 h 4402"/>
                <a:gd name="T4" fmla="*/ 189 w 4195"/>
                <a:gd name="T5" fmla="*/ 226 h 4402"/>
                <a:gd name="T6" fmla="*/ 216 w 4195"/>
                <a:gd name="T7" fmla="*/ 113 h 4402"/>
                <a:gd name="T8" fmla="*/ 189 w 4195"/>
                <a:gd name="T9" fmla="*/ 0 h 4402"/>
                <a:gd name="T10" fmla="*/ 27 w 4195"/>
                <a:gd name="T11" fmla="*/ 0 h 4402"/>
                <a:gd name="T12" fmla="*/ 0 w 4195"/>
                <a:gd name="T13" fmla="*/ 113 h 4402"/>
                <a:gd name="T14" fmla="*/ 0 w 4195"/>
                <a:gd name="T15" fmla="*/ 113 h 44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95"/>
                <a:gd name="T25" fmla="*/ 0 h 4402"/>
                <a:gd name="T26" fmla="*/ 4195 w 4195"/>
                <a:gd name="T27" fmla="*/ 4402 h 44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95" h="4402">
                  <a:moveTo>
                    <a:pt x="0" y="2201"/>
                  </a:moveTo>
                  <a:cubicBezTo>
                    <a:pt x="0" y="3401"/>
                    <a:pt x="239" y="4401"/>
                    <a:pt x="524" y="4401"/>
                  </a:cubicBezTo>
                  <a:lnTo>
                    <a:pt x="3670" y="4401"/>
                  </a:lnTo>
                  <a:cubicBezTo>
                    <a:pt x="3953" y="4401"/>
                    <a:pt x="4194" y="3401"/>
                    <a:pt x="4194" y="2201"/>
                  </a:cubicBezTo>
                  <a:cubicBezTo>
                    <a:pt x="4194" y="1000"/>
                    <a:pt x="3953" y="0"/>
                    <a:pt x="3670" y="0"/>
                  </a:cubicBezTo>
                  <a:lnTo>
                    <a:pt x="524" y="0"/>
                  </a:lnTo>
                  <a:cubicBezTo>
                    <a:pt x="239" y="0"/>
                    <a:pt x="0" y="1000"/>
                    <a:pt x="0" y="2201"/>
                  </a:cubicBezTo>
                </a:path>
              </a:pathLst>
            </a:custGeom>
            <a:solidFill>
              <a:srgbClr val="FF0066">
                <a:alpha val="38039"/>
              </a:srgbClr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56" name="Freeform 10"/>
            <p:cNvSpPr>
              <a:spLocks noChangeArrowheads="1"/>
            </p:cNvSpPr>
            <p:nvPr/>
          </p:nvSpPr>
          <p:spPr bwMode="auto">
            <a:xfrm>
              <a:off x="4088" y="3217"/>
              <a:ext cx="240" cy="998"/>
            </a:xfrm>
            <a:custGeom>
              <a:avLst/>
              <a:gdLst>
                <a:gd name="T0" fmla="*/ 0 w 1057"/>
                <a:gd name="T1" fmla="*/ 113 h 4402"/>
                <a:gd name="T2" fmla="*/ 27 w 1057"/>
                <a:gd name="T3" fmla="*/ 226 h 4402"/>
                <a:gd name="T4" fmla="*/ 54 w 1057"/>
                <a:gd name="T5" fmla="*/ 113 h 4402"/>
                <a:gd name="T6" fmla="*/ 27 w 1057"/>
                <a:gd name="T7" fmla="*/ 0 h 4402"/>
                <a:gd name="T8" fmla="*/ 0 w 1057"/>
                <a:gd name="T9" fmla="*/ 113 h 4402"/>
                <a:gd name="T10" fmla="*/ 0 w 1057"/>
                <a:gd name="T11" fmla="*/ 113 h 4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7"/>
                <a:gd name="T19" fmla="*/ 0 h 4402"/>
                <a:gd name="T20" fmla="*/ 1057 w 1057"/>
                <a:gd name="T21" fmla="*/ 4402 h 44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7" h="4402">
                  <a:moveTo>
                    <a:pt x="0" y="2201"/>
                  </a:moveTo>
                  <a:cubicBezTo>
                    <a:pt x="0" y="3401"/>
                    <a:pt x="240" y="4401"/>
                    <a:pt x="529" y="4401"/>
                  </a:cubicBezTo>
                  <a:cubicBezTo>
                    <a:pt x="816" y="4401"/>
                    <a:pt x="1056" y="3401"/>
                    <a:pt x="1056" y="2201"/>
                  </a:cubicBezTo>
                  <a:cubicBezTo>
                    <a:pt x="1056" y="1000"/>
                    <a:pt x="816" y="0"/>
                    <a:pt x="529" y="0"/>
                  </a:cubicBezTo>
                  <a:cubicBezTo>
                    <a:pt x="240" y="0"/>
                    <a:pt x="0" y="1000"/>
                    <a:pt x="0" y="2201"/>
                  </a:cubicBezTo>
                </a:path>
              </a:pathLst>
            </a:custGeom>
            <a:solidFill>
              <a:srgbClr val="FF006F">
                <a:alpha val="38039"/>
              </a:srgbClr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223" name="Line 11"/>
          <p:cNvSpPr>
            <a:spLocks noChangeShapeType="1"/>
          </p:cNvSpPr>
          <p:nvPr/>
        </p:nvSpPr>
        <p:spPr bwMode="auto">
          <a:xfrm>
            <a:off x="5195888" y="5667375"/>
            <a:ext cx="2695575" cy="1588"/>
          </a:xfrm>
          <a:prstGeom prst="line">
            <a:avLst/>
          </a:prstGeom>
          <a:noFill/>
          <a:ln w="2556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9224" name="Group 12"/>
          <p:cNvGrpSpPr>
            <a:grpSpLocks/>
          </p:cNvGrpSpPr>
          <p:nvPr/>
        </p:nvGrpSpPr>
        <p:grpSpPr bwMode="auto">
          <a:xfrm>
            <a:off x="7396163" y="4992688"/>
            <a:ext cx="374650" cy="538162"/>
            <a:chOff x="5240" y="3313"/>
            <a:chExt cx="260" cy="373"/>
          </a:xfrm>
        </p:grpSpPr>
        <p:sp>
          <p:nvSpPr>
            <p:cNvPr id="9352" name="AutoShape 13"/>
            <p:cNvSpPr>
              <a:spLocks noChangeArrowheads="1"/>
            </p:cNvSpPr>
            <p:nvPr/>
          </p:nvSpPr>
          <p:spPr bwMode="auto">
            <a:xfrm>
              <a:off x="5240" y="3313"/>
              <a:ext cx="261" cy="374"/>
            </a:xfrm>
            <a:prstGeom prst="roundRect">
              <a:avLst>
                <a:gd name="adj" fmla="val 384"/>
              </a:avLst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latin typeface="Comic Sans MS" pitchFamily="66" charset="0"/>
              </a:endParaRPr>
            </a:p>
          </p:txBody>
        </p:sp>
        <p:graphicFrame>
          <p:nvGraphicFramePr>
            <p:cNvPr id="9353" name="Object 14"/>
            <p:cNvGraphicFramePr>
              <a:graphicFrameLocks noChangeAspect="1"/>
            </p:cNvGraphicFramePr>
            <p:nvPr/>
          </p:nvGraphicFramePr>
          <p:xfrm>
            <a:off x="5240" y="3313"/>
            <a:ext cx="261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05" r:id="rId4" imgW="3657600" imgH="5181480" progId="Equation.3">
                    <p:embed/>
                  </p:oleObj>
                </mc:Choice>
                <mc:Fallback>
                  <p:oleObj r:id="rId4" imgW="3657600" imgH="5181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0" y="3313"/>
                          <a:ext cx="261" cy="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54" name="AutoShape 15"/>
            <p:cNvSpPr>
              <a:spLocks noChangeArrowheads="1"/>
            </p:cNvSpPr>
            <p:nvPr/>
          </p:nvSpPr>
          <p:spPr bwMode="auto">
            <a:xfrm>
              <a:off x="5240" y="3313"/>
              <a:ext cx="261" cy="374"/>
            </a:xfrm>
            <a:prstGeom prst="roundRect">
              <a:avLst>
                <a:gd name="adj" fmla="val 384"/>
              </a:avLst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latin typeface="Comic Sans MS" pitchFamily="66" charset="0"/>
              </a:endParaRPr>
            </a:p>
          </p:txBody>
        </p:sp>
      </p:grpSp>
      <p:grpSp>
        <p:nvGrpSpPr>
          <p:cNvPr id="9225" name="Group 16"/>
          <p:cNvGrpSpPr>
            <a:grpSpLocks/>
          </p:cNvGrpSpPr>
          <p:nvPr/>
        </p:nvGrpSpPr>
        <p:grpSpPr bwMode="auto">
          <a:xfrm>
            <a:off x="3883025" y="4356100"/>
            <a:ext cx="357188" cy="261938"/>
            <a:chOff x="2696" y="3025"/>
            <a:chExt cx="249" cy="182"/>
          </a:xfrm>
        </p:grpSpPr>
        <p:sp>
          <p:nvSpPr>
            <p:cNvPr id="9332" name="AutoShape 17"/>
            <p:cNvSpPr>
              <a:spLocks noChangeArrowheads="1"/>
            </p:cNvSpPr>
            <p:nvPr/>
          </p:nvSpPr>
          <p:spPr bwMode="auto">
            <a:xfrm>
              <a:off x="2696" y="3025"/>
              <a:ext cx="250" cy="183"/>
            </a:xfrm>
            <a:prstGeom prst="roundRect">
              <a:avLst>
                <a:gd name="adj" fmla="val 54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latin typeface="Comic Sans MS" pitchFamily="66" charset="0"/>
              </a:endParaRPr>
            </a:p>
          </p:txBody>
        </p:sp>
        <p:grpSp>
          <p:nvGrpSpPr>
            <p:cNvPr id="9333" name="Group 18"/>
            <p:cNvGrpSpPr>
              <a:grpSpLocks/>
            </p:cNvGrpSpPr>
            <p:nvPr/>
          </p:nvGrpSpPr>
          <p:grpSpPr bwMode="auto">
            <a:xfrm>
              <a:off x="2696" y="3025"/>
              <a:ext cx="241" cy="174"/>
              <a:chOff x="2696" y="3025"/>
              <a:chExt cx="241" cy="174"/>
            </a:xfrm>
          </p:grpSpPr>
          <p:sp>
            <p:nvSpPr>
              <p:cNvPr id="9334" name="AutoShape 19"/>
              <p:cNvSpPr>
                <a:spLocks noChangeArrowheads="1"/>
              </p:cNvSpPr>
              <p:nvPr/>
            </p:nvSpPr>
            <p:spPr bwMode="auto">
              <a:xfrm>
                <a:off x="2696" y="3025"/>
                <a:ext cx="242" cy="175"/>
              </a:xfrm>
              <a:prstGeom prst="roundRect">
                <a:avLst>
                  <a:gd name="adj" fmla="val 57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400">
                  <a:latin typeface="Comic Sans MS" pitchFamily="66" charset="0"/>
                </a:endParaRPr>
              </a:p>
            </p:txBody>
          </p:sp>
          <p:grpSp>
            <p:nvGrpSpPr>
              <p:cNvPr id="9335" name="Group 20"/>
              <p:cNvGrpSpPr>
                <a:grpSpLocks/>
              </p:cNvGrpSpPr>
              <p:nvPr/>
            </p:nvGrpSpPr>
            <p:grpSpPr bwMode="auto">
              <a:xfrm>
                <a:off x="2696" y="3025"/>
                <a:ext cx="234" cy="168"/>
                <a:chOff x="2696" y="3025"/>
                <a:chExt cx="234" cy="168"/>
              </a:xfrm>
            </p:grpSpPr>
            <p:sp>
              <p:nvSpPr>
                <p:cNvPr id="9336" name="AutoShape 21"/>
                <p:cNvSpPr>
                  <a:spLocks noChangeArrowheads="1"/>
                </p:cNvSpPr>
                <p:nvPr/>
              </p:nvSpPr>
              <p:spPr bwMode="auto">
                <a:xfrm>
                  <a:off x="2696" y="3025"/>
                  <a:ext cx="235" cy="169"/>
                </a:xfrm>
                <a:prstGeom prst="roundRect">
                  <a:avLst>
                    <a:gd name="adj" fmla="val 59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2400">
                    <a:latin typeface="Comic Sans MS" pitchFamily="66" charset="0"/>
                  </a:endParaRPr>
                </a:p>
              </p:txBody>
            </p:sp>
            <p:grpSp>
              <p:nvGrpSpPr>
                <p:cNvPr id="9337" name="Group 22"/>
                <p:cNvGrpSpPr>
                  <a:grpSpLocks/>
                </p:cNvGrpSpPr>
                <p:nvPr/>
              </p:nvGrpSpPr>
              <p:grpSpPr bwMode="auto">
                <a:xfrm>
                  <a:off x="2696" y="3025"/>
                  <a:ext cx="228" cy="162"/>
                  <a:chOff x="2696" y="3025"/>
                  <a:chExt cx="228" cy="162"/>
                </a:xfrm>
              </p:grpSpPr>
              <p:sp>
                <p:nvSpPr>
                  <p:cNvPr id="9338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3025"/>
                    <a:ext cx="229" cy="163"/>
                  </a:xfrm>
                  <a:prstGeom prst="roundRect">
                    <a:avLst>
                      <a:gd name="adj" fmla="val 616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>
                      <a:latin typeface="Comic Sans MS" pitchFamily="66" charset="0"/>
                    </a:endParaRPr>
                  </a:p>
                </p:txBody>
              </p:sp>
              <p:grpSp>
                <p:nvGrpSpPr>
                  <p:cNvPr id="93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696" y="3025"/>
                    <a:ext cx="223" cy="158"/>
                    <a:chOff x="2696" y="3025"/>
                    <a:chExt cx="223" cy="158"/>
                  </a:xfrm>
                </p:grpSpPr>
                <p:sp>
                  <p:nvSpPr>
                    <p:cNvPr id="9340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6" y="3025"/>
                      <a:ext cx="224" cy="159"/>
                    </a:xfrm>
                    <a:prstGeom prst="roundRect">
                      <a:avLst>
                        <a:gd name="adj" fmla="val 630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>
                        <a:latin typeface="Comic Sans MS" pitchFamily="66" charset="0"/>
                      </a:endParaRPr>
                    </a:p>
                  </p:txBody>
                </p:sp>
                <p:grpSp>
                  <p:nvGrpSpPr>
                    <p:cNvPr id="9341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96" y="3025"/>
                      <a:ext cx="219" cy="154"/>
                      <a:chOff x="2696" y="3025"/>
                      <a:chExt cx="219" cy="154"/>
                    </a:xfrm>
                  </p:grpSpPr>
                  <p:sp>
                    <p:nvSpPr>
                      <p:cNvPr id="9342" name="AutoShap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6" y="3025"/>
                        <a:ext cx="220" cy="155"/>
                      </a:xfrm>
                      <a:prstGeom prst="roundRect">
                        <a:avLst>
                          <a:gd name="adj" fmla="val 648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pt-BR" altLang="pt-BR" sz="2400">
                          <a:latin typeface="Comic Sans MS" pitchFamily="66" charset="0"/>
                        </a:endParaRPr>
                      </a:p>
                    </p:txBody>
                  </p:sp>
                  <p:grpSp>
                    <p:nvGrpSpPr>
                      <p:cNvPr id="9343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96" y="3025"/>
                        <a:ext cx="217" cy="151"/>
                        <a:chOff x="2696" y="3025"/>
                        <a:chExt cx="217" cy="151"/>
                      </a:xfrm>
                    </p:grpSpPr>
                    <p:sp>
                      <p:nvSpPr>
                        <p:cNvPr id="9344" name="AutoShap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96" y="3025"/>
                          <a:ext cx="218" cy="152"/>
                        </a:xfrm>
                        <a:prstGeom prst="roundRect">
                          <a:avLst>
                            <a:gd name="adj" fmla="val 657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pt-BR" altLang="pt-BR" sz="2400">
                            <a:latin typeface="Comic Sans MS" pitchFamily="66" charset="0"/>
                          </a:endParaRPr>
                        </a:p>
                      </p:txBody>
                    </p:sp>
                    <p:grpSp>
                      <p:nvGrpSpPr>
                        <p:cNvPr id="9345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96" y="3025"/>
                          <a:ext cx="214" cy="149"/>
                          <a:chOff x="2696" y="3025"/>
                          <a:chExt cx="214" cy="149"/>
                        </a:xfrm>
                      </p:grpSpPr>
                      <p:sp>
                        <p:nvSpPr>
                          <p:cNvPr id="9346" name="AutoShap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96" y="3025"/>
                            <a:ext cx="215" cy="150"/>
                          </a:xfrm>
                          <a:prstGeom prst="roundRect">
                            <a:avLst>
                              <a:gd name="adj" fmla="val 667"/>
                            </a:avLst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pt-BR" altLang="pt-BR" sz="2400">
                              <a:latin typeface="Comic Sans MS" pitchFamily="66" charset="0"/>
                            </a:endParaRPr>
                          </a:p>
                        </p:txBody>
                      </p:sp>
                      <p:grpSp>
                        <p:nvGrpSpPr>
                          <p:cNvPr id="9347" name="Group 3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96" y="3025"/>
                            <a:ext cx="213" cy="148"/>
                            <a:chOff x="2696" y="3025"/>
                            <a:chExt cx="213" cy="148"/>
                          </a:xfrm>
                        </p:grpSpPr>
                        <p:sp>
                          <p:nvSpPr>
                            <p:cNvPr id="9348" name="AutoShape 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96" y="3025"/>
                              <a:ext cx="214" cy="149"/>
                            </a:xfrm>
                            <a:prstGeom prst="roundRect">
                              <a:avLst>
                                <a:gd name="adj" fmla="val 671"/>
                              </a:avLst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endParaRPr lang="pt-BR" altLang="pt-BR" sz="2400">
                                <a:latin typeface="Comic Sans MS" pitchFamily="66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9349" name="Group 3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96" y="3025"/>
                              <a:ext cx="213" cy="146"/>
                              <a:chOff x="2696" y="3025"/>
                              <a:chExt cx="213" cy="146"/>
                            </a:xfrm>
                          </p:grpSpPr>
                          <p:sp>
                            <p:nvSpPr>
                              <p:cNvPr id="9350" name="AutoShape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96" y="3025"/>
                                <a:ext cx="214" cy="147"/>
                              </a:xfrm>
                              <a:prstGeom prst="roundRect">
                                <a:avLst>
                                  <a:gd name="adj" fmla="val 681"/>
                                </a:avLst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spcBef>
                                    <a:spcPct val="20000"/>
                                  </a:spcBef>
                                  <a:buChar char="•"/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1pPr>
                                <a:lvl2pPr marL="742950" indent="-285750" eaLnBrk="0" hangingPunct="0">
                                  <a:spcBef>
                                    <a:spcPct val="20000"/>
                                  </a:spcBef>
                                  <a:buChar char="–"/>
                                  <a:defRPr sz="28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2pPr>
                                <a:lvl3pPr marL="1143000" indent="-228600" eaLnBrk="0" hangingPunct="0">
                                  <a:spcBef>
                                    <a:spcPct val="20000"/>
                                  </a:spcBef>
                                  <a:buChar char="•"/>
                                  <a:defRPr sz="24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3pPr>
                                <a:lvl4pPr marL="1600200" indent="-228600" eaLnBrk="0" hangingPunct="0">
                                  <a:spcBef>
                                    <a:spcPct val="20000"/>
                                  </a:spcBef>
                                  <a:buChar char="–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4pPr>
                                <a:lvl5pPr marL="2057400" indent="-228600" eaLnBrk="0" hangingPunct="0">
                                  <a:spcBef>
                                    <a:spcPct val="20000"/>
                                  </a:spcBef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9pPr>
                              </a:lstStyle>
                              <a:p>
                                <a:pPr eaLnBrk="1" hangingPunct="1">
                                  <a:spcBef>
                                    <a:spcPct val="0"/>
                                  </a:spcBef>
                                  <a:buFontTx/>
                                  <a:buNone/>
                                </a:pPr>
                                <a:endParaRPr lang="pt-BR" altLang="pt-BR" sz="2400">
                                  <a:latin typeface="Comic Sans MS" pitchFamily="66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351" name="AutoShap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96" y="3025"/>
                                <a:ext cx="213" cy="147"/>
                              </a:xfrm>
                              <a:prstGeom prst="roundRect">
                                <a:avLst>
                                  <a:gd name="adj" fmla="val 681"/>
                                </a:avLst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lIns="81639" tIns="42452" rIns="81639" bIns="42452">
                                <a:spAutoFit/>
                              </a:bodyPr>
                              <a:lstStyle>
                                <a:lvl1pPr defTabSz="828675" eaLnBrk="0" hangingPunct="0">
                                  <a:spcBef>
                                    <a:spcPct val="20000"/>
                                  </a:spcBef>
                                  <a:buChar char="•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1pPr>
                                <a:lvl2pPr marL="742950" indent="-285750" defTabSz="828675" eaLnBrk="0" hangingPunct="0">
                                  <a:spcBef>
                                    <a:spcPct val="20000"/>
                                  </a:spcBef>
                                  <a:buChar char="–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8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2pPr>
                                <a:lvl3pPr marL="1143000" indent="-228600" defTabSz="828675" eaLnBrk="0" hangingPunct="0">
                                  <a:spcBef>
                                    <a:spcPct val="20000"/>
                                  </a:spcBef>
                                  <a:buChar char="•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4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3pPr>
                                <a:lvl4pPr marL="1600200" indent="-228600" defTabSz="828675" eaLnBrk="0" hangingPunct="0">
                                  <a:spcBef>
                                    <a:spcPct val="20000"/>
                                  </a:spcBef>
                                  <a:buChar char="–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4pPr>
                                <a:lvl5pPr marL="2057400" indent="-228600" defTabSz="828675" eaLnBrk="0" hangingPunct="0">
                                  <a:spcBef>
                                    <a:spcPct val="20000"/>
                                  </a:spcBef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5pPr>
                                <a:lvl6pPr marL="25146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6pPr>
                                <a:lvl7pPr marL="29718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7pPr>
                                <a:lvl8pPr marL="34290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8pPr>
                                <a:lvl9pPr marL="38862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9pPr>
                              </a:lstStyle>
                              <a:p>
                                <a:pPr eaLnBrk="1">
                                  <a:lnSpc>
                                    <a:spcPct val="93000"/>
                                  </a:lnSpc>
                                  <a:spcBef>
                                    <a:spcPct val="0"/>
                                  </a:spcBef>
                                  <a:buClr>
                                    <a:srgbClr val="FF0000"/>
                                  </a:buClr>
                                  <a:buFont typeface="Times New Roman" pitchFamily="18" charset="0"/>
                                  <a:buNone/>
                                </a:pPr>
                                <a:r>
                                  <a:rPr lang="en-GB" altLang="pt-BR" sz="1300" b="1">
                                    <a:solidFill>
                                      <a:srgbClr val="FF0000"/>
                                    </a:solidFill>
                                    <a:latin typeface="Times New Roman" pitchFamily="18" charset="0"/>
                                  </a:rPr>
                                  <a:t>4K</a:t>
                                </a: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9226" name="Group 37"/>
          <p:cNvGrpSpPr>
            <a:grpSpLocks/>
          </p:cNvGrpSpPr>
          <p:nvPr/>
        </p:nvGrpSpPr>
        <p:grpSpPr bwMode="auto">
          <a:xfrm>
            <a:off x="4159250" y="4287838"/>
            <a:ext cx="438150" cy="261937"/>
            <a:chOff x="2888" y="2977"/>
            <a:chExt cx="305" cy="182"/>
          </a:xfrm>
        </p:grpSpPr>
        <p:sp>
          <p:nvSpPr>
            <p:cNvPr id="9312" name="AutoShape 38"/>
            <p:cNvSpPr>
              <a:spLocks noChangeArrowheads="1"/>
            </p:cNvSpPr>
            <p:nvPr/>
          </p:nvSpPr>
          <p:spPr bwMode="auto">
            <a:xfrm>
              <a:off x="2888" y="2977"/>
              <a:ext cx="306" cy="183"/>
            </a:xfrm>
            <a:prstGeom prst="roundRect">
              <a:avLst>
                <a:gd name="adj" fmla="val 54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latin typeface="Comic Sans MS" pitchFamily="66" charset="0"/>
              </a:endParaRPr>
            </a:p>
          </p:txBody>
        </p:sp>
        <p:grpSp>
          <p:nvGrpSpPr>
            <p:cNvPr id="9313" name="Group 39"/>
            <p:cNvGrpSpPr>
              <a:grpSpLocks/>
            </p:cNvGrpSpPr>
            <p:nvPr/>
          </p:nvGrpSpPr>
          <p:grpSpPr bwMode="auto">
            <a:xfrm>
              <a:off x="2888" y="2977"/>
              <a:ext cx="297" cy="174"/>
              <a:chOff x="2888" y="2977"/>
              <a:chExt cx="297" cy="174"/>
            </a:xfrm>
          </p:grpSpPr>
          <p:sp>
            <p:nvSpPr>
              <p:cNvPr id="9314" name="AutoShape 40"/>
              <p:cNvSpPr>
                <a:spLocks noChangeArrowheads="1"/>
              </p:cNvSpPr>
              <p:nvPr/>
            </p:nvSpPr>
            <p:spPr bwMode="auto">
              <a:xfrm>
                <a:off x="2888" y="2977"/>
                <a:ext cx="298" cy="175"/>
              </a:xfrm>
              <a:prstGeom prst="roundRect">
                <a:avLst>
                  <a:gd name="adj" fmla="val 57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400">
                  <a:latin typeface="Comic Sans MS" pitchFamily="66" charset="0"/>
                </a:endParaRPr>
              </a:p>
            </p:txBody>
          </p:sp>
          <p:grpSp>
            <p:nvGrpSpPr>
              <p:cNvPr id="9315" name="Group 41"/>
              <p:cNvGrpSpPr>
                <a:grpSpLocks/>
              </p:cNvGrpSpPr>
              <p:nvPr/>
            </p:nvGrpSpPr>
            <p:grpSpPr bwMode="auto">
              <a:xfrm>
                <a:off x="2888" y="2977"/>
                <a:ext cx="292" cy="167"/>
                <a:chOff x="2888" y="2977"/>
                <a:chExt cx="292" cy="167"/>
              </a:xfrm>
            </p:grpSpPr>
            <p:sp>
              <p:nvSpPr>
                <p:cNvPr id="9316" name="AutoShape 42"/>
                <p:cNvSpPr>
                  <a:spLocks noChangeArrowheads="1"/>
                </p:cNvSpPr>
                <p:nvPr/>
              </p:nvSpPr>
              <p:spPr bwMode="auto">
                <a:xfrm>
                  <a:off x="2888" y="2977"/>
                  <a:ext cx="293" cy="168"/>
                </a:xfrm>
                <a:prstGeom prst="roundRect">
                  <a:avLst>
                    <a:gd name="adj" fmla="val 59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2400">
                    <a:latin typeface="Comic Sans MS" pitchFamily="66" charset="0"/>
                  </a:endParaRPr>
                </a:p>
              </p:txBody>
            </p:sp>
            <p:grpSp>
              <p:nvGrpSpPr>
                <p:cNvPr id="9317" name="Group 43"/>
                <p:cNvGrpSpPr>
                  <a:grpSpLocks/>
                </p:cNvGrpSpPr>
                <p:nvPr/>
              </p:nvGrpSpPr>
              <p:grpSpPr bwMode="auto">
                <a:xfrm>
                  <a:off x="2888" y="2977"/>
                  <a:ext cx="286" cy="162"/>
                  <a:chOff x="2888" y="2977"/>
                  <a:chExt cx="286" cy="162"/>
                </a:xfrm>
              </p:grpSpPr>
              <p:sp>
                <p:nvSpPr>
                  <p:cNvPr id="9318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2888" y="2977"/>
                    <a:ext cx="287" cy="163"/>
                  </a:xfrm>
                  <a:prstGeom prst="roundRect">
                    <a:avLst>
                      <a:gd name="adj" fmla="val 616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>
                      <a:latin typeface="Comic Sans MS" pitchFamily="66" charset="0"/>
                    </a:endParaRPr>
                  </a:p>
                </p:txBody>
              </p:sp>
              <p:grpSp>
                <p:nvGrpSpPr>
                  <p:cNvPr id="931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2888" y="2977"/>
                    <a:ext cx="281" cy="158"/>
                    <a:chOff x="2888" y="2977"/>
                    <a:chExt cx="281" cy="158"/>
                  </a:xfrm>
                </p:grpSpPr>
                <p:sp>
                  <p:nvSpPr>
                    <p:cNvPr id="9320" name="AutoShap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8" y="2977"/>
                      <a:ext cx="282" cy="159"/>
                    </a:xfrm>
                    <a:prstGeom prst="roundRect">
                      <a:avLst>
                        <a:gd name="adj" fmla="val 630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>
                        <a:latin typeface="Comic Sans MS" pitchFamily="66" charset="0"/>
                      </a:endParaRPr>
                    </a:p>
                  </p:txBody>
                </p:sp>
                <p:grpSp>
                  <p:nvGrpSpPr>
                    <p:cNvPr id="9321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8" y="2977"/>
                      <a:ext cx="277" cy="152"/>
                      <a:chOff x="2888" y="2977"/>
                      <a:chExt cx="277" cy="152"/>
                    </a:xfrm>
                  </p:grpSpPr>
                  <p:sp>
                    <p:nvSpPr>
                      <p:cNvPr id="9322" name="AutoShap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8" y="2977"/>
                        <a:ext cx="278" cy="153"/>
                      </a:xfrm>
                      <a:prstGeom prst="roundRect">
                        <a:avLst>
                          <a:gd name="adj" fmla="val 657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pt-BR" altLang="pt-BR" sz="2400">
                          <a:latin typeface="Comic Sans MS" pitchFamily="66" charset="0"/>
                        </a:endParaRPr>
                      </a:p>
                    </p:txBody>
                  </p:sp>
                  <p:grpSp>
                    <p:nvGrpSpPr>
                      <p:cNvPr id="9323" name="Group 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8" y="2977"/>
                        <a:ext cx="274" cy="149"/>
                        <a:chOff x="2888" y="2977"/>
                        <a:chExt cx="274" cy="149"/>
                      </a:xfrm>
                    </p:grpSpPr>
                    <p:sp>
                      <p:nvSpPr>
                        <p:cNvPr id="9324" name="AutoShape 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8" y="2977"/>
                          <a:ext cx="275" cy="150"/>
                        </a:xfrm>
                        <a:prstGeom prst="roundRect">
                          <a:avLst>
                            <a:gd name="adj" fmla="val 667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pt-BR" altLang="pt-BR" sz="2400">
                            <a:latin typeface="Comic Sans MS" pitchFamily="66" charset="0"/>
                          </a:endParaRPr>
                        </a:p>
                      </p:txBody>
                    </p:sp>
                    <p:grpSp>
                      <p:nvGrpSpPr>
                        <p:cNvPr id="9325" name="Group 5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88" y="2977"/>
                          <a:ext cx="272" cy="147"/>
                          <a:chOff x="2888" y="2977"/>
                          <a:chExt cx="272" cy="147"/>
                        </a:xfrm>
                      </p:grpSpPr>
                      <p:sp>
                        <p:nvSpPr>
                          <p:cNvPr id="9326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88" y="2977"/>
                            <a:ext cx="273" cy="148"/>
                          </a:xfrm>
                          <a:prstGeom prst="roundRect">
                            <a:avLst>
                              <a:gd name="adj" fmla="val 671"/>
                            </a:avLst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pt-BR" altLang="pt-BR" sz="2400">
                              <a:latin typeface="Comic Sans MS" pitchFamily="66" charset="0"/>
                            </a:endParaRPr>
                          </a:p>
                        </p:txBody>
                      </p:sp>
                      <p:grpSp>
                        <p:nvGrpSpPr>
                          <p:cNvPr id="9327" name="Group 5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88" y="2977"/>
                            <a:ext cx="271" cy="146"/>
                            <a:chOff x="2888" y="2977"/>
                            <a:chExt cx="271" cy="146"/>
                          </a:xfrm>
                        </p:grpSpPr>
                        <p:sp>
                          <p:nvSpPr>
                            <p:cNvPr id="9328" name="AutoShape 5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888" y="2977"/>
                              <a:ext cx="272" cy="147"/>
                            </a:xfrm>
                            <a:prstGeom prst="roundRect">
                              <a:avLst>
                                <a:gd name="adj" fmla="val 681"/>
                              </a:avLst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endParaRPr lang="pt-BR" altLang="pt-BR" sz="2400">
                                <a:latin typeface="Comic Sans MS" pitchFamily="66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9329" name="Group 5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888" y="2977"/>
                              <a:ext cx="270" cy="146"/>
                              <a:chOff x="2888" y="2977"/>
                              <a:chExt cx="270" cy="146"/>
                            </a:xfrm>
                          </p:grpSpPr>
                          <p:sp>
                            <p:nvSpPr>
                              <p:cNvPr id="9330" name="AutoShape 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88" y="2977"/>
                                <a:ext cx="271" cy="147"/>
                              </a:xfrm>
                              <a:prstGeom prst="roundRect">
                                <a:avLst>
                                  <a:gd name="adj" fmla="val 681"/>
                                </a:avLst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spcBef>
                                    <a:spcPct val="20000"/>
                                  </a:spcBef>
                                  <a:buChar char="•"/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1pPr>
                                <a:lvl2pPr marL="742950" indent="-285750" eaLnBrk="0" hangingPunct="0">
                                  <a:spcBef>
                                    <a:spcPct val="20000"/>
                                  </a:spcBef>
                                  <a:buChar char="–"/>
                                  <a:defRPr sz="28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2pPr>
                                <a:lvl3pPr marL="1143000" indent="-228600" eaLnBrk="0" hangingPunct="0">
                                  <a:spcBef>
                                    <a:spcPct val="20000"/>
                                  </a:spcBef>
                                  <a:buChar char="•"/>
                                  <a:defRPr sz="24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3pPr>
                                <a:lvl4pPr marL="1600200" indent="-228600" eaLnBrk="0" hangingPunct="0">
                                  <a:spcBef>
                                    <a:spcPct val="20000"/>
                                  </a:spcBef>
                                  <a:buChar char="–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4pPr>
                                <a:lvl5pPr marL="2057400" indent="-228600" eaLnBrk="0" hangingPunct="0">
                                  <a:spcBef>
                                    <a:spcPct val="20000"/>
                                  </a:spcBef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9pPr>
                              </a:lstStyle>
                              <a:p>
                                <a:pPr eaLnBrk="1" hangingPunct="1">
                                  <a:spcBef>
                                    <a:spcPct val="0"/>
                                  </a:spcBef>
                                  <a:buFontTx/>
                                  <a:buNone/>
                                </a:pPr>
                                <a:endParaRPr lang="pt-BR" altLang="pt-BR" sz="2400">
                                  <a:latin typeface="Comic Sans MS" pitchFamily="66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331" name="AutoShape 5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88" y="2977"/>
                                <a:ext cx="271" cy="146"/>
                              </a:xfrm>
                              <a:prstGeom prst="roundRect">
                                <a:avLst>
                                  <a:gd name="adj" fmla="val 681"/>
                                </a:avLst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lIns="81639" tIns="42452" rIns="81639" bIns="42452">
                                <a:spAutoFit/>
                              </a:bodyPr>
                              <a:lstStyle>
                                <a:lvl1pPr defTabSz="828675" eaLnBrk="0" hangingPunct="0">
                                  <a:spcBef>
                                    <a:spcPct val="20000"/>
                                  </a:spcBef>
                                  <a:buChar char="•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1pPr>
                                <a:lvl2pPr marL="742950" indent="-285750" defTabSz="828675" eaLnBrk="0" hangingPunct="0">
                                  <a:spcBef>
                                    <a:spcPct val="20000"/>
                                  </a:spcBef>
                                  <a:buChar char="–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8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2pPr>
                                <a:lvl3pPr marL="1143000" indent="-228600" defTabSz="828675" eaLnBrk="0" hangingPunct="0">
                                  <a:spcBef>
                                    <a:spcPct val="20000"/>
                                  </a:spcBef>
                                  <a:buChar char="•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4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3pPr>
                                <a:lvl4pPr marL="1600200" indent="-228600" defTabSz="828675" eaLnBrk="0" hangingPunct="0">
                                  <a:spcBef>
                                    <a:spcPct val="20000"/>
                                  </a:spcBef>
                                  <a:buChar char="–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4pPr>
                                <a:lvl5pPr marL="2057400" indent="-228600" defTabSz="828675" eaLnBrk="0" hangingPunct="0">
                                  <a:spcBef>
                                    <a:spcPct val="20000"/>
                                  </a:spcBef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5pPr>
                                <a:lvl6pPr marL="25146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6pPr>
                                <a:lvl7pPr marL="29718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7pPr>
                                <a:lvl8pPr marL="34290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8pPr>
                                <a:lvl9pPr marL="38862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9pPr>
                              </a:lstStyle>
                              <a:p>
                                <a:pPr eaLnBrk="1">
                                  <a:lnSpc>
                                    <a:spcPct val="93000"/>
                                  </a:lnSpc>
                                  <a:spcBef>
                                    <a:spcPct val="0"/>
                                  </a:spcBef>
                                  <a:buClr>
                                    <a:srgbClr val="FF0000"/>
                                  </a:buClr>
                                  <a:buFont typeface="Times New Roman" pitchFamily="18" charset="0"/>
                                  <a:buNone/>
                                </a:pPr>
                                <a:r>
                                  <a:rPr lang="en-GB" altLang="pt-BR" sz="1300" b="1">
                                    <a:solidFill>
                                      <a:srgbClr val="FF0000"/>
                                    </a:solidFill>
                                    <a:latin typeface="Times New Roman" pitchFamily="18" charset="0"/>
                                  </a:rPr>
                                  <a:t>40K</a:t>
                                </a: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9227" name="Group 58"/>
          <p:cNvGrpSpPr>
            <a:grpSpLocks/>
          </p:cNvGrpSpPr>
          <p:nvPr/>
        </p:nvGrpSpPr>
        <p:grpSpPr bwMode="auto">
          <a:xfrm>
            <a:off x="4297363" y="3803650"/>
            <a:ext cx="438150" cy="261938"/>
            <a:chOff x="2984" y="2641"/>
            <a:chExt cx="305" cy="182"/>
          </a:xfrm>
        </p:grpSpPr>
        <p:sp>
          <p:nvSpPr>
            <p:cNvPr id="9292" name="AutoShape 59"/>
            <p:cNvSpPr>
              <a:spLocks noChangeArrowheads="1"/>
            </p:cNvSpPr>
            <p:nvPr/>
          </p:nvSpPr>
          <p:spPr bwMode="auto">
            <a:xfrm>
              <a:off x="2984" y="2641"/>
              <a:ext cx="306" cy="183"/>
            </a:xfrm>
            <a:prstGeom prst="roundRect">
              <a:avLst>
                <a:gd name="adj" fmla="val 54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latin typeface="Comic Sans MS" pitchFamily="66" charset="0"/>
              </a:endParaRPr>
            </a:p>
          </p:txBody>
        </p:sp>
        <p:grpSp>
          <p:nvGrpSpPr>
            <p:cNvPr id="9293" name="Group 60"/>
            <p:cNvGrpSpPr>
              <a:grpSpLocks/>
            </p:cNvGrpSpPr>
            <p:nvPr/>
          </p:nvGrpSpPr>
          <p:grpSpPr bwMode="auto">
            <a:xfrm>
              <a:off x="2984" y="2641"/>
              <a:ext cx="297" cy="174"/>
              <a:chOff x="2984" y="2641"/>
              <a:chExt cx="297" cy="174"/>
            </a:xfrm>
          </p:grpSpPr>
          <p:sp>
            <p:nvSpPr>
              <p:cNvPr id="9294" name="AutoShape 61"/>
              <p:cNvSpPr>
                <a:spLocks noChangeArrowheads="1"/>
              </p:cNvSpPr>
              <p:nvPr/>
            </p:nvSpPr>
            <p:spPr bwMode="auto">
              <a:xfrm>
                <a:off x="2984" y="2641"/>
                <a:ext cx="298" cy="175"/>
              </a:xfrm>
              <a:prstGeom prst="roundRect">
                <a:avLst>
                  <a:gd name="adj" fmla="val 57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400">
                  <a:latin typeface="Comic Sans MS" pitchFamily="66" charset="0"/>
                </a:endParaRPr>
              </a:p>
            </p:txBody>
          </p:sp>
          <p:grpSp>
            <p:nvGrpSpPr>
              <p:cNvPr id="9295" name="Group 62"/>
              <p:cNvGrpSpPr>
                <a:grpSpLocks/>
              </p:cNvGrpSpPr>
              <p:nvPr/>
            </p:nvGrpSpPr>
            <p:grpSpPr bwMode="auto">
              <a:xfrm>
                <a:off x="2984" y="2641"/>
                <a:ext cx="290" cy="167"/>
                <a:chOff x="2984" y="2641"/>
                <a:chExt cx="290" cy="167"/>
              </a:xfrm>
            </p:grpSpPr>
            <p:sp>
              <p:nvSpPr>
                <p:cNvPr id="9296" name="AutoShape 63"/>
                <p:cNvSpPr>
                  <a:spLocks noChangeArrowheads="1"/>
                </p:cNvSpPr>
                <p:nvPr/>
              </p:nvSpPr>
              <p:spPr bwMode="auto">
                <a:xfrm>
                  <a:off x="2984" y="2641"/>
                  <a:ext cx="291" cy="168"/>
                </a:xfrm>
                <a:prstGeom prst="roundRect">
                  <a:avLst>
                    <a:gd name="adj" fmla="val 59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2400">
                    <a:latin typeface="Comic Sans MS" pitchFamily="66" charset="0"/>
                  </a:endParaRPr>
                </a:p>
              </p:txBody>
            </p:sp>
            <p:grpSp>
              <p:nvGrpSpPr>
                <p:cNvPr id="9297" name="Group 64"/>
                <p:cNvGrpSpPr>
                  <a:grpSpLocks/>
                </p:cNvGrpSpPr>
                <p:nvPr/>
              </p:nvGrpSpPr>
              <p:grpSpPr bwMode="auto">
                <a:xfrm>
                  <a:off x="2984" y="2641"/>
                  <a:ext cx="284" cy="161"/>
                  <a:chOff x="2984" y="2641"/>
                  <a:chExt cx="284" cy="161"/>
                </a:xfrm>
              </p:grpSpPr>
              <p:sp>
                <p:nvSpPr>
                  <p:cNvPr id="9298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2984" y="2641"/>
                    <a:ext cx="285" cy="162"/>
                  </a:xfrm>
                  <a:prstGeom prst="roundRect">
                    <a:avLst>
                      <a:gd name="adj" fmla="val 616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>
                      <a:latin typeface="Comic Sans MS" pitchFamily="66" charset="0"/>
                    </a:endParaRPr>
                  </a:p>
                </p:txBody>
              </p:sp>
              <p:grpSp>
                <p:nvGrpSpPr>
                  <p:cNvPr id="9299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984" y="2641"/>
                    <a:ext cx="279" cy="157"/>
                    <a:chOff x="2984" y="2641"/>
                    <a:chExt cx="279" cy="157"/>
                  </a:xfrm>
                </p:grpSpPr>
                <p:sp>
                  <p:nvSpPr>
                    <p:cNvPr id="9300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4" y="2641"/>
                      <a:ext cx="280" cy="158"/>
                    </a:xfrm>
                    <a:prstGeom prst="roundRect">
                      <a:avLst>
                        <a:gd name="adj" fmla="val 630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>
                        <a:latin typeface="Comic Sans MS" pitchFamily="66" charset="0"/>
                      </a:endParaRPr>
                    </a:p>
                  </p:txBody>
                </p:sp>
                <p:grpSp>
                  <p:nvGrpSpPr>
                    <p:cNvPr id="9301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4" y="2641"/>
                      <a:ext cx="275" cy="153"/>
                      <a:chOff x="2984" y="2641"/>
                      <a:chExt cx="275" cy="153"/>
                    </a:xfrm>
                  </p:grpSpPr>
                  <p:sp>
                    <p:nvSpPr>
                      <p:cNvPr id="9302" name="AutoShape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84" y="2641"/>
                        <a:ext cx="276" cy="154"/>
                      </a:xfrm>
                      <a:prstGeom prst="roundRect">
                        <a:avLst>
                          <a:gd name="adj" fmla="val 648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pt-BR" altLang="pt-BR" sz="2400">
                          <a:latin typeface="Comic Sans MS" pitchFamily="66" charset="0"/>
                        </a:endParaRPr>
                      </a:p>
                    </p:txBody>
                  </p:sp>
                  <p:grpSp>
                    <p:nvGrpSpPr>
                      <p:cNvPr id="9303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84" y="2641"/>
                        <a:ext cx="273" cy="150"/>
                        <a:chOff x="2984" y="2641"/>
                        <a:chExt cx="273" cy="150"/>
                      </a:xfrm>
                    </p:grpSpPr>
                    <p:sp>
                      <p:nvSpPr>
                        <p:cNvPr id="9304" name="AutoShape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4" y="2641"/>
                          <a:ext cx="274" cy="151"/>
                        </a:xfrm>
                        <a:prstGeom prst="roundRect">
                          <a:avLst>
                            <a:gd name="adj" fmla="val 667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pt-BR" altLang="pt-BR" sz="2400">
                            <a:latin typeface="Comic Sans MS" pitchFamily="66" charset="0"/>
                          </a:endParaRPr>
                        </a:p>
                      </p:txBody>
                    </p:sp>
                    <p:grpSp>
                      <p:nvGrpSpPr>
                        <p:cNvPr id="9305" name="Group 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84" y="2641"/>
                          <a:ext cx="270" cy="148"/>
                          <a:chOff x="2984" y="2641"/>
                          <a:chExt cx="270" cy="148"/>
                        </a:xfrm>
                      </p:grpSpPr>
                      <p:sp>
                        <p:nvSpPr>
                          <p:cNvPr id="9306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84" y="2641"/>
                            <a:ext cx="271" cy="149"/>
                          </a:xfrm>
                          <a:prstGeom prst="roundRect">
                            <a:avLst>
                              <a:gd name="adj" fmla="val 671"/>
                            </a:avLst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pt-BR" altLang="pt-BR" sz="2400">
                              <a:latin typeface="Comic Sans MS" pitchFamily="66" charset="0"/>
                            </a:endParaRPr>
                          </a:p>
                        </p:txBody>
                      </p:sp>
                      <p:grpSp>
                        <p:nvGrpSpPr>
                          <p:cNvPr id="9307" name="Group 7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984" y="2641"/>
                            <a:ext cx="268" cy="147"/>
                            <a:chOff x="2984" y="2641"/>
                            <a:chExt cx="268" cy="147"/>
                          </a:xfrm>
                        </p:grpSpPr>
                        <p:sp>
                          <p:nvSpPr>
                            <p:cNvPr id="9308" name="AutoShape 7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984" y="2641"/>
                              <a:ext cx="269" cy="148"/>
                            </a:xfrm>
                            <a:prstGeom prst="roundRect">
                              <a:avLst>
                                <a:gd name="adj" fmla="val 671"/>
                              </a:avLst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endParaRPr lang="pt-BR" altLang="pt-BR" sz="2400">
                                <a:latin typeface="Comic Sans MS" pitchFamily="66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9309" name="Group 7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984" y="2641"/>
                              <a:ext cx="268" cy="147"/>
                              <a:chOff x="2984" y="2641"/>
                              <a:chExt cx="268" cy="147"/>
                            </a:xfrm>
                          </p:grpSpPr>
                          <p:sp>
                            <p:nvSpPr>
                              <p:cNvPr id="9310" name="AutoShape 7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984" y="2641"/>
                                <a:ext cx="269" cy="148"/>
                              </a:xfrm>
                              <a:prstGeom prst="roundRect">
                                <a:avLst>
                                  <a:gd name="adj" fmla="val 671"/>
                                </a:avLst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spcBef>
                                    <a:spcPct val="20000"/>
                                  </a:spcBef>
                                  <a:buChar char="•"/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1pPr>
                                <a:lvl2pPr marL="742950" indent="-285750" eaLnBrk="0" hangingPunct="0">
                                  <a:spcBef>
                                    <a:spcPct val="20000"/>
                                  </a:spcBef>
                                  <a:buChar char="–"/>
                                  <a:defRPr sz="28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2pPr>
                                <a:lvl3pPr marL="1143000" indent="-228600" eaLnBrk="0" hangingPunct="0">
                                  <a:spcBef>
                                    <a:spcPct val="20000"/>
                                  </a:spcBef>
                                  <a:buChar char="•"/>
                                  <a:defRPr sz="24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3pPr>
                                <a:lvl4pPr marL="1600200" indent="-228600" eaLnBrk="0" hangingPunct="0">
                                  <a:spcBef>
                                    <a:spcPct val="20000"/>
                                  </a:spcBef>
                                  <a:buChar char="–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4pPr>
                                <a:lvl5pPr marL="2057400" indent="-228600" eaLnBrk="0" hangingPunct="0">
                                  <a:spcBef>
                                    <a:spcPct val="20000"/>
                                  </a:spcBef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9pPr>
                              </a:lstStyle>
                              <a:p>
                                <a:pPr eaLnBrk="1" hangingPunct="1">
                                  <a:spcBef>
                                    <a:spcPct val="0"/>
                                  </a:spcBef>
                                  <a:buFontTx/>
                                  <a:buNone/>
                                </a:pPr>
                                <a:endParaRPr lang="pt-BR" altLang="pt-BR" sz="2400">
                                  <a:latin typeface="Comic Sans MS" pitchFamily="66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311" name="AutoShape 7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984" y="2641"/>
                                <a:ext cx="269" cy="148"/>
                              </a:xfrm>
                              <a:prstGeom prst="roundRect">
                                <a:avLst>
                                  <a:gd name="adj" fmla="val 671"/>
                                </a:avLst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lIns="81639" tIns="42452" rIns="81639" bIns="42452">
                                <a:spAutoFit/>
                              </a:bodyPr>
                              <a:lstStyle>
                                <a:lvl1pPr defTabSz="828675" eaLnBrk="0" hangingPunct="0">
                                  <a:spcBef>
                                    <a:spcPct val="20000"/>
                                  </a:spcBef>
                                  <a:buChar char="•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1pPr>
                                <a:lvl2pPr marL="742950" indent="-285750" defTabSz="828675" eaLnBrk="0" hangingPunct="0">
                                  <a:spcBef>
                                    <a:spcPct val="20000"/>
                                  </a:spcBef>
                                  <a:buChar char="–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8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2pPr>
                                <a:lvl3pPr marL="1143000" indent="-228600" defTabSz="828675" eaLnBrk="0" hangingPunct="0">
                                  <a:spcBef>
                                    <a:spcPct val="20000"/>
                                  </a:spcBef>
                                  <a:buChar char="•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4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3pPr>
                                <a:lvl4pPr marL="1600200" indent="-228600" defTabSz="828675" eaLnBrk="0" hangingPunct="0">
                                  <a:spcBef>
                                    <a:spcPct val="20000"/>
                                  </a:spcBef>
                                  <a:buChar char="–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4pPr>
                                <a:lvl5pPr marL="2057400" indent="-228600" defTabSz="828675" eaLnBrk="0" hangingPunct="0">
                                  <a:spcBef>
                                    <a:spcPct val="20000"/>
                                  </a:spcBef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5pPr>
                                <a:lvl6pPr marL="25146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6pPr>
                                <a:lvl7pPr marL="29718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7pPr>
                                <a:lvl8pPr marL="34290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8pPr>
                                <a:lvl9pPr marL="38862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9pPr>
                              </a:lstStyle>
                              <a:p>
                                <a:pPr eaLnBrk="1">
                                  <a:lnSpc>
                                    <a:spcPct val="93000"/>
                                  </a:lnSpc>
                                  <a:spcBef>
                                    <a:spcPct val="0"/>
                                  </a:spcBef>
                                  <a:buClr>
                                    <a:srgbClr val="FF0000"/>
                                  </a:buClr>
                                  <a:buFont typeface="Times New Roman" pitchFamily="18" charset="0"/>
                                  <a:buNone/>
                                </a:pPr>
                                <a:r>
                                  <a:rPr lang="en-GB" altLang="pt-BR" sz="1300" b="1">
                                    <a:solidFill>
                                      <a:srgbClr val="FF0000"/>
                                    </a:solidFill>
                                    <a:latin typeface="Times New Roman" pitchFamily="18" charset="0"/>
                                  </a:rPr>
                                  <a:t>73K</a:t>
                                </a: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9228" name="Group 79"/>
          <p:cNvGrpSpPr>
            <a:grpSpLocks/>
          </p:cNvGrpSpPr>
          <p:nvPr/>
        </p:nvGrpSpPr>
        <p:grpSpPr bwMode="auto">
          <a:xfrm>
            <a:off x="4365625" y="3527425"/>
            <a:ext cx="439738" cy="261938"/>
            <a:chOff x="3032" y="2449"/>
            <a:chExt cx="305" cy="182"/>
          </a:xfrm>
        </p:grpSpPr>
        <p:sp>
          <p:nvSpPr>
            <p:cNvPr id="9272" name="AutoShape 80"/>
            <p:cNvSpPr>
              <a:spLocks noChangeArrowheads="1"/>
            </p:cNvSpPr>
            <p:nvPr/>
          </p:nvSpPr>
          <p:spPr bwMode="auto">
            <a:xfrm>
              <a:off x="3032" y="2449"/>
              <a:ext cx="306" cy="183"/>
            </a:xfrm>
            <a:prstGeom prst="roundRect">
              <a:avLst>
                <a:gd name="adj" fmla="val 54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latin typeface="Comic Sans MS" pitchFamily="66" charset="0"/>
              </a:endParaRPr>
            </a:p>
          </p:txBody>
        </p:sp>
        <p:grpSp>
          <p:nvGrpSpPr>
            <p:cNvPr id="9273" name="Group 81"/>
            <p:cNvGrpSpPr>
              <a:grpSpLocks/>
            </p:cNvGrpSpPr>
            <p:nvPr/>
          </p:nvGrpSpPr>
          <p:grpSpPr bwMode="auto">
            <a:xfrm>
              <a:off x="3032" y="2449"/>
              <a:ext cx="297" cy="174"/>
              <a:chOff x="3032" y="2449"/>
              <a:chExt cx="297" cy="174"/>
            </a:xfrm>
          </p:grpSpPr>
          <p:sp>
            <p:nvSpPr>
              <p:cNvPr id="9274" name="AutoShape 82"/>
              <p:cNvSpPr>
                <a:spLocks noChangeArrowheads="1"/>
              </p:cNvSpPr>
              <p:nvPr/>
            </p:nvSpPr>
            <p:spPr bwMode="auto">
              <a:xfrm>
                <a:off x="3032" y="2449"/>
                <a:ext cx="298" cy="175"/>
              </a:xfrm>
              <a:prstGeom prst="roundRect">
                <a:avLst>
                  <a:gd name="adj" fmla="val 57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400">
                  <a:latin typeface="Comic Sans MS" pitchFamily="66" charset="0"/>
                </a:endParaRPr>
              </a:p>
            </p:txBody>
          </p:sp>
          <p:grpSp>
            <p:nvGrpSpPr>
              <p:cNvPr id="9275" name="Group 83"/>
              <p:cNvGrpSpPr>
                <a:grpSpLocks/>
              </p:cNvGrpSpPr>
              <p:nvPr/>
            </p:nvGrpSpPr>
            <p:grpSpPr bwMode="auto">
              <a:xfrm>
                <a:off x="3032" y="2449"/>
                <a:ext cx="292" cy="168"/>
                <a:chOff x="3032" y="2449"/>
                <a:chExt cx="292" cy="168"/>
              </a:xfrm>
            </p:grpSpPr>
            <p:sp>
              <p:nvSpPr>
                <p:cNvPr id="9276" name="AutoShape 84"/>
                <p:cNvSpPr>
                  <a:spLocks noChangeArrowheads="1"/>
                </p:cNvSpPr>
                <p:nvPr/>
              </p:nvSpPr>
              <p:spPr bwMode="auto">
                <a:xfrm>
                  <a:off x="3032" y="2449"/>
                  <a:ext cx="293" cy="169"/>
                </a:xfrm>
                <a:prstGeom prst="roundRect">
                  <a:avLst>
                    <a:gd name="adj" fmla="val 59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2400">
                    <a:latin typeface="Comic Sans MS" pitchFamily="66" charset="0"/>
                  </a:endParaRPr>
                </a:p>
              </p:txBody>
            </p:sp>
            <p:grpSp>
              <p:nvGrpSpPr>
                <p:cNvPr id="9277" name="Group 85"/>
                <p:cNvGrpSpPr>
                  <a:grpSpLocks/>
                </p:cNvGrpSpPr>
                <p:nvPr/>
              </p:nvGrpSpPr>
              <p:grpSpPr bwMode="auto">
                <a:xfrm>
                  <a:off x="3032" y="2449"/>
                  <a:ext cx="286" cy="162"/>
                  <a:chOff x="3032" y="2449"/>
                  <a:chExt cx="286" cy="162"/>
                </a:xfrm>
              </p:grpSpPr>
              <p:sp>
                <p:nvSpPr>
                  <p:cNvPr id="9278" name="AutoShape 86"/>
                  <p:cNvSpPr>
                    <a:spLocks noChangeArrowheads="1"/>
                  </p:cNvSpPr>
                  <p:nvPr/>
                </p:nvSpPr>
                <p:spPr bwMode="auto">
                  <a:xfrm>
                    <a:off x="3032" y="2449"/>
                    <a:ext cx="287" cy="163"/>
                  </a:xfrm>
                  <a:prstGeom prst="roundRect">
                    <a:avLst>
                      <a:gd name="adj" fmla="val 616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>
                      <a:latin typeface="Comic Sans MS" pitchFamily="66" charset="0"/>
                    </a:endParaRPr>
                  </a:p>
                </p:txBody>
              </p:sp>
              <p:grpSp>
                <p:nvGrpSpPr>
                  <p:cNvPr id="9279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3032" y="2449"/>
                    <a:ext cx="281" cy="158"/>
                    <a:chOff x="3032" y="2449"/>
                    <a:chExt cx="281" cy="158"/>
                  </a:xfrm>
                </p:grpSpPr>
                <p:sp>
                  <p:nvSpPr>
                    <p:cNvPr id="9280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" y="2449"/>
                      <a:ext cx="282" cy="159"/>
                    </a:xfrm>
                    <a:prstGeom prst="roundRect">
                      <a:avLst>
                        <a:gd name="adj" fmla="val 630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>
                        <a:latin typeface="Comic Sans MS" pitchFamily="66" charset="0"/>
                      </a:endParaRPr>
                    </a:p>
                  </p:txBody>
                </p:sp>
                <p:grpSp>
                  <p:nvGrpSpPr>
                    <p:cNvPr id="9281" name="Group 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32" y="2449"/>
                      <a:ext cx="277" cy="154"/>
                      <a:chOff x="3032" y="2449"/>
                      <a:chExt cx="277" cy="154"/>
                    </a:xfrm>
                  </p:grpSpPr>
                  <p:sp>
                    <p:nvSpPr>
                      <p:cNvPr id="9282" name="AutoShap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2" y="2449"/>
                        <a:ext cx="278" cy="155"/>
                      </a:xfrm>
                      <a:prstGeom prst="roundRect">
                        <a:avLst>
                          <a:gd name="adj" fmla="val 648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pt-BR" altLang="pt-BR" sz="2400">
                          <a:latin typeface="Comic Sans MS" pitchFamily="66" charset="0"/>
                        </a:endParaRPr>
                      </a:p>
                    </p:txBody>
                  </p:sp>
                  <p:grpSp>
                    <p:nvGrpSpPr>
                      <p:cNvPr id="9283" name="Group 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32" y="2449"/>
                        <a:ext cx="274" cy="151"/>
                        <a:chOff x="3032" y="2449"/>
                        <a:chExt cx="274" cy="151"/>
                      </a:xfrm>
                    </p:grpSpPr>
                    <p:sp>
                      <p:nvSpPr>
                        <p:cNvPr id="9284" name="AutoShape 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2" y="2449"/>
                          <a:ext cx="275" cy="152"/>
                        </a:xfrm>
                        <a:prstGeom prst="roundRect">
                          <a:avLst>
                            <a:gd name="adj" fmla="val 657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pt-BR" altLang="pt-BR" sz="2400">
                            <a:latin typeface="Comic Sans MS" pitchFamily="66" charset="0"/>
                          </a:endParaRPr>
                        </a:p>
                      </p:txBody>
                    </p:sp>
                    <p:grpSp>
                      <p:nvGrpSpPr>
                        <p:cNvPr id="9285" name="Group 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32" y="2449"/>
                          <a:ext cx="272" cy="149"/>
                          <a:chOff x="3032" y="2449"/>
                          <a:chExt cx="272" cy="149"/>
                        </a:xfrm>
                      </p:grpSpPr>
                      <p:sp>
                        <p:nvSpPr>
                          <p:cNvPr id="9286" name="AutoShape 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32" y="2449"/>
                            <a:ext cx="273" cy="150"/>
                          </a:xfrm>
                          <a:prstGeom prst="roundRect">
                            <a:avLst>
                              <a:gd name="adj" fmla="val 667"/>
                            </a:avLst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pt-BR" altLang="pt-BR" sz="2400">
                              <a:latin typeface="Comic Sans MS" pitchFamily="66" charset="0"/>
                            </a:endParaRPr>
                          </a:p>
                        </p:txBody>
                      </p:sp>
                      <p:grpSp>
                        <p:nvGrpSpPr>
                          <p:cNvPr id="9287" name="Group 9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032" y="2449"/>
                            <a:ext cx="271" cy="148"/>
                            <a:chOff x="3032" y="2449"/>
                            <a:chExt cx="271" cy="148"/>
                          </a:xfrm>
                        </p:grpSpPr>
                        <p:sp>
                          <p:nvSpPr>
                            <p:cNvPr id="9288" name="AutoShape 9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32" y="2449"/>
                              <a:ext cx="272" cy="149"/>
                            </a:xfrm>
                            <a:prstGeom prst="roundRect">
                              <a:avLst>
                                <a:gd name="adj" fmla="val 671"/>
                              </a:avLst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endParaRPr lang="pt-BR" altLang="pt-BR" sz="2400">
                                <a:latin typeface="Comic Sans MS" pitchFamily="66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9289" name="Group 9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032" y="2449"/>
                              <a:ext cx="270" cy="146"/>
                              <a:chOff x="3032" y="2449"/>
                              <a:chExt cx="270" cy="146"/>
                            </a:xfrm>
                          </p:grpSpPr>
                          <p:sp>
                            <p:nvSpPr>
                              <p:cNvPr id="9290" name="AutoShape 9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032" y="2449"/>
                                <a:ext cx="271" cy="147"/>
                              </a:xfrm>
                              <a:prstGeom prst="roundRect">
                                <a:avLst>
                                  <a:gd name="adj" fmla="val 681"/>
                                </a:avLst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spcBef>
                                    <a:spcPct val="20000"/>
                                  </a:spcBef>
                                  <a:buChar char="•"/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1pPr>
                                <a:lvl2pPr marL="742950" indent="-285750" eaLnBrk="0" hangingPunct="0">
                                  <a:spcBef>
                                    <a:spcPct val="20000"/>
                                  </a:spcBef>
                                  <a:buChar char="–"/>
                                  <a:defRPr sz="28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2pPr>
                                <a:lvl3pPr marL="1143000" indent="-228600" eaLnBrk="0" hangingPunct="0">
                                  <a:spcBef>
                                    <a:spcPct val="20000"/>
                                  </a:spcBef>
                                  <a:buChar char="•"/>
                                  <a:defRPr sz="24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3pPr>
                                <a:lvl4pPr marL="1600200" indent="-228600" eaLnBrk="0" hangingPunct="0">
                                  <a:spcBef>
                                    <a:spcPct val="20000"/>
                                  </a:spcBef>
                                  <a:buChar char="–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4pPr>
                                <a:lvl5pPr marL="2057400" indent="-228600" eaLnBrk="0" hangingPunct="0">
                                  <a:spcBef>
                                    <a:spcPct val="20000"/>
                                  </a:spcBef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9pPr>
                              </a:lstStyle>
                              <a:p>
                                <a:pPr eaLnBrk="1" hangingPunct="1">
                                  <a:spcBef>
                                    <a:spcPct val="0"/>
                                  </a:spcBef>
                                  <a:buFontTx/>
                                  <a:buNone/>
                                </a:pPr>
                                <a:endParaRPr lang="pt-BR" altLang="pt-BR" sz="2400">
                                  <a:latin typeface="Comic Sans MS" pitchFamily="66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291" name="AutoShape 9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032" y="2449"/>
                                <a:ext cx="271" cy="147"/>
                              </a:xfrm>
                              <a:prstGeom prst="roundRect">
                                <a:avLst>
                                  <a:gd name="adj" fmla="val 681"/>
                                </a:avLst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lIns="81639" tIns="42452" rIns="81639" bIns="42452">
                                <a:spAutoFit/>
                              </a:bodyPr>
                              <a:lstStyle>
                                <a:lvl1pPr defTabSz="828675" eaLnBrk="0" hangingPunct="0">
                                  <a:spcBef>
                                    <a:spcPct val="20000"/>
                                  </a:spcBef>
                                  <a:buChar char="•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1pPr>
                                <a:lvl2pPr marL="742950" indent="-285750" defTabSz="828675" eaLnBrk="0" hangingPunct="0">
                                  <a:spcBef>
                                    <a:spcPct val="20000"/>
                                  </a:spcBef>
                                  <a:buChar char="–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8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2pPr>
                                <a:lvl3pPr marL="1143000" indent="-228600" defTabSz="828675" eaLnBrk="0" hangingPunct="0">
                                  <a:spcBef>
                                    <a:spcPct val="20000"/>
                                  </a:spcBef>
                                  <a:buChar char="•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4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3pPr>
                                <a:lvl4pPr marL="1600200" indent="-228600" defTabSz="828675" eaLnBrk="0" hangingPunct="0">
                                  <a:spcBef>
                                    <a:spcPct val="20000"/>
                                  </a:spcBef>
                                  <a:buChar char="–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4pPr>
                                <a:lvl5pPr marL="2057400" indent="-228600" defTabSz="828675" eaLnBrk="0" hangingPunct="0">
                                  <a:spcBef>
                                    <a:spcPct val="20000"/>
                                  </a:spcBef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5pPr>
                                <a:lvl6pPr marL="25146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6pPr>
                                <a:lvl7pPr marL="29718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7pPr>
                                <a:lvl8pPr marL="34290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8pPr>
                                <a:lvl9pPr marL="38862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9pPr>
                              </a:lstStyle>
                              <a:p>
                                <a:pPr eaLnBrk="1">
                                  <a:lnSpc>
                                    <a:spcPct val="93000"/>
                                  </a:lnSpc>
                                  <a:spcBef>
                                    <a:spcPct val="0"/>
                                  </a:spcBef>
                                  <a:buClr>
                                    <a:srgbClr val="FF0000"/>
                                  </a:buClr>
                                  <a:buFont typeface="Times New Roman" pitchFamily="18" charset="0"/>
                                  <a:buNone/>
                                </a:pPr>
                                <a:r>
                                  <a:rPr lang="en-GB" altLang="pt-BR" sz="1300" b="1">
                                    <a:solidFill>
                                      <a:srgbClr val="FF0000"/>
                                    </a:solidFill>
                                    <a:latin typeface="Times New Roman" pitchFamily="18" charset="0"/>
                                  </a:rPr>
                                  <a:t>80K</a:t>
                                </a: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9229" name="Group 100"/>
          <p:cNvGrpSpPr>
            <a:grpSpLocks/>
          </p:cNvGrpSpPr>
          <p:nvPr/>
        </p:nvGrpSpPr>
        <p:grpSpPr bwMode="auto">
          <a:xfrm>
            <a:off x="2776538" y="4011613"/>
            <a:ext cx="406400" cy="317500"/>
            <a:chOff x="1928" y="2785"/>
            <a:chExt cx="282" cy="221"/>
          </a:xfrm>
        </p:grpSpPr>
        <p:sp>
          <p:nvSpPr>
            <p:cNvPr id="9252" name="AutoShape 101"/>
            <p:cNvSpPr>
              <a:spLocks noChangeArrowheads="1"/>
            </p:cNvSpPr>
            <p:nvPr/>
          </p:nvSpPr>
          <p:spPr bwMode="auto">
            <a:xfrm>
              <a:off x="1928" y="2785"/>
              <a:ext cx="283" cy="222"/>
            </a:xfrm>
            <a:prstGeom prst="roundRect">
              <a:avLst>
                <a:gd name="adj" fmla="val 44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latin typeface="Comic Sans MS" pitchFamily="66" charset="0"/>
              </a:endParaRPr>
            </a:p>
          </p:txBody>
        </p:sp>
        <p:grpSp>
          <p:nvGrpSpPr>
            <p:cNvPr id="9253" name="Group 102"/>
            <p:cNvGrpSpPr>
              <a:grpSpLocks/>
            </p:cNvGrpSpPr>
            <p:nvPr/>
          </p:nvGrpSpPr>
          <p:grpSpPr bwMode="auto">
            <a:xfrm>
              <a:off x="1928" y="2785"/>
              <a:ext cx="274" cy="213"/>
              <a:chOff x="1928" y="2785"/>
              <a:chExt cx="274" cy="213"/>
            </a:xfrm>
          </p:grpSpPr>
          <p:sp>
            <p:nvSpPr>
              <p:cNvPr id="9254" name="AutoShape 103"/>
              <p:cNvSpPr>
                <a:spLocks noChangeArrowheads="1"/>
              </p:cNvSpPr>
              <p:nvPr/>
            </p:nvSpPr>
            <p:spPr bwMode="auto">
              <a:xfrm>
                <a:off x="1928" y="2785"/>
                <a:ext cx="275" cy="214"/>
              </a:xfrm>
              <a:prstGeom prst="roundRect">
                <a:avLst>
                  <a:gd name="adj" fmla="val 46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400">
                  <a:latin typeface="Comic Sans MS" pitchFamily="66" charset="0"/>
                </a:endParaRPr>
              </a:p>
            </p:txBody>
          </p:sp>
          <p:grpSp>
            <p:nvGrpSpPr>
              <p:cNvPr id="9255" name="Group 104"/>
              <p:cNvGrpSpPr>
                <a:grpSpLocks/>
              </p:cNvGrpSpPr>
              <p:nvPr/>
            </p:nvGrpSpPr>
            <p:grpSpPr bwMode="auto">
              <a:xfrm>
                <a:off x="1928" y="2785"/>
                <a:ext cx="267" cy="206"/>
                <a:chOff x="1928" y="2785"/>
                <a:chExt cx="267" cy="206"/>
              </a:xfrm>
            </p:grpSpPr>
            <p:sp>
              <p:nvSpPr>
                <p:cNvPr id="9256" name="AutoShape 105"/>
                <p:cNvSpPr>
                  <a:spLocks noChangeArrowheads="1"/>
                </p:cNvSpPr>
                <p:nvPr/>
              </p:nvSpPr>
              <p:spPr bwMode="auto">
                <a:xfrm>
                  <a:off x="1928" y="2785"/>
                  <a:ext cx="268" cy="207"/>
                </a:xfrm>
                <a:prstGeom prst="roundRect">
                  <a:avLst>
                    <a:gd name="adj" fmla="val 48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2400">
                    <a:latin typeface="Comic Sans MS" pitchFamily="66" charset="0"/>
                  </a:endParaRPr>
                </a:p>
              </p:txBody>
            </p:sp>
            <p:grpSp>
              <p:nvGrpSpPr>
                <p:cNvPr id="9257" name="Group 106"/>
                <p:cNvGrpSpPr>
                  <a:grpSpLocks/>
                </p:cNvGrpSpPr>
                <p:nvPr/>
              </p:nvGrpSpPr>
              <p:grpSpPr bwMode="auto">
                <a:xfrm>
                  <a:off x="1928" y="2785"/>
                  <a:ext cx="263" cy="200"/>
                  <a:chOff x="1928" y="2785"/>
                  <a:chExt cx="263" cy="200"/>
                </a:xfrm>
              </p:grpSpPr>
              <p:sp>
                <p:nvSpPr>
                  <p:cNvPr id="9258" name="AutoShape 107"/>
                  <p:cNvSpPr>
                    <a:spLocks noChangeArrowheads="1"/>
                  </p:cNvSpPr>
                  <p:nvPr/>
                </p:nvSpPr>
                <p:spPr bwMode="auto">
                  <a:xfrm>
                    <a:off x="1928" y="2785"/>
                    <a:ext cx="264" cy="201"/>
                  </a:xfrm>
                  <a:prstGeom prst="roundRect">
                    <a:avLst>
                      <a:gd name="adj" fmla="val 500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>
                      <a:latin typeface="Comic Sans MS" pitchFamily="66" charset="0"/>
                    </a:endParaRPr>
                  </a:p>
                </p:txBody>
              </p:sp>
              <p:grpSp>
                <p:nvGrpSpPr>
                  <p:cNvPr id="9259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928" y="2785"/>
                    <a:ext cx="258" cy="195"/>
                    <a:chOff x="1928" y="2785"/>
                    <a:chExt cx="258" cy="195"/>
                  </a:xfrm>
                </p:grpSpPr>
                <p:sp>
                  <p:nvSpPr>
                    <p:cNvPr id="9260" name="AutoShap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8" y="2785"/>
                      <a:ext cx="259" cy="196"/>
                    </a:xfrm>
                    <a:prstGeom prst="roundRect">
                      <a:avLst>
                        <a:gd name="adj" fmla="val 509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>
                        <a:latin typeface="Comic Sans MS" pitchFamily="66" charset="0"/>
                      </a:endParaRPr>
                    </a:p>
                  </p:txBody>
                </p:sp>
                <p:grpSp>
                  <p:nvGrpSpPr>
                    <p:cNvPr id="9261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8" y="2785"/>
                      <a:ext cx="253" cy="192"/>
                      <a:chOff x="1928" y="2785"/>
                      <a:chExt cx="253" cy="192"/>
                    </a:xfrm>
                  </p:grpSpPr>
                  <p:sp>
                    <p:nvSpPr>
                      <p:cNvPr id="9262" name="AutoShap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8" y="2785"/>
                        <a:ext cx="254" cy="193"/>
                      </a:xfrm>
                      <a:prstGeom prst="roundRect">
                        <a:avLst>
                          <a:gd name="adj" fmla="val 519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pt-BR" altLang="pt-BR" sz="2400">
                          <a:latin typeface="Comic Sans MS" pitchFamily="66" charset="0"/>
                        </a:endParaRPr>
                      </a:p>
                    </p:txBody>
                  </p:sp>
                  <p:grpSp>
                    <p:nvGrpSpPr>
                      <p:cNvPr id="9263" name="Group 1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8" y="2785"/>
                        <a:ext cx="250" cy="189"/>
                        <a:chOff x="1928" y="2785"/>
                        <a:chExt cx="250" cy="189"/>
                      </a:xfrm>
                    </p:grpSpPr>
                    <p:sp>
                      <p:nvSpPr>
                        <p:cNvPr id="9264" name="AutoShape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28" y="2785"/>
                          <a:ext cx="251" cy="190"/>
                        </a:xfrm>
                        <a:prstGeom prst="roundRect">
                          <a:avLst>
                            <a:gd name="adj" fmla="val 523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pt-BR" altLang="pt-BR" sz="2400">
                            <a:latin typeface="Comic Sans MS" pitchFamily="66" charset="0"/>
                          </a:endParaRPr>
                        </a:p>
                      </p:txBody>
                    </p:sp>
                    <p:grpSp>
                      <p:nvGrpSpPr>
                        <p:cNvPr id="9265" name="Group 1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8" y="2785"/>
                          <a:ext cx="247" cy="187"/>
                          <a:chOff x="1928" y="2785"/>
                          <a:chExt cx="247" cy="187"/>
                        </a:xfrm>
                      </p:grpSpPr>
                      <p:sp>
                        <p:nvSpPr>
                          <p:cNvPr id="9266" name="AutoShape 1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28" y="2785"/>
                            <a:ext cx="248" cy="188"/>
                          </a:xfrm>
                          <a:prstGeom prst="roundRect">
                            <a:avLst>
                              <a:gd name="adj" fmla="val 528"/>
                            </a:avLst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pt-BR" altLang="pt-BR" sz="2400">
                              <a:latin typeface="Comic Sans MS" pitchFamily="66" charset="0"/>
                            </a:endParaRPr>
                          </a:p>
                        </p:txBody>
                      </p:sp>
                      <p:grpSp>
                        <p:nvGrpSpPr>
                          <p:cNvPr id="9267" name="Group 1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8" y="2785"/>
                            <a:ext cx="246" cy="186"/>
                            <a:chOff x="1928" y="2785"/>
                            <a:chExt cx="246" cy="186"/>
                          </a:xfrm>
                        </p:grpSpPr>
                        <p:sp>
                          <p:nvSpPr>
                            <p:cNvPr id="9268" name="AutoShape 1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28" y="2785"/>
                              <a:ext cx="247" cy="187"/>
                            </a:xfrm>
                            <a:prstGeom prst="roundRect">
                              <a:avLst>
                                <a:gd name="adj" fmla="val 537"/>
                              </a:avLst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endParaRPr lang="pt-BR" altLang="pt-BR" sz="2400">
                                <a:latin typeface="Comic Sans MS" pitchFamily="66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9269" name="Group 11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928" y="2785"/>
                              <a:ext cx="246" cy="186"/>
                              <a:chOff x="1928" y="2785"/>
                              <a:chExt cx="246" cy="186"/>
                            </a:xfrm>
                          </p:grpSpPr>
                          <p:sp>
                            <p:nvSpPr>
                              <p:cNvPr id="9270" name="AutoShape 1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28" y="2785"/>
                                <a:ext cx="247" cy="187"/>
                              </a:xfrm>
                              <a:prstGeom prst="roundRect">
                                <a:avLst>
                                  <a:gd name="adj" fmla="val 537"/>
                                </a:avLst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spcBef>
                                    <a:spcPct val="20000"/>
                                  </a:spcBef>
                                  <a:buChar char="•"/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1pPr>
                                <a:lvl2pPr marL="742950" indent="-285750" eaLnBrk="0" hangingPunct="0">
                                  <a:spcBef>
                                    <a:spcPct val="20000"/>
                                  </a:spcBef>
                                  <a:buChar char="–"/>
                                  <a:defRPr sz="28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2pPr>
                                <a:lvl3pPr marL="1143000" indent="-228600" eaLnBrk="0" hangingPunct="0">
                                  <a:spcBef>
                                    <a:spcPct val="20000"/>
                                  </a:spcBef>
                                  <a:buChar char="•"/>
                                  <a:defRPr sz="24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3pPr>
                                <a:lvl4pPr marL="1600200" indent="-228600" eaLnBrk="0" hangingPunct="0">
                                  <a:spcBef>
                                    <a:spcPct val="20000"/>
                                  </a:spcBef>
                                  <a:buChar char="–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4pPr>
                                <a:lvl5pPr marL="2057400" indent="-228600" eaLnBrk="0" hangingPunct="0">
                                  <a:spcBef>
                                    <a:spcPct val="20000"/>
                                  </a:spcBef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9pPr>
                              </a:lstStyle>
                              <a:p>
                                <a:pPr eaLnBrk="1" hangingPunct="1">
                                  <a:spcBef>
                                    <a:spcPct val="0"/>
                                  </a:spcBef>
                                  <a:buFontTx/>
                                  <a:buNone/>
                                </a:pPr>
                                <a:endParaRPr lang="pt-BR" altLang="pt-BR" sz="2400">
                                  <a:latin typeface="Comic Sans MS" pitchFamily="66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271" name="AutoShape 1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28" y="2785"/>
                                <a:ext cx="247" cy="187"/>
                              </a:xfrm>
                              <a:prstGeom prst="roundRect">
                                <a:avLst>
                                  <a:gd name="adj" fmla="val 537"/>
                                </a:avLst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lIns="81639" tIns="42452" rIns="81639" bIns="42452">
                                <a:spAutoFit/>
                              </a:bodyPr>
                              <a:lstStyle>
                                <a:lvl1pPr defTabSz="828675" eaLnBrk="0" hangingPunct="0">
                                  <a:spcBef>
                                    <a:spcPct val="20000"/>
                                  </a:spcBef>
                                  <a:buChar char="•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1pPr>
                                <a:lvl2pPr marL="742950" indent="-285750" defTabSz="828675" eaLnBrk="0" hangingPunct="0">
                                  <a:spcBef>
                                    <a:spcPct val="20000"/>
                                  </a:spcBef>
                                  <a:buChar char="–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8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2pPr>
                                <a:lvl3pPr marL="1143000" indent="-228600" defTabSz="828675" eaLnBrk="0" hangingPunct="0">
                                  <a:spcBef>
                                    <a:spcPct val="20000"/>
                                  </a:spcBef>
                                  <a:buChar char="•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4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3pPr>
                                <a:lvl4pPr marL="1600200" indent="-228600" defTabSz="828675" eaLnBrk="0" hangingPunct="0">
                                  <a:spcBef>
                                    <a:spcPct val="20000"/>
                                  </a:spcBef>
                                  <a:buChar char="–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4pPr>
                                <a:lvl5pPr marL="2057400" indent="-228600" defTabSz="828675" eaLnBrk="0" hangingPunct="0">
                                  <a:spcBef>
                                    <a:spcPct val="20000"/>
                                  </a:spcBef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5pPr>
                                <a:lvl6pPr marL="25146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6pPr>
                                <a:lvl7pPr marL="29718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7pPr>
                                <a:lvl8pPr marL="34290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8pPr>
                                <a:lvl9pPr marL="38862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9pPr>
                              </a:lstStyle>
                              <a:p>
                                <a:pPr eaLnBrk="1">
                                  <a:lnSpc>
                                    <a:spcPct val="93000"/>
                                  </a:lnSpc>
                                  <a:spcBef>
                                    <a:spcPct val="0"/>
                                  </a:spcBef>
                                  <a:buClr>
                                    <a:srgbClr val="FF3399"/>
                                  </a:buClr>
                                  <a:buFont typeface="Times New Roman" pitchFamily="18" charset="0"/>
                                  <a:buNone/>
                                </a:pPr>
                                <a:r>
                                  <a:rPr lang="en-GB" altLang="pt-BR" sz="1600" b="1">
                                    <a:solidFill>
                                      <a:srgbClr val="FF3399"/>
                                    </a:solidFill>
                                    <a:latin typeface="Times New Roman" pitchFamily="18" charset="0"/>
                                  </a:rPr>
                                  <a:t>He</a:t>
                                </a: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9230" name="Group 121"/>
          <p:cNvGrpSpPr>
            <a:grpSpLocks/>
          </p:cNvGrpSpPr>
          <p:nvPr/>
        </p:nvGrpSpPr>
        <p:grpSpPr bwMode="auto">
          <a:xfrm>
            <a:off x="2224088" y="3941763"/>
            <a:ext cx="371475" cy="317500"/>
            <a:chOff x="1544" y="2737"/>
            <a:chExt cx="258" cy="221"/>
          </a:xfrm>
        </p:grpSpPr>
        <p:sp>
          <p:nvSpPr>
            <p:cNvPr id="9232" name="AutoShape 122"/>
            <p:cNvSpPr>
              <a:spLocks noChangeArrowheads="1"/>
            </p:cNvSpPr>
            <p:nvPr/>
          </p:nvSpPr>
          <p:spPr bwMode="auto">
            <a:xfrm>
              <a:off x="1544" y="2737"/>
              <a:ext cx="259" cy="222"/>
            </a:xfrm>
            <a:prstGeom prst="roundRect">
              <a:avLst>
                <a:gd name="adj" fmla="val 44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latin typeface="Comic Sans MS" pitchFamily="66" charset="0"/>
              </a:endParaRPr>
            </a:p>
          </p:txBody>
        </p:sp>
        <p:grpSp>
          <p:nvGrpSpPr>
            <p:cNvPr id="9233" name="Group 123"/>
            <p:cNvGrpSpPr>
              <a:grpSpLocks/>
            </p:cNvGrpSpPr>
            <p:nvPr/>
          </p:nvGrpSpPr>
          <p:grpSpPr bwMode="auto">
            <a:xfrm>
              <a:off x="1544" y="2737"/>
              <a:ext cx="250" cy="213"/>
              <a:chOff x="1544" y="2737"/>
              <a:chExt cx="250" cy="213"/>
            </a:xfrm>
          </p:grpSpPr>
          <p:sp>
            <p:nvSpPr>
              <p:cNvPr id="9234" name="AutoShape 124"/>
              <p:cNvSpPr>
                <a:spLocks noChangeArrowheads="1"/>
              </p:cNvSpPr>
              <p:nvPr/>
            </p:nvSpPr>
            <p:spPr bwMode="auto">
              <a:xfrm>
                <a:off x="1544" y="2737"/>
                <a:ext cx="251" cy="214"/>
              </a:xfrm>
              <a:prstGeom prst="roundRect">
                <a:avLst>
                  <a:gd name="adj" fmla="val 46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400">
                  <a:latin typeface="Comic Sans MS" pitchFamily="66" charset="0"/>
                </a:endParaRPr>
              </a:p>
            </p:txBody>
          </p:sp>
          <p:grpSp>
            <p:nvGrpSpPr>
              <p:cNvPr id="9235" name="Group 125"/>
              <p:cNvGrpSpPr>
                <a:grpSpLocks/>
              </p:cNvGrpSpPr>
              <p:nvPr/>
            </p:nvGrpSpPr>
            <p:grpSpPr bwMode="auto">
              <a:xfrm>
                <a:off x="1544" y="2737"/>
                <a:ext cx="243" cy="207"/>
                <a:chOff x="1544" y="2737"/>
                <a:chExt cx="243" cy="207"/>
              </a:xfrm>
            </p:grpSpPr>
            <p:sp>
              <p:nvSpPr>
                <p:cNvPr id="9236" name="AutoShape 126"/>
                <p:cNvSpPr>
                  <a:spLocks noChangeArrowheads="1"/>
                </p:cNvSpPr>
                <p:nvPr/>
              </p:nvSpPr>
              <p:spPr bwMode="auto">
                <a:xfrm>
                  <a:off x="1544" y="2737"/>
                  <a:ext cx="244" cy="208"/>
                </a:xfrm>
                <a:prstGeom prst="roundRect">
                  <a:avLst>
                    <a:gd name="adj" fmla="val 47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2400">
                    <a:latin typeface="Comic Sans MS" pitchFamily="66" charset="0"/>
                  </a:endParaRPr>
                </a:p>
              </p:txBody>
            </p:sp>
            <p:grpSp>
              <p:nvGrpSpPr>
                <p:cNvPr id="9237" name="Group 127"/>
                <p:cNvGrpSpPr>
                  <a:grpSpLocks/>
                </p:cNvGrpSpPr>
                <p:nvPr/>
              </p:nvGrpSpPr>
              <p:grpSpPr bwMode="auto">
                <a:xfrm>
                  <a:off x="1544" y="2737"/>
                  <a:ext cx="238" cy="201"/>
                  <a:chOff x="1544" y="2737"/>
                  <a:chExt cx="238" cy="201"/>
                </a:xfrm>
              </p:grpSpPr>
              <p:sp>
                <p:nvSpPr>
                  <p:cNvPr id="9238" name="AutoShape 128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2737"/>
                    <a:ext cx="239" cy="202"/>
                  </a:xfrm>
                  <a:prstGeom prst="roundRect">
                    <a:avLst>
                      <a:gd name="adj" fmla="val 49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>
                      <a:latin typeface="Comic Sans MS" pitchFamily="66" charset="0"/>
                    </a:endParaRPr>
                  </a:p>
                </p:txBody>
              </p:sp>
              <p:grpSp>
                <p:nvGrpSpPr>
                  <p:cNvPr id="9239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1544" y="2737"/>
                    <a:ext cx="233" cy="197"/>
                    <a:chOff x="1544" y="2737"/>
                    <a:chExt cx="233" cy="197"/>
                  </a:xfrm>
                </p:grpSpPr>
                <p:sp>
                  <p:nvSpPr>
                    <p:cNvPr id="9240" name="AutoShap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44" y="2737"/>
                      <a:ext cx="234" cy="198"/>
                    </a:xfrm>
                    <a:prstGeom prst="roundRect">
                      <a:avLst>
                        <a:gd name="adj" fmla="val 505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>
                        <a:latin typeface="Comic Sans MS" pitchFamily="66" charset="0"/>
                      </a:endParaRPr>
                    </a:p>
                  </p:txBody>
                </p:sp>
                <p:grpSp>
                  <p:nvGrpSpPr>
                    <p:cNvPr id="9241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4" y="2737"/>
                      <a:ext cx="227" cy="193"/>
                      <a:chOff x="1544" y="2737"/>
                      <a:chExt cx="227" cy="193"/>
                    </a:xfrm>
                  </p:grpSpPr>
                  <p:sp>
                    <p:nvSpPr>
                      <p:cNvPr id="9242" name="AutoShape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44" y="2737"/>
                        <a:ext cx="228" cy="194"/>
                      </a:xfrm>
                      <a:prstGeom prst="roundRect">
                        <a:avLst>
                          <a:gd name="adj" fmla="val 514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pt-BR" altLang="pt-BR" sz="2400">
                          <a:latin typeface="Comic Sans MS" pitchFamily="66" charset="0"/>
                        </a:endParaRPr>
                      </a:p>
                    </p:txBody>
                  </p:sp>
                  <p:grpSp>
                    <p:nvGrpSpPr>
                      <p:cNvPr id="9243" name="Group 1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44" y="2737"/>
                        <a:ext cx="224" cy="189"/>
                        <a:chOff x="1544" y="2737"/>
                        <a:chExt cx="224" cy="189"/>
                      </a:xfrm>
                    </p:grpSpPr>
                    <p:sp>
                      <p:nvSpPr>
                        <p:cNvPr id="9244" name="AutoShape 1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44" y="2737"/>
                          <a:ext cx="225" cy="190"/>
                        </a:xfrm>
                        <a:prstGeom prst="roundRect">
                          <a:avLst>
                            <a:gd name="adj" fmla="val 523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pt-BR" altLang="pt-BR" sz="2400">
                            <a:latin typeface="Comic Sans MS" pitchFamily="66" charset="0"/>
                          </a:endParaRPr>
                        </a:p>
                      </p:txBody>
                    </p:sp>
                    <p:grpSp>
                      <p:nvGrpSpPr>
                        <p:cNvPr id="9245" name="Group 1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44" y="2737"/>
                          <a:ext cx="222" cy="187"/>
                          <a:chOff x="1544" y="2737"/>
                          <a:chExt cx="222" cy="187"/>
                        </a:xfrm>
                      </p:grpSpPr>
                      <p:sp>
                        <p:nvSpPr>
                          <p:cNvPr id="9246" name="AutoShape 1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4" y="2737"/>
                            <a:ext cx="223" cy="188"/>
                          </a:xfrm>
                          <a:prstGeom prst="roundRect">
                            <a:avLst>
                              <a:gd name="adj" fmla="val 528"/>
                            </a:avLst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pt-BR" altLang="pt-BR" sz="2400">
                              <a:latin typeface="Comic Sans MS" pitchFamily="66" charset="0"/>
                            </a:endParaRPr>
                          </a:p>
                        </p:txBody>
                      </p:sp>
                      <p:grpSp>
                        <p:nvGrpSpPr>
                          <p:cNvPr id="9247" name="Group 13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544" y="2737"/>
                            <a:ext cx="220" cy="186"/>
                            <a:chOff x="1544" y="2737"/>
                            <a:chExt cx="220" cy="186"/>
                          </a:xfrm>
                        </p:grpSpPr>
                        <p:sp>
                          <p:nvSpPr>
                            <p:cNvPr id="9248" name="AutoShape 13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44" y="2737"/>
                              <a:ext cx="221" cy="187"/>
                            </a:xfrm>
                            <a:prstGeom prst="roundRect">
                              <a:avLst>
                                <a:gd name="adj" fmla="val 537"/>
                              </a:avLst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endParaRPr lang="pt-BR" altLang="pt-BR" sz="2400">
                                <a:latin typeface="Comic Sans MS" pitchFamily="66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9249" name="Group 13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544" y="2737"/>
                              <a:ext cx="219" cy="186"/>
                              <a:chOff x="1544" y="2737"/>
                              <a:chExt cx="219" cy="186"/>
                            </a:xfrm>
                          </p:grpSpPr>
                          <p:sp>
                            <p:nvSpPr>
                              <p:cNvPr id="9250" name="AutoShape 1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544" y="2737"/>
                                <a:ext cx="220" cy="187"/>
                              </a:xfrm>
                              <a:prstGeom prst="roundRect">
                                <a:avLst>
                                  <a:gd name="adj" fmla="val 537"/>
                                </a:avLst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spcBef>
                                    <a:spcPct val="20000"/>
                                  </a:spcBef>
                                  <a:buChar char="•"/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1pPr>
                                <a:lvl2pPr marL="742950" indent="-285750" eaLnBrk="0" hangingPunct="0">
                                  <a:spcBef>
                                    <a:spcPct val="20000"/>
                                  </a:spcBef>
                                  <a:buChar char="–"/>
                                  <a:defRPr sz="28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2pPr>
                                <a:lvl3pPr marL="1143000" indent="-228600" eaLnBrk="0" hangingPunct="0">
                                  <a:spcBef>
                                    <a:spcPct val="20000"/>
                                  </a:spcBef>
                                  <a:buChar char="•"/>
                                  <a:defRPr sz="24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3pPr>
                                <a:lvl4pPr marL="1600200" indent="-228600" eaLnBrk="0" hangingPunct="0">
                                  <a:spcBef>
                                    <a:spcPct val="20000"/>
                                  </a:spcBef>
                                  <a:buChar char="–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4pPr>
                                <a:lvl5pPr marL="2057400" indent="-228600" eaLnBrk="0" hangingPunct="0">
                                  <a:spcBef>
                                    <a:spcPct val="20000"/>
                                  </a:spcBef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9pPr>
                              </a:lstStyle>
                              <a:p>
                                <a:pPr eaLnBrk="1" hangingPunct="1">
                                  <a:spcBef>
                                    <a:spcPct val="0"/>
                                  </a:spcBef>
                                  <a:buFontTx/>
                                  <a:buNone/>
                                </a:pPr>
                                <a:endParaRPr lang="pt-BR" altLang="pt-BR" sz="2400">
                                  <a:latin typeface="Comic Sans MS" pitchFamily="66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251" name="AutoShape 14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544" y="2737"/>
                                <a:ext cx="220" cy="186"/>
                              </a:xfrm>
                              <a:prstGeom prst="roundRect">
                                <a:avLst>
                                  <a:gd name="adj" fmla="val 537"/>
                                </a:avLst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lIns="81639" tIns="42452" rIns="81639" bIns="42452">
                                <a:spAutoFit/>
                              </a:bodyPr>
                              <a:lstStyle>
                                <a:lvl1pPr defTabSz="828675" eaLnBrk="0" hangingPunct="0">
                                  <a:spcBef>
                                    <a:spcPct val="20000"/>
                                  </a:spcBef>
                                  <a:buChar char="•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1pPr>
                                <a:lvl2pPr marL="742950" indent="-285750" defTabSz="828675" eaLnBrk="0" hangingPunct="0">
                                  <a:spcBef>
                                    <a:spcPct val="20000"/>
                                  </a:spcBef>
                                  <a:buChar char="–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8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2pPr>
                                <a:lvl3pPr marL="1143000" indent="-228600" defTabSz="828675" eaLnBrk="0" hangingPunct="0">
                                  <a:spcBef>
                                    <a:spcPct val="20000"/>
                                  </a:spcBef>
                                  <a:buChar char="•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4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3pPr>
                                <a:lvl4pPr marL="1600200" indent="-228600" defTabSz="828675" eaLnBrk="0" hangingPunct="0">
                                  <a:spcBef>
                                    <a:spcPct val="20000"/>
                                  </a:spcBef>
                                  <a:buChar char="–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4pPr>
                                <a:lvl5pPr marL="2057400" indent="-228600" defTabSz="828675" eaLnBrk="0" hangingPunct="0">
                                  <a:spcBef>
                                    <a:spcPct val="20000"/>
                                  </a:spcBef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5pPr>
                                <a:lvl6pPr marL="25146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6pPr>
                                <a:lvl7pPr marL="29718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7pPr>
                                <a:lvl8pPr marL="34290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8pPr>
                                <a:lvl9pPr marL="38862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9pPr>
                              </a:lstStyle>
                              <a:p>
                                <a:pPr eaLnBrk="1">
                                  <a:lnSpc>
                                    <a:spcPct val="93000"/>
                                  </a:lnSpc>
                                  <a:spcBef>
                                    <a:spcPct val="0"/>
                                  </a:spcBef>
                                  <a:buClr>
                                    <a:srgbClr val="FF3399"/>
                                  </a:buClr>
                                  <a:buFont typeface="Times New Roman" pitchFamily="18" charset="0"/>
                                  <a:buNone/>
                                </a:pPr>
                                <a:r>
                                  <a:rPr lang="en-GB" altLang="pt-BR" sz="1600" b="1">
                                    <a:solidFill>
                                      <a:srgbClr val="FF3399"/>
                                    </a:solidFill>
                                    <a:latin typeface="Times New Roman" pitchFamily="18" charset="0"/>
                                  </a:rPr>
                                  <a:t>N</a:t>
                                </a:r>
                                <a:r>
                                  <a:rPr lang="en-GB" altLang="pt-BR" sz="1600" b="1" baseline="-25000">
                                    <a:solidFill>
                                      <a:srgbClr val="FF3399"/>
                                    </a:solidFill>
                                    <a:latin typeface="Times New Roman" pitchFamily="18" charset="0"/>
                                  </a:rPr>
                                  <a:t>2</a:t>
                                </a: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9231" name="Text Box 142"/>
          <p:cNvSpPr txBox="1">
            <a:spLocks noChangeArrowheads="1"/>
          </p:cNvSpPr>
          <p:nvPr/>
        </p:nvSpPr>
        <p:spPr bwMode="auto">
          <a:xfrm>
            <a:off x="376238" y="6259513"/>
            <a:ext cx="4554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600">
                <a:latin typeface="Comic Sans MS" pitchFamily="66" charset="0"/>
              </a:rPr>
              <a:t>Fabricant: Cryomagnetics Inc, Oak Ridge USA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656E-FEE7-4061-BE69-47E25BBC1A59}" type="slidenum">
              <a:rPr lang="pt-BR" altLang="pt-BR" smtClean="0"/>
              <a:pPr>
                <a:defRPr/>
              </a:pPr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24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41821"/>
            <a:ext cx="9036496" cy="37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14" y="892751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121321"/>
            <a:ext cx="4389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Solenoid selects by magnetic rigidity 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656E-FEE7-4061-BE69-47E25BBC1A59}" type="slidenum">
              <a:rPr lang="pt-BR" altLang="pt-BR" smtClean="0"/>
              <a:pPr>
                <a:defRPr/>
              </a:pPr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18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r="3230" b="6698"/>
          <a:stretch/>
        </p:blipFill>
        <p:spPr bwMode="auto">
          <a:xfrm>
            <a:off x="323527" y="3891718"/>
            <a:ext cx="3963659" cy="299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" t="5816" r="3430" b="4412"/>
          <a:stretch/>
        </p:blipFill>
        <p:spPr bwMode="auto">
          <a:xfrm>
            <a:off x="494675" y="939578"/>
            <a:ext cx="3792512" cy="302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" t="7742" r="1834" b="3212"/>
          <a:stretch/>
        </p:blipFill>
        <p:spPr bwMode="auto">
          <a:xfrm>
            <a:off x="4766873" y="1049310"/>
            <a:ext cx="3717228" cy="299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" r="3359" b="-1"/>
          <a:stretch/>
        </p:blipFill>
        <p:spPr bwMode="auto">
          <a:xfrm>
            <a:off x="4644008" y="3963328"/>
            <a:ext cx="3914030" cy="278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6263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3333CC"/>
                </a:solidFill>
              </a:rPr>
              <a:t>Excitation functions </a:t>
            </a:r>
            <a:r>
              <a:rPr lang="pt-BR" sz="2800" dirty="0">
                <a:solidFill>
                  <a:srgbClr val="3333CC"/>
                </a:solidFill>
              </a:rPr>
              <a:t>of </a:t>
            </a:r>
            <a:r>
              <a:rPr lang="pt-BR" sz="2800" baseline="30000" dirty="0">
                <a:solidFill>
                  <a:srgbClr val="3333CC"/>
                </a:solidFill>
              </a:rPr>
              <a:t>8</a:t>
            </a:r>
            <a:r>
              <a:rPr lang="pt-BR" sz="2800" dirty="0">
                <a:solidFill>
                  <a:srgbClr val="3333CC"/>
                </a:solidFill>
              </a:rPr>
              <a:t>Li+p </a:t>
            </a:r>
            <a:r>
              <a:rPr lang="pt-BR" sz="2800" dirty="0" smtClean="0">
                <a:solidFill>
                  <a:srgbClr val="3333CC"/>
                </a:solidFill>
              </a:rPr>
              <a:t>reactions </a:t>
            </a:r>
            <a:endParaRPr lang="pt-BR" sz="2800" dirty="0">
              <a:solidFill>
                <a:srgbClr val="33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656E-FEE7-4061-BE69-47E25BBC1A59}" type="slidenum">
              <a:rPr lang="pt-BR" altLang="pt-BR" smtClean="0"/>
              <a:pPr>
                <a:defRPr/>
              </a:pPr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45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Grap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7651" r="11273"/>
          <a:stretch>
            <a:fillRect/>
          </a:stretch>
        </p:blipFill>
        <p:spPr bwMode="auto">
          <a:xfrm>
            <a:off x="4572000" y="908050"/>
            <a:ext cx="45720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158750" y="423863"/>
            <a:ext cx="487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800"/>
              <a:t>Energy spectrum measured at Elab=19.0 MeV</a:t>
            </a:r>
          </a:p>
        </p:txBody>
      </p: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4408488" y="5229225"/>
            <a:ext cx="4476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600"/>
              <a:t>Kinematic variation of energy centroids of large </a:t>
            </a:r>
          </a:p>
          <a:p>
            <a:pPr eaLnBrk="1" hangingPunct="1"/>
            <a:r>
              <a:rPr lang="pt-BR" altLang="pt-BR" sz="1600"/>
              <a:t>peak with angle, compared to calculations</a:t>
            </a: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447675" y="6015038"/>
            <a:ext cx="6848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/>
              <a:t>Conclusion: </a:t>
            </a:r>
            <a:r>
              <a:rPr lang="en-US" altLang="pt-BR" sz="1800"/>
              <a:t>The large peak at E</a:t>
            </a:r>
            <a:r>
              <a:rPr lang="el-GR" altLang="pt-BR" sz="1800" baseline="-25000"/>
              <a:t>α</a:t>
            </a:r>
            <a:r>
              <a:rPr lang="pt-BR" altLang="pt-BR" sz="1800"/>
              <a:t>=27 MeV</a:t>
            </a:r>
            <a:r>
              <a:rPr lang="en-US" altLang="pt-BR" sz="1800"/>
              <a:t> is due to p(8Li, </a:t>
            </a:r>
            <a:r>
              <a:rPr lang="el-GR" altLang="pt-BR" sz="1800" b="1">
                <a:solidFill>
                  <a:srgbClr val="FF0000"/>
                </a:solidFill>
              </a:rPr>
              <a:t>α</a:t>
            </a:r>
            <a:r>
              <a:rPr lang="en-US" altLang="pt-BR" sz="1800" b="1">
                <a:solidFill>
                  <a:srgbClr val="FF0000"/>
                </a:solidFill>
              </a:rPr>
              <a:t>)5He</a:t>
            </a:r>
            <a:endParaRPr lang="pt-BR" altLang="pt-BR" sz="1800" b="1">
              <a:solidFill>
                <a:srgbClr val="FF0000"/>
              </a:solidFill>
            </a:endParaRPr>
          </a:p>
        </p:txBody>
      </p:sp>
      <p:pic>
        <p:nvPicPr>
          <p:cNvPr id="20486" name="Picture 11" descr="Figura1c_no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9" r="6541"/>
          <a:stretch>
            <a:fillRect/>
          </a:stretch>
        </p:blipFill>
        <p:spPr bwMode="auto">
          <a:xfrm>
            <a:off x="395288" y="1052513"/>
            <a:ext cx="4249737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2411413" y="1647825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800"/>
              <a:t>p(</a:t>
            </a:r>
            <a:r>
              <a:rPr lang="pt-BR" altLang="pt-BR" sz="1800" baseline="30000"/>
              <a:t>8</a:t>
            </a:r>
            <a:r>
              <a:rPr lang="pt-BR" altLang="pt-BR" sz="1800"/>
              <a:t>Li,</a:t>
            </a:r>
            <a:r>
              <a:rPr lang="el-GR" altLang="pt-BR" sz="1800"/>
              <a:t>α</a:t>
            </a:r>
            <a:r>
              <a:rPr lang="pt-BR" altLang="pt-BR" sz="1800"/>
              <a:t>)</a:t>
            </a:r>
            <a:r>
              <a:rPr lang="pt-BR" altLang="pt-BR" sz="1800" baseline="30000"/>
              <a:t>5</a:t>
            </a:r>
            <a:r>
              <a:rPr lang="pt-BR" altLang="pt-BR" sz="1800"/>
              <a:t>He</a:t>
            </a:r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1095375" y="1528763"/>
            <a:ext cx="1216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600" baseline="30000"/>
              <a:t>12</a:t>
            </a:r>
            <a:r>
              <a:rPr lang="pt-BR" altLang="pt-BR" sz="1600"/>
              <a:t>C(</a:t>
            </a:r>
            <a:r>
              <a:rPr lang="el-GR" altLang="pt-BR" sz="1600"/>
              <a:t>α</a:t>
            </a:r>
            <a:r>
              <a:rPr lang="pt-BR" altLang="pt-BR" sz="1600"/>
              <a:t>,</a:t>
            </a:r>
            <a:r>
              <a:rPr lang="el-GR" altLang="pt-BR" sz="1600"/>
              <a:t>α</a:t>
            </a:r>
            <a:r>
              <a:rPr lang="pt-BR" altLang="pt-BR" sz="1600"/>
              <a:t>)</a:t>
            </a:r>
            <a:r>
              <a:rPr lang="pt-BR" altLang="pt-BR" sz="1600" baseline="30000"/>
              <a:t>12</a:t>
            </a:r>
            <a:r>
              <a:rPr lang="pt-BR" altLang="pt-BR" sz="1600"/>
              <a:t>C</a:t>
            </a:r>
          </a:p>
        </p:txBody>
      </p:sp>
      <p:sp>
        <p:nvSpPr>
          <p:cNvPr id="20489" name="Line 14"/>
          <p:cNvSpPr>
            <a:spLocks noChangeShapeType="1"/>
          </p:cNvSpPr>
          <p:nvPr/>
        </p:nvSpPr>
        <p:spPr bwMode="auto">
          <a:xfrm flipH="1">
            <a:off x="1042988" y="1844675"/>
            <a:ext cx="4333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90" name="Line 15"/>
          <p:cNvSpPr>
            <a:spLocks noChangeShapeType="1"/>
          </p:cNvSpPr>
          <p:nvPr/>
        </p:nvSpPr>
        <p:spPr bwMode="auto">
          <a:xfrm>
            <a:off x="3059113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11B38-65AF-4360-8A73-356BBC7CA47E}" type="slidenum">
              <a:rPr lang="pt-BR" altLang="pt-BR" smtClean="0"/>
              <a:pPr>
                <a:defRPr/>
              </a:pPr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9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" b="6267"/>
          <a:stretch/>
        </p:blipFill>
        <p:spPr bwMode="auto">
          <a:xfrm>
            <a:off x="14990" y="0"/>
            <a:ext cx="9144000" cy="344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608388"/>
            <a:ext cx="305911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800" dirty="0"/>
              <a:t>Inelastic scattering</a:t>
            </a:r>
          </a:p>
          <a:p>
            <a:pPr eaLnBrk="1" hangingPunct="1"/>
            <a:r>
              <a:rPr lang="pt-BR" altLang="pt-BR" sz="1800" dirty="0"/>
              <a:t> </a:t>
            </a:r>
            <a:r>
              <a:rPr lang="pt-BR" altLang="pt-BR" sz="1800" baseline="30000" dirty="0"/>
              <a:t>9</a:t>
            </a:r>
            <a:r>
              <a:rPr lang="pt-BR" altLang="pt-BR" sz="1800" dirty="0"/>
              <a:t>Be(p,p´) with </a:t>
            </a:r>
            <a:endParaRPr lang="pt-BR" altLang="pt-BR" sz="1800" dirty="0" smtClean="0"/>
          </a:p>
          <a:p>
            <a:pPr eaLnBrk="1" hangingPunct="1"/>
            <a:r>
              <a:rPr lang="pt-BR" altLang="pt-BR" sz="1800" dirty="0" smtClean="0"/>
              <a:t>180 </a:t>
            </a:r>
            <a:r>
              <a:rPr lang="pt-BR" altLang="pt-BR" sz="1800" dirty="0"/>
              <a:t>MeV p beam.</a:t>
            </a:r>
          </a:p>
          <a:p>
            <a:pPr eaLnBrk="1" hangingPunct="1"/>
            <a:r>
              <a:rPr lang="pt-BR" altLang="pt-BR" sz="1800" dirty="0"/>
              <a:t>Dixit et al, Phys.Rev.C43,</a:t>
            </a:r>
          </a:p>
          <a:p>
            <a:pPr eaLnBrk="1" hangingPunct="1"/>
            <a:r>
              <a:rPr lang="pt-BR" altLang="pt-BR" sz="1800" dirty="0"/>
              <a:t>1758(1991)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5985122" y="2066925"/>
            <a:ext cx="0" cy="2011363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6084888" y="3170238"/>
            <a:ext cx="0" cy="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5292725" y="2003425"/>
            <a:ext cx="0" cy="3889375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5148263" y="2003425"/>
            <a:ext cx="0" cy="3952875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1476375" y="2420938"/>
            <a:ext cx="6477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6372374" y="3575050"/>
            <a:ext cx="1223962" cy="503238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504113" y="3449117"/>
            <a:ext cx="14975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800" dirty="0" smtClean="0"/>
              <a:t>Resonance  </a:t>
            </a:r>
            <a:endParaRPr lang="pt-BR" altLang="pt-BR" sz="1800" dirty="0"/>
          </a:p>
          <a:p>
            <a:pPr eaLnBrk="1" hangingPunct="1"/>
            <a:r>
              <a:rPr lang="pt-BR" altLang="pt-BR" sz="1800" dirty="0"/>
              <a:t>with strong </a:t>
            </a:r>
            <a:r>
              <a:rPr lang="el-GR" altLang="pt-BR" sz="1800" dirty="0">
                <a:cs typeface="Times New Roman" pitchFamily="18" charset="0"/>
              </a:rPr>
              <a:t>α</a:t>
            </a:r>
            <a:endParaRPr lang="pt-BR" altLang="pt-BR" sz="1800" dirty="0">
              <a:cs typeface="Times New Roman" pitchFamily="18" charset="0"/>
            </a:endParaRPr>
          </a:p>
          <a:p>
            <a:pPr eaLnBrk="1" hangingPunct="1"/>
            <a:r>
              <a:rPr lang="pt-BR" altLang="pt-BR" sz="1800" dirty="0">
                <a:cs typeface="Times New Roman" pitchFamily="18" charset="0"/>
              </a:rPr>
              <a:t>structure</a:t>
            </a:r>
            <a:endParaRPr lang="el-GR" altLang="pt-BR" sz="1800" dirty="0">
              <a:cs typeface="Times New Roman" pitchFamily="18" charset="0"/>
            </a:endParaRPr>
          </a:p>
        </p:txBody>
      </p:sp>
      <p:graphicFrame>
        <p:nvGraphicFramePr>
          <p:cNvPr id="12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767781"/>
              </p:ext>
            </p:extLst>
          </p:nvPr>
        </p:nvGraphicFramePr>
        <p:xfrm>
          <a:off x="4238699" y="3266873"/>
          <a:ext cx="3276451" cy="1780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446502"/>
              </p:ext>
            </p:extLst>
          </p:nvPr>
        </p:nvGraphicFramePr>
        <p:xfrm>
          <a:off x="4041728" y="5220082"/>
          <a:ext cx="3359386" cy="1472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084888" y="1724558"/>
            <a:ext cx="0" cy="39366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92280" y="4941168"/>
            <a:ext cx="20517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t-BR" altLang="pt-BR" sz="1800" dirty="0"/>
              <a:t>Resonance  </a:t>
            </a:r>
          </a:p>
          <a:p>
            <a:pPr eaLnBrk="1" hangingPunct="1"/>
            <a:r>
              <a:rPr lang="pt-BR" altLang="pt-BR" sz="1800" dirty="0"/>
              <a:t>with strong </a:t>
            </a:r>
            <a:r>
              <a:rPr lang="pt-BR" altLang="pt-BR" sz="1800" baseline="30000" dirty="0" smtClean="0">
                <a:cs typeface="Times New Roman" pitchFamily="18" charset="0"/>
              </a:rPr>
              <a:t>7</a:t>
            </a:r>
            <a:r>
              <a:rPr lang="pt-BR" altLang="pt-BR" sz="1800" dirty="0" smtClean="0">
                <a:cs typeface="Times New Roman" pitchFamily="18" charset="0"/>
              </a:rPr>
              <a:t>Li* +d </a:t>
            </a:r>
            <a:endParaRPr lang="pt-BR" altLang="pt-BR" sz="1800" dirty="0">
              <a:cs typeface="Times New Roman" pitchFamily="18" charset="0"/>
            </a:endParaRPr>
          </a:p>
          <a:p>
            <a:pPr eaLnBrk="1" hangingPunct="1"/>
            <a:r>
              <a:rPr lang="pt-BR" altLang="pt-BR" sz="1800" dirty="0">
                <a:cs typeface="Times New Roman" pitchFamily="18" charset="0"/>
              </a:rPr>
              <a:t>structure</a:t>
            </a:r>
            <a:endParaRPr lang="el-GR" altLang="pt-BR" sz="1800" dirty="0"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2809012" y="5661248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mbria Math" panose="02040503050406030204" pitchFamily="18" charset="0"/>
              </a:rPr>
              <a:t> </a:t>
            </a:r>
            <a:r>
              <a:rPr lang="fr-FR" baseline="30000" dirty="0">
                <a:latin typeface="Cambria Math" panose="02040503050406030204" pitchFamily="18" charset="0"/>
              </a:rPr>
              <a:t>8</a:t>
            </a:r>
            <a:r>
              <a:rPr lang="fr-FR" dirty="0">
                <a:latin typeface="Cambria Math" panose="02040503050406030204" pitchFamily="18" charset="0"/>
              </a:rPr>
              <a:t>Li(𝑝,𝑑)</a:t>
            </a:r>
            <a:r>
              <a:rPr lang="fr-FR" baseline="30000" dirty="0" smtClean="0">
                <a:latin typeface="Cambria Math" panose="02040503050406030204" pitchFamily="18" charset="0"/>
              </a:rPr>
              <a:t>7</a:t>
            </a:r>
            <a:r>
              <a:rPr lang="fr-FR" dirty="0" smtClean="0">
                <a:latin typeface="Cambria Math" panose="02040503050406030204" pitchFamily="18" charset="0"/>
              </a:rPr>
              <a:t>Li</a:t>
            </a:r>
            <a:endParaRPr lang="fr-BE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3861048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>
                <a:latin typeface="Cambria Math" panose="02040503050406030204" pitchFamily="18" charset="0"/>
              </a:rPr>
              <a:t>8</a:t>
            </a:r>
            <a:r>
              <a:rPr lang="fr-FR" dirty="0">
                <a:latin typeface="Cambria Math" panose="02040503050406030204" pitchFamily="18" charset="0"/>
              </a:rPr>
              <a:t>Li(𝑝,𝛼)</a:t>
            </a:r>
            <a:r>
              <a:rPr lang="fr-FR" baseline="30000" dirty="0" smtClean="0">
                <a:latin typeface="Cambria Math" panose="02040503050406030204" pitchFamily="18" charset="0"/>
              </a:rPr>
              <a:t>5</a:t>
            </a:r>
            <a:r>
              <a:rPr lang="fr-FR" dirty="0" smtClean="0">
                <a:latin typeface="Cambria Math" panose="02040503050406030204" pitchFamily="18" charset="0"/>
              </a:rPr>
              <a:t>He</a:t>
            </a:r>
            <a:endParaRPr lang="fr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656E-FEE7-4061-BE69-47E25BBC1A59}" type="slidenum">
              <a:rPr lang="pt-BR" altLang="pt-BR" smtClean="0"/>
              <a:pPr>
                <a:defRPr/>
              </a:pPr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894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8"/>
          <p:cNvSpPr>
            <a:spLocks noChangeArrowheads="1"/>
          </p:cNvSpPr>
          <p:nvPr/>
        </p:nvSpPr>
        <p:spPr bwMode="auto">
          <a:xfrm>
            <a:off x="3924300" y="6242050"/>
            <a:ext cx="3357563" cy="5715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pt-BR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2344" r="14920" b="12130"/>
          <a:stretch/>
        </p:blipFill>
        <p:spPr bwMode="auto">
          <a:xfrm>
            <a:off x="3872364" y="1272460"/>
            <a:ext cx="4804092" cy="4100756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6" descr="http://www.dfn.if.usp.br/imagens/pelletron_m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2663825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179388" y="2060575"/>
            <a:ext cx="4500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pt-BR" altLang="pt-BR" sz="200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pt-BR" altLang="pt-BR" sz="2000">
              <a:solidFill>
                <a:srgbClr val="6600FF"/>
              </a:solidFill>
              <a:latin typeface="Symbol" pitchFamily="18" charset="2"/>
            </a:endParaRPr>
          </a:p>
        </p:txBody>
      </p:sp>
      <p:sp>
        <p:nvSpPr>
          <p:cNvPr id="7174" name="CaixaDeTexto 19"/>
          <p:cNvSpPr txBox="1">
            <a:spLocks noChangeArrowheads="1"/>
          </p:cNvSpPr>
          <p:nvPr/>
        </p:nvSpPr>
        <p:spPr bwMode="auto">
          <a:xfrm>
            <a:off x="778428" y="123825"/>
            <a:ext cx="76866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accent2"/>
                </a:solidFill>
              </a:rPr>
              <a:t>Major Facility for Nuclear Physics research in Brazil</a:t>
            </a:r>
          </a:p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pt-BR" altLang="pt-BR" sz="2000" dirty="0">
                <a:solidFill>
                  <a:srgbClr val="6600FF"/>
                </a:solidFill>
              </a:rPr>
              <a:t>Tandem Accelerator – Pelletron 8UD at the</a:t>
            </a:r>
          </a:p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pt-BR" altLang="pt-BR" sz="2000" dirty="0">
                <a:solidFill>
                  <a:srgbClr val="6600FF"/>
                </a:solidFill>
              </a:rPr>
              <a:t>University of São Paulo - Brazil</a:t>
            </a:r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3924300" y="6365875"/>
            <a:ext cx="350043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pt-BR" altLang="pt-BR" sz="2000" b="1">
                <a:latin typeface="Comic Sans MS" pitchFamily="66" charset="0"/>
              </a:rPr>
              <a:t> </a:t>
            </a:r>
            <a:r>
              <a:rPr lang="pt-BR" altLang="pt-BR" sz="2000" b="1"/>
              <a:t>3.0 – 5.0  MeV/nucleon</a:t>
            </a:r>
            <a:r>
              <a:rPr lang="pt-BR" altLang="pt-BR" sz="2000" b="1">
                <a:latin typeface="Comic Sans MS" pitchFamily="66" charset="0"/>
              </a:rPr>
              <a:t> </a:t>
            </a:r>
            <a:endParaRPr lang="pt-BR" altLang="pt-BR" sz="2000" b="1">
              <a:latin typeface="Symbol" pitchFamily="18" charset="2"/>
            </a:endParaRP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3563938" y="5392738"/>
            <a:ext cx="43926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pt-BR" altLang="pt-BR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pt-BR" altLang="pt-BR" sz="2000" dirty="0">
                <a:solidFill>
                  <a:srgbClr val="6600FF"/>
                </a:solidFill>
              </a:rPr>
              <a:t>primary beams:</a:t>
            </a:r>
          </a:p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pt-BR" altLang="pt-BR" sz="2000" baseline="30000" dirty="0">
              <a:solidFill>
                <a:srgbClr val="6600FF"/>
              </a:solidFill>
            </a:endParaRPr>
          </a:p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pt-BR" altLang="pt-BR" sz="2000" baseline="30000" dirty="0">
                <a:solidFill>
                  <a:srgbClr val="6600FF"/>
                </a:solidFill>
              </a:rPr>
              <a:t>6</a:t>
            </a:r>
            <a:r>
              <a:rPr lang="pt-BR" altLang="pt-BR" sz="2000" dirty="0">
                <a:solidFill>
                  <a:srgbClr val="6600FF"/>
                </a:solidFill>
              </a:rPr>
              <a:t>Li,  </a:t>
            </a:r>
            <a:r>
              <a:rPr lang="pt-BR" altLang="pt-BR" sz="2000" baseline="30000" dirty="0">
                <a:solidFill>
                  <a:srgbClr val="6600FF"/>
                </a:solidFill>
              </a:rPr>
              <a:t>7</a:t>
            </a:r>
            <a:r>
              <a:rPr lang="pt-BR" altLang="pt-BR" sz="2000" dirty="0">
                <a:solidFill>
                  <a:srgbClr val="6600FF"/>
                </a:solidFill>
              </a:rPr>
              <a:t>Li , </a:t>
            </a:r>
            <a:r>
              <a:rPr lang="pt-BR" altLang="pt-BR" sz="2000" baseline="30000" dirty="0">
                <a:solidFill>
                  <a:srgbClr val="6600FF"/>
                </a:solidFill>
              </a:rPr>
              <a:t>10,11</a:t>
            </a:r>
            <a:r>
              <a:rPr lang="pt-BR" altLang="pt-BR" sz="2000" dirty="0">
                <a:solidFill>
                  <a:srgbClr val="6600FF"/>
                </a:solidFill>
              </a:rPr>
              <a:t>B, </a:t>
            </a:r>
            <a:r>
              <a:rPr lang="pt-BR" altLang="pt-BR" sz="2000" baseline="30000" dirty="0">
                <a:solidFill>
                  <a:srgbClr val="6600FF"/>
                </a:solidFill>
              </a:rPr>
              <a:t>9</a:t>
            </a:r>
            <a:r>
              <a:rPr lang="pt-BR" altLang="pt-BR" sz="2000" dirty="0">
                <a:solidFill>
                  <a:srgbClr val="6600FF"/>
                </a:solidFill>
              </a:rPr>
              <a:t>Be, </a:t>
            </a:r>
            <a:r>
              <a:rPr lang="pt-BR" altLang="pt-BR" sz="2000" baseline="30000" dirty="0">
                <a:solidFill>
                  <a:srgbClr val="6600FF"/>
                </a:solidFill>
              </a:rPr>
              <a:t>12</a:t>
            </a:r>
            <a:r>
              <a:rPr lang="pt-BR" altLang="pt-BR" sz="2000" dirty="0">
                <a:solidFill>
                  <a:srgbClr val="6600FF"/>
                </a:solidFill>
              </a:rPr>
              <a:t>C,  </a:t>
            </a:r>
            <a:r>
              <a:rPr lang="pt-BR" altLang="pt-BR" sz="2000" baseline="30000" dirty="0">
                <a:solidFill>
                  <a:srgbClr val="6600FF"/>
                </a:solidFill>
              </a:rPr>
              <a:t>16,17,18</a:t>
            </a:r>
            <a:r>
              <a:rPr lang="pt-BR" altLang="pt-BR" sz="2000" dirty="0">
                <a:solidFill>
                  <a:srgbClr val="6600FF"/>
                </a:solidFill>
              </a:rPr>
              <a:t>O, ...   </a:t>
            </a:r>
            <a:endParaRPr lang="pt-BR" altLang="pt-BR" sz="20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656E-FEE7-4061-BE69-47E25BBC1A59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8738" y="1260475"/>
            <a:ext cx="5665787" cy="1006475"/>
          </a:xfrm>
          <a:prstGeom prst="rect">
            <a:avLst/>
          </a:prstGeom>
          <a:solidFill>
            <a:schemeClr val="bg1"/>
          </a:solidFill>
          <a:ln w="0">
            <a:solidFill>
              <a:srgbClr val="F2F2F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/>
              <a:t>Low energy radioactive ion beam production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/>
              <a:t>with solenoid based system.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/>
              <a:t>University of São Paulo – Brazil </a:t>
            </a:r>
            <a:endParaRPr lang="pt-BR" altLang="pt-BR" sz="1800" b="1"/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0" y="252413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6600FF"/>
                </a:solidFill>
              </a:rPr>
              <a:t>RIBRAS - Radioactive Ion Beams in Brazil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6600FF"/>
                </a:solidFill>
              </a:rPr>
              <a:t>First RIB facility in the Southern Hemisphere,</a:t>
            </a:r>
            <a:r>
              <a:rPr lang="pt-BR" altLang="pt-BR" sz="1800" b="1">
                <a:solidFill>
                  <a:srgbClr val="6600FF"/>
                </a:solidFill>
              </a:rPr>
              <a:t>installed in 2004</a:t>
            </a:r>
            <a:r>
              <a:rPr lang="pt-BR" altLang="pt-BR" sz="1800" b="1">
                <a:solidFill>
                  <a:srgbClr val="FF9933"/>
                </a:solidFill>
              </a:rPr>
              <a:t> 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6048375" y="1268413"/>
            <a:ext cx="2771775" cy="1004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pt-BR" altLang="pt-BR" sz="1800">
                <a:latin typeface="Comic Sans MS" pitchFamily="66" charset="0"/>
              </a:rPr>
              <a:t> </a:t>
            </a:r>
            <a:r>
              <a:rPr lang="pt-BR" altLang="pt-BR" sz="1400"/>
              <a:t>Max field 6.5 Tesla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pt-BR" altLang="pt-BR" sz="1400"/>
              <a:t> versatile configuration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pt-BR" altLang="pt-BR" sz="1400"/>
              <a:t> persistent mode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pt-BR" altLang="pt-BR" sz="1400"/>
              <a:t> low LHe and LN</a:t>
            </a:r>
            <a:r>
              <a:rPr lang="pt-BR" altLang="pt-BR" sz="1400" baseline="-25000"/>
              <a:t>2</a:t>
            </a:r>
            <a:r>
              <a:rPr lang="pt-BR" altLang="pt-BR" sz="1400"/>
              <a:t> consumption</a:t>
            </a:r>
          </a:p>
        </p:txBody>
      </p:sp>
      <p:pic>
        <p:nvPicPr>
          <p:cNvPr id="8197" name="Picture 8" descr="Fig1b_ribrascompleto"/>
          <p:cNvPicPr>
            <a:picLocks noChangeAspect="1" noChangeArrowheads="1"/>
          </p:cNvPicPr>
          <p:nvPr/>
        </p:nvPicPr>
        <p:blipFill>
          <a:blip r:embed="rId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77057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656E-FEE7-4061-BE69-47E25BBC1A59}" type="slidenum">
              <a:rPr lang="pt-BR" altLang="pt-BR" smtClean="0"/>
              <a:pPr>
                <a:defRPr/>
              </a:pPr>
              <a:t>4</a:t>
            </a:fld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5"/>
          <p:cNvSpPr txBox="1">
            <a:spLocks noChangeArrowheads="1"/>
          </p:cNvSpPr>
          <p:nvPr/>
        </p:nvSpPr>
        <p:spPr bwMode="auto">
          <a:xfrm>
            <a:off x="1619672" y="2276872"/>
            <a:ext cx="1589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chemeClr val="accent2"/>
                </a:solidFill>
              </a:rPr>
              <a:t>Solenoid -1</a:t>
            </a:r>
          </a:p>
        </p:txBody>
      </p:sp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5254625" y="2276872"/>
            <a:ext cx="162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chemeClr val="accent2"/>
                </a:solidFill>
              </a:rPr>
              <a:t>Solenoid - 2</a:t>
            </a:r>
          </a:p>
        </p:txBody>
      </p:sp>
      <p:sp>
        <p:nvSpPr>
          <p:cNvPr id="14340" name="Text Box 23"/>
          <p:cNvSpPr txBox="1">
            <a:spLocks noChangeArrowheads="1"/>
          </p:cNvSpPr>
          <p:nvPr/>
        </p:nvSpPr>
        <p:spPr bwMode="auto">
          <a:xfrm>
            <a:off x="685800" y="836712"/>
            <a:ext cx="754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+mj-lt"/>
              </a:rPr>
              <a:t>Second solenoid </a:t>
            </a:r>
            <a:r>
              <a:rPr lang="pt-BR" altLang="pt-BR" sz="1800" dirty="0" smtClean="0">
                <a:latin typeface="+mj-lt"/>
              </a:rPr>
              <a:t>allows the production of pure </a:t>
            </a:r>
            <a:r>
              <a:rPr lang="pt-BR" altLang="pt-BR" sz="1800" dirty="0">
                <a:latin typeface="+mj-lt"/>
              </a:rPr>
              <a:t>secondary </a:t>
            </a:r>
            <a:r>
              <a:rPr lang="pt-BR" altLang="pt-BR" sz="1800" dirty="0" smtClean="0">
                <a:latin typeface="+mj-lt"/>
              </a:rPr>
              <a:t>beams.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latin typeface="+mj-lt"/>
              </a:rPr>
              <a:t> </a:t>
            </a:r>
            <a:r>
              <a:rPr lang="pt-BR" altLang="pt-BR" sz="1800" dirty="0">
                <a:latin typeface="+mj-lt"/>
              </a:rPr>
              <a:t>Degrader/absorber  between 2 solenoids, energy loss depends on Z</a:t>
            </a:r>
            <a:r>
              <a:rPr lang="pt-BR" altLang="pt-BR" sz="1800" baseline="30000" dirty="0">
                <a:latin typeface="+mj-lt"/>
              </a:rPr>
              <a:t>2</a:t>
            </a:r>
            <a:r>
              <a:rPr lang="pt-BR" altLang="pt-BR" sz="1800" dirty="0">
                <a:latin typeface="+mj-lt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+mj-lt"/>
              </a:rPr>
              <a:t>C</a:t>
            </a:r>
            <a:r>
              <a:rPr lang="pt-BR" altLang="pt-BR" sz="1800" dirty="0" smtClean="0">
                <a:latin typeface="+mj-lt"/>
              </a:rPr>
              <a:t>ontaminants </a:t>
            </a:r>
            <a:r>
              <a:rPr lang="pt-BR" altLang="pt-BR" sz="1800" dirty="0">
                <a:latin typeface="+mj-lt"/>
              </a:rPr>
              <a:t>in 2</a:t>
            </a:r>
            <a:r>
              <a:rPr lang="pt-BR" altLang="pt-BR" sz="1800" baseline="30000" dirty="0">
                <a:latin typeface="+mj-lt"/>
              </a:rPr>
              <a:t>nd</a:t>
            </a:r>
            <a:r>
              <a:rPr lang="pt-BR" altLang="pt-BR" sz="1800" dirty="0">
                <a:latin typeface="+mj-lt"/>
              </a:rPr>
              <a:t> solenoid have different </a:t>
            </a:r>
            <a:r>
              <a:rPr lang="pt-BR" altLang="pt-BR" sz="2000" dirty="0">
                <a:latin typeface="+mj-lt"/>
              </a:rPr>
              <a:t>B</a:t>
            </a:r>
            <a:r>
              <a:rPr lang="el-GR" altLang="pt-BR" sz="2000" dirty="0" smtClean="0">
                <a:latin typeface="+mj-lt"/>
              </a:rPr>
              <a:t>ρ</a:t>
            </a:r>
            <a:r>
              <a:rPr lang="pt-BR" altLang="pt-BR" sz="2000" dirty="0" smtClean="0">
                <a:latin typeface="+mj-lt"/>
              </a:rPr>
              <a:t> </a:t>
            </a:r>
            <a:r>
              <a:rPr lang="pt-BR" altLang="pt-BR" sz="1800" dirty="0" smtClean="0">
                <a:latin typeface="+mj-lt"/>
              </a:rPr>
              <a:t>– don’t pass</a:t>
            </a:r>
          </a:p>
        </p:txBody>
      </p:sp>
      <p:sp>
        <p:nvSpPr>
          <p:cNvPr id="2062" name="Text Box 25"/>
          <p:cNvSpPr txBox="1">
            <a:spLocks noChangeArrowheads="1"/>
          </p:cNvSpPr>
          <p:nvPr/>
        </p:nvSpPr>
        <p:spPr bwMode="auto">
          <a:xfrm>
            <a:off x="7162726" y="2132856"/>
            <a:ext cx="20177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Comic Sans MS" pitchFamily="66" charset="0"/>
              </a:rPr>
              <a:t>Second scattering </a:t>
            </a:r>
            <a:endParaRPr lang="pt-BR" altLang="pt-BR" sz="1600" dirty="0" smtClean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Comic Sans MS" pitchFamily="66" charset="0"/>
              </a:rPr>
              <a:t> </a:t>
            </a:r>
            <a:r>
              <a:rPr lang="pt-BR" altLang="pt-BR" sz="1600" dirty="0" smtClean="0">
                <a:latin typeface="Comic Sans MS" pitchFamily="66" charset="0"/>
              </a:rPr>
              <a:t>       chamber</a:t>
            </a:r>
            <a:endParaRPr lang="pt-BR" altLang="pt-BR" sz="1600" dirty="0">
              <a:latin typeface="Comic Sans MS" pitchFamily="66" charset="0"/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536109" y="188640"/>
            <a:ext cx="72859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solenoids (cross-over mode)</a:t>
            </a:r>
          </a:p>
        </p:txBody>
      </p:sp>
      <p:sp>
        <p:nvSpPr>
          <p:cNvPr id="14346" name="Text Box 23"/>
          <p:cNvSpPr txBox="1">
            <a:spLocks noChangeArrowheads="1"/>
          </p:cNvSpPr>
          <p:nvPr/>
        </p:nvSpPr>
        <p:spPr bwMode="auto">
          <a:xfrm>
            <a:off x="3563888" y="2132856"/>
            <a:ext cx="15888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600" dirty="0"/>
              <a:t>First scattering </a:t>
            </a:r>
            <a:endParaRPr lang="pt-BR" altLang="pt-BR" sz="1600" dirty="0" smtClean="0"/>
          </a:p>
          <a:p>
            <a:pPr eaLnBrk="1" hangingPunct="1"/>
            <a:r>
              <a:rPr lang="pt-BR" altLang="pt-BR" sz="1600" dirty="0" smtClean="0"/>
              <a:t>    chamber</a:t>
            </a:r>
            <a:endParaRPr lang="pt-BR" altLang="pt-BR" sz="1600" dirty="0"/>
          </a:p>
        </p:txBody>
      </p:sp>
      <p:sp>
        <p:nvSpPr>
          <p:cNvPr id="14349" name="Text Box 27"/>
          <p:cNvSpPr txBox="1">
            <a:spLocks noChangeArrowheads="1"/>
          </p:cNvSpPr>
          <p:nvPr/>
        </p:nvSpPr>
        <p:spPr bwMode="auto">
          <a:xfrm>
            <a:off x="447675" y="57277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4350" name="Picture 28" descr="ribras-sc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852936"/>
            <a:ext cx="9036496" cy="186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60" y="4869160"/>
            <a:ext cx="2209155" cy="196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stCxn id="2062" idx="2"/>
          </p:cNvCxnSpPr>
          <p:nvPr/>
        </p:nvCxnSpPr>
        <p:spPr>
          <a:xfrm>
            <a:off x="8171619" y="2717631"/>
            <a:ext cx="720860" cy="206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88" y="4869160"/>
            <a:ext cx="1922605" cy="19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5589240"/>
            <a:ext cx="1571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    Beam spot </a:t>
            </a:r>
          </a:p>
          <a:p>
            <a:r>
              <a:rPr lang="pt-BR" sz="1600" dirty="0" smtClean="0"/>
              <a:t>FWHM=4,5mm</a:t>
            </a:r>
            <a:endParaRPr lang="pt-B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5652537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   Beam spot</a:t>
            </a:r>
          </a:p>
          <a:p>
            <a:r>
              <a:rPr lang="pt-BR" sz="1600" dirty="0" smtClean="0"/>
              <a:t>FWHM=7mm</a:t>
            </a:r>
            <a:endParaRPr lang="pt-BR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656E-FEE7-4061-BE69-47E25BBC1A59}" type="slidenum">
              <a:rPr lang="pt-BR" altLang="pt-BR" smtClean="0"/>
              <a:pPr>
                <a:defRPr/>
              </a:pPr>
              <a:t>5</a:t>
            </a:fld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4463"/>
            <a:ext cx="8220075" cy="2060575"/>
          </a:xfrm>
        </p:spPr>
        <p:txBody>
          <a:bodyPr/>
          <a:lstStyle/>
          <a:p>
            <a:pPr algn="l" eaLnBrk="1" hangingPunct="1"/>
            <a:r>
              <a:rPr lang="pt-BR" altLang="pt-BR" sz="2000" dirty="0" smtClean="0"/>
              <a:t>Typical </a:t>
            </a:r>
            <a:r>
              <a:rPr lang="pt-BR" altLang="pt-BR" sz="2000" dirty="0" smtClean="0"/>
              <a:t>identification</a:t>
            </a:r>
            <a:r>
              <a:rPr lang="pt-BR" altLang="pt-BR" sz="2000" dirty="0" smtClean="0"/>
              <a:t> </a:t>
            </a:r>
            <a:r>
              <a:rPr lang="pt-BR" altLang="pt-BR" sz="2000" dirty="0" smtClean="0"/>
              <a:t>spectrum obtained  in the second scattering chamber, after the second </a:t>
            </a:r>
            <a:r>
              <a:rPr lang="pt-BR" altLang="pt-BR" sz="2000" dirty="0" smtClean="0">
                <a:solidFill>
                  <a:schemeClr val="tx1"/>
                </a:solidFill>
              </a:rPr>
              <a:t>solenoid, with </a:t>
            </a:r>
            <a:r>
              <a:rPr lang="el-GR" altLang="pt-BR" sz="2000" dirty="0" smtClean="0">
                <a:solidFill>
                  <a:schemeClr val="tx1"/>
                </a:solidFill>
                <a:cs typeface="Arial" charset="0"/>
              </a:rPr>
              <a:t>Δ</a:t>
            </a:r>
            <a:r>
              <a:rPr lang="pt-BR" altLang="pt-BR" sz="2000" dirty="0" smtClean="0">
                <a:solidFill>
                  <a:schemeClr val="tx1"/>
                </a:solidFill>
                <a:cs typeface="Arial" charset="0"/>
              </a:rPr>
              <a:t>E-E Si telescope, </a:t>
            </a:r>
            <a:r>
              <a:rPr lang="pt-BR" altLang="pt-BR" sz="2000" dirty="0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pt-BR" altLang="pt-BR" sz="2000" dirty="0" smtClean="0">
                <a:solidFill>
                  <a:schemeClr val="tx1"/>
                </a:solidFill>
                <a:cs typeface="Arial" charset="0"/>
              </a:rPr>
            </a:br>
            <a:r>
              <a:rPr lang="pt-BR" altLang="pt-BR" sz="2000" dirty="0" smtClean="0">
                <a:solidFill>
                  <a:schemeClr val="tx1"/>
                </a:solidFill>
                <a:cs typeface="Arial" charset="0"/>
              </a:rPr>
              <a:t>without </a:t>
            </a:r>
            <a:r>
              <a:rPr lang="pt-BR" altLang="pt-BR" sz="2000" dirty="0" smtClean="0">
                <a:solidFill>
                  <a:schemeClr val="tx1"/>
                </a:solidFill>
                <a:cs typeface="Arial" charset="0"/>
              </a:rPr>
              <a:t>(A) and with (B) degrader : contaminant beams are eliminated.</a:t>
            </a:r>
            <a:br>
              <a:rPr lang="pt-BR" altLang="pt-BR" sz="2000" dirty="0" smtClean="0">
                <a:solidFill>
                  <a:schemeClr val="tx1"/>
                </a:solidFill>
                <a:cs typeface="Arial" charset="0"/>
              </a:rPr>
            </a:br>
            <a:r>
              <a:rPr lang="pt-BR" altLang="pt-BR" sz="2000" dirty="0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pt-BR" altLang="pt-BR" sz="2000" dirty="0" smtClean="0">
                <a:solidFill>
                  <a:schemeClr val="tx1"/>
                </a:solidFill>
                <a:cs typeface="Arial" charset="0"/>
              </a:rPr>
            </a:br>
            <a:r>
              <a:rPr lang="pt-BR" altLang="pt-BR" sz="2000" dirty="0" smtClean="0"/>
              <a:t>Transmission: ~50%</a:t>
            </a:r>
          </a:p>
        </p:txBody>
      </p:sp>
      <p:pic>
        <p:nvPicPr>
          <p:cNvPr id="15363" name="Picture 4" descr="new_fi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3613"/>
            <a:ext cx="9144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11B38-65AF-4360-8A73-356BBC7CA47E}" type="slidenum">
              <a:rPr lang="pt-BR" altLang="pt-BR" smtClean="0"/>
              <a:pPr>
                <a:defRPr/>
              </a:pPr>
              <a:t>6</a:t>
            </a:fld>
            <a:endParaRPr lang="pt-BR" altLang="pt-BR"/>
          </a:p>
        </p:txBody>
      </p:sp>
      <p:sp>
        <p:nvSpPr>
          <p:cNvPr id="3" name="TextBox 2"/>
          <p:cNvSpPr txBox="1"/>
          <p:nvPr/>
        </p:nvSpPr>
        <p:spPr>
          <a:xfrm>
            <a:off x="35496" y="2812866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ym typeface="Symbol"/>
              </a:rPr>
              <a:t>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2780928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ym typeface="Symbol"/>
              </a:rPr>
              <a:t>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06388" y="1339836"/>
            <a:ext cx="8586787" cy="3899264"/>
            <a:chOff x="1091" y="2126"/>
            <a:chExt cx="4954" cy="2009"/>
          </a:xfrm>
        </p:grpSpPr>
        <p:sp>
          <p:nvSpPr>
            <p:cNvPr id="16388" name="AutoShape 3"/>
            <p:cNvSpPr>
              <a:spLocks noChangeArrowheads="1"/>
            </p:cNvSpPr>
            <p:nvPr/>
          </p:nvSpPr>
          <p:spPr bwMode="auto">
            <a:xfrm>
              <a:off x="1091" y="2436"/>
              <a:ext cx="3999" cy="1199"/>
            </a:xfrm>
            <a:prstGeom prst="roundRect">
              <a:avLst>
                <a:gd name="adj" fmla="val 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>
                <a:latin typeface="Comic Sans MS" pitchFamily="66" charset="0"/>
              </a:endParaRPr>
            </a:p>
          </p:txBody>
        </p:sp>
        <p:grpSp>
          <p:nvGrpSpPr>
            <p:cNvPr id="16389" name="Group 4"/>
            <p:cNvGrpSpPr>
              <a:grpSpLocks/>
            </p:cNvGrpSpPr>
            <p:nvPr/>
          </p:nvGrpSpPr>
          <p:grpSpPr bwMode="auto">
            <a:xfrm>
              <a:off x="1092" y="2126"/>
              <a:ext cx="4953" cy="2009"/>
              <a:chOff x="1092" y="2126"/>
              <a:chExt cx="4953" cy="2009"/>
            </a:xfrm>
          </p:grpSpPr>
          <p:sp>
            <p:nvSpPr>
              <p:cNvPr id="16390" name="AutoShape 5"/>
              <p:cNvSpPr>
                <a:spLocks noChangeArrowheads="1"/>
              </p:cNvSpPr>
              <p:nvPr/>
            </p:nvSpPr>
            <p:spPr bwMode="auto">
              <a:xfrm>
                <a:off x="1092" y="2436"/>
                <a:ext cx="3991" cy="1191"/>
              </a:xfrm>
              <a:prstGeom prst="roundRect">
                <a:avLst>
                  <a:gd name="adj" fmla="val 8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400">
                  <a:latin typeface="Comic Sans MS" pitchFamily="66" charset="0"/>
                </a:endParaRPr>
              </a:p>
            </p:txBody>
          </p:sp>
          <p:grpSp>
            <p:nvGrpSpPr>
              <p:cNvPr id="16391" name="Group 6"/>
              <p:cNvGrpSpPr>
                <a:grpSpLocks/>
              </p:cNvGrpSpPr>
              <p:nvPr/>
            </p:nvGrpSpPr>
            <p:grpSpPr bwMode="auto">
              <a:xfrm>
                <a:off x="1092" y="2126"/>
                <a:ext cx="4953" cy="2009"/>
                <a:chOff x="1092" y="2126"/>
                <a:chExt cx="4953" cy="2009"/>
              </a:xfrm>
            </p:grpSpPr>
            <p:sp>
              <p:nvSpPr>
                <p:cNvPr id="16392" name="AutoShape 7"/>
                <p:cNvSpPr>
                  <a:spLocks noChangeArrowheads="1"/>
                </p:cNvSpPr>
                <p:nvPr/>
              </p:nvSpPr>
              <p:spPr bwMode="auto">
                <a:xfrm>
                  <a:off x="1092" y="2436"/>
                  <a:ext cx="3985" cy="1184"/>
                </a:xfrm>
                <a:prstGeom prst="roundRect">
                  <a:avLst>
                    <a:gd name="adj" fmla="val 8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2400">
                    <a:latin typeface="Comic Sans MS" pitchFamily="66" charset="0"/>
                  </a:endParaRPr>
                </a:p>
              </p:txBody>
            </p:sp>
            <p:grpSp>
              <p:nvGrpSpPr>
                <p:cNvPr id="16393" name="Group 8"/>
                <p:cNvGrpSpPr>
                  <a:grpSpLocks/>
                </p:cNvGrpSpPr>
                <p:nvPr/>
              </p:nvGrpSpPr>
              <p:grpSpPr bwMode="auto">
                <a:xfrm>
                  <a:off x="1092" y="2126"/>
                  <a:ext cx="4953" cy="2009"/>
                  <a:chOff x="1092" y="2126"/>
                  <a:chExt cx="4953" cy="2009"/>
                </a:xfrm>
              </p:grpSpPr>
              <p:sp>
                <p:nvSpPr>
                  <p:cNvPr id="16394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1092" y="2436"/>
                    <a:ext cx="3979" cy="1179"/>
                  </a:xfrm>
                  <a:prstGeom prst="roundRect">
                    <a:avLst>
                      <a:gd name="adj" fmla="val 83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>
                      <a:latin typeface="Comic Sans MS" pitchFamily="66" charset="0"/>
                    </a:endParaRPr>
                  </a:p>
                </p:txBody>
              </p:sp>
              <p:grpSp>
                <p:nvGrpSpPr>
                  <p:cNvPr id="16395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092" y="2126"/>
                    <a:ext cx="4953" cy="2009"/>
                    <a:chOff x="1092" y="2126"/>
                    <a:chExt cx="4953" cy="2009"/>
                  </a:xfrm>
                </p:grpSpPr>
                <p:sp>
                  <p:nvSpPr>
                    <p:cNvPr id="16396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2" y="2436"/>
                      <a:ext cx="3973" cy="1174"/>
                    </a:xfrm>
                    <a:prstGeom prst="roundRect">
                      <a:avLst>
                        <a:gd name="adj" fmla="val 83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>
                        <a:latin typeface="Comic Sans MS" pitchFamily="66" charset="0"/>
                      </a:endParaRPr>
                    </a:p>
                  </p:txBody>
                </p:sp>
                <p:grpSp>
                  <p:nvGrpSpPr>
                    <p:cNvPr id="16397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92" y="2126"/>
                      <a:ext cx="4953" cy="2009"/>
                      <a:chOff x="1092" y="2126"/>
                      <a:chExt cx="4953" cy="2009"/>
                    </a:xfrm>
                  </p:grpSpPr>
                  <p:sp>
                    <p:nvSpPr>
                      <p:cNvPr id="16398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2" y="2436"/>
                        <a:ext cx="3971" cy="1171"/>
                      </a:xfrm>
                      <a:prstGeom prst="roundRect">
                        <a:avLst>
                          <a:gd name="adj" fmla="val 83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pt-BR" altLang="pt-BR" sz="2400">
                          <a:latin typeface="Comic Sans MS" pitchFamily="66" charset="0"/>
                        </a:endParaRPr>
                      </a:p>
                    </p:txBody>
                  </p:sp>
                  <p:grpSp>
                    <p:nvGrpSpPr>
                      <p:cNvPr id="16399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92" y="2126"/>
                        <a:ext cx="4953" cy="2009"/>
                        <a:chOff x="1092" y="2126"/>
                        <a:chExt cx="4953" cy="2009"/>
                      </a:xfrm>
                    </p:grpSpPr>
                    <p:sp>
                      <p:nvSpPr>
                        <p:cNvPr id="16400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92" y="2436"/>
                          <a:ext cx="3969" cy="1167"/>
                        </a:xfrm>
                        <a:prstGeom prst="roundRect">
                          <a:avLst>
                            <a:gd name="adj" fmla="val 83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pt-BR" altLang="pt-BR" sz="2400">
                            <a:latin typeface="Comic Sans MS" pitchFamily="66" charset="0"/>
                          </a:endParaRPr>
                        </a:p>
                      </p:txBody>
                    </p:sp>
                    <p:grpSp>
                      <p:nvGrpSpPr>
                        <p:cNvPr id="16401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92" y="2126"/>
                          <a:ext cx="4953" cy="2009"/>
                          <a:chOff x="1092" y="2126"/>
                          <a:chExt cx="4953" cy="2009"/>
                        </a:xfrm>
                      </p:grpSpPr>
                      <p:sp>
                        <p:nvSpPr>
                          <p:cNvPr id="16402" name="AutoShap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92" y="2436"/>
                            <a:ext cx="3966" cy="1164"/>
                          </a:xfrm>
                          <a:prstGeom prst="roundRect">
                            <a:avLst>
                              <a:gd name="adj" fmla="val 83"/>
                            </a:avLst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pt-BR" altLang="pt-BR" sz="2400">
                              <a:latin typeface="Comic Sans MS" pitchFamily="66" charset="0"/>
                            </a:endParaRPr>
                          </a:p>
                        </p:txBody>
                      </p:sp>
                      <p:grpSp>
                        <p:nvGrpSpPr>
                          <p:cNvPr id="16403" name="Group 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92" y="2126"/>
                            <a:ext cx="4953" cy="2009"/>
                            <a:chOff x="1092" y="2126"/>
                            <a:chExt cx="4953" cy="2009"/>
                          </a:xfrm>
                        </p:grpSpPr>
                        <p:sp>
                          <p:nvSpPr>
                            <p:cNvPr id="16404" name="AutoShape 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92" y="2436"/>
                              <a:ext cx="3965" cy="1162"/>
                            </a:xfrm>
                            <a:prstGeom prst="roundRect">
                              <a:avLst>
                                <a:gd name="adj" fmla="val 83"/>
                              </a:avLst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 eaLnBrk="0" hangingPunct="0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1pPr>
                              <a:lvl2pPr marL="742950" indent="-28575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2pPr>
                              <a:lvl3pPr marL="1143000" indent="-228600" eaLnBrk="0" hangingPunct="0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3pPr>
                              <a:lvl4pPr marL="1600200" indent="-228600" eaLnBrk="0" hangingPunct="0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4pPr>
                              <a:lvl5pPr marL="2057400" indent="-228600" eaLnBrk="0" hangingPunct="0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endParaRPr lang="pt-BR" altLang="pt-BR" sz="2400">
                                <a:latin typeface="Comic Sans MS" pitchFamily="66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6405" name="Group 2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092" y="2126"/>
                              <a:ext cx="4953" cy="2009"/>
                              <a:chOff x="1092" y="2126"/>
                              <a:chExt cx="4953" cy="2009"/>
                            </a:xfrm>
                          </p:grpSpPr>
                          <p:sp>
                            <p:nvSpPr>
                              <p:cNvPr id="16406" name="AutoShap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92" y="2436"/>
                                <a:ext cx="3964" cy="1162"/>
                              </a:xfrm>
                              <a:prstGeom prst="roundRect">
                                <a:avLst>
                                  <a:gd name="adj" fmla="val 83"/>
                                </a:avLst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spcBef>
                                    <a:spcPct val="20000"/>
                                  </a:spcBef>
                                  <a:buChar char="•"/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1pPr>
                                <a:lvl2pPr marL="742950" indent="-285750" eaLnBrk="0" hangingPunct="0">
                                  <a:spcBef>
                                    <a:spcPct val="20000"/>
                                  </a:spcBef>
                                  <a:buChar char="–"/>
                                  <a:defRPr sz="28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2pPr>
                                <a:lvl3pPr marL="1143000" indent="-228600" eaLnBrk="0" hangingPunct="0">
                                  <a:spcBef>
                                    <a:spcPct val="20000"/>
                                  </a:spcBef>
                                  <a:buChar char="•"/>
                                  <a:defRPr sz="24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3pPr>
                                <a:lvl4pPr marL="1600200" indent="-228600" eaLnBrk="0" hangingPunct="0">
                                  <a:spcBef>
                                    <a:spcPct val="20000"/>
                                  </a:spcBef>
                                  <a:buChar char="–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4pPr>
                                <a:lvl5pPr marL="2057400" indent="-228600" eaLnBrk="0" hangingPunct="0">
                                  <a:spcBef>
                                    <a:spcPct val="20000"/>
                                  </a:spcBef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9pPr>
                              </a:lstStyle>
                              <a:p>
                                <a:pPr eaLnBrk="1" hangingPunct="1">
                                  <a:spcBef>
                                    <a:spcPct val="0"/>
                                  </a:spcBef>
                                  <a:buFontTx/>
                                  <a:buNone/>
                                </a:pPr>
                                <a:endParaRPr lang="pt-BR" altLang="pt-BR" sz="2400">
                                  <a:latin typeface="Comic Sans MS" pitchFamily="66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407" name="AutoShape 2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92" y="2126"/>
                                <a:ext cx="4953" cy="2009"/>
                              </a:xfrm>
                              <a:prstGeom prst="roundRect">
                                <a:avLst>
                                  <a:gd name="adj" fmla="val 83"/>
                                </a:avLst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lIns="81639" tIns="42452" rIns="81639" bIns="42452">
                                <a:spAutoFit/>
                              </a:bodyPr>
                              <a:lstStyle>
                                <a:lvl1pPr defTabSz="828675" eaLnBrk="0" hangingPunct="0">
                                  <a:spcBef>
                                    <a:spcPct val="20000"/>
                                  </a:spcBef>
                                  <a:buChar char="•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1pPr>
                                <a:lvl2pPr marL="742950" indent="-285750" defTabSz="828675" eaLnBrk="0" hangingPunct="0">
                                  <a:spcBef>
                                    <a:spcPct val="20000"/>
                                  </a:spcBef>
                                  <a:buChar char="–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8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2pPr>
                                <a:lvl3pPr marL="1143000" indent="-228600" defTabSz="828675" eaLnBrk="0" hangingPunct="0">
                                  <a:spcBef>
                                    <a:spcPct val="20000"/>
                                  </a:spcBef>
                                  <a:buChar char="•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4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3pPr>
                                <a:lvl4pPr marL="1600200" indent="-228600" defTabSz="828675" eaLnBrk="0" hangingPunct="0">
                                  <a:spcBef>
                                    <a:spcPct val="20000"/>
                                  </a:spcBef>
                                  <a:buChar char="–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4pPr>
                                <a:lvl5pPr marL="2057400" indent="-228600" defTabSz="828675" eaLnBrk="0" hangingPunct="0">
                                  <a:spcBef>
                                    <a:spcPct val="20000"/>
                                  </a:spcBef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5pPr>
                                <a:lvl6pPr marL="25146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6pPr>
                                <a:lvl7pPr marL="29718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7pPr>
                                <a:lvl8pPr marL="34290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8pPr>
                                <a:lvl9pPr marL="3886200" indent="-228600" defTabSz="828675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tabLst>
                                    <a:tab pos="0" algn="l"/>
                                    <a:tab pos="406400" algn="l"/>
                                    <a:tab pos="814388" algn="l"/>
                                    <a:tab pos="1220788" algn="l"/>
                                    <a:tab pos="1628775" algn="l"/>
                                    <a:tab pos="2036763" algn="l"/>
                                    <a:tab pos="2443163" algn="l"/>
                                    <a:tab pos="2851150" algn="l"/>
                                    <a:tab pos="3259138" algn="l"/>
                                    <a:tab pos="3665538" algn="l"/>
                                    <a:tab pos="4073525" algn="l"/>
                                    <a:tab pos="4481513" algn="l"/>
                                    <a:tab pos="4889500" algn="l"/>
                                    <a:tab pos="5295900" algn="l"/>
                                    <a:tab pos="5703888" algn="l"/>
                                    <a:tab pos="6111875" algn="l"/>
                                    <a:tab pos="6518275" algn="l"/>
                                    <a:tab pos="6926263" algn="l"/>
                                    <a:tab pos="7334250" algn="l"/>
                                    <a:tab pos="7742238" algn="l"/>
                                    <a:tab pos="8148638" algn="l"/>
                                  </a:tabLst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charset="0"/>
                                  </a:defRPr>
                                </a:lvl9pPr>
                              </a:lstStyle>
                              <a:p>
                                <a:pPr eaLnBrk="1">
                                  <a:lnSpc>
                                    <a:spcPct val="93000"/>
                                  </a:lnSpc>
                                  <a:spcBef>
                                    <a:spcPct val="0"/>
                                  </a:spcBef>
                                  <a:buClr>
                                    <a:srgbClr val="FFFF99"/>
                                  </a:buClr>
                                  <a:buFont typeface="Times New Roman" pitchFamily="18" charset="0"/>
                                  <a:buNone/>
                                </a:pP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secondary </a:t>
                                </a:r>
                                <a:r>
                                  <a:rPr lang="en-GB" altLang="pt-BR" sz="2400" b="1" dirty="0">
                                    <a:solidFill>
                                      <a:srgbClr val="333399"/>
                                    </a:solidFill>
                                  </a:rPr>
                                  <a:t>ion</a:t>
                                </a:r>
                                <a:r>
                                  <a:rPr lang="en-GB" altLang="pt-BR" b="1" dirty="0">
                                    <a:solidFill>
                                      <a:srgbClr val="333399"/>
                                    </a:solidFill>
                                  </a:rPr>
                                  <a:t>   </a:t>
                                </a:r>
                                <a:r>
                                  <a:rPr lang="en-GB" altLang="pt-BR" sz="2400" b="1" dirty="0">
                                    <a:solidFill>
                                      <a:srgbClr val="333399"/>
                                    </a:solidFill>
                                  </a:rPr>
                                  <a:t>  reaction             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intensity </a:t>
                                </a:r>
                                <a:r>
                                  <a:rPr lang="en-GB" altLang="pt-BR" sz="1600" b="1" dirty="0">
                                    <a:solidFill>
                                      <a:schemeClr val="accent2"/>
                                    </a:solidFill>
                                  </a:rPr>
                                  <a:t>/ 1</a:t>
                                </a:r>
                                <a:r>
                                  <a:rPr lang="en-GB" altLang="pt-BR" sz="1600" b="1" dirty="0">
                                    <a:solidFill>
                                      <a:schemeClr val="accent2"/>
                                    </a:solidFill>
                                    <a:sym typeface="Symbol" pitchFamily="18" charset="2"/>
                                  </a:rPr>
                                  <a:t></a:t>
                                </a:r>
                                <a:r>
                                  <a:rPr lang="en-GB" altLang="pt-BR" sz="1600" b="1" dirty="0">
                                    <a:solidFill>
                                      <a:schemeClr val="accent2"/>
                                    </a:solidFill>
                                  </a:rPr>
                                  <a:t>A of primary beam</a:t>
                                </a:r>
                              </a:p>
                              <a:p>
                                <a:pPr eaLnBrk="1">
                                  <a:lnSpc>
                                    <a:spcPct val="93000"/>
                                  </a:lnSpc>
                                  <a:spcBef>
                                    <a:spcPct val="0"/>
                                  </a:spcBef>
                                  <a:buClr>
                                    <a:srgbClr val="FFFF99"/>
                                  </a:buClr>
                                  <a:buFont typeface="Times New Roman" pitchFamily="18" charset="0"/>
                                  <a:buNone/>
                                </a:pPr>
                                <a:endParaRPr lang="en-GB" altLang="pt-BR" sz="2200" b="1" baseline="30000" dirty="0">
                                  <a:solidFill>
                                    <a:schemeClr val="accent2"/>
                                  </a:solidFill>
                                </a:endParaRPr>
                              </a:p>
                              <a:p>
                                <a:pPr eaLnBrk="1">
                                  <a:lnSpc>
                                    <a:spcPct val="93000"/>
                                  </a:lnSpc>
                                  <a:spcBef>
                                    <a:spcPct val="0"/>
                                  </a:spcBef>
                                  <a:buClr>
                                    <a:srgbClr val="FFFF99"/>
                                  </a:buClr>
                                  <a:buFont typeface="Times New Roman" pitchFamily="18" charset="0"/>
                                  <a:buNone/>
                                </a:pPr>
                                <a:r>
                                  <a:rPr lang="en-GB" altLang="pt-BR" sz="2200" b="1" dirty="0">
                                    <a:solidFill>
                                      <a:schemeClr val="accent2"/>
                                    </a:solidFill>
                                  </a:rPr>
                                  <a:t>                                                       </a:t>
                                </a:r>
                              </a:p>
                              <a:p>
                                <a:pPr eaLnBrk="1">
                                  <a:lnSpc>
                                    <a:spcPct val="93000"/>
                                  </a:lnSpc>
                                  <a:spcBef>
                                    <a:spcPct val="0"/>
                                  </a:spcBef>
                                  <a:buClr>
                                    <a:srgbClr val="FFFF99"/>
                                  </a:buClr>
                                  <a:buFont typeface="Times New Roman" pitchFamily="18" charset="0"/>
                                  <a:buNone/>
                                </a:pPr>
                                <a:r>
                                  <a:rPr lang="en-GB" altLang="pt-BR" sz="22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         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6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He              </a:t>
                                </a:r>
                                <a:r>
                                  <a:rPr lang="en-GB" altLang="pt-B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 </a:t>
                                </a:r>
                                <a:r>
                                  <a:rPr lang="en-GB" altLang="pt-BR" sz="2400" b="1" baseline="30000" dirty="0" smtClean="0">
                                    <a:solidFill>
                                      <a:schemeClr val="accent2"/>
                                    </a:solidFill>
                                  </a:rPr>
                                  <a:t>9</a:t>
                                </a:r>
                                <a:r>
                                  <a:rPr lang="en-GB" altLang="pt-B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Be(</a:t>
                                </a:r>
                                <a:r>
                                  <a:rPr lang="en-GB" altLang="pt-BR" sz="2400" b="1" baseline="30000" dirty="0" smtClean="0">
                                    <a:solidFill>
                                      <a:schemeClr val="accent2"/>
                                    </a:solidFill>
                                  </a:rPr>
                                  <a:t>7</a:t>
                                </a:r>
                                <a:r>
                                  <a:rPr lang="en-GB" altLang="pt-B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Li,</a:t>
                                </a:r>
                                <a:r>
                                  <a:rPr lang="en-GB" altLang="pt-BR" sz="2400" b="1" baseline="30000" dirty="0" smtClean="0">
                                    <a:solidFill>
                                      <a:schemeClr val="accent2"/>
                                    </a:solidFill>
                                  </a:rPr>
                                  <a:t>6</a:t>
                                </a:r>
                                <a:r>
                                  <a:rPr lang="en-GB" altLang="pt-B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He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)                 2 x 10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5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 p/s</a:t>
                                </a:r>
                              </a:p>
                              <a:p>
                                <a:pPr eaLnBrk="1">
                                  <a:lnSpc>
                                    <a:spcPct val="98000"/>
                                  </a:lnSpc>
                                  <a:spcBef>
                                    <a:spcPct val="0"/>
                                  </a:spcBef>
                                  <a:buClr>
                                    <a:srgbClr val="FFFF99"/>
                                  </a:buClr>
                                  <a:buFont typeface="Times New Roman" pitchFamily="18" charset="0"/>
                                  <a:buNone/>
                                </a:pP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          8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Li               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9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Be(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7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Li,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8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Li)                  10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6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 p/s</a:t>
                                </a:r>
                              </a:p>
                              <a:p>
                                <a:pPr eaLnBrk="1">
                                  <a:lnSpc>
                                    <a:spcPct val="98000"/>
                                  </a:lnSpc>
                                  <a:spcBef>
                                    <a:spcPct val="0"/>
                                  </a:spcBef>
                                  <a:buClr>
                                    <a:srgbClr val="FFFF99"/>
                                  </a:buClr>
                                  <a:buFont typeface="Times New Roman" pitchFamily="18" charset="0"/>
                                  <a:buNone/>
                                </a:pP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         7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Be             </a:t>
                                </a:r>
                                <a:r>
                                  <a:rPr lang="en-GB" altLang="pt-B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  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3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He(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6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Li,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7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Be)                6x10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5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 p/s </a:t>
                                </a:r>
                              </a:p>
                              <a:p>
                                <a:pPr eaLnBrk="1">
                                  <a:lnSpc>
                                    <a:spcPct val="98000"/>
                                  </a:lnSpc>
                                  <a:spcBef>
                                    <a:spcPct val="0"/>
                                  </a:spcBef>
                                  <a:buClr>
                                    <a:srgbClr val="FFFF99"/>
                                  </a:buClr>
                                  <a:buFont typeface="Times New Roman" pitchFamily="18" charset="0"/>
                                  <a:buNone/>
                                </a:pP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      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7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Be             </a:t>
                                </a:r>
                                <a:r>
                                  <a:rPr lang="en-GB" altLang="pt-B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  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6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Li(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7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Li,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7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Be)                 </a:t>
                                </a:r>
                                <a:r>
                                  <a:rPr lang="en-GB" altLang="pt-B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10</a:t>
                                </a:r>
                                <a:r>
                                  <a:rPr lang="en-GB" altLang="pt-BR" sz="2400" b="1" baseline="30000" dirty="0" smtClean="0">
                                    <a:solidFill>
                                      <a:schemeClr val="accent2"/>
                                    </a:solidFill>
                                  </a:rPr>
                                  <a:t>5</a:t>
                                </a:r>
                                <a:r>
                                  <a:rPr lang="en-GB" altLang="pt-B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 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p/s</a:t>
                                </a:r>
                              </a:p>
                              <a:p>
                                <a:pPr eaLnBrk="1">
                                  <a:lnSpc>
                                    <a:spcPct val="98000"/>
                                  </a:lnSpc>
                                  <a:spcBef>
                                    <a:spcPct val="0"/>
                                  </a:spcBef>
                                  <a:buClr>
                                    <a:srgbClr val="FFFF99"/>
                                  </a:buClr>
                                  <a:buFont typeface="Times New Roman" pitchFamily="18" charset="0"/>
                                  <a:buNone/>
                                </a:pP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          8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B              </a:t>
                                </a:r>
                                <a:r>
                                  <a:rPr lang="en-GB" altLang="pt-B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  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3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He(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6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Li,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8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B)                </a:t>
                                </a:r>
                                <a:r>
                                  <a:rPr lang="en-GB" altLang="pt-B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  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10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4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 p/s</a:t>
                                </a:r>
                              </a:p>
                              <a:p>
                                <a:pPr eaLnBrk="1" hangingPunct="1">
                                  <a:spcBef>
                                    <a:spcPct val="0"/>
                                  </a:spcBef>
                                  <a:buFontTx/>
                                  <a:buNone/>
                                </a:pP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       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18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F             </a:t>
                                </a:r>
                                <a:r>
                                  <a:rPr lang="en-GB" altLang="pt-B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  </a:t>
                                </a:r>
                                <a:r>
                                  <a:rPr lang="en-GB" altLang="pt-BR" sz="2400" b="1" baseline="30000" dirty="0" smtClean="0">
                                    <a:solidFill>
                                      <a:schemeClr val="accent2"/>
                                    </a:solidFill>
                                  </a:rPr>
                                  <a:t>12</a:t>
                                </a:r>
                                <a:r>
                                  <a:rPr lang="en-GB" altLang="pt-B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C(</a:t>
                                </a:r>
                                <a:r>
                                  <a:rPr lang="en-GB" altLang="pt-BR" sz="2400" b="1" baseline="30000" dirty="0" smtClean="0">
                                    <a:solidFill>
                                      <a:schemeClr val="accent2"/>
                                    </a:solidFill>
                                  </a:rPr>
                                  <a:t>17</a:t>
                                </a:r>
                                <a:r>
                                  <a:rPr lang="en-GB" altLang="pt-B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O,</a:t>
                                </a:r>
                                <a:r>
                                  <a:rPr lang="en-GB" altLang="pt-BR" sz="2400" b="1" baseline="30000" dirty="0" smtClean="0">
                                    <a:solidFill>
                                      <a:schemeClr val="accent2"/>
                                    </a:solidFill>
                                  </a:rPr>
                                  <a:t>18</a:t>
                                </a:r>
                                <a:r>
                                  <a:rPr lang="en-GB" altLang="pt-B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F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)             </a:t>
                                </a:r>
                                <a:r>
                                  <a:rPr lang="en-GB" altLang="pt-B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    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10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4 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p/s</a:t>
                                </a:r>
                              </a:p>
                              <a:p>
                                <a:pPr eaLnBrk="1" hangingPunct="1">
                                  <a:spcBef>
                                    <a:spcPct val="0"/>
                                  </a:spcBef>
                                  <a:buFontTx/>
                                  <a:buNone/>
                                </a:pP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       </a:t>
                                </a:r>
                                <a:r>
                                  <a:rPr lang="en-GB" altLang="pt-BR" sz="2400" b="1" baseline="30000" dirty="0">
                                    <a:solidFill>
                                      <a:schemeClr val="accent2"/>
                                    </a:solidFill>
                                  </a:rPr>
                                  <a:t>17</a:t>
                                </a:r>
                                <a:r>
                                  <a:rPr lang="en-GB" altLang="pt-BR" sz="2400" b="1" dirty="0">
                                    <a:solidFill>
                                      <a:schemeClr val="accent2"/>
                                    </a:solidFill>
                                  </a:rPr>
                                  <a:t>F              </a:t>
                                </a:r>
                                <a:r>
                                  <a:rPr lang="en-GB" altLang="pt-B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  </a:t>
                                </a:r>
                                <a:r>
                                  <a:rPr lang="en-GB" altLang="pt-BR" sz="2400" b="1" baseline="30000" dirty="0" smtClean="0">
                                    <a:solidFill>
                                      <a:schemeClr val="accent2"/>
                                    </a:solidFill>
                                  </a:rPr>
                                  <a:t>3</a:t>
                                </a:r>
                                <a:r>
                                  <a:rPr lang="en-GB" altLang="pt-B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He(</a:t>
                                </a:r>
                                <a:r>
                                  <a:rPr lang="en-GB" altLang="pt-BR" sz="2400" b="1" baseline="30000" dirty="0" smtClean="0">
                                    <a:solidFill>
                                      <a:schemeClr val="accent2"/>
                                    </a:solidFill>
                                  </a:rPr>
                                  <a:t>16</a:t>
                                </a:r>
                                <a:r>
                                  <a:rPr lang="en-GB" altLang="pt-B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O,</a:t>
                                </a:r>
                                <a:r>
                                  <a:rPr lang="en-GB" altLang="pt-BR" sz="2400" b="1" baseline="30000" dirty="0" smtClean="0">
                                    <a:solidFill>
                                      <a:schemeClr val="accent2"/>
                                    </a:solidFill>
                                  </a:rPr>
                                  <a:t>17</a:t>
                                </a:r>
                                <a:r>
                                  <a:rPr lang="en-GB" altLang="pt-BR" sz="24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F)d</a:t>
                                </a:r>
                                <a:r>
                                  <a:rPr lang="en-GB" altLang="pt-BR" sz="2000" b="1" dirty="0" smtClean="0">
                                    <a:solidFill>
                                      <a:schemeClr val="accent2"/>
                                    </a:solidFill>
                                  </a:rPr>
                                  <a:t>                    </a:t>
                                </a:r>
                                <a:r>
                                  <a:rPr lang="en-GB" altLang="pt-BR" sz="2000" b="1" dirty="0">
                                    <a:solidFill>
                                      <a:schemeClr val="accent2"/>
                                    </a:solidFill>
                                  </a:rPr>
                                  <a:t>*</a:t>
                                </a:r>
                              </a:p>
                              <a:p>
                                <a:pPr eaLnBrk="1">
                                  <a:lnSpc>
                                    <a:spcPct val="98000"/>
                                  </a:lnSpc>
                                  <a:spcBef>
                                    <a:spcPct val="0"/>
                                  </a:spcBef>
                                  <a:buClr>
                                    <a:srgbClr val="FFFF99"/>
                                  </a:buClr>
                                  <a:buFont typeface="Times New Roman" pitchFamily="18" charset="0"/>
                                  <a:buNone/>
                                </a:pPr>
                                <a:endParaRPr lang="en-GB" altLang="pt-BR" sz="2000" b="1" dirty="0">
                                  <a:solidFill>
                                    <a:schemeClr val="accent2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16387" name="Text Box 23"/>
          <p:cNvSpPr txBox="1">
            <a:spLocks noChangeArrowheads="1"/>
          </p:cNvSpPr>
          <p:nvPr/>
        </p:nvSpPr>
        <p:spPr bwMode="auto">
          <a:xfrm>
            <a:off x="821658" y="574675"/>
            <a:ext cx="7470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333399"/>
                </a:solidFill>
              </a:rPr>
              <a:t>Present radioactive beams at RIBRAS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5733256"/>
            <a:ext cx="785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The production of pure secondary beams allows the study of fusion,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           transfer, break-up reactions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656E-FEE7-4061-BE69-47E25BBC1A59}" type="slidenum">
              <a:rPr lang="pt-BR" altLang="pt-BR" smtClean="0"/>
              <a:pPr>
                <a:defRPr/>
              </a:pPr>
              <a:t>7</a:t>
            </a:fld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50825" y="1349474"/>
            <a:ext cx="8893175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>
                <a:solidFill>
                  <a:srgbClr val="6600FF"/>
                </a:solidFill>
              </a:rPr>
              <a:t>E</a:t>
            </a:r>
            <a:r>
              <a:rPr lang="pt-BR" altLang="pt-BR" sz="3600" dirty="0" smtClean="0">
                <a:solidFill>
                  <a:srgbClr val="6600FF"/>
                </a:solidFill>
              </a:rPr>
              <a:t>xotism in nuclei: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rgbClr val="6600FF"/>
                </a:solidFill>
              </a:rPr>
              <a:t> </a:t>
            </a:r>
            <a:r>
              <a:rPr lang="pt-BR" altLang="pt-BR" sz="2800" dirty="0" smtClean="0">
                <a:solidFill>
                  <a:srgbClr val="6600FF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 smtClean="0">
                <a:solidFill>
                  <a:srgbClr val="6600FF"/>
                </a:solidFill>
              </a:rPr>
              <a:t> Halo structure in light nuclei for N/Z  far from 1: </a:t>
            </a:r>
            <a:r>
              <a:rPr lang="pt-BR" altLang="pt-BR" sz="2800" baseline="30000" dirty="0" smtClean="0">
                <a:solidFill>
                  <a:srgbClr val="6600FF"/>
                </a:solidFill>
              </a:rPr>
              <a:t>11</a:t>
            </a:r>
            <a:r>
              <a:rPr lang="pt-BR" altLang="pt-BR" sz="2800" dirty="0" smtClean="0">
                <a:solidFill>
                  <a:srgbClr val="6600FF"/>
                </a:solidFill>
              </a:rPr>
              <a:t>Li,</a:t>
            </a:r>
            <a:r>
              <a:rPr lang="pt-BR" altLang="pt-BR" sz="2800" baseline="30000" dirty="0" smtClean="0">
                <a:solidFill>
                  <a:srgbClr val="6600FF"/>
                </a:solidFill>
              </a:rPr>
              <a:t>6</a:t>
            </a:r>
            <a:r>
              <a:rPr lang="pt-BR" altLang="pt-BR" sz="2800" dirty="0" smtClean="0">
                <a:solidFill>
                  <a:srgbClr val="6600FF"/>
                </a:solidFill>
              </a:rPr>
              <a:t>He,</a:t>
            </a:r>
            <a:r>
              <a:rPr lang="pt-BR" altLang="pt-BR" sz="2800" baseline="30000" dirty="0" smtClean="0">
                <a:solidFill>
                  <a:srgbClr val="6600FF"/>
                </a:solidFill>
              </a:rPr>
              <a:t>11</a:t>
            </a:r>
            <a:r>
              <a:rPr lang="pt-BR" altLang="pt-BR" sz="2800" dirty="0" smtClean="0">
                <a:solidFill>
                  <a:srgbClr val="6600FF"/>
                </a:solidFill>
              </a:rPr>
              <a:t>Be, </a:t>
            </a:r>
            <a:r>
              <a:rPr lang="pt-BR" altLang="pt-BR" sz="2800" baseline="30000" dirty="0" smtClean="0">
                <a:solidFill>
                  <a:srgbClr val="6600FF"/>
                </a:solidFill>
              </a:rPr>
              <a:t>14</a:t>
            </a:r>
            <a:r>
              <a:rPr lang="pt-BR" altLang="pt-BR" sz="2800" dirty="0" smtClean="0">
                <a:solidFill>
                  <a:srgbClr val="6600FF"/>
                </a:solidFill>
              </a:rPr>
              <a:t>Be,  </a:t>
            </a:r>
            <a:r>
              <a:rPr lang="pt-BR" altLang="pt-BR" sz="2800" baseline="30000" dirty="0" smtClean="0">
                <a:solidFill>
                  <a:srgbClr val="6600FF"/>
                </a:solidFill>
              </a:rPr>
              <a:t>8</a:t>
            </a:r>
            <a:r>
              <a:rPr lang="pt-BR" altLang="pt-BR" sz="2800" dirty="0" smtClean="0">
                <a:solidFill>
                  <a:srgbClr val="6600FF"/>
                </a:solidFill>
              </a:rPr>
              <a:t>B, </a:t>
            </a:r>
            <a:r>
              <a:rPr lang="pt-BR" altLang="pt-BR" sz="2800" baseline="30000" dirty="0" smtClean="0">
                <a:solidFill>
                  <a:srgbClr val="6600FF"/>
                </a:solidFill>
              </a:rPr>
              <a:t>17</a:t>
            </a:r>
            <a:r>
              <a:rPr lang="pt-BR" altLang="pt-BR" sz="2800" dirty="0" smtClean="0">
                <a:solidFill>
                  <a:srgbClr val="6600FF"/>
                </a:solidFill>
              </a:rPr>
              <a:t>Ne.....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dirty="0">
              <a:solidFill>
                <a:srgbClr val="66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rgbClr val="6600FF"/>
                </a:solidFill>
              </a:rPr>
              <a:t> </a:t>
            </a:r>
            <a:r>
              <a:rPr lang="pt-BR" altLang="pt-BR" sz="2800" dirty="0" smtClean="0">
                <a:solidFill>
                  <a:srgbClr val="6600FF"/>
                </a:solidFill>
              </a:rPr>
              <a:t>Nuclear states with excited cores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dirty="0">
              <a:solidFill>
                <a:srgbClr val="66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 smtClean="0">
                <a:solidFill>
                  <a:srgbClr val="6600FF"/>
                </a:solidFill>
              </a:rPr>
              <a:t> Nuclear states with cluster structures: 2,3..</a:t>
            </a:r>
            <a:endParaRPr lang="pt-BR" altLang="pt-BR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656E-FEE7-4061-BE69-47E25BBC1A59}" type="slidenum">
              <a:rPr lang="pt-BR" altLang="pt-BR" smtClean="0"/>
              <a:pPr>
                <a:defRPr/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40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3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3"/>
          <a:stretch/>
        </p:blipFill>
        <p:spPr bwMode="auto">
          <a:xfrm>
            <a:off x="2123728" y="548680"/>
            <a:ext cx="1927201" cy="612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9494" name="Connecteur droit 2"/>
          <p:cNvCxnSpPr>
            <a:cxnSpLocks noChangeShapeType="1"/>
          </p:cNvCxnSpPr>
          <p:nvPr/>
        </p:nvCxnSpPr>
        <p:spPr bwMode="auto">
          <a:xfrm>
            <a:off x="179388" y="2060848"/>
            <a:ext cx="7560964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2"/>
          <p:cNvCxnSpPr>
            <a:cxnSpLocks noChangeShapeType="1"/>
          </p:cNvCxnSpPr>
          <p:nvPr/>
        </p:nvCxnSpPr>
        <p:spPr bwMode="auto">
          <a:xfrm>
            <a:off x="251024" y="5661248"/>
            <a:ext cx="7561336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Connecteur droit avec flèche 3"/>
          <p:cNvCxnSpPr/>
          <p:nvPr/>
        </p:nvCxnSpPr>
        <p:spPr>
          <a:xfrm flipV="1">
            <a:off x="683568" y="1263630"/>
            <a:ext cx="0" cy="79721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755576" y="1437297"/>
                <a:ext cx="7698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BE" sz="2400" b="0" i="1" smtClean="0">
                              <a:latin typeface="Cambria Math"/>
                            </a:rPr>
                            <m:t>𝑐𝑚</m:t>
                          </m:r>
                        </m:sub>
                      </m:sSub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37297"/>
                <a:ext cx="76982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7273567" y="1383159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 smtClean="0">
                <a:solidFill>
                  <a:srgbClr val="FF0000"/>
                </a:solidFill>
              </a:rPr>
              <a:t>7</a:t>
            </a:r>
            <a:r>
              <a:rPr lang="en-US" sz="2400" dirty="0" smtClean="0">
                <a:solidFill>
                  <a:srgbClr val="FF0000"/>
                </a:solidFill>
              </a:rPr>
              <a:t>Li+d</a:t>
            </a:r>
            <a:endParaRPr lang="fr-BE" sz="2400" dirty="0"/>
          </a:p>
        </p:txBody>
      </p:sp>
      <p:sp>
        <p:nvSpPr>
          <p:cNvPr id="15" name="Rectangle 14"/>
          <p:cNvSpPr/>
          <p:nvPr/>
        </p:nvSpPr>
        <p:spPr>
          <a:xfrm>
            <a:off x="7053326" y="5559623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a+a</a:t>
            </a:r>
            <a:r>
              <a:rPr lang="en-US" sz="2400" dirty="0" err="1" smtClean="0">
                <a:solidFill>
                  <a:srgbClr val="FF0000"/>
                </a:solidFill>
              </a:rPr>
              <a:t>+n</a:t>
            </a:r>
            <a:endParaRPr lang="fr-BE" sz="2400" dirty="0"/>
          </a:p>
        </p:txBody>
      </p:sp>
      <p:cxnSp>
        <p:nvCxnSpPr>
          <p:cNvPr id="16" name="Connecteur droit 2"/>
          <p:cNvCxnSpPr>
            <a:cxnSpLocks noChangeShapeType="1"/>
          </p:cNvCxnSpPr>
          <p:nvPr/>
        </p:nvCxnSpPr>
        <p:spPr bwMode="auto">
          <a:xfrm>
            <a:off x="179388" y="1916832"/>
            <a:ext cx="7560964" cy="0"/>
          </a:xfrm>
          <a:prstGeom prst="lin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7409845" y="2060848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>
                <a:solidFill>
                  <a:srgbClr val="FF0000"/>
                </a:solidFill>
              </a:rPr>
              <a:t>8</a:t>
            </a:r>
            <a:r>
              <a:rPr lang="en-US" sz="2400" dirty="0">
                <a:solidFill>
                  <a:srgbClr val="FF0000"/>
                </a:solidFill>
              </a:rPr>
              <a:t>Li+p</a:t>
            </a:r>
            <a:endParaRPr lang="fr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39952" y="3233008"/>
                <a:ext cx="4752528" cy="170816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fr-FR" dirty="0" smtClean="0"/>
                  <a:t>Probes </a:t>
                </a:r>
                <a:r>
                  <a:rPr lang="fr-FR" baseline="30000" dirty="0" smtClean="0"/>
                  <a:t>9</a:t>
                </a:r>
                <a:r>
                  <a:rPr lang="fr-FR" dirty="0" smtClean="0"/>
                  <a:t>Be </a:t>
                </a:r>
                <a:r>
                  <a:rPr lang="fr-FR" dirty="0" err="1" smtClean="0"/>
                  <a:t>around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≈18−20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fr-BE" dirty="0" smtClean="0"/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fr-BE" dirty="0" smtClean="0"/>
                  <a:t>High </a:t>
                </a:r>
                <a:r>
                  <a:rPr lang="fr-BE" dirty="0"/>
                  <a:t>excitation </a:t>
                </a:r>
                <a:r>
                  <a:rPr lang="fr-BE" dirty="0" err="1"/>
                  <a:t>energies</a:t>
                </a:r>
                <a:r>
                  <a:rPr lang="fr-BE" dirty="0"/>
                  <a:t> in </a:t>
                </a:r>
                <a:r>
                  <a:rPr lang="fr-BE" baseline="30000" dirty="0"/>
                  <a:t>9</a:t>
                </a:r>
                <a:r>
                  <a:rPr lang="fr-BE" dirty="0"/>
                  <a:t>Be</a:t>
                </a:r>
                <a:br>
                  <a:rPr lang="fr-BE" dirty="0"/>
                </a:br>
                <a:r>
                  <a:rPr lang="fr-BE" dirty="0">
                    <a:sym typeface="Wingdings" pitchFamily="2" charset="2"/>
                  </a:rPr>
                  <a:t> </a:t>
                </a:r>
                <a:r>
                  <a:rPr lang="fr-BE" dirty="0" err="1">
                    <a:sym typeface="Wingdings" pitchFamily="2" charset="2"/>
                  </a:rPr>
                  <a:t>unknown</a:t>
                </a:r>
                <a:r>
                  <a:rPr lang="fr-BE" dirty="0">
                    <a:sym typeface="Wingdings" pitchFamily="2" charset="2"/>
                  </a:rPr>
                  <a:t> states</a:t>
                </a:r>
                <a:br>
                  <a:rPr lang="fr-BE" dirty="0">
                    <a:sym typeface="Wingdings" pitchFamily="2" charset="2"/>
                  </a:rPr>
                </a:br>
                <a:r>
                  <a:rPr lang="fr-BE" dirty="0">
                    <a:sym typeface="Wingdings" pitchFamily="2" charset="2"/>
                  </a:rPr>
                  <a:t> </a:t>
                </a:r>
                <a:r>
                  <a:rPr lang="fr-BE" dirty="0" err="1" smtClean="0">
                    <a:sym typeface="Wingdings" pitchFamily="2" charset="2"/>
                  </a:rPr>
                  <a:t>level</a:t>
                </a:r>
                <a:r>
                  <a:rPr lang="fr-BE" dirty="0" smtClean="0">
                    <a:sym typeface="Wingdings" pitchFamily="2" charset="2"/>
                  </a:rPr>
                  <a:t>  </a:t>
                </a:r>
                <a:r>
                  <a:rPr lang="fr-BE" dirty="0" err="1">
                    <a:sym typeface="Wingdings" pitchFamily="2" charset="2"/>
                  </a:rPr>
                  <a:t>density</a:t>
                </a:r>
                <a:r>
                  <a:rPr lang="fr-BE" dirty="0">
                    <a:sym typeface="Wingdings" pitchFamily="2" charset="2"/>
                  </a:rPr>
                  <a:t> </a:t>
                </a:r>
                <a:r>
                  <a:rPr lang="fr-BE" dirty="0" smtClean="0">
                    <a:sym typeface="Wingdings" pitchFamily="2" charset="2"/>
                  </a:rPr>
                  <a:t>important</a:t>
                </a:r>
                <a:r>
                  <a:rPr lang="fr-BE" dirty="0">
                    <a:sym typeface="Wingdings" pitchFamily="2" charset="2"/>
                  </a:rPr>
                  <a:t/>
                </a:r>
                <a:br>
                  <a:rPr lang="fr-BE" dirty="0">
                    <a:sym typeface="Wingdings" pitchFamily="2" charset="2"/>
                  </a:rPr>
                </a:br>
                <a:r>
                  <a:rPr lang="fr-BE" dirty="0" smtClean="0">
                    <a:sym typeface="Wingdings" pitchFamily="2" charset="2"/>
                  </a:rPr>
                  <a:t> </a:t>
                </a:r>
                <a:r>
                  <a:rPr lang="fr-BE" dirty="0" err="1" smtClean="0">
                    <a:sym typeface="Wingdings" pitchFamily="2" charset="2"/>
                  </a:rPr>
                  <a:t>several</a:t>
                </a:r>
                <a:r>
                  <a:rPr lang="fr-BE" dirty="0" smtClean="0">
                    <a:sym typeface="Wingdings" pitchFamily="2" charset="2"/>
                  </a:rPr>
                  <a:t> </a:t>
                </a:r>
                <a:r>
                  <a:rPr lang="fr-BE" dirty="0">
                    <a:sym typeface="Wingdings" pitchFamily="2" charset="2"/>
                  </a:rPr>
                  <a:t>open </a:t>
                </a:r>
                <a:r>
                  <a:rPr lang="fr-BE" dirty="0" err="1">
                    <a:sym typeface="Wingdings" pitchFamily="2" charset="2"/>
                  </a:rPr>
                  <a:t>channels</a:t>
                </a:r>
                <a:endParaRPr lang="fr-BE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233008"/>
                <a:ext cx="4752528" cy="1708160"/>
              </a:xfrm>
              <a:prstGeom prst="rect">
                <a:avLst/>
              </a:prstGeom>
              <a:blipFill rotWithShape="1">
                <a:blip r:embed="rId4"/>
                <a:stretch>
                  <a:fillRect l="-895" t="-1060" b="-494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avec flèche 17"/>
          <p:cNvCxnSpPr/>
          <p:nvPr/>
        </p:nvCxnSpPr>
        <p:spPr>
          <a:xfrm flipH="1">
            <a:off x="7884368" y="2060848"/>
            <a:ext cx="935904" cy="1"/>
          </a:xfrm>
          <a:prstGeom prst="straightConnector1">
            <a:avLst/>
          </a:prstGeom>
          <a:ln w="38100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05691" y="188640"/>
            <a:ext cx="4818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3333CC"/>
                </a:solidFill>
              </a:rPr>
              <a:t>Study of  </a:t>
            </a:r>
            <a:r>
              <a:rPr lang="pt-BR" sz="2800" b="1" baseline="30000" dirty="0" smtClean="0">
                <a:solidFill>
                  <a:srgbClr val="3333CC"/>
                </a:solidFill>
              </a:rPr>
              <a:t>9</a:t>
            </a:r>
            <a:r>
              <a:rPr lang="pt-BR" sz="2800" b="1" dirty="0" smtClean="0">
                <a:solidFill>
                  <a:srgbClr val="3333CC"/>
                </a:solidFill>
              </a:rPr>
              <a:t>Be structure</a:t>
            </a:r>
          </a:p>
          <a:p>
            <a:r>
              <a:rPr lang="pt-BR" sz="2800" b="1" dirty="0" smtClean="0">
                <a:solidFill>
                  <a:srgbClr val="3333CC"/>
                </a:solidFill>
              </a:rPr>
              <a:t> through  </a:t>
            </a:r>
            <a:r>
              <a:rPr lang="pt-BR" sz="2800" b="1" baseline="30000" dirty="0" smtClean="0">
                <a:solidFill>
                  <a:srgbClr val="3333CC"/>
                </a:solidFill>
              </a:rPr>
              <a:t>8</a:t>
            </a:r>
            <a:r>
              <a:rPr lang="pt-BR" sz="2800" b="1" dirty="0" smtClean="0">
                <a:solidFill>
                  <a:srgbClr val="3333CC"/>
                </a:solidFill>
              </a:rPr>
              <a:t>Li+p reactions</a:t>
            </a:r>
            <a:endParaRPr lang="pt-BR" sz="2800" b="1" dirty="0">
              <a:solidFill>
                <a:srgbClr val="33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656E-FEE7-4061-BE69-47E25BBC1A59}" type="slidenum">
              <a:rPr lang="pt-BR" altLang="pt-BR" smtClean="0"/>
              <a:pPr>
                <a:defRPr/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1982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</TotalTime>
  <Words>1454</Words>
  <Application>Microsoft Office PowerPoint</Application>
  <PresentationFormat>On-screen Show (4:3)</PresentationFormat>
  <Paragraphs>269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Design padrão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identification spectrum obtained  in the second scattering chamber, after the second solenoid, with ΔE-E Si telescope,  without (A) and with (B) degrader : contaminant beams are eliminated.  Transmission: ~50%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present 8Li(p,d)7Li cross section with previous 7Li(d,p)8Li  measurements</vt:lpstr>
      <vt:lpstr>Due to 7Li*  excitation (E*(7Li,1/2-)=0.478 MeV) the resonance appears at lower energy in the deuteron energy spectrum (Ed = 1.0 MeV) </vt:lpstr>
      <vt:lpstr>R-matrix calculation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DFN - IFUSP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Alinka Lépine-Szily</dc:creator>
  <cp:lastModifiedBy>alinka</cp:lastModifiedBy>
  <cp:revision>104</cp:revision>
  <dcterms:created xsi:type="dcterms:W3CDTF">2013-10-04T18:03:18Z</dcterms:created>
  <dcterms:modified xsi:type="dcterms:W3CDTF">2015-06-22T11:20:12Z</dcterms:modified>
</cp:coreProperties>
</file>