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95" r:id="rId19"/>
    <p:sldId id="296" r:id="rId20"/>
    <p:sldId id="294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305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396" y="-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Grafico%20in%20CL11-Preventivi-Gr3-DiNezza%20(modalit&#224;%20compatibilit&#224;)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Grafico%20in%20CL11-Preventivi-Gr3-DiNezza%20(modalit&#224;%20compatibilit&#224;)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natoli_Frascati_2010\2010_Frascati_2\logbook_2010_LNF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  <c:spPr>
        <a:noFill/>
        <a:ln w="28929">
          <a:noFill/>
        </a:ln>
      </c:spPr>
      <c:txPr>
        <a:bodyPr/>
        <a:lstStyle/>
        <a:p>
          <a:pPr algn="ctr" rtl="0">
            <a:defRPr sz="20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Finanziamento LNF in CSN3</c:v>
                </c:pt>
              </c:strCache>
            </c:strRef>
          </c:tx>
          <c:spPr>
            <a:ln w="14465">
              <a:solidFill>
                <a:srgbClr val="993300"/>
              </a:solidFill>
              <a:prstDash val="solid"/>
            </a:ln>
          </c:spPr>
          <c:marker>
            <c:spPr>
              <a:solidFill>
                <a:srgbClr val="C2310A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cat>
            <c:numRef>
              <c:f>Foglio1!$A$2:$A$9</c:f>
              <c:numCache>
                <c:formatCode>General</c:formatCod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numCache>
            </c:numRef>
          </c:cat>
          <c:val>
            <c:numRef>
              <c:f>Foglio1!$B$2:$B$9</c:f>
              <c:numCache>
                <c:formatCode>0.0</c:formatCode>
                <c:ptCount val="8"/>
                <c:pt idx="0">
                  <c:v>1.1000000000000001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0.9</c:v>
                </c:pt>
                <c:pt idx="5">
                  <c:v>0.8</c:v>
                </c:pt>
                <c:pt idx="6">
                  <c:v>0.7</c:v>
                </c:pt>
                <c:pt idx="7">
                  <c:v>0.66500000000000004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282048"/>
        <c:axId val="78333056"/>
      </c:lineChart>
      <c:catAx>
        <c:axId val="89282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616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593"/>
            </a:pPr>
            <a:endParaRPr lang="it-IT"/>
          </a:p>
        </c:txPr>
        <c:crossAx val="78333056"/>
        <c:crosses val="autoZero"/>
        <c:auto val="1"/>
        <c:lblAlgn val="ctr"/>
        <c:lblOffset val="100"/>
        <c:noMultiLvlLbl val="0"/>
      </c:catAx>
      <c:valAx>
        <c:axId val="78333056"/>
        <c:scaling>
          <c:orientation val="minMax"/>
        </c:scaling>
        <c:delete val="0"/>
        <c:axPos val="l"/>
        <c:majorGridlines>
          <c:spPr>
            <a:ln w="3616">
              <a:solidFill>
                <a:srgbClr val="808080"/>
              </a:solidFill>
              <a:prstDash val="solid"/>
            </a:ln>
          </c:spPr>
        </c:majorGridlines>
        <c:numFmt formatCode="[$M€-410]\ #,##0.0" sourceLinked="0"/>
        <c:majorTickMark val="out"/>
        <c:minorTickMark val="none"/>
        <c:tickLblPos val="nextTo"/>
        <c:spPr>
          <a:ln w="3616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593"/>
            </a:pPr>
            <a:endParaRPr lang="it-IT"/>
          </a:p>
        </c:txPr>
        <c:crossAx val="89282048"/>
        <c:crosses val="autoZero"/>
        <c:crossBetween val="between"/>
      </c:valAx>
      <c:spPr>
        <a:noFill/>
        <a:ln w="2892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48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  <c:spPr>
        <a:noFill/>
        <a:ln w="25400">
          <a:noFill/>
        </a:ln>
      </c:spPr>
      <c:txPr>
        <a:bodyPr/>
        <a:lstStyle/>
        <a:p>
          <a:pPr algn="ctr" rtl="0">
            <a:defRPr sz="20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'[Grafico in CL11-Preventivi-Gr3-DiNezza (modalità compatibilità)]Foglio1'!$B$1</c:f>
              <c:strCache>
                <c:ptCount val="1"/>
                <c:pt idx="0">
                  <c:v>Finanziamento Totale CSN3</c:v>
                </c:pt>
              </c:strCache>
            </c:strRef>
          </c:tx>
          <c:spPr>
            <a:ln w="12700">
              <a:solidFill>
                <a:srgbClr val="333399"/>
              </a:solidFill>
              <a:prstDash val="solid"/>
            </a:ln>
          </c:spPr>
          <c:marker>
            <c:spPr>
              <a:solidFill>
                <a:srgbClr val="3333CC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cat>
            <c:numRef>
              <c:f>'[Grafico in CL11-Preventivi-Gr3-DiNezza (modalità compatibilità)]Foglio1'!$A$2:$A$9</c:f>
              <c:numCache>
                <c:formatCode>General</c:formatCod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numCache>
            </c:numRef>
          </c:cat>
          <c:val>
            <c:numRef>
              <c:f>'[Grafico in CL11-Preventivi-Gr3-DiNezza (modalità compatibilità)]Foglio1'!$B$2:$B$9</c:f>
              <c:numCache>
                <c:formatCode>0.0</c:formatCode>
                <c:ptCount val="8"/>
                <c:pt idx="0">
                  <c:v>14.2</c:v>
                </c:pt>
                <c:pt idx="1">
                  <c:v>13.8</c:v>
                </c:pt>
                <c:pt idx="2">
                  <c:v>12.1</c:v>
                </c:pt>
                <c:pt idx="3">
                  <c:v>12</c:v>
                </c:pt>
                <c:pt idx="4">
                  <c:v>11</c:v>
                </c:pt>
                <c:pt idx="5">
                  <c:v>11.1</c:v>
                </c:pt>
                <c:pt idx="6">
                  <c:v>9.9</c:v>
                </c:pt>
                <c:pt idx="7">
                  <c:v>9.6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267456"/>
        <c:axId val="78337664"/>
      </c:lineChart>
      <c:catAx>
        <c:axId val="93267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399"/>
            </a:pPr>
            <a:endParaRPr lang="it-IT"/>
          </a:p>
        </c:txPr>
        <c:crossAx val="78337664"/>
        <c:crosses val="autoZero"/>
        <c:auto val="1"/>
        <c:lblAlgn val="ctr"/>
        <c:lblOffset val="100"/>
        <c:noMultiLvlLbl val="0"/>
      </c:catAx>
      <c:valAx>
        <c:axId val="78337664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[$M€-410]\ #,##0.0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399"/>
            </a:pPr>
            <a:endParaRPr lang="it-IT"/>
          </a:p>
        </c:txPr>
        <c:crossAx val="932674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798"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Finanziamento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LNF/CSN3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'[Grafico in CL11-Preventivi-Gr3-DiNezza (modalità compatibilità)]Foglio1'!$B$1</c:f>
              <c:strCache>
                <c:ptCount val="1"/>
                <c:pt idx="0">
                  <c:v>Finanziamento LNF/CSN3</c:v>
                </c:pt>
              </c:strCache>
            </c:strRef>
          </c:tx>
          <c:spPr>
            <a:ln cap="rnd">
              <a:solidFill>
                <a:srgbClr val="00B050"/>
              </a:solidFill>
            </a:ln>
          </c:spPr>
          <c:marker>
            <c:symbol val="diamond"/>
            <c:size val="7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cat>
            <c:numRef>
              <c:f>'[Grafico in CL11-Preventivi-Gr3-DiNezza (modalità compatibilità)]Foglio1'!$A$2:$A$9</c:f>
              <c:numCache>
                <c:formatCode>General</c:formatCod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numCache>
            </c:numRef>
          </c:cat>
          <c:val>
            <c:numRef>
              <c:f>'[Grafico in CL11-Preventivi-Gr3-DiNezza (modalità compatibilità)]Foglio1'!$B$2:$B$9</c:f>
              <c:numCache>
                <c:formatCode>0.0000</c:formatCode>
                <c:ptCount val="8"/>
                <c:pt idx="0">
                  <c:v>7.6999999999999999E-2</c:v>
                </c:pt>
                <c:pt idx="1">
                  <c:v>7.9000000000000001E-2</c:v>
                </c:pt>
                <c:pt idx="2">
                  <c:v>0.09</c:v>
                </c:pt>
                <c:pt idx="3">
                  <c:v>0.1</c:v>
                </c:pt>
                <c:pt idx="4">
                  <c:v>8.1000000000000003E-2</c:v>
                </c:pt>
                <c:pt idx="5">
                  <c:v>7.1999999999999995E-2</c:v>
                </c:pt>
                <c:pt idx="6">
                  <c:v>7.0000000000000007E-2</c:v>
                </c:pt>
                <c:pt idx="7">
                  <c:v>6.8900000000000003E-2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278720"/>
        <c:axId val="78339392"/>
      </c:lineChart>
      <c:catAx>
        <c:axId val="9327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8339392"/>
        <c:crosses val="autoZero"/>
        <c:auto val="1"/>
        <c:lblAlgn val="ctr"/>
        <c:lblOffset val="100"/>
        <c:noMultiLvlLbl val="0"/>
      </c:catAx>
      <c:valAx>
        <c:axId val="78339392"/>
        <c:scaling>
          <c:orientation val="minMax"/>
          <c:max val="0.15000000000000002"/>
          <c:min val="0"/>
        </c:scaling>
        <c:delete val="0"/>
        <c:axPos val="l"/>
        <c:majorGridlines/>
        <c:numFmt formatCode="#,##0.00" sourceLinked="0"/>
        <c:majorTickMark val="in"/>
        <c:minorTickMark val="none"/>
        <c:tickLblPos val="nextTo"/>
        <c:crossAx val="93278720"/>
        <c:crosses val="autoZero"/>
        <c:crossBetween val="between"/>
        <c:majorUnit val="5.000000000000001E-2"/>
        <c:minorUnit val="5.000000000000001E-3"/>
      </c:valAx>
    </c:plotArea>
    <c:plotVisOnly val="1"/>
    <c:dispBlanksAs val="gap"/>
    <c:showDLblsOverMax val="0"/>
  </c:chart>
  <c:txPr>
    <a:bodyPr/>
    <a:lstStyle/>
    <a:p>
      <a:pPr algn="ctr">
        <a:defRPr lang="it-IT" sz="1593" b="0" i="0" u="none" strike="noStrike" kern="1200" baseline="0">
          <a:solidFill>
            <a:prstClr val="black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Frascati-Ferrara (A.Kashchuk)</c:v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trendline>
            <c:trendlineType val="exp"/>
            <c:dispRSqr val="0"/>
            <c:dispEq val="0"/>
          </c:trendline>
          <c:xVal>
            <c:numRef>
              <c:f>Foglio1!$C$500:$C$516</c:f>
              <c:numCache>
                <c:formatCode>General</c:formatCode>
                <c:ptCount val="17"/>
                <c:pt idx="0">
                  <c:v>1800</c:v>
                </c:pt>
                <c:pt idx="1">
                  <c:v>1750</c:v>
                </c:pt>
                <c:pt idx="2">
                  <c:v>1700</c:v>
                </c:pt>
                <c:pt idx="3">
                  <c:v>1650</c:v>
                </c:pt>
                <c:pt idx="4">
                  <c:v>1600</c:v>
                </c:pt>
                <c:pt idx="5">
                  <c:v>1550</c:v>
                </c:pt>
                <c:pt idx="6">
                  <c:v>1500</c:v>
                </c:pt>
                <c:pt idx="7">
                  <c:v>1450</c:v>
                </c:pt>
                <c:pt idx="8">
                  <c:v>1400</c:v>
                </c:pt>
                <c:pt idx="9">
                  <c:v>1350</c:v>
                </c:pt>
                <c:pt idx="10">
                  <c:v>1300</c:v>
                </c:pt>
                <c:pt idx="11">
                  <c:v>1250</c:v>
                </c:pt>
                <c:pt idx="12">
                  <c:v>1200</c:v>
                </c:pt>
                <c:pt idx="13">
                  <c:v>1150</c:v>
                </c:pt>
                <c:pt idx="14">
                  <c:v>1100</c:v>
                </c:pt>
                <c:pt idx="15">
                  <c:v>1050</c:v>
                </c:pt>
                <c:pt idx="16">
                  <c:v>1000</c:v>
                </c:pt>
              </c:numCache>
            </c:numRef>
          </c:xVal>
          <c:yVal>
            <c:numRef>
              <c:f>Foglio1!$E$500:$E$516</c:f>
              <c:numCache>
                <c:formatCode>General</c:formatCode>
                <c:ptCount val="17"/>
                <c:pt idx="0">
                  <c:v>57692.307692307688</c:v>
                </c:pt>
                <c:pt idx="1">
                  <c:v>38461.538461538446</c:v>
                </c:pt>
                <c:pt idx="2">
                  <c:v>23717.948717948719</c:v>
                </c:pt>
                <c:pt idx="3">
                  <c:v>14743.58974358974</c:v>
                </c:pt>
                <c:pt idx="4">
                  <c:v>9294.8717948717931</c:v>
                </c:pt>
                <c:pt idx="5">
                  <c:v>5769.2307692307686</c:v>
                </c:pt>
                <c:pt idx="6">
                  <c:v>3589.7435897435898</c:v>
                </c:pt>
                <c:pt idx="7">
                  <c:v>2307.6923076923081</c:v>
                </c:pt>
                <c:pt idx="8">
                  <c:v>1410.2564102564079</c:v>
                </c:pt>
                <c:pt idx="9">
                  <c:v>897.43589743589757</c:v>
                </c:pt>
                <c:pt idx="10">
                  <c:v>596.15384615384653</c:v>
                </c:pt>
                <c:pt idx="11">
                  <c:v>384.61538461538458</c:v>
                </c:pt>
                <c:pt idx="12">
                  <c:v>237.17948717948721</c:v>
                </c:pt>
                <c:pt idx="13">
                  <c:v>153.84615384615381</c:v>
                </c:pt>
                <c:pt idx="14">
                  <c:v>102.5641025641027</c:v>
                </c:pt>
                <c:pt idx="15">
                  <c:v>64.102564102563633</c:v>
                </c:pt>
                <c:pt idx="16">
                  <c:v>44.230769230769262</c:v>
                </c:pt>
              </c:numCache>
            </c:numRef>
          </c:yVal>
          <c:smooth val="0"/>
        </c:ser>
        <c:ser>
          <c:idx val="1"/>
          <c:order val="1"/>
          <c:tx>
            <c:v>J.Smyrski</c:v>
          </c:tx>
          <c:spPr>
            <a:ln w="28575">
              <a:noFill/>
            </a:ln>
          </c:spPr>
          <c:xVal>
            <c:numRef>
              <c:f>Foglio1!$C$500:$C$516</c:f>
              <c:numCache>
                <c:formatCode>General</c:formatCode>
                <c:ptCount val="17"/>
                <c:pt idx="0">
                  <c:v>1800</c:v>
                </c:pt>
                <c:pt idx="1">
                  <c:v>1750</c:v>
                </c:pt>
                <c:pt idx="2">
                  <c:v>1700</c:v>
                </c:pt>
                <c:pt idx="3">
                  <c:v>1650</c:v>
                </c:pt>
                <c:pt idx="4">
                  <c:v>1600</c:v>
                </c:pt>
                <c:pt idx="5">
                  <c:v>1550</c:v>
                </c:pt>
                <c:pt idx="6">
                  <c:v>1500</c:v>
                </c:pt>
                <c:pt idx="7">
                  <c:v>1450</c:v>
                </c:pt>
                <c:pt idx="8">
                  <c:v>1400</c:v>
                </c:pt>
                <c:pt idx="9">
                  <c:v>1350</c:v>
                </c:pt>
                <c:pt idx="10">
                  <c:v>1300</c:v>
                </c:pt>
                <c:pt idx="11">
                  <c:v>1250</c:v>
                </c:pt>
                <c:pt idx="12">
                  <c:v>1200</c:v>
                </c:pt>
                <c:pt idx="13">
                  <c:v>1150</c:v>
                </c:pt>
                <c:pt idx="14">
                  <c:v>1100</c:v>
                </c:pt>
                <c:pt idx="15">
                  <c:v>1050</c:v>
                </c:pt>
                <c:pt idx="16">
                  <c:v>1000</c:v>
                </c:pt>
              </c:numCache>
            </c:numRef>
          </c:xVal>
          <c:yVal>
            <c:numRef>
              <c:f>Foglio1!$G$500:$G$516</c:f>
              <c:numCache>
                <c:formatCode>General</c:formatCode>
                <c:ptCount val="17"/>
                <c:pt idx="0">
                  <c:v>50000</c:v>
                </c:pt>
                <c:pt idx="2">
                  <c:v>20000</c:v>
                </c:pt>
                <c:pt idx="4">
                  <c:v>8000</c:v>
                </c:pt>
                <c:pt idx="6">
                  <c:v>3000</c:v>
                </c:pt>
                <c:pt idx="8">
                  <c:v>1500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194496"/>
        <c:axId val="89195072"/>
      </c:scatterChart>
      <c:valAx>
        <c:axId val="8919449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HV (V)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195072"/>
        <c:crosses val="autoZero"/>
        <c:crossBetween val="midCat"/>
      </c:valAx>
      <c:valAx>
        <c:axId val="89195072"/>
        <c:scaling>
          <c:logBase val="10"/>
          <c:orientation val="minMax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Gas </a:t>
                </a:r>
                <a:r>
                  <a:rPr lang="en-US" sz="1600" dirty="0"/>
                  <a:t>Gain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194496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495CF-8FE2-4616-A2AA-FEA47D3474F9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0B156-162F-475B-936A-12B7649EA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51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11571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E9A20E2-6CBC-4189-B7AF-23116589C0FB}" type="slidenum">
              <a:rPr lang="en-US" sz="1200"/>
              <a:pPr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D50D4BF-ED4D-4ED8-BF5B-F21673E179D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18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D50D4BF-ED4D-4ED8-BF5B-F21673E179D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20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dirty="0" smtClean="0">
                <a:solidFill>
                  <a:srgbClr val="000090"/>
                </a:solidFill>
                <a:latin typeface="Comic Sans MS" pitchFamily="66" charset="0"/>
                <a:cs typeface="Arial" pitchFamily="34" charset="0"/>
              </a:rPr>
              <a:t>The Field Cage </a:t>
            </a:r>
            <a:r>
              <a:rPr lang="it-IT" sz="1200" u="none" dirty="0" err="1" smtClean="0">
                <a:solidFill>
                  <a:srgbClr val="000090"/>
                </a:solidFill>
                <a:latin typeface="Comic Sans MS" pitchFamily="66" charset="0"/>
                <a:cs typeface="Arial" pitchFamily="34" charset="0"/>
              </a:rPr>
              <a:t>has</a:t>
            </a:r>
            <a:r>
              <a:rPr lang="it-IT" sz="1200" u="none" dirty="0" smtClean="0">
                <a:solidFill>
                  <a:srgbClr val="00009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it-IT" sz="1200" u="none" dirty="0" err="1" smtClean="0">
                <a:solidFill>
                  <a:srgbClr val="000090"/>
                </a:solidFill>
                <a:latin typeface="Comic Sans MS" pitchFamily="66" charset="0"/>
                <a:cs typeface="Arial" pitchFamily="34" charset="0"/>
              </a:rPr>
              <a:t>been</a:t>
            </a:r>
            <a:r>
              <a:rPr lang="it-IT" sz="1200" u="none" dirty="0" smtClean="0">
                <a:solidFill>
                  <a:srgbClr val="00009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it-IT" sz="1200" u="none" dirty="0" err="1" smtClean="0">
                <a:solidFill>
                  <a:srgbClr val="000090"/>
                </a:solidFill>
                <a:latin typeface="Comic Sans MS" pitchFamily="66" charset="0"/>
                <a:cs typeface="Arial" pitchFamily="34" charset="0"/>
              </a:rPr>
              <a:t>produced</a:t>
            </a:r>
            <a:r>
              <a:rPr lang="it-IT" sz="1200" u="none" dirty="0" smtClean="0">
                <a:solidFill>
                  <a:srgbClr val="000090"/>
                </a:solidFill>
                <a:latin typeface="Comic Sans MS" pitchFamily="66" charset="0"/>
                <a:cs typeface="Arial" pitchFamily="34" charset="0"/>
              </a:rPr>
              <a:t> with the </a:t>
            </a:r>
            <a:r>
              <a:rPr lang="it-IT" sz="1200" u="none" dirty="0" err="1" smtClean="0">
                <a:solidFill>
                  <a:srgbClr val="000090"/>
                </a:solidFill>
                <a:latin typeface="Comic Sans MS" pitchFamily="66" charset="0"/>
                <a:cs typeface="Arial" pitchFamily="34" charset="0"/>
              </a:rPr>
              <a:t>same</a:t>
            </a:r>
            <a:r>
              <a:rPr lang="it-IT" sz="1200" u="none" dirty="0" smtClean="0">
                <a:solidFill>
                  <a:srgbClr val="000090"/>
                </a:solidFill>
                <a:latin typeface="Comic Sans MS" pitchFamily="66" charset="0"/>
                <a:cs typeface="Arial" pitchFamily="34" charset="0"/>
              </a:rPr>
              <a:t> C-GEM </a:t>
            </a:r>
            <a:r>
              <a:rPr lang="it-IT" sz="1200" u="none" dirty="0" err="1" smtClean="0">
                <a:solidFill>
                  <a:srgbClr val="000090"/>
                </a:solidFill>
                <a:latin typeface="Comic Sans MS" pitchFamily="66" charset="0"/>
                <a:cs typeface="Arial" pitchFamily="34" charset="0"/>
              </a:rPr>
              <a:t>technique</a:t>
            </a:r>
            <a:endParaRPr lang="it-IT" sz="1200" u="none" dirty="0" smtClean="0">
              <a:solidFill>
                <a:srgbClr val="00009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D50D4BF-ED4D-4ED8-BF5B-F21673E179D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24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35462D-47A8-462D-8B84-DF698B9CC70A}" type="slidenum">
              <a:rPr lang="it-IT"/>
              <a:pPr/>
              <a:t>26</a:t>
            </a:fld>
            <a:endParaRPr lang="it-IT"/>
          </a:p>
        </p:txBody>
      </p:sp>
      <p:sp>
        <p:nvSpPr>
          <p:cNvPr id="41986" name="Rectangle 6"/>
          <p:cNvSpPr txBox="1">
            <a:spLocks noGrp="1" noChangeArrowheads="1"/>
          </p:cNvSpPr>
          <p:nvPr/>
        </p:nvSpPr>
        <p:spPr bwMode="auto">
          <a:xfrm>
            <a:off x="3882249" y="8686288"/>
            <a:ext cx="2974150" cy="45624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 anchor="b"/>
          <a:lstStyle>
            <a:lvl1pPr defTabSz="411163">
              <a:tabLst>
                <a:tab pos="663575" algn="l"/>
                <a:tab pos="1327150" algn="l"/>
                <a:tab pos="1989138" algn="l"/>
                <a:tab pos="2652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1038" indent="-261938" defTabSz="411163">
              <a:tabLst>
                <a:tab pos="663575" algn="l"/>
                <a:tab pos="1327150" algn="l"/>
                <a:tab pos="1989138" algn="l"/>
                <a:tab pos="2652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47750" indent="-209550" defTabSz="411163">
              <a:tabLst>
                <a:tab pos="663575" algn="l"/>
                <a:tab pos="1327150" algn="l"/>
                <a:tab pos="1989138" algn="l"/>
                <a:tab pos="2652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6850" indent="-209550" defTabSz="411163">
              <a:tabLst>
                <a:tab pos="663575" algn="l"/>
                <a:tab pos="1327150" algn="l"/>
                <a:tab pos="1989138" algn="l"/>
                <a:tab pos="2652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85950" indent="-209550" defTabSz="411163">
              <a:tabLst>
                <a:tab pos="663575" algn="l"/>
                <a:tab pos="1327150" algn="l"/>
                <a:tab pos="1989138" algn="l"/>
                <a:tab pos="2652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43150" indent="-209550" defTabSz="411163" fontAlgn="base">
              <a:spcBef>
                <a:spcPct val="0"/>
              </a:spcBef>
              <a:spcAft>
                <a:spcPct val="0"/>
              </a:spcAft>
              <a:tabLst>
                <a:tab pos="663575" algn="l"/>
                <a:tab pos="1327150" algn="l"/>
                <a:tab pos="1989138" algn="l"/>
                <a:tab pos="2652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00350" indent="-209550" defTabSz="411163" fontAlgn="base">
              <a:spcBef>
                <a:spcPct val="0"/>
              </a:spcBef>
              <a:spcAft>
                <a:spcPct val="0"/>
              </a:spcAft>
              <a:tabLst>
                <a:tab pos="663575" algn="l"/>
                <a:tab pos="1327150" algn="l"/>
                <a:tab pos="1989138" algn="l"/>
                <a:tab pos="2652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57550" indent="-209550" defTabSz="411163" fontAlgn="base">
              <a:spcBef>
                <a:spcPct val="0"/>
              </a:spcBef>
              <a:spcAft>
                <a:spcPct val="0"/>
              </a:spcAft>
              <a:tabLst>
                <a:tab pos="663575" algn="l"/>
                <a:tab pos="1327150" algn="l"/>
                <a:tab pos="1989138" algn="l"/>
                <a:tab pos="2652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14750" indent="-209550" defTabSz="411163" fontAlgn="base">
              <a:spcBef>
                <a:spcPct val="0"/>
              </a:spcBef>
              <a:spcAft>
                <a:spcPct val="0"/>
              </a:spcAft>
              <a:tabLst>
                <a:tab pos="663575" algn="l"/>
                <a:tab pos="1327150" algn="l"/>
                <a:tab pos="1989138" algn="l"/>
                <a:tab pos="2652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fld id="{8C8EF782-71B6-4194-BA3A-2C09105FA49C}" type="slidenum">
              <a:rPr lang="it-IT" sz="1300" b="0" u="none">
                <a:solidFill>
                  <a:srgbClr val="000000"/>
                </a:solidFill>
                <a:cs typeface="Arial" pitchFamily="34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26</a:t>
            </a:fld>
            <a:endParaRPr lang="it-IT" sz="1300" b="0" u="none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5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3587" cy="3429000"/>
          </a:xfrm>
          <a:ln/>
        </p:spPr>
      </p:sp>
      <p:sp>
        <p:nvSpPr>
          <p:cNvPr id="135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037516"/>
          </a:xfrm>
        </p:spPr>
        <p:txBody>
          <a:bodyPr wrap="none" lIns="0" tIns="0" rIns="0" bIns="0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6561A2B-385E-47DB-97CD-574F49E7744F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29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D50D4BF-ED4D-4ED8-BF5B-F21673E179D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30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6561A2B-385E-47DB-97CD-574F49E7744F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34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6561A2B-385E-47DB-97CD-574F49E7744F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41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D50D4BF-ED4D-4ED8-BF5B-F21673E179D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42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D50D4BF-ED4D-4ED8-BF5B-F21673E179D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45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11776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D0CADBE-0122-4F04-A248-959F040B8696}" type="slidenum">
              <a:rPr lang="en-US" sz="1200"/>
              <a:pPr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23449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784A267-54A9-4F5D-875E-D659811A4F9F}" type="slidenum">
              <a:rPr lang="en-US" sz="1200"/>
              <a:pPr/>
              <a:t>47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0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11981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6018986-14D2-45EB-B07D-C0911360E41D}" type="slidenum">
              <a:rPr lang="en-US" sz="1200"/>
              <a:pPr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6561A2B-385E-47DB-97CD-574F49E7744F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D50D4BF-ED4D-4ED8-BF5B-F21673E179D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6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4915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73127A1-042E-420E-8BA4-E925A8DB0F8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9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5B6B-ADB2-4048-8092-2660A9563745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Specchio copre un angolo di circa 25° occupando uno spessore di circa 1m</a:t>
            </a:r>
          </a:p>
          <a:p>
            <a:r>
              <a:rPr lang="it-IT" dirty="0" err="1" smtClean="0"/>
              <a:t>PMTs</a:t>
            </a:r>
            <a:r>
              <a:rPr lang="it-IT" dirty="0" smtClean="0"/>
              <a:t> inseriti in un angolo &lt; 12°</a:t>
            </a:r>
            <a:r>
              <a:rPr lang="it-IT" baseline="0" dirty="0" smtClean="0"/>
              <a:t> per un’area di circa 1m2 (totale circa 400 </a:t>
            </a:r>
            <a:r>
              <a:rPr lang="it-IT" baseline="0" dirty="0" err="1" smtClean="0"/>
              <a:t>PMTs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CERN test: separazione pioni/kaoni non possibile</a:t>
            </a:r>
          </a:p>
          <a:p>
            <a:r>
              <a:rPr lang="it-IT" baseline="0" dirty="0" smtClean="0"/>
              <a:t>Test prototipo con 2 GEM 10x10cm2 @ BTF con elettronica acquisizione: test con tutte le caratteristiche, anche efficienza di rivelazione</a:t>
            </a:r>
          </a:p>
          <a:p>
            <a:r>
              <a:rPr lang="it-IT" baseline="0" dirty="0" smtClean="0"/>
              <a:t>Dall’inizio subito disponibile 1 settore del RICH pagato da JLAB, successivamente 1 settore INFN con </a:t>
            </a:r>
            <a:r>
              <a:rPr lang="it-IT" baseline="0" dirty="0" err="1" smtClean="0"/>
              <a:t>SiPM</a:t>
            </a:r>
            <a:r>
              <a:rPr lang="it-IT" baseline="0" dirty="0" smtClean="0"/>
              <a:t> (in studio) anziché PMT se test ok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0B156-162F-475B-936A-12B7649EA26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46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6561A2B-385E-47DB-97CD-574F49E7744F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/>
              <a:t>17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9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816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86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8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19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3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3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995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673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194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49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2B6CF-7D5B-4519-ACC8-B2F3C6A76B2E}" type="datetimeFigureOut">
              <a:rPr lang="it-IT" smtClean="0"/>
              <a:t>03/07/2012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F5AF-A5CB-4BCF-9A50-D2059F8E3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00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.wmf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5.png"/><Relationship Id="rId10" Type="http://schemas.openxmlformats.org/officeDocument/2006/relationships/image" Target="../media/image13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Foglio_di_lavoro_di_Microsoft_Excel_97-20032.xls"/><Relationship Id="rId5" Type="http://schemas.openxmlformats.org/officeDocument/2006/relationships/image" Target="../media/image7.emf"/><Relationship Id="rId4" Type="http://schemas.openxmlformats.org/officeDocument/2006/relationships/oleObject" Target="../embeddings/Foglio_di_lavoro_di_Microsoft_Excel_97-20031.xls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0.pn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Excel_97-2003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gif"/><Relationship Id="rId5" Type="http://schemas.openxmlformats.org/officeDocument/2006/relationships/chart" Target="../charts/chart4.xml"/><Relationship Id="rId4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.png"/><Relationship Id="rId9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-35496" y="5681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Relazione Coordinatore CSN3@LNF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14693" name="Picture 17" descr="v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33912"/>
            <a:ext cx="6858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Text Box 18"/>
          <p:cNvSpPr txBox="1">
            <a:spLocks noChangeArrowheads="1"/>
          </p:cNvSpPr>
          <p:nvPr/>
        </p:nvSpPr>
        <p:spPr bwMode="auto">
          <a:xfrm>
            <a:off x="539552" y="5170586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VIP</a:t>
            </a:r>
          </a:p>
        </p:txBody>
      </p:sp>
      <p:sp>
        <p:nvSpPr>
          <p:cNvPr id="41996" name="Text Box 20"/>
          <p:cNvSpPr txBox="1">
            <a:spLocks noChangeArrowheads="1"/>
          </p:cNvSpPr>
          <p:nvPr/>
        </p:nvSpPr>
        <p:spPr bwMode="auto">
          <a:xfrm>
            <a:off x="1187624" y="2355786"/>
            <a:ext cx="7920880" cy="294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</a:rPr>
              <a:t>CERN	</a:t>
            </a: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dirty="0" err="1" smtClean="0">
                <a:latin typeface="Comic Sans MS" pitchFamily="66" charset="0"/>
              </a:rPr>
              <a:t>Fisica</a:t>
            </a:r>
            <a:r>
              <a:rPr lang="en-US" dirty="0">
                <a:latin typeface="Comic Sans MS" pitchFamily="66" charset="0"/>
              </a:rPr>
              <a:t>: QGP		FTE:  </a:t>
            </a:r>
            <a:r>
              <a:rPr lang="en-US" dirty="0" err="1">
                <a:latin typeface="Comic Sans MS" pitchFamily="66" charset="0"/>
              </a:rPr>
              <a:t>r</a:t>
            </a:r>
            <a:r>
              <a:rPr lang="en-US" dirty="0" err="1" smtClean="0">
                <a:latin typeface="Comic Sans MS" pitchFamily="66" charset="0"/>
              </a:rPr>
              <a:t>ic</a:t>
            </a:r>
            <a:r>
              <a:rPr lang="en-US" dirty="0" smtClean="0">
                <a:latin typeface="Comic Sans MS" pitchFamily="66" charset="0"/>
              </a:rPr>
              <a:t>.+</a:t>
            </a:r>
            <a:r>
              <a:rPr lang="en-US" dirty="0" err="1">
                <a:latin typeface="Comic Sans MS" pitchFamily="66" charset="0"/>
              </a:rPr>
              <a:t>t</a:t>
            </a:r>
            <a:r>
              <a:rPr lang="en-US" dirty="0" err="1" smtClean="0">
                <a:latin typeface="Comic Sans MS" pitchFamily="66" charset="0"/>
              </a:rPr>
              <a:t>ecnol</a:t>
            </a:r>
            <a:r>
              <a:rPr lang="en-US" dirty="0">
                <a:latin typeface="Comic Sans MS" pitchFamily="66" charset="0"/>
              </a:rPr>
              <a:t>. </a:t>
            </a:r>
            <a:r>
              <a:rPr lang="en-US" dirty="0" smtClean="0">
                <a:latin typeface="Comic Sans MS" pitchFamily="66" charset="0"/>
              </a:rPr>
              <a:t>9.0 + 0.6UE</a:t>
            </a:r>
            <a:endParaRPr lang="en-US" dirty="0">
              <a:latin typeface="Comic Sans MS" pitchFamily="66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Jlab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adronica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FTE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ric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.+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tecnol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10.5 + 1UE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Bonn/Mainz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adronica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FTE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ric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.+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tecnol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  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1.5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GSI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adr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./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nucl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FTE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ric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.+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tecnol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  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2.4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LNF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nucleare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FTE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ric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.+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tecnol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 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11.4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LNGS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nucleare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FTE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ric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.+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tecnol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  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4.6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1115616" y="5301208"/>
            <a:ext cx="7473784" cy="612021"/>
            <a:chOff x="5434" y="810"/>
            <a:chExt cx="720" cy="82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5434" y="810"/>
              <a:ext cx="672" cy="8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14704" name="Text Box 28"/>
            <p:cNvSpPr txBox="1">
              <a:spLocks noChangeArrowheads="1"/>
            </p:cNvSpPr>
            <p:nvPr/>
          </p:nvSpPr>
          <p:spPr bwMode="auto">
            <a:xfrm>
              <a:off x="5482" y="1007"/>
              <a:ext cx="672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 u="sng" dirty="0">
                  <a:solidFill>
                    <a:srgbClr val="C00000"/>
                  </a:solidFill>
                  <a:latin typeface="Comic Sans MS" pitchFamily="66" charset="0"/>
                </a:rPr>
                <a:t>FTE </a:t>
              </a:r>
              <a:r>
                <a:rPr lang="en-US" sz="2000" b="1" u="sng" dirty="0" err="1" smtClean="0">
                  <a:solidFill>
                    <a:srgbClr val="C00000"/>
                  </a:solidFill>
                  <a:latin typeface="Comic Sans MS" pitchFamily="66" charset="0"/>
                </a:rPr>
                <a:t>Totali</a:t>
              </a:r>
              <a:r>
                <a:rPr lang="en-US" sz="2000" b="1" dirty="0" smtClean="0">
                  <a:solidFill>
                    <a:srgbClr val="C00000"/>
                  </a:solidFill>
                  <a:latin typeface="Comic Sans MS" pitchFamily="66" charset="0"/>
                </a:rPr>
                <a:t>:       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Comic Sans MS" pitchFamily="66" charset="0"/>
                </a:rPr>
                <a:t>Ric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</a:rPr>
                <a:t>.+</a:t>
              </a:r>
              <a:r>
                <a:rPr lang="en-US" sz="2000" b="1" dirty="0" err="1">
                  <a:solidFill>
                    <a:srgbClr val="C00000"/>
                  </a:solidFill>
                  <a:latin typeface="Comic Sans MS" pitchFamily="66" charset="0"/>
                </a:rPr>
                <a:t>Tecnol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</a:rPr>
                <a:t>. </a:t>
              </a:r>
              <a:r>
                <a:rPr lang="en-US" sz="2000" b="1" dirty="0" smtClean="0">
                  <a:solidFill>
                    <a:srgbClr val="C00000"/>
                  </a:solidFill>
                  <a:latin typeface="Comic Sans MS" pitchFamily="66" charset="0"/>
                </a:rPr>
                <a:t>40 /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Comic Sans MS" pitchFamily="66" charset="0"/>
                </a:rPr>
                <a:t>Tecnici</a:t>
              </a:r>
              <a:r>
                <a:rPr lang="en-US" sz="2000" b="1" dirty="0" smtClean="0">
                  <a:solidFill>
                    <a:srgbClr val="C00000"/>
                  </a:solidFill>
                  <a:latin typeface="Comic Sans MS" pitchFamily="66" charset="0"/>
                </a:rPr>
                <a:t> 4.9</a:t>
              </a:r>
              <a:endParaRPr lang="en-US" sz="2000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241" y="784761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Consiglio Laboratorio Aperto 3 Luglio 2012</a:t>
            </a:r>
          </a:p>
          <a:p>
            <a:pPr algn="ctr">
              <a:spcBef>
                <a:spcPct val="50000"/>
              </a:spcBef>
              <a:defRPr/>
            </a:pPr>
            <a:r>
              <a:rPr lang="it-IT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Alessandra </a:t>
            </a:r>
            <a:r>
              <a:rPr lang="it-IT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Fantoni</a:t>
            </a:r>
            <a:endParaRPr lang="it-IT" sz="28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169" name="Picture 1" descr="logo nuovo al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672590" cy="7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logo JLab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834257"/>
            <a:ext cx="1120144" cy="52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logo kaonn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0" y="4221088"/>
            <a:ext cx="764976" cy="5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logo Mamb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26" y="3347838"/>
            <a:ext cx="581874" cy="44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logo Pan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4" y="3840087"/>
            <a:ext cx="9525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73249" y="6095037"/>
            <a:ext cx="9035255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GB" dirty="0">
                <a:solidFill>
                  <a:schemeClr val="tx2"/>
                </a:solidFill>
                <a:latin typeface="Comic Sans MS" pitchFamily="66" charset="0"/>
              </a:rPr>
              <a:t>4</a:t>
            </a:r>
            <a:r>
              <a:rPr lang="en-GB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GB" dirty="0" err="1" smtClean="0">
                <a:solidFill>
                  <a:schemeClr val="tx2"/>
                </a:solidFill>
                <a:latin typeface="Comic Sans MS" pitchFamily="66" charset="0"/>
              </a:rPr>
              <a:t>sigle</a:t>
            </a:r>
            <a:r>
              <a:rPr lang="en-GB" dirty="0" smtClean="0">
                <a:solidFill>
                  <a:schemeClr val="tx2"/>
                </a:solidFill>
                <a:latin typeface="Comic Sans MS" pitchFamily="66" charset="0"/>
              </a:rPr>
              <a:t> (</a:t>
            </a:r>
            <a:r>
              <a:rPr lang="en-GB" dirty="0" err="1" smtClean="0">
                <a:solidFill>
                  <a:schemeClr val="tx2"/>
                </a:solidFill>
                <a:latin typeface="Comic Sans MS" pitchFamily="66" charset="0"/>
              </a:rPr>
              <a:t>su</a:t>
            </a:r>
            <a:r>
              <a:rPr lang="en-GB" dirty="0" smtClean="0">
                <a:solidFill>
                  <a:schemeClr val="tx2"/>
                </a:solidFill>
                <a:latin typeface="Comic Sans MS" pitchFamily="66" charset="0"/>
              </a:rPr>
              <a:t> 6)  </a:t>
            </a:r>
            <a:r>
              <a:rPr lang="en-GB" dirty="0" err="1" smtClean="0">
                <a:solidFill>
                  <a:schemeClr val="tx2"/>
                </a:solidFill>
                <a:latin typeface="Comic Sans MS" pitchFamily="66" charset="0"/>
              </a:rPr>
              <a:t>hanno</a:t>
            </a:r>
            <a:r>
              <a:rPr lang="en-GB" dirty="0" smtClean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en-GB" dirty="0" err="1" smtClean="0">
                <a:solidFill>
                  <a:schemeClr val="tx2"/>
                </a:solidFill>
                <a:latin typeface="Comic Sans MS" pitchFamily="66" charset="0"/>
              </a:rPr>
              <a:t>Resp.Naz</a:t>
            </a:r>
            <a:r>
              <a:rPr lang="en-GB" dirty="0" smtClean="0">
                <a:solidFill>
                  <a:schemeClr val="tx2"/>
                </a:solidFill>
                <a:latin typeface="Comic Sans MS" pitchFamily="66" charset="0"/>
              </a:rPr>
              <a:t>. LNF :  JLab12, PANDA, SIDDHARTA, VIP</a:t>
            </a:r>
          </a:p>
          <a:p>
            <a:pPr>
              <a:buClr>
                <a:schemeClr val="accent2"/>
              </a:buClr>
            </a:pPr>
            <a:r>
              <a:rPr lang="en-GB" dirty="0" err="1" smtClean="0">
                <a:solidFill>
                  <a:schemeClr val="tx2"/>
                </a:solidFill>
                <a:latin typeface="Comic Sans MS" pitchFamily="66" charset="0"/>
              </a:rPr>
              <a:t>Numerose</a:t>
            </a:r>
            <a:r>
              <a:rPr lang="en-GB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GB" dirty="0" err="1" smtClean="0">
                <a:solidFill>
                  <a:schemeClr val="tx2"/>
                </a:solidFill>
                <a:latin typeface="Comic Sans MS" pitchFamily="66" charset="0"/>
              </a:rPr>
              <a:t>importanti</a:t>
            </a:r>
            <a:r>
              <a:rPr lang="en-GB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GB" dirty="0" err="1" smtClean="0">
                <a:solidFill>
                  <a:schemeClr val="tx2"/>
                </a:solidFill>
                <a:latin typeface="Comic Sans MS" pitchFamily="66" charset="0"/>
              </a:rPr>
              <a:t>responsabilità</a:t>
            </a:r>
            <a:r>
              <a:rPr lang="en-GB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GB" dirty="0" err="1" smtClean="0">
                <a:solidFill>
                  <a:schemeClr val="tx2"/>
                </a:solidFill>
                <a:latin typeface="Comic Sans MS" pitchFamily="66" charset="0"/>
              </a:rPr>
              <a:t>nazionali</a:t>
            </a:r>
            <a:r>
              <a:rPr lang="en-GB" dirty="0" smtClean="0">
                <a:solidFill>
                  <a:schemeClr val="tx2"/>
                </a:solidFill>
                <a:latin typeface="Comic Sans MS" pitchFamily="66" charset="0"/>
              </a:rPr>
              <a:t> / </a:t>
            </a:r>
            <a:r>
              <a:rPr lang="en-GB" dirty="0" err="1" smtClean="0">
                <a:solidFill>
                  <a:schemeClr val="tx2"/>
                </a:solidFill>
                <a:latin typeface="Comic Sans MS" pitchFamily="66" charset="0"/>
              </a:rPr>
              <a:t>internazionali</a:t>
            </a:r>
            <a:endParaRPr lang="en-GB" dirty="0" smtClean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5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08" y="641300"/>
            <a:ext cx="33528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0066FF"/>
                </a:solidFill>
                <a:latin typeface="Comic Sans MS" pitchFamily="66" charset="0"/>
              </a:rPr>
              <a:t>E. De </a:t>
            </a:r>
            <a:r>
              <a:rPr lang="en-US" sz="1700" dirty="0" err="1" smtClean="0">
                <a:solidFill>
                  <a:srgbClr val="0066FF"/>
                </a:solidFill>
                <a:latin typeface="Comic Sans MS" pitchFamily="66" charset="0"/>
              </a:rPr>
              <a:t>Sanctis</a:t>
            </a:r>
            <a:r>
              <a:rPr lang="en-US" sz="1700" dirty="0" smtClean="0">
                <a:solidFill>
                  <a:srgbClr val="0066FF"/>
                </a:solidFill>
                <a:latin typeface="Comic Sans MS" pitchFamily="66" charset="0"/>
              </a:rPr>
              <a:t> 0%</a:t>
            </a:r>
          </a:p>
          <a:p>
            <a:r>
              <a:rPr lang="en-US" sz="1700" dirty="0" smtClean="0">
                <a:solidFill>
                  <a:srgbClr val="0066FF"/>
                </a:solidFill>
                <a:latin typeface="Comic Sans MS" pitchFamily="66" charset="0"/>
              </a:rPr>
              <a:t>D. </a:t>
            </a:r>
            <a:r>
              <a:rPr lang="en-US" sz="1700" dirty="0" err="1" smtClean="0">
                <a:solidFill>
                  <a:srgbClr val="0066FF"/>
                </a:solidFill>
                <a:latin typeface="Comic Sans MS" pitchFamily="66" charset="0"/>
              </a:rPr>
              <a:t>Hasch</a:t>
            </a:r>
            <a:r>
              <a:rPr lang="en-US" sz="1700" dirty="0" smtClean="0">
                <a:solidFill>
                  <a:srgbClr val="0066FF"/>
                </a:solidFill>
                <a:latin typeface="Comic Sans MS" pitchFamily="66" charset="0"/>
              </a:rPr>
              <a:t> 100%</a:t>
            </a:r>
          </a:p>
          <a:p>
            <a:r>
              <a:rPr lang="en-US" sz="1700" dirty="0" smtClean="0">
                <a:solidFill>
                  <a:srgbClr val="0066FF"/>
                </a:solidFill>
                <a:latin typeface="Comic Sans MS" pitchFamily="66" charset="0"/>
              </a:rPr>
              <a:t>V. </a:t>
            </a:r>
            <a:r>
              <a:rPr lang="en-US" sz="1700" dirty="0" err="1" smtClean="0">
                <a:solidFill>
                  <a:srgbClr val="0066FF"/>
                </a:solidFill>
                <a:latin typeface="Comic Sans MS" pitchFamily="66" charset="0"/>
              </a:rPr>
              <a:t>Lucherini</a:t>
            </a:r>
            <a:r>
              <a:rPr lang="en-US" sz="1700" dirty="0" smtClean="0">
                <a:solidFill>
                  <a:srgbClr val="0066FF"/>
                </a:solidFill>
                <a:latin typeface="Comic Sans MS" pitchFamily="66" charset="0"/>
              </a:rPr>
              <a:t> 50%</a:t>
            </a:r>
          </a:p>
          <a:p>
            <a:r>
              <a:rPr lang="en-US" sz="1700" b="1" u="sng" dirty="0" smtClean="0">
                <a:solidFill>
                  <a:srgbClr val="0066FF"/>
                </a:solidFill>
                <a:latin typeface="Comic Sans MS" pitchFamily="66" charset="0"/>
              </a:rPr>
              <a:t>M. </a:t>
            </a:r>
            <a:r>
              <a:rPr lang="en-US" sz="1700" b="1" u="sng" dirty="0" err="1" smtClean="0">
                <a:solidFill>
                  <a:srgbClr val="0066FF"/>
                </a:solidFill>
                <a:latin typeface="Comic Sans MS" pitchFamily="66" charset="0"/>
              </a:rPr>
              <a:t>Mirazita</a:t>
            </a:r>
            <a:r>
              <a:rPr lang="en-US" sz="1700" dirty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lang="en-US" sz="1700" dirty="0" smtClean="0">
                <a:solidFill>
                  <a:srgbClr val="0066FF"/>
                </a:solidFill>
                <a:latin typeface="Comic Sans MS" pitchFamily="66" charset="0"/>
              </a:rPr>
              <a:t>100%</a:t>
            </a:r>
          </a:p>
          <a:p>
            <a:r>
              <a:rPr lang="en-US" sz="1700" dirty="0" smtClean="0">
                <a:solidFill>
                  <a:srgbClr val="0066FF"/>
                </a:solidFill>
                <a:latin typeface="Comic Sans MS" pitchFamily="66" charset="0"/>
              </a:rPr>
              <a:t>M. </a:t>
            </a:r>
            <a:r>
              <a:rPr lang="en-US" sz="1700" dirty="0" err="1" smtClean="0">
                <a:solidFill>
                  <a:srgbClr val="0066FF"/>
                </a:solidFill>
                <a:latin typeface="Comic Sans MS" pitchFamily="66" charset="0"/>
              </a:rPr>
              <a:t>Aghasyan</a:t>
            </a:r>
            <a:r>
              <a:rPr lang="en-US" sz="1700" dirty="0" smtClean="0">
                <a:solidFill>
                  <a:srgbClr val="0066FF"/>
                </a:solidFill>
                <a:latin typeface="Comic Sans MS" pitchFamily="66" charset="0"/>
              </a:rPr>
              <a:t> 100%, HP3</a:t>
            </a:r>
          </a:p>
          <a:p>
            <a:r>
              <a:rPr lang="en-US" sz="1700" dirty="0" smtClean="0">
                <a:solidFill>
                  <a:srgbClr val="0066FF"/>
                </a:solidFill>
                <a:latin typeface="Comic Sans MS" pitchFamily="66" charset="0"/>
              </a:rPr>
              <a:t>S. Pereira 100%</a:t>
            </a:r>
          </a:p>
          <a:p>
            <a:r>
              <a:rPr lang="en-US" sz="1700" dirty="0" smtClean="0">
                <a:solidFill>
                  <a:srgbClr val="0066FF"/>
                </a:solidFill>
                <a:latin typeface="Comic Sans MS" pitchFamily="66" charset="0"/>
              </a:rPr>
              <a:t>S. Pisano 100%</a:t>
            </a:r>
            <a:endParaRPr lang="en-US" sz="1700" dirty="0">
              <a:solidFill>
                <a:srgbClr val="0066FF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2674074"/>
            <a:ext cx="8802560" cy="233910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		</a:t>
            </a:r>
            <a:r>
              <a:rPr lang="en-US" sz="1600" b="1" u="sng" dirty="0" err="1" smtClean="0">
                <a:solidFill>
                  <a:srgbClr val="0070C0"/>
                </a:solidFill>
                <a:latin typeface="Comic Sans MS" pitchFamily="66" charset="0"/>
              </a:rPr>
              <a:t>Progetti</a:t>
            </a:r>
            <a:r>
              <a:rPr lang="en-US" sz="1600" b="1" u="sng" dirty="0" smtClean="0">
                <a:solidFill>
                  <a:srgbClr val="0070C0"/>
                </a:solidFill>
                <a:latin typeface="Comic Sans MS" pitchFamily="66" charset="0"/>
              </a:rPr>
              <a:t> PRIN/FIRB</a:t>
            </a:r>
          </a:p>
          <a:p>
            <a:r>
              <a:rPr lang="en-US" sz="1600" b="1" dirty="0" smtClean="0">
                <a:latin typeface="Comic Sans MS" pitchFamily="66" charset="0"/>
              </a:rPr>
              <a:t>FIRB 2012 </a:t>
            </a:r>
            <a:r>
              <a:rPr lang="en-US" sz="1600" b="1" u="sng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Struttura</a:t>
            </a:r>
            <a:r>
              <a:rPr lang="en-US" sz="1600" b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6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3D del </a:t>
            </a:r>
            <a:r>
              <a:rPr lang="en-US" sz="1600" b="1" u="sng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nucleone</a:t>
            </a:r>
            <a:r>
              <a:rPr lang="en-US" sz="16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</a:t>
            </a:r>
            <a:r>
              <a:rPr lang="en-US" sz="1600" b="1" u="sng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momento</a:t>
            </a:r>
            <a:r>
              <a:rPr lang="en-US" sz="16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600" b="1" u="sng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orbitale</a:t>
            </a:r>
            <a:r>
              <a:rPr lang="en-US" sz="16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600" b="1" u="sng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dei</a:t>
            </a:r>
            <a:r>
              <a:rPr lang="en-US" sz="16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quarks</a:t>
            </a:r>
          </a:p>
          <a:p>
            <a:r>
              <a:rPr lang="en-US" sz="1600" dirty="0" smtClean="0">
                <a:latin typeface="Comic Sans MS" pitchFamily="66" charset="0"/>
              </a:rPr>
              <a:t>PV </a:t>
            </a:r>
            <a:r>
              <a:rPr lang="en-US" sz="1600" dirty="0">
                <a:latin typeface="Comic Sans MS" pitchFamily="66" charset="0"/>
              </a:rPr>
              <a:t>(A. </a:t>
            </a:r>
            <a:r>
              <a:rPr lang="en-US" sz="1600" dirty="0" err="1">
                <a:latin typeface="Comic Sans MS" pitchFamily="66" charset="0"/>
              </a:rPr>
              <a:t>Bacchetta</a:t>
            </a:r>
            <a:r>
              <a:rPr lang="en-US" sz="1600" dirty="0">
                <a:latin typeface="Comic Sans MS" pitchFamily="66" charset="0"/>
              </a:rPr>
              <a:t>, Resp. del </a:t>
            </a:r>
            <a:r>
              <a:rPr lang="en-US" sz="1600" dirty="0" err="1" smtClean="0">
                <a:latin typeface="Comic Sans MS" pitchFamily="66" charset="0"/>
              </a:rPr>
              <a:t>progetto</a:t>
            </a:r>
            <a:r>
              <a:rPr lang="en-US" sz="1600" dirty="0" smtClean="0">
                <a:latin typeface="Comic Sans MS" pitchFamily="66" charset="0"/>
              </a:rPr>
              <a:t>),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LNF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(S. Pisano, </a:t>
            </a:r>
            <a:r>
              <a:rPr lang="en-US" sz="1600" dirty="0" err="1">
                <a:solidFill>
                  <a:srgbClr val="FF0000"/>
                </a:solidFill>
                <a:latin typeface="Comic Sans MS" pitchFamily="66" charset="0"/>
              </a:rPr>
              <a:t>Responsabile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mic Sans MS" pitchFamily="66" charset="0"/>
              </a:rPr>
              <a:t>dell’Unita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’)</a:t>
            </a:r>
            <a:r>
              <a:rPr lang="en-US" sz="1600" dirty="0" smtClean="0">
                <a:latin typeface="Comic Sans MS" pitchFamily="66" charset="0"/>
              </a:rPr>
              <a:t>, Torino</a:t>
            </a:r>
            <a:endParaRPr lang="en-US" sz="1600" dirty="0">
              <a:latin typeface="Comic Sans MS" pitchFamily="66" charset="0"/>
            </a:endParaRPr>
          </a:p>
          <a:p>
            <a:r>
              <a:rPr lang="en-US" sz="1600" dirty="0">
                <a:solidFill>
                  <a:srgbClr val="33CC33"/>
                </a:solidFill>
                <a:latin typeface="Comic Sans MS" pitchFamily="66" charset="0"/>
              </a:rPr>
              <a:t>Il </a:t>
            </a:r>
            <a:r>
              <a:rPr lang="en-US" sz="1600" dirty="0" err="1">
                <a:solidFill>
                  <a:srgbClr val="33CC33"/>
                </a:solidFill>
                <a:latin typeface="Comic Sans MS" pitchFamily="66" charset="0"/>
              </a:rPr>
              <a:t>progetto</a:t>
            </a:r>
            <a:r>
              <a:rPr lang="en-US" sz="1600" dirty="0">
                <a:solidFill>
                  <a:srgbClr val="33CC33"/>
                </a:solidFill>
                <a:latin typeface="Comic Sans MS" pitchFamily="66" charset="0"/>
              </a:rPr>
              <a:t> ha </a:t>
            </a:r>
            <a:r>
              <a:rPr lang="en-US" sz="1600" dirty="0" err="1">
                <a:solidFill>
                  <a:srgbClr val="33CC33"/>
                </a:solidFill>
                <a:latin typeface="Comic Sans MS" pitchFamily="66" charset="0"/>
              </a:rPr>
              <a:t>superato</a:t>
            </a:r>
            <a:r>
              <a:rPr lang="en-US" sz="1600" dirty="0">
                <a:solidFill>
                  <a:srgbClr val="33CC33"/>
                </a:solidFill>
                <a:latin typeface="Comic Sans MS" pitchFamily="66" charset="0"/>
              </a:rPr>
              <a:t> la prima </a:t>
            </a:r>
            <a:r>
              <a:rPr lang="en-US" sz="1600" dirty="0" err="1">
                <a:solidFill>
                  <a:srgbClr val="33CC33"/>
                </a:solidFill>
                <a:latin typeface="Comic Sans MS" pitchFamily="66" charset="0"/>
              </a:rPr>
              <a:t>fase</a:t>
            </a:r>
            <a:r>
              <a:rPr lang="en-US" sz="1600" dirty="0">
                <a:solidFill>
                  <a:srgbClr val="33CC33"/>
                </a:solidFill>
                <a:latin typeface="Comic Sans MS" pitchFamily="66" charset="0"/>
              </a:rPr>
              <a:t> di </a:t>
            </a:r>
            <a:r>
              <a:rPr lang="en-US" sz="1600" dirty="0" err="1">
                <a:solidFill>
                  <a:srgbClr val="33CC33"/>
                </a:solidFill>
                <a:latin typeface="Comic Sans MS" pitchFamily="66" charset="0"/>
              </a:rPr>
              <a:t>valutazione</a:t>
            </a:r>
            <a:r>
              <a:rPr lang="en-US" sz="1600" dirty="0">
                <a:solidFill>
                  <a:srgbClr val="33CC33"/>
                </a:solidFill>
                <a:latin typeface="Comic Sans MS" pitchFamily="66" charset="0"/>
              </a:rPr>
              <a:t> </a:t>
            </a:r>
          </a:p>
          <a:p>
            <a:endParaRPr lang="en-US" sz="1600" dirty="0">
              <a:latin typeface="Comic Sans MS" pitchFamily="66" charset="0"/>
            </a:endParaRPr>
          </a:p>
          <a:p>
            <a:r>
              <a:rPr lang="en-US" sz="1600" b="1" dirty="0">
                <a:latin typeface="Comic Sans MS" pitchFamily="66" charset="0"/>
              </a:rPr>
              <a:t>PRIN </a:t>
            </a:r>
            <a:r>
              <a:rPr lang="en-US" sz="1600" b="1" dirty="0" smtClean="0">
                <a:latin typeface="Comic Sans MS" pitchFamily="66" charset="0"/>
              </a:rPr>
              <a:t>2010 </a:t>
            </a:r>
            <a:r>
              <a:rPr lang="en-US" sz="1600" b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</a:t>
            </a:r>
            <a:r>
              <a:rPr lang="en-US" sz="1600" b="1" u="sng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struttura</a:t>
            </a:r>
            <a:r>
              <a:rPr lang="en-US" sz="16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600" b="1" u="sng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partonica</a:t>
            </a:r>
            <a:r>
              <a:rPr lang="en-US" sz="16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600" b="1" u="sng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tridimensionale</a:t>
            </a:r>
            <a:r>
              <a:rPr lang="en-US" sz="16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del </a:t>
            </a:r>
            <a:r>
              <a:rPr lang="en-US" sz="1600" b="1" u="sng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nucleone</a:t>
            </a:r>
            <a:endParaRPr lang="en-US" sz="1600" b="1" u="sng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US" sz="1600" dirty="0">
                <a:latin typeface="Comic Sans MS" pitchFamily="66" charset="0"/>
              </a:rPr>
              <a:t>Torino (M. </a:t>
            </a:r>
            <a:r>
              <a:rPr lang="en-US" sz="1600" dirty="0" err="1">
                <a:latin typeface="Comic Sans MS" pitchFamily="66" charset="0"/>
              </a:rPr>
              <a:t>Anselmino</a:t>
            </a:r>
            <a:r>
              <a:rPr lang="en-US" sz="1600" dirty="0">
                <a:latin typeface="Comic Sans MS" pitchFamily="66" charset="0"/>
              </a:rPr>
              <a:t>, </a:t>
            </a:r>
            <a:r>
              <a:rPr lang="en-US" sz="1600" dirty="0" err="1">
                <a:latin typeface="Comic Sans MS" pitchFamily="66" charset="0"/>
              </a:rPr>
              <a:t>Responsabile</a:t>
            </a:r>
            <a:r>
              <a:rPr lang="en-US" sz="1600" dirty="0">
                <a:latin typeface="Comic Sans MS" pitchFamily="66" charset="0"/>
              </a:rPr>
              <a:t> del </a:t>
            </a:r>
            <a:r>
              <a:rPr lang="en-US" sz="1600" dirty="0" err="1">
                <a:latin typeface="Comic Sans MS" pitchFamily="66" charset="0"/>
              </a:rPr>
              <a:t>progetto</a:t>
            </a:r>
            <a:r>
              <a:rPr lang="en-US" sz="1600" dirty="0">
                <a:latin typeface="Comic Sans MS" pitchFamily="66" charset="0"/>
              </a:rPr>
              <a:t>),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LNF (M. </a:t>
            </a:r>
            <a:r>
              <a:rPr lang="en-US" sz="1600" dirty="0" err="1">
                <a:solidFill>
                  <a:srgbClr val="FF0000"/>
                </a:solidFill>
                <a:latin typeface="Comic Sans MS" pitchFamily="66" charset="0"/>
              </a:rPr>
              <a:t>Mirazita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Comic Sans MS" pitchFamily="66" charset="0"/>
              </a:rPr>
              <a:t>Responsabile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mic Sans MS" pitchFamily="66" charset="0"/>
              </a:rPr>
              <a:t>dell’Unita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’)</a:t>
            </a:r>
            <a:r>
              <a:rPr lang="en-US" sz="1600" dirty="0">
                <a:latin typeface="Comic Sans MS" pitchFamily="66" charset="0"/>
              </a:rPr>
              <a:t>, Ferrara, Pavia, Trieste e RM Tor </a:t>
            </a:r>
            <a:r>
              <a:rPr lang="en-US" sz="1600" dirty="0" err="1">
                <a:latin typeface="Comic Sans MS" pitchFamily="66" charset="0"/>
              </a:rPr>
              <a:t>Vergata</a:t>
            </a:r>
            <a:endParaRPr lang="en-US" sz="1600" dirty="0">
              <a:latin typeface="Comic Sans MS" pitchFamily="66" charset="0"/>
            </a:endParaRPr>
          </a:p>
          <a:p>
            <a:r>
              <a:rPr lang="en-US" sz="1600" dirty="0">
                <a:solidFill>
                  <a:srgbClr val="33CC33"/>
                </a:solidFill>
                <a:latin typeface="Comic Sans MS" pitchFamily="66" charset="0"/>
              </a:rPr>
              <a:t>Il </a:t>
            </a:r>
            <a:r>
              <a:rPr lang="en-US" sz="1600" dirty="0" err="1">
                <a:solidFill>
                  <a:srgbClr val="33CC33"/>
                </a:solidFill>
                <a:latin typeface="Comic Sans MS" pitchFamily="66" charset="0"/>
              </a:rPr>
              <a:t>progetto</a:t>
            </a:r>
            <a:r>
              <a:rPr lang="en-US" sz="1600" dirty="0">
                <a:solidFill>
                  <a:srgbClr val="33CC33"/>
                </a:solidFill>
                <a:latin typeface="Comic Sans MS" pitchFamily="66" charset="0"/>
              </a:rPr>
              <a:t> ha </a:t>
            </a:r>
            <a:r>
              <a:rPr lang="en-US" sz="1600" dirty="0" err="1">
                <a:solidFill>
                  <a:srgbClr val="33CC33"/>
                </a:solidFill>
                <a:latin typeface="Comic Sans MS" pitchFamily="66" charset="0"/>
              </a:rPr>
              <a:t>superato</a:t>
            </a:r>
            <a:r>
              <a:rPr lang="en-US" sz="1600" dirty="0">
                <a:solidFill>
                  <a:srgbClr val="33CC33"/>
                </a:solidFill>
                <a:latin typeface="Comic Sans MS" pitchFamily="66" charset="0"/>
              </a:rPr>
              <a:t> la prima </a:t>
            </a:r>
            <a:r>
              <a:rPr lang="en-US" sz="1600" dirty="0" err="1">
                <a:solidFill>
                  <a:srgbClr val="33CC33"/>
                </a:solidFill>
                <a:latin typeface="Comic Sans MS" pitchFamily="66" charset="0"/>
              </a:rPr>
              <a:t>fase</a:t>
            </a:r>
            <a:r>
              <a:rPr lang="en-US" sz="1600" dirty="0">
                <a:solidFill>
                  <a:srgbClr val="33CC33"/>
                </a:solidFill>
                <a:latin typeface="Comic Sans MS" pitchFamily="66" charset="0"/>
              </a:rPr>
              <a:t> di </a:t>
            </a:r>
            <a:r>
              <a:rPr lang="en-US" sz="1600" dirty="0" err="1">
                <a:solidFill>
                  <a:srgbClr val="33CC33"/>
                </a:solidFill>
                <a:latin typeface="Comic Sans MS" pitchFamily="66" charset="0"/>
              </a:rPr>
              <a:t>valutazione</a:t>
            </a:r>
            <a:endParaRPr lang="en-US" sz="1600" dirty="0">
              <a:solidFill>
                <a:srgbClr val="33CC33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764704"/>
            <a:ext cx="3826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CC33"/>
                </a:solidFill>
                <a:latin typeface="Comic Sans MS" pitchFamily="66" charset="0"/>
              </a:rPr>
              <a:t>M. </a:t>
            </a:r>
            <a:r>
              <a:rPr lang="en-US" dirty="0" err="1" smtClean="0">
                <a:solidFill>
                  <a:srgbClr val="33CC33"/>
                </a:solidFill>
                <a:latin typeface="Comic Sans MS" pitchFamily="66" charset="0"/>
              </a:rPr>
              <a:t>Hoek</a:t>
            </a:r>
            <a:r>
              <a:rPr lang="en-US" dirty="0" smtClean="0">
                <a:solidFill>
                  <a:srgbClr val="33CC33"/>
                </a:solidFill>
                <a:latin typeface="Comic Sans MS" pitchFamily="66" charset="0"/>
              </a:rPr>
              <a:t> 50%</a:t>
            </a:r>
          </a:p>
          <a:p>
            <a:r>
              <a:rPr lang="en-US" dirty="0" smtClean="0">
                <a:solidFill>
                  <a:srgbClr val="33CC33"/>
                </a:solidFill>
                <a:latin typeface="Comic Sans MS" pitchFamily="66" charset="0"/>
              </a:rPr>
              <a:t>R. Montgomery 100%</a:t>
            </a:r>
          </a:p>
          <a:p>
            <a:r>
              <a:rPr lang="en-US" dirty="0" smtClean="0">
                <a:solidFill>
                  <a:srgbClr val="33CC33"/>
                </a:solidFill>
                <a:latin typeface="Comic Sans MS" pitchFamily="66" charset="0"/>
              </a:rPr>
              <a:t>J. Phillips 100% 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33CC33"/>
                </a:solidFill>
                <a:latin typeface="Comic Sans MS" pitchFamily="66" charset="0"/>
              </a:rPr>
              <a:t>M. </a:t>
            </a:r>
            <a:r>
              <a:rPr lang="en-US" dirty="0" err="1" smtClean="0">
                <a:solidFill>
                  <a:srgbClr val="33CC33"/>
                </a:solidFill>
                <a:latin typeface="Comic Sans MS" pitchFamily="66" charset="0"/>
              </a:rPr>
              <a:t>Turisini</a:t>
            </a:r>
            <a:r>
              <a:rPr lang="en-US" dirty="0">
                <a:solidFill>
                  <a:srgbClr val="33CC33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33CC33"/>
                </a:solidFill>
                <a:latin typeface="Comic Sans MS" pitchFamily="66" charset="0"/>
              </a:rPr>
              <a:t>100%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33CC33"/>
                </a:solidFill>
                <a:latin typeface="Comic Sans MS" pitchFamily="66" charset="0"/>
              </a:rPr>
              <a:t>A. </a:t>
            </a:r>
            <a:r>
              <a:rPr lang="en-US" dirty="0" err="1" smtClean="0">
                <a:solidFill>
                  <a:srgbClr val="33CC33"/>
                </a:solidFill>
                <a:latin typeface="Comic Sans MS" pitchFamily="66" charset="0"/>
              </a:rPr>
              <a:t>Courtoy</a:t>
            </a:r>
            <a:r>
              <a:rPr lang="en-US" dirty="0" smtClean="0">
                <a:solidFill>
                  <a:srgbClr val="33CC33"/>
                </a:solidFill>
                <a:latin typeface="Comic Sans MS" pitchFamily="66" charset="0"/>
              </a:rPr>
              <a:t> 100% </a:t>
            </a:r>
            <a:endParaRPr lang="en-US" dirty="0" smtClean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6256" y="533400"/>
            <a:ext cx="2267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Tecnici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: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.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Orlandi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50%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A.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Viticchie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’ 50%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L.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Trevisan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 100%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9702" y="2195572"/>
            <a:ext cx="636103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Ricercatori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: 9+1(HP3) FTE 		Tecnici:2 FTE</a:t>
            </a: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1. Il gruppo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3" descr="logo JLab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329"/>
            <a:ext cx="1370069" cy="6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6"/>
          <p:cNvSpPr txBox="1">
            <a:spLocks noChangeArrowheads="1"/>
          </p:cNvSpPr>
          <p:nvPr/>
        </p:nvSpPr>
        <p:spPr bwMode="auto">
          <a:xfrm>
            <a:off x="1115616" y="5085184"/>
            <a:ext cx="7488832" cy="17543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800" b="1" dirty="0" err="1">
                <a:solidFill>
                  <a:srgbClr val="00B050"/>
                </a:solidFill>
                <a:latin typeface="Comic Sans MS" pitchFamily="66" charset="0"/>
              </a:rPr>
              <a:t>Responsabilità</a:t>
            </a:r>
            <a:endParaRPr lang="en-US" sz="1800" b="1" dirty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Responsabile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Nazionale</a:t>
            </a:r>
            <a:endParaRPr lang="en-US" sz="18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Membro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Scientific Committee</a:t>
            </a:r>
          </a:p>
          <a:p>
            <a:pPr eaLnBrk="1" hangingPunct="1"/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Co-spokespersons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diversi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esperimenti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6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GeV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e 12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GeV</a:t>
            </a:r>
            <a:endParaRPr lang="en-US" sz="18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Responsabilità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gruppi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analisi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dati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6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GeV</a:t>
            </a:r>
            <a:endParaRPr lang="en-US" sz="18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Assistant Director Experimental Nuclear Physics Research @ </a:t>
            </a:r>
            <a:r>
              <a:rPr lang="en-US" sz="1800" dirty="0">
                <a:solidFill>
                  <a:srgbClr val="00B050"/>
                </a:solidFill>
                <a:latin typeface="Comic Sans MS" pitchFamily="66" charset="0"/>
              </a:rPr>
              <a:t>J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LAB</a:t>
            </a:r>
            <a:endParaRPr lang="en-US" sz="1800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38200"/>
            <a:ext cx="9220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 pitchFamily="66" charset="0"/>
              </a:rPr>
              <a:t>a</a:t>
            </a:r>
            <a:r>
              <a:rPr lang="en-US" b="1" dirty="0" smtClean="0">
                <a:latin typeface="Comic Sans MS" pitchFamily="66" charset="0"/>
              </a:rPr>
              <a:t>. </a:t>
            </a:r>
            <a:r>
              <a:rPr lang="en-US" sz="2000" b="1" u="sng" dirty="0" smtClean="0">
                <a:latin typeface="Comic Sans MS" pitchFamily="66" charset="0"/>
              </a:rPr>
              <a:t>Analysis of 6 </a:t>
            </a:r>
            <a:r>
              <a:rPr lang="en-US" sz="2000" b="1" u="sng" dirty="0" err="1" smtClean="0">
                <a:latin typeface="Comic Sans MS" pitchFamily="66" charset="0"/>
              </a:rPr>
              <a:t>GeV</a:t>
            </a:r>
            <a:r>
              <a:rPr lang="en-US" sz="2000" b="1" u="sng" dirty="0" smtClean="0">
                <a:latin typeface="Comic Sans MS" pitchFamily="66" charset="0"/>
              </a:rPr>
              <a:t> CLAS data</a:t>
            </a:r>
          </a:p>
          <a:p>
            <a:r>
              <a:rPr lang="en-US" sz="2000" b="1" dirty="0" smtClean="0">
                <a:latin typeface="Comic Sans MS" pitchFamily="66" charset="0"/>
              </a:rPr>
              <a:t>High polarization e-beam on </a:t>
            </a:r>
            <a:r>
              <a:rPr lang="en-US" sz="2000" b="1" dirty="0" err="1" smtClean="0">
                <a:latin typeface="Comic Sans MS" pitchFamily="66" charset="0"/>
              </a:rPr>
              <a:t>unpolarized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>
                <a:latin typeface="Comic Sans MS" pitchFamily="66" charset="0"/>
              </a:rPr>
              <a:t>H</a:t>
            </a:r>
            <a:r>
              <a:rPr lang="en-US" sz="2000" b="1" dirty="0" smtClean="0">
                <a:latin typeface="Comic Sans MS" pitchFamily="66" charset="0"/>
              </a:rPr>
              <a:t> or longitudinally polarized NH</a:t>
            </a:r>
            <a:r>
              <a:rPr lang="en-US" sz="2000" b="1" baseline="-25000" dirty="0" smtClean="0">
                <a:latin typeface="Comic Sans MS" pitchFamily="66" charset="0"/>
              </a:rPr>
              <a:t>3</a:t>
            </a:r>
            <a:r>
              <a:rPr lang="en-US" sz="2000" b="1" dirty="0" smtClean="0">
                <a:latin typeface="Comic Sans MS" pitchFamily="66" charset="0"/>
              </a:rPr>
              <a:t> /ND</a:t>
            </a:r>
            <a:r>
              <a:rPr lang="en-US" sz="2000" b="1" baseline="-25000" dirty="0" smtClean="0">
                <a:latin typeface="Comic Sans MS" pitchFamily="66" charset="0"/>
              </a:rPr>
              <a:t>3</a:t>
            </a:r>
            <a:endParaRPr lang="en-US" sz="2000" b="1" dirty="0" smtClean="0">
              <a:latin typeface="Comic Sans MS" pitchFamily="66" charset="0"/>
            </a:endParaRPr>
          </a:p>
          <a:p>
            <a:endParaRPr lang="en-US" sz="1600" b="1" dirty="0"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Beam Spin Asymmetry in </a:t>
            </a: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1600" baseline="30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SIDIS 		M. </a:t>
            </a:r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</a:rPr>
              <a:t>Aghasyan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, 	PLB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704,397 (2011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) </a:t>
            </a:r>
            <a:endParaRPr lang="en-US" sz="1600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0066FF"/>
                </a:solidFill>
                <a:latin typeface="Comic Sans MS" pitchFamily="66" charset="0"/>
              </a:rPr>
              <a:t>Target Spin Asymmetry in 2 pion SIDIS	S. Pereira 	preliminary results</a:t>
            </a:r>
          </a:p>
          <a:p>
            <a:r>
              <a:rPr lang="en-US" sz="1600" dirty="0" smtClean="0">
                <a:solidFill>
                  <a:srgbClr val="0066FF"/>
                </a:solidFill>
                <a:latin typeface="Comic Sans MS" pitchFamily="66" charset="0"/>
              </a:rPr>
              <a:t>Beam Spin asymmetry in 2 pion SIDIS	</a:t>
            </a:r>
            <a:r>
              <a:rPr lang="en-US" sz="1600" dirty="0" smtClean="0">
                <a:solidFill>
                  <a:srgbClr val="0066FF"/>
                </a:solidFill>
                <a:latin typeface="Comic Sans MS" pitchFamily="66" charset="0"/>
              </a:rPr>
              <a:t>	S</a:t>
            </a:r>
            <a:r>
              <a:rPr lang="en-US" sz="1600" dirty="0" smtClean="0">
                <a:solidFill>
                  <a:srgbClr val="0066FF"/>
                </a:solidFill>
                <a:latin typeface="Comic Sans MS" pitchFamily="66" charset="0"/>
              </a:rPr>
              <a:t>. Pisano </a:t>
            </a:r>
            <a:r>
              <a:rPr lang="en-US" sz="1600" smtClean="0">
                <a:solidFill>
                  <a:srgbClr val="0066FF"/>
                </a:solidFill>
                <a:latin typeface="Comic Sans MS" pitchFamily="66" charset="0"/>
              </a:rPr>
              <a:t>	</a:t>
            </a:r>
            <a:r>
              <a:rPr lang="en-US" sz="1600" smtClean="0">
                <a:solidFill>
                  <a:srgbClr val="0066FF"/>
                </a:solidFill>
                <a:latin typeface="Comic Sans MS" pitchFamily="66" charset="0"/>
              </a:rPr>
              <a:t>	preliminary</a:t>
            </a:r>
            <a:endParaRPr lang="en-US" sz="1600" dirty="0" smtClean="0">
              <a:solidFill>
                <a:srgbClr val="0066FF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0066FF"/>
                </a:solidFill>
                <a:latin typeface="Comic Sans MS" pitchFamily="66" charset="0"/>
              </a:rPr>
              <a:t>Bessel Analysis of TMDs			M. </a:t>
            </a:r>
            <a:r>
              <a:rPr lang="en-US" sz="1600" dirty="0" err="1" smtClean="0">
                <a:solidFill>
                  <a:srgbClr val="0066FF"/>
                </a:solidFill>
                <a:latin typeface="Comic Sans MS" pitchFamily="66" charset="0"/>
              </a:rPr>
              <a:t>Aghasyan</a:t>
            </a:r>
            <a:r>
              <a:rPr lang="en-US" sz="1600" dirty="0" smtClean="0">
                <a:solidFill>
                  <a:srgbClr val="0066FF"/>
                </a:solidFill>
                <a:latin typeface="Comic Sans MS" pitchFamily="66" charset="0"/>
              </a:rPr>
              <a:t>	preliminary</a:t>
            </a:r>
          </a:p>
          <a:p>
            <a:r>
              <a:rPr lang="en-US" sz="1600" dirty="0" smtClean="0">
                <a:solidFill>
                  <a:srgbClr val="33CC33"/>
                </a:solidFill>
                <a:latin typeface="Symbol" pitchFamily="18" charset="2"/>
              </a:rPr>
              <a:t>L</a:t>
            </a:r>
            <a:r>
              <a:rPr lang="en-US" sz="1600" dirty="0" smtClean="0">
                <a:solidFill>
                  <a:srgbClr val="33CC33"/>
                </a:solidFill>
                <a:latin typeface="Comic Sans MS" pitchFamily="66" charset="0"/>
              </a:rPr>
              <a:t> polarization in SIDIS			M. </a:t>
            </a:r>
            <a:r>
              <a:rPr lang="en-US" sz="1600" dirty="0" err="1" smtClean="0">
                <a:solidFill>
                  <a:srgbClr val="33CC33"/>
                </a:solidFill>
                <a:latin typeface="Comic Sans MS" pitchFamily="66" charset="0"/>
              </a:rPr>
              <a:t>Mirazita</a:t>
            </a:r>
            <a:r>
              <a:rPr lang="en-US" sz="1600" dirty="0" smtClean="0">
                <a:solidFill>
                  <a:srgbClr val="33CC33"/>
                </a:solidFill>
                <a:latin typeface="Comic Sans MS" pitchFamily="66" charset="0"/>
              </a:rPr>
              <a:t> 	to be submitted to Coll.</a:t>
            </a:r>
            <a:endParaRPr lang="en-US" sz="1600" dirty="0">
              <a:solidFill>
                <a:srgbClr val="33CC33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84474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 pitchFamily="66" charset="0"/>
              </a:rPr>
              <a:t>b. </a:t>
            </a:r>
            <a:r>
              <a:rPr lang="en-US" sz="2000" b="1" u="sng" dirty="0" smtClean="0">
                <a:latin typeface="Comic Sans MS" pitchFamily="66" charset="0"/>
              </a:rPr>
              <a:t>Preparation for 12 </a:t>
            </a:r>
            <a:r>
              <a:rPr lang="en-US" sz="2000" b="1" u="sng" dirty="0" err="1" smtClean="0">
                <a:latin typeface="Comic Sans MS" pitchFamily="66" charset="0"/>
              </a:rPr>
              <a:t>GeV</a:t>
            </a:r>
            <a:r>
              <a:rPr lang="en-US" sz="2000" b="1" u="sng" dirty="0" smtClean="0">
                <a:latin typeface="Comic Sans MS" pitchFamily="66" charset="0"/>
              </a:rPr>
              <a:t> data taking</a:t>
            </a:r>
          </a:p>
          <a:p>
            <a:endParaRPr lang="en-US" sz="2000" b="1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rgbClr val="0066FF"/>
                </a:solidFill>
                <a:latin typeface="Comic Sans MS" pitchFamily="66" charset="0"/>
              </a:rPr>
              <a:t>The CEBAF accelerator has been shout down in May, decommissioning of the experimental Halls is underway. The new 12 </a:t>
            </a:r>
            <a:r>
              <a:rPr lang="en-US" sz="2000" dirty="0" err="1">
                <a:solidFill>
                  <a:srgbClr val="0066FF"/>
                </a:solidFill>
                <a:latin typeface="Comic Sans MS" pitchFamily="66" charset="0"/>
              </a:rPr>
              <a:t>GeV</a:t>
            </a:r>
            <a:r>
              <a:rPr lang="en-US" sz="2000" dirty="0">
                <a:solidFill>
                  <a:srgbClr val="0066FF"/>
                </a:solidFill>
                <a:latin typeface="Comic Sans MS" pitchFamily="66" charset="0"/>
              </a:rPr>
              <a:t> accelerator will begin to operate </a:t>
            </a:r>
            <a:r>
              <a:rPr lang="en-US" sz="2000" dirty="0" smtClean="0">
                <a:solidFill>
                  <a:srgbClr val="0066FF"/>
                </a:solidFill>
                <a:latin typeface="Comic Sans MS" pitchFamily="66" charset="0"/>
              </a:rPr>
              <a:t>in early 2014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66FF"/>
                </a:solidFill>
                <a:latin typeface="Comic Sans MS" pitchFamily="66" charset="0"/>
              </a:rPr>
              <a:t>Beginning of physics data taking second half of 2014</a:t>
            </a:r>
            <a:endParaRPr lang="en-US" sz="2000" dirty="0">
              <a:solidFill>
                <a:srgbClr val="0066FF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TMD measurements will be an important part of the first 5 years of operation at 12 </a:t>
            </a:r>
            <a:r>
              <a:rPr lang="en-US" sz="2000" dirty="0" err="1" smtClean="0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6" name="Picture 3" descr="logo JLab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329"/>
            <a:ext cx="1370069" cy="6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Le attività principali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9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99428"/>
            <a:ext cx="3466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Beam Spin Asymmetry in 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b="1" baseline="30000" dirty="0" smtClean="0">
                <a:solidFill>
                  <a:srgbClr val="FF0000"/>
                </a:solidFill>
              </a:rPr>
              <a:t>0</a:t>
            </a:r>
            <a:r>
              <a:rPr lang="en-US" b="1" dirty="0" smtClean="0">
                <a:solidFill>
                  <a:srgbClr val="FF0000"/>
                </a:solidFill>
              </a:rPr>
              <a:t> SIDIS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310195"/>
              </p:ext>
            </p:extLst>
          </p:nvPr>
        </p:nvGraphicFramePr>
        <p:xfrm>
          <a:off x="228600" y="1285453"/>
          <a:ext cx="1654175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Equation" r:id="rId3" imgW="774360" imgH="228600" progId="Equation.3">
                  <p:embed/>
                </p:oleObj>
              </mc:Choice>
              <mc:Fallback>
                <p:oleObj name="Equation" r:id="rId3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85453"/>
                        <a:ext cx="1654175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73" y="2418184"/>
            <a:ext cx="394812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471379"/>
              </p:ext>
            </p:extLst>
          </p:nvPr>
        </p:nvGraphicFramePr>
        <p:xfrm>
          <a:off x="168650" y="1688480"/>
          <a:ext cx="2745999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Equation" r:id="rId6" imgW="1739880" imgH="419040" progId="Equation.3">
                  <p:embed/>
                </p:oleObj>
              </mc:Choice>
              <mc:Fallback>
                <p:oleObj name="Equation" r:id="rId6" imgW="17398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650" y="1688480"/>
                        <a:ext cx="2745999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6201" y="5036983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Non zero asymmetry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similar size for </a:t>
            </a:r>
            <a:r>
              <a:rPr lang="en-US" b="1" dirty="0" smtClean="0">
                <a:latin typeface="Symbol" pitchFamily="18" charset="2"/>
              </a:rPr>
              <a:t>p</a:t>
            </a:r>
            <a:r>
              <a:rPr lang="en-US" b="1" baseline="30000" dirty="0" smtClean="0"/>
              <a:t>+</a:t>
            </a:r>
            <a:r>
              <a:rPr lang="en-US" b="1" dirty="0" smtClean="0"/>
              <a:t> and</a:t>
            </a:r>
            <a:r>
              <a:rPr lang="en-US" b="1" dirty="0" smtClean="0">
                <a:latin typeface="Symbol" pitchFamily="18" charset="2"/>
              </a:rPr>
              <a:t> p</a:t>
            </a:r>
            <a:r>
              <a:rPr lang="en-US" b="1" baseline="30000" dirty="0" smtClean="0"/>
              <a:t>0</a:t>
            </a:r>
            <a:r>
              <a:rPr lang="en-US" b="1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Null asymmetry for some model (Collins)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6300028"/>
            <a:ext cx="341260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M. </a:t>
            </a:r>
            <a:r>
              <a:rPr lang="en-US" b="1" i="1" dirty="0" err="1" smtClean="0">
                <a:solidFill>
                  <a:srgbClr val="0070C0"/>
                </a:solidFill>
              </a:rPr>
              <a:t>Aghasyan</a:t>
            </a:r>
            <a:r>
              <a:rPr lang="en-US" b="1" i="1" dirty="0" smtClean="0">
                <a:solidFill>
                  <a:srgbClr val="0070C0"/>
                </a:solidFill>
              </a:rPr>
              <a:t>, PLB 704,397 (2011) 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944" y="897632"/>
            <a:ext cx="4306456" cy="584373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1344" y="897632"/>
            <a:ext cx="4306456" cy="58841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164670" y="2164824"/>
            <a:ext cx="3499803" cy="2560320"/>
            <a:chOff x="3680658" y="2276872"/>
            <a:chExt cx="4999718" cy="3657600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80658" y="2276872"/>
              <a:ext cx="4999718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asellaDiTesto 34"/>
            <p:cNvSpPr txBox="1"/>
            <p:nvPr/>
          </p:nvSpPr>
          <p:spPr>
            <a:xfrm rot="1795523">
              <a:off x="4310728" y="3793551"/>
              <a:ext cx="40529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PRELIMINARY</a:t>
              </a:r>
            </a:p>
          </p:txBody>
        </p:sp>
      </p:grpSp>
      <p:grpSp>
        <p:nvGrpSpPr>
          <p:cNvPr id="14" name="Gruppo 30"/>
          <p:cNvGrpSpPr>
            <a:grpSpLocks noChangeAspect="1"/>
          </p:cNvGrpSpPr>
          <p:nvPr/>
        </p:nvGrpSpPr>
        <p:grpSpPr>
          <a:xfrm>
            <a:off x="5334000" y="1274083"/>
            <a:ext cx="2080260" cy="786765"/>
            <a:chOff x="5867400" y="4249266"/>
            <a:chExt cx="2971800" cy="1123950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5867400" y="4249266"/>
            <a:ext cx="2249488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" name="Equazione" r:id="rId9" imgW="749160" imgH="241200" progId="Equation.3">
                    <p:embed/>
                  </p:oleObj>
                </mc:Choice>
                <mc:Fallback>
                  <p:oleObj name="Equazione" r:id="rId9" imgW="7491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7400" y="4249266"/>
                          <a:ext cx="2249488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Freccia angolare in su 4"/>
            <p:cNvSpPr/>
            <p:nvPr/>
          </p:nvSpPr>
          <p:spPr>
            <a:xfrm rot="5400000">
              <a:off x="7620000" y="4839816"/>
              <a:ext cx="228600" cy="381000"/>
            </a:xfrm>
            <a:prstGeom prst="bent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graphicFrame>
          <p:nvGraphicFramePr>
            <p:cNvPr id="17" name="Object 3"/>
            <p:cNvGraphicFramePr>
              <a:graphicFrameLocks noChangeAspect="1"/>
            </p:cNvGraphicFramePr>
            <p:nvPr/>
          </p:nvGraphicFramePr>
          <p:xfrm>
            <a:off x="7924800" y="4687416"/>
            <a:ext cx="91440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" name="Equazione" r:id="rId11" imgW="304560" imgH="228600" progId="Equation.3">
                    <p:embed/>
                  </p:oleObj>
                </mc:Choice>
                <mc:Fallback>
                  <p:oleObj name="Equazione" r:id="rId11" imgW="3045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4687416"/>
                          <a:ext cx="914400" cy="685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Rectangle 17"/>
          <p:cNvSpPr/>
          <p:nvPr/>
        </p:nvSpPr>
        <p:spPr>
          <a:xfrm>
            <a:off x="4953000" y="971436"/>
            <a:ext cx="2305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 polarization in SIDIS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CasellaDiTesto 31"/>
          <p:cNvSpPr txBox="1"/>
          <p:nvPr/>
        </p:nvSpPr>
        <p:spPr>
          <a:xfrm>
            <a:off x="5558028" y="2298358"/>
            <a:ext cx="247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Longitudinal Spin transfer </a:t>
            </a:r>
            <a:endParaRPr lang="it-IT" sz="1600" b="1" dirty="0"/>
          </a:p>
        </p:txBody>
      </p:sp>
      <p:sp>
        <p:nvSpPr>
          <p:cNvPr id="20" name="CasellaDiTesto 4"/>
          <p:cNvSpPr txBox="1">
            <a:spLocks noChangeArrowheads="1"/>
          </p:cNvSpPr>
          <p:nvPr/>
        </p:nvSpPr>
        <p:spPr bwMode="auto">
          <a:xfrm>
            <a:off x="5228124" y="4974267"/>
            <a:ext cx="3304316" cy="83099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 TFR, </a:t>
            </a:r>
            <a:r>
              <a:rPr lang="en-US" sz="2400" b="1" dirty="0" err="1" smtClean="0">
                <a:solidFill>
                  <a:srgbClr val="FF0000"/>
                </a:solidFill>
              </a:rPr>
              <a:t>x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F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&lt; </a:t>
            </a:r>
            <a:r>
              <a:rPr lang="en-US" sz="2400" b="1" dirty="0" smtClean="0">
                <a:solidFill>
                  <a:srgbClr val="FF0000"/>
                </a:solidFill>
              </a:rPr>
              <a:t>0:	</a:t>
            </a:r>
            <a:r>
              <a:rPr lang="en-US" sz="2400" b="1" i="1" dirty="0" smtClean="0">
                <a:solidFill>
                  <a:srgbClr val="FF0000"/>
                </a:solidFill>
              </a:rPr>
              <a:t>P</a:t>
            </a:r>
            <a:r>
              <a:rPr lang="en-US" sz="2400" b="1" i="1" baseline="-25000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~ </a:t>
            </a:r>
            <a:r>
              <a:rPr lang="en-US" sz="2400" b="1" dirty="0" smtClean="0">
                <a:solidFill>
                  <a:srgbClr val="FF0000"/>
                </a:solidFill>
              </a:rPr>
              <a:t>0.3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 CFR, </a:t>
            </a:r>
            <a:r>
              <a:rPr lang="en-US" sz="2400" b="1" dirty="0" err="1" smtClean="0">
                <a:solidFill>
                  <a:srgbClr val="FF0000"/>
                </a:solidFill>
              </a:rPr>
              <a:t>x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F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&gt; </a:t>
            </a:r>
            <a:r>
              <a:rPr lang="en-US" sz="2400" b="1" dirty="0" smtClean="0">
                <a:solidFill>
                  <a:srgbClr val="FF0000"/>
                </a:solidFill>
              </a:rPr>
              <a:t>0:	</a:t>
            </a:r>
            <a:r>
              <a:rPr lang="en-US" sz="2400" b="1" i="1" dirty="0" smtClean="0">
                <a:solidFill>
                  <a:srgbClr val="FF0000"/>
                </a:solidFill>
              </a:rPr>
              <a:t>P</a:t>
            </a:r>
            <a:r>
              <a:rPr lang="en-US" sz="2400" b="1" i="1" baseline="-25000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~ 0.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29200" y="6095037"/>
            <a:ext cx="38862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M. </a:t>
            </a:r>
            <a:r>
              <a:rPr lang="en-US" b="1" i="1" dirty="0" err="1" smtClean="0">
                <a:solidFill>
                  <a:srgbClr val="0070C0"/>
                </a:solidFill>
              </a:rPr>
              <a:t>Mirazita</a:t>
            </a:r>
            <a:r>
              <a:rPr lang="en-US" b="1" i="1" dirty="0" smtClean="0">
                <a:solidFill>
                  <a:srgbClr val="0070C0"/>
                </a:solidFill>
              </a:rPr>
              <a:t>, to be submitted to the CLAS Collaboration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3. Risultati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4" name="Picture 3" descr="logo JLab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329"/>
            <a:ext cx="1370069" cy="6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7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2" y="1278843"/>
            <a:ext cx="9144000" cy="560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07504" y="4005064"/>
            <a:ext cx="7466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ROSSI</a:t>
            </a: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7504" y="4725144"/>
            <a:ext cx="7466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ROSSI</a:t>
            </a: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496" y="4502075"/>
            <a:ext cx="9277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MIRAZITA</a:t>
            </a: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496" y="2852936"/>
            <a:ext cx="9277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MIRAZITA</a:t>
            </a: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196" y="4260651"/>
            <a:ext cx="9277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PEREIRA</a:t>
            </a: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5496" y="2590304"/>
            <a:ext cx="9277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PEREIRA</a:t>
            </a:r>
            <a:endParaRPr lang="it-IT" sz="1400" b="1" dirty="0">
              <a:solidFill>
                <a:srgbClr val="FF0000"/>
              </a:solidFill>
            </a:endParaRPr>
          </a:p>
        </p:txBody>
      </p:sp>
      <p:pic>
        <p:nvPicPr>
          <p:cNvPr id="10" name="Picture 3" descr="logo JLab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329"/>
            <a:ext cx="1370069" cy="6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Attività future: prossimi 5 anni a 12 </a:t>
            </a:r>
            <a:r>
              <a:rPr lang="it-IT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GeV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6" descr="ratios_mom.eps"/>
          <p:cNvPicPr>
            <a:picLocks noChangeAspect="1"/>
          </p:cNvPicPr>
          <p:nvPr/>
        </p:nvPicPr>
        <p:blipFill>
          <a:blip r:embed="rId3"/>
          <a:srcRect l="2499" t="7500" r="9999" b="2000"/>
          <a:stretch>
            <a:fillRect/>
          </a:stretch>
        </p:blipFill>
        <p:spPr bwMode="auto">
          <a:xfrm>
            <a:off x="5181600" y="1676400"/>
            <a:ext cx="3684234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59"/>
          <p:cNvSpPr>
            <a:spLocks noChangeArrowheads="1"/>
          </p:cNvSpPr>
          <p:nvPr/>
        </p:nvSpPr>
        <p:spPr bwMode="auto">
          <a:xfrm>
            <a:off x="6825861" y="1781174"/>
            <a:ext cx="45719" cy="1648501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8433939" y="1781174"/>
            <a:ext cx="45719" cy="164850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Verdana" charset="0"/>
            </a:endParaRPr>
          </a:p>
        </p:txBody>
      </p:sp>
      <p:grpSp>
        <p:nvGrpSpPr>
          <p:cNvPr id="31" name="Group 225"/>
          <p:cNvGrpSpPr>
            <a:grpSpLocks noChangeAspect="1"/>
          </p:cNvGrpSpPr>
          <p:nvPr/>
        </p:nvGrpSpPr>
        <p:grpSpPr bwMode="auto">
          <a:xfrm>
            <a:off x="76200" y="669132"/>
            <a:ext cx="2637473" cy="2378868"/>
            <a:chOff x="62499" y="4280959"/>
            <a:chExt cx="2929939" cy="2643188"/>
          </a:xfrm>
        </p:grpSpPr>
        <p:pic>
          <p:nvPicPr>
            <p:cNvPr id="32" name="Picture 4" descr="CLAS12_2D"/>
            <p:cNvPicPr>
              <a:picLocks noChangeAspect="1" noChangeArrowheads="1"/>
            </p:cNvPicPr>
            <p:nvPr/>
          </p:nvPicPr>
          <p:blipFill>
            <a:blip r:embed="rId4"/>
            <a:srcRect l="23032" t="13701" r="20834" b="13322"/>
            <a:stretch>
              <a:fillRect/>
            </a:stretch>
          </p:blipFill>
          <p:spPr bwMode="auto">
            <a:xfrm>
              <a:off x="62499" y="4280959"/>
              <a:ext cx="2929939" cy="264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rapezoid 32"/>
            <p:cNvSpPr/>
            <p:nvPr/>
          </p:nvSpPr>
          <p:spPr bwMode="auto">
            <a:xfrm rot="17936322" flipH="1">
              <a:off x="1564640" y="5987293"/>
              <a:ext cx="1262063" cy="361878"/>
            </a:xfrm>
            <a:prstGeom prst="trapezoid">
              <a:avLst>
                <a:gd name="adj" fmla="val 48105"/>
              </a:avLst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Trapezoid 33"/>
            <p:cNvSpPr/>
            <p:nvPr/>
          </p:nvSpPr>
          <p:spPr bwMode="auto">
            <a:xfrm rot="14529695">
              <a:off x="1561461" y="4930017"/>
              <a:ext cx="1320800" cy="363465"/>
            </a:xfrm>
            <a:prstGeom prst="trapezoid">
              <a:avLst>
                <a:gd name="adj" fmla="val 58292"/>
              </a:avLst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TextBox 54"/>
            <p:cNvSpPr txBox="1">
              <a:spLocks noChangeArrowheads="1"/>
            </p:cNvSpPr>
            <p:nvPr/>
          </p:nvSpPr>
          <p:spPr bwMode="auto">
            <a:xfrm rot="7137055">
              <a:off x="1768950" y="5952538"/>
              <a:ext cx="910720" cy="41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latin typeface="Tahoma" charset="0"/>
                  <a:ea typeface="Tahoma" charset="0"/>
                  <a:cs typeface="Tahoma" charset="0"/>
                </a:rPr>
                <a:t>RICH</a:t>
              </a:r>
            </a:p>
          </p:txBody>
        </p:sp>
        <p:sp>
          <p:nvSpPr>
            <p:cNvPr id="36" name="TextBox 54"/>
            <p:cNvSpPr txBox="1">
              <a:spLocks noChangeArrowheads="1"/>
            </p:cNvSpPr>
            <p:nvPr/>
          </p:nvSpPr>
          <p:spPr bwMode="auto">
            <a:xfrm rot="3607980">
              <a:off x="1773722" y="4886577"/>
              <a:ext cx="910720" cy="41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latin typeface="Tahoma" charset="0"/>
                  <a:ea typeface="Tahoma" charset="0"/>
                  <a:cs typeface="Tahoma" charset="0"/>
                </a:rPr>
                <a:t>RICH</a:t>
              </a:r>
              <a:endParaRPr lang="en-US" b="1" dirty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19400" y="533400"/>
            <a:ext cx="6270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RICH detector for CLAS12</a:t>
            </a:r>
          </a:p>
          <a:p>
            <a:pPr marL="137160" indent="-137160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66FF"/>
                </a:solidFill>
              </a:rPr>
              <a:t>Kaon</a:t>
            </a:r>
            <a:r>
              <a:rPr lang="en-US" b="1" dirty="0" smtClean="0">
                <a:solidFill>
                  <a:srgbClr val="0066FF"/>
                </a:solidFill>
              </a:rPr>
              <a:t> ID necessary for TMD flavor separation</a:t>
            </a:r>
          </a:p>
          <a:p>
            <a:pPr marL="137160" indent="-13716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66FF"/>
                </a:solidFill>
              </a:rPr>
              <a:t>Rejection </a:t>
            </a:r>
            <a:r>
              <a:rPr lang="en-US" b="1" dirty="0">
                <a:solidFill>
                  <a:srgbClr val="0066FF"/>
                </a:solidFill>
              </a:rPr>
              <a:t>factor &gt;</a:t>
            </a:r>
            <a:r>
              <a:rPr lang="en-US" b="1" dirty="0" smtClean="0">
                <a:solidFill>
                  <a:srgbClr val="0066FF"/>
                </a:solidFill>
              </a:rPr>
              <a:t>1000</a:t>
            </a:r>
            <a:r>
              <a:rPr lang="en-US" b="1" dirty="0">
                <a:solidFill>
                  <a:srgbClr val="0066FF"/>
                </a:solidFill>
              </a:rPr>
              <a:t> </a:t>
            </a:r>
            <a:r>
              <a:rPr lang="en-US" b="1" dirty="0" smtClean="0">
                <a:solidFill>
                  <a:srgbClr val="0066FF"/>
                </a:solidFill>
              </a:rPr>
              <a:t>because of relative </a:t>
            </a:r>
            <a:r>
              <a:rPr lang="en-US" b="1" dirty="0" smtClean="0">
                <a:solidFill>
                  <a:srgbClr val="0066FF"/>
                </a:solidFill>
                <a:latin typeface="Symbol" pitchFamily="18" charset="2"/>
              </a:rPr>
              <a:t>p</a:t>
            </a:r>
            <a:r>
              <a:rPr lang="en-US" b="1" dirty="0" smtClean="0">
                <a:solidFill>
                  <a:srgbClr val="0066FF"/>
                </a:solidFill>
              </a:rPr>
              <a:t>/K production rate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One RICH sector is in the </a:t>
            </a:r>
            <a:r>
              <a:rPr lang="en-US" b="1" dirty="0" err="1" smtClean="0">
                <a:solidFill>
                  <a:srgbClr val="00B050"/>
                </a:solidFill>
              </a:rPr>
              <a:t>JLab</a:t>
            </a:r>
            <a:r>
              <a:rPr lang="en-US" b="1" dirty="0" smtClean="0">
                <a:solidFill>
                  <a:srgbClr val="00B050"/>
                </a:solidFill>
              </a:rPr>
              <a:t> FY13-FY18 capital equipment plan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28" y="3288299"/>
            <a:ext cx="3464972" cy="356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505" y="4724400"/>
            <a:ext cx="137524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Variable thickness </a:t>
            </a:r>
          </a:p>
          <a:p>
            <a:r>
              <a:rPr lang="en-US" sz="1200" b="1" dirty="0" smtClean="0">
                <a:solidFill>
                  <a:prstClr val="black"/>
                </a:solidFill>
              </a:rPr>
              <a:t>aerogel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7909" y="6550513"/>
            <a:ext cx="1904111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Multi-anode PMTs (H8500)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6200001"/>
            <a:ext cx="653320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1m gap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5486400"/>
            <a:ext cx="1171988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elliptical mirror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6" name="Left Brace 5"/>
          <p:cNvSpPr/>
          <p:nvPr/>
        </p:nvSpPr>
        <p:spPr>
          <a:xfrm rot="20348351">
            <a:off x="2280285" y="6042201"/>
            <a:ext cx="223424" cy="530267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74753" y="4955232"/>
            <a:ext cx="1244647" cy="5311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3816924"/>
            <a:ext cx="2319169" cy="213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29588" y="4791670"/>
            <a:ext cx="1965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Preliminary test in summer 2011 at CERN T9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867400"/>
            <a:ext cx="323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New test of a prototype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- 2-8 July at BTF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- July 25-August 10 at CERN T9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2843644"/>
            <a:ext cx="87876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CLAS12</a:t>
            </a:r>
            <a:endParaRPr lang="en-US" b="1" dirty="0">
              <a:solidFill>
                <a:srgbClr val="0066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29588" y="3770743"/>
            <a:ext cx="4238212" cy="303356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00800" y="4419600"/>
            <a:ext cx="527660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409762" y="4267200"/>
            <a:ext cx="981638" cy="1362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19305" y="4191000"/>
            <a:ext cx="881973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8 H8500</a:t>
            </a:r>
            <a:endParaRPr lang="en-US" sz="1600" b="1" dirty="0"/>
          </a:p>
        </p:txBody>
      </p:sp>
      <p:pic>
        <p:nvPicPr>
          <p:cNvPr id="37" name="Picture 3" descr="logo JLab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329"/>
            <a:ext cx="1370069" cy="6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76416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Attività future: hardware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/>
          <a:lstStyle/>
          <a:p>
            <a:r>
              <a:rPr lang="en-US" b="1" u="sng" dirty="0" smtClean="0"/>
              <a:t>RICH prototype</a:t>
            </a:r>
            <a:endParaRPr lang="en-US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74589" y="685800"/>
            <a:ext cx="4412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Beam tests of the RICH concept</a:t>
            </a:r>
          </a:p>
          <a:p>
            <a:pPr marL="342900" indent="-342900">
              <a:buFontTx/>
              <a:buAutoNum type="alphaLcParenR"/>
            </a:pPr>
            <a:r>
              <a:rPr lang="en-US" b="1" dirty="0">
                <a:solidFill>
                  <a:prstClr val="black"/>
                </a:solidFill>
              </a:rPr>
              <a:t>verify the 4-5s p/K separation at 8 </a:t>
            </a:r>
            <a:r>
              <a:rPr lang="en-US" b="1" dirty="0" err="1">
                <a:solidFill>
                  <a:prstClr val="black"/>
                </a:solidFill>
              </a:rPr>
              <a:t>GeV</a:t>
            </a:r>
            <a:r>
              <a:rPr lang="en-US" b="1" dirty="0">
                <a:solidFill>
                  <a:prstClr val="black"/>
                </a:solidFill>
              </a:rPr>
              <a:t>/c</a:t>
            </a:r>
          </a:p>
          <a:p>
            <a:pPr marL="342900" indent="-342900">
              <a:buFontTx/>
              <a:buAutoNum type="alphaLcParenR"/>
            </a:pPr>
            <a:r>
              <a:rPr lang="en-US" b="1" dirty="0">
                <a:solidFill>
                  <a:prstClr val="black"/>
                </a:solidFill>
              </a:rPr>
              <a:t>test multiple aerogel passage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5746589" y="685800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Frascati</a:t>
            </a:r>
            <a:r>
              <a:rPr lang="en-US" b="1" dirty="0">
                <a:solidFill>
                  <a:prstClr val="black"/>
                </a:solidFill>
              </a:rPr>
              <a:t> (2-8 July 2012): 0.5 </a:t>
            </a:r>
            <a:r>
              <a:rPr lang="en-US" b="1" dirty="0" err="1">
                <a:solidFill>
                  <a:prstClr val="black"/>
                </a:solidFill>
              </a:rPr>
              <a:t>GeV</a:t>
            </a:r>
            <a:r>
              <a:rPr lang="en-US" b="1" dirty="0">
                <a:solidFill>
                  <a:prstClr val="black"/>
                </a:solidFill>
              </a:rPr>
              <a:t>/c electrons</a:t>
            </a:r>
          </a:p>
          <a:p>
            <a:r>
              <a:rPr lang="en-US" b="1" dirty="0">
                <a:solidFill>
                  <a:prstClr val="black"/>
                </a:solidFill>
              </a:rPr>
              <a:t>CERN (25 July – 10 August 2012): 2/10 </a:t>
            </a:r>
            <a:r>
              <a:rPr lang="en-US" b="1" dirty="0" err="1">
                <a:solidFill>
                  <a:prstClr val="black"/>
                </a:solidFill>
              </a:rPr>
              <a:t>GeV</a:t>
            </a:r>
            <a:r>
              <a:rPr lang="en-US" b="1" dirty="0">
                <a:solidFill>
                  <a:prstClr val="black"/>
                </a:solidFill>
              </a:rPr>
              <a:t>/c hadrons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89" y="595546"/>
            <a:ext cx="9264811" cy="644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270589" y="3276601"/>
            <a:ext cx="838200" cy="3809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91400" y="3581400"/>
            <a:ext cx="170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spherical mirror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6772" y="4953000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H8500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851489" y="3200402"/>
            <a:ext cx="114300" cy="17525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118189" y="3950732"/>
            <a:ext cx="152400" cy="10022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08589" y="2184985"/>
            <a:ext cx="0" cy="8630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93831" y="1893332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aerogel radiators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36989" y="2262664"/>
            <a:ext cx="381000" cy="7853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29219" y="552481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R8900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389019" y="3950732"/>
            <a:ext cx="128970" cy="15740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19483" y="5357285"/>
            <a:ext cx="1547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planar mirrors</a:t>
            </a:r>
          </a:p>
          <a:p>
            <a:r>
              <a:rPr lang="en-US" b="1" dirty="0">
                <a:solidFill>
                  <a:srgbClr val="FF0000"/>
                </a:solidFill>
              </a:rPr>
              <a:t>+ 2cm aerogel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5898990" y="3950732"/>
            <a:ext cx="395120" cy="1371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0" y="3164681"/>
            <a:ext cx="2971800" cy="36933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Direct light measurement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1 aerogel radiator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28 H8500 PMTs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Reflected light measurement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1 aerogel radiator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1 spherical mirror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8 groups of planar mirror and 2 cm aerogel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28 H8500 PMTs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b="1" dirty="0">
                <a:solidFill>
                  <a:prstClr val="black"/>
                </a:solidFill>
              </a:rPr>
              <a:t>/K control detector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10 R8900 PMTs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85800"/>
            <a:ext cx="4412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Beam tests of the RICH concept</a:t>
            </a:r>
          </a:p>
          <a:p>
            <a:pPr marL="342900" indent="-342900">
              <a:buFontTx/>
              <a:buAutoNum type="alphaLcParenR"/>
            </a:pPr>
            <a:r>
              <a:rPr lang="en-US" b="1" dirty="0">
                <a:solidFill>
                  <a:srgbClr val="FF0000"/>
                </a:solidFill>
              </a:rPr>
              <a:t>verify the 4-5s p/K separation at 8 </a:t>
            </a:r>
            <a:r>
              <a:rPr lang="en-US" b="1" dirty="0" err="1">
                <a:solidFill>
                  <a:srgbClr val="FF0000"/>
                </a:solidFill>
              </a:rPr>
              <a:t>GeV</a:t>
            </a:r>
            <a:r>
              <a:rPr lang="en-US" b="1" dirty="0">
                <a:solidFill>
                  <a:srgbClr val="FF0000"/>
                </a:solidFill>
              </a:rPr>
              <a:t>/c</a:t>
            </a:r>
          </a:p>
          <a:p>
            <a:pPr marL="342900" indent="-342900">
              <a:buFontTx/>
              <a:buAutoNum type="alphaLcParenR"/>
            </a:pPr>
            <a:r>
              <a:rPr lang="en-US" b="1" dirty="0">
                <a:solidFill>
                  <a:srgbClr val="FF0000"/>
                </a:solidFill>
              </a:rPr>
              <a:t>test multiple aerogel passage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7302" y="1693162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Frascati</a:t>
            </a:r>
            <a:r>
              <a:rPr lang="en-US" b="1" dirty="0">
                <a:solidFill>
                  <a:srgbClr val="FF0000"/>
                </a:solidFill>
              </a:rPr>
              <a:t> (2-8 July 2012): 0.5 </a:t>
            </a:r>
            <a:r>
              <a:rPr lang="en-US" b="1" dirty="0" err="1">
                <a:solidFill>
                  <a:srgbClr val="FF0000"/>
                </a:solidFill>
              </a:rPr>
              <a:t>GeV</a:t>
            </a:r>
            <a:r>
              <a:rPr lang="en-US" b="1" dirty="0">
                <a:solidFill>
                  <a:srgbClr val="FF0000"/>
                </a:solidFill>
              </a:rPr>
              <a:t>/c electrons</a:t>
            </a:r>
          </a:p>
          <a:p>
            <a:r>
              <a:rPr lang="en-US" b="1" dirty="0">
                <a:solidFill>
                  <a:srgbClr val="FF0000"/>
                </a:solidFill>
              </a:rPr>
              <a:t>CERN (25 July – 10 August 2012): 2/10 </a:t>
            </a:r>
            <a:r>
              <a:rPr lang="en-US" b="1" dirty="0" err="1">
                <a:solidFill>
                  <a:srgbClr val="FF0000"/>
                </a:solidFill>
              </a:rPr>
              <a:t>GeV</a:t>
            </a:r>
            <a:r>
              <a:rPr lang="en-US" b="1" dirty="0">
                <a:solidFill>
                  <a:srgbClr val="FF0000"/>
                </a:solidFill>
              </a:rPr>
              <a:t>/c hadrons </a:t>
            </a:r>
          </a:p>
        </p:txBody>
      </p:sp>
    </p:spTree>
    <p:extLst>
      <p:ext uri="{BB962C8B-B14F-4D97-AF65-F5344CB8AC3E}">
        <p14:creationId xmlns:p14="http://schemas.microsoft.com/office/powerpoint/2010/main" val="16377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405225"/>
            <a:ext cx="53687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Apparati+Consumo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+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Inventario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150k</a:t>
            </a:r>
          </a:p>
          <a:p>
            <a:r>
              <a:rPr lang="en-US" sz="2000" dirty="0" err="1">
                <a:solidFill>
                  <a:srgbClr val="002060"/>
                </a:solidFill>
                <a:latin typeface="Comic Sans MS" pitchFamily="66" charset="0"/>
              </a:rPr>
              <a:t>M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issioni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Interne +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Missioni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stere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100k</a:t>
            </a:r>
          </a:p>
          <a:p>
            <a:r>
              <a:rPr lang="en-US" sz="2000" dirty="0" err="1">
                <a:solidFill>
                  <a:srgbClr val="002060"/>
                </a:solidFill>
                <a:latin typeface="Comic Sans MS" pitchFamily="66" charset="0"/>
              </a:rPr>
              <a:t>A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ltro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				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10k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128" y="3524815"/>
            <a:ext cx="845455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Comic Sans MS" pitchFamily="66" charset="0"/>
              </a:rPr>
              <a:t>Tutte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 le </a:t>
            </a:r>
            <a:r>
              <a:rPr lang="en-US" sz="2000" b="1" dirty="0" err="1" smtClean="0">
                <a:solidFill>
                  <a:srgbClr val="002060"/>
                </a:solidFill>
                <a:latin typeface="Comic Sans MS" pitchFamily="66" charset="0"/>
              </a:rPr>
              <a:t>richieste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Comic Sans MS" pitchFamily="66" charset="0"/>
              </a:rPr>
              <a:t>sono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 per </a:t>
            </a:r>
            <a:r>
              <a:rPr lang="en-US" sz="2000" b="1" dirty="0" err="1" smtClean="0">
                <a:solidFill>
                  <a:srgbClr val="002060"/>
                </a:solidFill>
                <a:latin typeface="Comic Sans MS" pitchFamily="66" charset="0"/>
              </a:rPr>
              <a:t>il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 RICH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:</a:t>
            </a:r>
          </a:p>
          <a:p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a. 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2012</a:t>
            </a:r>
          </a:p>
          <a:p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Elettronica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		1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readout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SiPM</a:t>
            </a:r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Progettazione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Apparati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	1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Officina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Meccanica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1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modifiche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prototipo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RICH per test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altre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	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configurazioni</a:t>
            </a:r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b. 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2013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lettronica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	2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P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rogettazione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apparati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	2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O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fficina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M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eccanica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2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4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Richieste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3" descr="logo JLab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329"/>
            <a:ext cx="1370069" cy="6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323528" y="2754374"/>
            <a:ext cx="6616352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itchFamily="66" charset="0"/>
              </a:rPr>
              <a:t>Servizi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</a:rPr>
              <a:t> LNF 2012-2013</a:t>
            </a:r>
            <a:endParaRPr lang="en-US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75928" y="836712"/>
            <a:ext cx="6616352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Comic Sans MS" pitchFamily="66" charset="0"/>
              </a:rPr>
              <a:t>Economiche</a:t>
            </a:r>
            <a:endParaRPr lang="en-US" sz="3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asellaDiTesto 3"/>
          <p:cNvSpPr txBox="1">
            <a:spLocks noChangeArrowheads="1"/>
          </p:cNvSpPr>
          <p:nvPr/>
        </p:nvSpPr>
        <p:spPr bwMode="auto">
          <a:xfrm>
            <a:off x="35496" y="908720"/>
            <a:ext cx="4561328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Ricercatori</a:t>
            </a: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 &amp;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Tecnologi</a:t>
            </a:r>
            <a:endParaRPr lang="en-US" sz="20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M.Bragadireanu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80%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M.Bazzi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80%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C.Berucci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30%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A.Clozza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30%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b="1" dirty="0" err="1" smtClean="0">
                <a:solidFill>
                  <a:schemeClr val="tx2"/>
                </a:solidFill>
                <a:latin typeface="Comic Sans MS" pitchFamily="66" charset="0"/>
              </a:rPr>
              <a:t>C.Curceanu</a:t>
            </a: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		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50%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A.D’Uffizi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20%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C.Guaraldo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M.Iliescu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40%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P.Levi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Sandri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20%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D.Pietreanu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20%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K.Piscicchia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50%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M.Poli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Leneer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100%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A.Rizzo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80%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E.Sbardella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80%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A.Scordo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50%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H.Shi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100%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D.Sirghi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40%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F.Sirghi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70%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H.Tatsuno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70%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I.Tucakovich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90%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O.Vazquez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Doce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40%</a:t>
            </a:r>
          </a:p>
          <a:p>
            <a:pPr marL="0" indent="0" eaLnBrk="1" hangingPunct="1"/>
            <a:endParaRPr lang="en-US" sz="1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F. </a:t>
            </a: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Lucibello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Comic Sans MS" pitchFamily="66" charset="0"/>
              </a:rPr>
              <a:t>(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tech)	40%</a:t>
            </a:r>
            <a:endParaRPr lang="en-US" sz="16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851920" y="3834914"/>
            <a:ext cx="4745210" cy="17543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20 (+1)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Ricercatori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/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Tecnologi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per 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11.4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FTE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70C0"/>
                </a:solidFill>
                <a:latin typeface="Comic Sans MS" pitchFamily="66" charset="0"/>
              </a:rPr>
              <a:t>Partecipazione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 media del 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60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70C0"/>
              </a:solidFill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Progetti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Europei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JRA10-FP6-I3HP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Network WP9-LEANNIS-FP7-I3HP2</a:t>
            </a:r>
          </a:p>
        </p:txBody>
      </p:sp>
      <p:sp>
        <p:nvSpPr>
          <p:cNvPr id="38918" name="CasellaDiTesto 6"/>
          <p:cNvSpPr txBox="1">
            <a:spLocks noChangeArrowheads="1"/>
          </p:cNvSpPr>
          <p:nvPr/>
        </p:nvSpPr>
        <p:spPr bwMode="auto">
          <a:xfrm>
            <a:off x="4139952" y="5818038"/>
            <a:ext cx="4248472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800" b="1" dirty="0" err="1">
                <a:solidFill>
                  <a:srgbClr val="00B050"/>
                </a:solidFill>
                <a:latin typeface="Comic Sans MS" pitchFamily="66" charset="0"/>
              </a:rPr>
              <a:t>Responsabilità</a:t>
            </a:r>
            <a:endParaRPr lang="en-US" sz="1800" b="1" dirty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Responsabile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Nazionale</a:t>
            </a:r>
            <a:endParaRPr lang="en-US" sz="18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Co-spokesperson</a:t>
            </a:r>
            <a:endParaRPr lang="en-US" sz="1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1. Il gruppo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7" descr="logo kaonn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2971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059832" y="764704"/>
            <a:ext cx="6064481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KAONNIS=Studio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interazione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Kaone-Nucleone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/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Nucleo</a:t>
            </a:r>
            <a:endParaRPr lang="en-US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74369" y="1375608"/>
            <a:ext cx="5662127" cy="23083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Sigla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formata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da: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SIDDHARTA e SIDDHARTA2 (</a:t>
            </a:r>
            <a:r>
              <a:rPr lang="en-US" dirty="0" err="1">
                <a:solidFill>
                  <a:srgbClr val="0070C0"/>
                </a:solidFill>
                <a:latin typeface="Comic Sans MS" pitchFamily="66" charset="0"/>
              </a:rPr>
              <a:t>SIlicon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 Drift </a:t>
            </a:r>
            <a:endParaRPr lang="en-US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Detector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for Hadron Atom Research by Timing </a:t>
            </a:r>
            <a:endParaRPr lang="en-US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Applications)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AMADEUS step0 (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partecipazione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presa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dati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KLOE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e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analisi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dati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Kloe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per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interazione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Kaone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-nuclei)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AMADEUS R&amp;D (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Antikaonic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Matter at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Dafne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: an Experiment Unraveling Spectroscopy</a:t>
            </a:r>
          </a:p>
        </p:txBody>
      </p:sp>
    </p:spTree>
    <p:extLst>
      <p:ext uri="{BB962C8B-B14F-4D97-AF65-F5344CB8AC3E}">
        <p14:creationId xmlns:p14="http://schemas.microsoft.com/office/powerpoint/2010/main" val="26195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6"/>
          <p:cNvSpPr txBox="1"/>
          <p:nvPr/>
        </p:nvSpPr>
        <p:spPr bwMode="auto">
          <a:xfrm>
            <a:off x="35496" y="1066800"/>
            <a:ext cx="89154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a. </a:t>
            </a: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Completare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Analisi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e </a:t>
            </a:r>
            <a:r>
              <a:rPr lang="en-US" b="1" dirty="0" err="1">
                <a:solidFill>
                  <a:srgbClr val="002060"/>
                </a:solidFill>
                <a:latin typeface="Comic Sans MS" pitchFamily="66" charset="0"/>
              </a:rPr>
              <a:t>R</a:t>
            </a: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isultati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SIDDHARTA:</a:t>
            </a:r>
          </a:p>
          <a:p>
            <a:pPr eaLnBrk="1" hangingPunct="1">
              <a:lnSpc>
                <a:spcPct val="80000"/>
              </a:lnSpc>
            </a:pPr>
            <a:endParaRPr lang="en-US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sz="2000" b="1" i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Kaonic</a:t>
            </a:r>
            <a:r>
              <a:rPr lang="en-US" sz="20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Hydrogen</a:t>
            </a: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 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400pb</a:t>
            </a:r>
            <a:r>
              <a:rPr lang="en-US" sz="2000" i="1" baseline="30000" dirty="0">
                <a:solidFill>
                  <a:srgbClr val="002060"/>
                </a:solidFill>
                <a:latin typeface="Comic Sans MS" pitchFamily="66" charset="0"/>
              </a:rPr>
              <a:t>-1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, most precise measurement ever</a:t>
            </a:r>
            <a:r>
              <a:rPr lang="en-US" sz="2000" i="1" dirty="0" smtClean="0">
                <a:solidFill>
                  <a:srgbClr val="002060"/>
                </a:solidFill>
                <a:latin typeface="Comic Sans MS" pitchFamily="66" charset="0"/>
              </a:rPr>
              <a:t>,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 dirty="0" smtClean="0">
                <a:solidFill>
                  <a:srgbClr val="002060"/>
                </a:solidFill>
                <a:latin typeface="Comic Sans MS" pitchFamily="66" charset="0"/>
              </a:rPr>
              <a:t>Phys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Comic Sans MS" pitchFamily="66" charset="0"/>
              </a:rPr>
              <a:t>Lett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. B 704 (2011) 113, </a:t>
            </a:r>
            <a:r>
              <a:rPr lang="en-US" sz="2000" i="1" dirty="0" err="1">
                <a:solidFill>
                  <a:srgbClr val="002060"/>
                </a:solidFill>
                <a:latin typeface="Comic Sans MS" pitchFamily="66" charset="0"/>
              </a:rPr>
              <a:t>Nucl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. Phys. A881 (2012) 88; </a:t>
            </a:r>
            <a:r>
              <a:rPr lang="en-US" sz="2000" i="1" dirty="0" err="1">
                <a:solidFill>
                  <a:srgbClr val="002060"/>
                </a:solidFill>
                <a:latin typeface="Comic Sans MS" pitchFamily="66" charset="0"/>
              </a:rPr>
              <a:t>Ph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 D</a:t>
            </a:r>
            <a:b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en-US" sz="20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Kaonic</a:t>
            </a:r>
            <a:r>
              <a:rPr lang="en-U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Deuterium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: 100 pb</a:t>
            </a:r>
            <a:r>
              <a:rPr lang="en-US" sz="2000" i="1" baseline="30000" dirty="0">
                <a:solidFill>
                  <a:srgbClr val="002060"/>
                </a:solidFill>
                <a:latin typeface="Comic Sans MS" pitchFamily="66" charset="0"/>
              </a:rPr>
              <a:t>-1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, as an exploratory first measurement ever, draft of paper Phys. </a:t>
            </a:r>
            <a:r>
              <a:rPr lang="en-US" sz="2000" i="1" dirty="0" err="1">
                <a:solidFill>
                  <a:srgbClr val="002060"/>
                </a:solidFill>
                <a:latin typeface="Comic Sans MS" pitchFamily="66" charset="0"/>
              </a:rPr>
              <a:t>Lett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. B; </a:t>
            </a:r>
            <a:r>
              <a:rPr lang="en-US" sz="2000" i="1" dirty="0" err="1">
                <a:solidFill>
                  <a:srgbClr val="002060"/>
                </a:solidFill>
                <a:latin typeface="Comic Sans MS" pitchFamily="66" charset="0"/>
              </a:rPr>
              <a:t>Ph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 D</a:t>
            </a:r>
            <a:b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</a:t>
            </a:r>
            <a:r>
              <a:rPr lang="en-US" sz="20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Kaonic</a:t>
            </a:r>
            <a:r>
              <a:rPr lang="en-U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0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Helium 4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 </a:t>
            </a:r>
            <a:r>
              <a:rPr lang="en-US" sz="2000" i="1" dirty="0" smtClean="0">
                <a:solidFill>
                  <a:srgbClr val="002060"/>
                </a:solidFill>
                <a:latin typeface="Comic Sans MS" pitchFamily="66" charset="0"/>
              </a:rPr>
              <a:t>first 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measurement ever in gaseous target; </a:t>
            </a:r>
            <a:endParaRPr lang="en-US" sz="2000" i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i="1" dirty="0" smtClean="0">
                <a:solidFill>
                  <a:srgbClr val="002060"/>
                </a:solidFill>
                <a:latin typeface="Comic Sans MS" pitchFamily="66" charset="0"/>
              </a:rPr>
              <a:t>Phys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Comic Sans MS" pitchFamily="66" charset="0"/>
              </a:rPr>
              <a:t>Lett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. B 681 (2009) 310; NIM A628 (2011) 264 </a:t>
            </a:r>
            <a:r>
              <a:rPr lang="en-US" sz="2000" i="1" dirty="0" smtClean="0">
                <a:solidFill>
                  <a:srgbClr val="002060"/>
                </a:solidFill>
                <a:latin typeface="Comic Sans MS" pitchFamily="66" charset="0"/>
              </a:rPr>
              <a:t>; Phys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Comic Sans MS" pitchFamily="66" charset="0"/>
              </a:rPr>
              <a:t>Lett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. B 697 (2011); PhD</a:t>
            </a:r>
            <a:b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en-US" sz="20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Kaonic</a:t>
            </a:r>
            <a:r>
              <a:rPr lang="en-U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helium </a:t>
            </a:r>
            <a:r>
              <a:rPr lang="en-US" sz="20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en-US" sz="2000" i="1" dirty="0" smtClean="0">
                <a:solidFill>
                  <a:srgbClr val="002060"/>
                </a:solidFill>
                <a:latin typeface="Comic Sans MS" pitchFamily="66" charset="0"/>
              </a:rPr>
              <a:t>: 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10 pb</a:t>
            </a:r>
            <a:r>
              <a:rPr lang="en-US" sz="2000" i="1" baseline="30000" dirty="0">
                <a:solidFill>
                  <a:srgbClr val="002060"/>
                </a:solidFill>
                <a:latin typeface="Comic Sans MS" pitchFamily="66" charset="0"/>
              </a:rPr>
              <a:t>-1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, first measurement in the world,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 dirty="0" smtClean="0">
                <a:solidFill>
                  <a:srgbClr val="002060"/>
                </a:solidFill>
                <a:latin typeface="Comic Sans MS" pitchFamily="66" charset="0"/>
              </a:rPr>
              <a:t>Phys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Comic Sans MS" pitchFamily="66" charset="0"/>
              </a:rPr>
              <a:t>Lett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. B 697 (2011) 199; </a:t>
            </a:r>
            <a:r>
              <a:rPr lang="en-US" sz="2000" i="1" dirty="0" err="1">
                <a:solidFill>
                  <a:srgbClr val="002060"/>
                </a:solidFill>
                <a:latin typeface="Comic Sans MS" pitchFamily="66" charset="0"/>
              </a:rPr>
              <a:t>Ph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 D</a:t>
            </a:r>
            <a:b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Ongoing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: widths and yields of KHe3 and </a:t>
            </a:r>
            <a:r>
              <a:rPr lang="en-US" sz="2000" i="1" dirty="0" smtClean="0">
                <a:solidFill>
                  <a:srgbClr val="002060"/>
                </a:solidFill>
                <a:latin typeface="Comic Sans MS" pitchFamily="66" charset="0"/>
              </a:rPr>
              <a:t>KHe4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; KH yields; </a:t>
            </a:r>
            <a:r>
              <a:rPr lang="en-US" sz="2000" i="1" dirty="0" err="1">
                <a:solidFill>
                  <a:srgbClr val="002060"/>
                </a:solidFill>
                <a:latin typeface="Comic Sans MS" pitchFamily="66" charset="0"/>
              </a:rPr>
              <a:t>kaonic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Comic Sans MS" pitchFamily="66" charset="0"/>
              </a:rPr>
              <a:t>kapton</a:t>
            </a:r>
            <a:r>
              <a:rPr lang="en-US" sz="2000" i="1" dirty="0">
                <a:solidFill>
                  <a:srgbClr val="002060"/>
                </a:solidFill>
                <a:latin typeface="Comic Sans MS" pitchFamily="66" charset="0"/>
              </a:rPr>
              <a:t> yields; -&gt; publications </a:t>
            </a: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b="1" i="1" dirty="0">
                <a:solidFill>
                  <a:srgbClr val="002060"/>
                </a:solidFill>
                <a:latin typeface="Comic Sans MS" pitchFamily="66" charset="0"/>
              </a:rPr>
              <a:t>SIDDHARTA – important TRAINING for young researchers </a:t>
            </a:r>
            <a:br>
              <a:rPr lang="en-US" b="1" i="1" dirty="0">
                <a:solidFill>
                  <a:srgbClr val="002060"/>
                </a:solidFill>
                <a:latin typeface="Comic Sans MS" pitchFamily="66" charset="0"/>
              </a:rPr>
            </a:br>
            <a:endParaRPr lang="en-GB" dirty="0">
              <a:solidFill>
                <a:srgbClr val="002060"/>
              </a:solidFill>
              <a:latin typeface="Comic Sans MS" pitchFamily="66" charset="0"/>
            </a:endParaRPr>
          </a:p>
          <a:p>
            <a:pPr eaLnBrk="1" hangingPunct="1"/>
            <a:endParaRPr lang="en-US" dirty="0">
              <a:solidFill>
                <a:srgbClr val="AF0D6A"/>
              </a:solidFill>
              <a:latin typeface="Comic Sans MS" pitchFamily="66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2a. Le attività principali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7" descr="logo kaonn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2971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0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635125"/>
            <a:ext cx="6696075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6627" name="Rectangle 3"/>
          <p:cNvSpPr>
            <a:spLocks/>
          </p:cNvSpPr>
          <p:nvPr/>
        </p:nvSpPr>
        <p:spPr bwMode="auto">
          <a:xfrm>
            <a:off x="3602038" y="5303838"/>
            <a:ext cx="777875" cy="438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>
              <a:lnSpc>
                <a:spcPct val="80000"/>
              </a:lnSpc>
            </a:pPr>
            <a:r>
              <a:rPr lang="en-US" sz="1300" b="0" u="none">
                <a:latin typeface="Helvetica Neue" charset="0"/>
                <a:sym typeface="Helvetica Neue" charset="0"/>
              </a:rPr>
              <a:t>EM value</a:t>
            </a:r>
          </a:p>
          <a:p>
            <a:pPr algn="ctr" defTabSz="642938">
              <a:lnSpc>
                <a:spcPct val="80000"/>
              </a:lnSpc>
            </a:pPr>
            <a:r>
              <a:rPr lang="en-US" sz="1300" b="0" i="1" u="none">
                <a:latin typeface="Helvetica Neue" charset="0"/>
                <a:sym typeface="Helvetica Neue" charset="0"/>
              </a:rPr>
              <a:t>K-p K</a:t>
            </a:r>
            <a:r>
              <a:rPr lang="en-US" sz="1100" b="0" i="1" u="none">
                <a:latin typeface="Helvetica Neue" charset="0"/>
                <a:sym typeface="Helvetica Neue" charset="0"/>
              </a:rPr>
              <a:t>α</a:t>
            </a:r>
          </a:p>
        </p:txBody>
      </p:sp>
      <p:sp>
        <p:nvSpPr>
          <p:cNvPr id="1306629" name="Rectangle 5"/>
          <p:cNvSpPr>
            <a:spLocks/>
          </p:cNvSpPr>
          <p:nvPr/>
        </p:nvSpPr>
        <p:spPr bwMode="auto">
          <a:xfrm>
            <a:off x="3551238" y="2441575"/>
            <a:ext cx="4429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500" b="0" i="1" u="none">
                <a:solidFill>
                  <a:srgbClr val="FF0000"/>
                </a:solidFill>
                <a:latin typeface="Helvetica Neue" charset="0"/>
                <a:sym typeface="Helvetica Neue" charset="0"/>
              </a:rPr>
              <a:t>K</a:t>
            </a:r>
            <a:r>
              <a:rPr lang="en-US" sz="1700" b="0" i="1" u="none">
                <a:solidFill>
                  <a:srgbClr val="FF0000"/>
                </a:solidFill>
                <a:latin typeface="Helvetica Neue" charset="0"/>
                <a:sym typeface="Helvetica Neue" charset="0"/>
              </a:rPr>
              <a:t>α</a:t>
            </a:r>
          </a:p>
        </p:txBody>
      </p:sp>
      <p:sp>
        <p:nvSpPr>
          <p:cNvPr id="1306630" name="Rectangle 6"/>
          <p:cNvSpPr>
            <a:spLocks/>
          </p:cNvSpPr>
          <p:nvPr/>
        </p:nvSpPr>
        <p:spPr bwMode="auto">
          <a:xfrm>
            <a:off x="4473575" y="2441575"/>
            <a:ext cx="42386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500" b="0" i="1" u="none">
                <a:solidFill>
                  <a:srgbClr val="FF0000"/>
                </a:solidFill>
                <a:latin typeface="Helvetica Neue" charset="0"/>
                <a:sym typeface="Helvetica Neue" charset="0"/>
              </a:rPr>
              <a:t>K</a:t>
            </a:r>
            <a:r>
              <a:rPr lang="en-US" sz="1700" b="0" i="1" u="none">
                <a:solidFill>
                  <a:srgbClr val="FF0000"/>
                </a:solidFill>
                <a:latin typeface="Helvetica Neue" charset="0"/>
                <a:sym typeface="Helvetica Neue" charset="0"/>
              </a:rPr>
              <a:t>β</a:t>
            </a:r>
          </a:p>
        </p:txBody>
      </p:sp>
      <p:sp>
        <p:nvSpPr>
          <p:cNvPr id="1306631" name="Rectangle 7"/>
          <p:cNvSpPr>
            <a:spLocks/>
          </p:cNvSpPr>
          <p:nvPr/>
        </p:nvSpPr>
        <p:spPr bwMode="auto">
          <a:xfrm>
            <a:off x="4856163" y="1785938"/>
            <a:ext cx="949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500" b="0" u="none">
                <a:solidFill>
                  <a:srgbClr val="FF0000"/>
                </a:solidFill>
                <a:latin typeface="Helvetica Neue" charset="0"/>
                <a:sym typeface="Helvetica Neue" charset="0"/>
              </a:rPr>
              <a:t>higher</a:t>
            </a:r>
          </a:p>
        </p:txBody>
      </p:sp>
      <p:sp>
        <p:nvSpPr>
          <p:cNvPr id="1306632" name="Rectangle 8"/>
          <p:cNvSpPr>
            <a:spLocks/>
          </p:cNvSpPr>
          <p:nvPr/>
        </p:nvSpPr>
        <p:spPr bwMode="auto">
          <a:xfrm>
            <a:off x="0" y="-171450"/>
            <a:ext cx="91440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</a:pPr>
            <a:r>
              <a:rPr lang="en-US" sz="2700" u="none">
                <a:latin typeface="Helvetica Neue" charset="0"/>
                <a:sym typeface="Helvetica Neue" charset="0"/>
              </a:rPr>
              <a:t>K-p x-ray spectrum</a:t>
            </a:r>
          </a:p>
          <a:p>
            <a:pPr algn="ctr"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</a:pPr>
            <a:r>
              <a:rPr lang="en-US" sz="2700" u="none">
                <a:latin typeface="Helvetica Neue" charset="0"/>
                <a:sym typeface="Helvetica Neue" charset="0"/>
              </a:rPr>
              <a:t>after subtraction the background</a:t>
            </a:r>
          </a:p>
        </p:txBody>
      </p:sp>
      <p:sp>
        <p:nvSpPr>
          <p:cNvPr id="1306633" name="Rectangle 4"/>
          <p:cNvSpPr>
            <a:spLocks/>
          </p:cNvSpPr>
          <p:nvPr/>
        </p:nvSpPr>
        <p:spPr bwMode="auto">
          <a:xfrm>
            <a:off x="2789238" y="933450"/>
            <a:ext cx="2779712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1600" u="none">
                <a:solidFill>
                  <a:srgbClr val="FF0000"/>
                </a:solidFill>
                <a:latin typeface="Symbol" pitchFamily="18" charset="2"/>
                <a:sym typeface="Helvetica Neue" charset="0"/>
              </a:rPr>
              <a:t>e</a:t>
            </a:r>
            <a:r>
              <a:rPr lang="en-US" sz="1600" u="none" baseline="-25000">
                <a:solidFill>
                  <a:srgbClr val="FF0000"/>
                </a:solidFill>
                <a:sym typeface="Helvetica Neue" charset="0"/>
              </a:rPr>
              <a:t>1S</a:t>
            </a:r>
            <a:r>
              <a:rPr lang="en-US" sz="1600" u="none">
                <a:solidFill>
                  <a:srgbClr val="FF0000"/>
                </a:solidFill>
                <a:sym typeface="Helvetica Neue" charset="0"/>
              </a:rPr>
              <a:t>= −283 ± 36(stat) ± 6(syst) eV</a:t>
            </a:r>
          </a:p>
          <a:p>
            <a:pPr algn="ctr" defTabSz="642938"/>
            <a:endParaRPr lang="en-US" sz="1600" u="none">
              <a:solidFill>
                <a:srgbClr val="FF0000"/>
              </a:solidFill>
              <a:sym typeface="Helvetica Neue" charset="0"/>
            </a:endParaRPr>
          </a:p>
          <a:p>
            <a:pPr algn="ctr" defTabSz="642938"/>
            <a:r>
              <a:rPr lang="en-US" sz="1600" u="none">
                <a:solidFill>
                  <a:srgbClr val="FF0000"/>
                </a:solidFill>
                <a:latin typeface="Symbol" pitchFamily="18" charset="2"/>
                <a:sym typeface="Helvetica Neue" charset="0"/>
              </a:rPr>
              <a:t>G</a:t>
            </a:r>
            <a:r>
              <a:rPr lang="en-US" sz="1600" u="none" baseline="-25000">
                <a:solidFill>
                  <a:srgbClr val="FF0000"/>
                </a:solidFill>
                <a:sym typeface="Helvetica Neue" charset="0"/>
              </a:rPr>
              <a:t>1S</a:t>
            </a:r>
            <a:r>
              <a:rPr lang="en-US" sz="1600" u="none">
                <a:solidFill>
                  <a:srgbClr val="FF0000"/>
                </a:solidFill>
                <a:sym typeface="Helvetica Neue" charset="0"/>
              </a:rPr>
              <a:t>= 541 ± 89(stat) ± 22(syst) eV</a:t>
            </a:r>
          </a:p>
          <a:p>
            <a:pPr algn="ctr" defTabSz="642938"/>
            <a:endParaRPr lang="en-US" sz="3200" b="0" u="none">
              <a:sym typeface="Helvetica Neue" charset="0"/>
            </a:endParaRPr>
          </a:p>
          <a:p>
            <a:pPr algn="ctr" defTabSz="642938"/>
            <a:endParaRPr lang="en-US" sz="3200" b="0" u="none">
              <a:sym typeface="Helvetica Neue" charset="0"/>
            </a:endParaRPr>
          </a:p>
          <a:p>
            <a:pPr algn="ctr" defTabSz="642938"/>
            <a:endParaRPr lang="en-US" sz="3200" b="0" u="none"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943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600" b="1" dirty="0" err="1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Overview</a:t>
            </a:r>
            <a:r>
              <a:rPr lang="it-IT" sz="3600" b="1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 e confronto con CSN3</a:t>
            </a:r>
          </a:p>
        </p:txBody>
      </p:sp>
      <p:graphicFrame>
        <p:nvGraphicFramePr>
          <p:cNvPr id="3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101975"/>
              </p:ext>
            </p:extLst>
          </p:nvPr>
        </p:nvGraphicFramePr>
        <p:xfrm>
          <a:off x="4355976" y="836712"/>
          <a:ext cx="453650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980532"/>
              </p:ext>
            </p:extLst>
          </p:nvPr>
        </p:nvGraphicFramePr>
        <p:xfrm>
          <a:off x="107504" y="836712"/>
          <a:ext cx="417646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ic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137917"/>
              </p:ext>
            </p:extLst>
          </p:nvPr>
        </p:nvGraphicFramePr>
        <p:xfrm>
          <a:off x="2843808" y="3429000"/>
          <a:ext cx="475252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298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6"/>
          <p:cNvSpPr txBox="1"/>
          <p:nvPr/>
        </p:nvSpPr>
        <p:spPr bwMode="auto">
          <a:xfrm>
            <a:off x="35496" y="1066800"/>
            <a:ext cx="8915400" cy="31454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b. Setup SIDDHARTA-2: </a:t>
            </a:r>
          </a:p>
          <a:p>
            <a:pPr eaLnBrk="1" hangingPunct="1">
              <a:lnSpc>
                <a:spcPct val="80000"/>
              </a:lnSpc>
            </a:pP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fondamentale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per </a:t>
            </a: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misure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D </a:t>
            </a: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kaonico</a:t>
            </a:r>
            <a:endParaRPr lang="en-US" b="1" dirty="0">
              <a:solidFill>
                <a:srgbClr val="00206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6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Comic Sans MS" pitchFamily="66" charset="0"/>
              </a:rPr>
              <a:t>new </a:t>
            </a:r>
            <a:r>
              <a:rPr lang="en-GB" dirty="0">
                <a:solidFill>
                  <a:srgbClr val="002060"/>
                </a:solidFill>
                <a:latin typeface="Comic Sans MS" pitchFamily="66" charset="0"/>
              </a:rPr>
              <a:t>target design </a:t>
            </a:r>
          </a:p>
          <a:p>
            <a:pPr marL="457200" indent="-4572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Comic Sans MS" pitchFamily="66" charset="0"/>
              </a:rPr>
              <a:t>new </a:t>
            </a:r>
            <a:r>
              <a:rPr lang="en-GB" dirty="0">
                <a:solidFill>
                  <a:srgbClr val="002060"/>
                </a:solidFill>
                <a:latin typeface="Comic Sans MS" pitchFamily="66" charset="0"/>
              </a:rPr>
              <a:t>SDD </a:t>
            </a:r>
            <a:r>
              <a:rPr lang="en-GB" dirty="0" smtClean="0">
                <a:solidFill>
                  <a:srgbClr val="002060"/>
                </a:solidFill>
                <a:latin typeface="Comic Sans MS" pitchFamily="66" charset="0"/>
              </a:rPr>
              <a:t>arrangement</a:t>
            </a:r>
          </a:p>
          <a:p>
            <a:pPr marL="457200" indent="-4572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Comic Sans MS" pitchFamily="66" charset="0"/>
              </a:rPr>
              <a:t>vacuum chamber</a:t>
            </a:r>
          </a:p>
          <a:p>
            <a:pPr marL="457200" indent="-4572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Comic Sans MS" pitchFamily="66" charset="0"/>
              </a:rPr>
              <a:t>more </a:t>
            </a:r>
            <a:r>
              <a:rPr lang="en-GB" dirty="0">
                <a:solidFill>
                  <a:srgbClr val="002060"/>
                </a:solidFill>
                <a:latin typeface="Comic Sans MS" pitchFamily="66" charset="0"/>
              </a:rPr>
              <a:t>cooling </a:t>
            </a:r>
            <a:r>
              <a:rPr lang="en-GB" dirty="0" smtClean="0">
                <a:solidFill>
                  <a:srgbClr val="002060"/>
                </a:solidFill>
                <a:latin typeface="Comic Sans MS" pitchFamily="66" charset="0"/>
              </a:rPr>
              <a:t>power</a:t>
            </a:r>
          </a:p>
          <a:p>
            <a:pPr marL="457200" indent="-4572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Comic Sans MS" pitchFamily="66" charset="0"/>
              </a:rPr>
              <a:t>improved </a:t>
            </a:r>
            <a:r>
              <a:rPr lang="en-GB" dirty="0">
                <a:solidFill>
                  <a:srgbClr val="002060"/>
                </a:solidFill>
                <a:latin typeface="Comic Sans MS" pitchFamily="66" charset="0"/>
              </a:rPr>
              <a:t>trigger </a:t>
            </a:r>
            <a:r>
              <a:rPr lang="en-GB" dirty="0" smtClean="0">
                <a:solidFill>
                  <a:srgbClr val="002060"/>
                </a:solidFill>
                <a:latin typeface="Comic Sans MS" pitchFamily="66" charset="0"/>
              </a:rPr>
              <a:t>scheme</a:t>
            </a:r>
          </a:p>
          <a:p>
            <a:pPr marL="457200" indent="-4572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Comic Sans MS" pitchFamily="66" charset="0"/>
              </a:rPr>
              <a:t>shielding </a:t>
            </a:r>
            <a:r>
              <a:rPr lang="en-GB" dirty="0">
                <a:solidFill>
                  <a:srgbClr val="002060"/>
                </a:solidFill>
                <a:latin typeface="Comic Sans MS" pitchFamily="66" charset="0"/>
              </a:rPr>
              <a:t>and anti-coincidence</a:t>
            </a:r>
          </a:p>
          <a:p>
            <a:pPr eaLnBrk="1" hangingPunct="1"/>
            <a:endParaRPr lang="en-US" dirty="0">
              <a:solidFill>
                <a:srgbClr val="AF0D6A"/>
              </a:solidFill>
              <a:latin typeface="Comic Sans MS" pitchFamily="66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2a. Le attività principali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7" descr="logo kaonn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2971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kt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51" b="-177"/>
          <a:stretch>
            <a:fillRect/>
          </a:stretch>
        </p:blipFill>
        <p:spPr bwMode="auto">
          <a:xfrm>
            <a:off x="2771800" y="2874615"/>
            <a:ext cx="6163592" cy="38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04A5BD5-D461-49CE-A3E6-43ECD00BAFCC}" type="slidenum">
              <a:rPr lang="en-GB" sz="1200" b="0" u="none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GB" sz="1200" b="0" u="none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-2155031" y="3131344"/>
            <a:ext cx="50720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Kaonic</a:t>
            </a:r>
            <a:r>
              <a:rPr lang="en-GB" sz="2800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deuterium</a:t>
            </a: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0" y="1071563"/>
          <a:ext cx="9144000" cy="4389120"/>
        </p:xfrm>
        <a:graphic>
          <a:graphicData uri="http://schemas.openxmlformats.org/drawingml/2006/table">
            <a:tbl>
              <a:tblPr/>
              <a:tblGrid>
                <a:gridCol w="1612900"/>
                <a:gridCol w="1538288"/>
                <a:gridCol w="1152525"/>
                <a:gridCol w="1228725"/>
                <a:gridCol w="1152525"/>
                <a:gridCol w="1163637"/>
                <a:gridCol w="1295400"/>
              </a:tblGrid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new geometry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&amp; gas density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timing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±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dis-crimination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del‘d anti-coinc.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prompt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anti-coinc.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impr.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06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Signal </a:t>
                      </a:r>
                      <a:endParaRPr kumimoji="0" lang="en-GB" sz="16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2.5</a:t>
                      </a:r>
                      <a:endParaRPr kumimoji="0" lang="en-GB" sz="16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kaonic X-rays wall stops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continuous background  /Signal  /keV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ratio of gasstops vs.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decay+wallstops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events due to decay of K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removed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charged particle veto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beam background (asynchron)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4.8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less trigger per signal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smaller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coincidence gate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„active shielding“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322038" name="Rechteck 10"/>
          <p:cNvSpPr>
            <a:spLocks noChangeArrowheads="1"/>
          </p:cNvSpPr>
          <p:nvPr/>
        </p:nvSpPr>
        <p:spPr bwMode="auto">
          <a:xfrm>
            <a:off x="684213" y="0"/>
            <a:ext cx="810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2800" u="none">
                <a:cs typeface="Times New Roman" pitchFamily="18" charset="0"/>
              </a:rPr>
              <a:t>MC simulation -  gain factors for SIDDHARTA-2</a:t>
            </a:r>
            <a:endParaRPr lang="en-GB" sz="2800" b="0" u="none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8D2410B-9F7A-4521-B034-199B576F2E91}" type="slidenum">
              <a:rPr lang="en-GB" sz="1200" b="0" u="none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en-GB" sz="1200" b="0" u="none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324035" name="Fußzeilenplatzhalter 8"/>
          <p:cNvSpPr txBox="1">
            <a:spLocks noGrp="1"/>
          </p:cNvSpPr>
          <p:nvPr/>
        </p:nvSpPr>
        <p:spPr bwMode="auto">
          <a:xfrm>
            <a:off x="1187450" y="6524625"/>
            <a:ext cx="42481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it-IT" sz="1200" b="0" u="none">
                <a:solidFill>
                  <a:srgbClr val="898989"/>
                </a:solidFill>
                <a:latin typeface="Calibri" pitchFamily="34" charset="0"/>
                <a:cs typeface="Arial" pitchFamily="34" charset="0"/>
              </a:rPr>
              <a:t>(*) depending on financing and DAFNE plan</a:t>
            </a:r>
            <a:endParaRPr lang="en-GB" sz="1200" b="0" u="none">
              <a:solidFill>
                <a:srgbClr val="898989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324036" name="Textfeld 10"/>
          <p:cNvSpPr txBox="1">
            <a:spLocks noChangeArrowheads="1"/>
          </p:cNvSpPr>
          <p:nvPr/>
        </p:nvSpPr>
        <p:spPr bwMode="auto">
          <a:xfrm>
            <a:off x="1143000" y="-26988"/>
            <a:ext cx="7513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2800" u="none">
                <a:cs typeface="Times New Roman" pitchFamily="18" charset="0"/>
              </a:rPr>
              <a:t>Time table for the realisation of SIDDHARTA-2</a:t>
            </a:r>
          </a:p>
        </p:txBody>
      </p:sp>
      <p:graphicFrame>
        <p:nvGraphicFramePr>
          <p:cNvPr id="241059" name="Group 419"/>
          <p:cNvGraphicFramePr>
            <a:graphicFrameLocks noGrp="1"/>
          </p:cNvGraphicFramePr>
          <p:nvPr/>
        </p:nvGraphicFramePr>
        <p:xfrm>
          <a:off x="611188" y="549275"/>
          <a:ext cx="8072437" cy="5883277"/>
        </p:xfrm>
        <a:graphic>
          <a:graphicData uri="http://schemas.openxmlformats.org/drawingml/2006/table">
            <a:tbl>
              <a:tblPr/>
              <a:tblGrid>
                <a:gridCol w="2667000"/>
                <a:gridCol w="338137"/>
                <a:gridCol w="338138"/>
                <a:gridCol w="338137"/>
                <a:gridCol w="336550"/>
                <a:gridCol w="336550"/>
                <a:gridCol w="339725"/>
                <a:gridCol w="336550"/>
                <a:gridCol w="339725"/>
                <a:gridCol w="336550"/>
                <a:gridCol w="336550"/>
                <a:gridCol w="339725"/>
                <a:gridCol w="336550"/>
                <a:gridCol w="338138"/>
                <a:gridCol w="338137"/>
                <a:gridCol w="338138"/>
                <a:gridCol w="338137"/>
              </a:tblGrid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July-Aug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Sep-Oct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Nov-Dec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Jan-Feb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2012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Mar-Apr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2012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May-Jun 2012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July-Aug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2012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Sept-Oct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2012</a:t>
                      </a: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Vacuum chamber design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Vacuum chamber construction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Vacuum chamber testing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Target cell prototype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Prototype testing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Target cell construction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H2-liquifier construction, test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Liquifier for SDDs, test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SDD holder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SDD holder, cooling tests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Planar silicon design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8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8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8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Planar silicon manufacturing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8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8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8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8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8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8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Assembly target cell and SDDs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Testing target cell and SDDs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Adding planar silicon, testing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Kaon monitor, construction, testing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K+K- discrimination, testing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Active schielding (*)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Schielding (*)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Final assembly (*)</a:t>
                      </a:r>
                      <a:endParaRPr kumimoji="0" lang="de-A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943" marR="4294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98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51520" y="1340768"/>
            <a:ext cx="8713787" cy="5427662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2000" b="1" dirty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>
                <a:solidFill>
                  <a:srgbClr val="0000FF"/>
                </a:solidFill>
                <a:latin typeface="Arial,Bold" charset="0"/>
              </a:rPr>
              <a:t> </a:t>
            </a:r>
            <a:br>
              <a:rPr lang="en-US" sz="2000" b="1" dirty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Arial,Bold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1) 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Kaonic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Deuterium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measurement - 1st measurement:</a:t>
            </a:r>
            <a:br>
              <a:rPr lang="en-US" sz="24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and  R&amp;D for other measurements</a:t>
            </a: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2) 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Kaonic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Helium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transitions to the 1s level – 2nd measurement, R&amp;D</a:t>
            </a:r>
            <a:br>
              <a:rPr lang="en-US" sz="24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3) Other  light </a:t>
            </a:r>
            <a:r>
              <a:rPr lang="en-US" sz="2000" dirty="0" err="1">
                <a:solidFill>
                  <a:srgbClr val="0000FF"/>
                </a:solidFill>
                <a:latin typeface="Comic Sans MS" pitchFamily="66" charset="0"/>
              </a:rPr>
              <a:t>kaonic</a:t>
            </a: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atoms (KO, KC,…)</a:t>
            </a:r>
            <a:br>
              <a:rPr lang="en-US" sz="2000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4) Heavier </a:t>
            </a:r>
            <a:r>
              <a:rPr lang="en-US" sz="2000" dirty="0" err="1">
                <a:solidFill>
                  <a:srgbClr val="0000FF"/>
                </a:solidFill>
                <a:latin typeface="Comic Sans MS" pitchFamily="66" charset="0"/>
              </a:rPr>
              <a:t>kaonic</a:t>
            </a: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atoms measurement (Si, </a:t>
            </a:r>
            <a:r>
              <a:rPr lang="en-US" sz="2000" dirty="0" err="1">
                <a:solidFill>
                  <a:srgbClr val="0000FF"/>
                </a:solidFill>
                <a:latin typeface="Comic Sans MS" pitchFamily="66" charset="0"/>
              </a:rPr>
              <a:t>Pb</a:t>
            </a: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…)</a:t>
            </a:r>
            <a:b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5) </a:t>
            </a:r>
            <a:r>
              <a:rPr lang="en-US" sz="2000" dirty="0" err="1">
                <a:solidFill>
                  <a:srgbClr val="0000FF"/>
                </a:solidFill>
                <a:latin typeface="Comic Sans MS" pitchFamily="66" charset="0"/>
              </a:rPr>
              <a:t>Kaon</a:t>
            </a: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 pitchFamily="66" charset="0"/>
              </a:rPr>
              <a:t>radiative</a:t>
            </a: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capture – </a:t>
            </a:r>
            <a:r>
              <a:rPr lang="en-US" sz="2000" dirty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(1405) study</a:t>
            </a:r>
            <a:br>
              <a:rPr lang="en-US" sz="2000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33CC33"/>
                </a:solidFill>
                <a:latin typeface="Comic Sans MS" pitchFamily="66" charset="0"/>
              </a:rPr>
              <a:t>6) Investigate the possibility of the measurement of other</a:t>
            </a:r>
            <a:br>
              <a:rPr lang="en-US" sz="2000" dirty="0">
                <a:solidFill>
                  <a:srgbClr val="33CC33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33CC33"/>
                </a:solidFill>
                <a:latin typeface="Comic Sans MS" pitchFamily="66" charset="0"/>
              </a:rPr>
              <a:t>    types of </a:t>
            </a:r>
            <a:r>
              <a:rPr lang="en-US" sz="2000" dirty="0" err="1">
                <a:solidFill>
                  <a:srgbClr val="33CC33"/>
                </a:solidFill>
                <a:latin typeface="Comic Sans MS" pitchFamily="66" charset="0"/>
              </a:rPr>
              <a:t>hadronic</a:t>
            </a:r>
            <a:r>
              <a:rPr lang="en-US" sz="2000" dirty="0">
                <a:solidFill>
                  <a:srgbClr val="33CC33"/>
                </a:solidFill>
                <a:latin typeface="Comic Sans MS" pitchFamily="66" charset="0"/>
              </a:rPr>
              <a:t> exotic atoms (</a:t>
            </a:r>
            <a:r>
              <a:rPr lang="en-US" sz="2000" dirty="0" err="1">
                <a:solidFill>
                  <a:srgbClr val="33CC33"/>
                </a:solidFill>
                <a:latin typeface="Comic Sans MS" pitchFamily="66" charset="0"/>
              </a:rPr>
              <a:t>sigmonic</a:t>
            </a:r>
            <a:r>
              <a:rPr lang="en-US" sz="2000" dirty="0">
                <a:solidFill>
                  <a:srgbClr val="33CC33"/>
                </a:solidFill>
                <a:latin typeface="Comic Sans MS" pitchFamily="66" charset="0"/>
              </a:rPr>
              <a:t> hydrogen ?)</a:t>
            </a:r>
            <a:br>
              <a:rPr lang="en-US" sz="2000" dirty="0">
                <a:solidFill>
                  <a:srgbClr val="33CC33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33CC33"/>
                </a:solidFill>
                <a:latin typeface="Comic Sans MS" pitchFamily="66" charset="0"/>
              </a:rPr>
              <a:t/>
            </a:r>
            <a:br>
              <a:rPr lang="en-US" sz="2000" dirty="0">
                <a:solidFill>
                  <a:srgbClr val="33CC33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33CC33"/>
                </a:solidFill>
                <a:latin typeface="Comic Sans MS" pitchFamily="66" charset="0"/>
              </a:rPr>
              <a:t>7) </a:t>
            </a:r>
            <a:r>
              <a:rPr lang="en-US" sz="2000" dirty="0" err="1">
                <a:solidFill>
                  <a:srgbClr val="33CC33"/>
                </a:solidFill>
                <a:latin typeface="Comic Sans MS" pitchFamily="66" charset="0"/>
              </a:rPr>
              <a:t>Kaon</a:t>
            </a:r>
            <a:r>
              <a:rPr lang="en-US" sz="2000" dirty="0">
                <a:solidFill>
                  <a:srgbClr val="33CC33"/>
                </a:solidFill>
                <a:latin typeface="Comic Sans MS" pitchFamily="66" charset="0"/>
              </a:rPr>
              <a:t> mass precision measurement at the level of  &lt;10 </a:t>
            </a:r>
            <a:r>
              <a:rPr lang="en-US" sz="2000" dirty="0" err="1">
                <a:solidFill>
                  <a:srgbClr val="33CC33"/>
                </a:solidFill>
                <a:latin typeface="Comic Sans MS" pitchFamily="66" charset="0"/>
              </a:rPr>
              <a:t>keV</a:t>
            </a:r>
            <a:r>
              <a:rPr lang="en-US" sz="2000" dirty="0">
                <a:solidFill>
                  <a:srgbClr val="33CC33"/>
                </a:solidFill>
                <a:latin typeface="Comic Sans MS" pitchFamily="66" charset="0"/>
              </a:rPr>
              <a:t> </a:t>
            </a:r>
            <a:br>
              <a:rPr lang="en-US" sz="2000" dirty="0">
                <a:solidFill>
                  <a:srgbClr val="33CC33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Arial,Bold" charset="0"/>
              </a:rPr>
            </a:br>
            <a:r>
              <a:rPr lang="en-US" sz="2000" dirty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Arial,Bold" charset="0"/>
              </a:rPr>
            </a:br>
            <a:endParaRPr lang="it-IT" sz="2000" dirty="0">
              <a:solidFill>
                <a:srgbClr val="0000FF"/>
              </a:solidFill>
              <a:latin typeface="Arial,Bold" charset="0"/>
            </a:endParaRPr>
          </a:p>
        </p:txBody>
      </p:sp>
      <p:sp>
        <p:nvSpPr>
          <p:cNvPr id="1325060" name="Rectangle 4"/>
          <p:cNvSpPr>
            <a:spLocks noChangeArrowheads="1"/>
          </p:cNvSpPr>
          <p:nvPr/>
        </p:nvSpPr>
        <p:spPr bwMode="auto">
          <a:xfrm>
            <a:off x="179512" y="1556792"/>
            <a:ext cx="8351837" cy="10080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" name="Picture 7" descr="logo kaon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2971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3a. </a:t>
            </a: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ttività future – fasi SIDDHARTA2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436096" y="3244334"/>
            <a:ext cx="3528392" cy="175432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Con improvements </a:t>
            </a:r>
            <a:r>
              <a:rPr lang="en-US" dirty="0" err="1" smtClean="0">
                <a:latin typeface="Comic Sans MS" pitchFamily="66" charset="0"/>
              </a:rPr>
              <a:t>programmati</a:t>
            </a:r>
            <a:r>
              <a:rPr lang="en-US" dirty="0" smtClean="0">
                <a:latin typeface="Comic Sans MS" pitchFamily="66" charset="0"/>
              </a:rPr>
              <a:t> </a:t>
            </a:r>
          </a:p>
          <a:p>
            <a:r>
              <a:rPr lang="en-US" dirty="0" err="1" smtClean="0">
                <a:latin typeface="Comic Sans MS" pitchFamily="66" charset="0"/>
              </a:rPr>
              <a:t>dell’upgraded</a:t>
            </a:r>
            <a:r>
              <a:rPr lang="en-US" dirty="0" smtClean="0">
                <a:latin typeface="Comic Sans MS" pitchFamily="66" charset="0"/>
              </a:rPr>
              <a:t> setup e con </a:t>
            </a:r>
            <a:r>
              <a:rPr lang="en-US" dirty="0" err="1" smtClean="0">
                <a:latin typeface="Comic Sans MS" pitchFamily="66" charset="0"/>
              </a:rPr>
              <a:t>una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luminosità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dirty="0" err="1" smtClean="0">
                <a:latin typeface="Comic Sans MS" pitchFamily="66" charset="0"/>
              </a:rPr>
              <a:t>integrata</a:t>
            </a:r>
            <a:r>
              <a:rPr lang="en-US" dirty="0" smtClean="0">
                <a:latin typeface="Comic Sans MS" pitchFamily="66" charset="0"/>
              </a:rPr>
              <a:t> di 600pb</a:t>
            </a:r>
            <a:r>
              <a:rPr lang="en-US" baseline="30000" dirty="0" smtClean="0">
                <a:latin typeface="Comic Sans MS" pitchFamily="66" charset="0"/>
              </a:rPr>
              <a:t>-1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supponendo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condizioni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simili</a:t>
            </a:r>
            <a:r>
              <a:rPr lang="en-US" dirty="0" smtClean="0">
                <a:latin typeface="Comic Sans MS" pitchFamily="66" charset="0"/>
              </a:rPr>
              <a:t> a </a:t>
            </a:r>
            <a:r>
              <a:rPr lang="en-US" dirty="0" err="1" smtClean="0">
                <a:latin typeface="Comic Sans MS" pitchFamily="66" charset="0"/>
              </a:rPr>
              <a:t>Siddharta</a:t>
            </a:r>
            <a:r>
              <a:rPr lang="en-US" dirty="0" smtClean="0">
                <a:latin typeface="Comic Sans MS" pitchFamily="66" charset="0"/>
              </a:rPr>
              <a:t> =&gt; </a:t>
            </a:r>
            <a:r>
              <a:rPr lang="en-US" dirty="0" err="1" smtClean="0">
                <a:latin typeface="Comic Sans MS" pitchFamily="66" charset="0"/>
              </a:rPr>
              <a:t>presa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dati</a:t>
            </a:r>
            <a:r>
              <a:rPr lang="en-US" dirty="0" smtClean="0">
                <a:latin typeface="Comic Sans MS" pitchFamily="66" charset="0"/>
              </a:rPr>
              <a:t> circa 4 </a:t>
            </a:r>
            <a:r>
              <a:rPr lang="en-US" dirty="0" err="1" smtClean="0">
                <a:latin typeface="Comic Sans MS" pitchFamily="66" charset="0"/>
              </a:rPr>
              <a:t>mesi</a:t>
            </a:r>
            <a:endParaRPr lang="en-US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6"/>
          <p:cNvSpPr txBox="1"/>
          <p:nvPr/>
        </p:nvSpPr>
        <p:spPr bwMode="auto">
          <a:xfrm>
            <a:off x="107504" y="1092703"/>
            <a:ext cx="8915400" cy="30223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a. </a:t>
            </a: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Completare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Analisi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e </a:t>
            </a:r>
            <a:r>
              <a:rPr lang="en-US" b="1" dirty="0" err="1">
                <a:solidFill>
                  <a:srgbClr val="002060"/>
                </a:solidFill>
                <a:latin typeface="Comic Sans MS" pitchFamily="66" charset="0"/>
              </a:rPr>
              <a:t>R</a:t>
            </a: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isultati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AMADEUS Step0:</a:t>
            </a:r>
          </a:p>
          <a:p>
            <a:pPr eaLnBrk="1" hangingPunct="1">
              <a:lnSpc>
                <a:spcPct val="80000"/>
              </a:lnSpc>
            </a:pPr>
            <a:r>
              <a:rPr lang="es-ES" sz="2000" dirty="0" smtClean="0">
                <a:solidFill>
                  <a:srgbClr val="00B050"/>
                </a:solidFill>
                <a:latin typeface="Comic Sans MS" pitchFamily="66" charset="0"/>
              </a:rPr>
              <a:t>Lambda-proton</a:t>
            </a:r>
            <a:r>
              <a:rPr lang="es-ES" sz="2000" dirty="0">
                <a:solidFill>
                  <a:srgbClr val="00B050"/>
                </a:solidFill>
                <a:latin typeface="Comic Sans MS" pitchFamily="66" charset="0"/>
              </a:rPr>
              <a:t>, Lambda-deuteron, </a:t>
            </a:r>
            <a:r>
              <a:rPr lang="es-ES" sz="2000" dirty="0" smtClean="0">
                <a:solidFill>
                  <a:srgbClr val="00B050"/>
                </a:solidFill>
                <a:latin typeface="Comic Sans MS" pitchFamily="66" charset="0"/>
              </a:rPr>
              <a:t>Lambda (</a:t>
            </a:r>
            <a:r>
              <a:rPr lang="es-ES" sz="2000" dirty="0">
                <a:solidFill>
                  <a:srgbClr val="00B050"/>
                </a:solidFill>
                <a:latin typeface="Comic Sans MS" pitchFamily="66" charset="0"/>
              </a:rPr>
              <a:t>1405) analyses </a:t>
            </a:r>
            <a:r>
              <a:rPr lang="es-ES" sz="2000" dirty="0" smtClean="0">
                <a:solidFill>
                  <a:srgbClr val="00B050"/>
                </a:solidFill>
                <a:latin typeface="Comic Sans MS" pitchFamily="66" charset="0"/>
              </a:rPr>
              <a:t>ongoing</a:t>
            </a: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b.</a:t>
            </a:r>
            <a:r>
              <a:rPr lang="en-US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AMADEUS R&amp;D </a:t>
            </a:r>
            <a:endParaRPr lang="en-US" b="1" dirty="0">
              <a:solidFill>
                <a:srgbClr val="00206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err="1" smtClean="0">
                <a:solidFill>
                  <a:srgbClr val="00B050"/>
                </a:solidFill>
                <a:latin typeface="Comic Sans MS" pitchFamily="66" charset="0"/>
              </a:rPr>
              <a:t>Implementazione</a:t>
            </a:r>
            <a:r>
              <a:rPr lang="en-US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Comic Sans MS" pitchFamily="66" charset="0"/>
              </a:rPr>
              <a:t>zona</a:t>
            </a:r>
            <a:r>
              <a:rPr lang="en-US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Comic Sans MS" pitchFamily="66" charset="0"/>
              </a:rPr>
              <a:t>centrale</a:t>
            </a:r>
            <a:r>
              <a:rPr lang="en-US" dirty="0" smtClean="0">
                <a:solidFill>
                  <a:srgbClr val="00B050"/>
                </a:solidFill>
                <a:latin typeface="Comic Sans MS" pitchFamily="66" charset="0"/>
              </a:rPr>
              <a:t> di KLOE con setup </a:t>
            </a:r>
            <a:r>
              <a:rPr lang="en-US" dirty="0" err="1" smtClean="0">
                <a:solidFill>
                  <a:srgbClr val="00B050"/>
                </a:solidFill>
                <a:latin typeface="Comic Sans MS" pitchFamily="66" charset="0"/>
              </a:rPr>
              <a:t>dedicato</a:t>
            </a:r>
            <a:endParaRPr lang="en-US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err="1" smtClean="0">
                <a:solidFill>
                  <a:srgbClr val="00B050"/>
                </a:solidFill>
                <a:latin typeface="Comic Sans MS" pitchFamily="66" charset="0"/>
              </a:rPr>
              <a:t>Costruzione</a:t>
            </a:r>
            <a:r>
              <a:rPr lang="en-US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Comic Sans MS" pitchFamily="66" charset="0"/>
              </a:rPr>
              <a:t>prototipo</a:t>
            </a:r>
            <a:r>
              <a:rPr lang="en-US" dirty="0" smtClean="0">
                <a:solidFill>
                  <a:srgbClr val="00B050"/>
                </a:solidFill>
                <a:latin typeface="Comic Sans MS" pitchFamily="66" charset="0"/>
              </a:rPr>
              <a:t> GEM-TPC e </a:t>
            </a:r>
            <a:r>
              <a:rPr lang="en-US" dirty="0" err="1" smtClean="0">
                <a:solidFill>
                  <a:srgbClr val="00B050"/>
                </a:solidFill>
                <a:latin typeface="Comic Sans MS" pitchFamily="66" charset="0"/>
              </a:rPr>
              <a:t>assemblaggio</a:t>
            </a:r>
            <a:endParaRPr lang="en-US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Comic Sans MS" pitchFamily="66" charset="0"/>
              </a:rPr>
            </a:br>
            <a:endParaRPr lang="en-GB" dirty="0">
              <a:solidFill>
                <a:srgbClr val="002060"/>
              </a:solidFill>
              <a:latin typeface="Comic Sans MS" pitchFamily="66" charset="0"/>
            </a:endParaRPr>
          </a:p>
          <a:p>
            <a:pPr eaLnBrk="1" hangingPunct="1"/>
            <a:endParaRPr lang="en-US" dirty="0">
              <a:solidFill>
                <a:srgbClr val="AF0D6A"/>
              </a:solidFill>
              <a:latin typeface="Comic Sans MS" pitchFamily="66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2b. Le attività principali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7" descr="logo kaonn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2971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P10106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3" y="2962945"/>
            <a:ext cx="49323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883295" y="3356992"/>
            <a:ext cx="2968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u="none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32 copper strips on both </a:t>
            </a:r>
          </a:p>
          <a:p>
            <a:r>
              <a:rPr lang="en-US" sz="1800" u="none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sides of </a:t>
            </a:r>
            <a:r>
              <a:rPr lang="en-US" sz="1800" u="none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Kapton</a:t>
            </a:r>
            <a:r>
              <a:rPr lang="en-US" sz="1800" u="none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foil</a:t>
            </a:r>
          </a:p>
          <a:p>
            <a:r>
              <a:rPr lang="it-IT" sz="1800" b="0" u="none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(strip </a:t>
            </a:r>
            <a:r>
              <a:rPr lang="it-IT" sz="1800" b="0" u="none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pitch</a:t>
            </a:r>
            <a:r>
              <a:rPr lang="it-IT" sz="1800" b="0" u="none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2.5 mm)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94965" y="4726285"/>
            <a:ext cx="4537075" cy="1428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124075" y="4941168"/>
            <a:ext cx="738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sz="1600" b="0" u="non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 cm</a:t>
            </a:r>
          </a:p>
        </p:txBody>
      </p:sp>
      <p:pic>
        <p:nvPicPr>
          <p:cNvPr id="12" name="Picture 6" descr="DC100414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80928"/>
            <a:ext cx="47879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5724525" y="4941168"/>
            <a:ext cx="3024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0" u="none" dirty="0">
                <a:latin typeface="Comic Sans MS" pitchFamily="66" charset="0"/>
                <a:cs typeface="Arial" pitchFamily="34" charset="0"/>
              </a:rPr>
              <a:t>Cylindrical </a:t>
            </a:r>
            <a:r>
              <a:rPr lang="en-US" sz="1800" b="0" u="none" dirty="0" err="1">
                <a:latin typeface="Comic Sans MS" pitchFamily="66" charset="0"/>
                <a:cs typeface="Arial" pitchFamily="34" charset="0"/>
              </a:rPr>
              <a:t>mould</a:t>
            </a:r>
            <a:r>
              <a:rPr lang="en-US" sz="1800" b="0" u="none" dirty="0">
                <a:latin typeface="Comic Sans MS" pitchFamily="66" charset="0"/>
                <a:cs typeface="Arial" pitchFamily="34" charset="0"/>
              </a:rPr>
              <a:t> of the Field cage in vacuum bag</a:t>
            </a:r>
            <a:endParaRPr lang="it-IT" sz="1800" b="0" u="none" dirty="0">
              <a:latin typeface="Comic Sans MS" pitchFamily="66" charset="0"/>
              <a:cs typeface="Arial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160016" y="3153866"/>
            <a:ext cx="4716463" cy="3144838"/>
            <a:chOff x="2160016" y="3153866"/>
            <a:chExt cx="4716463" cy="3144838"/>
          </a:xfrm>
        </p:grpSpPr>
        <p:pic>
          <p:nvPicPr>
            <p:cNvPr id="14" name="Picture 4" descr="IMG_423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016" y="3153866"/>
              <a:ext cx="4716463" cy="314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 rot="506120">
              <a:off x="4118844" y="3366324"/>
              <a:ext cx="7905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b="0" u="none" dirty="0">
                  <a:solidFill>
                    <a:schemeClr val="bg1"/>
                  </a:solidFill>
                  <a:latin typeface="Comic Sans MS" pitchFamily="66" charset="0"/>
                  <a:cs typeface="Arial" pitchFamily="34" charset="0"/>
                </a:rPr>
                <a:t>10 cm</a:t>
              </a: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3852094" y="3574157"/>
              <a:ext cx="1223962" cy="14287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2484388" y="5805388"/>
              <a:ext cx="1079500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2482801" y="5438552"/>
              <a:ext cx="108108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sz="1800" u="none" dirty="0" err="1">
                  <a:latin typeface="Comic Sans MS" pitchFamily="66" charset="0"/>
                  <a:cs typeface="Arial" pitchFamily="34" charset="0"/>
                </a:rPr>
                <a:t>GEMs</a:t>
              </a:r>
              <a:endParaRPr lang="it-IT" sz="1800" u="none" dirty="0">
                <a:latin typeface="Comic Sans MS" pitchFamily="66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45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754" name="Rectangle 10"/>
          <p:cNvSpPr>
            <a:spLocks noChangeArrowheads="1"/>
          </p:cNvSpPr>
          <p:nvPr/>
        </p:nvSpPr>
        <p:spPr bwMode="auto">
          <a:xfrm>
            <a:off x="1539875" y="333375"/>
            <a:ext cx="2014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u="none">
                <a:latin typeface="Comic Sans MS" pitchFamily="66" charset="0"/>
                <a:ea typeface="MS Gothic" pitchFamily="49" charset="-128"/>
                <a:cs typeface="Arial" pitchFamily="34" charset="0"/>
              </a:rPr>
              <a:t>Best Results</a:t>
            </a:r>
          </a:p>
        </p:txBody>
      </p:sp>
      <p:sp>
        <p:nvSpPr>
          <p:cNvPr id="1354755" name="Segnaposto numero diapositiva 10"/>
          <p:cNvSpPr txBox="1">
            <a:spLocks noGrp="1"/>
          </p:cNvSpPr>
          <p:nvPr/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062316D-B560-41E3-9E28-C2734C2C09AC}" type="slidenum">
              <a:rPr lang="en-US" sz="1400" b="0" u="none">
                <a:latin typeface="Arial" pitchFamily="34" charset="0"/>
                <a:cs typeface="Arial" pitchFamily="34" charset="0"/>
              </a:rPr>
              <a:pPr algn="r"/>
              <a:t>25</a:t>
            </a:fld>
            <a:endParaRPr lang="en-US" sz="1400" b="0" u="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1354756" name="Segnaposto data 11"/>
          <p:cNvSpPr txBox="1">
            <a:spLocks noGrp="1"/>
          </p:cNvSpPr>
          <p:nvPr/>
        </p:nvSpPr>
        <p:spPr bwMode="auto">
          <a:xfrm>
            <a:off x="0" y="6629400"/>
            <a:ext cx="167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sz="1400" b="0" u="none">
                <a:latin typeface="Arial" pitchFamily="34" charset="0"/>
                <a:cs typeface="Arial" pitchFamily="34" charset="0"/>
              </a:rPr>
              <a:t>M.Poli Lener</a:t>
            </a:r>
            <a:endParaRPr lang="en-US" sz="1400" b="0" u="non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54757" name="Gruppo 14"/>
          <p:cNvGrpSpPr>
            <a:grpSpLocks/>
          </p:cNvGrpSpPr>
          <p:nvPr/>
        </p:nvGrpSpPr>
        <p:grpSpPr bwMode="auto">
          <a:xfrm>
            <a:off x="76200" y="1828800"/>
            <a:ext cx="4572000" cy="3581400"/>
            <a:chOff x="152400" y="1828800"/>
            <a:chExt cx="4572000" cy="3581400"/>
          </a:xfrm>
        </p:grpSpPr>
        <p:sp>
          <p:nvSpPr>
            <p:cNvPr id="14" name="Rettangolo 13"/>
            <p:cNvSpPr>
              <a:spLocks noChangeArrowheads="1"/>
            </p:cNvSpPr>
            <p:nvPr/>
          </p:nvSpPr>
          <p:spPr bwMode="auto">
            <a:xfrm>
              <a:off x="152400" y="1828800"/>
              <a:ext cx="4572000" cy="3581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 sz="1800" b="0" u="none">
                <a:solidFill>
                  <a:schemeClr val="lt1"/>
                </a:solidFill>
                <a:latin typeface="+mn-lt"/>
              </a:endParaRPr>
            </a:p>
          </p:txBody>
        </p:sp>
        <p:pic>
          <p:nvPicPr>
            <p:cNvPr id="1354759" name="Picture 12" descr="bestr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163979"/>
              <a:ext cx="4419600" cy="3177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4760" name="Text Box 7"/>
            <p:cNvSpPr txBox="1">
              <a:spLocks noChangeArrowheads="1"/>
            </p:cNvSpPr>
            <p:nvPr/>
          </p:nvSpPr>
          <p:spPr bwMode="auto">
            <a:xfrm>
              <a:off x="2819400" y="3886200"/>
              <a:ext cx="1430338" cy="36988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b="0" u="none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</a:t>
              </a:r>
              <a:r>
                <a:rPr lang="en-US" sz="1800" b="0" u="none" baseline="-250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z</a:t>
              </a:r>
              <a:r>
                <a:rPr lang="en-US" sz="1800" b="0" u="none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  260 µm</a:t>
              </a:r>
            </a:p>
          </p:txBody>
        </p:sp>
        <p:sp>
          <p:nvSpPr>
            <p:cNvPr id="1354761" name="CasellaDiTesto 12"/>
            <p:cNvSpPr txBox="1">
              <a:spLocks noChangeArrowheads="1"/>
            </p:cNvSpPr>
            <p:nvPr/>
          </p:nvSpPr>
          <p:spPr bwMode="auto">
            <a:xfrm>
              <a:off x="838200" y="1905000"/>
              <a:ext cx="34094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sz="1800" b="0" u="none">
                  <a:latin typeface="Comic Sans MS" pitchFamily="66" charset="0"/>
                  <a:cs typeface="Arial" pitchFamily="34" charset="0"/>
                </a:rPr>
                <a:t>Residual in the drift direction </a:t>
              </a:r>
            </a:p>
          </p:txBody>
        </p:sp>
      </p:grpSp>
      <p:grpSp>
        <p:nvGrpSpPr>
          <p:cNvPr id="3" name="Gruppo 17"/>
          <p:cNvGrpSpPr>
            <a:grpSpLocks/>
          </p:cNvGrpSpPr>
          <p:nvPr/>
        </p:nvGrpSpPr>
        <p:grpSpPr bwMode="auto">
          <a:xfrm>
            <a:off x="4716463" y="44450"/>
            <a:ext cx="4240212" cy="6943725"/>
            <a:chOff x="4724400" y="144463"/>
            <a:chExt cx="4240213" cy="6943724"/>
          </a:xfrm>
        </p:grpSpPr>
        <p:pic>
          <p:nvPicPr>
            <p:cNvPr id="1354763" name="Picture 6" descr="Schermata-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52400"/>
              <a:ext cx="423545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4764" name="Rectangle 8"/>
            <p:cNvSpPr>
              <a:spLocks noChangeArrowheads="1"/>
            </p:cNvSpPr>
            <p:nvPr/>
          </p:nvSpPr>
          <p:spPr bwMode="auto">
            <a:xfrm>
              <a:off x="4724400" y="144463"/>
              <a:ext cx="4240213" cy="666908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sz="1800" b="0" u="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4765" name="Text Box 9"/>
            <p:cNvSpPr txBox="1">
              <a:spLocks noChangeArrowheads="1"/>
            </p:cNvSpPr>
            <p:nvPr/>
          </p:nvSpPr>
          <p:spPr bwMode="auto">
            <a:xfrm>
              <a:off x="5753100" y="6446838"/>
              <a:ext cx="2490788" cy="641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800" b="0" u="none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Efficiency per column</a:t>
              </a:r>
            </a:p>
          </p:txBody>
        </p:sp>
        <p:pic>
          <p:nvPicPr>
            <p:cNvPr id="1354766" name="Picture 5" descr="Schermata-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657600"/>
              <a:ext cx="3663950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4767" name="Text Box 9"/>
            <p:cNvSpPr txBox="1">
              <a:spLocks noChangeArrowheads="1"/>
            </p:cNvSpPr>
            <p:nvPr/>
          </p:nvSpPr>
          <p:spPr bwMode="auto">
            <a:xfrm>
              <a:off x="5738813" y="239713"/>
              <a:ext cx="2490787" cy="36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800" b="0" u="none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Detector Efficiency</a:t>
              </a:r>
            </a:p>
          </p:txBody>
        </p:sp>
      </p:grpSp>
      <p:grpSp>
        <p:nvGrpSpPr>
          <p:cNvPr id="4" name="Gruppo 16"/>
          <p:cNvGrpSpPr>
            <a:grpSpLocks/>
          </p:cNvGrpSpPr>
          <p:nvPr/>
        </p:nvGrpSpPr>
        <p:grpSpPr bwMode="auto">
          <a:xfrm>
            <a:off x="2895600" y="5867400"/>
            <a:ext cx="2438400" cy="736600"/>
            <a:chOff x="2895600" y="5867400"/>
            <a:chExt cx="2438400" cy="736600"/>
          </a:xfrm>
        </p:grpSpPr>
        <p:sp>
          <p:nvSpPr>
            <p:cNvPr id="1354769" name="Text Box 13"/>
            <p:cNvSpPr txBox="1">
              <a:spLocks noChangeArrowheads="1"/>
            </p:cNvSpPr>
            <p:nvPr/>
          </p:nvSpPr>
          <p:spPr bwMode="auto">
            <a:xfrm>
              <a:off x="2895600" y="6019800"/>
              <a:ext cx="1439863" cy="5842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b="0" u="none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Field Cage Edge effect</a:t>
              </a:r>
            </a:p>
          </p:txBody>
        </p:sp>
        <p:sp>
          <p:nvSpPr>
            <p:cNvPr id="1354770" name="Line 14"/>
            <p:cNvSpPr>
              <a:spLocks noChangeShapeType="1"/>
            </p:cNvSpPr>
            <p:nvPr/>
          </p:nvSpPr>
          <p:spPr bwMode="auto">
            <a:xfrm flipV="1">
              <a:off x="3810000" y="5867400"/>
              <a:ext cx="1524000" cy="130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744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788"/>
            <a:ext cx="914241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7" name="Freccia a destra 9"/>
          <p:cNvSpPr>
            <a:spLocks noChangeArrowheads="1"/>
          </p:cNvSpPr>
          <p:nvPr/>
        </p:nvSpPr>
        <p:spPr bwMode="auto">
          <a:xfrm>
            <a:off x="179512" y="6345510"/>
            <a:ext cx="1814512" cy="323850"/>
          </a:xfrm>
          <a:prstGeom prst="rightArrow">
            <a:avLst>
              <a:gd name="adj1" fmla="val 50000"/>
              <a:gd name="adj2" fmla="val 5003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2123728" y="6262514"/>
            <a:ext cx="6060149" cy="48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74688" indent="-260350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36638" indent="-207963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50975" indent="-206375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66900" indent="-207963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it-IT" sz="2800" b="0" u="none" dirty="0">
                <a:solidFill>
                  <a:srgbClr val="CC3300"/>
                </a:solidFill>
                <a:latin typeface="Comic Sans MS" pitchFamily="66" charset="0"/>
                <a:cs typeface="Arial" pitchFamily="34" charset="0"/>
              </a:rPr>
              <a:t>Multi Pixel </a:t>
            </a:r>
            <a:r>
              <a:rPr lang="it-IT" sz="2800" b="0" u="none" dirty="0" err="1">
                <a:solidFill>
                  <a:srgbClr val="CC3300"/>
                </a:solidFill>
                <a:latin typeface="Comic Sans MS" pitchFamily="66" charset="0"/>
                <a:cs typeface="Arial" pitchFamily="34" charset="0"/>
              </a:rPr>
              <a:t>Photon</a:t>
            </a:r>
            <a:r>
              <a:rPr lang="it-IT" sz="2800" b="0" u="none" dirty="0">
                <a:solidFill>
                  <a:srgbClr val="CC33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it-IT" sz="2800" b="0" u="none" dirty="0" err="1">
                <a:solidFill>
                  <a:srgbClr val="CC3300"/>
                </a:solidFill>
                <a:latin typeface="Comic Sans MS" pitchFamily="66" charset="0"/>
                <a:cs typeface="Arial" pitchFamily="34" charset="0"/>
              </a:rPr>
              <a:t>Counters</a:t>
            </a:r>
            <a:r>
              <a:rPr lang="it-IT" sz="2800" b="0" u="none" dirty="0">
                <a:solidFill>
                  <a:srgbClr val="CC3300"/>
                </a:solidFill>
                <a:latin typeface="Comic Sans MS" pitchFamily="66" charset="0"/>
                <a:cs typeface="Arial" pitchFamily="34" charset="0"/>
              </a:rPr>
              <a:t> (MPPC)</a:t>
            </a:r>
          </a:p>
        </p:txBody>
      </p:sp>
      <p:sp>
        <p:nvSpPr>
          <p:cNvPr id="8198" name="Freeform 6"/>
          <p:cNvSpPr>
            <a:spLocks noChangeArrowheads="1"/>
          </p:cNvSpPr>
          <p:nvPr/>
        </p:nvSpPr>
        <p:spPr bwMode="auto">
          <a:xfrm>
            <a:off x="179512" y="915814"/>
            <a:ext cx="9144000" cy="5559599"/>
          </a:xfrm>
          <a:custGeom>
            <a:avLst/>
            <a:gdLst>
              <a:gd name="T0" fmla="*/ 0 w 28001"/>
              <a:gd name="T1" fmla="*/ 21000 h 21001"/>
              <a:gd name="T2" fmla="*/ 0 w 28001"/>
              <a:gd name="T3" fmla="*/ 0 h 21001"/>
              <a:gd name="T4" fmla="*/ 28000 w 28001"/>
              <a:gd name="T5" fmla="*/ 0 h 21001"/>
              <a:gd name="T6" fmla="*/ 28000 w 28001"/>
              <a:gd name="T7" fmla="*/ 21000 h 21001"/>
              <a:gd name="T8" fmla="*/ 0 w 28001"/>
              <a:gd name="T9" fmla="*/ 21000 h 21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001"/>
              <a:gd name="T16" fmla="*/ 0 h 21001"/>
              <a:gd name="T17" fmla="*/ 28001 w 28001"/>
              <a:gd name="T18" fmla="*/ 21001 h 210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001" h="21001">
                <a:moveTo>
                  <a:pt x="0" y="21000"/>
                </a:moveTo>
                <a:lnTo>
                  <a:pt x="0" y="0"/>
                </a:lnTo>
                <a:lnTo>
                  <a:pt x="28000" y="0"/>
                </a:lnTo>
                <a:lnTo>
                  <a:pt x="28000" y="21000"/>
                </a:lnTo>
                <a:lnTo>
                  <a:pt x="0" y="21000"/>
                </a:lnTo>
              </a:path>
            </a:pathLst>
          </a:custGeom>
          <a:blipFill dpi="0" rotWithShape="0">
            <a:blip r:embed="rId4">
              <a:alphaModFix amt="1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dirty="0">
              <a:latin typeface="Arial" pitchFamily="34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 dirty="0">
              <a:latin typeface="Arial" pitchFamily="34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 dirty="0">
              <a:latin typeface="Arial" pitchFamily="34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 dirty="0">
              <a:latin typeface="Arial" pitchFamily="34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 dirty="0">
              <a:latin typeface="Arial" pitchFamily="34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 dirty="0">
              <a:latin typeface="Arial" pitchFamily="34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 dirty="0">
              <a:latin typeface="Arial" pitchFamily="34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 dirty="0">
              <a:latin typeface="Arial" pitchFamily="34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 dirty="0">
              <a:latin typeface="Arial" pitchFamily="34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 dirty="0">
              <a:latin typeface="Arial" pitchFamily="34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 dirty="0">
              <a:latin typeface="Arial" pitchFamily="34" charset="0"/>
              <a:cs typeface="Arial" pitchFamily="34" charset="0"/>
            </a:endParaRPr>
          </a:p>
          <a:p>
            <a:pPr marL="457200" indent="-457200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Arial" pitchFamily="34" charset="0"/>
              <a:buChar char="•"/>
            </a:pP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Small </a:t>
            </a:r>
            <a:r>
              <a:rPr lang="it-IT" sz="2800" b="0" u="none" dirty="0" err="1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dimensions</a:t>
            </a:r>
            <a:endParaRPr lang="it-IT" sz="2800" b="0" u="none" dirty="0">
              <a:solidFill>
                <a:srgbClr val="002060"/>
              </a:solidFill>
              <a:latin typeface="Comic Sans MS" pitchFamily="66" charset="0"/>
              <a:cs typeface="Arial" pitchFamily="34" charset="0"/>
            </a:endParaRPr>
          </a:p>
          <a:p>
            <a:pPr marL="457200" indent="-457200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Arial" pitchFamily="34" charset="0"/>
              <a:buChar char="•"/>
            </a:pPr>
            <a:r>
              <a:rPr lang="it-IT" sz="2800" b="0" u="none" dirty="0" err="1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Working</a:t>
            </a: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 in </a:t>
            </a:r>
            <a:r>
              <a:rPr lang="it-IT" sz="2800" b="0" u="none" dirty="0" err="1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magnetic</a:t>
            </a: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it-IT" sz="2800" b="0" u="none" dirty="0" err="1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field</a:t>
            </a:r>
            <a:endParaRPr lang="it-IT" sz="2800" b="0" u="none" dirty="0">
              <a:solidFill>
                <a:srgbClr val="002060"/>
              </a:solidFill>
              <a:latin typeface="Comic Sans MS" pitchFamily="66" charset="0"/>
              <a:cs typeface="Arial" pitchFamily="34" charset="0"/>
            </a:endParaRPr>
          </a:p>
          <a:p>
            <a:pPr marL="457200" indent="-457200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Arial" pitchFamily="34" charset="0"/>
              <a:buChar char="•"/>
            </a:pPr>
            <a:r>
              <a:rPr lang="it-IT" sz="2800" b="0" u="none" dirty="0" err="1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Working</a:t>
            </a: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it-IT" sz="2800" b="0" u="none" dirty="0" err="1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at</a:t>
            </a: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 room temperature</a:t>
            </a:r>
          </a:p>
          <a:p>
            <a:pPr marL="457200" indent="-457200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Arial" pitchFamily="34" charset="0"/>
              <a:buChar char="•"/>
            </a:pPr>
            <a:r>
              <a:rPr lang="it-IT" sz="2800" b="0" u="none" dirty="0" err="1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Very</a:t>
            </a: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it-IT" sz="2800" b="0" u="none" dirty="0" err="1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good</a:t>
            </a: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 time </a:t>
            </a:r>
            <a:r>
              <a:rPr lang="it-IT" sz="2800" b="0" u="none" dirty="0" err="1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resolution</a:t>
            </a: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 (</a:t>
            </a:r>
            <a:r>
              <a:rPr lang="it-IT" sz="2800" b="0" u="none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 ~ 300 </a:t>
            </a:r>
            <a:r>
              <a:rPr lang="it-IT" sz="2800" b="0" u="none" dirty="0" err="1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ps</a:t>
            </a: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)</a:t>
            </a:r>
          </a:p>
          <a:p>
            <a:pPr marL="457200" indent="-457200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Arial" pitchFamily="34" charset="0"/>
              <a:buChar char="•"/>
            </a:pP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High </a:t>
            </a:r>
            <a:r>
              <a:rPr lang="it-IT" sz="2800" b="0" u="none" dirty="0" err="1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efficiency</a:t>
            </a:r>
            <a:r>
              <a:rPr lang="it-IT" sz="2800" b="0" u="none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 </a:t>
            </a:r>
            <a:endParaRPr lang="it-IT" sz="2800" b="0" u="none" dirty="0" smtClean="0">
              <a:solidFill>
                <a:srgbClr val="002060"/>
              </a:solidFill>
              <a:latin typeface="Comic Sans MS" pitchFamily="66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AutoNum type="arabicParenR"/>
            </a:pPr>
            <a:endParaRPr lang="it-IT" sz="2500" b="0" u="none" dirty="0">
              <a:latin typeface="Arial" pitchFamily="34" charset="0"/>
              <a:cs typeface="Arial" pitchFamily="34" charset="0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it-IT" sz="2500" b="0" u="none" dirty="0">
                <a:latin typeface="Arial" pitchFamily="34" charset="0"/>
                <a:cs typeface="Arial" pitchFamily="34" charset="0"/>
              </a:rPr>
              <a:t>							</a:t>
            </a:r>
          </a:p>
        </p:txBody>
      </p:sp>
      <p:pic>
        <p:nvPicPr>
          <p:cNvPr id="7" name="Picture 7" descr="logo kaonn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2971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55576" y="107921"/>
            <a:ext cx="8712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3b. Attività 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future – 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Trigger Amadeus</a:t>
            </a:r>
            <a:endParaRPr lang="it-IT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11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994" name="Text Box 4"/>
          <p:cNvSpPr txBox="1">
            <a:spLocks noChangeArrowheads="1"/>
          </p:cNvSpPr>
          <p:nvPr/>
        </p:nvSpPr>
        <p:spPr bwMode="auto">
          <a:xfrm>
            <a:off x="554038" y="0"/>
            <a:ext cx="81946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74688" indent="-260350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36638" indent="-207963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50975" indent="-206375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66900" indent="-207963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it-IT" sz="3600" b="0" u="none">
                <a:solidFill>
                  <a:srgbClr val="CC3300"/>
                </a:solidFill>
                <a:latin typeface="Sharjah"/>
                <a:ea typeface="Sharjah"/>
                <a:cs typeface="Sharjah"/>
              </a:rPr>
              <a:t>New electronics and 64 channels prototype</a:t>
            </a:r>
            <a:endParaRPr lang="ru-RU" sz="3600" b="0" u="none">
              <a:solidFill>
                <a:srgbClr val="CC3300"/>
              </a:solidFill>
              <a:latin typeface="Sharjah"/>
              <a:ea typeface="Sharjah"/>
              <a:cs typeface="Sharjah"/>
            </a:endParaRPr>
          </a:p>
        </p:txBody>
      </p:sp>
      <p:sp>
        <p:nvSpPr>
          <p:cNvPr id="1364995" name="CasellaDiTesto 4"/>
          <p:cNvSpPr txBox="1">
            <a:spLocks noChangeArrowheads="1"/>
          </p:cNvSpPr>
          <p:nvPr/>
        </p:nvSpPr>
        <p:spPr bwMode="auto">
          <a:xfrm>
            <a:off x="230188" y="706438"/>
            <a:ext cx="4276725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74688" indent="-260350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36638" indent="-207963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50975" indent="-206375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66900" indent="-207963" defTabSz="407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it-IT" sz="2500" b="0" u="none">
                <a:latin typeface="Arial" pitchFamily="34" charset="0"/>
                <a:cs typeface="Arial" pitchFamily="34" charset="0"/>
              </a:rPr>
              <a:t>32 Sci-Fi read at both sides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>
              <a:latin typeface="Arial" pitchFamily="34" charset="0"/>
              <a:cs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it-IT" sz="2500" b="0" u="none">
                <a:latin typeface="Arial" pitchFamily="34" charset="0"/>
                <a:cs typeface="Arial" pitchFamily="34" charset="0"/>
              </a:rPr>
              <a:t>2 indipendent double layers with adjustable angle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>
              <a:latin typeface="Arial" pitchFamily="34" charset="0"/>
              <a:cs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it-IT" sz="2500" b="0" u="none">
                <a:latin typeface="Arial" pitchFamily="34" charset="0"/>
                <a:cs typeface="Arial" pitchFamily="34" charset="0"/>
              </a:rPr>
              <a:t>Amplification of a factor 10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>
              <a:latin typeface="Arial" pitchFamily="34" charset="0"/>
              <a:cs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it-IT" sz="2500" b="0" u="none">
                <a:latin typeface="Arial" pitchFamily="34" charset="0"/>
                <a:cs typeface="Arial" pitchFamily="34" charset="0"/>
              </a:rPr>
              <a:t>64 Constant Fraction Discr.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>
              <a:latin typeface="Arial" pitchFamily="34" charset="0"/>
              <a:cs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it-IT" sz="2500" b="0" u="none">
                <a:latin typeface="Arial" pitchFamily="34" charset="0"/>
                <a:cs typeface="Arial" pitchFamily="34" charset="0"/>
              </a:rPr>
              <a:t>Logic OR of all detectors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>
              <a:latin typeface="Arial" pitchFamily="34" charset="0"/>
              <a:cs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>
              <a:latin typeface="Arial" pitchFamily="34" charset="0"/>
              <a:cs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>
              <a:latin typeface="Arial" pitchFamily="34" charset="0"/>
              <a:cs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it-IT" sz="2500" b="0" u="none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64996" name="Picture 29" descr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512763"/>
            <a:ext cx="3983038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49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400550"/>
            <a:ext cx="3195637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6499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465638"/>
            <a:ext cx="311308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1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457489"/>
            <a:ext cx="34067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Consumo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	50k</a:t>
            </a:r>
          </a:p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Inventario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	25k</a:t>
            </a:r>
          </a:p>
          <a:p>
            <a:r>
              <a:rPr lang="en-US" sz="2000" dirty="0" err="1">
                <a:solidFill>
                  <a:srgbClr val="002060"/>
                </a:solidFill>
                <a:latin typeface="Comic Sans MS" pitchFamily="66" charset="0"/>
              </a:rPr>
              <a:t>M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issioni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Interne 	10k</a:t>
            </a:r>
          </a:p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Missioni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stere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15k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128" y="3712964"/>
            <a:ext cx="87495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a. 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2012</a:t>
            </a:r>
          </a:p>
          <a:p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Elettronica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		1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revisione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elettronica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front-end  Siddharta2</a:t>
            </a:r>
          </a:p>
          <a:p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Progettazione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Apparati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	1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supporto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fase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R&amp;D TPG e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altri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rivelatori</a:t>
            </a:r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	1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progettazione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parti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Siddharta2-Amadeus</a:t>
            </a: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b. 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2013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lettronica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	4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P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rogettazione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apparati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	4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O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fficina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M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eccanica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8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4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Richieste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323528" y="3042406"/>
            <a:ext cx="6616352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itchFamily="66" charset="0"/>
              </a:rPr>
              <a:t>Servizi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</a:rPr>
              <a:t> LNF 2012-2013</a:t>
            </a:r>
            <a:endParaRPr lang="en-US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75928" y="836712"/>
            <a:ext cx="6616352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Comic Sans MS" pitchFamily="66" charset="0"/>
              </a:rPr>
              <a:t>Economiche</a:t>
            </a:r>
            <a:endParaRPr lang="en-US" sz="3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8" name="Picture 7" descr="logo kaon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2971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18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asellaDiTesto 3"/>
          <p:cNvSpPr txBox="1">
            <a:spLocks noChangeArrowheads="1"/>
          </p:cNvSpPr>
          <p:nvPr/>
        </p:nvSpPr>
        <p:spPr bwMode="auto">
          <a:xfrm>
            <a:off x="35496" y="2877904"/>
            <a:ext cx="456132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Ricercatori</a:t>
            </a: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 &amp;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Tecnologi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D. </a:t>
            </a: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Babusci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30%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b="1" u="sng" dirty="0" smtClean="0">
                <a:solidFill>
                  <a:schemeClr val="tx2"/>
                </a:solidFill>
                <a:latin typeface="Comic Sans MS" pitchFamily="66" charset="0"/>
              </a:rPr>
              <a:t>P. Levi </a:t>
            </a:r>
            <a:r>
              <a:rPr lang="en-US" sz="2000" b="1" u="sng" dirty="0" err="1" smtClean="0">
                <a:solidFill>
                  <a:schemeClr val="tx2"/>
                </a:solidFill>
                <a:latin typeface="Comic Sans MS" pitchFamily="66" charset="0"/>
              </a:rPr>
              <a:t>Sandri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80%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D. </a:t>
            </a: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Pietreanu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40%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marL="0" indent="0" eaLnBrk="1" hangingPunct="1"/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98487" y="3212976"/>
            <a:ext cx="287931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3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ricercatori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per 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1.5 FTE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(14 FTE INFN)</a:t>
            </a:r>
            <a:endParaRPr lang="en-US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8918" name="CasellaDiTesto 6"/>
          <p:cNvSpPr txBox="1">
            <a:spLocks noChangeArrowheads="1"/>
          </p:cNvSpPr>
          <p:nvPr/>
        </p:nvSpPr>
        <p:spPr bwMode="auto">
          <a:xfrm>
            <a:off x="2316160" y="4892967"/>
            <a:ext cx="5472608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800" b="1" dirty="0" err="1" smtClean="0">
                <a:solidFill>
                  <a:srgbClr val="00B050"/>
                </a:solidFill>
                <a:latin typeface="Comic Sans MS" pitchFamily="66" charset="0"/>
              </a:rPr>
              <a:t>Responsabilità</a:t>
            </a:r>
            <a:r>
              <a:rPr lang="en-US" sz="1800" b="1" dirty="0" smtClean="0">
                <a:solidFill>
                  <a:srgbClr val="00B050"/>
                </a:solidFill>
                <a:latin typeface="Comic Sans MS" pitchFamily="66" charset="0"/>
              </a:rPr>
              <a:t> LNF</a:t>
            </a:r>
            <a:endParaRPr lang="en-US" sz="1800" b="1" dirty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Coordinamento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gruppo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simulazione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/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analisi</a:t>
            </a:r>
            <a:endParaRPr lang="en-US" sz="18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Co-spokesperson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esperimento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BGOOD</a:t>
            </a:r>
            <a:endParaRPr lang="en-US" sz="1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1. Il gruppo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9" descr="logo Mam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5470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23528" y="1115452"/>
            <a:ext cx="8280920" cy="1569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514350" indent="-514350"/>
            <a:r>
              <a:rPr lang="en-US" sz="2400" dirty="0" smtClean="0">
                <a:solidFill>
                  <a:srgbClr val="C00000"/>
                </a:solidFill>
                <a:latin typeface="Comic Sans MS" pitchFamily="66" charset="0"/>
              </a:rPr>
              <a:t>MAMBO: </a:t>
            </a:r>
          </a:p>
          <a:p>
            <a:pPr marL="514350" indent="-514350"/>
            <a:r>
              <a:rPr lang="en-US" sz="2400" dirty="0" err="1" smtClean="0">
                <a:solidFill>
                  <a:srgbClr val="002060"/>
                </a:solidFill>
                <a:latin typeface="Comic Sans MS" pitchFamily="66" charset="0"/>
              </a:rPr>
              <a:t>Stati</a:t>
            </a:r>
            <a:r>
              <a:rPr lang="en-US" sz="24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mic Sans MS" pitchFamily="66" charset="0"/>
              </a:rPr>
              <a:t>eccitati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 del </a:t>
            </a:r>
            <a:r>
              <a:rPr lang="en-US" sz="2400" dirty="0" err="1">
                <a:solidFill>
                  <a:srgbClr val="002060"/>
                </a:solidFill>
                <a:latin typeface="Comic Sans MS" pitchFamily="66" charset="0"/>
              </a:rPr>
              <a:t>nucleone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mic Sans MS" pitchFamily="66" charset="0"/>
              </a:rPr>
              <a:t>attraverso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 la </a:t>
            </a:r>
            <a:r>
              <a:rPr lang="en-US" sz="2400" dirty="0" err="1" smtClean="0">
                <a:solidFill>
                  <a:srgbClr val="002060"/>
                </a:solidFill>
                <a:latin typeface="Comic Sans MS" pitchFamily="66" charset="0"/>
              </a:rPr>
              <a:t>fotoproduzione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514350" indent="-514350"/>
            <a:r>
              <a:rPr lang="en-US" sz="2400" dirty="0" smtClean="0">
                <a:solidFill>
                  <a:srgbClr val="002060"/>
                </a:solidFill>
                <a:latin typeface="Comic Sans MS" pitchFamily="66" charset="0"/>
              </a:rPr>
              <a:t>di </a:t>
            </a:r>
            <a:r>
              <a:rPr lang="en-US" sz="2400" dirty="0" err="1">
                <a:solidFill>
                  <a:srgbClr val="002060"/>
                </a:solidFill>
                <a:latin typeface="Comic Sans MS" pitchFamily="66" charset="0"/>
              </a:rPr>
              <a:t>mesoni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 a </a:t>
            </a:r>
            <a:r>
              <a:rPr lang="en-US" sz="2400" dirty="0" err="1">
                <a:solidFill>
                  <a:srgbClr val="002060"/>
                </a:solidFill>
                <a:latin typeface="Comic Sans MS" pitchFamily="66" charset="0"/>
              </a:rPr>
              <a:t>MAMIc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 (Mainz) e ELSA (Bonn)</a:t>
            </a:r>
          </a:p>
          <a:p>
            <a:pPr marL="514350" indent="-514350"/>
            <a:r>
              <a:rPr lang="en-US" sz="2400" dirty="0" err="1" smtClean="0">
                <a:solidFill>
                  <a:srgbClr val="002060"/>
                </a:solidFill>
                <a:latin typeface="Comic Sans MS" pitchFamily="66" charset="0"/>
              </a:rPr>
              <a:t>Fattori</a:t>
            </a:r>
            <a:r>
              <a:rPr lang="en-US" sz="24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di forma di </a:t>
            </a:r>
            <a:r>
              <a:rPr lang="en-US" sz="2400" dirty="0" err="1" smtClean="0">
                <a:solidFill>
                  <a:srgbClr val="002060"/>
                </a:solidFill>
                <a:latin typeface="Comic Sans MS" pitchFamily="66" charset="0"/>
              </a:rPr>
              <a:t>transizione</a:t>
            </a:r>
            <a:endParaRPr lang="en-US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93304" y="3732128"/>
            <a:ext cx="6131024" cy="17851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000" dirty="0">
                <a:solidFill>
                  <a:srgbClr val="7030A0"/>
                </a:solidFill>
                <a:latin typeface="Comic Sans MS" pitchFamily="66" charset="0"/>
              </a:rPr>
              <a:t>Integrando dal </a:t>
            </a:r>
            <a:r>
              <a:rPr lang="it-IT" sz="2000" dirty="0" smtClean="0">
                <a:solidFill>
                  <a:srgbClr val="7030A0"/>
                </a:solidFill>
                <a:latin typeface="Comic Sans MS" pitchFamily="66" charset="0"/>
              </a:rPr>
              <a:t>2005 (8 anni)</a:t>
            </a:r>
            <a:endParaRPr lang="it-IT" sz="2000" dirty="0">
              <a:solidFill>
                <a:srgbClr val="7030A0"/>
              </a:solidFill>
              <a:latin typeface="Comic Sans MS" pitchFamily="66" charset="0"/>
            </a:endParaRPr>
          </a:p>
          <a:p>
            <a:pPr lvl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7030A0"/>
                </a:solidFill>
                <a:latin typeface="Comic Sans MS" pitchFamily="66" charset="0"/>
              </a:rPr>
              <a:t>FTE LNF/CSN3 = </a:t>
            </a:r>
            <a:r>
              <a:rPr lang="it-IT" sz="2000" dirty="0" smtClean="0">
                <a:solidFill>
                  <a:srgbClr val="7030A0"/>
                </a:solidFill>
                <a:latin typeface="Comic Sans MS" pitchFamily="66" charset="0"/>
              </a:rPr>
              <a:t>8.1% </a:t>
            </a:r>
            <a:endParaRPr lang="it-IT" sz="2000" dirty="0">
              <a:solidFill>
                <a:srgbClr val="7030A0"/>
              </a:solidFill>
              <a:latin typeface="Comic Sans MS" pitchFamily="66" charset="0"/>
            </a:endParaRPr>
          </a:p>
          <a:p>
            <a:pPr lvl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7030A0"/>
                </a:solidFill>
                <a:latin typeface="Comic Sans MS" pitchFamily="66" charset="0"/>
              </a:rPr>
              <a:t>Finanziamenti </a:t>
            </a:r>
            <a:r>
              <a:rPr lang="it-IT" sz="2000" dirty="0" smtClean="0">
                <a:solidFill>
                  <a:srgbClr val="7030A0"/>
                </a:solidFill>
                <a:latin typeface="Comic Sans MS" pitchFamily="66" charset="0"/>
              </a:rPr>
              <a:t>LNF/CSN3=8%</a:t>
            </a:r>
            <a:endParaRPr lang="it-IT" sz="2000" dirty="0">
              <a:solidFill>
                <a:srgbClr val="7030A0"/>
              </a:solidFill>
              <a:latin typeface="Comic Sans MS" pitchFamily="66" charset="0"/>
            </a:endParaRPr>
          </a:p>
          <a:p>
            <a:pPr lvl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B050"/>
                </a:solidFill>
                <a:latin typeface="Comic Sans MS" pitchFamily="66" charset="0"/>
              </a:rPr>
              <a:t>Turnover = 4 pensionamenti, 2 nuovi </a:t>
            </a:r>
            <a:r>
              <a:rPr lang="it-IT" sz="2000" dirty="0" smtClean="0">
                <a:solidFill>
                  <a:srgbClr val="00B050"/>
                </a:solidFill>
                <a:latin typeface="Comic Sans MS" pitchFamily="66" charset="0"/>
              </a:rPr>
              <a:t>assunti</a:t>
            </a:r>
            <a:endParaRPr lang="it-IT" sz="20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graphicFrame>
        <p:nvGraphicFramePr>
          <p:cNvPr id="118788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404018"/>
              </p:ext>
            </p:extLst>
          </p:nvPr>
        </p:nvGraphicFramePr>
        <p:xfrm>
          <a:off x="4691063" y="782638"/>
          <a:ext cx="3752850" cy="251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Foglio di lavoro" r:id="rId4" imgW="3724343" imgH="2486025" progId="Excel.Sheet.8">
                  <p:embed/>
                </p:oleObj>
              </mc:Choice>
              <mc:Fallback>
                <p:oleObj name="Foglio di lavoro" r:id="rId4" imgW="3724343" imgH="248602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063" y="782638"/>
                        <a:ext cx="3752850" cy="251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9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4986082"/>
              </p:ext>
            </p:extLst>
          </p:nvPr>
        </p:nvGraphicFramePr>
        <p:xfrm>
          <a:off x="439738" y="762000"/>
          <a:ext cx="3929062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Foglio di lavoro" r:id="rId6" imgW="3733800" imgH="2162265" progId="Excel.Sheet.8">
                  <p:embed/>
                </p:oleObj>
              </mc:Choice>
              <mc:Fallback>
                <p:oleObj name="Foglio di lavoro" r:id="rId6" imgW="3733800" imgH="216226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8" y="762000"/>
                        <a:ext cx="3929062" cy="227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400" y="116632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600" b="1" dirty="0" err="1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Overview</a:t>
            </a:r>
            <a:r>
              <a:rPr lang="it-IT" sz="3600" b="1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 e confronto con CSN3</a:t>
            </a:r>
          </a:p>
        </p:txBody>
      </p:sp>
    </p:spTree>
    <p:extLst>
      <p:ext uri="{BB962C8B-B14F-4D97-AF65-F5344CB8AC3E}">
        <p14:creationId xmlns:p14="http://schemas.microsoft.com/office/powerpoint/2010/main" val="332115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6"/>
          <p:cNvSpPr txBox="1"/>
          <p:nvPr/>
        </p:nvSpPr>
        <p:spPr bwMode="auto">
          <a:xfrm>
            <a:off x="228600" y="1066800"/>
            <a:ext cx="8735888" cy="49921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200" dirty="0" smtClean="0">
                <a:solidFill>
                  <a:srgbClr val="002060"/>
                </a:solidFill>
              </a:rPr>
              <a:t>	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ELSA (Bonn) </a:t>
            </a: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beamline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S</a:t>
            </a:r>
          </a:p>
          <a:p>
            <a:pPr eaLnBrk="1" hangingPunct="1">
              <a:lnSpc>
                <a:spcPct val="80000"/>
              </a:lnSpc>
            </a:pP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Commissioning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calorimetro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barrell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e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bersaglio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Ora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fase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di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ottimizzazione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(LNF/RM1/RM2/ME)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Nuova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elettronica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Completata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l’installazione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(LNF/RM2/ME)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Power supply: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prosegue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la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sostituzione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delle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vecchie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schede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fuori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manutenzione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(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LNF/RM2/RM1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)</a:t>
            </a: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Primi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test con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fascio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(tagging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provvisorio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).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Schermatura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per campo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magnetico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necessaria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agli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angoli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avanti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. In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corso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le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simulazioni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. (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RM2/LNF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)</a:t>
            </a: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Camere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cilindriche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(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PV)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saranno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installate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entro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l’anno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MRPC in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costruzione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nel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II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semestre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2012.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Installazione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prevista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inizio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2013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MonteCarlo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fase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di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completamento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(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LNF/ME/RM2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)</a:t>
            </a:r>
          </a:p>
          <a:p>
            <a:pPr eaLnBrk="1" hangingPunct="1"/>
            <a:endParaRPr lang="en-US" dirty="0">
              <a:solidFill>
                <a:srgbClr val="AF0D6A"/>
              </a:solidFill>
              <a:latin typeface="Comic Sans MS" pitchFamily="66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Le attività principali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Picture 9" descr="logo Mam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5470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90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3. Risultati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1" name="Picture 9" descr="logo Ma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5470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88840"/>
            <a:ext cx="8968919" cy="467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1"/>
          <p:cNvSpPr>
            <a:spLocks noGrp="1"/>
          </p:cNvSpPr>
          <p:nvPr/>
        </p:nvSpPr>
        <p:spPr bwMode="auto">
          <a:xfrm>
            <a:off x="457200" y="98072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pitchFamily="-105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MS PGothic" pitchFamily="34" charset="-128"/>
                <a:cs typeface="ＭＳ Ｐゴシック" pitchFamily="-105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MS PGothic" pitchFamily="34" charset="-128"/>
                <a:cs typeface="ＭＳ Ｐゴシック" pitchFamily="-105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MS PGothic" pitchFamily="34" charset="-128"/>
                <a:cs typeface="ＭＳ Ｐゴシック" pitchFamily="-105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MS PGothic" pitchFamily="34" charset="-128"/>
                <a:cs typeface="ＭＳ Ｐゴシック" pitchFamily="-10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9pPr>
          </a:lstStyle>
          <a:p>
            <a:pPr eaLnBrk="1" hangingPunct="1"/>
            <a:r>
              <a:rPr lang="en-US" sz="3200" dirty="0" err="1">
                <a:latin typeface="Comic Sans MS" pitchFamily="66" charset="0"/>
              </a:rPr>
              <a:t>C</a:t>
            </a:r>
            <a:r>
              <a:rPr lang="en-US" sz="3200" dirty="0" err="1" smtClean="0">
                <a:latin typeface="Comic Sans MS" pitchFamily="66" charset="0"/>
              </a:rPr>
              <a:t>alorimetro</a:t>
            </a:r>
            <a:r>
              <a:rPr lang="en-US" sz="3200" dirty="0" smtClean="0">
                <a:latin typeface="Comic Sans MS" pitchFamily="66" charset="0"/>
              </a:rPr>
              <a:t> BGO – </a:t>
            </a:r>
            <a:r>
              <a:rPr lang="en-US" sz="3200" dirty="0" err="1" smtClean="0">
                <a:latin typeface="Comic Sans MS" pitchFamily="66" charset="0"/>
              </a:rPr>
              <a:t>dati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bruti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calibrati</a:t>
            </a:r>
            <a:endParaRPr lang="en-US" sz="32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09550" y="906016"/>
            <a:ext cx="8915400" cy="5259288"/>
          </a:xfrm>
          <a:prstGeom prst="rect">
            <a:avLst/>
          </a:prstGeom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sz="28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Comic Sans MS" pitchFamily="66" charset="0"/>
              </a:rPr>
              <a:t>  2013-2014</a:t>
            </a:r>
          </a:p>
          <a:p>
            <a:pPr marL="0" indent="0" eaLnBrk="1" hangingPunct="1"/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Completare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l’installazione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 e commissioning </a:t>
            </a: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dei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rivelatori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 in </a:t>
            </a: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costruzione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: MRPC (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RM2/LNF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), MWPC (Pavia), TOF (Bonn-PI), 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Cerenkov (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Basel), </a:t>
            </a: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Silici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 (Bonn-HISPK)</a:t>
            </a:r>
          </a:p>
          <a:p>
            <a:pPr eaLnBrk="1" hangingPunct="1">
              <a:buFontTx/>
              <a:buChar char="-"/>
            </a:pPr>
            <a:endParaRPr lang="en-US" sz="28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C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ompletamento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e </a:t>
            </a: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installazione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 del </a:t>
            </a: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nuovo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 tagging con “</a:t>
            </a: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microscopio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” (Bonn-PI)</a:t>
            </a:r>
          </a:p>
          <a:p>
            <a:pPr eaLnBrk="1" hangingPunct="1">
              <a:buFontTx/>
              <a:buChar char="-"/>
            </a:pPr>
            <a:endParaRPr lang="en-US" sz="28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Inizio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presa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dati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Comic Sans MS" pitchFamily="66" charset="0"/>
              </a:rPr>
              <a:t>bersaglio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 di H</a:t>
            </a:r>
          </a:p>
          <a:p>
            <a:pPr eaLnBrk="1" hangingPunct="1"/>
            <a:endParaRPr lang="en-US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Attività future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9" descr="logo Ma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5470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405225"/>
            <a:ext cx="59009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Inventario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		10k</a:t>
            </a:r>
          </a:p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Consumo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		6k</a:t>
            </a:r>
          </a:p>
          <a:p>
            <a:r>
              <a:rPr lang="en-US" sz="2000" dirty="0" err="1">
                <a:solidFill>
                  <a:srgbClr val="002060"/>
                </a:solidFill>
                <a:latin typeface="Comic Sans MS" pitchFamily="66" charset="0"/>
              </a:rPr>
              <a:t>M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issioni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Interne 		2k</a:t>
            </a:r>
          </a:p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Missioni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stere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sz="2000" dirty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20k (di cui 8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s.j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.)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128" y="3645024"/>
            <a:ext cx="84417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2012	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SPCM-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carpenteria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	1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costruzione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struttura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supporto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TOF</a:t>
            </a: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SPCM-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officina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	1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costruzione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camere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MRPC e </a:t>
            </a:r>
          </a:p>
          <a:p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	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struttura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supporto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TOF</a:t>
            </a: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SSE-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prog.meccanica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1.5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camere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MRPC-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ToF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	(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struttura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supporto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e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costuzione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camere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+</a:t>
            </a:r>
          </a:p>
          <a:p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	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supporto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costruzione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/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assemblaggio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/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installazione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)</a:t>
            </a:r>
          </a:p>
          <a:p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b. 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2013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O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fficina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M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eccanica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2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costruzione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e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installazione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camere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MRPC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4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Richieste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331912" y="2924944"/>
            <a:ext cx="6616352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itchFamily="66" charset="0"/>
              </a:rPr>
              <a:t>Servizi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</a:rPr>
              <a:t> LNF 2012-2013</a:t>
            </a:r>
            <a:endParaRPr lang="en-US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75928" y="836712"/>
            <a:ext cx="6616352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Comic Sans MS" pitchFamily="66" charset="0"/>
              </a:rPr>
              <a:t>Economiche</a:t>
            </a:r>
            <a:endParaRPr lang="en-US" sz="3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8" name="Picture 9" descr="logo Ma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5470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5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asellaDiTesto 3"/>
          <p:cNvSpPr txBox="1">
            <a:spLocks noChangeArrowheads="1"/>
          </p:cNvSpPr>
          <p:nvPr/>
        </p:nvSpPr>
        <p:spPr bwMode="auto">
          <a:xfrm>
            <a:off x="35496" y="908720"/>
            <a:ext cx="456132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Ricercatori</a:t>
            </a: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 &amp;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Tecnologi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N.Bianchi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20%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B.Dulach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	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b="1" u="sng" dirty="0" err="1" smtClean="0">
                <a:solidFill>
                  <a:schemeClr val="tx2"/>
                </a:solidFill>
                <a:latin typeface="Comic Sans MS" pitchFamily="66" charset="0"/>
              </a:rPr>
              <a:t>P.Gianotti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	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6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M.Giardoni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	40%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C.Guaraldo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	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V.Lucherini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	50%  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E.Pace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	50%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F.Ronchetti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20%</a:t>
            </a:r>
          </a:p>
          <a:p>
            <a:pPr marL="0" indent="0" eaLnBrk="1" hangingPunct="1"/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/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Tecnici</a:t>
            </a:r>
            <a:endParaRPr lang="en-US" sz="20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/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L.Passamonti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40%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/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D.Pierluigi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		4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0%</a:t>
            </a:r>
          </a:p>
          <a:p>
            <a:pPr eaLnBrk="1" hangingPunct="1"/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A.Russo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	40%</a:t>
            </a:r>
          </a:p>
          <a:p>
            <a:pPr eaLnBrk="1" hangingPunct="1"/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D.Orecchini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-SPAS	40%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98486" y="1510125"/>
            <a:ext cx="340670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6 (+2)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ricercatori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per 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2.4 FTE</a:t>
            </a:r>
            <a:endParaRPr lang="en-US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8918" name="CasellaDiTesto 6"/>
          <p:cNvSpPr txBox="1">
            <a:spLocks noChangeArrowheads="1"/>
          </p:cNvSpPr>
          <p:nvPr/>
        </p:nvSpPr>
        <p:spPr bwMode="auto">
          <a:xfrm>
            <a:off x="4716016" y="2492896"/>
            <a:ext cx="4032448" cy="1200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800" b="1" dirty="0" err="1">
                <a:solidFill>
                  <a:srgbClr val="00B050"/>
                </a:solidFill>
                <a:latin typeface="Comic Sans MS" pitchFamily="66" charset="0"/>
              </a:rPr>
              <a:t>Responsabilità</a:t>
            </a:r>
            <a:endParaRPr lang="en-US" sz="1800" b="1" dirty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Responsabile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Nazionale</a:t>
            </a:r>
            <a:endParaRPr lang="en-US" sz="1800" dirty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Responsabilità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tracking group</a:t>
            </a:r>
            <a:endParaRPr lang="en-US" sz="1800" dirty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Deputy Spokesperson</a:t>
            </a:r>
            <a:endParaRPr lang="en-US" sz="1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1. Il gruppo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11" descr="logo Pa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126013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6"/>
          <p:cNvSpPr txBox="1">
            <a:spLocks noChangeArrowheads="1"/>
          </p:cNvSpPr>
          <p:nvPr/>
        </p:nvSpPr>
        <p:spPr bwMode="auto">
          <a:xfrm>
            <a:off x="3923928" y="3956863"/>
            <a:ext cx="4968552" cy="20313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2060"/>
                </a:solidFill>
                <a:latin typeface="Comic Sans MS" pitchFamily="66" charset="0"/>
              </a:rPr>
              <a:t>Info da CSN</a:t>
            </a:r>
            <a:endParaRPr lang="en-US" sz="1800" b="1" dirty="0">
              <a:solidFill>
                <a:srgbClr val="002060"/>
              </a:solidFill>
              <a:latin typeface="Comic Sans MS" pitchFamily="66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Incertezza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tra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CSN1 e CSN3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Supportato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in CSN3 come R&amp;D</a:t>
            </a:r>
            <a:endParaRPr lang="en-US" sz="1800" dirty="0">
              <a:solidFill>
                <a:srgbClr val="002060"/>
              </a:solidFill>
              <a:latin typeface="Comic Sans MS" pitchFamily="66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Rilancio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caso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scientifico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prima </a:t>
            </a: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della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sottomissione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a CTS con </a:t>
            </a: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aiuto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esperti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in Hadron Spectroscopy, </a:t>
            </a: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Hypernuclear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physics e Nucleon Structure</a:t>
            </a:r>
            <a:endParaRPr lang="en-US" sz="18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64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5900" y="836712"/>
            <a:ext cx="89281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Realizzazione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disegno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meccanico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del Central Straw</a:t>
            </a:r>
          </a:p>
          <a:p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Tube Tracker (LNF SPAS) :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progetto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scelto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, in </a:t>
            </a:r>
          </a:p>
          <a:p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competizione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con TPC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tedesca</a:t>
            </a:r>
            <a:endParaRPr lang="en-US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Disegno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central frame per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supporto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2 straw chambers, </a:t>
            </a:r>
          </a:p>
          <a:p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MVD e target-beam cross-pipe (LNF SPAS)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Prototipo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central frame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fatto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a Torino e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spedito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a LNF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Costruzione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prototipo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per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sistema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inserimento</a:t>
            </a:r>
            <a:endParaRPr lang="en-US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Completa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Comic Sans MS" pitchFamily="66" charset="0"/>
              </a:rPr>
              <a:t>caratterizzazione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 straw tubes (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gas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mixture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; gas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overpressure; 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HV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working point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; gas gain; electronics)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Le attività principali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6" name="Picture 11" descr="logo Pa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126013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Glob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356992"/>
            <a:ext cx="3046016" cy="20162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3" descr="C:\Users\orecchini\Desktop\P10003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264004" y="2921623"/>
            <a:ext cx="2854020" cy="21405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9" descr="stt_3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472" y="620688"/>
            <a:ext cx="2696008" cy="1810256"/>
          </a:xfrm>
          <a:prstGeom prst="rect">
            <a:avLst/>
          </a:prstGeom>
        </p:spPr>
      </p:pic>
      <p:pic>
        <p:nvPicPr>
          <p:cNvPr id="19" name="Picture 2" descr="CentralFrameprot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051" y="3356992"/>
            <a:ext cx="2745149" cy="20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6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90760"/>
            <a:ext cx="2527621" cy="1895716"/>
          </a:xfrm>
          <a:prstGeom prst="rect">
            <a:avLst/>
          </a:prstGeom>
        </p:spPr>
      </p:pic>
      <p:pic>
        <p:nvPicPr>
          <p:cNvPr id="11" name="Picture 10" descr="stt_layout_mar201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8" t="30289" r="4378" b="3795"/>
          <a:stretch/>
        </p:blipFill>
        <p:spPr>
          <a:xfrm>
            <a:off x="6334078" y="2380067"/>
            <a:ext cx="2809922" cy="2852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8898"/>
            <a:ext cx="8229600" cy="1143000"/>
          </a:xfrm>
        </p:spPr>
        <p:txBody>
          <a:bodyPr/>
          <a:lstStyle/>
          <a:p>
            <a:r>
              <a:rPr lang="en-US" dirty="0" smtClean="0"/>
              <a:t>LNF activity 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5900" y="1231654"/>
            <a:ext cx="855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LNF SPAS </a:t>
            </a:r>
            <a:r>
              <a:rPr lang="en-US" dirty="0" smtClean="0"/>
              <a:t>has realized the complete design of the mechanics of the Central Straw Tube </a:t>
            </a:r>
            <a:r>
              <a:rPr lang="en-US" dirty="0"/>
              <a:t>T</a:t>
            </a:r>
            <a:r>
              <a:rPr lang="en-US" dirty="0" smtClean="0"/>
              <a:t>racker.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900" y="1802865"/>
            <a:ext cx="867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consists of 2 semi-chambers equipped with planar layer of modules. Axial and skew  layers are used to have 3D tracking.</a:t>
            </a:r>
            <a:endParaRPr lang="en-US" dirty="0"/>
          </a:p>
        </p:txBody>
      </p:sp>
      <p:pic>
        <p:nvPicPr>
          <p:cNvPr id="6" name="Immagine 100" descr="Primomodul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70" y="2641596"/>
            <a:ext cx="3111632" cy="194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tt_3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368" y="2410665"/>
            <a:ext cx="4319605" cy="2900433"/>
          </a:xfrm>
          <a:prstGeom prst="rect">
            <a:avLst/>
          </a:prstGeom>
        </p:spPr>
      </p:pic>
      <p:pic>
        <p:nvPicPr>
          <p:cNvPr id="7" name="Picture 3" descr="PIC00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760" y="4904521"/>
            <a:ext cx="3425941" cy="157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15900" y="947607"/>
            <a:ext cx="879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LNF is leading the PANDA tracking group.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7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1010"/>
            <a:ext cx="8229600" cy="1143000"/>
          </a:xfrm>
        </p:spPr>
        <p:txBody>
          <a:bodyPr/>
          <a:lstStyle/>
          <a:p>
            <a:r>
              <a:rPr lang="en-US" dirty="0" smtClean="0"/>
              <a:t>LNF activity II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025" y="966225"/>
            <a:ext cx="8764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central frame, supporting the two straw chambers, is also housing the MVD and</a:t>
            </a:r>
          </a:p>
          <a:p>
            <a:r>
              <a:rPr lang="en-US" dirty="0" smtClean="0"/>
              <a:t>the target-beam cross-pipe.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91788" y="1232761"/>
            <a:ext cx="61261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design of this frame has been done by </a:t>
            </a:r>
            <a:r>
              <a:rPr lang="en-US" dirty="0" smtClean="0">
                <a:solidFill>
                  <a:srgbClr val="FF0000"/>
                </a:solidFill>
              </a:rPr>
              <a:t>the LNF SPAS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final frame will be made of Carbon Fiber.</a:t>
            </a:r>
          </a:p>
          <a:p>
            <a:r>
              <a:rPr lang="en-US" dirty="0" smtClean="0"/>
              <a:t>A prototype has been build  at the Torino INFN mechanical workshop and shipped to LNF.</a:t>
            </a:r>
          </a:p>
          <a:p>
            <a:endParaRPr lang="en-US" dirty="0"/>
          </a:p>
        </p:txBody>
      </p:sp>
      <p:pic>
        <p:nvPicPr>
          <p:cNvPr id="3" name="Picture 2" descr="CentralFramepro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758" y="2435243"/>
            <a:ext cx="3186042" cy="2387781"/>
          </a:xfrm>
          <a:prstGeom prst="rect">
            <a:avLst/>
          </a:prstGeom>
        </p:spPr>
      </p:pic>
      <p:pic>
        <p:nvPicPr>
          <p:cNvPr id="10" name="Picture 9" descr="Glob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4" y="1758316"/>
            <a:ext cx="3568700" cy="2362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2" descr="C:\Users\orecchini\Desktop\P1010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1372" y="4450030"/>
            <a:ext cx="3055428" cy="22913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3" descr="C:\Users\orecchini\Desktop\P10003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850422" y="4073609"/>
            <a:ext cx="3028913" cy="22717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3634" y="4450030"/>
            <a:ext cx="2818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LNF a prototype of the insertion system as been build and is used for mechanical tests.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74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7" y="1052736"/>
            <a:ext cx="5144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Completa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caratterizzazione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straw tubes: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Gas mixture;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Gas overpressure; 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HV working point;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Gas gain;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electronics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4629239" y="1681542"/>
          <a:ext cx="4466822" cy="2557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Worksheet" r:id="rId3" imgW="5143500" imgH="2946400" progId="Excel.Sheet.8">
                  <p:embed/>
                </p:oleObj>
              </mc:Choice>
              <mc:Fallback>
                <p:oleObj name="Worksheet" r:id="rId3" imgW="5143500" imgH="29464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239" y="1681542"/>
                        <a:ext cx="4466822" cy="25574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436096" y="1144870"/>
            <a:ext cx="351228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600" dirty="0" smtClean="0">
                <a:latin typeface="Comic Sans MS" pitchFamily="66" charset="0"/>
              </a:rPr>
              <a:t>150-cm </a:t>
            </a:r>
            <a:r>
              <a:rPr lang="it-IT" sz="1600" dirty="0" err="1" smtClean="0">
                <a:latin typeface="Comic Sans MS" pitchFamily="66" charset="0"/>
              </a:rPr>
              <a:t>straws</a:t>
            </a:r>
            <a:r>
              <a:rPr lang="it-IT" sz="1600" dirty="0" smtClean="0">
                <a:latin typeface="Comic Sans MS" pitchFamily="66" charset="0"/>
              </a:rPr>
              <a:t/>
            </a:r>
            <a:br>
              <a:rPr lang="it-IT" sz="1600" dirty="0" smtClean="0">
                <a:latin typeface="Comic Sans MS" pitchFamily="66" charset="0"/>
              </a:rPr>
            </a:br>
            <a:r>
              <a:rPr lang="it-IT" sz="1600" dirty="0" smtClean="0">
                <a:latin typeface="Comic Sans MS" pitchFamily="66" charset="0"/>
              </a:rPr>
              <a:t>Fe-55 </a:t>
            </a:r>
            <a:r>
              <a:rPr lang="it-IT" sz="1600" dirty="0" err="1" smtClean="0">
                <a:latin typeface="Comic Sans MS" pitchFamily="66" charset="0"/>
              </a:rPr>
              <a:t>count</a:t>
            </a:r>
            <a:r>
              <a:rPr lang="it-IT" sz="1600" dirty="0" smtClean="0">
                <a:latin typeface="Comic Sans MS" pitchFamily="66" charset="0"/>
              </a:rPr>
              <a:t> </a:t>
            </a:r>
            <a:r>
              <a:rPr lang="it-IT" sz="1600" dirty="0" err="1" smtClean="0">
                <a:latin typeface="Comic Sans MS" pitchFamily="66" charset="0"/>
              </a:rPr>
              <a:t>vs.HV</a:t>
            </a:r>
            <a:r>
              <a:rPr lang="it-IT" sz="1600" dirty="0" smtClean="0">
                <a:latin typeface="Comic Sans MS" pitchFamily="66" charset="0"/>
              </a:rPr>
              <a:t> and </a:t>
            </a:r>
            <a:r>
              <a:rPr lang="it-IT" sz="1600" dirty="0" err="1" smtClean="0">
                <a:latin typeface="Comic Sans MS" pitchFamily="66" charset="0"/>
              </a:rPr>
              <a:t>cross-talks</a:t>
            </a:r>
            <a:r>
              <a:rPr lang="it-IT" sz="1600" dirty="0" smtClean="0">
                <a:latin typeface="Comic Sans MS" pitchFamily="66" charset="0"/>
              </a:rPr>
              <a:t/>
            </a:r>
            <a:br>
              <a:rPr lang="it-IT" sz="1600" dirty="0" smtClean="0">
                <a:latin typeface="Comic Sans MS" pitchFamily="66" charset="0"/>
              </a:rPr>
            </a:br>
            <a:r>
              <a:rPr lang="it-IT" sz="1600" dirty="0" smtClean="0">
                <a:latin typeface="Comic Sans MS" pitchFamily="66" charset="0"/>
              </a:rPr>
              <a:t>Ar(90)CO2(10) at Th=1070mV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754564" y="5919246"/>
            <a:ext cx="4514990" cy="6665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Absolute gas gain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ArCO2(90/10) at 1bar over-pressure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Content Placeholder 8"/>
          <p:cNvGraphicFramePr>
            <a:graphicFrameLocks/>
          </p:cNvGraphicFramePr>
          <p:nvPr/>
        </p:nvGraphicFramePr>
        <p:xfrm>
          <a:off x="12" y="3239069"/>
          <a:ext cx="5788236" cy="3041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11" descr="logo Pan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126013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3. Risultati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09550" y="906016"/>
            <a:ext cx="8915400" cy="5259288"/>
          </a:xfrm>
          <a:prstGeom prst="rect">
            <a:avLst/>
          </a:prstGeom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sz="28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Comic Sans MS" pitchFamily="66" charset="0"/>
              </a:rPr>
              <a:t>  2013-2018</a:t>
            </a:r>
          </a:p>
          <a:p>
            <a:pPr marL="0" indent="0" eaLnBrk="1" hangingPunct="1"/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In 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caso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di 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approvazione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dal 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processo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di review 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della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 CSN3:</a:t>
            </a:r>
          </a:p>
          <a:p>
            <a:pPr marL="0" indent="0" eaLnBrk="1" hangingPunct="1"/>
            <a:endParaRPr lang="en-US" sz="28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 eaLnBrk="1" hangingPunct="1"/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Costruzione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½ 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rivelatore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straw tubes con 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obiettivo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di 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installazione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entro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2016 per 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fascio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atteso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omic Sans MS" pitchFamily="66" charset="0"/>
              </a:rPr>
              <a:t>nel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 2018</a:t>
            </a:r>
            <a:endParaRPr lang="en-US" sz="2800" dirty="0">
              <a:solidFill>
                <a:srgbClr val="002060"/>
              </a:solidFill>
              <a:latin typeface="Comic Sans MS" pitchFamily="66" charset="0"/>
            </a:endParaRPr>
          </a:p>
          <a:p>
            <a:pPr eaLnBrk="1" hangingPunct="1"/>
            <a:endParaRPr lang="en-US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Attività future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11" descr="logo Pa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126013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7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02863"/>
              </p:ext>
            </p:extLst>
          </p:nvPr>
        </p:nvGraphicFramePr>
        <p:xfrm>
          <a:off x="0" y="1661807"/>
          <a:ext cx="9143998" cy="4907109"/>
        </p:xfrm>
        <a:graphic>
          <a:graphicData uri="http://schemas.openxmlformats.org/drawingml/2006/table">
            <a:tbl>
              <a:tblPr/>
              <a:tblGrid>
                <a:gridCol w="1174860"/>
                <a:gridCol w="617987"/>
                <a:gridCol w="430284"/>
                <a:gridCol w="656964"/>
                <a:gridCol w="358571"/>
                <a:gridCol w="573712"/>
                <a:gridCol w="501998"/>
                <a:gridCol w="645425"/>
                <a:gridCol w="430284"/>
                <a:gridCol w="430284"/>
                <a:gridCol w="493729"/>
                <a:gridCol w="565980"/>
                <a:gridCol w="655081"/>
                <a:gridCol w="476879"/>
                <a:gridCol w="565980"/>
                <a:gridCol w="565980"/>
              </a:tblGrid>
              <a:tr h="32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ME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ALICE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10.2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11.0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149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</a:p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rgbClr val="FF0000"/>
                          </a:solidFill>
                          <a:latin typeface="Verdana"/>
                          <a:ea typeface="+mn-ea"/>
                          <a:cs typeface="+mn-cs"/>
                        </a:rPr>
                        <a:t>5</a:t>
                      </a:r>
                      <a:endParaRPr lang="en-US" sz="1800" b="0" i="0" u="none" strike="noStrike" kern="1200" dirty="0">
                        <a:solidFill>
                          <a:srgbClr val="FF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 smtClean="0">
                          <a:solidFill>
                            <a:srgbClr val="0000FF"/>
                          </a:solidFill>
                          <a:latin typeface="Verdana"/>
                          <a:ea typeface="+mn-ea"/>
                          <a:cs typeface="+mn-cs"/>
                        </a:rPr>
                        <a:t>4</a:t>
                      </a:r>
                      <a:endParaRPr lang="it-IT" sz="1800" b="0" i="0" u="none" strike="noStrike" kern="1200" dirty="0">
                        <a:solidFill>
                          <a:srgbClr val="0000FF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 smtClean="0">
                          <a:solidFill>
                            <a:srgbClr val="FF0000"/>
                          </a:solidFill>
                          <a:latin typeface="Verdana"/>
                          <a:ea typeface="+mn-ea"/>
                          <a:cs typeface="+mn-cs"/>
                        </a:rPr>
                        <a:t>2</a:t>
                      </a:r>
                      <a:endParaRPr lang="it-IT" sz="1800" b="0" i="0" u="none" strike="noStrike" kern="1200" dirty="0">
                        <a:solidFill>
                          <a:srgbClr val="FF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JLAB12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9.0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6.5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68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kern="1200" dirty="0" smtClean="0">
                          <a:solidFill>
                            <a:srgbClr val="008000"/>
                          </a:solidFill>
                          <a:latin typeface="Verdana"/>
                          <a:ea typeface="+mn-ea"/>
                          <a:cs typeface="+mn-cs"/>
                        </a:rPr>
                        <a:t>21</a:t>
                      </a:r>
                      <a:endParaRPr lang="en-US" sz="1800" b="0" i="0" u="none" strike="noStrike" kern="1200" dirty="0">
                        <a:solidFill>
                          <a:srgbClr val="008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67 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59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kern="1200" dirty="0" smtClean="0">
                        <a:solidFill>
                          <a:srgbClr val="FF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en-US" sz="1800" b="0" i="0" u="none" strike="noStrike" kern="1200" dirty="0" smtClean="0">
                          <a:solidFill>
                            <a:srgbClr val="FF0000"/>
                          </a:solidFill>
                          <a:latin typeface="Verdana"/>
                          <a:ea typeface="+mn-ea"/>
                          <a:cs typeface="+mn-cs"/>
                        </a:rPr>
                        <a:t>12</a:t>
                      </a:r>
                      <a:endParaRPr lang="en-US" sz="1800" b="0" i="0" u="none" strike="noStrike" kern="1200" dirty="0">
                        <a:solidFill>
                          <a:srgbClr val="FF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sz="1800" b="0" i="0" u="none" strike="noStrike" kern="1200" dirty="0" smtClean="0">
                        <a:solidFill>
                          <a:srgbClr val="0000FF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sz="1800" b="0" i="0" u="none" strike="noStrike" kern="1200" dirty="0" smtClean="0">
                          <a:solidFill>
                            <a:srgbClr val="0000FF"/>
                          </a:solidFill>
                          <a:latin typeface="Verdana"/>
                          <a:ea typeface="+mn-ea"/>
                          <a:cs typeface="+mn-cs"/>
                        </a:rPr>
                        <a:t>3.5</a:t>
                      </a:r>
                      <a:endParaRPr lang="it-IT" sz="1800" b="0" i="0" u="none" strike="noStrike" kern="1200" dirty="0">
                        <a:solidFill>
                          <a:srgbClr val="0000FF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 smtClean="0"/>
                    </a:p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 smtClean="0">
                          <a:solidFill>
                            <a:srgbClr val="FF0000"/>
                          </a:solidFill>
                          <a:latin typeface="Verdana"/>
                          <a:ea typeface="+mn-ea"/>
                          <a:cs typeface="+mn-cs"/>
                        </a:rPr>
                        <a:t>3</a:t>
                      </a:r>
                      <a:endParaRPr lang="it-IT" sz="1800" b="0" i="0" u="none" strike="noStrike" kern="1200" dirty="0">
                        <a:solidFill>
                          <a:srgbClr val="FF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KAONNIS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11.8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30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7</a:t>
                      </a:r>
                      <a:endParaRPr lang="en-US" sz="1800" b="0" i="0" u="none" strike="noStrike" dirty="0" smtClean="0">
                        <a:solidFill>
                          <a:srgbClr val="008000"/>
                        </a:solidFill>
                        <a:latin typeface="Verdana"/>
                      </a:endParaRPr>
                    </a:p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MAMBO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0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005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PANDA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3.2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0" i="0" u="none" strike="noStrike" kern="1200" dirty="0" smtClean="0">
                          <a:solidFill>
                            <a:srgbClr val="0000FF"/>
                          </a:solidFill>
                          <a:latin typeface="Verdana"/>
                          <a:ea typeface="+mn-ea"/>
                          <a:cs typeface="+mn-cs"/>
                        </a:rPr>
                        <a:t>2</a:t>
                      </a:r>
                      <a:endParaRPr lang="it-IT" sz="1800" b="0" i="0" u="none" strike="noStrike" kern="1200" dirty="0">
                        <a:solidFill>
                          <a:srgbClr val="0000FF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 smtClean="0">
                          <a:solidFill>
                            <a:srgbClr val="FF0000"/>
                          </a:solidFill>
                          <a:latin typeface="Verdana"/>
                          <a:ea typeface="+mn-ea"/>
                          <a:cs typeface="+mn-cs"/>
                        </a:rPr>
                        <a:t>1.5</a:t>
                      </a:r>
                      <a:endParaRPr lang="it-IT" sz="1800" b="0" i="0" u="none" strike="noStrike" kern="1200" dirty="0">
                        <a:solidFill>
                          <a:srgbClr val="FF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latin typeface="Verdana"/>
                      </a:endParaRP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DTZ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1" i="0" u="none" strike="noStrike" dirty="0" smtClean="0"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18.5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1" i="0" u="none" strike="noStrike" dirty="0" smtClean="0"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9.5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1" i="0" u="none" strike="noStrike" dirty="0" smtClean="0"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43.8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579296" cy="5760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>
                <a:solidFill>
                  <a:srgbClr val="0000FF"/>
                </a:solidFill>
                <a:latin typeface="Comic Sans MS" pitchFamily="66" charset="0"/>
              </a:rPr>
              <a:t>Richieste</a:t>
            </a:r>
            <a:r>
              <a:rPr lang="en-US" sz="2200" dirty="0" smtClean="0">
                <a:solidFill>
                  <a:srgbClr val="0000FF"/>
                </a:solidFill>
                <a:latin typeface="Comic Sans MS" pitchFamily="66" charset="0"/>
              </a:rPr>
              <a:t> 2012</a:t>
            </a:r>
            <a:r>
              <a:rPr lang="en-US" sz="2200" dirty="0" smtClean="0">
                <a:latin typeface="Comic Sans MS" pitchFamily="66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en-US" sz="2200" dirty="0" err="1" smtClean="0">
                <a:solidFill>
                  <a:srgbClr val="FF0000"/>
                </a:solidFill>
                <a:latin typeface="Comic Sans MS" pitchFamily="66" charset="0"/>
              </a:rPr>
              <a:t>ssegnazioni</a:t>
            </a: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 2012</a:t>
            </a:r>
            <a:r>
              <a:rPr lang="en-US" sz="2200" dirty="0" smtClean="0">
                <a:latin typeface="Comic Sans MS" pitchFamily="66" charset="0"/>
              </a:rPr>
              <a:t>, </a:t>
            </a:r>
            <a:r>
              <a:rPr lang="en-US" sz="2200" dirty="0" smtClean="0">
                <a:solidFill>
                  <a:srgbClr val="008000"/>
                </a:solidFill>
                <a:latin typeface="Comic Sans MS" pitchFamily="66" charset="0"/>
              </a:rPr>
              <a:t>SJ 2012 </a:t>
            </a:r>
            <a:r>
              <a:rPr lang="en-US" sz="2200" dirty="0" err="1" smtClean="0">
                <a:latin typeface="Comic Sans MS" pitchFamily="66" charset="0"/>
              </a:rPr>
              <a:t>approssimati</a:t>
            </a:r>
            <a:r>
              <a:rPr lang="en-US" sz="2200" dirty="0" smtClean="0">
                <a:latin typeface="Comic Sans MS" pitchFamily="66" charset="0"/>
              </a:rPr>
              <a:t> a 1 </a:t>
            </a:r>
            <a:r>
              <a:rPr lang="en-US" sz="2200" dirty="0" err="1" smtClean="0">
                <a:latin typeface="Comic Sans MS" pitchFamily="66" charset="0"/>
              </a:rPr>
              <a:t>kE</a:t>
            </a:r>
            <a:endParaRPr lang="en-US" sz="2200" dirty="0"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Comic Sans MS" pitchFamily="66" charset="0"/>
              </a:rPr>
              <a:t>Gruppo</a:t>
            </a:r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 3 @ LNF </a:t>
            </a:r>
            <a:r>
              <a:rPr lang="en-US" sz="3600" dirty="0" err="1" smtClean="0">
                <a:solidFill>
                  <a:srgbClr val="C00000"/>
                </a:solidFill>
                <a:latin typeface="Comic Sans MS" pitchFamily="66" charset="0"/>
              </a:rPr>
              <a:t>nel</a:t>
            </a:r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 2012</a:t>
            </a:r>
            <a:endParaRPr lang="en-US" sz="36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477233"/>
            <a:ext cx="76738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Inventario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/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Consumo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	21k (+8k per secondo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prototipo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)</a:t>
            </a:r>
          </a:p>
          <a:p>
            <a:r>
              <a:rPr lang="en-US" sz="2000" dirty="0" err="1">
                <a:solidFill>
                  <a:srgbClr val="002060"/>
                </a:solidFill>
                <a:latin typeface="Comic Sans MS" pitchFamily="66" charset="0"/>
              </a:rPr>
              <a:t>M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issioni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Interne 		6k</a:t>
            </a:r>
          </a:p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Missioni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estere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	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25k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128" y="4388911"/>
            <a:ext cx="77428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2012	 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SPAS: 		3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completamento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progetto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sistema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portacavi</a:t>
            </a:r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b. 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2013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SPCM-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officina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2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costruzione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e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installazione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camere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MRPC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4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Richieste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403920" y="3501008"/>
            <a:ext cx="6616352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itchFamily="66" charset="0"/>
              </a:rPr>
              <a:t>Servizi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</a:rPr>
              <a:t> LNF 2012-2013</a:t>
            </a:r>
            <a:endParaRPr lang="en-US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75928" y="836712"/>
            <a:ext cx="6616352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Comic Sans MS" pitchFamily="66" charset="0"/>
              </a:rPr>
              <a:t>Economiche</a:t>
            </a:r>
            <a:endParaRPr lang="en-US" sz="3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" name="Picture 11" descr="logo Pa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126013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2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asellaDiTesto 3"/>
          <p:cNvSpPr txBox="1">
            <a:spLocks noChangeArrowheads="1"/>
          </p:cNvSpPr>
          <p:nvPr/>
        </p:nvSpPr>
        <p:spPr bwMode="auto">
          <a:xfrm>
            <a:off x="35496" y="2073617"/>
            <a:ext cx="4561328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Ricercatori</a:t>
            </a: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 &amp;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Tecnologi</a:t>
            </a:r>
            <a:endParaRPr lang="en-US" sz="20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endParaRPr lang="en-US" sz="16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S.Bartalucci</a:t>
            </a:r>
            <a:r>
              <a:rPr lang="en-US" sz="1600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40%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M.Bragadireanu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20%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C.Berucci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50%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A.Clozza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20%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b="1" u="sng" dirty="0" err="1" smtClean="0">
                <a:solidFill>
                  <a:schemeClr val="tx2"/>
                </a:solidFill>
                <a:latin typeface="Comic Sans MS" pitchFamily="66" charset="0"/>
              </a:rPr>
              <a:t>C.Curceanu</a:t>
            </a: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		</a:t>
            </a:r>
            <a:r>
              <a:rPr lang="en-US" sz="1600" dirty="0">
                <a:solidFill>
                  <a:schemeClr val="tx2"/>
                </a:solidFill>
                <a:latin typeface="Comic Sans MS" pitchFamily="66" charset="0"/>
              </a:rPr>
              <a:t>4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C.Guaraldo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D.Pietreanu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40%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K.Piscicchia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40%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E.Sbardella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20%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A.Scordo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20%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D.Sirghi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50%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F.Sirghi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30%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H.Tatsuno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	30%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O.Vazquez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Doce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60%</a:t>
            </a:r>
          </a:p>
          <a:p>
            <a:pPr marL="0" indent="0" eaLnBrk="1" hangingPunct="1"/>
            <a:endParaRPr lang="en-US" sz="1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600" b="1" dirty="0" err="1" smtClean="0">
                <a:solidFill>
                  <a:schemeClr val="tx2"/>
                </a:solidFill>
                <a:latin typeface="Comic Sans MS" pitchFamily="66" charset="0"/>
              </a:rPr>
              <a:t>Tecnici</a:t>
            </a:r>
            <a:endParaRPr lang="en-US" sz="1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F. </a:t>
            </a:r>
            <a:r>
              <a:rPr lang="en-US" sz="1600" dirty="0" err="1" smtClean="0">
                <a:solidFill>
                  <a:schemeClr val="tx2"/>
                </a:solidFill>
                <a:latin typeface="Comic Sans MS" pitchFamily="66" charset="0"/>
              </a:rPr>
              <a:t>Lucibello</a:t>
            </a:r>
            <a:r>
              <a:rPr lang="en-US" sz="1600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1600" dirty="0" smtClean="0">
                <a:solidFill>
                  <a:schemeClr val="tx2"/>
                </a:solidFill>
                <a:latin typeface="Comic Sans MS" pitchFamily="66" charset="0"/>
              </a:rPr>
              <a:t>	40%</a:t>
            </a:r>
            <a:endParaRPr lang="en-US" sz="16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067944" y="2708920"/>
            <a:ext cx="464101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13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(+1)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Ricercatori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/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Tecnologi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per 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4.9 FTE</a:t>
            </a:r>
            <a:endParaRPr lang="en-US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8918" name="CasellaDiTesto 6"/>
          <p:cNvSpPr txBox="1">
            <a:spLocks noChangeArrowheads="1"/>
          </p:cNvSpPr>
          <p:nvPr/>
        </p:nvSpPr>
        <p:spPr bwMode="auto">
          <a:xfrm>
            <a:off x="4716016" y="4797152"/>
            <a:ext cx="3384376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800" b="1" dirty="0" err="1" smtClean="0">
                <a:solidFill>
                  <a:srgbClr val="00B050"/>
                </a:solidFill>
                <a:latin typeface="Comic Sans MS" pitchFamily="66" charset="0"/>
              </a:rPr>
              <a:t>Responsabilità</a:t>
            </a:r>
            <a:r>
              <a:rPr lang="en-US" sz="1800" b="1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endParaRPr lang="en-US" sz="1800" b="1" dirty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Responsabile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Nazionale</a:t>
            </a:r>
            <a:endParaRPr lang="en-US" sz="18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Spokesperson</a:t>
            </a:r>
            <a:endParaRPr lang="en-US" sz="1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1. Il gruppo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17" descr="v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8560"/>
            <a:ext cx="1117213" cy="64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5482926" y="3563724"/>
            <a:ext cx="139333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PRIN 2008</a:t>
            </a:r>
            <a:endParaRPr lang="en-US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10140" y="1043444"/>
            <a:ext cx="6688049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VIP: </a:t>
            </a:r>
            <a:r>
              <a:rPr lang="en-US" sz="2400" b="1" dirty="0" err="1" smtClean="0">
                <a:solidFill>
                  <a:srgbClr val="0070C0"/>
                </a:solidFill>
                <a:latin typeface="Comic Sans MS" pitchFamily="66" charset="0"/>
              </a:rPr>
              <a:t>VI</a:t>
            </a:r>
            <a:r>
              <a:rPr lang="en-US" sz="2400" dirty="0" err="1" smtClean="0">
                <a:solidFill>
                  <a:srgbClr val="0070C0"/>
                </a:solidFill>
                <a:latin typeface="Comic Sans MS" pitchFamily="66" charset="0"/>
              </a:rPr>
              <a:t>olation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 of the </a:t>
            </a:r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P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auli exclusion principle</a:t>
            </a:r>
            <a:endParaRPr lang="en-US" sz="24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6"/>
          <p:cNvSpPr txBox="1"/>
          <p:nvPr/>
        </p:nvSpPr>
        <p:spPr bwMode="auto">
          <a:xfrm>
            <a:off x="228600" y="692696"/>
            <a:ext cx="4559424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2800" b="1" dirty="0" smtClean="0">
              <a:solidFill>
                <a:srgbClr val="002060"/>
              </a:solidFill>
            </a:endParaRP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VIP </a:t>
            </a: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ai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LNGS (2005-2011)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Miglioramento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fattore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3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limite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precedente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  <a:p>
            <a:pPr eaLnBrk="1" hangingPunct="1"/>
            <a:endParaRPr lang="en-US" dirty="0">
              <a:solidFill>
                <a:srgbClr val="AF0D6A"/>
              </a:solidFill>
              <a:latin typeface="Comic Sans MS" pitchFamily="66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Le attività principali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17" descr="v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8560"/>
            <a:ext cx="1117213" cy="64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SC013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600524" cy="270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04" y="1700808"/>
            <a:ext cx="3350164" cy="32410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383529"/>
              </p:ext>
            </p:extLst>
          </p:nvPr>
        </p:nvGraphicFramePr>
        <p:xfrm>
          <a:off x="539552" y="4077072"/>
          <a:ext cx="30178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7" imgW="1130300" imgH="228600" progId="Equation.3">
                  <p:embed/>
                </p:oleObj>
              </mc:Choice>
              <mc:Fallback>
                <p:oleObj name="Equation" r:id="rId7" imgW="11303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077072"/>
                        <a:ext cx="3017838" cy="715963"/>
                      </a:xfrm>
                      <a:prstGeom prst="rect">
                        <a:avLst/>
                      </a:prstGeom>
                      <a:solidFill>
                        <a:srgbClr val="FF99FF">
                          <a:alpha val="72940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sellaDiTesto 16"/>
          <p:cNvSpPr txBox="1"/>
          <p:nvPr/>
        </p:nvSpPr>
        <p:spPr bwMode="auto">
          <a:xfrm>
            <a:off x="35496" y="5272054"/>
            <a:ext cx="8964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VIP-upgrade (2012)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=&gt;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Guadagno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fattore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100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-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Utilizzo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nuovi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rivelatori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SSD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triggerabili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-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Efficienza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maggiore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(300 microns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contro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30)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-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Nuovo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setup (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più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compatto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maggiore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corrente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alta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accettanza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bersaglio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più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piccolo, veto per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abbattimento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fondi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) 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94" y="3540517"/>
            <a:ext cx="4571999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33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feld 3"/>
          <p:cNvSpPr txBox="1">
            <a:spLocks noChangeArrowheads="1"/>
          </p:cNvSpPr>
          <p:nvPr/>
        </p:nvSpPr>
        <p:spPr bwMode="auto">
          <a:xfrm>
            <a:off x="755650" y="44624"/>
            <a:ext cx="74847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320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Upgraded VIP setup – </a:t>
            </a:r>
            <a:r>
              <a:rPr lang="en-GB" sz="320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in </a:t>
            </a:r>
            <a:r>
              <a:rPr lang="en-GB" sz="3200" dirty="0" err="1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construzione</a:t>
            </a:r>
            <a:r>
              <a:rPr lang="en-GB" sz="320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:</a:t>
            </a:r>
            <a:endParaRPr lang="en-GB" sz="3200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 descr="vip-report-mar2011_Page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-1354982"/>
            <a:ext cx="7558087" cy="1004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4" name="AutoShape 4"/>
          <p:cNvSpPr>
            <a:spLocks noChangeArrowheads="1"/>
          </p:cNvSpPr>
          <p:nvPr/>
        </p:nvSpPr>
        <p:spPr bwMode="auto">
          <a:xfrm>
            <a:off x="4932363" y="333375"/>
            <a:ext cx="144462" cy="976313"/>
          </a:xfrm>
          <a:prstGeom prst="upArrow">
            <a:avLst>
              <a:gd name="adj1" fmla="val 50000"/>
              <a:gd name="adj2" fmla="val 1689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0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6"/>
          <p:cNvSpPr txBox="1"/>
          <p:nvPr/>
        </p:nvSpPr>
        <p:spPr bwMode="auto">
          <a:xfrm>
            <a:off x="228600" y="692696"/>
            <a:ext cx="8663880" cy="39826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2800" b="1" dirty="0" smtClean="0">
              <a:solidFill>
                <a:srgbClr val="002060"/>
              </a:solidFill>
            </a:endParaRP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Costruzione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VIP upgraded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entro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fine anno 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Completamento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SDD detector system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Completamento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SDD 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elettronica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/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criogenia</a:t>
            </a:r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Completamento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camera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vuoto</a:t>
            </a:r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Setup camera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vuoto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e SDD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Completamento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bersaglio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e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sistema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criogenico</a:t>
            </a:r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Test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bersaglio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criogenico</a:t>
            </a:r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Setup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sistema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di veto con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scintillatori</a:t>
            </a:r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Completamento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DAQ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Test @ LNF e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trasporto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@ LNGS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Test @ LNGS e start DAQ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nel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2013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3-4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anni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presa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dati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violazione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PEP da 4x10</a:t>
            </a:r>
            <a:r>
              <a:rPr lang="en-US" baseline="30000" dirty="0" smtClean="0">
                <a:solidFill>
                  <a:srgbClr val="002060"/>
                </a:solidFill>
                <a:latin typeface="Comic Sans MS" pitchFamily="66" charset="0"/>
              </a:rPr>
              <a:t>-29 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a 10</a:t>
            </a:r>
            <a:r>
              <a:rPr lang="en-US" baseline="30000" dirty="0" smtClean="0">
                <a:solidFill>
                  <a:srgbClr val="002060"/>
                </a:solidFill>
                <a:latin typeface="Comic Sans MS" pitchFamily="66" charset="0"/>
              </a:rPr>
              <a:t>-31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Le attività future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17" descr="v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8560"/>
            <a:ext cx="1117213" cy="64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8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405225"/>
            <a:ext cx="43652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Inventario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		10k </a:t>
            </a:r>
          </a:p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Consumo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		20k</a:t>
            </a:r>
          </a:p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Trasporti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		1k</a:t>
            </a:r>
          </a:p>
          <a:p>
            <a:r>
              <a:rPr lang="en-US" sz="2000" dirty="0" err="1">
                <a:solidFill>
                  <a:srgbClr val="002060"/>
                </a:solidFill>
                <a:latin typeface="Comic Sans MS" pitchFamily="66" charset="0"/>
              </a:rPr>
              <a:t>M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issioni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Interne 		16k</a:t>
            </a:r>
          </a:p>
          <a:p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Missioni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stere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sz="2000" dirty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7k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128" y="4388911"/>
            <a:ext cx="75151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2012	 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SPCM-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meccanica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		2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costruzione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setup upgraded</a:t>
            </a: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SEA			0.5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per upgrade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elettronica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di readout</a:t>
            </a:r>
          </a:p>
          <a:p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b. 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2013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SPAS			1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SSRC 			2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schermaggio</a:t>
            </a:r>
            <a:endParaRPr lang="en-US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SSRC			1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m.u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. per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aggiustamento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mic Sans MS" pitchFamily="66" charset="0"/>
              </a:rPr>
              <a:t>sistema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 veto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4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Richieste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403920" y="3501008"/>
            <a:ext cx="6616352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itchFamily="66" charset="0"/>
              </a:rPr>
              <a:t>Servizi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</a:rPr>
              <a:t> LNF 2012-2013</a:t>
            </a:r>
            <a:endParaRPr lang="en-US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75928" y="836712"/>
            <a:ext cx="6616352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Comic Sans MS" pitchFamily="66" charset="0"/>
              </a:rPr>
              <a:t>Economiche</a:t>
            </a:r>
            <a:endParaRPr lang="en-US" sz="3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8" name="Picture 17" descr="v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8560"/>
            <a:ext cx="1117213" cy="64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2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87630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 smtClean="0">
                <a:solidFill>
                  <a:srgbClr val="C00000"/>
                </a:solidFill>
                <a:latin typeface="Comic Sans MS" pitchFamily="66" charset="0"/>
              </a:rPr>
              <a:t>Supporto</a:t>
            </a:r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 CONTINUO </a:t>
            </a:r>
            <a:r>
              <a:rPr lang="en-US" sz="2800" dirty="0" err="1" smtClean="0">
                <a:solidFill>
                  <a:srgbClr val="C00000"/>
                </a:solidFill>
                <a:latin typeface="Comic Sans MS" pitchFamily="66" charset="0"/>
              </a:rPr>
              <a:t>lavoro</a:t>
            </a:r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 di </a:t>
            </a:r>
            <a:r>
              <a:rPr lang="en-US" sz="2800" dirty="0" err="1" smtClean="0">
                <a:solidFill>
                  <a:srgbClr val="C00000"/>
                </a:solidFill>
                <a:latin typeface="Comic Sans MS" pitchFamily="66" charset="0"/>
              </a:rPr>
              <a:t>segreteria</a:t>
            </a:r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Comic Sans MS" pitchFamily="66" charset="0"/>
              </a:rPr>
              <a:t>Donatella </a:t>
            </a:r>
            <a:r>
              <a:rPr lang="en-US" sz="2800" b="1" dirty="0" err="1" smtClean="0">
                <a:solidFill>
                  <a:srgbClr val="C00000"/>
                </a:solidFill>
                <a:latin typeface="Comic Sans MS" pitchFamily="66" charset="0"/>
              </a:rPr>
              <a:t>Pierluigi</a:t>
            </a:r>
            <a:r>
              <a:rPr lang="en-US" sz="28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(</a:t>
            </a:r>
            <a:r>
              <a:rPr lang="en-US" sz="2800" dirty="0" err="1" smtClean="0">
                <a:solidFill>
                  <a:srgbClr val="C00000"/>
                </a:solidFill>
                <a:latin typeface="Comic Sans MS" pitchFamily="66" charset="0"/>
              </a:rPr>
              <a:t>impagabile</a:t>
            </a:r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mic Sans MS" pitchFamily="66" charset="0"/>
              </a:rPr>
              <a:t>ed</a:t>
            </a:r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mic Sans MS" pitchFamily="66" charset="0"/>
              </a:rPr>
              <a:t>impareggiabile</a:t>
            </a:r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!)</a:t>
            </a:r>
          </a:p>
          <a:p>
            <a:pPr eaLnBrk="1" hangingPunct="1">
              <a:spcBef>
                <a:spcPct val="50000"/>
              </a:spcBef>
            </a:pPr>
            <a:endParaRPr lang="en-US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dirty="0" err="1">
                <a:solidFill>
                  <a:srgbClr val="7030A0"/>
                </a:solidFill>
                <a:latin typeface="Comic Sans MS" pitchFamily="66" charset="0"/>
              </a:rPr>
              <a:t>P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eriodo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1/7/2011-1/7/2012:</a:t>
            </a:r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205 </a:t>
            </a:r>
            <a:r>
              <a:rPr lang="en-US" dirty="0" err="1">
                <a:solidFill>
                  <a:srgbClr val="7030A0"/>
                </a:solidFill>
                <a:latin typeface="Comic Sans MS" pitchFamily="66" charset="0"/>
              </a:rPr>
              <a:t>Ordini</a:t>
            </a:r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circa 100 </a:t>
            </a:r>
            <a:r>
              <a:rPr lang="en-US" dirty="0" err="1">
                <a:solidFill>
                  <a:srgbClr val="7030A0"/>
                </a:solidFill>
                <a:latin typeface="Comic Sans MS" pitchFamily="66" charset="0"/>
              </a:rPr>
              <a:t>Ospiti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/</a:t>
            </a:r>
            <a:r>
              <a:rPr lang="en-US" dirty="0" err="1">
                <a:solidFill>
                  <a:srgbClr val="7030A0"/>
                </a:solidFill>
                <a:latin typeface="Comic Sans MS" pitchFamily="66" charset="0"/>
              </a:rPr>
              <a:t>Associati</a:t>
            </a:r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8 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Conferenze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/Workshop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(di cui APW con 185 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persone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3 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Riunioni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per CS, CSN3, 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Finuda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6 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Seminari</a:t>
            </a:r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8 </a:t>
            </a:r>
            <a:r>
              <a:rPr lang="en-US" dirty="0" err="1">
                <a:solidFill>
                  <a:srgbClr val="7030A0"/>
                </a:solidFill>
                <a:latin typeface="Comic Sans MS" pitchFamily="66" charset="0"/>
              </a:rPr>
              <a:t>Corsi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di 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Formazione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(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inclusi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GEPS)</a:t>
            </a:r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 rot="19412177">
            <a:off x="4594473" y="2638557"/>
            <a:ext cx="4565856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C00000"/>
                </a:solidFill>
                <a:latin typeface="Comic Sans MS" pitchFamily="66" charset="0"/>
              </a:rPr>
              <a:t>GRAZIE DI TUTTO !!!!</a:t>
            </a:r>
            <a:endParaRPr lang="en-US" sz="3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0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asellaDiTesto 3"/>
          <p:cNvSpPr txBox="1">
            <a:spLocks noChangeArrowheads="1"/>
          </p:cNvSpPr>
          <p:nvPr/>
        </p:nvSpPr>
        <p:spPr bwMode="auto">
          <a:xfrm>
            <a:off x="35496" y="908720"/>
            <a:ext cx="456132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Ricercatori</a:t>
            </a: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 &amp;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Tecnologi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N.Bianchi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80%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L.Cunqueiro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  	100%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G.P.Capitani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    	 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b="1" u="sng" dirty="0" err="1">
                <a:solidFill>
                  <a:schemeClr val="tx2"/>
                </a:solidFill>
                <a:latin typeface="Comic Sans MS" pitchFamily="66" charset="0"/>
              </a:rPr>
              <a:t>P.Di</a:t>
            </a:r>
            <a:r>
              <a:rPr lang="en-US" sz="2000" b="1" u="sng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b="1" u="sng" dirty="0" err="1" smtClean="0">
                <a:solidFill>
                  <a:schemeClr val="tx2"/>
                </a:solidFill>
                <a:latin typeface="Comic Sans MS" pitchFamily="66" charset="0"/>
              </a:rPr>
              <a:t>Nezza</a:t>
            </a:r>
            <a:r>
              <a:rPr lang="en-US" sz="2000" b="1" u="sng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100%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A.Fantoni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100%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P.Gianotti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40%  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S.Liuti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	100%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A.Moregula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	100%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V.Muccifora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 	70%+30%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A.R.Reolon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	100%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F.Ronchetti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		50%+30%</a:t>
            </a:r>
          </a:p>
          <a:p>
            <a:pPr marL="0" indent="0" eaLnBrk="1" hangingPunct="1"/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/>
            <a:r>
              <a:rPr lang="en-US" sz="2000" b="1" dirty="0" err="1" smtClean="0">
                <a:solidFill>
                  <a:schemeClr val="tx2"/>
                </a:solidFill>
                <a:latin typeface="Comic Sans MS" pitchFamily="66" charset="0"/>
              </a:rPr>
              <a:t>Tecnici</a:t>
            </a:r>
            <a:endParaRPr lang="en-US" sz="20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/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A.Orlandi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 		50%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/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A.Viticchiè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		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50%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98487" y="1510125"/>
            <a:ext cx="3433953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10(+1) </a:t>
            </a:r>
            <a:r>
              <a:rPr lang="en-US" dirty="0" err="1">
                <a:solidFill>
                  <a:srgbClr val="0070C0"/>
                </a:solidFill>
                <a:latin typeface="Comic Sans MS" pitchFamily="66" charset="0"/>
              </a:rPr>
              <a:t>ricercatori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 per 9.0 FTE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70C0"/>
                </a:solidFill>
                <a:latin typeface="Comic Sans MS" pitchFamily="66" charset="0"/>
              </a:rPr>
              <a:t>Partecipazione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 media del 90%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70C0"/>
              </a:solidFill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HP3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per 2 </a:t>
            </a:r>
            <a:r>
              <a:rPr lang="en-US" dirty="0" err="1">
                <a:solidFill>
                  <a:srgbClr val="0070C0"/>
                </a:solidFill>
                <a:latin typeface="Comic Sans MS" pitchFamily="66" charset="0"/>
              </a:rPr>
              <a:t>persone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 x 0.3 FTE</a:t>
            </a:r>
          </a:p>
        </p:txBody>
      </p:sp>
      <p:sp>
        <p:nvSpPr>
          <p:cNvPr id="38918" name="CasellaDiTesto 6"/>
          <p:cNvSpPr txBox="1">
            <a:spLocks noChangeArrowheads="1"/>
          </p:cNvSpPr>
          <p:nvPr/>
        </p:nvSpPr>
        <p:spPr bwMode="auto">
          <a:xfrm>
            <a:off x="3563888" y="4566027"/>
            <a:ext cx="5472608" cy="2031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800" b="1" dirty="0" err="1">
                <a:solidFill>
                  <a:srgbClr val="00B050"/>
                </a:solidFill>
                <a:latin typeface="Comic Sans MS" pitchFamily="66" charset="0"/>
              </a:rPr>
              <a:t>Responsabilità</a:t>
            </a:r>
            <a:endParaRPr lang="en-US" sz="1800" b="1" dirty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>
                <a:solidFill>
                  <a:srgbClr val="00B050"/>
                </a:solidFill>
                <a:latin typeface="Comic Sans MS" pitchFamily="66" charset="0"/>
              </a:rPr>
              <a:t>2 Period Run Coordinators</a:t>
            </a:r>
          </a:p>
          <a:p>
            <a:pPr eaLnBrk="1" hangingPunct="1"/>
            <a:r>
              <a:rPr lang="en-US" sz="1800" dirty="0">
                <a:solidFill>
                  <a:srgbClr val="00B050"/>
                </a:solidFill>
                <a:latin typeface="Comic Sans MS" pitchFamily="66" charset="0"/>
              </a:rPr>
              <a:t>1 System Run Coordinator</a:t>
            </a:r>
          </a:p>
          <a:p>
            <a:pPr eaLnBrk="1" hangingPunct="1"/>
            <a:r>
              <a:rPr lang="en-US" sz="1800" dirty="0">
                <a:solidFill>
                  <a:srgbClr val="00B050"/>
                </a:solidFill>
                <a:latin typeface="Comic Sans MS" pitchFamily="66" charset="0"/>
              </a:rPr>
              <a:t>3 shift leaders</a:t>
            </a:r>
          </a:p>
          <a:p>
            <a:pPr eaLnBrk="1" hangingPunct="1"/>
            <a:r>
              <a:rPr lang="en-US" sz="1800" dirty="0">
                <a:solidFill>
                  <a:srgbClr val="00B050"/>
                </a:solidFill>
                <a:latin typeface="Comic Sans MS" pitchFamily="66" charset="0"/>
              </a:rPr>
              <a:t>1 deputy spokesperson per 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EMCAL</a:t>
            </a:r>
            <a:endParaRPr lang="en-US" sz="1800" dirty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/>
            <a:r>
              <a:rPr lang="en-US" sz="1800" dirty="0">
                <a:solidFill>
                  <a:srgbClr val="00B050"/>
                </a:solidFill>
                <a:latin typeface="Comic Sans MS" pitchFamily="66" charset="0"/>
              </a:rPr>
              <a:t>2 </a:t>
            </a:r>
            <a:r>
              <a:rPr lang="en-US" sz="1800" dirty="0" err="1">
                <a:solidFill>
                  <a:srgbClr val="00B050"/>
                </a:solidFill>
                <a:latin typeface="Comic Sans MS" pitchFamily="66" charset="0"/>
              </a:rPr>
              <a:t>membri</a:t>
            </a:r>
            <a:r>
              <a:rPr lang="en-US" sz="1800" dirty="0">
                <a:solidFill>
                  <a:srgbClr val="00B050"/>
                </a:solidFill>
                <a:latin typeface="Comic Sans MS" pitchFamily="66" charset="0"/>
              </a:rPr>
              <a:t> del Management Board 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EMCAL</a:t>
            </a:r>
          </a:p>
          <a:p>
            <a:pPr eaLnBrk="1" hangingPunct="1"/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1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coordinatore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assemblaggio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Eu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/Asia </a:t>
            </a:r>
            <a:r>
              <a:rPr lang="en-US" sz="1800" dirty="0" err="1" smtClean="0">
                <a:solidFill>
                  <a:srgbClr val="00B050"/>
                </a:solidFill>
                <a:latin typeface="Comic Sans MS" pitchFamily="66" charset="0"/>
              </a:rPr>
              <a:t>Em</a:t>
            </a:r>
            <a:r>
              <a:rPr lang="en-US" sz="1800" dirty="0">
                <a:solidFill>
                  <a:srgbClr val="00B050"/>
                </a:solidFill>
                <a:latin typeface="Comic Sans MS" pitchFamily="66" charset="0"/>
              </a:rPr>
              <a:t>-</a:t>
            </a:r>
            <a:r>
              <a:rPr lang="en-US" sz="1800" dirty="0" smtClean="0">
                <a:solidFill>
                  <a:srgbClr val="00B050"/>
                </a:solidFill>
                <a:latin typeface="Comic Sans MS" pitchFamily="66" charset="0"/>
              </a:rPr>
              <a:t>DCAL</a:t>
            </a:r>
            <a:endParaRPr lang="en-US" sz="1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1" name="Picture 1" descr="logo nuovo al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173"/>
            <a:ext cx="672590" cy="7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1. Il gruppo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6"/>
          <p:cNvSpPr txBox="1"/>
          <p:nvPr/>
        </p:nvSpPr>
        <p:spPr bwMode="auto">
          <a:xfrm>
            <a:off x="228600" y="1047502"/>
            <a:ext cx="873588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 Jet 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Reconstruction e quenching in QGP			</a:t>
            </a: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	3    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FTE</a:t>
            </a:r>
          </a:p>
          <a:p>
            <a:pPr eaLnBrk="1" hangingPunct="1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Lo studio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dei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jet è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considerato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il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altLang="en-US" sz="1800" dirty="0">
                <a:solidFill>
                  <a:srgbClr val="002060"/>
                </a:solidFill>
                <a:latin typeface="Comic Sans MS" pitchFamily="66" charset="0"/>
              </a:rPr>
              <a:t>“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golden channel</a:t>
            </a:r>
            <a:r>
              <a:rPr lang="en-US" altLang="en-US" sz="1800" dirty="0">
                <a:solidFill>
                  <a:srgbClr val="002060"/>
                </a:solidFill>
                <a:latin typeface="Comic Sans MS" pitchFamily="66" charset="0"/>
              </a:rPr>
              <a:t>”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per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caratterizzare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il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QGP. E</a:t>
            </a:r>
            <a:r>
              <a:rPr lang="en-US" altLang="en-US" sz="1800" dirty="0">
                <a:solidFill>
                  <a:srgbClr val="002060"/>
                </a:solidFill>
                <a:latin typeface="Comic Sans MS" pitchFamily="66" charset="0"/>
              </a:rPr>
              <a:t>’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stato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effettuato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il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primo studio del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contributo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degli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U.E. al jet e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sulla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modifica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della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struttura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dei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jet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nel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QGP con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soglie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minime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fino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a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p</a:t>
            </a:r>
            <a:r>
              <a:rPr lang="en-US" sz="1800" baseline="-25000" dirty="0" err="1">
                <a:solidFill>
                  <a:srgbClr val="002060"/>
                </a:solidFill>
                <a:latin typeface="Comic Sans MS" pitchFamily="66" charset="0"/>
              </a:rPr>
              <a:t>T</a:t>
            </a:r>
            <a:r>
              <a:rPr lang="en-US" sz="1800" baseline="30000" dirty="0" err="1">
                <a:solidFill>
                  <a:srgbClr val="002060"/>
                </a:solidFill>
                <a:latin typeface="Comic Sans MS" pitchFamily="66" charset="0"/>
              </a:rPr>
              <a:t>h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=0.150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GeV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pPr eaLnBrk="1" hangingPunct="1"/>
            <a:endParaRPr lang="en-US" sz="1000" dirty="0">
              <a:solidFill>
                <a:srgbClr val="AF0D6A"/>
              </a:solidFill>
              <a:latin typeface="Comic Sans MS" pitchFamily="66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AF0D6A"/>
                </a:solidFill>
                <a:latin typeface="Comic Sans MS" pitchFamily="66" charset="0"/>
              </a:rPr>
              <a:t>Polarizzazione</a:t>
            </a: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AF0D6A"/>
                </a:solidFill>
                <a:latin typeface="Comic Sans MS" pitchFamily="66" charset="0"/>
              </a:rPr>
              <a:t>della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>
                <a:solidFill>
                  <a:srgbClr val="AF0D6A"/>
                </a:solidFill>
                <a:latin typeface="Symbol" pitchFamily="18" charset="2"/>
              </a:rPr>
              <a:t>L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 in </a:t>
            </a:r>
            <a:r>
              <a:rPr lang="en-US" sz="1800" dirty="0" err="1">
                <a:solidFill>
                  <a:srgbClr val="AF0D6A"/>
                </a:solidFill>
                <a:latin typeface="Comic Sans MS" pitchFamily="66" charset="0"/>
              </a:rPr>
              <a:t>pp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					2    FTE</a:t>
            </a:r>
          </a:p>
          <a:p>
            <a:pPr eaLnBrk="1" hangingPunct="1"/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Ricostruzione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di </a:t>
            </a:r>
            <a:r>
              <a:rPr lang="en-US" sz="1800" dirty="0">
                <a:solidFill>
                  <a:srgbClr val="002060"/>
                </a:solidFill>
                <a:latin typeface="Symbol" pitchFamily="18" charset="2"/>
              </a:rPr>
              <a:t>L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globalmente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e in jet. Prima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misura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di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polarizzazione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alla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scala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del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TeV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. Primo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collegamento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delle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GPDs e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delle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TMDs con LHC</a:t>
            </a:r>
            <a:r>
              <a:rPr lang="en-US" sz="1800" dirty="0">
                <a:solidFill>
                  <a:srgbClr val="604A7B"/>
                </a:solidFill>
                <a:latin typeface="Comic Sans MS" pitchFamily="66" charset="0"/>
              </a:rPr>
              <a:t>. </a:t>
            </a:r>
            <a:endParaRPr lang="en-US" sz="1800" dirty="0">
              <a:solidFill>
                <a:srgbClr val="AF0D6A"/>
              </a:solidFill>
              <a:latin typeface="Comic Sans MS" pitchFamily="66" charset="0"/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sz="1000" dirty="0">
              <a:solidFill>
                <a:srgbClr val="AF0D6A"/>
              </a:solidFill>
              <a:latin typeface="Comic Sans MS" pitchFamily="66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AF0D6A"/>
                </a:solidFill>
                <a:latin typeface="Comic Sans MS" pitchFamily="66" charset="0"/>
              </a:rPr>
              <a:t>Funzionamento</a:t>
            </a: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offline e online del </a:t>
            </a:r>
            <a:r>
              <a:rPr lang="en-US" sz="1800" dirty="0" err="1">
                <a:solidFill>
                  <a:srgbClr val="AF0D6A"/>
                </a:solidFill>
                <a:latin typeface="Comic Sans MS" pitchFamily="66" charset="0"/>
              </a:rPr>
              <a:t>calorimetro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AF0D6A"/>
                </a:solidFill>
                <a:latin typeface="Comic Sans MS" pitchFamily="66" charset="0"/>
              </a:rPr>
              <a:t>e.m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.	</a:t>
            </a: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	1.5 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FTE</a:t>
            </a:r>
          </a:p>
          <a:p>
            <a:pPr eaLnBrk="1" hangingPunct="1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Il System Run Coordinator è LNF.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Esperti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on call.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Calibrazioni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controllo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e tuning per trigger di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livello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0 e 1 per </a:t>
            </a:r>
            <a:r>
              <a:rPr lang="en-US" sz="1800" dirty="0">
                <a:solidFill>
                  <a:srgbClr val="00206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e jet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pPr eaLnBrk="1" hangingPunct="1"/>
            <a:endParaRPr lang="en-US" sz="1000" dirty="0" smtClean="0">
              <a:solidFill>
                <a:srgbClr val="604A7B"/>
              </a:solidFill>
              <a:latin typeface="Comic Sans MS" pitchFamily="66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 High 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Level Trigger </a:t>
            </a:r>
            <a:r>
              <a:rPr lang="en-US" sz="1800" dirty="0" err="1">
                <a:solidFill>
                  <a:srgbClr val="AF0D6A"/>
                </a:solidFill>
                <a:latin typeface="Comic Sans MS" pitchFamily="66" charset="0"/>
              </a:rPr>
              <a:t>calorimetro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AF0D6A"/>
                </a:solidFill>
                <a:latin typeface="Comic Sans MS" pitchFamily="66" charset="0"/>
              </a:rPr>
              <a:t>e.m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.				1    FTE</a:t>
            </a:r>
          </a:p>
          <a:p>
            <a:pPr eaLnBrk="1" hangingPunct="1"/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Gestione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del trigger di alto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livello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del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calorimetro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per: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compressione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dati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, trigger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high_pt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, jet, heavy-quark jet. </a:t>
            </a:r>
          </a:p>
          <a:p>
            <a:pPr eaLnBrk="1" hangingPunct="1"/>
            <a:endParaRPr lang="en-US" sz="1000" dirty="0">
              <a:solidFill>
                <a:srgbClr val="AF0D6A"/>
              </a:solidFill>
              <a:latin typeface="Comic Sans MS" pitchFamily="66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AF0D6A"/>
                </a:solidFill>
                <a:latin typeface="Comic Sans MS" pitchFamily="66" charset="0"/>
              </a:rPr>
              <a:t>Coordinamento</a:t>
            </a: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AF0D6A"/>
                </a:solidFill>
                <a:latin typeface="Comic Sans MS" pitchFamily="66" charset="0"/>
              </a:rPr>
              <a:t>assemblaggio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 DCAL </a:t>
            </a:r>
            <a:r>
              <a:rPr lang="en-US" sz="1800" dirty="0" err="1">
                <a:solidFill>
                  <a:srgbClr val="AF0D6A"/>
                </a:solidFill>
                <a:latin typeface="Comic Sans MS" pitchFamily="66" charset="0"/>
              </a:rPr>
              <a:t>Eu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/Asia  </a:t>
            </a: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	         1 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FTE + 1 FTE (</a:t>
            </a:r>
            <a:r>
              <a:rPr lang="en-US" sz="1800" dirty="0" err="1">
                <a:solidFill>
                  <a:srgbClr val="AF0D6A"/>
                </a:solidFill>
                <a:latin typeface="Comic Sans MS" pitchFamily="66" charset="0"/>
              </a:rPr>
              <a:t>tecnici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)</a:t>
            </a:r>
          </a:p>
          <a:p>
            <a:pPr eaLnBrk="1" hangingPunct="1"/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Supervisione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assemblaggio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moduli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Eu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/Asia e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produzione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bundle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fibre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WLS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1000" dirty="0">
              <a:solidFill>
                <a:srgbClr val="AF0D6A"/>
              </a:solidFill>
              <a:latin typeface="Comic Sans MS" pitchFamily="66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AF0D6A"/>
                </a:solidFill>
                <a:latin typeface="Comic Sans MS" pitchFamily="66" charset="0"/>
              </a:rPr>
              <a:t>Sviluppo</a:t>
            </a: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AF0D6A"/>
                </a:solidFill>
                <a:latin typeface="Comic Sans MS" pitchFamily="66" charset="0"/>
              </a:rPr>
              <a:t>modelli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AF0D6A"/>
                </a:solidFill>
                <a:latin typeface="Comic Sans MS" pitchFamily="66" charset="0"/>
              </a:rPr>
              <a:t>fenomenologici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 QGP			</a:t>
            </a:r>
            <a:r>
              <a:rPr lang="en-US" sz="1800" dirty="0" smtClean="0">
                <a:solidFill>
                  <a:srgbClr val="AF0D6A"/>
                </a:solidFill>
                <a:latin typeface="Comic Sans MS" pitchFamily="66" charset="0"/>
              </a:rPr>
              <a:t>	0.5 </a:t>
            </a:r>
            <a:r>
              <a:rPr lang="en-US" sz="1800" dirty="0">
                <a:solidFill>
                  <a:srgbClr val="AF0D6A"/>
                </a:solidFill>
                <a:latin typeface="Comic Sans MS" pitchFamily="66" charset="0"/>
              </a:rPr>
              <a:t>FTE</a:t>
            </a:r>
          </a:p>
          <a:p>
            <a:pPr eaLnBrk="1" hangingPunct="1"/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Attiva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collaborazione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con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teorici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LNF e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Università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di Santiago de </a:t>
            </a:r>
            <a:r>
              <a:rPr lang="en-US" sz="1800" dirty="0" err="1">
                <a:solidFill>
                  <a:srgbClr val="002060"/>
                </a:solidFill>
                <a:latin typeface="Comic Sans MS" pitchFamily="66" charset="0"/>
              </a:rPr>
              <a:t>Compostela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US" sz="1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Le attività principali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1" descr="logo nuovo al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173"/>
            <a:ext cx="672590" cy="7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09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00800" y="1124744"/>
            <a:ext cx="20574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660066"/>
                </a:solidFill>
                <a:latin typeface="Calibri"/>
                <a:ea typeface="+mn-ea"/>
              </a:rPr>
              <a:t>LNF primo </a:t>
            </a:r>
            <a:r>
              <a:rPr lang="en-US" sz="2000" i="1" dirty="0" err="1">
                <a:solidFill>
                  <a:srgbClr val="660066"/>
                </a:solidFill>
                <a:latin typeface="Calibri"/>
                <a:ea typeface="+mn-ea"/>
              </a:rPr>
              <a:t>autore</a:t>
            </a:r>
            <a:endParaRPr lang="en-US" sz="2000" i="1" dirty="0">
              <a:solidFill>
                <a:srgbClr val="660066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err="1">
                <a:solidFill>
                  <a:srgbClr val="660066"/>
                </a:solidFill>
                <a:latin typeface="Calibri"/>
                <a:ea typeface="+mn-ea"/>
              </a:rPr>
              <a:t>Pubblicato</a:t>
            </a:r>
            <a:endParaRPr lang="en-US" sz="2000" i="1" dirty="0">
              <a:solidFill>
                <a:srgbClr val="660066"/>
              </a:solidFill>
              <a:latin typeface="Calibri"/>
              <a:ea typeface="+mn-ea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52400" y="2780928"/>
            <a:ext cx="5791200" cy="17526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149080"/>
            <a:ext cx="58200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Inclusive jet spectrum in </a:t>
            </a:r>
            <a:r>
              <a:rPr lang="en-US" sz="1800" dirty="0" err="1">
                <a:solidFill>
                  <a:srgbClr val="000000"/>
                </a:solidFill>
                <a:latin typeface="Calibri" pitchFamily="34" charset="0"/>
              </a:rPr>
              <a:t>PbPb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 collisions at </a:t>
            </a:r>
            <a:r>
              <a:rPr lang="en-US" sz="1800" dirty="0" err="1" smtClean="0">
                <a:solidFill>
                  <a:srgbClr val="000000"/>
                </a:solidFill>
                <a:latin typeface="Calibri" pitchFamily="34" charset="0"/>
              </a:rPr>
              <a:t>sqrt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1800" baseline="-25000" dirty="0" err="1" smtClean="0">
                <a:solidFill>
                  <a:srgbClr val="000000"/>
                </a:solidFill>
                <a:latin typeface="Calibri" pitchFamily="34" charset="0"/>
              </a:rPr>
              <a:t>NN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=2.76 </a:t>
            </a:r>
            <a:r>
              <a:rPr lang="en-US" sz="1800" dirty="0" err="1">
                <a:solidFill>
                  <a:srgbClr val="000000"/>
                </a:solidFill>
                <a:latin typeface="Calibri" pitchFamily="34" charset="0"/>
              </a:rPr>
              <a:t>TeV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6188" y="3635375"/>
            <a:ext cx="23749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660066"/>
                </a:solidFill>
                <a:latin typeface="Calibri"/>
                <a:ea typeface="+mn-ea"/>
              </a:rPr>
              <a:t>LNF co-primo </a:t>
            </a:r>
            <a:r>
              <a:rPr lang="en-US" sz="2000" i="1" dirty="0" err="1">
                <a:solidFill>
                  <a:srgbClr val="660066"/>
                </a:solidFill>
                <a:latin typeface="Calibri"/>
                <a:ea typeface="+mn-ea"/>
              </a:rPr>
              <a:t>autore</a:t>
            </a:r>
            <a:endParaRPr lang="en-US" sz="2000" i="1" dirty="0">
              <a:solidFill>
                <a:srgbClr val="660066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660066"/>
                </a:solidFill>
                <a:latin typeface="Calibri"/>
                <a:ea typeface="+mn-ea"/>
              </a:rPr>
              <a:t>In </a:t>
            </a:r>
            <a:r>
              <a:rPr lang="en-US" sz="2000" i="1" dirty="0" err="1">
                <a:solidFill>
                  <a:srgbClr val="660066"/>
                </a:solidFill>
                <a:latin typeface="Calibri"/>
                <a:ea typeface="+mn-ea"/>
              </a:rPr>
              <a:t>preparazione</a:t>
            </a:r>
            <a:endParaRPr lang="en-US" sz="2000" i="1" dirty="0">
              <a:solidFill>
                <a:srgbClr val="660066"/>
              </a:solidFill>
              <a:latin typeface="Calibri"/>
              <a:ea typeface="+mn-ea"/>
            </a:endParaRPr>
          </a:p>
        </p:txBody>
      </p:sp>
      <p:pic>
        <p:nvPicPr>
          <p:cNvPr id="4506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24944"/>
            <a:ext cx="37338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92696"/>
            <a:ext cx="51212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152400" y="4581128"/>
            <a:ext cx="5791200" cy="1676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5805264"/>
            <a:ext cx="507933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Jet structure in </a:t>
            </a:r>
            <a:r>
              <a:rPr lang="en-US" sz="1800" dirty="0" err="1">
                <a:solidFill>
                  <a:srgbClr val="000000"/>
                </a:solidFill>
                <a:latin typeface="Calibri" pitchFamily="34" charset="0"/>
              </a:rPr>
              <a:t>PbPb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 collisions at </a:t>
            </a:r>
            <a:r>
              <a:rPr lang="en-US" sz="1800" dirty="0" err="1" smtClean="0">
                <a:solidFill>
                  <a:srgbClr val="000000"/>
                </a:solidFill>
                <a:latin typeface="Calibri" pitchFamily="34" charset="0"/>
              </a:rPr>
              <a:t>sqrt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1800" baseline="-25000" dirty="0" err="1" smtClean="0">
                <a:solidFill>
                  <a:srgbClr val="000000"/>
                </a:solidFill>
                <a:latin typeface="Calibri" pitchFamily="34" charset="0"/>
              </a:rPr>
              <a:t>NN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=2.76 </a:t>
            </a:r>
            <a:r>
              <a:rPr lang="en-US" sz="1800" dirty="0" err="1">
                <a:solidFill>
                  <a:srgbClr val="000000"/>
                </a:solidFill>
                <a:latin typeface="Calibri" pitchFamily="34" charset="0"/>
              </a:rPr>
              <a:t>TeV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4725144"/>
            <a:ext cx="205898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660066"/>
                </a:solidFill>
                <a:latin typeface="Calibri"/>
                <a:ea typeface="+mn-ea"/>
              </a:rPr>
              <a:t>LNF primo </a:t>
            </a:r>
            <a:r>
              <a:rPr lang="en-US" sz="2000" i="1" dirty="0" err="1">
                <a:solidFill>
                  <a:srgbClr val="660066"/>
                </a:solidFill>
                <a:latin typeface="Calibri"/>
                <a:ea typeface="+mn-ea"/>
              </a:rPr>
              <a:t>autore</a:t>
            </a:r>
            <a:endParaRPr lang="en-US" sz="2000" i="1" dirty="0">
              <a:solidFill>
                <a:srgbClr val="660066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660066"/>
                </a:solidFill>
                <a:latin typeface="Calibri"/>
                <a:ea typeface="+mn-ea"/>
              </a:rPr>
              <a:t>In </a:t>
            </a:r>
            <a:r>
              <a:rPr lang="en-US" sz="2000" i="1" dirty="0" err="1">
                <a:solidFill>
                  <a:srgbClr val="660066"/>
                </a:solidFill>
                <a:latin typeface="Calibri"/>
                <a:ea typeface="+mn-ea"/>
              </a:rPr>
              <a:t>preparazione</a:t>
            </a:r>
            <a:endParaRPr lang="en-US" sz="2000" i="1" dirty="0">
              <a:solidFill>
                <a:srgbClr val="660066"/>
              </a:solidFill>
              <a:latin typeface="Calibri"/>
              <a:ea typeface="+mn-ea"/>
            </a:endParaRPr>
          </a:p>
        </p:txBody>
      </p:sp>
      <p:pic>
        <p:nvPicPr>
          <p:cNvPr id="45066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63281"/>
            <a:ext cx="37338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48400" y="5373216"/>
            <a:ext cx="23622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err="1">
                <a:solidFill>
                  <a:srgbClr val="C2310A"/>
                </a:solidFill>
                <a:latin typeface="Calibri"/>
                <a:ea typeface="+mn-ea"/>
              </a:rPr>
              <a:t>Presentazione</a:t>
            </a:r>
            <a:r>
              <a:rPr lang="en-US" sz="2000" i="1" dirty="0">
                <a:solidFill>
                  <a:srgbClr val="C2310A"/>
                </a:solidFill>
                <a:latin typeface="Calibri"/>
                <a:ea typeface="+mn-ea"/>
              </a:rPr>
              <a:t> 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err="1">
                <a:solidFill>
                  <a:srgbClr val="C2310A"/>
                </a:solidFill>
                <a:latin typeface="Calibri"/>
                <a:ea typeface="+mn-ea"/>
              </a:rPr>
              <a:t>Quark&amp;Matter</a:t>
            </a:r>
            <a:r>
              <a:rPr lang="en-US" sz="2000" i="1" dirty="0">
                <a:solidFill>
                  <a:srgbClr val="C2310A"/>
                </a:solidFill>
                <a:latin typeface="Calibri"/>
                <a:ea typeface="+mn-ea"/>
              </a:rPr>
              <a:t> 2012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152400" y="692696"/>
            <a:ext cx="5791200" cy="1981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  <a:ea typeface="+mn-ea"/>
            </a:endParaRPr>
          </a:p>
        </p:txBody>
      </p:sp>
      <p:pic>
        <p:nvPicPr>
          <p:cNvPr id="17" name="Picture 1" descr="logo nuovo al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173"/>
            <a:ext cx="672590" cy="7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0"/>
          <p:cNvSpPr txBox="1"/>
          <p:nvPr/>
        </p:nvSpPr>
        <p:spPr>
          <a:xfrm>
            <a:off x="251520" y="6453336"/>
            <a:ext cx="598997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Studies on Transverse Hyperon Polarization at LHC kinematics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6300192" y="6177359"/>
            <a:ext cx="23749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660066"/>
                </a:solidFill>
                <a:latin typeface="Calibri"/>
                <a:ea typeface="+mn-ea"/>
              </a:rPr>
              <a:t>LNF co-primo </a:t>
            </a:r>
            <a:r>
              <a:rPr lang="en-US" sz="2000" i="1" dirty="0" err="1">
                <a:solidFill>
                  <a:srgbClr val="660066"/>
                </a:solidFill>
                <a:latin typeface="Calibri"/>
                <a:ea typeface="+mn-ea"/>
              </a:rPr>
              <a:t>autore</a:t>
            </a:r>
            <a:endParaRPr lang="en-US" sz="2000" i="1" dirty="0">
              <a:solidFill>
                <a:srgbClr val="660066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660066"/>
                </a:solidFill>
                <a:latin typeface="Calibri"/>
                <a:ea typeface="+mn-ea"/>
              </a:rPr>
              <a:t>In </a:t>
            </a:r>
            <a:r>
              <a:rPr lang="en-US" sz="2000" i="1" dirty="0" err="1">
                <a:solidFill>
                  <a:srgbClr val="660066"/>
                </a:solidFill>
                <a:latin typeface="Calibri"/>
                <a:ea typeface="+mn-ea"/>
              </a:rPr>
              <a:t>preparazione</a:t>
            </a:r>
            <a:endParaRPr lang="en-US" sz="2000" i="1" dirty="0">
              <a:solidFill>
                <a:srgbClr val="660066"/>
              </a:solidFill>
              <a:latin typeface="Calibri"/>
              <a:ea typeface="+mn-ea"/>
            </a:endParaRPr>
          </a:p>
        </p:txBody>
      </p:sp>
      <p:sp>
        <p:nvSpPr>
          <p:cNvPr id="21" name="Rounded Rectangle 9"/>
          <p:cNvSpPr>
            <a:spLocks noChangeArrowheads="1"/>
          </p:cNvSpPr>
          <p:nvPr/>
        </p:nvSpPr>
        <p:spPr bwMode="auto">
          <a:xfrm>
            <a:off x="304800" y="6453336"/>
            <a:ext cx="5791200" cy="38025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Le attività principali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09550" y="906016"/>
            <a:ext cx="8915400" cy="2234952"/>
          </a:xfrm>
          <a:prstGeom prst="rect">
            <a:avLst/>
          </a:prstGeom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a. </a:t>
            </a:r>
            <a:r>
              <a:rPr lang="en-US" b="1" dirty="0" err="1" smtClean="0">
                <a:solidFill>
                  <a:srgbClr val="C00000"/>
                </a:solidFill>
                <a:latin typeface="Comic Sans MS" pitchFamily="66" charset="0"/>
              </a:rPr>
              <a:t>Breve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ic Sans MS" pitchFamily="66" charset="0"/>
              </a:rPr>
              <a:t>termine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: 2012-2014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Installazione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Super Moduli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DCal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Sostituzione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delle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FEE cards (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pagate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da US). Gunning Transceiver Logic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seriale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sostituito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da Scalable Readout Unit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parallelo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Upgrade HLT per le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nuove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FEE cards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dell</a:t>
            </a:r>
            <a:r>
              <a:rPr lang="en-US" altLang="en-US" sz="2000" dirty="0" err="1">
                <a:solidFill>
                  <a:schemeClr val="tx2"/>
                </a:solidFill>
                <a:latin typeface="Comic Sans MS" pitchFamily="66" charset="0"/>
              </a:rPr>
              <a:t>’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EMCal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e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presenza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del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nuovo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calorimetro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DCal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/>
            <a:endParaRPr lang="en-US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52400" y="3251448"/>
            <a:ext cx="83820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C2310A"/>
                </a:solidFill>
                <a:latin typeface="Comic Sans MS" pitchFamily="66" charset="0"/>
              </a:rPr>
              <a:t>b. </a:t>
            </a:r>
            <a:r>
              <a:rPr lang="en-US" sz="2400" b="1" dirty="0" err="1" smtClean="0">
                <a:solidFill>
                  <a:srgbClr val="C2310A"/>
                </a:solidFill>
                <a:latin typeface="Comic Sans MS" pitchFamily="66" charset="0"/>
              </a:rPr>
              <a:t>Lungo</a:t>
            </a:r>
            <a:r>
              <a:rPr lang="en-US" sz="2400" b="1" dirty="0" smtClean="0">
                <a:solidFill>
                  <a:srgbClr val="C2310A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C2310A"/>
                </a:solidFill>
                <a:latin typeface="Comic Sans MS" pitchFamily="66" charset="0"/>
              </a:rPr>
              <a:t>Termine</a:t>
            </a:r>
            <a:r>
              <a:rPr lang="en-US" sz="2400" b="1" dirty="0" smtClean="0">
                <a:solidFill>
                  <a:srgbClr val="C2310A"/>
                </a:solidFill>
                <a:latin typeface="Comic Sans MS" pitchFamily="66" charset="0"/>
              </a:rPr>
              <a:t>: </a:t>
            </a:r>
            <a:r>
              <a:rPr lang="en-US" sz="2400" b="1" dirty="0" err="1" smtClean="0">
                <a:solidFill>
                  <a:srgbClr val="C2310A"/>
                </a:solidFill>
                <a:latin typeface="Comic Sans MS" pitchFamily="66" charset="0"/>
              </a:rPr>
              <a:t>Lungo</a:t>
            </a:r>
            <a:r>
              <a:rPr lang="en-US" sz="2400" b="1" dirty="0" smtClean="0">
                <a:solidFill>
                  <a:srgbClr val="C2310A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C2310A"/>
                </a:solidFill>
                <a:latin typeface="Comic Sans MS" pitchFamily="66" charset="0"/>
              </a:rPr>
              <a:t>Shutdown e upgrade ALICE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52400" y="3865240"/>
            <a:ext cx="8915400" cy="2732112"/>
          </a:xfrm>
          <a:prstGeom prst="rect">
            <a:avLst/>
          </a:prstGeom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Interesse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nella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realizzazione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del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prototipo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del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VHMPid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(RICH in un range di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alti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impulsi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: 5-30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GeV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) </a:t>
            </a:r>
          </a:p>
          <a:p>
            <a:pPr lvl="2" eaLnBrk="1" hangingPunct="1"/>
            <a:r>
              <a:rPr lang="en-US" sz="20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Progetto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che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 segue le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linee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guida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pervenute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dall</a:t>
            </a:r>
            <a:r>
              <a:rPr lang="en-US" altLang="en-US" sz="2000" dirty="0" err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’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LHCC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lvl="2" eaLnBrk="1" hangingPunct="1">
              <a:buFont typeface="Arial" pitchFamily="34" charset="0"/>
              <a:buChar char="•"/>
            </a:pP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Sistema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monitoraggio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temperatura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e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deformazione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</a:p>
          <a:p>
            <a:pPr lvl="2" eaLnBrk="1" hangingPunct="1"/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-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Richiesta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nel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2013 di 1.5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m.u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.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carpenteria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lvl="2" eaLnBrk="1" hangingPunct="1"/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-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Sinergia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tecnici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di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gruppo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LNF Alice-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JLab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su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RICH</a:t>
            </a:r>
          </a:p>
          <a:p>
            <a:pPr lvl="2" eaLnBrk="1" hangingPunct="1"/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Radiation hardness test per 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silici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/</a:t>
            </a:r>
            <a:r>
              <a:rPr lang="en-US" sz="2000" dirty="0" err="1">
                <a:solidFill>
                  <a:schemeClr val="tx2"/>
                </a:solidFill>
                <a:latin typeface="Comic Sans MS" pitchFamily="66" charset="0"/>
              </a:rPr>
              <a:t>monoliti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ITS: 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BTF (in </a:t>
            </a:r>
            <a:r>
              <a:rPr lang="en-US" sz="2000" dirty="0" err="1" smtClean="0">
                <a:solidFill>
                  <a:schemeClr val="tx2"/>
                </a:solidFill>
                <a:latin typeface="Comic Sans MS" pitchFamily="66" charset="0"/>
              </a:rPr>
              <a:t>esame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)</a:t>
            </a:r>
            <a:endParaRPr lang="en-US" sz="2000" dirty="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6" name="Picture 1" descr="logo nuovo al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173"/>
            <a:ext cx="672590" cy="7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Attività future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07504" y="1628800"/>
            <a:ext cx="8856984" cy="288032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MI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		15 + 3 per upgrade		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	=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	18 </a:t>
            </a:r>
            <a:r>
              <a:rPr lang="en-US" sz="2400" dirty="0" err="1" smtClean="0">
                <a:solidFill>
                  <a:srgbClr val="0070C0"/>
                </a:solidFill>
                <a:latin typeface="Comic Sans MS" pitchFamily="66" charset="0"/>
              </a:rPr>
              <a:t>kE</a:t>
            </a:r>
            <a:endParaRPr lang="en-US" sz="2400" dirty="0">
              <a:solidFill>
                <a:srgbClr val="0070C0"/>
              </a:solidFill>
              <a:latin typeface="Comic Sans MS" pitchFamily="66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ME		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89 + 11.5 per upgrade	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	=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	100.5 </a:t>
            </a:r>
            <a:r>
              <a:rPr lang="en-US" sz="2400" dirty="0" err="1" smtClean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kE</a:t>
            </a:r>
            <a:endParaRPr lang="en-US" sz="2400" dirty="0">
              <a:solidFill>
                <a:srgbClr val="0070C0"/>
              </a:solidFill>
              <a:latin typeface="Comic Sans MS" pitchFamily="66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</a:rPr>
              <a:t>Consumo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15.5 + 8 per upgrade	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	=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	23.5 </a:t>
            </a:r>
            <a:r>
              <a:rPr lang="en-US" sz="2400" dirty="0" err="1" smtClean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kE</a:t>
            </a:r>
            <a:endParaRPr lang="en-US" sz="2400" dirty="0">
              <a:solidFill>
                <a:srgbClr val="0070C0"/>
              </a:solidFill>
              <a:latin typeface="Comic Sans MS" pitchFamily="66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</a:rPr>
              <a:t>Inventario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0 +18 per upgrade		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	=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	18 </a:t>
            </a: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kE</a:t>
            </a:r>
            <a:endParaRPr lang="en-US" sz="2400" dirty="0">
              <a:solidFill>
                <a:srgbClr val="0070C0"/>
              </a:solidFill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M&amp;O-B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EMCal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				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	=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	5 </a:t>
            </a: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kE</a:t>
            </a:r>
            <a:endParaRPr lang="en-US" sz="2400" dirty="0">
              <a:solidFill>
                <a:srgbClr val="0070C0"/>
              </a:solidFill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solidFill>
                <a:srgbClr val="0070C0"/>
              </a:solidFill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Totale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 165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kE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 = 18.3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kE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 /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FTE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556048" y="4734594"/>
            <a:ext cx="6616352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itchFamily="66" charset="0"/>
              </a:rPr>
              <a:t>Servizi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</a:rPr>
              <a:t> LNF 2012-2013</a:t>
            </a:r>
            <a:endParaRPr lang="en-US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35496" y="5337212"/>
            <a:ext cx="9108504" cy="14041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4350" indent="-514350" fontAlgn="auto">
              <a:spcAft>
                <a:spcPts val="0"/>
              </a:spcAft>
              <a:buAutoNum type="arabicPlain" startAt="2012"/>
              <a:defRPr/>
            </a:pPr>
            <a:r>
              <a:rPr lang="en-US" sz="22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:  </a:t>
            </a:r>
            <a:r>
              <a:rPr lang="en-US" sz="2200" dirty="0" err="1" smtClean="0">
                <a:solidFill>
                  <a:srgbClr val="0070C0"/>
                </a:solidFill>
                <a:latin typeface="Comic Sans MS" pitchFamily="66" charset="0"/>
              </a:rPr>
              <a:t>Nessuna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Comic Sans MS" pitchFamily="66" charset="0"/>
              </a:rPr>
              <a:t>richiesta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Comic Sans MS" pitchFamily="66" charset="0"/>
              </a:rPr>
              <a:t>lavoro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Comic Sans MS" pitchFamily="66" charset="0"/>
              </a:rPr>
              <a:t>fibre</a:t>
            </a:r>
            <a:r>
              <a:rPr lang="en-US" sz="22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da </a:t>
            </a:r>
            <a:r>
              <a:rPr lang="en-US" sz="2200" dirty="0" err="1" smtClean="0">
                <a:solidFill>
                  <a:srgbClr val="0070C0"/>
                </a:solidFill>
                <a:latin typeface="Comic Sans MS" pitchFamily="66" charset="0"/>
              </a:rPr>
              <a:t>tecnici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 di </a:t>
            </a:r>
            <a:r>
              <a:rPr lang="en-US" sz="2200" dirty="0" err="1" smtClean="0">
                <a:solidFill>
                  <a:srgbClr val="0070C0"/>
                </a:solidFill>
                <a:latin typeface="Comic Sans MS" pitchFamily="66" charset="0"/>
              </a:rPr>
              <a:t>gruppo</a:t>
            </a:r>
            <a:r>
              <a:rPr lang="en-US" sz="2200" dirty="0">
                <a:solidFill>
                  <a:srgbClr val="0070C0"/>
                </a:solidFill>
                <a:latin typeface="Comic Sans MS" pitchFamily="66" charset="0"/>
              </a:rPr>
              <a:t>	</a:t>
            </a:r>
          </a:p>
          <a:p>
            <a:pPr marL="514350" indent="-514350" fontAlgn="auto">
              <a:spcAft>
                <a:spcPts val="0"/>
              </a:spcAft>
              <a:buAutoNum type="arabicPlain" startAt="2012"/>
              <a:defRPr/>
            </a:pPr>
            <a:r>
              <a:rPr lang="en-US" sz="22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: 1.5 </a:t>
            </a:r>
            <a:r>
              <a:rPr lang="en-US" sz="2200" dirty="0" err="1" smtClean="0">
                <a:solidFill>
                  <a:srgbClr val="0070C0"/>
                </a:solidFill>
                <a:latin typeface="Comic Sans MS" pitchFamily="66" charset="0"/>
              </a:rPr>
              <a:t>m.u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. per </a:t>
            </a:r>
            <a:r>
              <a:rPr lang="en-US" sz="2200" dirty="0" err="1" smtClean="0">
                <a:solidFill>
                  <a:srgbClr val="0070C0"/>
                </a:solidFill>
                <a:latin typeface="Comic Sans MS" pitchFamily="66" charset="0"/>
              </a:rPr>
              <a:t>monitoraggio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Comic Sans MS" pitchFamily="66" charset="0"/>
              </a:rPr>
              <a:t>temperatura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 e </a:t>
            </a:r>
            <a:r>
              <a:rPr lang="en-US" sz="2200" dirty="0" err="1" smtClean="0">
                <a:solidFill>
                  <a:srgbClr val="0070C0"/>
                </a:solidFill>
                <a:latin typeface="Comic Sans MS" pitchFamily="66" charset="0"/>
              </a:rPr>
              <a:t>deformazione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           	</a:t>
            </a:r>
            <a:r>
              <a:rPr lang="en-US" sz="2200" dirty="0" err="1" smtClean="0">
                <a:solidFill>
                  <a:srgbClr val="0070C0"/>
                </a:solidFill>
                <a:latin typeface="Comic Sans MS" pitchFamily="66" charset="0"/>
              </a:rPr>
              <a:t>prototipo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 VHMPID per upgrade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rgbClr val="00B050"/>
                </a:solidFill>
                <a:latin typeface="Comic Sans MS" pitchFamily="66" charset="0"/>
              </a:rPr>
              <a:t>Grande </a:t>
            </a:r>
            <a:r>
              <a:rPr lang="en-US" sz="2200" b="1" dirty="0" err="1" smtClean="0">
                <a:solidFill>
                  <a:srgbClr val="00B050"/>
                </a:solidFill>
                <a:latin typeface="Comic Sans MS" pitchFamily="66" charset="0"/>
              </a:rPr>
              <a:t>sinergia</a:t>
            </a:r>
            <a:r>
              <a:rPr lang="en-US" sz="2200" b="1" dirty="0" smtClean="0">
                <a:solidFill>
                  <a:srgbClr val="00B050"/>
                </a:solidFill>
                <a:latin typeface="Comic Sans MS" pitchFamily="66" charset="0"/>
              </a:rPr>
              <a:t> JLAB-ALICE per </a:t>
            </a:r>
            <a:r>
              <a:rPr lang="en-US" sz="2200" b="1" dirty="0" err="1" smtClean="0">
                <a:solidFill>
                  <a:srgbClr val="00B050"/>
                </a:solidFill>
                <a:latin typeface="Comic Sans MS" pitchFamily="66" charset="0"/>
              </a:rPr>
              <a:t>tecnici</a:t>
            </a:r>
            <a:r>
              <a:rPr lang="en-US" sz="2200" b="1" dirty="0" smtClean="0">
                <a:solidFill>
                  <a:srgbClr val="00B050"/>
                </a:solidFill>
                <a:latin typeface="Comic Sans MS" pitchFamily="66" charset="0"/>
              </a:rPr>
              <a:t> di </a:t>
            </a:r>
            <a:r>
              <a:rPr lang="en-US" sz="2200" b="1" dirty="0" err="1" smtClean="0">
                <a:solidFill>
                  <a:srgbClr val="00B050"/>
                </a:solidFill>
                <a:latin typeface="Comic Sans MS" pitchFamily="66" charset="0"/>
              </a:rPr>
              <a:t>gruppo</a:t>
            </a:r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omic Sans MS" pitchFamily="66" charset="0"/>
              </a:rPr>
              <a:t>	</a:t>
            </a:r>
            <a:endParaRPr lang="en-US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1" name="Picture 1" descr="logo nuovo al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173"/>
            <a:ext cx="672590" cy="7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24136" y="44624"/>
            <a:ext cx="6588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4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Richieste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844080" y="1026182"/>
            <a:ext cx="4672136" cy="6026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C00000"/>
                </a:solidFill>
                <a:latin typeface="Comic Sans MS" pitchFamily="66" charset="0"/>
              </a:rPr>
              <a:t>Richieste</a:t>
            </a:r>
            <a:r>
              <a:rPr lang="en-US" sz="3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Comic Sans MS" pitchFamily="66" charset="0"/>
              </a:rPr>
              <a:t>Economiche</a:t>
            </a:r>
            <a:endParaRPr lang="en-US" sz="3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9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2402</Words>
  <Application>Microsoft Office PowerPoint</Application>
  <PresentationFormat>Presentazione su schermo (4:3)</PresentationFormat>
  <Paragraphs>829</Paragraphs>
  <Slides>47</Slides>
  <Notes>20</Notes>
  <HiddenSlides>13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5</vt:i4>
      </vt:variant>
      <vt:variant>
        <vt:lpstr>Titoli diapositive</vt:lpstr>
      </vt:variant>
      <vt:variant>
        <vt:i4>47</vt:i4>
      </vt:variant>
    </vt:vector>
  </HeadingPairs>
  <TitlesOfParts>
    <vt:vector size="53" baseType="lpstr">
      <vt:lpstr>Tema di Office</vt:lpstr>
      <vt:lpstr>Worksheet</vt:lpstr>
      <vt:lpstr>Foglio di lavoro di Microsoft Excel 97-2003</vt:lpstr>
      <vt:lpstr>Foglio di lavoro</vt:lpstr>
      <vt:lpstr>Equation</vt:lpstr>
      <vt:lpstr>Equazione</vt:lpstr>
      <vt:lpstr>Presentazione standard di PowerPoint</vt:lpstr>
      <vt:lpstr>Presentazione standard di PowerPoint</vt:lpstr>
      <vt:lpstr>Presentazione standard di PowerPoint</vt:lpstr>
      <vt:lpstr>Gruppo 3 @ LNF nel 2012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RICH prototype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1) Kaonic Deuterium measurement - 1st measurement: and  R&amp;D for other measurements  2) Kaonic Helium transitions to the 1s level – 2nd measurement, R&amp;D  3) Other  light kaonic atoms (KO, KC,…)   4) Heavier kaonic atoms measurement (Si, Pb…)   5) Kaon radiative capture – L(1405) study   6) Investigate the possibility of the measurement of other     types of hadronic exotic atoms (sigmonic hydrogen ?)  7) Kaon mass precision measurement at the level of  &lt;10 keV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LNF activity I</vt:lpstr>
      <vt:lpstr>LNF activity II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</dc:creator>
  <cp:lastModifiedBy>Alessandra</cp:lastModifiedBy>
  <cp:revision>54</cp:revision>
  <dcterms:created xsi:type="dcterms:W3CDTF">2012-07-02T17:23:52Z</dcterms:created>
  <dcterms:modified xsi:type="dcterms:W3CDTF">2012-07-03T10:12:24Z</dcterms:modified>
</cp:coreProperties>
</file>