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embeddings/Microsoft_Equation3.bin" ContentType="application/vnd.openxmlformats-officedocument.oleObje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embeddings/Microsoft_Equation6.bin" ContentType="application/vnd.openxmlformats-officedocument.oleObject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41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9" r:id="rId3"/>
    <p:sldId id="269" r:id="rId4"/>
    <p:sldId id="299" r:id="rId5"/>
    <p:sldId id="300" r:id="rId6"/>
    <p:sldId id="340" r:id="rId7"/>
    <p:sldId id="341" r:id="rId8"/>
    <p:sldId id="339" r:id="rId9"/>
    <p:sldId id="301" r:id="rId10"/>
    <p:sldId id="302" r:id="rId11"/>
    <p:sldId id="303" r:id="rId12"/>
    <p:sldId id="331" r:id="rId13"/>
    <p:sldId id="332" r:id="rId14"/>
    <p:sldId id="338" r:id="rId15"/>
    <p:sldId id="304" r:id="rId16"/>
    <p:sldId id="324" r:id="rId17"/>
    <p:sldId id="305" r:id="rId18"/>
    <p:sldId id="306" r:id="rId19"/>
    <p:sldId id="325" r:id="rId20"/>
    <p:sldId id="307" r:id="rId21"/>
    <p:sldId id="309" r:id="rId22"/>
    <p:sldId id="308" r:id="rId23"/>
    <p:sldId id="333" r:id="rId24"/>
    <p:sldId id="310" r:id="rId25"/>
    <p:sldId id="311" r:id="rId26"/>
    <p:sldId id="312" r:id="rId27"/>
    <p:sldId id="342" r:id="rId28"/>
    <p:sldId id="313" r:id="rId29"/>
    <p:sldId id="326" r:id="rId30"/>
    <p:sldId id="314" r:id="rId31"/>
    <p:sldId id="315" r:id="rId32"/>
    <p:sldId id="327" r:id="rId33"/>
    <p:sldId id="316" r:id="rId34"/>
    <p:sldId id="317" r:id="rId35"/>
    <p:sldId id="318" r:id="rId36"/>
    <p:sldId id="343" r:id="rId37"/>
    <p:sldId id="321" r:id="rId38"/>
    <p:sldId id="322" r:id="rId39"/>
    <p:sldId id="323" r:id="rId40"/>
    <p:sldId id="330" r:id="rId41"/>
    <p:sldId id="349" r:id="rId42"/>
    <p:sldId id="296" r:id="rId43"/>
    <p:sldId id="297" r:id="rId44"/>
    <p:sldId id="335" r:id="rId45"/>
    <p:sldId id="336" r:id="rId46"/>
    <p:sldId id="344" r:id="rId47"/>
    <p:sldId id="345" r:id="rId48"/>
    <p:sldId id="346" r:id="rId49"/>
    <p:sldId id="347" r:id="rId50"/>
    <p:sldId id="337" r:id="rId51"/>
    <p:sldId id="268" r:id="rId52"/>
    <p:sldId id="264" r:id="rId53"/>
    <p:sldId id="266" r:id="rId54"/>
    <p:sldId id="265" r:id="rId55"/>
    <p:sldId id="270" r:id="rId56"/>
    <p:sldId id="284" r:id="rId57"/>
    <p:sldId id="286" r:id="rId58"/>
    <p:sldId id="288" r:id="rId59"/>
    <p:sldId id="289" r:id="rId60"/>
    <p:sldId id="282" r:id="rId61"/>
    <p:sldId id="348" r:id="rId62"/>
    <p:sldId id="350" r:id="rId63"/>
    <p:sldId id="351" r:id="rId64"/>
    <p:sldId id="329" r:id="rId65"/>
    <p:sldId id="298" r:id="rId66"/>
    <p:sldId id="328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297BF"/>
    <a:srgbClr val="6C99C6"/>
    <a:srgbClr val="6F9BC8"/>
    <a:srgbClr val="4A749A"/>
    <a:srgbClr val="FF3CE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02" autoAdjust="0"/>
    <p:restoredTop sz="93217" autoAdjust="0"/>
  </p:normalViewPr>
  <p:slideViewPr>
    <p:cSldViewPr snapToGrid="0" snapToObjects="1">
      <p:cViewPr>
        <p:scale>
          <a:sx n="100" d="100"/>
          <a:sy n="100" d="100"/>
        </p:scale>
        <p:origin x="-1128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4DABA-F058-7847-83A9-897C8FA5C0A5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F48C-4E8E-BC48-9BDB-963529F8D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E9F30-F67D-E344-95C2-12AD18D22F28}" type="datetimeFigureOut">
              <a:rPr lang="en-US" smtClean="0"/>
              <a:pPr/>
              <a:t>7/3/12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693B-74F4-6441-A85E-4D4092B65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Trasferimento</a:t>
            </a:r>
            <a:r>
              <a:rPr lang="en-US" dirty="0" smtClean="0"/>
              <a:t> </a:t>
            </a:r>
            <a:r>
              <a:rPr lang="en-US" dirty="0" err="1" smtClean="0"/>
              <a:t>tecnologico</a:t>
            </a:r>
            <a:r>
              <a:rPr lang="en-US" dirty="0" smtClean="0"/>
              <a:t> per ATLAS</a:t>
            </a:r>
            <a:r>
              <a:rPr lang="en-US" baseline="0" dirty="0" smtClean="0"/>
              <a:t> LNF (</a:t>
            </a:r>
            <a:r>
              <a:rPr lang="en-US" dirty="0" smtClean="0"/>
              <a:t>G. </a:t>
            </a:r>
            <a:r>
              <a:rPr lang="en-US" dirty="0" err="1" smtClean="0"/>
              <a:t>Maccarrone</a:t>
            </a:r>
            <a:r>
              <a:rPr lang="en-US" dirty="0" smtClean="0"/>
              <a:t> </a:t>
            </a:r>
            <a:r>
              <a:rPr lang="en-US" dirty="0" err="1" smtClean="0"/>
              <a:t>presso</a:t>
            </a:r>
            <a:r>
              <a:rPr lang="en-US" dirty="0" smtClean="0"/>
              <a:t> ELTOS </a:t>
            </a:r>
            <a:r>
              <a:rPr lang="en-US" dirty="0" err="1" smtClean="0"/>
              <a:t>di</a:t>
            </a:r>
            <a:r>
              <a:rPr lang="en-US" dirty="0" smtClean="0"/>
              <a:t> Arezzo, 13 ME </a:t>
            </a:r>
            <a:r>
              <a:rPr lang="en-US" dirty="0" err="1" smtClean="0"/>
              <a:t>fatturato</a:t>
            </a:r>
            <a:r>
              <a:rPr lang="en-US" dirty="0" smtClean="0"/>
              <a:t>, 110 </a:t>
            </a:r>
            <a:r>
              <a:rPr lang="en-US" dirty="0" err="1" smtClean="0"/>
              <a:t>dipendenti</a:t>
            </a:r>
            <a:r>
              <a:rPr lang="en-US" dirty="0" smtClean="0"/>
              <a:t>, 70% </a:t>
            </a:r>
            <a:r>
              <a:rPr lang="en-US" dirty="0" err="1" smtClean="0"/>
              <a:t>estero</a:t>
            </a:r>
            <a:r>
              <a:rPr lang="en-US" dirty="0" smtClean="0"/>
              <a:t>)</a:t>
            </a:r>
            <a:r>
              <a:rPr lang="en-US" baseline="0" dirty="0" smtClean="0"/>
              <a:t> 10</a:t>
            </a:r>
            <a:r>
              <a:rPr lang="en-US" dirty="0" smtClean="0"/>
              <a:t> </a:t>
            </a:r>
            <a:r>
              <a:rPr lang="en-US" dirty="0" err="1" smtClean="0"/>
              <a:t>settimane</a:t>
            </a:r>
            <a:r>
              <a:rPr lang="en-US" dirty="0" smtClean="0"/>
              <a:t> (7 </a:t>
            </a:r>
            <a:r>
              <a:rPr lang="en-US" dirty="0" err="1" smtClean="0"/>
              <a:t>pagate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’ </a:t>
            </a:r>
            <a:r>
              <a:rPr lang="en-US" dirty="0" err="1" smtClean="0"/>
              <a:t>da</a:t>
            </a:r>
            <a:r>
              <a:rPr lang="en-US" dirty="0" smtClean="0"/>
              <a:t> CERN, </a:t>
            </a:r>
            <a:r>
              <a:rPr lang="en-US" dirty="0" err="1" smtClean="0"/>
              <a:t>progetto</a:t>
            </a:r>
            <a:r>
              <a:rPr lang="en-US" dirty="0" smtClean="0"/>
              <a:t> MAMMA) </a:t>
            </a:r>
            <a:r>
              <a:rPr lang="en-US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settembre</a:t>
            </a:r>
            <a:r>
              <a:rPr lang="en-US" baseline="0" dirty="0" smtClean="0"/>
              <a:t> </a:t>
            </a:r>
            <a:r>
              <a:rPr lang="en-US" dirty="0" smtClean="0"/>
              <a:t>per Bruno </a:t>
            </a:r>
            <a:r>
              <a:rPr lang="en-US" dirty="0" err="1" smtClean="0"/>
              <a:t>Ponzio</a:t>
            </a:r>
            <a:r>
              <a:rPr lang="en-US" dirty="0" smtClean="0"/>
              <a:t> al </a:t>
            </a:r>
            <a:r>
              <a:rPr lang="en-US" dirty="0" err="1" smtClean="0"/>
              <a:t>laboratorio</a:t>
            </a:r>
            <a:r>
              <a:rPr lang="en-US" dirty="0" smtClean="0"/>
              <a:t> CERN RD51 sotto </a:t>
            </a:r>
            <a:r>
              <a:rPr lang="en-US" dirty="0" err="1" smtClean="0"/>
              <a:t>Rui</a:t>
            </a:r>
            <a:r>
              <a:rPr lang="en-US" dirty="0" smtClean="0"/>
              <a:t> de Oliveira per </a:t>
            </a:r>
            <a:r>
              <a:rPr lang="en-US" dirty="0" err="1" smtClean="0"/>
              <a:t>apprendere</a:t>
            </a:r>
            <a:r>
              <a:rPr lang="en-US" dirty="0" smtClean="0"/>
              <a:t> expertise</a:t>
            </a:r>
            <a:r>
              <a:rPr lang="en-US" baseline="0" dirty="0" smtClean="0"/>
              <a:t> circa la </a:t>
            </a:r>
            <a:r>
              <a:rPr lang="en-US" baseline="0" dirty="0" err="1" smtClean="0"/>
              <a:t>costruzione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micromegas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piu</a:t>
            </a:r>
            <a:r>
              <a:rPr lang="en-US" baseline="0" dirty="0" smtClean="0"/>
              <a:t>’ in </a:t>
            </a:r>
            <a:r>
              <a:rPr lang="en-US" baseline="0" dirty="0" err="1" smtClean="0"/>
              <a:t>generale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PCB </a:t>
            </a:r>
            <a:r>
              <a:rPr lang="en-US" baseline="0" dirty="0" err="1" smtClean="0"/>
              <a:t>collegati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camere</a:t>
            </a:r>
            <a:r>
              <a:rPr lang="en-US" baseline="0" dirty="0" smtClean="0"/>
              <a:t> con micro </a:t>
            </a:r>
            <a:r>
              <a:rPr lang="en-US" baseline="0" dirty="0" err="1" smtClean="0"/>
              <a:t>grap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93B-74F4-6441-A85E-4D4092B654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1" charset="0"/>
              </a:rPr>
              <a:t>con Sandro abbiamo convenuto di eliminare tutta la sezione di discriminazione in quanto non utilizzata nelle precedenti schede. Quindi le nuove semplicemente ricevono il segnale in ingresso e producono (in uscita) un segnale amplificato (x2) e limitato in banda per l'ADC e un'uscita somma di 4 canali (non amplificata). ogni scheda ha 2 sezioni da 4 canali.Produzione di N. 3 schede da 8 canali (2 sezioni da 4) complete + 2 ulteriori 2 PCB (non assemblati): 5 keuroTempi: fine novembre 2012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1B9F7-429C-CF41-A9B8-20D97239516E}" type="slidenum">
              <a:rPr lang="it-IT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pPr/>
              <a:t>66</a:t>
            </a:fld>
            <a:endParaRPr lang="it-IT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671023" y="6355080"/>
            <a:ext cx="3702345" cy="365760"/>
          </a:xfrm>
        </p:spPr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5080"/>
            <a:ext cx="3782568" cy="365760"/>
          </a:xfrm>
        </p:spPr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3848" y="6356350"/>
            <a:ext cx="38100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pPr algn="ctr"/>
            <a:r>
              <a:rPr lang="en-US" smtClean="0"/>
              <a:t>Report Coordinatore I - LNF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163E516C-94F5-4E40-9A38-EEEC21F394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slide" Target="slide46.xml"/><Relationship Id="rId12" Type="http://schemas.openxmlformats.org/officeDocument/2006/relationships/slide" Target="slide44.xml"/><Relationship Id="rId13" Type="http://schemas.openxmlformats.org/officeDocument/2006/relationships/slide" Target="slide48.xml"/><Relationship Id="rId14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9.xml"/><Relationship Id="rId4" Type="http://schemas.openxmlformats.org/officeDocument/2006/relationships/slide" Target="slide15.xml"/><Relationship Id="rId5" Type="http://schemas.openxmlformats.org/officeDocument/2006/relationships/slide" Target="slide20.xml"/><Relationship Id="rId6" Type="http://schemas.openxmlformats.org/officeDocument/2006/relationships/slide" Target="slide24.xml"/><Relationship Id="rId7" Type="http://schemas.openxmlformats.org/officeDocument/2006/relationships/slide" Target="slide28.xml"/><Relationship Id="rId8" Type="http://schemas.openxmlformats.org/officeDocument/2006/relationships/slide" Target="slide33.xml"/><Relationship Id="rId9" Type="http://schemas.openxmlformats.org/officeDocument/2006/relationships/slide" Target="slide37.xml"/><Relationship Id="rId10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slide" Target="slide51.xml"/><Relationship Id="rId1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9.xml"/><Relationship Id="rId5" Type="http://schemas.openxmlformats.org/officeDocument/2006/relationships/slide" Target="slide15.xml"/><Relationship Id="rId6" Type="http://schemas.openxmlformats.org/officeDocument/2006/relationships/slide" Target="slide20.xml"/><Relationship Id="rId7" Type="http://schemas.openxmlformats.org/officeDocument/2006/relationships/slide" Target="slide24.xml"/><Relationship Id="rId8" Type="http://schemas.openxmlformats.org/officeDocument/2006/relationships/slide" Target="slide28.xml"/><Relationship Id="rId9" Type="http://schemas.openxmlformats.org/officeDocument/2006/relationships/slide" Target="slide33.xml"/><Relationship Id="rId10" Type="http://schemas.openxmlformats.org/officeDocument/2006/relationships/slide" Target="slide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64302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Relazione</a:t>
            </a:r>
            <a:r>
              <a:rPr lang="en-US" dirty="0" smtClean="0"/>
              <a:t> </a:t>
            </a:r>
            <a:r>
              <a:rPr lang="en-US" dirty="0" err="1" smtClean="0"/>
              <a:t>coordinatore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dirty="0" smtClean="0"/>
              <a:t>al CL </a:t>
            </a:r>
            <a:r>
              <a:rPr lang="en-US" dirty="0" err="1" smtClean="0"/>
              <a:t>aperto</a:t>
            </a:r>
            <a:r>
              <a:rPr lang="en-US" dirty="0" smtClean="0"/>
              <a:t> del 3/7/2012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344" y="5124450"/>
            <a:ext cx="7071856" cy="1120018"/>
          </a:xfrm>
        </p:spPr>
        <p:txBody>
          <a:bodyPr>
            <a:normAutofit/>
          </a:bodyPr>
          <a:lstStyle/>
          <a:p>
            <a:pPr algn="ctr"/>
            <a:r>
              <a:rPr lang="en-US" i="1" dirty="0" smtClean="0"/>
              <a:t>T. Spadaro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KLOE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51900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it-IT" sz="2353" dirty="0" smtClean="0"/>
              <a:t>Ridefinito il programma di fisica con 5-10 fb</a:t>
            </a:r>
            <a:r>
              <a:rPr lang="it-IT" sz="2353" baseline="30000" dirty="0" smtClean="0"/>
              <a:t>-1</a:t>
            </a:r>
            <a:r>
              <a:rPr lang="it-IT" sz="2353" dirty="0" smtClean="0"/>
              <a:t>, presentato in CSN e al Comitato Scientifico del laboratorio, disponibile sulla pagina web di KLOE-2: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118" b="1" u="sng" dirty="0" smtClean="0">
                <a:solidFill>
                  <a:srgbClr val="660066"/>
                </a:solidFill>
                <a:ea typeface="Calibri" pitchFamily="1" charset="0"/>
                <a:cs typeface="Calibri" pitchFamily="1" charset="0"/>
              </a:rPr>
              <a:t>QM, CPT- and Lorentz-invariance tests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118" dirty="0" smtClean="0">
                <a:ea typeface="Calibri" pitchFamily="1" charset="0"/>
                <a:cs typeface="Calibri" pitchFamily="1" charset="0"/>
              </a:rPr>
              <a:t>SM test with </a:t>
            </a:r>
            <a:r>
              <a:rPr lang="en-US" sz="2118" b="1" u="sng" dirty="0" smtClean="0">
                <a:solidFill>
                  <a:srgbClr val="008000"/>
                </a:solidFill>
                <a:ea typeface="Calibri" pitchFamily="1" charset="0"/>
                <a:cs typeface="Calibri" pitchFamily="1" charset="0"/>
              </a:rPr>
              <a:t>precision measurements of  </a:t>
            </a:r>
            <a:r>
              <a:rPr lang="en-US" sz="2118" b="1" u="sng" dirty="0" err="1" smtClean="0">
                <a:solidFill>
                  <a:srgbClr val="008000"/>
                </a:solidFill>
                <a:ea typeface="Calibri" pitchFamily="1" charset="0"/>
                <a:cs typeface="Calibri" pitchFamily="1" charset="0"/>
              </a:rPr>
              <a:t>V</a:t>
            </a:r>
            <a:r>
              <a:rPr lang="en-US" sz="2118" b="1" baseline="-25000" dirty="0" err="1" smtClean="0">
                <a:solidFill>
                  <a:srgbClr val="008000"/>
                </a:solidFill>
                <a:ea typeface="Calibri" pitchFamily="1" charset="0"/>
                <a:cs typeface="Calibri" pitchFamily="1" charset="0"/>
              </a:rPr>
              <a:t>us</a:t>
            </a:r>
            <a:endParaRPr lang="en-US" sz="2118" b="1" baseline="-25000" dirty="0" smtClean="0">
              <a:solidFill>
                <a:srgbClr val="008000"/>
              </a:solidFill>
              <a:ea typeface="Calibri" pitchFamily="1" charset="0"/>
              <a:cs typeface="Calibri" pitchFamily="1" charset="0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sz="2118" b="1" u="sng" dirty="0" smtClean="0">
                <a:solidFill>
                  <a:srgbClr val="FF6600"/>
                </a:solidFill>
                <a:ea typeface="Calibri" pitchFamily="1" charset="0"/>
                <a:cs typeface="Calibri" pitchFamily="1" charset="0"/>
              </a:rPr>
              <a:t>Low-energy QCD </a:t>
            </a:r>
            <a:r>
              <a:rPr lang="en-US" sz="2118" dirty="0" smtClean="0">
                <a:ea typeface="Calibri" pitchFamily="1" charset="0"/>
                <a:cs typeface="Calibri" pitchFamily="1" charset="0"/>
              </a:rPr>
              <a:t>with e.g. </a:t>
            </a:r>
            <a:r>
              <a:rPr lang="en-US" sz="2118" dirty="0" err="1" smtClean="0">
                <a:ea typeface="Calibri" pitchFamily="1" charset="0"/>
                <a:cs typeface="Calibri" pitchFamily="1" charset="0"/>
              </a:rPr>
              <a:t>radiative</a:t>
            </a:r>
            <a:r>
              <a:rPr lang="en-US" sz="2118" dirty="0" smtClean="0">
                <a:ea typeface="Calibri" pitchFamily="1" charset="0"/>
                <a:cs typeface="Calibri" pitchFamily="1" charset="0"/>
              </a:rPr>
              <a:t> </a:t>
            </a:r>
            <a:r>
              <a:rPr lang="en-US" sz="2118" dirty="0" err="1" smtClean="0">
                <a:ea typeface="Calibri" pitchFamily="1" charset="0"/>
                <a:cs typeface="Calibri" pitchFamily="1" charset="0"/>
              </a:rPr>
              <a:t>kaon</a:t>
            </a:r>
            <a:r>
              <a:rPr lang="en-US" sz="2118" dirty="0" smtClean="0">
                <a:ea typeface="Calibri" pitchFamily="1" charset="0"/>
                <a:cs typeface="Calibri" pitchFamily="1" charset="0"/>
              </a:rPr>
              <a:t>, </a:t>
            </a:r>
            <a:r>
              <a:rPr lang="en-US" sz="2118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h</a:t>
            </a:r>
            <a:r>
              <a:rPr lang="en-US" sz="2118" dirty="0" smtClean="0">
                <a:ea typeface="Calibri" pitchFamily="1" charset="0"/>
                <a:cs typeface="Calibri" pitchFamily="1" charset="0"/>
              </a:rPr>
              <a:t>, and </a:t>
            </a:r>
            <a:r>
              <a:rPr lang="en-US" sz="2118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h</a:t>
            </a:r>
            <a:r>
              <a:rPr lang="en-US" sz="2118" dirty="0" smtClean="0">
                <a:ea typeface="Calibri" pitchFamily="1" charset="0"/>
                <a:cs typeface="Calibri" pitchFamily="1" charset="0"/>
              </a:rPr>
              <a:t>’ decays and </a:t>
            </a:r>
            <a:r>
              <a:rPr lang="en-US" sz="2118" b="1" u="sng" dirty="0" smtClean="0">
                <a:solidFill>
                  <a:srgbClr val="FF6600"/>
                </a:solidFill>
                <a:ea typeface="Calibri" pitchFamily="1" charset="0"/>
                <a:cs typeface="Calibri" pitchFamily="1" charset="0"/>
              </a:rPr>
              <a:t>low-mass scalars </a:t>
            </a:r>
            <a:r>
              <a:rPr lang="en-US" sz="2118" dirty="0" smtClean="0">
                <a:ea typeface="Calibri" pitchFamily="1" charset="0"/>
                <a:cs typeface="Calibri" pitchFamily="1" charset="0"/>
              </a:rPr>
              <a:t>with e.g. the study of scalar-KK coupling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118" b="1" u="sng" dirty="0" err="1" smtClean="0">
                <a:solidFill>
                  <a:srgbClr val="0000FF"/>
                </a:solidFill>
                <a:latin typeface="Symbol" pitchFamily="1" charset="2"/>
                <a:ea typeface="Symbol" pitchFamily="1" charset="2"/>
                <a:cs typeface="Symbol" pitchFamily="1" charset="2"/>
              </a:rPr>
              <a:t>gg</a:t>
            </a:r>
            <a:r>
              <a:rPr lang="en-US" sz="2118" b="1" u="sng" dirty="0" smtClean="0">
                <a:solidFill>
                  <a:srgbClr val="0000FF"/>
                </a:solidFill>
                <a:latin typeface="Symbol" pitchFamily="1" charset="2"/>
                <a:ea typeface="Symbol" pitchFamily="1" charset="2"/>
                <a:cs typeface="Symbol" pitchFamily="1" charset="2"/>
              </a:rPr>
              <a:t> </a:t>
            </a:r>
            <a:r>
              <a:rPr lang="en-US" sz="2118" b="1" u="sng" dirty="0" smtClean="0">
                <a:solidFill>
                  <a:srgbClr val="0000FF"/>
                </a:solidFill>
                <a:ea typeface="Symbol" pitchFamily="1" charset="2"/>
                <a:cs typeface="Symbol" pitchFamily="1" charset="2"/>
              </a:rPr>
              <a:t>physics </a:t>
            </a:r>
            <a:r>
              <a:rPr lang="en-US" sz="2118" dirty="0" smtClean="0">
                <a:ea typeface="Symbol" pitchFamily="1" charset="2"/>
                <a:cs typeface="Symbol" pitchFamily="1" charset="2"/>
              </a:rPr>
              <a:t>with e.g. the measurements of the </a:t>
            </a:r>
            <a:r>
              <a:rPr lang="en-US" sz="2118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p</a:t>
            </a:r>
            <a:r>
              <a:rPr lang="en-US" sz="2118" baseline="300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0 </a:t>
            </a:r>
            <a:r>
              <a:rPr lang="en-US" sz="2118" dirty="0" smtClean="0">
                <a:ea typeface="Symbol" pitchFamily="1" charset="2"/>
                <a:cs typeface="Symbol" pitchFamily="1" charset="2"/>
              </a:rPr>
              <a:t>width and </a:t>
            </a:r>
            <a:r>
              <a:rPr lang="en-US" sz="2118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p</a:t>
            </a:r>
            <a:r>
              <a:rPr lang="it-IT" sz="2118" baseline="30000" dirty="0" smtClean="0">
                <a:ea typeface="Arial" pitchFamily="1" charset="0"/>
                <a:cs typeface="Arial" pitchFamily="1" charset="0"/>
              </a:rPr>
              <a:t>0 </a:t>
            </a:r>
            <a:r>
              <a:rPr lang="it-IT" sz="2118" dirty="0" smtClean="0">
                <a:ea typeface="Arial" pitchFamily="1" charset="0"/>
                <a:cs typeface="Arial" pitchFamily="1" charset="0"/>
              </a:rPr>
              <a:t>→ </a:t>
            </a:r>
            <a:r>
              <a:rPr lang="it-IT" sz="2118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gg</a:t>
            </a:r>
            <a:r>
              <a:rPr lang="it-IT" sz="2118" dirty="0" smtClean="0">
                <a:ea typeface="Symbol" pitchFamily="1" charset="2"/>
                <a:cs typeface="Symbol" pitchFamily="1" charset="2"/>
              </a:rPr>
              <a:t>* </a:t>
            </a:r>
            <a:r>
              <a:rPr lang="it-IT" sz="2118" dirty="0" smtClean="0">
                <a:ea typeface="Arial" pitchFamily="1" charset="0"/>
                <a:cs typeface="Arial" pitchFamily="1" charset="0"/>
              </a:rPr>
              <a:t>transition form factor in the space-like region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118" b="1" u="sng" dirty="0" smtClean="0">
                <a:solidFill>
                  <a:srgbClr val="FF0000"/>
                </a:solidFill>
                <a:ea typeface="Symbol" pitchFamily="1" charset="2"/>
                <a:cs typeface="Symbol" pitchFamily="1" charset="2"/>
              </a:rPr>
              <a:t>Search for the U-boson </a:t>
            </a:r>
            <a:r>
              <a:rPr lang="en-US" sz="2118" dirty="0" smtClean="0">
                <a:ea typeface="Symbol" pitchFamily="1" charset="2"/>
                <a:cs typeface="Symbol" pitchFamily="1" charset="2"/>
              </a:rPr>
              <a:t>from dark sector</a:t>
            </a:r>
            <a:endParaRPr lang="it-IT" sz="2118" dirty="0" smtClean="0"/>
          </a:p>
          <a:p>
            <a:pPr marL="57150" indent="0">
              <a:buNone/>
              <a:defRPr/>
            </a:pPr>
            <a:r>
              <a:rPr lang="it-IT" sz="2588" dirty="0" smtClean="0">
                <a:solidFill>
                  <a:srgbClr val="0000FF"/>
                </a:solidFill>
              </a:rPr>
              <a:t>Sommario analisi:</a:t>
            </a:r>
          </a:p>
          <a:p>
            <a:pPr>
              <a:buFont typeface="Arial" charset="0"/>
              <a:buChar char="•"/>
              <a:defRPr/>
            </a:pPr>
            <a:r>
              <a:rPr lang="it-IT" sz="2118" dirty="0" err="1" smtClean="0">
                <a:solidFill>
                  <a:srgbClr val="0000FF"/>
                </a:solidFill>
              </a:rPr>
              <a:t>4</a:t>
            </a:r>
            <a:r>
              <a:rPr lang="it-IT" sz="2118" dirty="0" smtClean="0">
                <a:solidFill>
                  <a:srgbClr val="0000FF"/>
                </a:solidFill>
              </a:rPr>
              <a:t> Tesi di dottorato da completare in autunno; </a:t>
            </a:r>
            <a:r>
              <a:rPr lang="it-IT" sz="2118" dirty="0" err="1" smtClean="0">
                <a:solidFill>
                  <a:srgbClr val="0000FF"/>
                </a:solidFill>
              </a:rPr>
              <a:t>5</a:t>
            </a:r>
            <a:r>
              <a:rPr lang="it-IT" sz="2118" dirty="0" smtClean="0">
                <a:solidFill>
                  <a:srgbClr val="0000FF"/>
                </a:solidFill>
              </a:rPr>
              <a:t> in corso</a:t>
            </a:r>
          </a:p>
          <a:p>
            <a:pPr>
              <a:buFont typeface="Arial" charset="0"/>
              <a:buChar char="•"/>
              <a:defRPr/>
            </a:pPr>
            <a:r>
              <a:rPr lang="it-IT" sz="2118" dirty="0" err="1" smtClean="0">
                <a:solidFill>
                  <a:srgbClr val="0000FF"/>
                </a:solidFill>
              </a:rPr>
              <a:t>2</a:t>
            </a:r>
            <a:r>
              <a:rPr lang="it-IT" sz="2118" dirty="0" smtClean="0">
                <a:solidFill>
                  <a:srgbClr val="0000FF"/>
                </a:solidFill>
              </a:rPr>
              <a:t> lavori pubblicati nel 2012:</a:t>
            </a:r>
            <a:r>
              <a:rPr lang="it-IT" sz="2118" dirty="0" smtClean="0">
                <a:solidFill>
                  <a:srgbClr val="FF0000"/>
                </a:solidFill>
              </a:rPr>
              <a:t> </a:t>
            </a:r>
            <a:r>
              <a:rPr lang="it-IT" sz="2118" b="1" dirty="0" smtClean="0">
                <a:solidFill>
                  <a:srgbClr val="FF0000"/>
                </a:solidFill>
              </a:rPr>
              <a:t>PLB706(2012)1917; EPJC72(2012)1917</a:t>
            </a:r>
          </a:p>
          <a:p>
            <a:pPr>
              <a:buFont typeface="Arial" charset="0"/>
              <a:buChar char="•"/>
              <a:defRPr/>
            </a:pPr>
            <a:r>
              <a:rPr lang="it-IT" sz="2118" dirty="0" err="1" smtClean="0">
                <a:solidFill>
                  <a:srgbClr val="0000FF"/>
                </a:solidFill>
              </a:rPr>
              <a:t>4</a:t>
            </a:r>
            <a:r>
              <a:rPr lang="it-IT" sz="2118" dirty="0" smtClean="0">
                <a:solidFill>
                  <a:srgbClr val="0000FF"/>
                </a:solidFill>
              </a:rPr>
              <a:t> </a:t>
            </a:r>
            <a:r>
              <a:rPr lang="it-IT" sz="2118" dirty="0" err="1" smtClean="0">
                <a:solidFill>
                  <a:srgbClr val="0000FF"/>
                </a:solidFill>
              </a:rPr>
              <a:t>draft</a:t>
            </a:r>
            <a:r>
              <a:rPr lang="it-IT" sz="2118" dirty="0" smtClean="0">
                <a:solidFill>
                  <a:srgbClr val="0000FF"/>
                </a:solidFill>
              </a:rPr>
              <a:t> in preparazione</a:t>
            </a:r>
          </a:p>
          <a:p>
            <a:pPr>
              <a:buFont typeface="Arial" charset="0"/>
              <a:buChar char="•"/>
              <a:defRPr/>
            </a:pPr>
            <a:r>
              <a:rPr lang="it-IT" sz="2118" dirty="0" smtClean="0">
                <a:solidFill>
                  <a:srgbClr val="0000FF"/>
                </a:solidFill>
              </a:rPr>
              <a:t>10 lavori in corso, di cui </a:t>
            </a:r>
            <a:r>
              <a:rPr lang="it-IT" sz="2118" dirty="0" err="1" smtClean="0">
                <a:solidFill>
                  <a:srgbClr val="0000FF"/>
                </a:solidFill>
              </a:rPr>
              <a:t>3</a:t>
            </a:r>
            <a:r>
              <a:rPr lang="it-IT" sz="2118" dirty="0" smtClean="0">
                <a:solidFill>
                  <a:srgbClr val="0000FF"/>
                </a:solidFill>
              </a:rPr>
              <a:t> con risultati preliminari</a:t>
            </a:r>
          </a:p>
          <a:p>
            <a:pPr>
              <a:buFont typeface="Arial" charset="0"/>
              <a:buChar char="•"/>
              <a:defRPr/>
            </a:pPr>
            <a:endParaRPr lang="it-IT" sz="2000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it-IT" sz="2353" dirty="0" smtClean="0">
                <a:solidFill>
                  <a:srgbClr val="660066"/>
                </a:solidFill>
              </a:rPr>
              <a:t>Le richieste del 2013 si basano sull’assunzione di fermare il </a:t>
            </a:r>
            <a:r>
              <a:rPr lang="it-IT" sz="2353" dirty="0" err="1" smtClean="0">
                <a:solidFill>
                  <a:srgbClr val="660066"/>
                </a:solidFill>
              </a:rPr>
              <a:t>commissioning</a:t>
            </a:r>
            <a:r>
              <a:rPr lang="it-IT" sz="2353" dirty="0" smtClean="0">
                <a:solidFill>
                  <a:srgbClr val="660066"/>
                </a:solidFill>
              </a:rPr>
              <a:t> della macchina a fine 2012; lavorare all’assemblaggio/integrazione/test dei nuovi rivelatori per 4-5 mesi e avere 5-6 mesi di presa dati nel 2013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II sem. 2012 KLOE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1" name="Group 92"/>
          <p:cNvGraphicFramePr>
            <a:graphicFrameLocks noGrp="1"/>
          </p:cNvGraphicFramePr>
          <p:nvPr/>
        </p:nvGraphicFramePr>
        <p:xfrm>
          <a:off x="50800" y="1257300"/>
          <a:ext cx="8973024" cy="5029319"/>
        </p:xfrm>
        <a:graphic>
          <a:graphicData uri="http://schemas.openxmlformats.org/drawingml/2006/table">
            <a:tbl>
              <a:tblPr/>
              <a:tblGrid>
                <a:gridCol w="939800"/>
                <a:gridCol w="6350000"/>
                <a:gridCol w="993392"/>
                <a:gridCol w="689832"/>
              </a:tblGrid>
              <a:tr h="337866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 II semestre 2012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ECAL,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,  Trigger: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Controllo, Riparazione, Ricostituzione riserva di schede per il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run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22.5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Commissioning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schede DAQ per l’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HET/Installazione LED driver 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 mu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Test IT/preparazione cavi HV/test patch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panel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 mu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Completamento schede acquisizione IT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 mu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Sistema controllo HV per l’</a:t>
                      </a:r>
                      <a:r>
                        <a:rPr kumimoji="0" lang="it-IT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IT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3.5 mu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 pitchFamily="1" charset="0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Produzione/Test FEE per QCALT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1.5 mu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 pitchFamily="1" charset="0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Produzione/Test schede acquisizione QCALT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 mu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 pitchFamily="1" charset="0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Produzione schede di FEE per CCALT/sviluppo scheda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flash-ADC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9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92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Times New Roman" pitchFamily="1" charset="0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Supporto per installazione, cablaggio, test dei rivelatori su Dafne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secondo</a:t>
            </a:r>
            <a:r>
              <a:rPr lang="en-US" dirty="0" smtClean="0"/>
              <a:t> sem. 2012 KLOE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1" name="Group 92"/>
          <p:cNvGraphicFramePr>
            <a:graphicFrameLocks noGrp="1"/>
          </p:cNvGraphicFramePr>
          <p:nvPr/>
        </p:nvGraphicFramePr>
        <p:xfrm>
          <a:off x="139700" y="1238855"/>
          <a:ext cx="8890001" cy="5049799"/>
        </p:xfrm>
        <a:graphic>
          <a:graphicData uri="http://schemas.openxmlformats.org/drawingml/2006/table">
            <a:tbl>
              <a:tblPr/>
              <a:tblGrid>
                <a:gridCol w="546100"/>
                <a:gridCol w="1485900"/>
                <a:gridCol w="5219679"/>
                <a:gridCol w="927121"/>
                <a:gridCol w="711201"/>
              </a:tblGrid>
              <a:tr h="355633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II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semestre 2012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33"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Carpenteria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Assemblaggio II stazione QCALT 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Carpenteria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Tooling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integrazione QCALT sulla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beam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pipe (BP) 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 mu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Carpenteria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Lavori integrazione:  vassoi porta-cavi su guida BP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0.5 mu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673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Off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meccanica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Realizzazione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tile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) -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ghiere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inox 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)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- supporto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cavi 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) - lavorazione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tooling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integrazione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QCALT - BP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(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) -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aggancio cavi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QCALT (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0.5)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5.5 mu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3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Off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meccanica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Pavoni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per i cavi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dell</a:t>
                      </a:r>
                      <a:r>
                        <a:rPr kumimoji="0" lang="ja-JP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’</a:t>
                      </a:r>
                      <a:r>
                        <a:rPr kumimoji="0" lang="it-IT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IT (</a:t>
                      </a:r>
                      <a:r>
                        <a:rPr kumimoji="0" lang="it-IT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) </a:t>
                      </a:r>
                      <a:r>
                        <a:rPr kumimoji="0" lang="en-US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it-IT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traslatore IT (0.5)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4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Off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meccanica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Supporti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SiPM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per CCALT (0.5);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agganci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su QD0 (0.5)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1.0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548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Metrologia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Misura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planarita’</a:t>
                      </a:r>
                      <a:r>
                        <a:rPr kumimoji="0" lang="it-IT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guida-fibre (0.5) e PCB in </a:t>
                      </a:r>
                      <a:r>
                        <a:rPr kumimoji="0" lang="it-IT" altLang="ja-JP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alumina</a:t>
                      </a:r>
                      <a:r>
                        <a:rPr kumimoji="0" lang="it-IT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 (0.5) di QCALT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3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Metrologia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Misure dimensionali 96 cristalli di CCALT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0.5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63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SSE/SPAS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Tooling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ed integrazione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 mu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33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Assistenza assemblaggio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KLOE a CSN1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1" name="Group 92"/>
          <p:cNvGraphicFramePr>
            <a:graphicFrameLocks noGrp="1"/>
          </p:cNvGraphicFramePr>
          <p:nvPr/>
        </p:nvGraphicFramePr>
        <p:xfrm>
          <a:off x="317500" y="2813707"/>
          <a:ext cx="7921398" cy="3103998"/>
        </p:xfrm>
        <a:graphic>
          <a:graphicData uri="http://schemas.openxmlformats.org/drawingml/2006/table">
            <a:tbl>
              <a:tblPr/>
              <a:tblGrid>
                <a:gridCol w="1621825"/>
                <a:gridCol w="5330970"/>
                <a:gridCol w="968603"/>
              </a:tblGrid>
              <a:tr h="29768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Richieste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 2013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MI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Seminari, conferenze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21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Conferenze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35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CON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Gas,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metab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., manutenzione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120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APP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Integrazione,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spares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75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APP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Calcolo upgrade: spazio disco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80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Calcolo Man.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100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39700" y="1346200"/>
            <a:ext cx="90043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200" b="1" dirty="0" err="1" smtClean="0">
                <a:solidFill>
                  <a:prstClr val="black"/>
                </a:solidFill>
              </a:rPr>
              <a:t>Gruppo</a:t>
            </a:r>
            <a:r>
              <a:rPr lang="en-US" sz="2200" b="1" dirty="0" smtClean="0">
                <a:solidFill>
                  <a:prstClr val="black"/>
                </a:solidFill>
              </a:rPr>
              <a:t> LNF </a:t>
            </a:r>
            <a:r>
              <a:rPr lang="en-US" sz="2200" b="1" dirty="0" err="1" smtClean="0">
                <a:solidFill>
                  <a:prstClr val="black"/>
                </a:solidFill>
              </a:rPr>
              <a:t>nel</a:t>
            </a:r>
            <a:r>
              <a:rPr lang="en-US" sz="2200" b="1" dirty="0" smtClean="0">
                <a:solidFill>
                  <a:prstClr val="black"/>
                </a:solidFill>
              </a:rPr>
              <a:t> 2013: 18 </a:t>
            </a:r>
            <a:r>
              <a:rPr lang="en-US" sz="2200" b="1" dirty="0" err="1" smtClean="0">
                <a:solidFill>
                  <a:prstClr val="black"/>
                </a:solidFill>
              </a:rPr>
              <a:t>ricercatori</a:t>
            </a:r>
            <a:r>
              <a:rPr lang="en-US" sz="2200" b="1" dirty="0" smtClean="0">
                <a:solidFill>
                  <a:prstClr val="black"/>
                </a:solidFill>
              </a:rPr>
              <a:t> + 4 </a:t>
            </a:r>
            <a:r>
              <a:rPr lang="en-US" sz="2200" b="1" dirty="0" err="1" smtClean="0">
                <a:solidFill>
                  <a:prstClr val="black"/>
                </a:solidFill>
              </a:rPr>
              <a:t>tecnologi</a:t>
            </a:r>
            <a:r>
              <a:rPr lang="en-US" sz="2200" b="1" dirty="0" smtClean="0">
                <a:solidFill>
                  <a:prstClr val="black"/>
                </a:solidFill>
              </a:rPr>
              <a:t>: ~14 FTE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marL="27432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r>
              <a:rPr lang="it-IT" sz="2000" dirty="0" smtClean="0">
                <a:solidFill>
                  <a:srgbClr val="660066"/>
                </a:solidFill>
              </a:rPr>
              <a:t>Tecnici: </a:t>
            </a:r>
            <a:r>
              <a:rPr lang="en-US" sz="2000" dirty="0" err="1" smtClean="0">
                <a:solidFill>
                  <a:srgbClr val="660066"/>
                </a:solidFill>
              </a:rPr>
              <a:t>Anelli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smtClean="0">
                <a:solidFill>
                  <a:srgbClr val="660066"/>
                </a:solidFill>
              </a:rPr>
              <a:t>Mario, </a:t>
            </a:r>
            <a:r>
              <a:rPr lang="en-US" sz="2000" dirty="0" err="1" smtClean="0">
                <a:solidFill>
                  <a:srgbClr val="660066"/>
                </a:solidFill>
              </a:rPr>
              <a:t>Fortugno</a:t>
            </a:r>
            <a:r>
              <a:rPr lang="en-US" sz="2000" dirty="0" smtClean="0">
                <a:solidFill>
                  <a:srgbClr val="660066"/>
                </a:solidFill>
              </a:rPr>
              <a:t> Giuseppe, </a:t>
            </a:r>
            <a:r>
              <a:rPr lang="en-US" sz="2000" dirty="0" err="1" smtClean="0">
                <a:solidFill>
                  <a:srgbClr val="660066"/>
                </a:solidFill>
              </a:rPr>
              <a:t>Iannarelli</a:t>
            </a:r>
            <a:r>
              <a:rPr lang="en-US" sz="2000" dirty="0" smtClean="0">
                <a:solidFill>
                  <a:srgbClr val="660066"/>
                </a:solidFill>
              </a:rPr>
              <a:t> Mauro, </a:t>
            </a:r>
            <a:r>
              <a:rPr lang="en-US" sz="2000" dirty="0" err="1" smtClean="0">
                <a:solidFill>
                  <a:srgbClr val="660066"/>
                </a:solidFill>
              </a:rPr>
              <a:t>Pileggi</a:t>
            </a:r>
            <a:r>
              <a:rPr lang="en-US" sz="2000" dirty="0" smtClean="0">
                <a:solidFill>
                  <a:srgbClr val="660066"/>
                </a:solidFill>
              </a:rPr>
              <a:t> Giuseppe, </a:t>
            </a:r>
            <a:r>
              <a:rPr lang="en-US" sz="2000" dirty="0" err="1" smtClean="0">
                <a:solidFill>
                  <a:srgbClr val="660066"/>
                </a:solidFill>
              </a:rPr>
              <a:t>Ponzio</a:t>
            </a:r>
            <a:r>
              <a:rPr lang="en-US" sz="2000" dirty="0" smtClean="0">
                <a:solidFill>
                  <a:srgbClr val="660066"/>
                </a:solidFill>
              </a:rPr>
              <a:t> Bruno, </a:t>
            </a:r>
            <a:r>
              <a:rPr lang="en-US" sz="2000" dirty="0" err="1" smtClean="0">
                <a:solidFill>
                  <a:srgbClr val="660066"/>
                </a:solidFill>
              </a:rPr>
              <a:t>Rosellini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Rossano</a:t>
            </a:r>
            <a:r>
              <a:rPr lang="en-US" sz="2000" dirty="0" smtClean="0">
                <a:solidFill>
                  <a:srgbClr val="660066"/>
                </a:solidFill>
              </a:rPr>
              <a:t>, </a:t>
            </a:r>
            <a:r>
              <a:rPr lang="en-US" sz="2000" dirty="0" err="1" smtClean="0">
                <a:solidFill>
                  <a:srgbClr val="660066"/>
                </a:solidFill>
              </a:rPr>
              <a:t>Saputi</a:t>
            </a:r>
            <a:r>
              <a:rPr lang="en-US" sz="2000" dirty="0" smtClean="0">
                <a:solidFill>
                  <a:srgbClr val="660066"/>
                </a:solidFill>
              </a:rPr>
              <a:t> Alessandro, </a:t>
            </a:r>
            <a:r>
              <a:rPr lang="en-US" sz="2000" dirty="0" err="1" smtClean="0">
                <a:solidFill>
                  <a:srgbClr val="660066"/>
                </a:solidFill>
              </a:rPr>
              <a:t>Sborzacchi</a:t>
            </a:r>
            <a:r>
              <a:rPr lang="en-US" sz="2000" dirty="0" smtClean="0">
                <a:solidFill>
                  <a:srgbClr val="660066"/>
                </a:solidFill>
              </a:rPr>
              <a:t>  Francesco, </a:t>
            </a:r>
            <a:r>
              <a:rPr lang="en-US" sz="2000" dirty="0" err="1" smtClean="0">
                <a:solidFill>
                  <a:srgbClr val="660066"/>
                </a:solidFill>
              </a:rPr>
              <a:t>Turri</a:t>
            </a:r>
            <a:r>
              <a:rPr lang="en-US" sz="2000" dirty="0" smtClean="0">
                <a:solidFill>
                  <a:srgbClr val="660066"/>
                </a:solidFill>
              </a:rPr>
              <a:t> </a:t>
            </a:r>
            <a:r>
              <a:rPr lang="en-US" sz="2000" dirty="0" err="1" smtClean="0">
                <a:solidFill>
                  <a:srgbClr val="660066"/>
                </a:solidFill>
              </a:rPr>
              <a:t>Ennio</a:t>
            </a:r>
            <a:r>
              <a:rPr lang="en-US" sz="2000" dirty="0" smtClean="0">
                <a:solidFill>
                  <a:srgbClr val="660066"/>
                </a:solidFill>
              </a:rPr>
              <a:t>  </a:t>
            </a:r>
          </a:p>
          <a:p>
            <a:pPr marL="274320" indent="-274320" defTabSz="91440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en-US" sz="20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KLOE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1" name="Group 92"/>
          <p:cNvGraphicFramePr>
            <a:graphicFrameLocks noGrp="1"/>
          </p:cNvGraphicFramePr>
          <p:nvPr/>
        </p:nvGraphicFramePr>
        <p:xfrm>
          <a:off x="139700" y="1181100"/>
          <a:ext cx="8890001" cy="4604601"/>
        </p:xfrm>
        <a:graphic>
          <a:graphicData uri="http://schemas.openxmlformats.org/drawingml/2006/table">
            <a:tbl>
              <a:tblPr/>
              <a:tblGrid>
                <a:gridCol w="1621825"/>
                <a:gridCol w="5330970"/>
                <a:gridCol w="968603"/>
                <a:gridCol w="968603"/>
              </a:tblGrid>
              <a:tr h="307084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Richieste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I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semestre 2013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53734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SEA (SELF)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ECAL,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DC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,  Trigger: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Controllo, Riparazione, Ricostituzione riserva di schede per il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run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0.5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9.5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4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Supporto per installazione, cablaggio, test dei rivelatori su Dafne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08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Messa in operazione e test  elettronica IT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42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Messa in operazione e test  elettronica QCALT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68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Messa in operazione e test elettronica CCALT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4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SPCM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Carpenteria: vari lavori integrazione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8 mu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04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itchFamily="1" charset="0"/>
                        <a:cs typeface="Times New Roman" pitchFamily="1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Meccanica: lavorazioni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varie durante assemblaggio e integrazione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0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SSE/SPAS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Progettazione e assistenza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integrazione IT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" charset="0"/>
                          <a:cs typeface="Times New Roman" pitchFamily="1" charset="0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ＭＳ Ｐゴシック" pitchFamily="1" charset="-128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ＭＳ Ｐゴシック" pitchFamily="1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pSp>
        <p:nvGrpSpPr>
          <p:cNvPr id="3" name="Group 11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3" name="Action Button: Custom 12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apoccia\Desktop\P1050245.JPG"/>
          <p:cNvPicPr>
            <a:picLocks noChangeAspect="1" noChangeArrowheads="1"/>
          </p:cNvPicPr>
          <p:nvPr/>
        </p:nvPicPr>
        <p:blipFill>
          <a:blip r:embed="rId2"/>
          <a:srcRect r="10680" b="13667"/>
          <a:stretch>
            <a:fillRect/>
          </a:stretch>
        </p:blipFill>
        <p:spPr bwMode="auto">
          <a:xfrm>
            <a:off x="-1588" y="0"/>
            <a:ext cx="9145588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Attivita</a:t>
            </a:r>
            <a:r>
              <a:rPr lang="en-US" dirty="0" smtClean="0">
                <a:solidFill>
                  <a:srgbClr val="FFFFFF"/>
                </a:solidFill>
              </a:rPr>
              <a:t>’ 2012: NA62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err="1" smtClean="0"/>
              <a:t>Coordinatore</a:t>
            </a:r>
            <a:r>
              <a:rPr lang="en-US" dirty="0" smtClean="0"/>
              <a:t> I - LNF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 bwMode="auto">
          <a:xfrm>
            <a:off x="762000" y="309245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1" charset="0"/>
                <a:ea typeface="ＭＳ Ｐゴシック" pitchFamily="1" charset="-128"/>
                <a:cs typeface="ＭＳ Ｐゴシック" pitchFamily="1" charset="-128"/>
              </a:rPr>
              <a:t>A.Antonelli, G. Mannocchi, M. Martini, M. Moulson, F. Gonnella, M.Raggi, T. Spadaro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1" charset="0"/>
                <a:ea typeface="ＭＳ Ｐゴシック" pitchFamily="1" charset="-128"/>
                <a:cs typeface="ＭＳ Ｐゴシック" pitchFamily="1" charset="-128"/>
              </a:rPr>
              <a:t>C.Capoccia, E. Capitolo, A.Cecchetti, G. Corradi, R.Lenci, C. Paglia, V. Russo, M. Santoni, S.Valeri, D. Tagnani, T. Vassilieva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1" charset="0"/>
                <a:ea typeface="ＭＳ Ｐゴシック" pitchFamily="1" charset="-128"/>
                <a:cs typeface="ＭＳ Ｐゴシック" pitchFamily="1" charset="-128"/>
              </a:rPr>
              <a:t>In collaborazione con: G. Bisogni, U. Martini, V. Lollo, G. Di Raddo, P. Chimenti,  M. Troiani, M.Paris, E.Di Pasquale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</a:t>
            </a:r>
            <a:r>
              <a:rPr lang="en-US" dirty="0" err="1" smtClean="0"/>
              <a:t>responsabilita</a:t>
            </a:r>
            <a:r>
              <a:rPr lang="en-US" dirty="0" smtClean="0"/>
              <a:t>’ NA62 LNF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39280"/>
            <a:ext cx="8686800" cy="49377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Progettazione</a:t>
            </a:r>
            <a:r>
              <a:rPr lang="en-US" sz="2000" dirty="0" smtClean="0"/>
              <a:t> </a:t>
            </a:r>
            <a:r>
              <a:rPr lang="en-US" sz="2000" dirty="0" err="1" smtClean="0"/>
              <a:t>meccanica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veti</a:t>
            </a:r>
            <a:r>
              <a:rPr lang="en-US" sz="2000" dirty="0" smtClean="0"/>
              <a:t> a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angolo</a:t>
            </a:r>
            <a:r>
              <a:rPr lang="en-US" sz="2000" dirty="0" smtClean="0"/>
              <a:t> </a:t>
            </a:r>
            <a:r>
              <a:rPr lang="en-US" sz="2000" dirty="0" err="1" smtClean="0"/>
              <a:t>compresi</a:t>
            </a:r>
            <a:r>
              <a:rPr lang="en-US" sz="2000" dirty="0" smtClean="0"/>
              <a:t> </a:t>
            </a:r>
            <a:r>
              <a:rPr lang="en-US" sz="2000" dirty="0" err="1" smtClean="0"/>
              <a:t>gli</a:t>
            </a:r>
            <a:r>
              <a:rPr lang="en-US" sz="2000" dirty="0" smtClean="0"/>
              <a:t> </a:t>
            </a:r>
            <a:r>
              <a:rPr lang="en-US" sz="2000" dirty="0" err="1" smtClean="0"/>
              <a:t>strumenti</a:t>
            </a:r>
            <a:r>
              <a:rPr lang="en-US" sz="2000" dirty="0" smtClean="0"/>
              <a:t> per la </a:t>
            </a:r>
            <a:r>
              <a:rPr lang="en-US" sz="2000" dirty="0" err="1" smtClean="0"/>
              <a:t>costruzione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l’installazione</a:t>
            </a:r>
            <a:r>
              <a:rPr lang="en-US" sz="2000" dirty="0" smtClean="0"/>
              <a:t> (SPAS)</a:t>
            </a:r>
          </a:p>
          <a:p>
            <a:r>
              <a:rPr lang="en-US" sz="2000" dirty="0" err="1" smtClean="0"/>
              <a:t>Validazione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vessel </a:t>
            </a:r>
            <a:r>
              <a:rPr lang="en-US" sz="2000" dirty="0" err="1" smtClean="0"/>
              <a:t>presso</a:t>
            </a:r>
            <a:r>
              <a:rPr lang="en-US" sz="2000" dirty="0" smtClean="0"/>
              <a:t> la </a:t>
            </a:r>
            <a:r>
              <a:rPr lang="en-US" sz="2000" dirty="0" err="1" smtClean="0"/>
              <a:t>ditta</a:t>
            </a:r>
            <a:r>
              <a:rPr lang="en-US" sz="2000" dirty="0" smtClean="0"/>
              <a:t> </a:t>
            </a:r>
            <a:r>
              <a:rPr lang="en-US" sz="2000" dirty="0" err="1" smtClean="0"/>
              <a:t>costruttrice</a:t>
            </a:r>
            <a:r>
              <a:rPr lang="en-US" sz="2000" dirty="0" smtClean="0"/>
              <a:t> (SPAS, </a:t>
            </a:r>
            <a:r>
              <a:rPr lang="en-US" sz="2000" dirty="0" err="1" smtClean="0"/>
              <a:t>Servizio</a:t>
            </a:r>
            <a:r>
              <a:rPr lang="en-US" sz="2000" dirty="0" smtClean="0"/>
              <a:t> </a:t>
            </a:r>
            <a:r>
              <a:rPr lang="en-US" sz="2000" dirty="0" err="1" smtClean="0"/>
              <a:t>Vuoto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Costruzione</a:t>
            </a:r>
            <a:r>
              <a:rPr lang="en-US" sz="2000" dirty="0" smtClean="0"/>
              <a:t> </a:t>
            </a:r>
            <a:r>
              <a:rPr lang="en-US" sz="2000" dirty="0" err="1" smtClean="0"/>
              <a:t>strumenti</a:t>
            </a:r>
            <a:r>
              <a:rPr lang="en-US" sz="2000" dirty="0" smtClean="0"/>
              <a:t> </a:t>
            </a:r>
            <a:r>
              <a:rPr lang="en-US" sz="2000" dirty="0" err="1" smtClean="0"/>
              <a:t>installazione</a:t>
            </a:r>
            <a:r>
              <a:rPr lang="en-US" sz="2000" dirty="0" smtClean="0"/>
              <a:t>, </a:t>
            </a:r>
            <a:r>
              <a:rPr lang="en-US" sz="2000" dirty="0" err="1" smtClean="0"/>
              <a:t>meccanica</a:t>
            </a:r>
            <a:r>
              <a:rPr lang="en-US" sz="2000" dirty="0" smtClean="0"/>
              <a:t> </a:t>
            </a:r>
            <a:r>
              <a:rPr lang="en-US" sz="2000" dirty="0" err="1" smtClean="0"/>
              <a:t>assemblaggio</a:t>
            </a:r>
            <a:r>
              <a:rPr lang="en-US" sz="2000" dirty="0" smtClean="0"/>
              <a:t> (SSCR, SPAS)</a:t>
            </a:r>
          </a:p>
          <a:p>
            <a:r>
              <a:rPr lang="en-US" sz="2000" dirty="0" err="1" smtClean="0"/>
              <a:t>Costruzione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commissioning</a:t>
            </a:r>
          </a:p>
          <a:p>
            <a:r>
              <a:rPr lang="en-US" sz="2000" dirty="0" err="1" smtClean="0"/>
              <a:t>Installazione</a:t>
            </a:r>
            <a:r>
              <a:rPr lang="en-US" sz="2000" dirty="0" smtClean="0"/>
              <a:t> al CERN</a:t>
            </a:r>
          </a:p>
          <a:p>
            <a:r>
              <a:rPr lang="en-US" sz="2000" dirty="0" err="1" smtClean="0"/>
              <a:t>Progettazione</a:t>
            </a:r>
            <a:r>
              <a:rPr lang="en-US" sz="2000" dirty="0" smtClean="0"/>
              <a:t>, </a:t>
            </a:r>
            <a:r>
              <a:rPr lang="en-US" sz="2000" dirty="0" err="1" smtClean="0"/>
              <a:t>realizzazione</a:t>
            </a:r>
            <a:r>
              <a:rPr lang="en-US" sz="2000" dirty="0" smtClean="0"/>
              <a:t>, test </a:t>
            </a:r>
            <a:r>
              <a:rPr lang="en-US" sz="2000" dirty="0" err="1" smtClean="0"/>
              <a:t>dell’elettronica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front end (SEA)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err="1" smtClean="0"/>
              <a:t>Coordinatore</a:t>
            </a:r>
            <a:r>
              <a:rPr lang="en-US" dirty="0" smtClean="0"/>
              <a:t> I - LNF</a:t>
            </a:r>
          </a:p>
        </p:txBody>
      </p:sp>
      <p:pic>
        <p:nvPicPr>
          <p:cNvPr id="10" name="Picture 1" descr="a6_complet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348" y="3663950"/>
            <a:ext cx="26670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/>
          <a:srcRect l="-42712" t="1035" r="14404" b="19974"/>
          <a:stretch>
            <a:fillRect/>
          </a:stretch>
        </p:blipFill>
        <p:spPr bwMode="auto">
          <a:xfrm>
            <a:off x="3746500" y="3598490"/>
            <a:ext cx="3359082" cy="275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NA62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Attivita</a:t>
            </a:r>
            <a:r>
              <a:rPr lang="en-US" sz="2000" dirty="0" smtClean="0"/>
              <a:t>’ primo </a:t>
            </a:r>
            <a:r>
              <a:rPr lang="en-US" sz="2000" dirty="0" err="1" smtClean="0"/>
              <a:t>semestre</a:t>
            </a:r>
            <a:r>
              <a:rPr lang="en-US" sz="2000" dirty="0" smtClean="0"/>
              <a:t> 2012:</a:t>
            </a:r>
          </a:p>
          <a:p>
            <a:pPr lvl="1"/>
            <a:r>
              <a:rPr lang="en-US" sz="1700" dirty="0" err="1" smtClean="0"/>
              <a:t>costruzione</a:t>
            </a:r>
            <a:r>
              <a:rPr lang="en-US" sz="1700" dirty="0" smtClean="0"/>
              <a:t> </a:t>
            </a:r>
            <a:r>
              <a:rPr lang="en-US" sz="1700" dirty="0" err="1" smtClean="0"/>
              <a:t>e</a:t>
            </a:r>
            <a:r>
              <a:rPr lang="en-US" sz="1700" dirty="0" smtClean="0"/>
              <a:t> commissioning 3 </a:t>
            </a:r>
            <a:r>
              <a:rPr lang="en-US" sz="1700" dirty="0" err="1" smtClean="0"/>
              <a:t>stazioni</a:t>
            </a:r>
            <a:r>
              <a:rPr lang="en-US" sz="1700" dirty="0" smtClean="0"/>
              <a:t> LAV</a:t>
            </a:r>
          </a:p>
          <a:p>
            <a:pPr lvl="1"/>
            <a:r>
              <a:rPr lang="en-US" sz="1700" dirty="0" err="1" smtClean="0"/>
              <a:t>installazione</a:t>
            </a:r>
            <a:r>
              <a:rPr lang="en-US" sz="1700" dirty="0" smtClean="0"/>
              <a:t> 8 </a:t>
            </a:r>
            <a:r>
              <a:rPr lang="en-US" sz="1700" dirty="0" err="1" smtClean="0"/>
              <a:t>stazioni</a:t>
            </a:r>
            <a:r>
              <a:rPr lang="en-US" sz="1700" dirty="0" smtClean="0"/>
              <a:t> LAV </a:t>
            </a:r>
            <a:r>
              <a:rPr lang="en-US" sz="1700" dirty="0" err="1" smtClean="0"/>
              <a:t>sul</a:t>
            </a:r>
            <a:r>
              <a:rPr lang="en-US" sz="1700" dirty="0" smtClean="0"/>
              <a:t> </a:t>
            </a:r>
            <a:r>
              <a:rPr lang="en-US" sz="1700" dirty="0" err="1" smtClean="0"/>
              <a:t>tubo</a:t>
            </a:r>
            <a:r>
              <a:rPr lang="en-US" sz="1700" dirty="0" smtClean="0"/>
              <a:t> a </a:t>
            </a:r>
            <a:r>
              <a:rPr lang="en-US" sz="1700" dirty="0" err="1" smtClean="0"/>
              <a:t>vuoto</a:t>
            </a:r>
            <a:r>
              <a:rPr lang="en-US" sz="1700" dirty="0" smtClean="0"/>
              <a:t> </a:t>
            </a:r>
            <a:r>
              <a:rPr lang="en-US" sz="1700" dirty="0" err="1" smtClean="0"/>
              <a:t>dell’esperimento</a:t>
            </a:r>
            <a:r>
              <a:rPr lang="en-US" sz="1700" dirty="0" smtClean="0"/>
              <a:t> al CERN</a:t>
            </a:r>
          </a:p>
          <a:p>
            <a:pPr lvl="1"/>
            <a:r>
              <a:rPr lang="en-US" sz="1700" dirty="0" err="1" smtClean="0"/>
              <a:t>Sviluppo</a:t>
            </a:r>
            <a:r>
              <a:rPr lang="en-US" sz="1700" dirty="0" smtClean="0"/>
              <a:t> </a:t>
            </a:r>
            <a:r>
              <a:rPr lang="en-US" sz="1700" dirty="0" err="1" smtClean="0"/>
              <a:t>nella</a:t>
            </a:r>
            <a:r>
              <a:rPr lang="en-US" sz="1700" dirty="0" smtClean="0"/>
              <a:t> </a:t>
            </a:r>
            <a:r>
              <a:rPr lang="en-US" sz="1700" dirty="0" err="1" smtClean="0"/>
              <a:t>simulazione</a:t>
            </a:r>
            <a:r>
              <a:rPr lang="en-US" sz="1700" dirty="0" smtClean="0"/>
              <a:t> </a:t>
            </a:r>
            <a:r>
              <a:rPr lang="en-US" sz="1700" dirty="0" err="1" smtClean="0"/>
              <a:t>dettagliata</a:t>
            </a:r>
            <a:r>
              <a:rPr lang="en-US" sz="1700" dirty="0" smtClean="0"/>
              <a:t> PMT, FEE</a:t>
            </a:r>
          </a:p>
          <a:p>
            <a:pPr lvl="1"/>
            <a:r>
              <a:rPr lang="en-US" sz="1700" dirty="0" err="1" smtClean="0"/>
              <a:t>Sviluppo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un </a:t>
            </a:r>
            <a:r>
              <a:rPr lang="en-US" sz="1700" dirty="0" err="1" smtClean="0"/>
              <a:t>sistema</a:t>
            </a:r>
            <a:r>
              <a:rPr lang="en-US" sz="1700" dirty="0" smtClean="0"/>
              <a:t> </a:t>
            </a:r>
            <a:r>
              <a:rPr lang="en-US" sz="1700" dirty="0" err="1" smtClean="0"/>
              <a:t>di</a:t>
            </a:r>
            <a:r>
              <a:rPr lang="en-US" sz="1700" dirty="0" smtClean="0"/>
              <a:t> test </a:t>
            </a:r>
            <a:r>
              <a:rPr lang="en-US" sz="1700" dirty="0" err="1" smtClean="0"/>
              <a:t>massivo</a:t>
            </a:r>
            <a:r>
              <a:rPr lang="en-US" sz="1700" dirty="0" smtClean="0"/>
              <a:t> per FEE in </a:t>
            </a:r>
            <a:r>
              <a:rPr lang="en-US" sz="1700" dirty="0" err="1" smtClean="0"/>
              <a:t>produzione</a:t>
            </a:r>
            <a:endParaRPr lang="en-US" sz="1700" dirty="0" smtClean="0"/>
          </a:p>
          <a:p>
            <a:pPr lvl="1"/>
            <a:r>
              <a:rPr lang="en-US" sz="1700" dirty="0" err="1" smtClean="0"/>
              <a:t>Sviluppo</a:t>
            </a:r>
            <a:r>
              <a:rPr lang="en-US" sz="1700" dirty="0" smtClean="0"/>
              <a:t> Firmware per primitive </a:t>
            </a:r>
            <a:r>
              <a:rPr lang="en-US" sz="1700" dirty="0" err="1" smtClean="0"/>
              <a:t>dal</a:t>
            </a:r>
            <a:r>
              <a:rPr lang="en-US" sz="1700" dirty="0" smtClean="0"/>
              <a:t> LAV per trigger </a:t>
            </a:r>
            <a:r>
              <a:rPr lang="en-US" sz="1700" dirty="0" err="1" smtClean="0"/>
              <a:t>di</a:t>
            </a:r>
            <a:r>
              <a:rPr lang="en-US" sz="1700" dirty="0" smtClean="0"/>
              <a:t> </a:t>
            </a:r>
            <a:r>
              <a:rPr lang="en-US" sz="1700" dirty="0" err="1" smtClean="0"/>
              <a:t>livello</a:t>
            </a:r>
            <a:r>
              <a:rPr lang="en-US" sz="1700" dirty="0" smtClean="0"/>
              <a:t> 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pic>
        <p:nvPicPr>
          <p:cNvPr id="10" name="Picture 1" descr="Photo00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505258"/>
            <a:ext cx="3800475" cy="28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hoto 23-03-12 14 54 27.jpg"/>
          <p:cNvPicPr>
            <a:picLocks noChangeAspect="1"/>
          </p:cNvPicPr>
          <p:nvPr/>
        </p:nvPicPr>
        <p:blipFill>
          <a:blip r:embed="rId3"/>
          <a:srcRect l="961" t="9404" b="4932"/>
          <a:stretch>
            <a:fillRect/>
          </a:stretch>
        </p:blipFill>
        <p:spPr bwMode="auto">
          <a:xfrm rot="5400000">
            <a:off x="6749490" y="4009556"/>
            <a:ext cx="2851091" cy="184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creen shot 2011-03-29 at 6.09.02 PM.png"/>
          <p:cNvPicPr>
            <a:picLocks noChangeAspect="1"/>
          </p:cNvPicPr>
          <p:nvPr/>
        </p:nvPicPr>
        <p:blipFill>
          <a:blip r:embed="rId4"/>
          <a:srcRect l="11688" t="5247" r="2742"/>
          <a:stretch>
            <a:fillRect/>
          </a:stretch>
        </p:blipFill>
        <p:spPr bwMode="auto">
          <a:xfrm>
            <a:off x="3848596" y="3217867"/>
            <a:ext cx="34051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NA62 </a:t>
            </a:r>
            <a:r>
              <a:rPr lang="en-US" dirty="0" err="1" smtClean="0"/>
              <a:t>alla</a:t>
            </a:r>
            <a:r>
              <a:rPr lang="en-US" dirty="0" smtClean="0"/>
              <a:t> CSN1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 smtClean="0"/>
              <a:t>Gruppo</a:t>
            </a:r>
            <a:r>
              <a:rPr lang="en-US" sz="2400" b="1" dirty="0" smtClean="0"/>
              <a:t> LNF </a:t>
            </a:r>
            <a:r>
              <a:rPr lang="en-US" sz="2400" b="1" dirty="0" err="1" smtClean="0"/>
              <a:t>nel</a:t>
            </a:r>
            <a:r>
              <a:rPr lang="en-US" sz="2400" b="1" dirty="0" smtClean="0"/>
              <a:t> 2013: 6 </a:t>
            </a:r>
            <a:r>
              <a:rPr lang="en-US" sz="2400" b="1" dirty="0" err="1" smtClean="0"/>
              <a:t>ricercatori</a:t>
            </a:r>
            <a:r>
              <a:rPr lang="en-US" sz="2400" b="1" dirty="0" smtClean="0"/>
              <a:t> + 2 </a:t>
            </a:r>
            <a:r>
              <a:rPr lang="en-US" sz="2400" b="1" dirty="0" err="1" smtClean="0"/>
              <a:t>tecnologi</a:t>
            </a:r>
            <a:r>
              <a:rPr lang="en-US" sz="2400" b="1" dirty="0" smtClean="0"/>
              <a:t>: 6.3 FTE</a:t>
            </a:r>
          </a:p>
          <a:p>
            <a:r>
              <a:rPr lang="en-US" sz="2400" dirty="0" err="1" smtClean="0"/>
              <a:t>Costruzione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commissioning </a:t>
            </a:r>
            <a:r>
              <a:rPr lang="en-US" sz="2400" dirty="0" err="1" smtClean="0"/>
              <a:t>di</a:t>
            </a:r>
            <a:r>
              <a:rPr lang="en-US" sz="2400" dirty="0" smtClean="0"/>
              <a:t> 3 </a:t>
            </a:r>
            <a:r>
              <a:rPr lang="en-US" sz="2400" dirty="0" err="1" smtClean="0"/>
              <a:t>stazioni</a:t>
            </a:r>
            <a:r>
              <a:rPr lang="en-US" sz="2400" dirty="0" smtClean="0"/>
              <a:t> (3 </a:t>
            </a:r>
            <a:r>
              <a:rPr lang="en-US" sz="2400" dirty="0" err="1" smtClean="0"/>
              <a:t>m</a:t>
            </a:r>
            <a:r>
              <a:rPr lang="en-US" sz="2400" dirty="0" smtClean="0"/>
              <a:t> dia., 240 </a:t>
            </a:r>
            <a:r>
              <a:rPr lang="en-US" sz="2400" dirty="0" err="1" smtClean="0"/>
              <a:t>blocchi</a:t>
            </a:r>
            <a:r>
              <a:rPr lang="en-US" sz="2400" dirty="0" smtClean="0"/>
              <a:t> </a:t>
            </a:r>
            <a:r>
              <a:rPr lang="en-US" sz="2400" dirty="0" err="1" smtClean="0"/>
              <a:t>ognuna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Installallazione</a:t>
            </a:r>
            <a:r>
              <a:rPr lang="en-US" sz="2400" dirty="0" smtClean="0"/>
              <a:t>, </a:t>
            </a:r>
            <a:r>
              <a:rPr lang="en-US" sz="2400" dirty="0" err="1" smtClean="0"/>
              <a:t>cablaggio</a:t>
            </a:r>
            <a:r>
              <a:rPr lang="en-US" sz="2400" dirty="0" smtClean="0"/>
              <a:t> </a:t>
            </a:r>
            <a:r>
              <a:rPr lang="en-US" sz="2400" dirty="0" err="1" smtClean="0"/>
              <a:t>e</a:t>
            </a:r>
            <a:r>
              <a:rPr lang="en-US" sz="2400" dirty="0" smtClean="0"/>
              <a:t> commissioning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tutte</a:t>
            </a:r>
            <a:r>
              <a:rPr lang="en-US" sz="2400" dirty="0" smtClean="0"/>
              <a:t> le 12 </a:t>
            </a:r>
            <a:r>
              <a:rPr lang="en-US" sz="2400" dirty="0" err="1" smtClean="0"/>
              <a:t>stazioni</a:t>
            </a: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457200" y="3044624"/>
          <a:ext cx="8267700" cy="3059416"/>
        </p:xfrm>
        <a:graphic>
          <a:graphicData uri="http://schemas.openxmlformats.org/drawingml/2006/table">
            <a:tbl>
              <a:tblPr/>
              <a:tblGrid>
                <a:gridCol w="1462481"/>
                <a:gridCol w="4570019"/>
                <a:gridCol w="1110624"/>
                <a:gridCol w="1124576"/>
              </a:tblGrid>
              <a:tr h="29979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controllo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qualita’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presso ditta Fantini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16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16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3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Cablaggio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test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elettronica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12 LAV in situ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48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116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3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Installazione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LAV al CERN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24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3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progettisti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resp.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elettronica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8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3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al CERN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altre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sedi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44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41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Costruzione di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LAV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stations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LAV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Stations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al CERN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18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2o sem. 2012/1o sem. 2013 NA62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7380"/>
            <a:ext cx="8686800" cy="4937760"/>
          </a:xfrm>
        </p:spPr>
        <p:txBody>
          <a:bodyPr>
            <a:normAutofit/>
          </a:bodyPr>
          <a:lstStyle/>
          <a:p>
            <a:pPr lvl="2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9298" y="4879340"/>
          <a:ext cx="7763002" cy="1422400"/>
        </p:xfrm>
        <a:graphic>
          <a:graphicData uri="http://schemas.openxmlformats.org/drawingml/2006/table">
            <a:tbl>
              <a:tblPr/>
              <a:tblGrid>
                <a:gridCol w="2022602"/>
                <a:gridCol w="1066800"/>
                <a:gridCol w="914400"/>
                <a:gridCol w="1823763"/>
                <a:gridCol w="1216893"/>
                <a:gridCol w="718544"/>
              </a:tblGrid>
              <a:tr h="31268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Emilio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Capitolo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70%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err="1" smtClean="0">
                          <a:latin typeface="Verdana"/>
                        </a:rPr>
                        <a:t>Vincenzo</a:t>
                      </a:r>
                      <a:r>
                        <a:rPr lang="en-US" sz="1500" b="0" i="0" u="none" strike="noStrike" dirty="0" smtClean="0">
                          <a:latin typeface="Verdana"/>
                        </a:rPr>
                        <a:t> Russo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60%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268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err="1" smtClean="0">
                          <a:latin typeface="Verdana"/>
                        </a:rPr>
                        <a:t>Cesidio</a:t>
                      </a:r>
                      <a:r>
                        <a:rPr lang="en-US" sz="15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Capoccia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80%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Tatiana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Vassileva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80%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268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Aldo</a:t>
                      </a:r>
                      <a:r>
                        <a:rPr lang="en-US" sz="1500" b="0" i="0" u="none" strike="noStrike" baseline="0" dirty="0" smtClean="0">
                          <a:latin typeface="Verdana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Cecchetti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60%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Massimo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Santoni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80%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2689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Rosario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Lenci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C.T.E.R.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60%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err="1" smtClean="0">
                          <a:latin typeface="Verdana"/>
                        </a:rPr>
                        <a:t>Sauro</a:t>
                      </a:r>
                      <a:r>
                        <a:rPr lang="en-US" sz="1500" b="0" i="0" u="none" strike="noStrike" dirty="0" smtClean="0">
                          <a:latin typeface="Verdana"/>
                        </a:rPr>
                        <a:t> </a:t>
                      </a:r>
                      <a:r>
                        <a:rPr lang="en-US" sz="1500" b="0" i="0" u="none" strike="noStrike" dirty="0" err="1" smtClean="0">
                          <a:latin typeface="Verdana"/>
                        </a:rPr>
                        <a:t>Valeri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Op. Tec.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US" sz="1500" b="0" i="0" u="none" strike="noStrike" dirty="0" smtClean="0">
                          <a:latin typeface="Verdana"/>
                        </a:rPr>
                        <a:t>80%</a:t>
                      </a:r>
                      <a:endParaRPr lang="en-US" sz="15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2" name="Action Button: Custom 11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357100" y="1143000"/>
          <a:ext cx="8574088" cy="3704783"/>
        </p:xfrm>
        <a:graphic>
          <a:graphicData uri="http://schemas.openxmlformats.org/drawingml/2006/table">
            <a:tbl>
              <a:tblPr/>
              <a:tblGrid>
                <a:gridCol w="1534635"/>
                <a:gridCol w="5044378"/>
                <a:gridCol w="916531"/>
                <a:gridCol w="1078544"/>
              </a:tblGrid>
              <a:tr h="30635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II semestre 2012 (confermate anche per I semestre 2013)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0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 (SELF)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Completamento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FEE boards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11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20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Test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commissioning in situ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5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Sviluppo scheda LED driver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SPCM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Officina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7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9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Carpenteria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Servizio Vuoto DA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vuoto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collaudo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vessel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presso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Fantini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aiuto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 per 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vuoto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LNF,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consulenza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sui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materiali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tecniche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pulizia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usare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vuoto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Tecnici di gruppo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5.7 FTE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0795" y="1474894"/>
          <a:ext cx="9042405" cy="4875087"/>
        </p:xfrm>
        <a:graphic>
          <a:graphicData uri="http://schemas.openxmlformats.org/drawingml/2006/table">
            <a:tbl>
              <a:tblPr/>
              <a:tblGrid>
                <a:gridCol w="1130300"/>
                <a:gridCol w="419100"/>
                <a:gridCol w="406400"/>
                <a:gridCol w="596900"/>
                <a:gridCol w="863600"/>
                <a:gridCol w="406400"/>
                <a:gridCol w="412750"/>
                <a:gridCol w="565150"/>
                <a:gridCol w="530225"/>
                <a:gridCol w="536575"/>
                <a:gridCol w="452440"/>
                <a:gridCol w="544513"/>
                <a:gridCol w="544513"/>
                <a:gridCol w="630234"/>
                <a:gridCol w="458792"/>
                <a:gridCol w="544513"/>
              </a:tblGrid>
              <a:tr h="323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Verdana"/>
                        </a:rPr>
                        <a:t>Sigla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latin typeface="Verdana"/>
                        </a:rPr>
                        <a:t>Ric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Tec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FTE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&lt;FTE&gt;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MI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ME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CON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APP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ALTRO CAP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 smtClean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ATLAS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15.6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0.78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221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106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113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109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BABAR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3.3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0.47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21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15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BESIII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2.0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0.50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56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CDF2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2.3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0.46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75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19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CMS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9.7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0.75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126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KLOE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23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17.5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216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99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8000"/>
                          </a:solidFill>
                          <a:latin typeface="Verdana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568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294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8000"/>
                          </a:solidFill>
                          <a:latin typeface="Verdana"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90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MAN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LHCb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8.2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0.68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112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60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165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NA62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5.3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119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79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25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TRA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latin typeface="Verdana"/>
                        </a:rPr>
                        <a:t>PSupB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4.0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0.36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7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12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8000"/>
                          </a:solidFill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TRA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Pmu2e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1.2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0.30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28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11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19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UA9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2.1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0.27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14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25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34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28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latin typeface="Verdana"/>
                        </a:rPr>
                        <a:t>DTZ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latin typeface="Verdana"/>
                        </a:rPr>
                        <a:t>97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latin typeface="Verdana"/>
                        </a:rPr>
                        <a:t>22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>
                          <a:latin typeface="Verdana"/>
                        </a:rPr>
                        <a:t>71.2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atin typeface="Verdana"/>
                        </a:rPr>
                        <a:t>0.60</a:t>
                      </a:r>
                      <a:endParaRPr lang="en-US" sz="1800" b="1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18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68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74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latin typeface="Verdana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73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Verdana"/>
                        </a:rPr>
                        <a:t>33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Action Button: Custom 11">
            <a:hlinkClick r:id="" action="ppaction://noaction" highlightClick="1"/>
            <a:hlinkHover r:id="rId2" action="ppaction://hlinksldjump"/>
          </p:cNvPr>
          <p:cNvSpPr/>
          <p:nvPr/>
        </p:nvSpPr>
        <p:spPr>
          <a:xfrm>
            <a:off x="888999" y="18288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0922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>
                <a:solidFill>
                  <a:srgbClr val="0000FF"/>
                </a:solidFill>
              </a:rPr>
              <a:t>Richieste</a:t>
            </a:r>
            <a:r>
              <a:rPr lang="en-US" sz="2200" dirty="0" smtClean="0">
                <a:solidFill>
                  <a:srgbClr val="0000FF"/>
                </a:solidFill>
              </a:rPr>
              <a:t> 2011</a:t>
            </a:r>
            <a:r>
              <a:rPr lang="en-US" sz="2200" dirty="0" smtClean="0"/>
              <a:t>, </a:t>
            </a:r>
            <a:r>
              <a:rPr lang="en-US" sz="2200" dirty="0" err="1" smtClean="0">
                <a:solidFill>
                  <a:srgbClr val="FF0000"/>
                </a:solidFill>
              </a:rPr>
              <a:t>assegnazioni</a:t>
            </a:r>
            <a:r>
              <a:rPr lang="en-US" sz="2200" dirty="0" smtClean="0">
                <a:solidFill>
                  <a:srgbClr val="FF0000"/>
                </a:solidFill>
              </a:rPr>
              <a:t> 2012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8000"/>
                </a:solidFill>
              </a:rPr>
              <a:t>SJ 2012 </a:t>
            </a:r>
            <a:r>
              <a:rPr lang="en-US" sz="2200" dirty="0" err="1" smtClean="0"/>
              <a:t>approssimati</a:t>
            </a:r>
            <a:r>
              <a:rPr lang="en-US" sz="2200" dirty="0" smtClean="0"/>
              <a:t> a 1 </a:t>
            </a:r>
            <a:r>
              <a:rPr lang="en-US" sz="2200" dirty="0" err="1" smtClean="0"/>
              <a:t>kE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Reminder: </a:t>
            </a:r>
            <a:r>
              <a:rPr lang="en-US" dirty="0" err="1" smtClean="0"/>
              <a:t>gruppo</a:t>
            </a:r>
            <a:r>
              <a:rPr lang="en-US" dirty="0" smtClean="0"/>
              <a:t> 1 LNF 2012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21" name="Action Button: Custom 20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88999" y="36068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88999" y="44069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888999" y="40767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888999" y="31369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888999" y="24765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888999" y="48768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Custom 26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888999" y="53340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Custom 27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888999" y="6095981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Custom 28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888999" y="21336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Custom 29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888999" y="28067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Custom 30">
            <a:hlinkClick r:id="" action="ppaction://noaction" highlightClick="1"/>
            <a:hlinkHover r:id="rId13" action="ppaction://hlinksldjump"/>
          </p:cNvPr>
          <p:cNvSpPr/>
          <p:nvPr/>
        </p:nvSpPr>
        <p:spPr>
          <a:xfrm>
            <a:off x="888999" y="56896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11"/>
          <p:cNvGrpSpPr/>
          <p:nvPr/>
        </p:nvGrpSpPr>
        <p:grpSpPr>
          <a:xfrm>
            <a:off x="8401858" y="697468"/>
            <a:ext cx="620683" cy="369332"/>
            <a:chOff x="8379506" y="5919374"/>
            <a:chExt cx="620683" cy="369332"/>
          </a:xfrm>
        </p:grpSpPr>
        <p:sp>
          <p:nvSpPr>
            <p:cNvPr id="48" name="Action Button: Custom 47">
              <a:hlinkClick r:id="" action="ppaction://noaction" highlightClick="1"/>
              <a:hlinkHover r:id="rId14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379506" y="5919374"/>
              <a:ext cx="5260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fwd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</a:t>
            </a: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err="1" smtClean="0"/>
              <a:t>Responsabilita</a:t>
            </a:r>
            <a:r>
              <a:rPr lang="en-US" sz="2200" dirty="0" smtClean="0"/>
              <a:t>’ verso la </a:t>
            </a:r>
            <a:r>
              <a:rPr lang="en-US" sz="2200" dirty="0" err="1" smtClean="0"/>
              <a:t>collaborazione</a:t>
            </a:r>
            <a:r>
              <a:rPr lang="en-US" sz="2200" dirty="0" smtClean="0"/>
              <a:t>: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Turni</a:t>
            </a:r>
            <a:r>
              <a:rPr lang="en-US" sz="2200" dirty="0" smtClean="0">
                <a:solidFill>
                  <a:prstClr val="black"/>
                </a:solidFill>
              </a:rPr>
              <a:t> shift leader, online monitor, </a:t>
            </a:r>
            <a:r>
              <a:rPr lang="en-US" sz="2200" dirty="0" err="1" smtClean="0">
                <a:solidFill>
                  <a:prstClr val="black"/>
                </a:solidFill>
              </a:rPr>
              <a:t>muon</a:t>
            </a:r>
            <a:r>
              <a:rPr lang="en-US" sz="2200" dirty="0" smtClean="0">
                <a:solidFill>
                  <a:prstClr val="black"/>
                </a:solidFill>
              </a:rPr>
              <a:t> piquet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Manutenzione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muon</a:t>
            </a:r>
            <a:r>
              <a:rPr lang="en-US" sz="2200" dirty="0" smtClean="0">
                <a:solidFill>
                  <a:prstClr val="black"/>
                </a:solidFill>
              </a:rPr>
              <a:t> system: </a:t>
            </a:r>
            <a:r>
              <a:rPr lang="en-US" sz="2200" dirty="0" err="1" smtClean="0">
                <a:solidFill>
                  <a:prstClr val="black"/>
                </a:solidFill>
              </a:rPr>
              <a:t>camere</a:t>
            </a:r>
            <a:r>
              <a:rPr lang="en-US" sz="2200" dirty="0" smtClean="0">
                <a:solidFill>
                  <a:prstClr val="black"/>
                </a:solidFill>
              </a:rPr>
              <a:t> MWPC </a:t>
            </a:r>
            <a:r>
              <a:rPr lang="en-US" sz="2200" dirty="0" err="1" smtClean="0">
                <a:solidFill>
                  <a:prstClr val="black"/>
                </a:solidFill>
              </a:rPr>
              <a:t>e</a:t>
            </a:r>
            <a:r>
              <a:rPr lang="en-US" sz="2200" dirty="0" smtClean="0">
                <a:solidFill>
                  <a:prstClr val="black"/>
                </a:solidFill>
              </a:rPr>
              <a:t> GEM, FEE (ODE/IB) </a:t>
            </a:r>
            <a:r>
              <a:rPr lang="en-US" sz="2200" dirty="0" err="1" smtClean="0">
                <a:solidFill>
                  <a:prstClr val="black"/>
                </a:solidFill>
              </a:rPr>
              <a:t>e</a:t>
            </a:r>
            <a:r>
              <a:rPr lang="en-US" sz="2200" dirty="0" smtClean="0">
                <a:solidFill>
                  <a:prstClr val="black"/>
                </a:solidFill>
              </a:rPr>
              <a:t> software ECS</a:t>
            </a:r>
          </a:p>
          <a:p>
            <a:pPr lvl="0"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Online monitor per </a:t>
            </a:r>
            <a:r>
              <a:rPr lang="en-US" sz="2200" dirty="0" err="1" smtClean="0">
                <a:solidFill>
                  <a:prstClr val="black"/>
                </a:solidFill>
              </a:rPr>
              <a:t>efficienze</a:t>
            </a:r>
            <a:r>
              <a:rPr lang="en-US" sz="2200" dirty="0" smtClean="0">
                <a:solidFill>
                  <a:prstClr val="black"/>
                </a:solidFill>
              </a:rPr>
              <a:t> HW </a:t>
            </a:r>
            <a:r>
              <a:rPr lang="en-US" sz="2200" dirty="0" err="1" smtClean="0">
                <a:solidFill>
                  <a:prstClr val="black"/>
                </a:solidFill>
              </a:rPr>
              <a:t>camere</a:t>
            </a:r>
            <a:r>
              <a:rPr lang="en-US" sz="2200" dirty="0" smtClean="0">
                <a:solidFill>
                  <a:prstClr val="black"/>
                </a:solidFill>
              </a:rPr>
              <a:t> MWPC </a:t>
            </a:r>
            <a:r>
              <a:rPr lang="en-US" sz="2200" dirty="0" err="1" smtClean="0">
                <a:solidFill>
                  <a:prstClr val="black"/>
                </a:solidFill>
              </a:rPr>
              <a:t>e</a:t>
            </a:r>
            <a:r>
              <a:rPr lang="en-US" sz="2200" dirty="0" smtClean="0">
                <a:solidFill>
                  <a:prstClr val="black"/>
                </a:solidFill>
              </a:rPr>
              <a:t> GEM</a:t>
            </a:r>
          </a:p>
          <a:p>
            <a:pPr lvl="0"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Offline tool per </a:t>
            </a:r>
            <a:r>
              <a:rPr lang="en-US" sz="2200" dirty="0" err="1" smtClean="0">
                <a:solidFill>
                  <a:prstClr val="black"/>
                </a:solidFill>
              </a:rPr>
              <a:t>misura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efficienze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rivelazione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smtClean="0">
                <a:solidFill>
                  <a:prstClr val="black"/>
                </a:solidFill>
              </a:rPr>
              <a:t> (control samples)</a:t>
            </a:r>
          </a:p>
          <a:p>
            <a:pPr lvl="0"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In </a:t>
            </a:r>
            <a:r>
              <a:rPr lang="en-US" sz="2200" dirty="0" err="1" smtClean="0">
                <a:solidFill>
                  <a:prstClr val="black"/>
                </a:solidFill>
              </a:rPr>
              <a:t>funzione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LHCb</a:t>
            </a:r>
            <a:r>
              <a:rPr lang="en-US" sz="2200" dirty="0" smtClean="0">
                <a:solidFill>
                  <a:prstClr val="black"/>
                </a:solidFill>
              </a:rPr>
              <a:t> upgrade: </a:t>
            </a: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</a:rPr>
              <a:t>costruzione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prototipo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rivelatore</a:t>
            </a:r>
            <a:r>
              <a:rPr lang="en-US" sz="1900" dirty="0" smtClean="0">
                <a:solidFill>
                  <a:prstClr val="black"/>
                </a:solidFill>
              </a:rPr>
              <a:t> a </a:t>
            </a:r>
            <a:r>
              <a:rPr lang="en-US" sz="1900" dirty="0" err="1" smtClean="0">
                <a:solidFill>
                  <a:prstClr val="black"/>
                </a:solidFill>
              </a:rPr>
              <a:t>fibre</a:t>
            </a:r>
            <a:r>
              <a:rPr lang="en-US" sz="1900" dirty="0" smtClean="0">
                <a:solidFill>
                  <a:prstClr val="black"/>
                </a:solidFill>
              </a:rPr>
              <a:t> con MAPM, test con CR</a:t>
            </a: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</a:rPr>
              <a:t>simulazione</a:t>
            </a:r>
            <a:r>
              <a:rPr lang="en-US" sz="1900" dirty="0" smtClean="0">
                <a:solidFill>
                  <a:prstClr val="black"/>
                </a:solidFill>
              </a:rPr>
              <a:t> GEANT4 </a:t>
            </a:r>
            <a:r>
              <a:rPr lang="en-US" sz="1900" dirty="0" err="1" smtClean="0">
                <a:solidFill>
                  <a:prstClr val="black"/>
                </a:solidFill>
              </a:rPr>
              <a:t>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validazione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risultati</a:t>
            </a:r>
            <a:r>
              <a:rPr lang="en-US" sz="1900" dirty="0" smtClean="0">
                <a:solidFill>
                  <a:prstClr val="black"/>
                </a:solidFill>
              </a:rPr>
              <a:t> del test con CR: </a:t>
            </a:r>
            <a:r>
              <a:rPr lang="en-US" sz="1900" dirty="0" err="1" smtClean="0">
                <a:solidFill>
                  <a:prstClr val="black"/>
                </a:solidFill>
              </a:rPr>
              <a:t>risoluzione</a:t>
            </a:r>
            <a:r>
              <a:rPr lang="en-US" sz="1900" dirty="0" smtClean="0">
                <a:solidFill>
                  <a:prstClr val="black"/>
                </a:solidFill>
              </a:rPr>
              <a:t>&lt;200 </a:t>
            </a:r>
            <a:r>
              <a:rPr lang="en-US" sz="19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1900" dirty="0" smtClean="0">
                <a:solidFill>
                  <a:prstClr val="black"/>
                </a:solidFill>
              </a:rPr>
              <a:t>m</a:t>
            </a:r>
            <a:endParaRPr lang="en-US" sz="22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Analisi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canale</a:t>
            </a:r>
            <a:r>
              <a:rPr lang="en-US" sz="2200" dirty="0" smtClean="0">
                <a:solidFill>
                  <a:prstClr val="black"/>
                </a:solidFill>
              </a:rPr>
              <a:t> B</a:t>
            </a:r>
            <a:r>
              <a:rPr lang="en-US" sz="2200" baseline="-25000" dirty="0" smtClean="0">
                <a:solidFill>
                  <a:prstClr val="black"/>
                </a:solidFill>
              </a:rPr>
              <a:t>s </a:t>
            </a:r>
            <a:r>
              <a:rPr lang="en-US" sz="2200" dirty="0" err="1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mm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(LNF ha 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WG convener)</a:t>
            </a: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  <a:sym typeface="Wingdings"/>
              </a:rPr>
              <a:t>Risultato</a:t>
            </a: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 con 300 pb</a:t>
            </a:r>
            <a:r>
              <a:rPr lang="en-US" sz="1900" baseline="30000" dirty="0" smtClean="0">
                <a:solidFill>
                  <a:prstClr val="black"/>
                </a:solidFill>
                <a:sym typeface="Wingdings"/>
              </a:rPr>
              <a:t>-1</a:t>
            </a: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sym typeface="Wingdings"/>
              </a:rPr>
              <a:t>PLB 708 (2012) 55</a:t>
            </a: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  <a:sym typeface="Wingdings"/>
              </a:rPr>
              <a:t>Tutto</a:t>
            </a: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  <a:sym typeface="Wingdings"/>
              </a:rPr>
              <a:t>il</a:t>
            </a: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 data set 2011, 1 fb</a:t>
            </a:r>
            <a:r>
              <a:rPr lang="en-US" sz="1900" baseline="30000" dirty="0" smtClean="0">
                <a:solidFill>
                  <a:prstClr val="black"/>
                </a:solidFill>
                <a:sym typeface="Wingdings"/>
              </a:rPr>
              <a:t>-1</a:t>
            </a:r>
            <a:r>
              <a:rPr lang="en-US" sz="1900" dirty="0" smtClean="0">
                <a:solidFill>
                  <a:srgbClr val="FF0000"/>
                </a:solidFill>
                <a:sym typeface="Wingdings"/>
              </a:rPr>
              <a:t>,</a:t>
            </a:r>
            <a:r>
              <a:rPr lang="en-US" sz="1900" baseline="30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sym typeface="Wingdings"/>
              </a:rPr>
              <a:t>PRL 108, 231801 (2012)</a:t>
            </a: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:  BR &lt; 4.5 10</a:t>
            </a:r>
            <a:r>
              <a:rPr lang="en-US" sz="1900" baseline="30000" dirty="0" smtClean="0">
                <a:solidFill>
                  <a:prstClr val="black"/>
                </a:solidFill>
                <a:sym typeface="Wingdings"/>
              </a:rPr>
              <a:t>-9</a:t>
            </a: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 @ 95% CL</a:t>
            </a: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Nuove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analisi</a:t>
            </a:r>
            <a:r>
              <a:rPr lang="en-US" sz="2200" dirty="0" smtClean="0">
                <a:solidFill>
                  <a:prstClr val="black"/>
                </a:solidFill>
              </a:rPr>
              <a:t>: </a:t>
            </a:r>
            <a:r>
              <a:rPr lang="en-US" sz="2200" dirty="0" err="1" smtClean="0">
                <a:solidFill>
                  <a:prstClr val="black"/>
                </a:solidFill>
              </a:rPr>
              <a:t>canale</a:t>
            </a:r>
            <a:r>
              <a:rPr lang="en-US" sz="2200" dirty="0" smtClean="0">
                <a:solidFill>
                  <a:prstClr val="black"/>
                </a:solidFill>
              </a:rPr>
              <a:t> B</a:t>
            </a:r>
            <a:r>
              <a:rPr lang="en-US" sz="2200" baseline="-25000" dirty="0" smtClean="0">
                <a:solidFill>
                  <a:prstClr val="black"/>
                </a:solidFill>
              </a:rPr>
              <a:t>s </a:t>
            </a:r>
            <a:r>
              <a:rPr lang="en-US" sz="2200" dirty="0" err="1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sym typeface="Wingdings"/>
              </a:rPr>
              <a:t>e</a:t>
            </a:r>
            <a:r>
              <a:rPr lang="en-US" sz="22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m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 (LFV) </a:t>
            </a:r>
            <a:r>
              <a:rPr lang="en-US" sz="2200" dirty="0" err="1" smtClean="0">
                <a:solidFill>
                  <a:prstClr val="black"/>
                </a:solidFill>
                <a:sym typeface="Wingdings"/>
              </a:rPr>
              <a:t>e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 CPV in </a:t>
            </a:r>
            <a:r>
              <a:rPr lang="en-US" sz="2200" dirty="0" smtClean="0">
                <a:solidFill>
                  <a:prstClr val="black"/>
                </a:solidFill>
              </a:rPr>
              <a:t>D</a:t>
            </a:r>
            <a:r>
              <a:rPr lang="en-US" sz="2200" baseline="30000" dirty="0" smtClean="0">
                <a:solidFill>
                  <a:prstClr val="black"/>
                </a:solidFill>
              </a:rPr>
              <a:t>0</a:t>
            </a:r>
            <a:r>
              <a:rPr lang="en-US" sz="2200" baseline="-250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n-US" sz="2200" dirty="0" smtClean="0">
                <a:solidFill>
                  <a:prstClr val="black"/>
                </a:solidFill>
                <a:sym typeface="Wingdings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Symbol" charset="2"/>
                <a:cs typeface="Symbol" charset="2"/>
                <a:sym typeface="Wingdings"/>
              </a:rPr>
              <a:t>fg</a:t>
            </a:r>
            <a:endParaRPr lang="en-US" sz="2200" dirty="0" smtClean="0">
              <a:solidFill>
                <a:prstClr val="black"/>
              </a:solidFill>
              <a:latin typeface="Symbol" charset="2"/>
              <a:cs typeface="Symbol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2o sem. 2012 </a:t>
            </a: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406400" y="1308100"/>
          <a:ext cx="8016562" cy="3841682"/>
        </p:xfrm>
        <a:graphic>
          <a:graphicData uri="http://schemas.openxmlformats.org/drawingml/2006/table">
            <a:tbl>
              <a:tblPr/>
              <a:tblGrid>
                <a:gridCol w="1462481"/>
                <a:gridCol w="4807205"/>
                <a:gridCol w="873438"/>
                <a:gridCol w="873438"/>
              </a:tblGrid>
              <a:tr h="33642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II semestre 2012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manutenzione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sistemi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elettronici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 (ODE/IB)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Muon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manutenzione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/aggiornamento firmware ODE/ECS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Muon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0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preparazione upgrade: studio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fattibilita’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readout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preparazione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upgrade: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sviluppo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elettronica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camere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SSE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fattibilita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’ upgrade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detector –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manutenzione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al CERN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strutture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supporto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movimento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system –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Manuale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movimentazione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Mu station 1 (2006/42/CE)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a CSN1: </a:t>
            </a: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0880"/>
            <a:ext cx="8686800" cy="796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Gruppo</a:t>
            </a:r>
            <a:r>
              <a:rPr lang="en-US" sz="2200" dirty="0" smtClean="0"/>
              <a:t> </a:t>
            </a:r>
            <a:r>
              <a:rPr lang="en-US" sz="2200" dirty="0" err="1" smtClean="0"/>
              <a:t>nel</a:t>
            </a:r>
            <a:r>
              <a:rPr lang="en-US" sz="2200" dirty="0" smtClean="0"/>
              <a:t> 2013, ~ </a:t>
            </a:r>
            <a:r>
              <a:rPr lang="en-US" sz="2200" dirty="0" err="1" smtClean="0"/>
              <a:t>invariato</a:t>
            </a:r>
            <a:r>
              <a:rPr lang="en-US" sz="2200" dirty="0" smtClean="0"/>
              <a:t>: 10 </a:t>
            </a:r>
            <a:r>
              <a:rPr lang="en-US" sz="2200" dirty="0" err="1" smtClean="0"/>
              <a:t>Ric</a:t>
            </a:r>
            <a:r>
              <a:rPr lang="en-US" sz="2200" dirty="0" smtClean="0"/>
              <a:t> + 2 Tec per 7.6 </a:t>
            </a:r>
            <a:r>
              <a:rPr lang="en-US" sz="2200" dirty="0" smtClean="0"/>
              <a:t>FTE</a:t>
            </a:r>
          </a:p>
          <a:p>
            <a:pPr>
              <a:buNone/>
            </a:pPr>
            <a:r>
              <a:rPr lang="en-US" sz="1800" dirty="0" err="1" smtClean="0"/>
              <a:t>Tecnici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supporto</a:t>
            </a:r>
            <a:r>
              <a:rPr lang="en-US" sz="1800" dirty="0" smtClean="0"/>
              <a:t>: M. </a:t>
            </a:r>
            <a:r>
              <a:rPr lang="en-US" sz="1800" dirty="0" err="1" smtClean="0"/>
              <a:t>Anelli</a:t>
            </a:r>
            <a:r>
              <a:rPr lang="en-US" sz="1800" dirty="0" smtClean="0"/>
              <a:t>, R. </a:t>
            </a:r>
            <a:r>
              <a:rPr lang="en-US" sz="1800" dirty="0" err="1" smtClean="0"/>
              <a:t>Rosellini</a:t>
            </a:r>
            <a:r>
              <a:rPr lang="en-US" sz="1800" dirty="0" smtClean="0"/>
              <a:t>, M. </a:t>
            </a:r>
            <a:r>
              <a:rPr lang="en-US" sz="1800" dirty="0" err="1" smtClean="0"/>
              <a:t>Santoni</a:t>
            </a:r>
            <a:r>
              <a:rPr lang="en-US" sz="1800" dirty="0" smtClean="0"/>
              <a:t>, A. </a:t>
            </a:r>
            <a:r>
              <a:rPr lang="en-US" sz="1800" dirty="0" err="1" smtClean="0"/>
              <a:t>Saputi</a:t>
            </a:r>
            <a:endParaRPr lang="en-US" sz="1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406400" y="1937864"/>
          <a:ext cx="8016562" cy="4365094"/>
        </p:xfrm>
        <a:graphic>
          <a:graphicData uri="http://schemas.openxmlformats.org/drawingml/2006/table">
            <a:tbl>
              <a:tblPr/>
              <a:tblGrid>
                <a:gridCol w="1462481"/>
                <a:gridCol w="4570019"/>
                <a:gridCol w="1110624"/>
                <a:gridCol w="873438"/>
              </a:tblGrid>
              <a:tr h="1977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algoritmico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9.5kE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92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manutenzione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MWPC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Muon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9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manutenzione GEM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Muon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9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manutenzione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FEE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92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LHCb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weeks,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al CERN,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conferenze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7.6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Responsabilita’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analisi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B</a:t>
                      </a:r>
                      <a:r>
                        <a:rPr kumimoji="0" lang="it-IT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</a:t>
                      </a:r>
                      <a:r>
                        <a:rPr kumimoji="0" lang="it-IT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  <a:sym typeface="Wingdings"/>
                        </a:rPr>
                        <a:t>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  <a:sym typeface="Wingding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ＭＳ Ｐゴシック" pitchFamily="1" charset="-128"/>
                          <a:cs typeface="Symbol" charset="2"/>
                          <a:sym typeface="Wingdings"/>
                        </a:rPr>
                        <a:t>mm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14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49.5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Prototipi GEM in scala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: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(M2R1 e M2R2)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11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Setup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scheda TELL40: scheda AMC + figlia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FEE per nuovi prototipi GEM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5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Riparazione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MWPC, assemblaggio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GEM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APP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MOF-B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I </a:t>
            </a:r>
            <a:r>
              <a:rPr lang="en-US" dirty="0" err="1" smtClean="0"/>
              <a:t>e</a:t>
            </a:r>
            <a:r>
              <a:rPr lang="en-US" dirty="0" smtClean="0"/>
              <a:t> II sem. 2013 </a:t>
            </a: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4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165100" y="1270001"/>
          <a:ext cx="8593788" cy="4531256"/>
        </p:xfrm>
        <a:graphic>
          <a:graphicData uri="http://schemas.openxmlformats.org/drawingml/2006/table">
            <a:tbl>
              <a:tblPr/>
              <a:tblGrid>
                <a:gridCol w="901700"/>
                <a:gridCol w="6045200"/>
                <a:gridCol w="838200"/>
                <a:gridCol w="808688"/>
              </a:tblGrid>
              <a:tr h="2804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I e II semestre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9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manutenzione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sistemi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elettronici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 (ODE/IB) </a:t>
                      </a:r>
                      <a:r>
                        <a:rPr kumimoji="0" lang="en-US" sz="16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Muon</a:t>
                      </a:r>
                      <a:r>
                        <a:rPr kumimoji="0" lang="en-US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16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manutenzione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/aggiornamento firmware ODE/ECS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Muon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system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9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preparazione upgrade: sviluppo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readout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GEM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preparazione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upgrade: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prototipi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FEE GEM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7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preparazione upgrade: filtro digitale per nuovo FE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system 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SSE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fattibilita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’ upgrade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detector –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manutenzione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messa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norma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al CERN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strutture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supporto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movimento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system –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Documentazione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SSE/SPAS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progettazione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prototipi scala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: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rivelatori GEM per upgrade stazione M2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66280"/>
            <a:ext cx="8915400" cy="4937760"/>
          </a:xfrm>
        </p:spPr>
        <p:txBody>
          <a:bodyPr>
            <a:normAutofit fontScale="85000" lnSpcReduction="20000"/>
          </a:bodyPr>
          <a:lstStyle/>
          <a:p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Responsabilita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’</a:t>
            </a:r>
          </a:p>
          <a:p>
            <a:pPr lvl="1"/>
            <a:r>
              <a:rPr lang="en-GB" sz="2353" dirty="0" smtClean="0">
                <a:solidFill>
                  <a:srgbClr val="000000"/>
                </a:solidFill>
              </a:rPr>
              <a:t>RPC Run coordination (L2): L. </a:t>
            </a:r>
            <a:r>
              <a:rPr lang="en-GB" sz="2353" dirty="0" err="1" smtClean="0">
                <a:solidFill>
                  <a:srgbClr val="000000"/>
                </a:solidFill>
              </a:rPr>
              <a:t>Benussi</a:t>
            </a:r>
            <a:endParaRPr lang="en-GB" sz="2353" dirty="0" smtClean="0">
              <a:solidFill>
                <a:srgbClr val="000000"/>
              </a:solidFill>
            </a:endParaRPr>
          </a:p>
          <a:p>
            <a:pPr lvl="1"/>
            <a:r>
              <a:rPr lang="it-IT" sz="2353" dirty="0" err="1" smtClean="0">
                <a:solidFill>
                  <a:srgbClr val="000000"/>
                </a:solidFill>
              </a:rPr>
              <a:t>R</a:t>
            </a:r>
            <a:r>
              <a:rPr lang="en-GB" sz="2353" dirty="0" err="1" smtClean="0">
                <a:solidFill>
                  <a:srgbClr val="000000"/>
                </a:solidFill>
              </a:rPr>
              <a:t>esponsabile</a:t>
            </a:r>
            <a:r>
              <a:rPr lang="en-GB" sz="2353" dirty="0" smtClean="0">
                <a:solidFill>
                  <a:srgbClr val="000000"/>
                </a:solidFill>
              </a:rPr>
              <a:t> GGM (L3): S. </a:t>
            </a:r>
            <a:r>
              <a:rPr lang="en-GB" sz="2353" dirty="0" err="1" smtClean="0">
                <a:solidFill>
                  <a:srgbClr val="000000"/>
                </a:solidFill>
              </a:rPr>
              <a:t>Bianco</a:t>
            </a:r>
            <a:endParaRPr lang="en-GB" sz="2353" dirty="0" smtClean="0">
              <a:solidFill>
                <a:srgbClr val="000000"/>
              </a:solidFill>
            </a:endParaRPr>
          </a:p>
          <a:p>
            <a:pPr lvl="1"/>
            <a:r>
              <a:rPr lang="en-GB" sz="2353" dirty="0" err="1" smtClean="0">
                <a:solidFill>
                  <a:srgbClr val="000000"/>
                </a:solidFill>
              </a:rPr>
              <a:t>Attivita</a:t>
            </a:r>
            <a:r>
              <a:rPr lang="en-GB" sz="2353" dirty="0" smtClean="0">
                <a:solidFill>
                  <a:srgbClr val="000000"/>
                </a:solidFill>
              </a:rPr>
              <a:t>’ DPG RPC </a:t>
            </a:r>
            <a:r>
              <a:rPr lang="en-GB" sz="2353" dirty="0" err="1" smtClean="0">
                <a:solidFill>
                  <a:srgbClr val="000000"/>
                </a:solidFill>
              </a:rPr>
              <a:t>e</a:t>
            </a:r>
            <a:r>
              <a:rPr lang="en-GB" sz="2353" dirty="0" smtClean="0">
                <a:solidFill>
                  <a:srgbClr val="000000"/>
                </a:solidFill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</a:rPr>
              <a:t>Muon</a:t>
            </a:r>
            <a:r>
              <a:rPr lang="en-GB" sz="2353" dirty="0" smtClean="0">
                <a:solidFill>
                  <a:srgbClr val="000000"/>
                </a:solidFill>
              </a:rPr>
              <a:t> Upgrade strategy group (L3): D. Piccolo</a:t>
            </a:r>
          </a:p>
          <a:p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Fisica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single top: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Benussi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,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Bianco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, Piccolo</a:t>
            </a:r>
          </a:p>
          <a:p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Completamento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Prin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2008</a:t>
            </a:r>
          </a:p>
          <a:p>
            <a:pPr lvl="1"/>
            <a:r>
              <a:rPr lang="it-IT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viluppo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di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sensori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ottici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per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contaminanti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gas (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Saviano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Vendittozzi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Felli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Primo anno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progetto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EU AIDA task 8.5.3</a:t>
            </a:r>
          </a:p>
          <a:p>
            <a:pPr lvl="1"/>
            <a:r>
              <a:rPr lang="it-IT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nfrastrutture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utente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per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laboratorio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di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353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radiazione</a:t>
            </a:r>
            <a:r>
              <a:rPr lang="en-GB" sz="2353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al CERN GIF++ </a:t>
            </a:r>
          </a:p>
          <a:p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Organizzazione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conferenza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RPC2012 a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Frascati</a:t>
            </a:r>
            <a:endParaRPr lang="en-GB" sz="2588" dirty="0" smtClean="0">
              <a:solidFill>
                <a:srgbClr val="000000"/>
              </a:solidFill>
              <a:ea typeface="ＭＳ Ｐゴシック" pitchFamily="1" charset="-128"/>
            </a:endParaRPr>
          </a:p>
          <a:p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Completamento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progetto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simulazione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raddoppio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gaps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nel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barrel (serv. SPECAS)</a:t>
            </a:r>
          </a:p>
          <a:p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8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presentazioni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a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conferenza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, 1 paper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di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contributo</a:t>
            </a:r>
            <a:r>
              <a:rPr lang="en-GB" sz="2588" dirty="0" smtClean="0">
                <a:solidFill>
                  <a:srgbClr val="000000"/>
                </a:solidFill>
                <a:ea typeface="ＭＳ Ｐゴシック" pitchFamily="1" charset="-128"/>
              </a:rPr>
              <a:t> a </a:t>
            </a:r>
            <a:r>
              <a:rPr lang="en-GB" sz="2588" dirty="0" err="1" smtClean="0">
                <a:solidFill>
                  <a:srgbClr val="000000"/>
                </a:solidFill>
                <a:ea typeface="ＭＳ Ｐゴシック" pitchFamily="1" charset="-128"/>
              </a:rPr>
              <a:t>conferenza</a:t>
            </a:r>
            <a:r>
              <a:rPr lang="en-GB" sz="2588" dirty="0" smtClean="0">
                <a:solidFill>
                  <a:srgbClr val="FF0000"/>
                </a:solidFill>
                <a:ea typeface="ＭＳ Ｐゴシック" pitchFamily="1" charset="-128"/>
              </a:rPr>
              <a:t>, 2 </a:t>
            </a:r>
            <a:r>
              <a:rPr lang="en-GB" sz="2588" dirty="0" smtClean="0">
                <a:solidFill>
                  <a:srgbClr val="FF0000"/>
                </a:solidFill>
                <a:ea typeface="ＭＳ Ｐゴシック" pitchFamily="1" charset="-128"/>
              </a:rPr>
              <a:t>paper </a:t>
            </a:r>
            <a:r>
              <a:rPr lang="en-GB" sz="2588" dirty="0" err="1" smtClean="0">
                <a:solidFill>
                  <a:srgbClr val="FF0000"/>
                </a:solidFill>
                <a:ea typeface="ＭＳ Ｐゴシック" pitchFamily="1" charset="-128"/>
              </a:rPr>
              <a:t>di</a:t>
            </a:r>
            <a:r>
              <a:rPr lang="en-GB" sz="2588" dirty="0" smtClean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GB" sz="2588" dirty="0" err="1" smtClean="0">
                <a:solidFill>
                  <a:srgbClr val="FF0000"/>
                </a:solidFill>
                <a:ea typeface="ＭＳ Ｐゴシック" pitchFamily="1" charset="-128"/>
              </a:rPr>
              <a:t>strumentazione</a:t>
            </a:r>
            <a:r>
              <a:rPr lang="en-GB" sz="2588" dirty="0" smtClean="0">
                <a:solidFill>
                  <a:srgbClr val="FF0000"/>
                </a:solidFill>
                <a:ea typeface="ＭＳ Ｐゴシック" pitchFamily="1" charset="-128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ea typeface="ＭＳ Ｐゴシック" pitchFamily="1" charset="-128"/>
              </a:rPr>
              <a:t>(NIM)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II </a:t>
            </a:r>
            <a:r>
              <a:rPr lang="en-US" dirty="0" err="1" smtClean="0"/>
              <a:t>semestre</a:t>
            </a:r>
            <a:r>
              <a:rPr lang="en-US" dirty="0" smtClean="0"/>
              <a:t> 2012: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Confermate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 le </a:t>
            </a:r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richieste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di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spazi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e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tecnici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 del I </a:t>
            </a:r>
            <a:r>
              <a:rPr lang="en-GB" sz="2200" dirty="0" err="1" smtClean="0">
                <a:solidFill>
                  <a:srgbClr val="000000"/>
                </a:solidFill>
                <a:ea typeface="ＭＳ Ｐゴシック" pitchFamily="1" charset="-128"/>
              </a:rPr>
              <a:t>semestre</a:t>
            </a:r>
            <a:r>
              <a:rPr lang="en-GB" sz="2200" dirty="0" smtClean="0">
                <a:solidFill>
                  <a:srgbClr val="000000"/>
                </a:solidFill>
                <a:ea typeface="ＭＳ Ｐゴシック" pitchFamily="1" charset="-128"/>
              </a:rPr>
              <a:t>: </a:t>
            </a:r>
          </a:p>
          <a:p>
            <a:pPr lvl="1"/>
            <a:r>
              <a:rPr lang="it-IT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U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tilizzo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camera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pulita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ASTRA per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certificazione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sensori</a:t>
            </a:r>
            <a:endParaRPr lang="en-GB" sz="2000" dirty="0" smtClean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lvl="1"/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3 FTE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tecnici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elettronici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, per:</a:t>
            </a:r>
          </a:p>
          <a:p>
            <a:pPr lvl="2"/>
            <a:r>
              <a:rPr lang="it-IT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I</a:t>
            </a:r>
            <a:r>
              <a:rPr lang="en-GB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nterventi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apparato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al CERN</a:t>
            </a:r>
          </a:p>
          <a:p>
            <a:pPr lvl="2"/>
            <a:r>
              <a:rPr lang="it-IT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C</a:t>
            </a:r>
            <a:r>
              <a:rPr lang="en-GB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ertificazione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sensori</a:t>
            </a:r>
            <a:endParaRPr lang="en-GB" dirty="0" smtClean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lvl="2"/>
            <a:r>
              <a:rPr lang="it-IT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GB" dirty="0" err="1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est</a:t>
            </a:r>
            <a:r>
              <a:rPr lang="en-GB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 Link board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CMS a CSN1 per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5100" y="1090080"/>
            <a:ext cx="8978900" cy="4937760"/>
          </a:xfrm>
        </p:spPr>
        <p:txBody>
          <a:bodyPr>
            <a:normAutofit/>
          </a:bodyPr>
          <a:lstStyle/>
          <a:p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Gruppo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nel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2013: 6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ricercatori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2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tecnologi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(un PhD in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ingegneria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): 7.1 FTE</a:t>
            </a:r>
            <a:endParaRPr lang="en-GB" sz="2000" dirty="0" smtClean="0">
              <a:solidFill>
                <a:srgbClr val="000000"/>
              </a:solidFill>
              <a:ea typeface="ＭＳ Ｐゴシック" pitchFamily="1" charset="-128"/>
            </a:endParaRPr>
          </a:p>
          <a:p>
            <a:pPr lvl="1"/>
            <a:r>
              <a:rPr lang="en-GB" sz="1700" dirty="0" err="1" smtClean="0">
                <a:solidFill>
                  <a:srgbClr val="FF0000"/>
                </a:solidFill>
                <a:ea typeface="ＭＳ Ｐゴシック" pitchFamily="1" charset="-128"/>
              </a:rPr>
              <a:t>Nuovo</a:t>
            </a:r>
            <a:r>
              <a:rPr lang="en-GB" sz="1700" dirty="0" smtClean="0">
                <a:solidFill>
                  <a:srgbClr val="FF0000"/>
                </a:solidFill>
                <a:ea typeface="ＭＳ Ｐゴシック" pitchFamily="1" charset="-128"/>
              </a:rPr>
              <a:t> resp.: D. Piccolo.</a:t>
            </a:r>
            <a:r>
              <a:rPr lang="en-GB" sz="17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1700" dirty="0" err="1" smtClean="0">
                <a:solidFill>
                  <a:srgbClr val="000000"/>
                </a:solidFill>
                <a:ea typeface="ＭＳ Ｐゴシック" pitchFamily="1" charset="-128"/>
              </a:rPr>
              <a:t>Tecnici</a:t>
            </a:r>
            <a:r>
              <a:rPr lang="en-GB" sz="17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1700" dirty="0" err="1" smtClean="0">
                <a:solidFill>
                  <a:srgbClr val="000000"/>
                </a:solidFill>
                <a:ea typeface="ＭＳ Ｐゴシック" pitchFamily="1" charset="-128"/>
              </a:rPr>
              <a:t>di</a:t>
            </a:r>
            <a:r>
              <a:rPr lang="en-GB" sz="17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1700" dirty="0" err="1" smtClean="0">
                <a:solidFill>
                  <a:srgbClr val="000000"/>
                </a:solidFill>
                <a:ea typeface="ＭＳ Ｐゴシック" pitchFamily="1" charset="-128"/>
              </a:rPr>
              <a:t>gruppo</a:t>
            </a:r>
            <a:r>
              <a:rPr lang="en-GB" sz="1700" dirty="0" smtClean="0">
                <a:solidFill>
                  <a:srgbClr val="000000"/>
                </a:solidFill>
                <a:ea typeface="ＭＳ Ｐゴシック" pitchFamily="1" charset="-128"/>
              </a:rPr>
              <a:t>: L. </a:t>
            </a:r>
            <a:r>
              <a:rPr lang="en-GB" sz="1700" dirty="0" err="1" smtClean="0">
                <a:solidFill>
                  <a:srgbClr val="000000"/>
                </a:solidFill>
                <a:ea typeface="ＭＳ Ｐゴシック" pitchFamily="1" charset="-128"/>
              </a:rPr>
              <a:t>Passamonti</a:t>
            </a:r>
            <a:r>
              <a:rPr lang="en-GB" sz="1700" dirty="0" smtClean="0">
                <a:solidFill>
                  <a:srgbClr val="000000"/>
                </a:solidFill>
                <a:ea typeface="ＭＳ Ｐゴシック" pitchFamily="1" charset="-128"/>
              </a:rPr>
              <a:t>, D. </a:t>
            </a:r>
            <a:r>
              <a:rPr lang="en-GB" sz="1700" dirty="0" err="1" smtClean="0">
                <a:solidFill>
                  <a:srgbClr val="000000"/>
                </a:solidFill>
                <a:ea typeface="ＭＳ Ｐゴシック" pitchFamily="1" charset="-128"/>
              </a:rPr>
              <a:t>Pierluigi</a:t>
            </a:r>
            <a:r>
              <a:rPr lang="en-GB" sz="1700" dirty="0" smtClean="0">
                <a:solidFill>
                  <a:srgbClr val="000000"/>
                </a:solidFill>
                <a:ea typeface="ＭＳ Ｐゴシック" pitchFamily="1" charset="-128"/>
              </a:rPr>
              <a:t>,  A. Russo</a:t>
            </a:r>
          </a:p>
          <a:p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3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mesi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presa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dati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(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estensione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LHC) +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analisi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single top</a:t>
            </a:r>
          </a:p>
          <a:p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Attivita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’ commissioning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apparato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durante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Shut down CMS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e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manutenzione</a:t>
            </a:r>
            <a:r>
              <a:rPr lang="en-GB" sz="2000" dirty="0" smtClean="0">
                <a:solidFill>
                  <a:srgbClr val="000000"/>
                </a:solidFill>
                <a:ea typeface="ＭＳ Ｐゴシック" pitchFamily="1" charset="-128"/>
              </a:rPr>
              <a:t> GGM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927100" y="2749441"/>
          <a:ext cx="7226301" cy="3505308"/>
        </p:xfrm>
        <a:graphic>
          <a:graphicData uri="http://schemas.openxmlformats.org/drawingml/2006/table">
            <a:tbl>
              <a:tblPr/>
              <a:tblGrid>
                <a:gridCol w="694837"/>
                <a:gridCol w="4243848"/>
                <a:gridCol w="1143808"/>
                <a:gridCol w="1143808"/>
              </a:tblGrid>
              <a:tr h="21189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8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7.1 FTE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x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/FTE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7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3.7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kE/m.u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36.2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m.u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.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134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5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 1.5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/FTE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x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7.1 FTE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26.5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Auto CERN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Consumi test GGM e sistema gemello LNF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00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Costruzione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gaps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sostituzione in GGM (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gap)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R&amp;D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e test rivelatore tecnologia GEM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Meccanica stretching GEM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 sem. 2013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5480"/>
            <a:ext cx="8686800" cy="560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solidFill>
                  <a:srgbClr val="000000"/>
                </a:solidFill>
                <a:ea typeface="ＭＳ Ｐゴシック" pitchFamily="1" charset="-128"/>
              </a:rPr>
              <a:t>2013 </a:t>
            </a:r>
            <a:r>
              <a:rPr lang="it-IT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shutdown</a:t>
            </a:r>
            <a:r>
              <a:rPr lang="it-IT" sz="2000" dirty="0" smtClean="0">
                <a:solidFill>
                  <a:srgbClr val="000000"/>
                </a:solidFill>
                <a:ea typeface="ＭＳ Ｐゴシック" pitchFamily="1" charset="-128"/>
              </a:rPr>
              <a:t> (LS1), grande </a:t>
            </a:r>
            <a:r>
              <a:rPr lang="it-IT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 impegno</a:t>
            </a:r>
            <a:r>
              <a:rPr lang="it-IT" sz="2000" dirty="0" smtClean="0">
                <a:solidFill>
                  <a:srgbClr val="000000"/>
                </a:solidFill>
                <a:ea typeface="ＭＳ Ｐゴシック" pitchFamily="1" charset="-128"/>
              </a:rPr>
              <a:t> per lavori in sala e nella gas </a:t>
            </a:r>
            <a:r>
              <a:rPr lang="it-IT" sz="2000" dirty="0" err="1" smtClean="0">
                <a:solidFill>
                  <a:srgbClr val="000000"/>
                </a:solidFill>
                <a:ea typeface="ＭＳ Ｐゴシック" pitchFamily="1" charset="-128"/>
              </a:rPr>
              <a:t>room</a:t>
            </a:r>
            <a:endParaRPr lang="it-IT" sz="2000" dirty="0" smtClean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4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190500" y="1562100"/>
          <a:ext cx="8801100" cy="4192598"/>
        </p:xfrm>
        <a:graphic>
          <a:graphicData uri="http://schemas.openxmlformats.org/drawingml/2006/table">
            <a:tbl>
              <a:tblPr/>
              <a:tblGrid>
                <a:gridCol w="927100"/>
                <a:gridCol w="6464300"/>
                <a:gridCol w="850900"/>
                <a:gridCol w="558800"/>
              </a:tblGrid>
              <a:tr h="24546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I e II semestre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67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Tecnici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elettronici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Div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Ric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Interventi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sul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gas RPC per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controllo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riparazione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delle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camere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con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perdite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31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Manutenzione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del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sistema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Gas Gain Monitoring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QC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delle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linkboard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trigger RPC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Installazione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sensori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nuove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camere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endcap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Sviluppo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Installazione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sensori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p,T,H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in GIF++/AIDA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 R&amp;D  GEM 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grande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area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telescopio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ASTRA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Accesso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all'officina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piccole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lavorazioni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supporto"bussolotti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"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sensori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gas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Progetto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distribuzione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del gas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rivelatori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all'interno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della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facility GIF++/AIDA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90500" y="5741574"/>
            <a:ext cx="8189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laboratorio</a:t>
            </a:r>
            <a:r>
              <a:rPr lang="en-US" dirty="0" smtClean="0"/>
              <a:t> ASTRA per test </a:t>
            </a:r>
            <a:r>
              <a:rPr lang="en-US" dirty="0" err="1" smtClean="0"/>
              <a:t>camere</a:t>
            </a:r>
            <a:r>
              <a:rPr lang="en-US" dirty="0" smtClean="0"/>
              <a:t> spare del </a:t>
            </a:r>
            <a:r>
              <a:rPr lang="en-US" dirty="0" err="1" smtClean="0"/>
              <a:t>sistema</a:t>
            </a:r>
            <a:r>
              <a:rPr lang="en-US" dirty="0" smtClean="0"/>
              <a:t> GGM    </a:t>
            </a:r>
          </a:p>
          <a:p>
            <a:r>
              <a:rPr lang="en-US" dirty="0" err="1" smtClean="0"/>
              <a:t>Uso</a:t>
            </a:r>
            <a:r>
              <a:rPr lang="en-US" dirty="0" smtClean="0"/>
              <a:t> 6 </a:t>
            </a:r>
            <a:r>
              <a:rPr lang="en-US" dirty="0" err="1" smtClean="0"/>
              <a:t>mesi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meta' camera </a:t>
            </a:r>
            <a:r>
              <a:rPr lang="en-US" dirty="0" err="1" smtClean="0"/>
              <a:t>pulita</a:t>
            </a:r>
            <a:r>
              <a:rPr lang="en-US" dirty="0" smtClean="0"/>
              <a:t> ASTRA per test </a:t>
            </a:r>
            <a:r>
              <a:rPr lang="en-US" dirty="0" err="1" smtClean="0"/>
              <a:t>montaggio</a:t>
            </a:r>
            <a:r>
              <a:rPr lang="en-US" dirty="0" smtClean="0"/>
              <a:t> </a:t>
            </a:r>
            <a:r>
              <a:rPr lang="en-US" dirty="0" err="1" smtClean="0"/>
              <a:t>meccanico</a:t>
            </a:r>
            <a:r>
              <a:rPr lang="en-US" dirty="0" smtClean="0"/>
              <a:t> </a:t>
            </a:r>
            <a:r>
              <a:rPr lang="en-US" dirty="0" err="1" smtClean="0"/>
              <a:t>camere</a:t>
            </a:r>
            <a:r>
              <a:rPr lang="en-US" dirty="0" smtClean="0"/>
              <a:t> GEM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BES-III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227138" y="1539875"/>
            <a:ext cx="7162800" cy="4105275"/>
          </a:xfrm>
          <a:prstGeom prst="roundRect">
            <a:avLst/>
          </a:prstGeom>
          <a:solidFill>
            <a:srgbClr val="4D59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325563" y="1300163"/>
            <a:ext cx="67818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Calibri" charset="0"/>
                <a:ea typeface="+mn-ea"/>
                <a:cs typeface="+mn-cs"/>
              </a:rPr>
              <a:t>Status </a:t>
            </a:r>
            <a:r>
              <a:rPr lang="en-US" sz="3600" dirty="0" err="1">
                <a:solidFill>
                  <a:schemeClr val="bg1"/>
                </a:solidFill>
                <a:latin typeface="Calibri" charset="0"/>
                <a:ea typeface="+mn-ea"/>
                <a:cs typeface="+mn-cs"/>
              </a:rPr>
              <a:t>di</a:t>
            </a:r>
            <a:r>
              <a:rPr lang="en-US" sz="3600" dirty="0">
                <a:solidFill>
                  <a:schemeClr val="bg1"/>
                </a:solidFill>
                <a:latin typeface="Calibri" charset="0"/>
                <a:ea typeface="+mn-ea"/>
                <a:cs typeface="+mn-cs"/>
              </a:rPr>
              <a:t> BESIII</a:t>
            </a:r>
          </a:p>
          <a:p>
            <a:pPr algn="ctr">
              <a:defRPr/>
            </a:pPr>
            <a:endParaRPr lang="en-US" sz="2000" kern="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  <a:p>
            <a:pPr algn="ctr">
              <a:defRPr/>
            </a:pP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R.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Baldini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Ferroli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, 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M.Bertani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,  A.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Calcaterra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, A.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Zallo</a:t>
            </a:r>
            <a:endParaRPr lang="en-US" sz="2000" b="0" dirty="0">
              <a:solidFill>
                <a:schemeClr val="bg1"/>
              </a:solidFill>
              <a:latin typeface="Calibri" pitchFamily="-11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M.Anelli</a:t>
            </a:r>
            <a:endParaRPr lang="en-US" sz="2000" b="0" dirty="0">
              <a:solidFill>
                <a:schemeClr val="bg1"/>
              </a:solidFill>
              <a:latin typeface="Calibri" pitchFamily="-112" charset="0"/>
              <a:ea typeface="+mn-ea"/>
              <a:cs typeface="+mn-cs"/>
            </a:endParaRPr>
          </a:p>
          <a:p>
            <a:pPr algn="ctr">
              <a:defRPr/>
            </a:pPr>
            <a:endParaRPr lang="en-US" sz="2000" b="0" dirty="0">
              <a:solidFill>
                <a:schemeClr val="bg1"/>
              </a:solidFill>
              <a:latin typeface="Calibri" pitchFamily="-112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3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luglio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 2012, 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Consiglio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di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 </a:t>
            </a:r>
            <a:r>
              <a:rPr lang="en-US" sz="2000" b="0" dirty="0" err="1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Laboratorio</a:t>
            </a:r>
            <a:r>
              <a:rPr lang="en-US" sz="2000" b="0" dirty="0">
                <a:solidFill>
                  <a:schemeClr val="bg1"/>
                </a:solidFill>
                <a:latin typeface="Calibri" pitchFamily="-112" charset="0"/>
                <a:ea typeface="+mn-ea"/>
                <a:cs typeface="+mn-cs"/>
              </a:rPr>
              <a:t>  LNF</a:t>
            </a:r>
          </a:p>
          <a:p>
            <a:pPr algn="ctr">
              <a:defRPr/>
            </a:pPr>
            <a:endParaRPr lang="en-US" sz="2000" b="0" kern="0" dirty="0">
              <a:solidFill>
                <a:schemeClr val="bg1"/>
              </a:solidFill>
              <a:latin typeface="Times New Roman"/>
              <a:ea typeface="+mn-ea"/>
              <a:cs typeface="Times New Roman"/>
            </a:endParaRPr>
          </a:p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  <a:p>
            <a:pPr algn="ctr">
              <a:defRPr/>
            </a:pPr>
            <a:endParaRPr lang="en-US" sz="3600" dirty="0">
              <a:solidFill>
                <a:schemeClr val="bg1"/>
              </a:solidFill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BES-III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" pitchFamily="-108" charset="0"/>
              </a:rPr>
              <a:t>Presa</a:t>
            </a:r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-108" charset="0"/>
              </a:rPr>
              <a:t>dati</a:t>
            </a:r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-108" charset="0"/>
              </a:rPr>
              <a:t>dicembre</a:t>
            </a:r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 2011-giugno 2012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-108" charset="0"/>
              </a:rPr>
              <a:t>appena</a:t>
            </a:r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-108" charset="0"/>
              </a:rPr>
              <a:t>conclusa</a:t>
            </a:r>
            <a:r>
              <a:rPr lang="en-US" sz="2400" dirty="0" smtClean="0">
                <a:solidFill>
                  <a:srgbClr val="FF0000"/>
                </a:solidFill>
                <a:latin typeface="Arial" pitchFamily="-108" charset="0"/>
              </a:rPr>
              <a:t>: </a:t>
            </a:r>
          </a:p>
          <a:p>
            <a:pPr marL="342900" indent="-342900">
              <a:defRPr/>
            </a:pPr>
            <a:r>
              <a:rPr lang="en-US" sz="2400" dirty="0" err="1" smtClean="0">
                <a:latin typeface="Arial" pitchFamily="-108" charset="0"/>
              </a:rPr>
              <a:t>Lineshape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alla</a:t>
            </a:r>
            <a:r>
              <a:rPr lang="en-US" sz="2400" dirty="0" smtClean="0">
                <a:latin typeface="Arial" pitchFamily="-108" charset="0"/>
              </a:rPr>
              <a:t> J/</a:t>
            </a:r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r>
              <a:rPr lang="en-US" sz="2400" dirty="0" smtClean="0">
                <a:latin typeface="Symbol" charset="2"/>
                <a:cs typeface="Symbol" charset="2"/>
              </a:rPr>
              <a:t> </a:t>
            </a:r>
            <a:r>
              <a:rPr lang="en-US" sz="2400" dirty="0" err="1" smtClean="0">
                <a:latin typeface="Arial" pitchFamily="-108" charset="0"/>
                <a:sym typeface="Wingdings"/>
              </a:rPr>
              <a:t>e</a:t>
            </a:r>
            <a:r>
              <a:rPr lang="en-US" sz="2400" dirty="0" smtClean="0">
                <a:latin typeface="Arial" pitchFamily="-108" charset="0"/>
                <a:sym typeface="Wingding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-108" charset="0"/>
                <a:sym typeface="Wingdings"/>
              </a:rPr>
              <a:t>scan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-108" charset="0"/>
                <a:sym typeface="Wingdings"/>
              </a:rPr>
              <a:t>sottosoglia</a:t>
            </a:r>
            <a:r>
              <a:rPr lang="en-US" sz="2400" dirty="0" smtClean="0">
                <a:solidFill>
                  <a:srgbClr val="0000FF"/>
                </a:solidFill>
                <a:latin typeface="Arial" pitchFamily="-108" charset="0"/>
                <a:sym typeface="Wingding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" pitchFamily="-108" charset="0"/>
              </a:rPr>
              <a:t>J/</a:t>
            </a:r>
            <a:r>
              <a:rPr lang="en-US" sz="24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y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2400" dirty="0" smtClean="0">
                <a:latin typeface="Symbol" charset="2"/>
                <a:cs typeface="Symbol" charset="2"/>
              </a:rPr>
              <a:t>(5 </a:t>
            </a:r>
            <a:r>
              <a:rPr lang="en-US" sz="2400" dirty="0" err="1" smtClean="0">
                <a:latin typeface="Arial" pitchFamily="-108" charset="0"/>
              </a:rPr>
              <a:t>punti</a:t>
            </a:r>
            <a:r>
              <a:rPr lang="en-US" sz="2400" dirty="0" smtClean="0">
                <a:latin typeface="Arial" pitchFamily="-108" charset="0"/>
              </a:rPr>
              <a:t>, 14pb</a:t>
            </a:r>
            <a:r>
              <a:rPr lang="en-US" sz="2400" baseline="30000" dirty="0" smtClean="0">
                <a:latin typeface="Arial" pitchFamily="-108" charset="0"/>
              </a:rPr>
              <a:t>-1</a:t>
            </a:r>
            <a:r>
              <a:rPr lang="en-US" sz="2400" dirty="0" smtClean="0">
                <a:latin typeface="Arial" pitchFamily="-108" charset="0"/>
              </a:rPr>
              <a:t>/punto) </a:t>
            </a:r>
            <a:r>
              <a:rPr lang="en-US" sz="2400" dirty="0" err="1" smtClean="0">
                <a:latin typeface="Arial" pitchFamily="-108" charset="0"/>
              </a:rPr>
              <a:t>richiesto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dalla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collaborazione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italiana</a:t>
            </a:r>
            <a:r>
              <a:rPr lang="en-US" sz="2400" dirty="0" smtClean="0">
                <a:latin typeface="Arial" pitchFamily="-108" charset="0"/>
              </a:rPr>
              <a:t> per </a:t>
            </a:r>
            <a:r>
              <a:rPr lang="en-US" sz="2400" dirty="0" err="1" smtClean="0">
                <a:latin typeface="Arial" pitchFamily="-108" charset="0"/>
              </a:rPr>
              <a:t>misura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della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fase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relativa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ampiezze</a:t>
            </a:r>
            <a:r>
              <a:rPr lang="en-US" sz="2400" dirty="0" smtClean="0">
                <a:latin typeface="Arial" pitchFamily="-108" charset="0"/>
              </a:rPr>
              <a:t> </a:t>
            </a:r>
            <a:r>
              <a:rPr lang="en-US" sz="2400" dirty="0" err="1" smtClean="0">
                <a:latin typeface="Arial" pitchFamily="-108" charset="0"/>
              </a:rPr>
              <a:t>e.m</a:t>
            </a:r>
            <a:r>
              <a:rPr lang="en-US" sz="2400" dirty="0" smtClean="0">
                <a:latin typeface="Arial" pitchFamily="-108" charset="0"/>
              </a:rPr>
              <a:t>. </a:t>
            </a:r>
            <a:r>
              <a:rPr lang="en-US" sz="2400" dirty="0" err="1" smtClean="0">
                <a:latin typeface="Arial" pitchFamily="-108" charset="0"/>
              </a:rPr>
              <a:t>e</a:t>
            </a:r>
            <a:r>
              <a:rPr lang="en-US" sz="2400" dirty="0" smtClean="0">
                <a:latin typeface="Arial" pitchFamily="-108" charset="0"/>
              </a:rPr>
              <a:t> forte </a:t>
            </a:r>
            <a:r>
              <a:rPr lang="en-US" sz="2400" dirty="0" err="1" smtClean="0">
                <a:latin typeface="Arial" pitchFamily="-108" charset="0"/>
              </a:rPr>
              <a:t>della</a:t>
            </a:r>
            <a:r>
              <a:rPr lang="en-US" sz="2400" dirty="0" smtClean="0">
                <a:latin typeface="Arial" pitchFamily="-108" charset="0"/>
              </a:rPr>
              <a:t> J/</a:t>
            </a:r>
            <a:r>
              <a:rPr lang="en-US" sz="2400" dirty="0" err="1" smtClean="0">
                <a:latin typeface="Symbol" charset="2"/>
                <a:cs typeface="Symbol" charset="2"/>
              </a:rPr>
              <a:t>y</a:t>
            </a:r>
            <a:endParaRPr lang="en-US" sz="2400" dirty="0" smtClean="0">
              <a:latin typeface="Symbol" charset="2"/>
              <a:cs typeface="Symbol" charset="2"/>
            </a:endParaRPr>
          </a:p>
          <a:p>
            <a:pPr marL="342900" indent="-342900">
              <a:defRPr/>
            </a:pPr>
            <a:r>
              <a:rPr lang="en-US" sz="2400" dirty="0" smtClean="0">
                <a:latin typeface="Arial" pitchFamily="-108" charset="0"/>
              </a:rPr>
              <a:t>R scan @ 2.0, 2.4, 2.8, 3.4 </a:t>
            </a:r>
            <a:r>
              <a:rPr lang="en-US" sz="2400" dirty="0" err="1" smtClean="0">
                <a:latin typeface="Arial" pitchFamily="-108" charset="0"/>
              </a:rPr>
              <a:t>GeV</a:t>
            </a:r>
            <a:endParaRPr lang="en-US" sz="2400" dirty="0" smtClean="0">
              <a:latin typeface="Arial" pitchFamily="-108" charset="0"/>
            </a:endParaRPr>
          </a:p>
          <a:p>
            <a:pPr marL="342900" indent="-342900">
              <a:defRPr/>
            </a:pPr>
            <a:r>
              <a:rPr lang="en-US" sz="2400" dirty="0" err="1" smtClean="0"/>
              <a:t>Analisi</a:t>
            </a:r>
            <a:r>
              <a:rPr lang="en-US" sz="2400" dirty="0" smtClean="0"/>
              <a:t> </a:t>
            </a:r>
            <a:r>
              <a:rPr lang="en-US" sz="2400" dirty="0" err="1" smtClean="0"/>
              <a:t>dati</a:t>
            </a:r>
            <a:r>
              <a:rPr lang="en-US" sz="2400" dirty="0" smtClean="0"/>
              <a:t>:</a:t>
            </a:r>
          </a:p>
          <a:p>
            <a:pPr lvl="1">
              <a:buFont typeface="Arial" pitchFamily="1" charset="0"/>
              <a:buChar char="•"/>
            </a:pPr>
            <a:r>
              <a:rPr lang="en-US" sz="2100" dirty="0" smtClean="0"/>
              <a:t>J/</a:t>
            </a:r>
            <a:r>
              <a:rPr lang="en-US" sz="2100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y</a:t>
            </a:r>
            <a:r>
              <a:rPr lang="en-US" sz="21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 </a:t>
            </a:r>
            <a:r>
              <a:rPr lang="en-US" sz="2100" dirty="0" err="1" smtClean="0">
                <a:sym typeface="Wingdings" pitchFamily="1" charset="2"/>
              </a:rPr>
              <a:t></a:t>
            </a:r>
            <a:r>
              <a:rPr lang="en-US" sz="2100" dirty="0" smtClean="0"/>
              <a:t> </a:t>
            </a:r>
            <a:r>
              <a:rPr lang="en-US" sz="2100" dirty="0" err="1" smtClean="0"/>
              <a:t>nnbar</a:t>
            </a:r>
            <a:r>
              <a:rPr lang="en-US" sz="2100" dirty="0" smtClean="0"/>
              <a:t>, </a:t>
            </a:r>
            <a:r>
              <a:rPr lang="en-US" sz="2100" dirty="0" err="1" smtClean="0"/>
              <a:t>ppbar</a:t>
            </a:r>
            <a:r>
              <a:rPr lang="en-US" sz="2100" dirty="0" smtClean="0"/>
              <a:t> </a:t>
            </a:r>
            <a:r>
              <a:rPr lang="en-US" sz="21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(</a:t>
            </a:r>
            <a:r>
              <a:rPr lang="en-US" sz="2100" dirty="0" err="1" smtClean="0"/>
              <a:t>sottomesso</a:t>
            </a:r>
            <a:r>
              <a:rPr lang="en-US" sz="2100" dirty="0" smtClean="0"/>
              <a:t> PRD</a:t>
            </a:r>
            <a:r>
              <a:rPr lang="en-US" sz="21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), </a:t>
            </a:r>
            <a:r>
              <a:rPr lang="en-US" sz="2100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y</a:t>
            </a:r>
            <a:r>
              <a:rPr lang="en-US" sz="2100" dirty="0" smtClean="0">
                <a:latin typeface="Symbol" pitchFamily="1" charset="2"/>
                <a:ea typeface="Symbol" pitchFamily="1" charset="2"/>
                <a:cs typeface="Symbol" pitchFamily="1" charset="2"/>
              </a:rPr>
              <a:t>’, </a:t>
            </a:r>
            <a:r>
              <a:rPr lang="en-US" sz="2100" dirty="0" err="1" smtClean="0">
                <a:latin typeface="Symbol" pitchFamily="1" charset="2"/>
                <a:ea typeface="Symbol" pitchFamily="1" charset="2"/>
                <a:cs typeface="Symbol" pitchFamily="1" charset="2"/>
              </a:rPr>
              <a:t>y’’</a:t>
            </a:r>
            <a:r>
              <a:rPr lang="en-US" sz="2100" dirty="0" err="1" smtClean="0">
                <a:sym typeface="Wingdings" pitchFamily="1" charset="2"/>
              </a:rPr>
              <a:t></a:t>
            </a:r>
            <a:r>
              <a:rPr lang="en-US" sz="2100" dirty="0" smtClean="0"/>
              <a:t> </a:t>
            </a:r>
            <a:r>
              <a:rPr lang="en-US" sz="2100" dirty="0" err="1" smtClean="0"/>
              <a:t>nnbar</a:t>
            </a:r>
            <a:r>
              <a:rPr lang="en-US" sz="2100" dirty="0" smtClean="0"/>
              <a:t>, </a:t>
            </a:r>
            <a:r>
              <a:rPr lang="en-US" sz="2100" dirty="0" err="1" smtClean="0"/>
              <a:t>ppbar</a:t>
            </a:r>
            <a:r>
              <a:rPr lang="en-US" sz="2100" dirty="0" smtClean="0"/>
              <a:t> (in </a:t>
            </a:r>
            <a:r>
              <a:rPr lang="en-US" sz="2100" dirty="0" err="1" smtClean="0"/>
              <a:t>corso</a:t>
            </a:r>
            <a:r>
              <a:rPr lang="en-US" sz="2100" dirty="0" smtClean="0"/>
              <a:t>)</a:t>
            </a:r>
          </a:p>
          <a:p>
            <a:pPr marL="342900" lvl="0" indent="-342900">
              <a:buClr>
                <a:srgbClr val="727CA3"/>
              </a:buClr>
              <a:defRPr/>
            </a:pPr>
            <a:r>
              <a:rPr lang="en-US" sz="2400" dirty="0" err="1" smtClean="0">
                <a:solidFill>
                  <a:prstClr val="black"/>
                </a:solidFill>
              </a:rPr>
              <a:t>A</a:t>
            </a:r>
            <a:r>
              <a:rPr lang="en-US" sz="2400" dirty="0" err="1" smtClean="0"/>
              <a:t>ttivita</a:t>
            </a:r>
            <a:r>
              <a:rPr lang="en-US" sz="2400" dirty="0" smtClean="0"/>
              <a:t>’ </a:t>
            </a:r>
            <a:r>
              <a:rPr lang="en-US" sz="2400" dirty="0" err="1" smtClean="0"/>
              <a:t>sullo</a:t>
            </a:r>
            <a:r>
              <a:rPr lang="en-US" sz="2400" dirty="0" smtClean="0"/>
              <a:t> Zero Degree Detector (ZDD):</a:t>
            </a:r>
          </a:p>
          <a:p>
            <a:pPr>
              <a:buFont typeface="Arial"/>
              <a:buChar char="•"/>
              <a:defRPr/>
            </a:pPr>
            <a:r>
              <a:rPr lang="en-US" sz="1600" dirty="0" smtClean="0">
                <a:latin typeface="Arial" pitchFamily="-108" charset="0"/>
              </a:rPr>
              <a:t>01-06/2011: </a:t>
            </a:r>
            <a:r>
              <a:rPr lang="en-US" sz="1600" dirty="0" err="1" smtClean="0">
                <a:latin typeface="Arial" pitchFamily="-108" charset="0"/>
              </a:rPr>
              <a:t>costruzione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e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messa</a:t>
            </a:r>
            <a:r>
              <a:rPr lang="en-US" sz="1600" dirty="0" smtClean="0">
                <a:latin typeface="Arial" pitchFamily="-108" charset="0"/>
              </a:rPr>
              <a:t> in opera </a:t>
            </a:r>
            <a:r>
              <a:rPr lang="en-US" sz="1600" dirty="0" err="1" smtClean="0">
                <a:latin typeface="Arial" pitchFamily="-108" charset="0"/>
              </a:rPr>
              <a:t>della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stazione</a:t>
            </a:r>
            <a:r>
              <a:rPr lang="en-US" sz="1600" dirty="0" smtClean="0">
                <a:latin typeface="Arial" pitchFamily="-108" charset="0"/>
              </a:rPr>
              <a:t> ZDD a LNF</a:t>
            </a:r>
          </a:p>
          <a:p>
            <a:pPr>
              <a:buFont typeface="Arial"/>
              <a:buChar char="•"/>
              <a:defRPr/>
            </a:pPr>
            <a:r>
              <a:rPr lang="en-US" sz="1600" dirty="0" smtClean="0">
                <a:latin typeface="Arial" pitchFamily="-108" charset="0"/>
              </a:rPr>
              <a:t>06-08/2011: test con </a:t>
            </a:r>
            <a:r>
              <a:rPr lang="en-US" sz="1600" dirty="0" err="1" smtClean="0">
                <a:latin typeface="Arial" pitchFamily="-108" charset="0"/>
              </a:rPr>
              <a:t>raggi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cosmici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e</a:t>
            </a:r>
            <a:r>
              <a:rPr lang="en-US" sz="1600" dirty="0" smtClean="0">
                <a:latin typeface="Arial" pitchFamily="-108" charset="0"/>
              </a:rPr>
              <a:t> BTF @ LNF: </a:t>
            </a:r>
            <a:r>
              <a:rPr lang="en-US" sz="1600" dirty="0" err="1" smtClean="0">
                <a:latin typeface="Symbol" charset="2"/>
                <a:cs typeface="Symbol" charset="2"/>
              </a:rPr>
              <a:t>s</a:t>
            </a:r>
            <a:r>
              <a:rPr lang="en-US" sz="1600" baseline="-25000" dirty="0" err="1" smtClean="0">
                <a:latin typeface="Arial" pitchFamily="-108" charset="0"/>
              </a:rPr>
              <a:t>E</a:t>
            </a:r>
            <a:r>
              <a:rPr lang="en-US" sz="1600" dirty="0" smtClean="0">
                <a:latin typeface="Arial" pitchFamily="-108" charset="0"/>
              </a:rPr>
              <a:t>/E=12.4% @E=450MeV</a:t>
            </a:r>
          </a:p>
          <a:p>
            <a:pPr>
              <a:buFont typeface="Arial"/>
              <a:buChar char="•"/>
              <a:defRPr/>
            </a:pPr>
            <a:r>
              <a:rPr lang="en-US" sz="1600" dirty="0" err="1" smtClean="0">
                <a:latin typeface="Arial" pitchFamily="-108" charset="0"/>
              </a:rPr>
              <a:t>agosto</a:t>
            </a:r>
            <a:r>
              <a:rPr lang="en-US" sz="1600" dirty="0" smtClean="0">
                <a:latin typeface="Arial" pitchFamily="-108" charset="0"/>
              </a:rPr>
              <a:t> 2011:spedizione a </a:t>
            </a:r>
            <a:r>
              <a:rPr lang="en-US" sz="1600" dirty="0" err="1" smtClean="0">
                <a:latin typeface="Arial" pitchFamily="-108" charset="0"/>
              </a:rPr>
              <a:t>Pechino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e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installazione</a:t>
            </a:r>
            <a:r>
              <a:rPr lang="en-US" sz="1600" dirty="0" smtClean="0">
                <a:latin typeface="Arial" pitchFamily="-108" charset="0"/>
              </a:rPr>
              <a:t> a BEPCII      </a:t>
            </a:r>
          </a:p>
          <a:p>
            <a:pPr>
              <a:buFont typeface="Arial"/>
              <a:buChar char="•"/>
              <a:defRPr/>
            </a:pPr>
            <a:r>
              <a:rPr lang="en-US" sz="1600" dirty="0" smtClean="0">
                <a:latin typeface="Arial" pitchFamily="-108" charset="0"/>
              </a:rPr>
              <a:t>2012: debugging con </a:t>
            </a:r>
            <a:r>
              <a:rPr lang="en-US" sz="1600" dirty="0" err="1" smtClean="0">
                <a:latin typeface="Arial" pitchFamily="-108" charset="0"/>
              </a:rPr>
              <a:t>cosmici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e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dati</a:t>
            </a:r>
            <a:r>
              <a:rPr lang="en-US" sz="1600" dirty="0" smtClean="0">
                <a:latin typeface="Arial" pitchFamily="-108" charset="0"/>
              </a:rPr>
              <a:t> </a:t>
            </a:r>
            <a:r>
              <a:rPr lang="en-US" sz="1600" dirty="0" err="1" smtClean="0">
                <a:latin typeface="Arial" pitchFamily="-108" charset="0"/>
              </a:rPr>
              <a:t>su</a:t>
            </a:r>
            <a:r>
              <a:rPr lang="en-US" sz="1600" dirty="0" smtClean="0">
                <a:latin typeface="Arial" pitchFamily="-108" charset="0"/>
              </a:rPr>
              <a:t> BEPCII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presa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dati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stand-alone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su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PC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dedicato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con trigger L1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di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BESIII</a:t>
            </a:r>
          </a:p>
          <a:p>
            <a:pPr lvl="1">
              <a:buFont typeface="Arial"/>
              <a:buChar char="•"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attualmente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nelle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mani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del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gruppo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online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di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BESIII per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inserimento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nel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DAQ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generale</a:t>
            </a:r>
            <a:endParaRPr lang="en-US" sz="1600" dirty="0" smtClean="0">
              <a:solidFill>
                <a:schemeClr val="tx1"/>
              </a:solidFill>
              <a:latin typeface="Arial" pitchFamily="-108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in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operazione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come </a:t>
            </a:r>
            <a:r>
              <a:rPr lang="en-US" sz="1600" dirty="0" err="1" smtClean="0">
                <a:solidFill>
                  <a:schemeClr val="tx1"/>
                </a:solidFill>
                <a:latin typeface="Arial" pitchFamily="-108" charset="0"/>
              </a:rPr>
              <a:t>luminometro</a:t>
            </a:r>
            <a:r>
              <a:rPr lang="en-US" sz="1600" dirty="0" smtClean="0">
                <a:solidFill>
                  <a:schemeClr val="tx1"/>
                </a:solidFill>
                <a:latin typeface="Arial" pitchFamily="-108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Arial" pitchFamily="-108" charset="0"/>
            </a:endParaRPr>
          </a:p>
          <a:p>
            <a:pPr>
              <a:buFont typeface="Arial" pitchFamily="1" charset="0"/>
              <a:buChar char="•"/>
            </a:pPr>
            <a:endParaRPr lang="en-US" sz="24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ATLAS @ LNF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Attivita</a:t>
            </a:r>
            <a:r>
              <a:rPr lang="en-US" sz="2200" dirty="0" smtClean="0"/>
              <a:t>’ </a:t>
            </a:r>
            <a:r>
              <a:rPr lang="en-US" sz="2200" dirty="0" err="1" smtClean="0"/>
              <a:t>nella</a:t>
            </a:r>
            <a:r>
              <a:rPr lang="en-US" sz="2200" dirty="0" smtClean="0"/>
              <a:t> </a:t>
            </a:r>
            <a:r>
              <a:rPr lang="en-US" sz="2200" dirty="0" err="1" smtClean="0"/>
              <a:t>collaborazione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dirty="0" smtClean="0"/>
              <a:t> computing</a:t>
            </a:r>
            <a:endParaRPr lang="en-US" sz="2162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3987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focus</a:t>
            </a:r>
            <a:r>
              <a:rPr lang="en-US" sz="2000" dirty="0" smtClean="0"/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,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,    properties and  related objects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perf./reco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Analysis optimization (2011+2012)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MVA analysis and 2d fit signal yield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conf. note editing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(selection, MVA)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MET reconstruction/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systematics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Theoretical uncertainties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Editing of the MET conf. note from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 JET/ETMISS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properties: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coordination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7541532"/>
              </p:ext>
            </p:extLst>
          </p:nvPr>
        </p:nvGraphicFramePr>
        <p:xfrm>
          <a:off x="1684593" y="1600200"/>
          <a:ext cx="1479473" cy="300183"/>
        </p:xfrm>
        <a:graphic>
          <a:graphicData uri="http://schemas.openxmlformats.org/presentationml/2006/ole">
            <p:oleObj spid="_x0000_s22530" name="Equation" r:id="rId4" imgW="876300" imgH="177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9491615"/>
              </p:ext>
            </p:extLst>
          </p:nvPr>
        </p:nvGraphicFramePr>
        <p:xfrm>
          <a:off x="538380" y="1940505"/>
          <a:ext cx="1885950" cy="300038"/>
        </p:xfrm>
        <a:graphic>
          <a:graphicData uri="http://schemas.openxmlformats.org/presentationml/2006/ole">
            <p:oleObj spid="_x0000_s22531" name="Equation" r:id="rId5" imgW="1117600" imgH="1778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0240616"/>
              </p:ext>
            </p:extLst>
          </p:nvPr>
        </p:nvGraphicFramePr>
        <p:xfrm>
          <a:off x="570130" y="2556747"/>
          <a:ext cx="1479473" cy="300183"/>
        </p:xfrm>
        <a:graphic>
          <a:graphicData uri="http://schemas.openxmlformats.org/presentationml/2006/ole">
            <p:oleObj spid="_x0000_s22532" name="Equation" r:id="rId6" imgW="876300" imgH="1778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8063526"/>
              </p:ext>
            </p:extLst>
          </p:nvPr>
        </p:nvGraphicFramePr>
        <p:xfrm>
          <a:off x="2508468" y="1940506"/>
          <a:ext cx="214313" cy="300037"/>
        </p:xfrm>
        <a:graphic>
          <a:graphicData uri="http://schemas.openxmlformats.org/presentationml/2006/ole">
            <p:oleObj spid="_x0000_s22533" name="Equation" r:id="rId7" imgW="127000" imgH="1778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8383792"/>
              </p:ext>
            </p:extLst>
          </p:nvPr>
        </p:nvGraphicFramePr>
        <p:xfrm>
          <a:off x="547905" y="3791530"/>
          <a:ext cx="1885950" cy="300038"/>
        </p:xfrm>
        <a:graphic>
          <a:graphicData uri="http://schemas.openxmlformats.org/presentationml/2006/ole">
            <p:oleObj spid="_x0000_s22534" name="Equation" r:id="rId8" imgW="1117600" imgH="1778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6273173"/>
              </p:ext>
            </p:extLst>
          </p:nvPr>
        </p:nvGraphicFramePr>
        <p:xfrm>
          <a:off x="659030" y="5379031"/>
          <a:ext cx="214313" cy="300037"/>
        </p:xfrm>
        <a:graphic>
          <a:graphicData uri="http://schemas.openxmlformats.org/presentationml/2006/ole">
            <p:oleObj spid="_x0000_s22535" name="Equation" r:id="rId9" imgW="127000" imgH="177800" progId="Equation.3">
              <p:embed/>
            </p:oleObj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4955295" y="1600200"/>
            <a:ext cx="3987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dirty="0" smtClean="0"/>
              <a:t>Tier-2 size: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5 full racks with CPU	</a:t>
            </a:r>
          </a:p>
          <a:p>
            <a:pPr lvl="1"/>
            <a:r>
              <a:rPr lang="es-ES_tradnl" sz="1600" dirty="0" smtClean="0"/>
              <a:t>ATLAS Tier-2: 5808 </a:t>
            </a:r>
            <a:r>
              <a:rPr lang="es-ES_tradnl" sz="1600" dirty="0" err="1" smtClean="0"/>
              <a:t>HepSpec</a:t>
            </a:r>
            <a:r>
              <a:rPr lang="es-ES_tradnl" sz="1600" dirty="0" smtClean="0"/>
              <a:t>, </a:t>
            </a:r>
            <a:r>
              <a:rPr lang="es-ES_tradnl" sz="1600" dirty="0"/>
              <a:t>832 </a:t>
            </a:r>
            <a:r>
              <a:rPr lang="es-ES_tradnl" sz="1600" dirty="0" err="1"/>
              <a:t>j.s</a:t>
            </a:r>
            <a:r>
              <a:rPr lang="es-ES_tradnl" sz="1600" dirty="0" smtClean="0"/>
              <a:t>. (+ 2477 </a:t>
            </a:r>
            <a:r>
              <a:rPr lang="es-ES_tradnl" sz="1600" dirty="0" err="1" smtClean="0"/>
              <a:t>HepSpec</a:t>
            </a:r>
            <a:r>
              <a:rPr lang="es-ES_tradnl" sz="1600" dirty="0" smtClean="0"/>
              <a:t> in </a:t>
            </a:r>
            <a:r>
              <a:rPr lang="es-ES_tradnl" sz="1600" dirty="0" err="1" smtClean="0"/>
              <a:t>installation</a:t>
            </a:r>
            <a:r>
              <a:rPr lang="es-ES_tradnl" sz="1600" dirty="0" smtClean="0"/>
              <a:t>) </a:t>
            </a:r>
          </a:p>
          <a:p>
            <a:pPr lvl="1"/>
            <a:r>
              <a:rPr lang="en-US" sz="1600" dirty="0" smtClean="0"/>
              <a:t>Tier-2</a:t>
            </a:r>
            <a:r>
              <a:rPr lang="es-ES_tradnl" sz="1600" dirty="0" smtClean="0"/>
              <a:t>: 6920 </a:t>
            </a:r>
            <a:r>
              <a:rPr lang="es-ES_tradnl" sz="1600" dirty="0" err="1"/>
              <a:t>HepSpec</a:t>
            </a:r>
            <a:r>
              <a:rPr lang="es-ES_tradnl" sz="1600" dirty="0"/>
              <a:t>, </a:t>
            </a:r>
            <a:r>
              <a:rPr lang="es-ES_tradnl" sz="1600" dirty="0" smtClean="0"/>
              <a:t>1024 </a:t>
            </a:r>
            <a:r>
              <a:rPr lang="es-ES_tradnl" sz="1600" dirty="0" err="1"/>
              <a:t>j.s</a:t>
            </a:r>
            <a:r>
              <a:rPr lang="es-ES_tradnl" sz="1600" dirty="0"/>
              <a:t>. </a:t>
            </a:r>
          </a:p>
          <a:p>
            <a:pPr lvl="1"/>
            <a:r>
              <a:rPr lang="en-US" sz="1600" dirty="0" smtClean="0"/>
              <a:t>Additional ~1100 </a:t>
            </a:r>
            <a:r>
              <a:rPr lang="en-US" sz="1600" dirty="0" err="1" smtClean="0"/>
              <a:t>j.s</a:t>
            </a:r>
            <a:r>
              <a:rPr lang="en-US" sz="1600" dirty="0" smtClean="0"/>
              <a:t>. available for Tier-3</a:t>
            </a:r>
          </a:p>
          <a:p>
            <a:pPr marL="0" indent="0">
              <a:buNone/>
            </a:pPr>
            <a:r>
              <a:rPr lang="en-US" sz="2000" dirty="0" smtClean="0"/>
              <a:t>Storage : 380 TB</a:t>
            </a:r>
          </a:p>
          <a:p>
            <a:pPr marL="0" indent="0">
              <a:buNone/>
            </a:pPr>
            <a:r>
              <a:rPr lang="en-US" sz="2000" dirty="0" smtClean="0"/>
              <a:t>Network: </a:t>
            </a:r>
            <a:r>
              <a:rPr lang="en-US" sz="1600" dirty="0"/>
              <a:t>founding requested for a 10Gb/s switch for direct connection of the Tier-2 to the </a:t>
            </a:r>
            <a:r>
              <a:rPr lang="en-US" sz="1600" dirty="0" smtClean="0"/>
              <a:t>WAN, 35 </a:t>
            </a:r>
            <a:r>
              <a:rPr lang="en-US" sz="1600" dirty="0" err="1" smtClean="0"/>
              <a:t>kE</a:t>
            </a:r>
            <a:endParaRPr lang="en-US" sz="1600" dirty="0" smtClean="0"/>
          </a:p>
          <a:p>
            <a:r>
              <a:rPr lang="en-US" sz="2000" dirty="0" smtClean="0"/>
              <a:t>Activity: </a:t>
            </a:r>
          </a:p>
          <a:p>
            <a:pPr lvl="1"/>
            <a:r>
              <a:rPr lang="en-US" sz="1600" dirty="0" smtClean="0"/>
              <a:t>Superb VO integration (other LHC experiments ~ realized)</a:t>
            </a:r>
          </a:p>
          <a:p>
            <a:pPr lvl="1"/>
            <a:r>
              <a:rPr lang="en-US" sz="1600" dirty="0" smtClean="0"/>
              <a:t>Parallel Analysis on Grid with </a:t>
            </a:r>
            <a:r>
              <a:rPr lang="en-US" sz="1600" dirty="0" err="1" smtClean="0"/>
              <a:t>PoD</a:t>
            </a:r>
            <a:r>
              <a:rPr lang="en-US" sz="1600" dirty="0" smtClean="0"/>
              <a:t> </a:t>
            </a:r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BES-III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Upgrade del </a:t>
            </a:r>
            <a:r>
              <a:rPr lang="en-US" sz="2200" dirty="0" err="1" smtClean="0"/>
              <a:t>sistema</a:t>
            </a:r>
            <a:r>
              <a:rPr lang="en-US" sz="2200" dirty="0" smtClean="0"/>
              <a:t> ZDD in </a:t>
            </a:r>
            <a:r>
              <a:rPr lang="en-US" sz="2200" dirty="0" err="1" smtClean="0"/>
              <a:t>corso</a:t>
            </a:r>
            <a:r>
              <a:rPr lang="en-US" sz="2200" dirty="0" smtClean="0"/>
              <a:t>, </a:t>
            </a:r>
            <a:r>
              <a:rPr lang="en-US" sz="2200" dirty="0" err="1" smtClean="0"/>
              <a:t>aggiunta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strip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scintillatore</a:t>
            </a:r>
            <a:r>
              <a:rPr lang="en-US" sz="2200" dirty="0" smtClean="0"/>
              <a:t> </a:t>
            </a:r>
            <a:r>
              <a:rPr lang="en-US" sz="2200" dirty="0" err="1" smtClean="0"/>
              <a:t>lette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fibre</a:t>
            </a:r>
            <a:r>
              <a:rPr lang="en-US" sz="2200" dirty="0" smtClean="0"/>
              <a:t> per </a:t>
            </a:r>
            <a:r>
              <a:rPr lang="en-US" sz="2200" dirty="0" err="1" smtClean="0"/>
              <a:t>discriminare</a:t>
            </a:r>
            <a:r>
              <a:rPr lang="en-US" sz="2200" dirty="0" smtClean="0"/>
              <a:t> </a:t>
            </a:r>
            <a:r>
              <a:rPr lang="en-US" sz="2200" dirty="0" err="1" smtClean="0"/>
              <a:t>fotoni</a:t>
            </a:r>
            <a:r>
              <a:rPr lang="en-US" sz="2200" dirty="0" smtClean="0"/>
              <a:t> </a:t>
            </a:r>
            <a:r>
              <a:rPr lang="en-US" sz="2200" dirty="0" err="1" smtClean="0"/>
              <a:t>vs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baseline="30000" dirty="0" smtClean="0"/>
              <a:t>+-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conversione</a:t>
            </a:r>
            <a:r>
              <a:rPr lang="en-US" sz="2200" dirty="0" smtClean="0"/>
              <a:t> </a:t>
            </a:r>
            <a:r>
              <a:rPr lang="en-US" sz="2200" dirty="0" err="1" smtClean="0"/>
              <a:t>sulla</a:t>
            </a:r>
            <a:r>
              <a:rPr lang="en-US" sz="2200" dirty="0" smtClean="0"/>
              <a:t> </a:t>
            </a:r>
            <a:r>
              <a:rPr lang="en-US" sz="2200" dirty="0" err="1" smtClean="0"/>
              <a:t>ciambella</a:t>
            </a:r>
            <a:r>
              <a:rPr lang="en-US" sz="2200" dirty="0" smtClean="0"/>
              <a:t> 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Lettura</a:t>
            </a:r>
            <a:r>
              <a:rPr lang="en-US" sz="2200" dirty="0" smtClean="0">
                <a:solidFill>
                  <a:prstClr val="black"/>
                </a:solidFill>
              </a:rPr>
              <a:t> con MAPMT, </a:t>
            </a:r>
            <a:r>
              <a:rPr lang="en-US" sz="2200" dirty="0" err="1" smtClean="0">
                <a:solidFill>
                  <a:prstClr val="black"/>
                </a:solidFill>
              </a:rPr>
              <a:t>elettronica</a:t>
            </a:r>
            <a:r>
              <a:rPr lang="en-US" sz="2200" dirty="0" smtClean="0">
                <a:solidFill>
                  <a:prstClr val="black"/>
                </a:solidFill>
              </a:rPr>
              <a:t> in </a:t>
            </a:r>
            <a:r>
              <a:rPr lang="en-US" sz="2200" dirty="0" err="1" smtClean="0">
                <a:solidFill>
                  <a:prstClr val="black"/>
                </a:solidFill>
              </a:rPr>
              <a:t>lavorazione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presso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SEA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Attivita</a:t>
            </a:r>
            <a:r>
              <a:rPr lang="en-US" sz="2200" dirty="0" smtClean="0">
                <a:solidFill>
                  <a:prstClr val="black"/>
                </a:solidFill>
              </a:rPr>
              <a:t>’ </a:t>
            </a:r>
            <a:r>
              <a:rPr lang="en-US" sz="2200" dirty="0" err="1" smtClean="0">
                <a:solidFill>
                  <a:prstClr val="black"/>
                </a:solidFill>
              </a:rPr>
              <a:t>finanziata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da</a:t>
            </a:r>
            <a:r>
              <a:rPr lang="en-US" sz="2200" dirty="0" smtClean="0">
                <a:solidFill>
                  <a:prstClr val="black"/>
                </a:solidFill>
              </a:rPr>
              <a:t> DTZ, </a:t>
            </a:r>
            <a:r>
              <a:rPr lang="en-US" sz="2200" dirty="0" err="1" smtClean="0">
                <a:solidFill>
                  <a:prstClr val="black"/>
                </a:solidFill>
              </a:rPr>
              <a:t>sinergia</a:t>
            </a:r>
            <a:r>
              <a:rPr lang="en-US" sz="2200" dirty="0" smtClean="0">
                <a:solidFill>
                  <a:prstClr val="black"/>
                </a:solidFill>
              </a:rPr>
              <a:t> con </a:t>
            </a:r>
            <a:r>
              <a:rPr lang="en-US" sz="2200" dirty="0" err="1" smtClean="0">
                <a:solidFill>
                  <a:prstClr val="black"/>
                </a:solidFill>
              </a:rPr>
              <a:t>altri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gruppi</a:t>
            </a:r>
            <a:r>
              <a:rPr lang="en-US" sz="2200" dirty="0" smtClean="0">
                <a:solidFill>
                  <a:prstClr val="black"/>
                </a:solidFill>
              </a:rPr>
              <a:t> (</a:t>
            </a:r>
            <a:r>
              <a:rPr lang="en-US" sz="2200" dirty="0" err="1" smtClean="0">
                <a:solidFill>
                  <a:prstClr val="black"/>
                </a:solidFill>
              </a:rPr>
              <a:t>LHCb</a:t>
            </a:r>
            <a:r>
              <a:rPr lang="en-US" sz="2200" dirty="0" smtClean="0">
                <a:solidFill>
                  <a:prstClr val="black"/>
                </a:solidFill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</a:rPr>
              <a:t>SuperB</a:t>
            </a:r>
            <a:r>
              <a:rPr lang="en-US" sz="2200" dirty="0" smtClean="0">
                <a:solidFill>
                  <a:prstClr val="black"/>
                </a:solidFill>
              </a:rPr>
              <a:t>, Gr2)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pic>
        <p:nvPicPr>
          <p:cNvPr id="10" name="Picture 2" descr="DSCN38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3095625"/>
            <a:ext cx="363378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SCN42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1025"/>
            <a:ext cx="3633788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1612900" y="5003800"/>
            <a:ext cx="596900" cy="139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1993900" y="5524500"/>
            <a:ext cx="9271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2920206" y="5410994"/>
            <a:ext cx="30638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81200" y="5477431"/>
            <a:ext cx="107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 </a:t>
            </a:r>
            <a:r>
              <a:rPr lang="en-US" dirty="0" err="1" smtClean="0">
                <a:solidFill>
                  <a:srgbClr val="FFFFFF"/>
                </a:solidFill>
              </a:rPr>
              <a:t>x</a:t>
            </a:r>
            <a:r>
              <a:rPr lang="en-US" dirty="0" smtClean="0">
                <a:solidFill>
                  <a:srgbClr val="FFFFFF"/>
                </a:solidFill>
              </a:rPr>
              <a:t> 5 mm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13100" y="5182394"/>
            <a:ext cx="720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21343" y="4813062"/>
            <a:ext cx="64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 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41500" y="3441700"/>
            <a:ext cx="160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2m WLS Fibers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BES-III </a:t>
            </a:r>
            <a:r>
              <a:rPr lang="en-US" dirty="0" err="1" smtClean="0"/>
              <a:t>alla</a:t>
            </a:r>
            <a:r>
              <a:rPr lang="en-US" dirty="0" smtClean="0"/>
              <a:t> CSN1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900" y="1166280"/>
            <a:ext cx="9042400" cy="193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err="1" smtClean="0"/>
              <a:t>Gruppo</a:t>
            </a:r>
            <a:r>
              <a:rPr lang="en-US" sz="2200" b="1" dirty="0" smtClean="0"/>
              <a:t> 2013: 4 </a:t>
            </a:r>
            <a:r>
              <a:rPr lang="en-US" sz="2200" b="1" dirty="0" err="1" smtClean="0"/>
              <a:t>Ric</a:t>
            </a:r>
            <a:r>
              <a:rPr lang="en-US" sz="2200" b="1" dirty="0" smtClean="0"/>
              <a:t> + 1 </a:t>
            </a:r>
            <a:r>
              <a:rPr lang="en-US" sz="2200" b="1" dirty="0" err="1" smtClean="0"/>
              <a:t>tecnologo</a:t>
            </a:r>
            <a:r>
              <a:rPr lang="en-US" sz="2200" b="1" dirty="0" smtClean="0"/>
              <a:t> (F. </a:t>
            </a:r>
            <a:r>
              <a:rPr lang="en-US" sz="2200" b="1" dirty="0" err="1" smtClean="0"/>
              <a:t>Coccetti</a:t>
            </a:r>
            <a:r>
              <a:rPr lang="en-US" sz="2200" b="1" dirty="0" smtClean="0"/>
              <a:t>, ass. </a:t>
            </a:r>
            <a:r>
              <a:rPr lang="en-US" sz="2200" b="1" dirty="0" err="1" smtClean="0"/>
              <a:t>c</a:t>
            </a:r>
            <a:r>
              <a:rPr lang="en-US" sz="2200" b="1" dirty="0" smtClean="0"/>
              <a:t>. </a:t>
            </a:r>
            <a:r>
              <a:rPr lang="en-US" sz="2200" b="1" dirty="0" smtClean="0"/>
              <a:t>Fermi): 3.0 FTE</a:t>
            </a:r>
          </a:p>
          <a:p>
            <a:pPr>
              <a:buNone/>
            </a:pPr>
            <a:r>
              <a:rPr lang="en-US" sz="2200" dirty="0" smtClean="0"/>
              <a:t>Upgrade per </a:t>
            </a:r>
            <a:r>
              <a:rPr lang="en-US" sz="2200" dirty="0" err="1" smtClean="0"/>
              <a:t>sostituzione</a:t>
            </a:r>
            <a:r>
              <a:rPr lang="en-US" sz="2200" dirty="0" smtClean="0"/>
              <a:t> camera a </a:t>
            </a:r>
            <a:r>
              <a:rPr lang="en-US" sz="2200" dirty="0" err="1" smtClean="0"/>
              <a:t>deriva</a:t>
            </a:r>
            <a:r>
              <a:rPr lang="en-US" sz="2200" dirty="0" smtClean="0"/>
              <a:t> (noise, ageing)</a:t>
            </a:r>
          </a:p>
          <a:p>
            <a:pPr lvl="0"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LNF propone camera </a:t>
            </a:r>
            <a:r>
              <a:rPr lang="en-US" sz="2200" dirty="0" err="1" smtClean="0">
                <a:solidFill>
                  <a:prstClr val="black"/>
                </a:solidFill>
              </a:rPr>
              <a:t>tracciante</a:t>
            </a:r>
            <a:r>
              <a:rPr lang="en-US" sz="2200" dirty="0" smtClean="0">
                <a:solidFill>
                  <a:prstClr val="black"/>
                </a:solidFill>
              </a:rPr>
              <a:t> con </a:t>
            </a:r>
            <a:r>
              <a:rPr lang="en-US" sz="2200" dirty="0" err="1" smtClean="0">
                <a:solidFill>
                  <a:prstClr val="black"/>
                </a:solidFill>
              </a:rPr>
              <a:t>tecnologia</a:t>
            </a:r>
            <a:r>
              <a:rPr lang="en-US" sz="2200" dirty="0" smtClean="0">
                <a:solidFill>
                  <a:prstClr val="black"/>
                </a:solidFill>
              </a:rPr>
              <a:t> GEM, </a:t>
            </a:r>
            <a:r>
              <a:rPr lang="en-US" sz="2200" dirty="0" err="1" smtClean="0">
                <a:solidFill>
                  <a:prstClr val="black"/>
                </a:solidFill>
              </a:rPr>
              <a:t>mutuata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da</a:t>
            </a:r>
            <a:r>
              <a:rPr lang="en-US" sz="2200" dirty="0" smtClean="0">
                <a:solidFill>
                  <a:prstClr val="black"/>
                </a:solidFill>
              </a:rPr>
              <a:t> KLOE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Richieste</a:t>
            </a:r>
            <a:r>
              <a:rPr lang="en-US" sz="2200" dirty="0" smtClean="0">
                <a:solidFill>
                  <a:prstClr val="black"/>
                </a:solidFill>
              </a:rPr>
              <a:t> relative a CSN1 </a:t>
            </a:r>
            <a:r>
              <a:rPr lang="en-US" sz="2200" dirty="0" err="1" smtClean="0">
                <a:solidFill>
                  <a:prstClr val="black"/>
                </a:solidFill>
              </a:rPr>
              <a:t>o</a:t>
            </a:r>
            <a:r>
              <a:rPr lang="en-US" sz="2200" dirty="0" smtClean="0">
                <a:solidFill>
                  <a:prstClr val="black"/>
                </a:solidFill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</a:rPr>
              <a:t>servizi</a:t>
            </a:r>
            <a:r>
              <a:rPr lang="en-US" sz="2200" dirty="0" smtClean="0">
                <a:solidFill>
                  <a:prstClr val="black"/>
                </a:solidFill>
              </a:rPr>
              <a:t> LNF SJ ad </a:t>
            </a:r>
            <a:r>
              <a:rPr lang="en-US" sz="2200" dirty="0" err="1" smtClean="0">
                <a:solidFill>
                  <a:prstClr val="black"/>
                </a:solidFill>
              </a:rPr>
              <a:t>approvazione</a:t>
            </a:r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1" name="Group 92"/>
          <p:cNvGraphicFramePr>
            <a:graphicFrameLocks noGrp="1"/>
          </p:cNvGraphicFramePr>
          <p:nvPr/>
        </p:nvGraphicFramePr>
        <p:xfrm>
          <a:off x="1130300" y="3098800"/>
          <a:ext cx="7226300" cy="2609861"/>
        </p:xfrm>
        <a:graphic>
          <a:graphicData uri="http://schemas.openxmlformats.org/drawingml/2006/table">
            <a:tbl>
              <a:tblPr/>
              <a:tblGrid>
                <a:gridCol w="825500"/>
                <a:gridCol w="5041900"/>
                <a:gridCol w="1358900"/>
              </a:tblGrid>
              <a:tr h="2454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4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Upgrade ZDD –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Partecipazione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a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turni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presa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dati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60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Manutenzione ZDD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APP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GEM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Tracker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(SJ ad approvazione)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 definire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2o sem. 2012/1o sem. 2013 BES-III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2" name="Action Button: Custom 11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392637" y="1670842"/>
          <a:ext cx="8607552" cy="2194632"/>
        </p:xfrm>
        <a:graphic>
          <a:graphicData uri="http://schemas.openxmlformats.org/drawingml/2006/table">
            <a:tbl>
              <a:tblPr/>
              <a:tblGrid>
                <a:gridCol w="936752"/>
                <a:gridCol w="5435600"/>
                <a:gridCol w="1079500"/>
                <a:gridCol w="1155700"/>
              </a:tblGrid>
              <a:tr h="3378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 II semestre 2012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Manutenzione FEE ZDD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produzione e test FEE per MAPMT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sviluppo scheda amplificazione standard VME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 upgrade ZDD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GEM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tracker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upgrade BES-III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Group 92"/>
          <p:cNvGraphicFramePr>
            <a:graphicFrameLocks noGrp="1"/>
          </p:cNvGraphicFramePr>
          <p:nvPr/>
        </p:nvGraphicFramePr>
        <p:xfrm>
          <a:off x="392637" y="4055974"/>
          <a:ext cx="8607552" cy="1463088"/>
        </p:xfrm>
        <a:graphic>
          <a:graphicData uri="http://schemas.openxmlformats.org/drawingml/2006/table">
            <a:tbl>
              <a:tblPr/>
              <a:tblGrid>
                <a:gridCol w="936752"/>
                <a:gridCol w="5435600"/>
                <a:gridCol w="1079500"/>
                <a:gridCol w="1155700"/>
              </a:tblGrid>
              <a:tr h="3378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 I semestre 2013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produzione e test FEE per GEM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tracker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 upgrade ZDD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GEM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tracker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upgrade BES-III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</a:t>
            </a:r>
            <a:r>
              <a:rPr lang="en-US" dirty="0" err="1" smtClean="0"/>
              <a:t>pSuperB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Attivita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di</a:t>
            </a:r>
            <a:r>
              <a:rPr lang="en-US" sz="2200" dirty="0" smtClean="0"/>
              <a:t> R&amp;D per camera a </a:t>
            </a:r>
            <a:r>
              <a:rPr lang="en-US" sz="2200" dirty="0" err="1" smtClean="0"/>
              <a:t>deriva</a:t>
            </a:r>
            <a:r>
              <a:rPr lang="en-US" sz="2200" dirty="0" smtClean="0"/>
              <a:t> con cluster counting</a:t>
            </a:r>
          </a:p>
          <a:p>
            <a:r>
              <a:rPr lang="en-US" sz="2200" dirty="0" err="1" smtClean="0">
                <a:solidFill>
                  <a:prstClr val="black"/>
                </a:solidFill>
              </a:rPr>
              <a:t>Costruzione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/>
              <a:t>prototipo</a:t>
            </a:r>
            <a:r>
              <a:rPr lang="en-US" sz="2000" dirty="0" smtClean="0"/>
              <a:t> per lo studio del cluster counting in </a:t>
            </a:r>
            <a:r>
              <a:rPr lang="en-US" sz="2000" dirty="0" err="1" smtClean="0"/>
              <a:t>condizioni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realistiche</a:t>
            </a:r>
            <a:r>
              <a:rPr lang="en-US" sz="2000" dirty="0" smtClean="0"/>
              <a:t> (</a:t>
            </a:r>
            <a:r>
              <a:rPr lang="en-US" sz="2000" dirty="0" err="1" smtClean="0"/>
              <a:t>celle</a:t>
            </a:r>
            <a:r>
              <a:rPr lang="en-US" sz="2000" dirty="0" smtClean="0"/>
              <a:t> a </a:t>
            </a:r>
            <a:r>
              <a:rPr lang="en-US" sz="2000" dirty="0" err="1" smtClean="0"/>
              <a:t>catodo</a:t>
            </a:r>
            <a:r>
              <a:rPr lang="en-US" sz="2000" dirty="0" smtClean="0"/>
              <a:t> </a:t>
            </a:r>
            <a:r>
              <a:rPr lang="en-US" sz="2000" dirty="0" err="1" smtClean="0"/>
              <a:t>discreto</a:t>
            </a:r>
            <a:r>
              <a:rPr lang="en-US" sz="2000" dirty="0" smtClean="0"/>
              <a:t>, L=2.5m)</a:t>
            </a:r>
          </a:p>
          <a:p>
            <a:pPr lvl="1"/>
            <a:r>
              <a:rPr lang="en-US" sz="1800" dirty="0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28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celle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 quadrate con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lato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=14mm, 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Rfs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=3:1 </a:t>
            </a:r>
            <a:r>
              <a:rPr lang="en-US" sz="1800" dirty="0" err="1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su</a:t>
            </a:r>
            <a:r>
              <a:rPr lang="en-US" sz="1800" dirty="0" smtClean="0">
                <a:solidFill>
                  <a:prstClr val="black"/>
                </a:solidFill>
                <a:ea typeface="ＭＳ Ｐゴシック" pitchFamily="-112" charset="-128"/>
                <a:cs typeface="ＭＳ Ｐゴシック" pitchFamily="-112" charset="-128"/>
              </a:rPr>
              <a:t> 8 layers (3-4-3-4-3-4-3-4)</a:t>
            </a:r>
            <a:endParaRPr lang="en-US" sz="2200" dirty="0" smtClean="0">
              <a:solidFill>
                <a:prstClr val="black"/>
              </a:solidFill>
            </a:endParaRPr>
          </a:p>
          <a:p>
            <a:r>
              <a:rPr lang="en-US" sz="2000" dirty="0" smtClean="0"/>
              <a:t>10 sample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tracce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raggi</a:t>
            </a:r>
            <a:r>
              <a:rPr lang="en-US" sz="2000" dirty="0" smtClean="0"/>
              <a:t> </a:t>
            </a:r>
            <a:r>
              <a:rPr lang="en-US" sz="2000" dirty="0" err="1" smtClean="0"/>
              <a:t>cosmici</a:t>
            </a:r>
            <a:r>
              <a:rPr lang="en-US" sz="2000" dirty="0" smtClean="0"/>
              <a:t> in </a:t>
            </a:r>
            <a:r>
              <a:rPr lang="en-US" sz="2000" dirty="0" err="1" smtClean="0"/>
              <a:t>miscela</a:t>
            </a:r>
            <a:r>
              <a:rPr lang="en-US" sz="2000" dirty="0" smtClean="0"/>
              <a:t> 90%He-10%iC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Media </a:t>
            </a:r>
            <a:r>
              <a:rPr lang="en-US" sz="1800" dirty="0" err="1" smtClean="0"/>
              <a:t>troncata</a:t>
            </a:r>
            <a:r>
              <a:rPr lang="en-US" sz="1800" dirty="0" smtClean="0"/>
              <a:t> al 70%: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/>
              <a:t>dE/dx</a:t>
            </a:r>
            <a:r>
              <a:rPr lang="en-US" sz="1800" dirty="0" err="1" smtClean="0"/>
              <a:t>/〈dE/dx〉</a:t>
            </a:r>
            <a:r>
              <a:rPr lang="en-US" sz="1800" dirty="0" smtClean="0"/>
              <a:t>=13.3%</a:t>
            </a:r>
          </a:p>
          <a:p>
            <a:pPr lvl="1"/>
            <a:r>
              <a:rPr lang="en-US" sz="1800" dirty="0" err="1" smtClean="0"/>
              <a:t>Numero</a:t>
            </a:r>
            <a:r>
              <a:rPr lang="en-US" sz="1800" dirty="0" smtClean="0"/>
              <a:t> </a:t>
            </a:r>
            <a:r>
              <a:rPr lang="en-US" sz="1800" dirty="0" err="1" smtClean="0"/>
              <a:t>medio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cluster: </a:t>
            </a:r>
            <a:r>
              <a:rPr lang="en-US" sz="1800" dirty="0" err="1" smtClean="0">
                <a:latin typeface="Symbol" charset="2"/>
                <a:cs typeface="Symbol" charset="2"/>
              </a:rPr>
              <a:t>s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/〈N〉=8.8%</a:t>
            </a:r>
          </a:p>
          <a:p>
            <a:r>
              <a:rPr lang="en-US" sz="2000" dirty="0" err="1" smtClean="0"/>
              <a:t>Necessario</a:t>
            </a:r>
            <a:r>
              <a:rPr lang="en-US" sz="2000" dirty="0" smtClean="0"/>
              <a:t> test a TRIUMF/PSI per </a:t>
            </a:r>
            <a:r>
              <a:rPr lang="en-US" sz="2000" dirty="0" err="1" smtClean="0"/>
              <a:t>dimostrare</a:t>
            </a:r>
            <a:r>
              <a:rPr lang="en-US" sz="2000" dirty="0" smtClean="0"/>
              <a:t> </a:t>
            </a:r>
            <a:r>
              <a:rPr lang="en-US" sz="2000" dirty="0" err="1" smtClean="0"/>
              <a:t>l’effettiva</a:t>
            </a:r>
            <a:r>
              <a:rPr lang="en-US" sz="2000" dirty="0" smtClean="0"/>
              <a:t> </a:t>
            </a:r>
            <a:r>
              <a:rPr lang="en-US" sz="2000" dirty="0" err="1" smtClean="0"/>
              <a:t>separazione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  <a:cs typeface="Symbol" charset="2"/>
              </a:rPr>
              <a:t>p</a:t>
            </a:r>
            <a:r>
              <a:rPr lang="en-US" sz="2000" dirty="0" smtClean="0"/>
              <a:t>/</a:t>
            </a:r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err="1" smtClean="0"/>
              <a:t>Forse</a:t>
            </a:r>
            <a:r>
              <a:rPr lang="en-US" sz="1800" dirty="0" smtClean="0"/>
              <a:t> a </a:t>
            </a:r>
            <a:r>
              <a:rPr lang="en-US" sz="1800" dirty="0" err="1" smtClean="0"/>
              <a:t>novembre</a:t>
            </a:r>
            <a:r>
              <a:rPr lang="en-US" sz="1800" dirty="0" smtClean="0"/>
              <a:t>, </a:t>
            </a:r>
            <a:r>
              <a:rPr lang="en-US" sz="1800" dirty="0" err="1" smtClean="0"/>
              <a:t>o/e</a:t>
            </a:r>
            <a:r>
              <a:rPr lang="en-US" sz="1800" dirty="0" smtClean="0"/>
              <a:t> </a:t>
            </a:r>
            <a:r>
              <a:rPr lang="en-US" sz="1800" dirty="0" err="1" smtClean="0"/>
              <a:t>l’anno</a:t>
            </a:r>
            <a:r>
              <a:rPr lang="en-US" sz="1800" dirty="0" smtClean="0"/>
              <a:t> </a:t>
            </a:r>
            <a:r>
              <a:rPr lang="en-US" sz="1800" dirty="0" err="1" smtClean="0"/>
              <a:t>prossimo</a:t>
            </a:r>
            <a:endParaRPr lang="en-US" sz="1800" dirty="0" smtClean="0"/>
          </a:p>
          <a:p>
            <a:r>
              <a:rPr lang="en-US" sz="2200" dirty="0" err="1" smtClean="0">
                <a:solidFill>
                  <a:prstClr val="black"/>
                </a:solidFill>
              </a:rPr>
              <a:t>Studi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di</a:t>
            </a:r>
            <a:r>
              <a:rPr lang="en-US" sz="2200" dirty="0" smtClean="0">
                <a:solidFill>
                  <a:prstClr val="black"/>
                </a:solidFill>
              </a:rPr>
              <a:t> trigger con </a:t>
            </a:r>
            <a:r>
              <a:rPr lang="en-US" sz="2200" dirty="0" err="1" smtClean="0">
                <a:solidFill>
                  <a:prstClr val="black"/>
                </a:solidFill>
              </a:rPr>
              <a:t>il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nuovo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prototipo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Jitter </a:t>
            </a:r>
            <a:r>
              <a:rPr lang="en-US" sz="1900" dirty="0" err="1" smtClean="0">
                <a:solidFill>
                  <a:prstClr val="black"/>
                </a:solidFill>
              </a:rPr>
              <a:t>temporale</a:t>
            </a:r>
            <a:r>
              <a:rPr lang="en-US" sz="1900" dirty="0" smtClean="0">
                <a:solidFill>
                  <a:prstClr val="black"/>
                </a:solidFill>
              </a:rPr>
              <a:t> in </a:t>
            </a:r>
            <a:r>
              <a:rPr lang="en-US" sz="1900" dirty="0" err="1" smtClean="0">
                <a:solidFill>
                  <a:prstClr val="black"/>
                </a:solidFill>
              </a:rPr>
              <a:t>analisi</a:t>
            </a:r>
            <a:endParaRPr lang="en-US" sz="1900" dirty="0" smtClean="0">
              <a:solidFill>
                <a:prstClr val="black"/>
              </a:solidFill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</a:rPr>
              <a:t>Rate test a 25 Hz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pic>
        <p:nvPicPr>
          <p:cNvPr id="12" name="Picture 11" descr="proto2_sample_WF_run00147_ev5_wf25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53595" r="14952"/>
          <a:stretch/>
        </p:blipFill>
        <p:spPr>
          <a:xfrm>
            <a:off x="5235246" y="4068011"/>
            <a:ext cx="3146754" cy="22219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a CSN1: </a:t>
            </a:r>
            <a:r>
              <a:rPr lang="en-US" dirty="0" err="1" smtClean="0"/>
              <a:t>pSuperB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28180"/>
            <a:ext cx="8686800" cy="1246720"/>
          </a:xfrm>
        </p:spPr>
        <p:txBody>
          <a:bodyPr>
            <a:normAutofit/>
          </a:bodyPr>
          <a:lstStyle/>
          <a:p>
            <a:pPr lvl="0">
              <a:buClr>
                <a:srgbClr val="727CA3"/>
              </a:buClr>
            </a:pPr>
            <a:r>
              <a:rPr lang="en-US" sz="2200" b="1" dirty="0" err="1" smtClean="0">
                <a:solidFill>
                  <a:prstClr val="black"/>
                </a:solidFill>
              </a:rPr>
              <a:t>pSuperB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nel</a:t>
            </a:r>
            <a:r>
              <a:rPr lang="en-US" sz="2200" b="1" dirty="0" smtClean="0">
                <a:solidFill>
                  <a:prstClr val="black"/>
                </a:solidFill>
              </a:rPr>
              <a:t> 2013: 6 </a:t>
            </a:r>
            <a:r>
              <a:rPr lang="en-US" sz="2200" b="1" dirty="0" err="1" smtClean="0">
                <a:solidFill>
                  <a:prstClr val="black"/>
                </a:solidFill>
              </a:rPr>
              <a:t>Ricercatori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e</a:t>
            </a:r>
            <a:r>
              <a:rPr lang="en-US" sz="2200" b="1" dirty="0" smtClean="0">
                <a:solidFill>
                  <a:prstClr val="black"/>
                </a:solidFill>
              </a:rPr>
              <a:t> 5 </a:t>
            </a:r>
            <a:r>
              <a:rPr lang="en-US" sz="2200" b="1" dirty="0" err="1" smtClean="0">
                <a:solidFill>
                  <a:prstClr val="black"/>
                </a:solidFill>
              </a:rPr>
              <a:t>Tecnologi/Ing</a:t>
            </a:r>
            <a:r>
              <a:rPr lang="en-US" sz="2200" b="1" dirty="0" smtClean="0">
                <a:solidFill>
                  <a:prstClr val="black"/>
                </a:solidFill>
              </a:rPr>
              <a:t>. per 4.7 FTE</a:t>
            </a:r>
            <a:endParaRPr lang="en-US" sz="2162" b="1" dirty="0" smtClean="0">
              <a:solidFill>
                <a:prstClr val="black"/>
              </a:solidFill>
            </a:endParaRPr>
          </a:p>
          <a:p>
            <a:pPr lvl="0">
              <a:buClr>
                <a:srgbClr val="727CA3"/>
              </a:buClr>
            </a:pPr>
            <a:r>
              <a:rPr lang="en-US" sz="2200" dirty="0" err="1" smtClean="0"/>
              <a:t>Prototipo</a:t>
            </a:r>
            <a:r>
              <a:rPr lang="en-US" sz="2200" dirty="0" smtClean="0"/>
              <a:t> a </a:t>
            </a:r>
            <a:r>
              <a:rPr lang="en-US" sz="2200" dirty="0" err="1" smtClean="0"/>
              <a:t>lunghezza</a:t>
            </a:r>
            <a:r>
              <a:rPr lang="en-US" sz="2200" dirty="0" smtClean="0"/>
              <a:t> </a:t>
            </a:r>
            <a:r>
              <a:rPr lang="en-US" sz="2200" dirty="0" err="1" smtClean="0"/>
              <a:t>naturale</a:t>
            </a:r>
            <a:r>
              <a:rPr lang="en-US" sz="2200" dirty="0" smtClean="0"/>
              <a:t>, </a:t>
            </a:r>
            <a:r>
              <a:rPr lang="en-US" sz="2200" dirty="0" err="1" smtClean="0"/>
              <a:t>realizzato</a:t>
            </a:r>
            <a:r>
              <a:rPr lang="en-US" sz="2200" dirty="0" smtClean="0"/>
              <a:t> </a:t>
            </a:r>
            <a:r>
              <a:rPr lang="en-US" sz="2200" dirty="0" err="1" smtClean="0"/>
              <a:t>ai</a:t>
            </a:r>
            <a:r>
              <a:rPr lang="en-US" sz="2200" dirty="0" smtClean="0"/>
              <a:t> LNF: </a:t>
            </a:r>
            <a:r>
              <a:rPr lang="en-US" sz="2200" dirty="0" err="1" smtClean="0"/>
              <a:t>strumento</a:t>
            </a:r>
            <a:r>
              <a:rPr lang="en-US" sz="2200" dirty="0" smtClean="0"/>
              <a:t> </a:t>
            </a:r>
            <a:r>
              <a:rPr lang="en-US" sz="2200" dirty="0" err="1" smtClean="0"/>
              <a:t>efficace</a:t>
            </a:r>
            <a:r>
              <a:rPr lang="en-US" sz="2200" dirty="0" smtClean="0"/>
              <a:t> per </a:t>
            </a:r>
            <a:r>
              <a:rPr lang="en-US" sz="2200" dirty="0" err="1" smtClean="0"/>
              <a:t>studiare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varietà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effetti</a:t>
            </a:r>
            <a:r>
              <a:rPr lang="en-US" sz="2200" dirty="0" smtClean="0"/>
              <a:t>. </a:t>
            </a:r>
            <a:r>
              <a:rPr lang="en-US" sz="2200" dirty="0" err="1" smtClean="0"/>
              <a:t>Richieste</a:t>
            </a:r>
            <a:r>
              <a:rPr lang="en-US" sz="2200" dirty="0" smtClean="0"/>
              <a:t> </a:t>
            </a:r>
            <a:r>
              <a:rPr lang="en-US" sz="2200" dirty="0" err="1" smtClean="0"/>
              <a:t>puntano</a:t>
            </a:r>
            <a:r>
              <a:rPr lang="en-US" sz="2200" dirty="0" smtClean="0"/>
              <a:t> a </a:t>
            </a:r>
            <a:r>
              <a:rPr lang="en-US" sz="2200" dirty="0" err="1" smtClean="0"/>
              <a:t>sfruttarlo</a:t>
            </a:r>
            <a:r>
              <a:rPr lang="en-US" sz="2200" dirty="0" smtClean="0"/>
              <a:t> al </a:t>
            </a:r>
            <a:r>
              <a:rPr lang="en-US" sz="2200" dirty="0" err="1" smtClean="0"/>
              <a:t>meglio</a:t>
            </a:r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136613" y="2374900"/>
          <a:ext cx="8931187" cy="3992988"/>
        </p:xfrm>
        <a:graphic>
          <a:graphicData uri="http://schemas.openxmlformats.org/drawingml/2006/table">
            <a:tbl>
              <a:tblPr/>
              <a:tblGrid>
                <a:gridCol w="663487"/>
                <a:gridCol w="7493000"/>
                <a:gridCol w="774700"/>
              </a:tblGrid>
              <a:tr h="3139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contatti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con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ditte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compositi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beam test a PSI/TRIUMF: PID con Proto2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19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moduli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Gandalf (8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canali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FADC + FPGA per Feature extraction del cluster counting),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s.j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. 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risultati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dalle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prime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schede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comprate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nel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2012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nuove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schede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FE per 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differenti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opzioni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cluster counting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Test di degradazione delle prestazione: 28 cavi di 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come da progetto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provini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composito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fibra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carbonio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attrezzature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test per studio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modifiche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delle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proprietà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del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composito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dopo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foratura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Symbol" charset="2"/>
                        </a:rPr>
                        <a:t>Gas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0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CON/INV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Costruzione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nuovo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telescopio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: 2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Tracciatori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Sci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-fib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2.5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con 200 mm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&lt;10cm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: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fibre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+ 2 MAPMT 64 pixel + 2 PMT standard per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misura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coordinata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z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+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elettronica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lettura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15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II sem.2012 </a:t>
            </a:r>
            <a:r>
              <a:rPr lang="en-US" dirty="0" err="1" smtClean="0"/>
              <a:t>pSuperB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152400" y="1193800"/>
          <a:ext cx="8847789" cy="4693725"/>
        </p:xfrm>
        <a:graphic>
          <a:graphicData uri="http://schemas.openxmlformats.org/drawingml/2006/table">
            <a:tbl>
              <a:tblPr/>
              <a:tblGrid>
                <a:gridCol w="850900"/>
                <a:gridCol w="6238763"/>
                <a:gridCol w="1025637"/>
                <a:gridCol w="732489"/>
              </a:tblGrid>
              <a:tr h="3221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 II semestre 2012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4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Setup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schede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FADC GANDALF per cluster counting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8.5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3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Progettazione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realizzazione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N. 8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schede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front-end a 7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ch’s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con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banda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&gt; 350 MHz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guadagno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dell'ordine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dei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5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fC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1.5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7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Progettazione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realizzazione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sistema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'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derivata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locale' stand alone a 28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ch’s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attivita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'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laboratorio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3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Realizzazione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una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stazione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barometrica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monitor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delle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condizioni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presa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dati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acquisire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via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ethernet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rifacimento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Faraday cage proto2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mu*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7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attivita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’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laboratorio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6012418"/>
            <a:ext cx="513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Bookman Old Style"/>
                <a:ea typeface="ＭＳ Ｐゴシック" pitchFamily="1" charset="-128"/>
                <a:cs typeface="Bookman Old Style"/>
              </a:rPr>
              <a:t>* Da finire di concordare con il responsabile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 sem. 2013 </a:t>
            </a:r>
            <a:r>
              <a:rPr lang="en-US" dirty="0" err="1" smtClean="0"/>
              <a:t>pSuperB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3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152400" y="1778000"/>
          <a:ext cx="8847789" cy="3015051"/>
        </p:xfrm>
        <a:graphic>
          <a:graphicData uri="http://schemas.openxmlformats.org/drawingml/2006/table">
            <a:tbl>
              <a:tblPr/>
              <a:tblGrid>
                <a:gridCol w="850900"/>
                <a:gridCol w="6238763"/>
                <a:gridCol w="911337"/>
                <a:gridCol w="846789"/>
              </a:tblGrid>
              <a:tr h="32214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 I semestre 2013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1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Setup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ulteriori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schede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FADC GANDALF per cluster counting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s.j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.)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34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Supporto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per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attivita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'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laboratorio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beam test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7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Attrezzatura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test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provini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in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fibra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carbonio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test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cilindro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interno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della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DCH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mu*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7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attivita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’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laboratorio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2648" y="5003800"/>
            <a:ext cx="5019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Bookman Old Style"/>
                <a:ea typeface="ＭＳ Ｐゴシック" pitchFamily="1" charset="-128"/>
                <a:cs typeface="Bookman Old Style"/>
              </a:rPr>
              <a:t>* Ancora da concordare con il responsabile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/>
          <a:srcRect l="3184" t="10657" r="4208"/>
          <a:stretch>
            <a:fillRect/>
          </a:stretch>
        </p:blipFill>
        <p:spPr>
          <a:xfrm>
            <a:off x="1384300" y="2390986"/>
            <a:ext cx="6746787" cy="3965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la </a:t>
            </a:r>
            <a:r>
              <a:rPr lang="en-US" dirty="0" err="1" smtClean="0"/>
              <a:t>proposta</a:t>
            </a:r>
            <a:r>
              <a:rPr lang="en-US" dirty="0" smtClean="0"/>
              <a:t> 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Obiettivo</a:t>
            </a:r>
            <a:r>
              <a:rPr lang="en-US" sz="2200" dirty="0" smtClean="0"/>
              <a:t>: </a:t>
            </a:r>
            <a:r>
              <a:rPr lang="en-US" sz="2200" dirty="0" err="1" smtClean="0"/>
              <a:t>rivelare</a:t>
            </a:r>
            <a:r>
              <a:rPr lang="en-US" sz="2200" dirty="0" smtClean="0"/>
              <a:t> </a:t>
            </a:r>
            <a:r>
              <a:rPr lang="en-US" sz="2200" dirty="0" err="1" smtClean="0"/>
              <a:t>conversione</a:t>
            </a:r>
            <a:r>
              <a:rPr lang="en-US" sz="2200" dirty="0" smtClean="0"/>
              <a:t> </a:t>
            </a:r>
            <a:r>
              <a:rPr lang="en-US" sz="2200" dirty="0" err="1" smtClean="0"/>
              <a:t>diretta</a:t>
            </a:r>
            <a:r>
              <a:rPr lang="en-US" sz="2200" dirty="0" smtClean="0"/>
              <a:t> </a:t>
            </a:r>
            <a:r>
              <a:rPr lang="en-US" sz="2200" dirty="0" err="1" smtClean="0">
                <a:latin typeface="Symbol" charset="2"/>
                <a:cs typeface="Symbol" charset="2"/>
              </a:rPr>
              <a:t>m</a:t>
            </a:r>
            <a:r>
              <a:rPr lang="en-US" sz="2200" dirty="0" err="1" smtClean="0">
                <a:sym typeface="Wingdings"/>
              </a:rPr>
              <a:t>e</a:t>
            </a:r>
            <a:r>
              <a:rPr lang="en-US" sz="2200" dirty="0" smtClean="0"/>
              <a:t> </a:t>
            </a:r>
            <a:r>
              <a:rPr lang="en-US" sz="2200" dirty="0" err="1" smtClean="0"/>
              <a:t>nel</a:t>
            </a:r>
            <a:r>
              <a:rPr lang="en-US" sz="2200" dirty="0" smtClean="0"/>
              <a:t> campo </a:t>
            </a:r>
            <a:r>
              <a:rPr lang="en-US" sz="2200" dirty="0" err="1" smtClean="0"/>
              <a:t>di</a:t>
            </a:r>
            <a:r>
              <a:rPr lang="en-US" sz="2200" dirty="0" smtClean="0"/>
              <a:t> Al</a:t>
            </a:r>
            <a:r>
              <a:rPr lang="en-US" sz="2200" baseline="30000" dirty="0" smtClean="0"/>
              <a:t>27</a:t>
            </a:r>
            <a:r>
              <a:rPr lang="en-US" sz="2200" dirty="0" smtClean="0"/>
              <a:t>, </a:t>
            </a:r>
            <a:r>
              <a:rPr lang="en-US" sz="2200" dirty="0" err="1" smtClean="0"/>
              <a:t>sensibilita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di</a:t>
            </a:r>
            <a:r>
              <a:rPr lang="en-US" sz="2200" dirty="0" smtClean="0"/>
              <a:t> 6x10</a:t>
            </a:r>
            <a:r>
              <a:rPr lang="en-US" sz="2200" baseline="30000" dirty="0" smtClean="0"/>
              <a:t>-17</a:t>
            </a:r>
            <a:r>
              <a:rPr lang="en-US" sz="2200" dirty="0" smtClean="0"/>
              <a:t> @ 90% CL </a:t>
            </a:r>
            <a:r>
              <a:rPr lang="en-US" sz="2200" dirty="0" err="1" smtClean="0"/>
              <a:t>rispetto</a:t>
            </a:r>
            <a:r>
              <a:rPr lang="en-US" sz="2200" dirty="0" smtClean="0"/>
              <a:t> </a:t>
            </a:r>
            <a:r>
              <a:rPr lang="en-US" sz="2200" dirty="0" err="1" smtClean="0"/>
              <a:t>alla</a:t>
            </a:r>
            <a:r>
              <a:rPr lang="en-US" sz="2200" dirty="0" smtClean="0"/>
              <a:t> </a:t>
            </a:r>
            <a:r>
              <a:rPr lang="en-US" sz="2200" dirty="0" err="1" smtClean="0"/>
              <a:t>cattura</a:t>
            </a:r>
            <a:r>
              <a:rPr lang="en-US" sz="2200" dirty="0" smtClean="0"/>
              <a:t> (x10</a:t>
            </a:r>
            <a:r>
              <a:rPr lang="en-US" sz="2200" baseline="30000" dirty="0" smtClean="0"/>
              <a:t>4</a:t>
            </a:r>
            <a:r>
              <a:rPr lang="en-US" sz="2200" dirty="0" smtClean="0"/>
              <a:t> improvement)</a:t>
            </a:r>
          </a:p>
          <a:p>
            <a:pPr>
              <a:buNone/>
            </a:pPr>
            <a:r>
              <a:rPr lang="en-US" sz="2200" dirty="0" err="1" smtClean="0"/>
              <a:t>Interesse</a:t>
            </a:r>
            <a:r>
              <a:rPr lang="en-US" sz="2200" dirty="0" smtClean="0"/>
              <a:t> LNF </a:t>
            </a:r>
            <a:r>
              <a:rPr lang="en-US" sz="2200" dirty="0" err="1" smtClean="0"/>
              <a:t>focalizzato</a:t>
            </a:r>
            <a:r>
              <a:rPr lang="en-US" sz="2200" dirty="0" smtClean="0"/>
              <a:t> </a:t>
            </a:r>
            <a:r>
              <a:rPr lang="en-US" sz="2200" dirty="0" err="1" smtClean="0"/>
              <a:t>sul</a:t>
            </a:r>
            <a:r>
              <a:rPr lang="en-US" sz="2200" dirty="0" smtClean="0"/>
              <a:t> </a:t>
            </a:r>
            <a:r>
              <a:rPr lang="en-US" sz="2200" dirty="0" err="1" smtClean="0"/>
              <a:t>calorimetro</a:t>
            </a:r>
            <a:r>
              <a:rPr lang="en-US" sz="2200" dirty="0" smtClean="0"/>
              <a:t> (S. </a:t>
            </a:r>
            <a:r>
              <a:rPr lang="en-US" sz="2200" dirty="0" err="1" smtClean="0"/>
              <a:t>Miscetti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dirty="0" smtClean="0"/>
              <a:t>’ L2 EMC Manager)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2011/2012: pMu2e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800000"/>
                </a:solidFill>
              </a:rPr>
              <a:t>Many progresses done in the last two years:</a:t>
            </a:r>
          </a:p>
          <a:p>
            <a:pPr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Successful CALORIMETER test beam carried out at MAMI (March </a:t>
            </a:r>
            <a:r>
              <a:rPr lang="en-US" sz="2400" dirty="0" smtClean="0">
                <a:sym typeface="Wingdings"/>
              </a:rPr>
              <a:t>2011), </a:t>
            </a:r>
            <a:r>
              <a:rPr lang="en-US" sz="2400" dirty="0" smtClean="0">
                <a:sym typeface="Wingdings"/>
              </a:rPr>
              <a:t>joint work with KLOE-2. </a:t>
            </a:r>
            <a:r>
              <a:rPr lang="en-US" sz="2400" dirty="0" smtClean="0">
                <a:sym typeface="Wingdings"/>
              </a:rPr>
              <a:t>NIM </a:t>
            </a:r>
            <a:r>
              <a:rPr lang="en-US" sz="2400" dirty="0" smtClean="0">
                <a:sym typeface="Wingdings"/>
              </a:rPr>
              <a:t>paper + proceedings.</a:t>
            </a:r>
          </a:p>
          <a:p>
            <a:pPr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After CD0 (Nov 2009), the step of getting CD1 complicated but helped to make project realistic:</a:t>
            </a:r>
          </a:p>
          <a:p>
            <a:pPr>
              <a:buFont typeface="Wingdings" charset="0"/>
              <a:buChar char="à"/>
            </a:pPr>
            <a:r>
              <a:rPr lang="en-US" sz="2400" dirty="0" smtClean="0">
                <a:sym typeface="Wingdings"/>
              </a:rPr>
              <a:t>4 reviews passed with great effort but large success</a:t>
            </a:r>
          </a:p>
          <a:p>
            <a:pPr lvl="1">
              <a:buFont typeface="Wingdings" charset="0"/>
              <a:buChar char="à"/>
            </a:pPr>
            <a:r>
              <a:rPr lang="en-US" sz="2100" dirty="0" err="1" smtClean="0">
                <a:sym typeface="Wingdings"/>
              </a:rPr>
              <a:t>MiniDirector</a:t>
            </a:r>
            <a:r>
              <a:rPr lang="en-US" sz="2100" dirty="0" smtClean="0">
                <a:sym typeface="Wingdings"/>
              </a:rPr>
              <a:t> review (Oct 2010)</a:t>
            </a:r>
          </a:p>
          <a:p>
            <a:pPr lvl="1">
              <a:buFont typeface="Wingdings" charset="0"/>
              <a:buChar char="à"/>
            </a:pPr>
            <a:r>
              <a:rPr lang="en-US" sz="2100" dirty="0" err="1" smtClean="0">
                <a:sym typeface="Wingdings"/>
              </a:rPr>
              <a:t>Indipendent</a:t>
            </a:r>
            <a:r>
              <a:rPr lang="en-US" sz="2100" dirty="0" smtClean="0">
                <a:sym typeface="Wingdings"/>
              </a:rPr>
              <a:t> Technical Design Review (May 2011). </a:t>
            </a:r>
            <a:r>
              <a:rPr lang="en-US" sz="2400" dirty="0" smtClean="0">
                <a:sym typeface="Wingdings"/>
              </a:rPr>
              <a:t>Reduction of the project scope due to Cost </a:t>
            </a:r>
            <a:r>
              <a:rPr lang="en-US" sz="2400" dirty="0" err="1" smtClean="0">
                <a:sym typeface="Wingdings"/>
              </a:rPr>
              <a:t>Crysis</a:t>
            </a:r>
            <a:r>
              <a:rPr lang="en-US" sz="2400" dirty="0" smtClean="0">
                <a:sym typeface="Wingdings"/>
              </a:rPr>
              <a:t> O(300 M$ </a:t>
            </a:r>
            <a:r>
              <a:rPr lang="en-US" sz="2400" dirty="0" err="1" smtClean="0">
                <a:sym typeface="Wingdings"/>
              </a:rPr>
              <a:t>vs</a:t>
            </a:r>
            <a:r>
              <a:rPr lang="en-US" sz="2400" dirty="0" smtClean="0">
                <a:sym typeface="Wingdings"/>
              </a:rPr>
              <a:t> 200 M$-CD0). Intensity reduced of a factor 3, 3 </a:t>
            </a:r>
            <a:r>
              <a:rPr lang="en-US" sz="2400" dirty="0" err="1" smtClean="0">
                <a:sym typeface="Wingdings"/>
              </a:rPr>
              <a:t>vs</a:t>
            </a:r>
            <a:r>
              <a:rPr lang="en-US" sz="2400" dirty="0" smtClean="0">
                <a:sym typeface="Wingdings"/>
              </a:rPr>
              <a:t> 2 years of running</a:t>
            </a:r>
          </a:p>
          <a:p>
            <a:pPr marL="274320" lvl="1" indent="0">
              <a:buFont typeface="Wingdings" pitchFamily="1" charset="2"/>
              <a:buChar char="à"/>
            </a:pPr>
            <a:r>
              <a:rPr lang="en-US" sz="2100" dirty="0" smtClean="0">
                <a:sym typeface="Wingdings"/>
              </a:rPr>
              <a:t> </a:t>
            </a:r>
            <a:r>
              <a:rPr lang="en-US" sz="2100" dirty="0" err="1" smtClean="0">
                <a:sym typeface="Wingdings"/>
              </a:rPr>
              <a:t>Indipendent</a:t>
            </a:r>
            <a:r>
              <a:rPr lang="en-US" sz="2100" dirty="0" smtClean="0">
                <a:sym typeface="Wingdings"/>
              </a:rPr>
              <a:t> Cost &amp; Schedule review (Apr 2012)</a:t>
            </a:r>
          </a:p>
          <a:p>
            <a:pPr marL="274320" lvl="1" indent="0">
              <a:buFont typeface="Wingdings" pitchFamily="1" charset="2"/>
              <a:buChar char="à"/>
            </a:pPr>
            <a:r>
              <a:rPr lang="en-US" sz="2100" dirty="0" smtClean="0">
                <a:sym typeface="Wingdings"/>
              </a:rPr>
              <a:t> CD1 review (Lehman)  </a:t>
            </a:r>
            <a:r>
              <a:rPr lang="en-US" sz="2100" dirty="0" err="1" smtClean="0">
                <a:sym typeface="Wingdings"/>
              </a:rPr>
              <a:t></a:t>
            </a:r>
            <a:r>
              <a:rPr lang="en-US" sz="2100" dirty="0" smtClean="0">
                <a:sym typeface="Wingdings"/>
              </a:rPr>
              <a:t> Great Score. Waiting for CD-1 approval NOW.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 2012 pMu2e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Calorimeter layout determined:</a:t>
            </a:r>
          </a:p>
          <a:p>
            <a:pPr marL="0" indent="0">
              <a:buNone/>
            </a:pPr>
            <a:r>
              <a:rPr lang="en-US" sz="2400" dirty="0" smtClean="0"/>
              <a:t>2000 </a:t>
            </a:r>
            <a:r>
              <a:rPr lang="en-US" sz="2400" dirty="0" err="1" smtClean="0"/>
              <a:t>Lyso</a:t>
            </a:r>
            <a:r>
              <a:rPr lang="en-US" sz="2400" dirty="0" smtClean="0"/>
              <a:t> Crystals</a:t>
            </a:r>
          </a:p>
          <a:p>
            <a:pPr marL="0" indent="0">
              <a:buNone/>
            </a:pPr>
            <a:r>
              <a:rPr lang="en-US" sz="2400" dirty="0" smtClean="0"/>
              <a:t>4000 APD</a:t>
            </a:r>
          </a:p>
          <a:p>
            <a:pPr marL="0" indent="0">
              <a:buNone/>
            </a:pPr>
            <a:r>
              <a:rPr lang="en-US" sz="2400" dirty="0" smtClean="0"/>
              <a:t>4000 FEE amplifiers/HV channels</a:t>
            </a:r>
          </a:p>
          <a:p>
            <a:pPr marL="0" indent="0">
              <a:buNone/>
            </a:pPr>
            <a:r>
              <a:rPr lang="en-US" sz="2400" dirty="0" smtClean="0"/>
              <a:t>4000 WF channels</a:t>
            </a:r>
          </a:p>
          <a:p>
            <a:pPr>
              <a:buNone/>
            </a:pPr>
            <a:r>
              <a:rPr lang="en-US" sz="2200" dirty="0" smtClean="0"/>
              <a:t>Calorimeter cost assessment: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/>
              <a:t>5.3  M$ core cost 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3.2 M$ (DOE)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/>
              <a:t>31 % contingency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DUBNA contribution not included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smtClean="0"/>
              <a:t>Crystals are dominant cost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2000" b="1" dirty="0" err="1" smtClean="0"/>
              <a:t>Photosensors</a:t>
            </a:r>
            <a:r>
              <a:rPr lang="en-US" sz="2000" b="1" dirty="0" smtClean="0"/>
              <a:t> the  second one</a:t>
            </a:r>
          </a:p>
          <a:p>
            <a:pPr marL="285750" indent="-285750">
              <a:buNone/>
            </a:pPr>
            <a:endParaRPr lang="en-US" sz="2000" b="1" dirty="0" smtClean="0"/>
          </a:p>
          <a:p>
            <a:pPr marL="285750" indent="-285750">
              <a:buNone/>
            </a:pPr>
            <a:r>
              <a:rPr lang="en-US" sz="2000" b="1" dirty="0" smtClean="0"/>
              <a:t>LNF activity focused on systems for crystal quality control (QC)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pic>
        <p:nvPicPr>
          <p:cNvPr id="12" name="Picture 11" descr="pmu2e_calo_cost_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595" y="1867510"/>
            <a:ext cx="4553409" cy="307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ATLAS @ LNF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FTK and new Small Wheels</a:t>
            </a:r>
          </a:p>
          <a:p>
            <a:pPr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en-US" sz="2162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5295" y="1600200"/>
            <a:ext cx="3987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56200" y="1600200"/>
            <a:ext cx="3987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Small Wheel upgrade (2018) just approved by ATLAS </a:t>
            </a:r>
            <a:r>
              <a:rPr lang="en-US" sz="2000" dirty="0" err="1" smtClean="0"/>
              <a:t>muon</a:t>
            </a:r>
            <a:r>
              <a:rPr lang="en-US" sz="2000" dirty="0" smtClean="0"/>
              <a:t> IB  with several milestones for the end of 2012.</a:t>
            </a:r>
          </a:p>
          <a:p>
            <a:r>
              <a:rPr lang="en-US" sz="2000" dirty="0" smtClean="0"/>
              <a:t>Participation of several Italian groups: LNF, Rome1, Rome3, NA, CS, PV, LE for  </a:t>
            </a:r>
            <a:r>
              <a:rPr lang="en-US" sz="2000" dirty="0" err="1" smtClean="0"/>
              <a:t>micromega</a:t>
            </a:r>
            <a:r>
              <a:rPr lang="en-US" sz="2000" dirty="0" smtClean="0"/>
              <a:t> (MM) detector </a:t>
            </a:r>
            <a:r>
              <a:rPr lang="en-US" sz="2000" dirty="0"/>
              <a:t>(</a:t>
            </a:r>
            <a:r>
              <a:rPr lang="en-US" sz="2000" dirty="0" smtClean="0"/>
              <a:t>mainly </a:t>
            </a:r>
            <a:r>
              <a:rPr lang="en-US" sz="2000" dirty="0"/>
              <a:t>for precision </a:t>
            </a:r>
            <a:r>
              <a:rPr lang="en-US" sz="2000" dirty="0" smtClean="0"/>
              <a:t>tracking)</a:t>
            </a:r>
          </a:p>
          <a:p>
            <a:r>
              <a:rPr lang="en-US" sz="2000" dirty="0" smtClean="0"/>
              <a:t>Central role of LNF:                             Italian site construction, FE electronics, mechanical quality control, mechanical structure.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LNF responsibility for the technological transfer from CERN to Italian </a:t>
            </a:r>
            <a:r>
              <a:rPr lang="en-US" sz="2000" dirty="0" err="1" smtClean="0">
                <a:solidFill>
                  <a:srgbClr val="FF0000"/>
                </a:solidFill>
              </a:rPr>
              <a:t>company(ELTOS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: followed by G. </a:t>
            </a:r>
            <a:r>
              <a:rPr lang="en-US" sz="2000" dirty="0" err="1" smtClean="0"/>
              <a:t>Maccarrone</a:t>
            </a:r>
            <a:endParaRPr lang="en-US" sz="2000" dirty="0" smtClean="0"/>
          </a:p>
          <a:p>
            <a:r>
              <a:rPr lang="en-US" sz="2000" dirty="0" smtClean="0"/>
              <a:t>Bruno </a:t>
            </a:r>
            <a:r>
              <a:rPr lang="en-US" sz="2000" dirty="0" err="1" smtClean="0"/>
              <a:t>Ponzio</a:t>
            </a:r>
            <a:r>
              <a:rPr lang="en-US" sz="2000" dirty="0" smtClean="0"/>
              <a:t> should get expertise on PCB for micro-gap chambers from RD51 lab at CERN under </a:t>
            </a:r>
            <a:r>
              <a:rPr lang="en-US" sz="2000" dirty="0" err="1" smtClean="0"/>
              <a:t>Rui</a:t>
            </a:r>
            <a:r>
              <a:rPr lang="en-US" sz="2000" dirty="0" smtClean="0"/>
              <a:t> de Oliveira </a:t>
            </a:r>
          </a:p>
          <a:p>
            <a:r>
              <a:rPr lang="en-US" sz="2000" dirty="0" smtClean="0"/>
              <a:t>Several Test beams (one scheduled at BTF in mid July) and Cosmic Ray studies ongoing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endParaRPr lang="en-US" sz="2000" dirty="0"/>
          </a:p>
        </p:txBody>
      </p:sp>
      <p:sp>
        <p:nvSpPr>
          <p:cNvPr id="12" name="CasellaDiTesto 3"/>
          <p:cNvSpPr txBox="1"/>
          <p:nvPr/>
        </p:nvSpPr>
        <p:spPr>
          <a:xfrm>
            <a:off x="168672" y="2275998"/>
            <a:ext cx="3736920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New Associative </a:t>
            </a:r>
            <a:r>
              <a:rPr lang="it-IT" dirty="0" err="1" smtClean="0">
                <a:solidFill>
                  <a:srgbClr val="FF0000"/>
                </a:solidFill>
              </a:rPr>
              <a:t>Memory</a:t>
            </a:r>
            <a:r>
              <a:rPr lang="it-IT" dirty="0" smtClean="0">
                <a:solidFill>
                  <a:srgbClr val="FF0000"/>
                </a:solidFill>
              </a:rPr>
              <a:t> ASIC 65nm.</a:t>
            </a:r>
          </a:p>
          <a:p>
            <a:r>
              <a:rPr lang="it-IT" dirty="0" smtClean="0"/>
              <a:t>Pattern density x20, </a:t>
            </a:r>
            <a:r>
              <a:rPr lang="it-IT" dirty="0" err="1" smtClean="0"/>
              <a:t>speed</a:t>
            </a:r>
            <a:r>
              <a:rPr lang="it-IT" dirty="0" smtClean="0"/>
              <a:t> x2.</a:t>
            </a:r>
            <a:r>
              <a:rPr lang="it-IT" dirty="0" err="1" smtClean="0"/>
              <a:t>5</a:t>
            </a:r>
            <a:endParaRPr lang="it-IT" dirty="0" smtClean="0"/>
          </a:p>
          <a:p>
            <a:r>
              <a:rPr lang="it-IT" dirty="0" err="1" smtClean="0"/>
              <a:t>Similar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!!</a:t>
            </a:r>
          </a:p>
        </p:txBody>
      </p:sp>
      <p:sp>
        <p:nvSpPr>
          <p:cNvPr id="13" name="CasellaDiTesto 11"/>
          <p:cNvSpPr txBox="1"/>
          <p:nvPr/>
        </p:nvSpPr>
        <p:spPr>
          <a:xfrm>
            <a:off x="168672" y="1750257"/>
            <a:ext cx="342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r>
              <a:rPr lang="it-IT" dirty="0" err="1" smtClean="0"/>
              <a:t>coordinated</a:t>
            </a:r>
            <a:r>
              <a:rPr lang="it-IT" dirty="0" smtClean="0"/>
              <a:t> by Frascati</a:t>
            </a:r>
          </a:p>
        </p:txBody>
      </p:sp>
      <p:sp>
        <p:nvSpPr>
          <p:cNvPr id="14" name="CasellaDiTesto 9"/>
          <p:cNvSpPr txBox="1"/>
          <p:nvPr/>
        </p:nvSpPr>
        <p:spPr>
          <a:xfrm>
            <a:off x="168672" y="3481363"/>
            <a:ext cx="400645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Vertical </a:t>
            </a:r>
            <a:r>
              <a:rPr lang="it-IT" dirty="0" err="1" smtClean="0"/>
              <a:t>slice</a:t>
            </a:r>
            <a:r>
              <a:rPr lang="it-IT" dirty="0"/>
              <a:t> </a:t>
            </a:r>
            <a:r>
              <a:rPr lang="it-IT" dirty="0" err="1" smtClean="0"/>
              <a:t>integration</a:t>
            </a:r>
            <a:endParaRPr lang="it-IT" dirty="0"/>
          </a:p>
        </p:txBody>
      </p:sp>
      <p:sp>
        <p:nvSpPr>
          <p:cNvPr id="15" name="CasellaDiTesto 12"/>
          <p:cNvSpPr txBox="1"/>
          <p:nvPr/>
        </p:nvSpPr>
        <p:spPr>
          <a:xfrm>
            <a:off x="168672" y="4146892"/>
            <a:ext cx="3429169" cy="3693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FTK input &amp; </a:t>
            </a:r>
            <a:r>
              <a:rPr lang="it-IT" dirty="0" err="1" smtClean="0"/>
              <a:t>clustering</a:t>
            </a:r>
            <a:endParaRPr lang="it-IT" dirty="0"/>
          </a:p>
        </p:txBody>
      </p:sp>
      <p:pic>
        <p:nvPicPr>
          <p:cNvPr id="16" name="Immagine 13" descr="Screen shot 2012-04-13 at 08.50.15.png"/>
          <p:cNvPicPr>
            <a:picLocks noChangeAspect="1"/>
          </p:cNvPicPr>
          <p:nvPr/>
        </p:nvPicPr>
        <p:blipFill>
          <a:blip r:embed="rId2"/>
          <a:srcRect t="22643"/>
          <a:stretch>
            <a:fillRect/>
          </a:stretch>
        </p:blipFill>
        <p:spPr>
          <a:xfrm>
            <a:off x="377825" y="5180649"/>
            <a:ext cx="4094026" cy="1379057"/>
          </a:xfrm>
          <a:prstGeom prst="rect">
            <a:avLst/>
          </a:prstGeom>
        </p:spPr>
      </p:pic>
      <p:sp>
        <p:nvSpPr>
          <p:cNvPr id="17" name="CasellaDiTesto 14"/>
          <p:cNvSpPr txBox="1"/>
          <p:nvPr/>
        </p:nvSpPr>
        <p:spPr>
          <a:xfrm>
            <a:off x="516922" y="4798824"/>
            <a:ext cx="395492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Invention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of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variable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resolution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patterns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</a:t>
            </a:r>
            <a:r>
              <a:rPr lang="en-US" dirty="0" smtClean="0"/>
              <a:t>pMu2e: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sigla</a:t>
            </a:r>
            <a:r>
              <a:rPr lang="en-US" dirty="0" smtClean="0"/>
              <a:t> LNF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02" y="1166280"/>
            <a:ext cx="9080498" cy="1424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857" b="1" dirty="0" err="1" smtClean="0"/>
              <a:t>Composizione</a:t>
            </a:r>
            <a:r>
              <a:rPr lang="en-US" sz="2857" b="1" dirty="0" smtClean="0"/>
              <a:t> </a:t>
            </a:r>
            <a:r>
              <a:rPr lang="en-US" sz="2857" b="1" dirty="0" err="1" smtClean="0"/>
              <a:t>gruppo</a:t>
            </a:r>
            <a:r>
              <a:rPr lang="en-US" sz="2857" b="1" dirty="0" smtClean="0"/>
              <a:t> LNF 2013: 4 + 2 </a:t>
            </a:r>
            <a:r>
              <a:rPr lang="en-US" sz="2857" b="1" dirty="0" err="1" smtClean="0"/>
              <a:t>ricercatori</a:t>
            </a:r>
            <a:r>
              <a:rPr lang="en-US" sz="2857" b="1" dirty="0" smtClean="0"/>
              <a:t> per </a:t>
            </a:r>
            <a:r>
              <a:rPr lang="en-US" sz="2857" b="1" dirty="0" smtClean="0"/>
              <a:t>&gt; 2.0 FTE</a:t>
            </a:r>
            <a:endParaRPr lang="en-US" sz="2857" b="1" dirty="0" smtClean="0"/>
          </a:p>
          <a:p>
            <a:pPr lvl="1"/>
            <a:r>
              <a:rPr lang="en-US" sz="2000" dirty="0" err="1" smtClean="0"/>
              <a:t>M.Cordelli</a:t>
            </a:r>
            <a:r>
              <a:rPr lang="en-US" sz="2000" dirty="0" smtClean="0"/>
              <a:t>, </a:t>
            </a:r>
            <a:r>
              <a:rPr lang="en-US" sz="2000" dirty="0" err="1" smtClean="0"/>
              <a:t>S.Giovannella</a:t>
            </a:r>
            <a:r>
              <a:rPr lang="en-US" sz="2000" dirty="0" smtClean="0"/>
              <a:t>, </a:t>
            </a:r>
            <a:r>
              <a:rPr lang="en-US" sz="2000" dirty="0" err="1" smtClean="0"/>
              <a:t>F.Happacher</a:t>
            </a:r>
            <a:r>
              <a:rPr lang="en-US" sz="2000" dirty="0" smtClean="0"/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S.Miscetti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smtClean="0"/>
              <a:t>+ </a:t>
            </a:r>
            <a:r>
              <a:rPr lang="en-US" sz="2000" dirty="0" err="1" smtClean="0">
                <a:solidFill>
                  <a:srgbClr val="800000"/>
                </a:solidFill>
              </a:rPr>
              <a:t>G.Venanzoni/M.Martini</a:t>
            </a:r>
            <a:r>
              <a:rPr lang="en-US" sz="2000" b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(g-2 sharing, </a:t>
            </a:r>
            <a:r>
              <a:rPr lang="en-US" sz="2000" dirty="0" err="1" smtClean="0"/>
              <a:t>vedi</a:t>
            </a:r>
            <a:r>
              <a:rPr lang="en-US" sz="2000" dirty="0" smtClean="0"/>
              <a:t> </a:t>
            </a:r>
            <a:r>
              <a:rPr lang="en-US" sz="2000" dirty="0" err="1" smtClean="0"/>
              <a:t>dopo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Laurea</a:t>
            </a:r>
            <a:r>
              <a:rPr lang="en-US" sz="2000" dirty="0" smtClean="0"/>
              <a:t>-students:  </a:t>
            </a:r>
            <a:r>
              <a:rPr lang="en-US" sz="2000" dirty="0" err="1" smtClean="0"/>
              <a:t>A.Luca</a:t>
            </a:r>
            <a:r>
              <a:rPr lang="en-US" sz="2000" dirty="0" smtClean="0"/>
              <a:t>’ (</a:t>
            </a:r>
            <a:r>
              <a:rPr lang="en-US" sz="2000" dirty="0" err="1" smtClean="0"/>
              <a:t>tesi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ECAL requirements march 2011, 110/110 &amp; lode), </a:t>
            </a:r>
            <a:r>
              <a:rPr lang="en-US" sz="2000" dirty="0" smtClean="0">
                <a:sym typeface="Wingdings"/>
              </a:rPr>
              <a:t>V. </a:t>
            </a:r>
            <a:r>
              <a:rPr lang="en-US" sz="2000" dirty="0" err="1" smtClean="0">
                <a:sym typeface="Wingdings"/>
              </a:rPr>
              <a:t>Stomaci</a:t>
            </a:r>
            <a:r>
              <a:rPr lang="en-US" sz="2000" dirty="0" smtClean="0">
                <a:sym typeface="Wingdings"/>
              </a:rPr>
              <a:t> (WF digitizer), </a:t>
            </a:r>
            <a:r>
              <a:rPr lang="en-US" sz="2000" dirty="0" err="1" smtClean="0">
                <a:sym typeface="Wingdings"/>
              </a:rPr>
              <a:t>L.Bianchi</a:t>
            </a:r>
            <a:r>
              <a:rPr lang="en-US" sz="2000" dirty="0" smtClean="0">
                <a:sym typeface="Wingdings"/>
              </a:rPr>
              <a:t> (mu rejection and QC)</a:t>
            </a:r>
          </a:p>
          <a:p>
            <a:pPr lvl="1"/>
            <a:r>
              <a:rPr lang="en-US" sz="2000" dirty="0" smtClean="0">
                <a:sym typeface="Wingdings"/>
              </a:rPr>
              <a:t>KLOE-2/Research division:  </a:t>
            </a:r>
            <a:r>
              <a:rPr lang="en-US" sz="2000" dirty="0" err="1" smtClean="0">
                <a:sym typeface="Wingdings"/>
              </a:rPr>
              <a:t>A.Sarra</a:t>
            </a:r>
            <a:r>
              <a:rPr lang="en-US" sz="2000" dirty="0" smtClean="0">
                <a:sym typeface="Wingdings"/>
              </a:rPr>
              <a:t> (joint work CCALT), </a:t>
            </a:r>
            <a:r>
              <a:rPr lang="en-US" sz="2000" dirty="0" err="1" smtClean="0">
                <a:sym typeface="Wingdings"/>
              </a:rPr>
              <a:t>G.Pileggi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B.Ponzio</a:t>
            </a:r>
            <a:r>
              <a:rPr lang="en-US" sz="2000" dirty="0" smtClean="0">
                <a:sym typeface="Wingdings"/>
              </a:rPr>
              <a:t>, </a:t>
            </a:r>
            <a:r>
              <a:rPr lang="en-US" sz="2000" dirty="0" err="1" smtClean="0">
                <a:sym typeface="Wingdings"/>
              </a:rPr>
              <a:t>A.Saputi</a:t>
            </a:r>
            <a:endParaRPr lang="en-US" sz="2000" dirty="0" smtClean="0">
              <a:sym typeface="Wingdings"/>
            </a:endParaRP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63502" y="2590800"/>
          <a:ext cx="8931186" cy="3688212"/>
        </p:xfrm>
        <a:graphic>
          <a:graphicData uri="http://schemas.openxmlformats.org/drawingml/2006/table">
            <a:tbl>
              <a:tblPr/>
              <a:tblGrid>
                <a:gridCol w="749300"/>
                <a:gridCol w="5664200"/>
                <a:gridCol w="1282700"/>
                <a:gridCol w="1234986"/>
              </a:tblGrid>
              <a:tr h="2563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contatti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con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ditte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italiane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beam test at MAMI,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missioni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conferenze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ecc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.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?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Step-by-step motor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24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Mechanics,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polaroid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Collimated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source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LASER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mechanics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,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optical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fiber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, mixer,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table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Proto 5x5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matrix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: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Preamps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+ HV + APD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holder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charset="2"/>
                        <a:ea typeface="ＭＳ Ｐゴシック" pitchFamily="1" charset="-128"/>
                        <a:cs typeface="Symbol" charset="2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INV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Chiller, Tungsten lamp, PC for DAQ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24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LASER head + driver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3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Proto 5x5 matrix FEE: 2 VME boards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pMu2e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502" y="1166280"/>
            <a:ext cx="9080498" cy="33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Nessuna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richiesta</a:t>
            </a:r>
            <a:r>
              <a:rPr lang="en-US" sz="2000" b="1" dirty="0" smtClean="0"/>
              <a:t> per II </a:t>
            </a:r>
            <a:r>
              <a:rPr lang="en-US" sz="2000" b="1" dirty="0" err="1" smtClean="0"/>
              <a:t>semestre</a:t>
            </a:r>
            <a:r>
              <a:rPr lang="en-US" sz="2000" b="1" dirty="0" smtClean="0"/>
              <a:t> 2012</a:t>
            </a:r>
            <a:r>
              <a:rPr lang="en-US" sz="2000" dirty="0" smtClean="0"/>
              <a:t>: </a:t>
            </a:r>
            <a:r>
              <a:rPr lang="en-US" sz="2000" dirty="0" err="1" smtClean="0"/>
              <a:t>lasciare</a:t>
            </a:r>
            <a:r>
              <a:rPr lang="en-US" sz="2000" dirty="0" smtClean="0"/>
              <a:t> </a:t>
            </a:r>
            <a:r>
              <a:rPr lang="en-US" sz="2000" dirty="0" err="1" smtClean="0"/>
              <a:t>priorita</a:t>
            </a:r>
            <a:r>
              <a:rPr lang="en-US" sz="2000" dirty="0" smtClean="0"/>
              <a:t>’ a </a:t>
            </a:r>
            <a:r>
              <a:rPr lang="en-US" sz="2000" dirty="0" err="1" smtClean="0"/>
              <a:t>istallazione</a:t>
            </a:r>
            <a:r>
              <a:rPr lang="en-US" sz="2000" dirty="0" smtClean="0"/>
              <a:t> KLOE-2, </a:t>
            </a:r>
            <a:r>
              <a:rPr lang="en-US" sz="2000" dirty="0" err="1" smtClean="0"/>
              <a:t>mentre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apprende</a:t>
            </a:r>
            <a:r>
              <a:rPr lang="en-US" sz="2000" dirty="0" smtClean="0"/>
              <a:t> </a:t>
            </a:r>
            <a:r>
              <a:rPr lang="en-US" sz="2000" dirty="0" err="1" smtClean="0"/>
              <a:t>l’uso</a:t>
            </a:r>
            <a:r>
              <a:rPr lang="en-US" sz="2000" dirty="0" smtClean="0"/>
              <a:t> </a:t>
            </a:r>
            <a:r>
              <a:rPr lang="en-US" sz="2000" dirty="0" err="1" smtClean="0"/>
              <a:t>degli</a:t>
            </a:r>
            <a:r>
              <a:rPr lang="en-US" sz="2000" dirty="0" smtClean="0"/>
              <a:t> </a:t>
            </a:r>
            <a:r>
              <a:rPr lang="en-US" sz="2000" dirty="0" err="1" smtClean="0"/>
              <a:t>strumenti</a:t>
            </a:r>
            <a:r>
              <a:rPr lang="en-US" sz="2000" dirty="0" smtClean="0"/>
              <a:t> peril </a:t>
            </a:r>
            <a:r>
              <a:rPr lang="en-US" sz="2000" dirty="0" err="1" smtClean="0"/>
              <a:t>controllo</a:t>
            </a:r>
            <a:r>
              <a:rPr lang="en-US" sz="2000" dirty="0" smtClean="0"/>
              <a:t> </a:t>
            </a:r>
            <a:r>
              <a:rPr lang="en-US" sz="2000" dirty="0" err="1" smtClean="0"/>
              <a:t>qualita</a:t>
            </a:r>
            <a:r>
              <a:rPr lang="en-US" sz="2000" dirty="0" smtClean="0"/>
              <a:t>’</a:t>
            </a:r>
          </a:p>
          <a:p>
            <a:pPr marL="0" indent="0">
              <a:buNone/>
            </a:pPr>
            <a:r>
              <a:rPr lang="en-US" sz="2000" b="1" dirty="0" err="1" smtClean="0"/>
              <a:t>Richieste</a:t>
            </a:r>
            <a:r>
              <a:rPr lang="en-US" sz="2000" b="1" dirty="0" smtClean="0"/>
              <a:t> 2013 per </a:t>
            </a:r>
            <a:r>
              <a:rPr lang="en-US" sz="2000" b="1" dirty="0" err="1" smtClean="0"/>
              <a:t>prototipo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matrice</a:t>
            </a:r>
            <a:r>
              <a:rPr lang="en-US" sz="2000" b="1" dirty="0" smtClean="0"/>
              <a:t> 5x5</a:t>
            </a:r>
          </a:p>
          <a:p>
            <a:r>
              <a:rPr lang="en-US" sz="2000" dirty="0" err="1" smtClean="0"/>
              <a:t>Mantenere</a:t>
            </a:r>
            <a:r>
              <a:rPr lang="en-US" sz="2000" dirty="0" smtClean="0"/>
              <a:t> </a:t>
            </a:r>
            <a:r>
              <a:rPr lang="en-US" sz="2000" dirty="0" err="1" smtClean="0"/>
              <a:t>supporto</a:t>
            </a:r>
            <a:r>
              <a:rPr lang="en-US" sz="2000" dirty="0" smtClean="0"/>
              <a:t> </a:t>
            </a:r>
            <a:r>
              <a:rPr lang="en-US" sz="2000" dirty="0" err="1" smtClean="0"/>
              <a:t>dai</a:t>
            </a:r>
            <a:r>
              <a:rPr lang="en-US" sz="2000" dirty="0" smtClean="0"/>
              <a:t> </a:t>
            </a:r>
            <a:r>
              <a:rPr lang="en-US" sz="2000" dirty="0" err="1" smtClean="0"/>
              <a:t>tecnici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’ </a:t>
            </a:r>
            <a:r>
              <a:rPr lang="en-US" sz="2000" dirty="0" err="1" smtClean="0"/>
              <a:t>coinvolti</a:t>
            </a:r>
            <a:r>
              <a:rPr lang="en-US" sz="2000" dirty="0" smtClean="0"/>
              <a:t> in </a:t>
            </a:r>
            <a:r>
              <a:rPr lang="en-US" sz="2000" dirty="0" err="1" smtClean="0"/>
              <a:t>questo</a:t>
            </a:r>
            <a:r>
              <a:rPr lang="en-US" sz="2000" dirty="0" smtClean="0"/>
              <a:t> R&amp;D per test beam and QC (</a:t>
            </a:r>
            <a:r>
              <a:rPr lang="en-US" sz="2000" dirty="0" err="1" smtClean="0"/>
              <a:t>B.Ponzio,G.Pileggi</a:t>
            </a:r>
            <a:r>
              <a:rPr lang="en-US" sz="2000" dirty="0" smtClean="0"/>
              <a:t>, </a:t>
            </a:r>
            <a:r>
              <a:rPr lang="en-US" sz="2000" dirty="0" err="1" smtClean="0"/>
              <a:t>R.Rosellini</a:t>
            </a:r>
            <a:r>
              <a:rPr lang="en-US" sz="2000" dirty="0" smtClean="0"/>
              <a:t>) 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123914" y="3251158"/>
          <a:ext cx="8931186" cy="1920300"/>
        </p:xfrm>
        <a:graphic>
          <a:graphicData uri="http://schemas.openxmlformats.org/drawingml/2006/table">
            <a:tbl>
              <a:tblPr/>
              <a:tblGrid>
                <a:gridCol w="892086"/>
                <a:gridCol w="5521414"/>
                <a:gridCol w="1282700"/>
                <a:gridCol w="1234986"/>
              </a:tblGrid>
              <a:tr h="2794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servizi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FEE development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Controlli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per le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stazioni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di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QC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Costruzione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prototipo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5x5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Disegno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ingegneristico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supporto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meccanico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prototipo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 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473988" cy="5619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attivita</a:t>
            </a:r>
            <a:r>
              <a:rPr lang="en-US" dirty="0" smtClean="0"/>
              <a:t>’ in </a:t>
            </a:r>
            <a:r>
              <a:rPr lang="en-US" dirty="0" err="1" smtClean="0"/>
              <a:t>fieri</a:t>
            </a:r>
            <a:r>
              <a:rPr lang="en-US" dirty="0" smtClean="0"/>
              <a:t>: g-2 @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096430"/>
            <a:ext cx="8800973" cy="5412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nuova</a:t>
            </a:r>
            <a:r>
              <a:rPr lang="en-US" sz="2200" dirty="0" smtClean="0"/>
              <a:t> </a:t>
            </a:r>
            <a:r>
              <a:rPr lang="en-US" sz="2200" dirty="0" err="1" smtClean="0"/>
              <a:t>attivita</a:t>
            </a:r>
            <a:r>
              <a:rPr lang="en-US" sz="2200" dirty="0" smtClean="0"/>
              <a:t>’ in </a:t>
            </a:r>
            <a:r>
              <a:rPr lang="en-US" sz="2200" dirty="0" err="1" smtClean="0"/>
              <a:t>fase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formazione</a:t>
            </a:r>
            <a:r>
              <a:rPr lang="en-US" sz="2200" dirty="0" smtClean="0"/>
              <a:t>: </a:t>
            </a:r>
            <a:r>
              <a:rPr lang="en-US" sz="2200" dirty="0" err="1" smtClean="0"/>
              <a:t>l’esperimento</a:t>
            </a:r>
            <a:r>
              <a:rPr lang="en-US" sz="2200" dirty="0" smtClean="0"/>
              <a:t> g-2 a </a:t>
            </a:r>
            <a:r>
              <a:rPr lang="en-US" sz="2200" dirty="0" err="1" smtClean="0"/>
              <a:t>FermiLab</a:t>
            </a:r>
            <a:r>
              <a:rPr lang="en-US" sz="2200" dirty="0" smtClean="0"/>
              <a:t>, aka E-989</a:t>
            </a:r>
            <a:endParaRPr lang="en-US" sz="22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Misura</a:t>
            </a:r>
            <a:r>
              <a:rPr lang="en-US" sz="2200" dirty="0" smtClean="0">
                <a:solidFill>
                  <a:prstClr val="black"/>
                </a:solidFill>
              </a:rPr>
              <a:t> di a</a:t>
            </a:r>
            <a:r>
              <a:rPr lang="en-US" sz="2200" baseline="-25000" dirty="0" smtClean="0">
                <a:solidFill>
                  <a:prstClr val="black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smtClean="0">
                <a:solidFill>
                  <a:prstClr val="black"/>
                </a:solidFill>
              </a:rPr>
              <a:t> @ 0.14 ppm, </a:t>
            </a:r>
            <a:r>
              <a:rPr lang="en-US" sz="2200" dirty="0" err="1" smtClean="0">
                <a:solidFill>
                  <a:prstClr val="black"/>
                </a:solidFill>
              </a:rPr>
              <a:t>migliorando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su</a:t>
            </a:r>
            <a:r>
              <a:rPr lang="en-US" sz="2200" dirty="0" smtClean="0">
                <a:solidFill>
                  <a:prstClr val="black"/>
                </a:solidFill>
              </a:rPr>
              <a:t> E821 di un </a:t>
            </a:r>
            <a:r>
              <a:rPr lang="en-US" sz="2200" dirty="0" err="1" smtClean="0">
                <a:solidFill>
                  <a:prstClr val="black"/>
                </a:solidFill>
              </a:rPr>
              <a:t>fattore</a:t>
            </a:r>
            <a:r>
              <a:rPr lang="en-US" sz="2200" dirty="0" smtClean="0">
                <a:solidFill>
                  <a:prstClr val="black"/>
                </a:solidFill>
              </a:rPr>
              <a:t> 4</a:t>
            </a:r>
          </a:p>
          <a:p>
            <a:pPr>
              <a:buClr>
                <a:srgbClr val="727CA3"/>
              </a:buClr>
            </a:pPr>
            <a:r>
              <a:rPr lang="en-US" sz="2200" dirty="0" err="1">
                <a:solidFill>
                  <a:prstClr val="black"/>
                </a:solidFill>
              </a:rPr>
              <a:t>Miglioramento</a:t>
            </a:r>
            <a:r>
              <a:rPr lang="en-US" sz="2200" dirty="0">
                <a:solidFill>
                  <a:prstClr val="black"/>
                </a:solidFill>
              </a:rPr>
              <a:t> di un </a:t>
            </a:r>
            <a:r>
              <a:rPr lang="en-US" sz="2200" dirty="0" err="1">
                <a:solidFill>
                  <a:prstClr val="black"/>
                </a:solidFill>
              </a:rPr>
              <a:t>fattore</a:t>
            </a:r>
            <a:r>
              <a:rPr lang="en-US" sz="2200" dirty="0">
                <a:solidFill>
                  <a:prstClr val="black"/>
                </a:solidFill>
              </a:rPr>
              <a:t> 20 in </a:t>
            </a:r>
            <a:r>
              <a:rPr lang="en-US" sz="2200" dirty="0" err="1">
                <a:solidFill>
                  <a:prstClr val="black"/>
                </a:solidFill>
              </a:rPr>
              <a:t>statistica</a:t>
            </a:r>
            <a:r>
              <a:rPr lang="en-US" sz="2200" dirty="0">
                <a:solidFill>
                  <a:prstClr val="black"/>
                </a:solidFill>
              </a:rPr>
              <a:t> in 2 </a:t>
            </a:r>
            <a:r>
              <a:rPr lang="en-US" sz="2200" dirty="0" err="1">
                <a:solidFill>
                  <a:prstClr val="black"/>
                </a:solidFill>
              </a:rPr>
              <a:t>anni</a:t>
            </a:r>
            <a:r>
              <a:rPr lang="en-US" sz="2200" dirty="0">
                <a:solidFill>
                  <a:prstClr val="black"/>
                </a:solidFill>
              </a:rPr>
              <a:t> di </a:t>
            </a:r>
            <a:r>
              <a:rPr lang="en-US" sz="2200" dirty="0" err="1">
                <a:solidFill>
                  <a:prstClr val="black"/>
                </a:solidFill>
              </a:rPr>
              <a:t>presa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dati</a:t>
            </a:r>
            <a:r>
              <a:rPr lang="en-US" sz="2200" dirty="0">
                <a:solidFill>
                  <a:prstClr val="black"/>
                </a:solidFill>
              </a:rPr>
              <a:t> e un </a:t>
            </a:r>
            <a:r>
              <a:rPr lang="en-US" sz="2200" dirty="0" err="1">
                <a:solidFill>
                  <a:prstClr val="black"/>
                </a:solidFill>
              </a:rPr>
              <a:t>fattore</a:t>
            </a:r>
            <a:r>
              <a:rPr lang="en-US" sz="2200" dirty="0">
                <a:solidFill>
                  <a:prstClr val="black"/>
                </a:solidFill>
              </a:rPr>
              <a:t> 3 in </a:t>
            </a:r>
            <a:r>
              <a:rPr lang="en-US" sz="2200" dirty="0" err="1">
                <a:solidFill>
                  <a:prstClr val="black"/>
                </a:solidFill>
              </a:rPr>
              <a:t>sistematica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muovendo</a:t>
            </a:r>
            <a:r>
              <a:rPr lang="en-US" sz="2200" dirty="0">
                <a:solidFill>
                  <a:prstClr val="black"/>
                </a:solidFill>
              </a:rPr>
              <a:t> lo storage ring da BNL a FNAL+ </a:t>
            </a:r>
            <a:r>
              <a:rPr lang="en-US" sz="2200" dirty="0" smtClean="0">
                <a:solidFill>
                  <a:prstClr val="black"/>
                </a:solidFill>
              </a:rPr>
              <a:t>upgrade </a:t>
            </a:r>
            <a:r>
              <a:rPr lang="en-US" sz="2200" dirty="0" err="1" smtClean="0">
                <a:solidFill>
                  <a:prstClr val="black"/>
                </a:solidFill>
              </a:rPr>
              <a:t>dei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rivelatori</a:t>
            </a:r>
            <a:r>
              <a:rPr lang="en-US" sz="2200" dirty="0" smtClean="0">
                <a:solidFill>
                  <a:prstClr val="black"/>
                </a:solidFill>
              </a:rPr>
              <a:t> e </a:t>
            </a:r>
            <a:r>
              <a:rPr lang="en-US" sz="2200" dirty="0" err="1" smtClean="0">
                <a:solidFill>
                  <a:prstClr val="black"/>
                </a:solidFill>
              </a:rPr>
              <a:t>miglioramenti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nella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misura</a:t>
            </a:r>
            <a:r>
              <a:rPr lang="en-US" sz="2200" dirty="0" smtClean="0">
                <a:solidFill>
                  <a:prstClr val="black"/>
                </a:solidFill>
              </a:rPr>
              <a:t> del campo </a:t>
            </a:r>
            <a:r>
              <a:rPr lang="en-US" sz="2200" dirty="0" err="1" smtClean="0">
                <a:solidFill>
                  <a:prstClr val="black"/>
                </a:solidFill>
              </a:rPr>
              <a:t>magnetico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e </a:t>
            </a:r>
            <a:r>
              <a:rPr lang="en-US" sz="2200" dirty="0" err="1" smtClean="0">
                <a:solidFill>
                  <a:prstClr val="black"/>
                </a:solidFill>
              </a:rPr>
              <a:t>fascio</a:t>
            </a:r>
            <a:endParaRPr lang="en-US" sz="22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>
                <a:solidFill>
                  <a:prstClr val="black"/>
                </a:solidFill>
              </a:rPr>
              <a:t>Proposal </a:t>
            </a:r>
            <a:r>
              <a:rPr lang="en-US" sz="2200" dirty="0" err="1">
                <a:solidFill>
                  <a:prstClr val="black"/>
                </a:solidFill>
              </a:rPr>
              <a:t>sottomesso</a:t>
            </a:r>
            <a:r>
              <a:rPr lang="en-US" sz="2200" dirty="0">
                <a:solidFill>
                  <a:prstClr val="black"/>
                </a:solidFill>
              </a:rPr>
              <a:t> at FNAL a </a:t>
            </a:r>
            <a:r>
              <a:rPr lang="en-US" sz="2200" dirty="0" err="1">
                <a:solidFill>
                  <a:prstClr val="black"/>
                </a:solidFill>
              </a:rPr>
              <a:t>Gennaio</a:t>
            </a:r>
            <a:r>
              <a:rPr lang="en-US" sz="2200" dirty="0">
                <a:solidFill>
                  <a:prstClr val="black"/>
                </a:solidFill>
              </a:rPr>
              <a:t> 2009:</a:t>
            </a:r>
          </a:p>
          <a:p>
            <a:pPr lvl="1">
              <a:buClr>
                <a:srgbClr val="727CA3"/>
              </a:buClr>
            </a:pPr>
            <a:r>
              <a:rPr lang="en-US" sz="2000" dirty="0"/>
              <a:t>F. </a:t>
            </a:r>
            <a:r>
              <a:rPr lang="en-US" sz="2000" dirty="0" err="1"/>
              <a:t>Happacher</a:t>
            </a:r>
            <a:r>
              <a:rPr lang="en-US" sz="2000" dirty="0"/>
              <a:t>, G. Venanzoni (LNF</a:t>
            </a:r>
            <a:r>
              <a:rPr lang="en-US" sz="2000" dirty="0" smtClean="0"/>
              <a:t>)  </a:t>
            </a:r>
            <a:r>
              <a:rPr lang="en-US" sz="2000" dirty="0" err="1" smtClean="0"/>
              <a:t>tra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66 </a:t>
            </a:r>
            <a:r>
              <a:rPr lang="en-US" sz="2000" dirty="0" err="1" smtClean="0"/>
              <a:t>firmatari</a:t>
            </a:r>
            <a:endParaRPr lang="en-US" sz="22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Stage-I approval a </a:t>
            </a:r>
            <a:r>
              <a:rPr lang="en-US" sz="2200" dirty="0" err="1" smtClean="0">
                <a:solidFill>
                  <a:prstClr val="black"/>
                </a:solidFill>
              </a:rPr>
              <a:t>gennaio</a:t>
            </a:r>
            <a:r>
              <a:rPr lang="en-US" sz="2200" dirty="0" smtClean="0">
                <a:solidFill>
                  <a:prstClr val="black"/>
                </a:solidFill>
              </a:rPr>
              <a:t> 2010</a:t>
            </a:r>
          </a:p>
          <a:p>
            <a:pPr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Proposal per </a:t>
            </a:r>
            <a:r>
              <a:rPr lang="en-US" sz="2200" dirty="0" err="1" smtClean="0">
                <a:solidFill>
                  <a:prstClr val="black"/>
                </a:solidFill>
              </a:rPr>
              <a:t>il</a:t>
            </a:r>
            <a:r>
              <a:rPr lang="en-US" sz="2200" dirty="0" smtClean="0">
                <a:solidFill>
                  <a:prstClr val="black"/>
                </a:solidFill>
              </a:rPr>
              <a:t> DOE ad </a:t>
            </a:r>
            <a:r>
              <a:rPr lang="en-US" sz="2200" dirty="0" err="1" smtClean="0">
                <a:solidFill>
                  <a:prstClr val="black"/>
                </a:solidFill>
              </a:rPr>
              <a:t>Aprile</a:t>
            </a:r>
            <a:r>
              <a:rPr lang="en-US" sz="2200" dirty="0" smtClean="0">
                <a:solidFill>
                  <a:prstClr val="black"/>
                </a:solidFill>
              </a:rPr>
              <a:t> 2010, 83 </a:t>
            </a:r>
            <a:r>
              <a:rPr lang="en-US" sz="2200" dirty="0" err="1" smtClean="0">
                <a:solidFill>
                  <a:prstClr val="black"/>
                </a:solidFill>
              </a:rPr>
              <a:t>firmatari</a:t>
            </a:r>
            <a:r>
              <a:rPr lang="en-US" sz="2200" dirty="0" smtClean="0">
                <a:solidFill>
                  <a:prstClr val="black"/>
                </a:solidFill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</a:rPr>
              <a:t>tra</a:t>
            </a:r>
            <a:r>
              <a:rPr lang="en-US" sz="2200" dirty="0" smtClean="0">
                <a:solidFill>
                  <a:prstClr val="black"/>
                </a:solidFill>
              </a:rPr>
              <a:t> cui:</a:t>
            </a:r>
          </a:p>
          <a:p>
            <a:pPr lvl="1">
              <a:buClr>
                <a:srgbClr val="727CA3"/>
              </a:buClr>
            </a:pPr>
            <a:r>
              <a:rPr lang="en-US" sz="2100" dirty="0" smtClean="0"/>
              <a:t>F. </a:t>
            </a:r>
            <a:r>
              <a:rPr lang="en-US" sz="2100" dirty="0" err="1" smtClean="0"/>
              <a:t>Happacher</a:t>
            </a:r>
            <a:r>
              <a:rPr lang="en-US" sz="2100" dirty="0" smtClean="0"/>
              <a:t>, G. </a:t>
            </a:r>
            <a:r>
              <a:rPr lang="en-US" sz="2100" dirty="0" err="1" smtClean="0"/>
              <a:t>Venanzoni</a:t>
            </a:r>
            <a:r>
              <a:rPr lang="en-US" sz="2100" dirty="0" smtClean="0"/>
              <a:t> </a:t>
            </a:r>
            <a:r>
              <a:rPr lang="en-US" sz="2100" dirty="0" err="1" smtClean="0"/>
              <a:t>e</a:t>
            </a:r>
            <a:r>
              <a:rPr lang="en-US" sz="2100" dirty="0" smtClean="0"/>
              <a:t> M. Martini (LNF), D. </a:t>
            </a:r>
            <a:r>
              <a:rPr lang="en-US" sz="2100" dirty="0" err="1" smtClean="0"/>
              <a:t>Moricciani</a:t>
            </a:r>
            <a:r>
              <a:rPr lang="en-US" sz="2100" dirty="0" smtClean="0"/>
              <a:t> (Roma2)</a:t>
            </a:r>
            <a:endParaRPr lang="en-US" sz="21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Approvazione</a:t>
            </a:r>
            <a:r>
              <a:rPr lang="en-US" sz="2200" dirty="0" smtClean="0">
                <a:solidFill>
                  <a:prstClr val="black"/>
                </a:solidFill>
              </a:rPr>
              <a:t> da parte del DOE ad </a:t>
            </a:r>
            <a:r>
              <a:rPr lang="en-US" sz="2200" dirty="0" err="1" smtClean="0">
                <a:solidFill>
                  <a:prstClr val="black"/>
                </a:solidFill>
              </a:rPr>
              <a:t>Agosto</a:t>
            </a:r>
            <a:r>
              <a:rPr lang="en-US" sz="2200" dirty="0" smtClean="0">
                <a:solidFill>
                  <a:prstClr val="black"/>
                </a:solidFill>
              </a:rPr>
              <a:t> del 2010 e </a:t>
            </a:r>
            <a:r>
              <a:rPr lang="en-US" sz="2200" dirty="0" err="1" smtClean="0">
                <a:solidFill>
                  <a:prstClr val="black"/>
                </a:solidFill>
              </a:rPr>
              <a:t>primi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soldi</a:t>
            </a:r>
            <a:r>
              <a:rPr lang="en-US" sz="2200" dirty="0" smtClean="0">
                <a:solidFill>
                  <a:prstClr val="black"/>
                </a:solidFill>
              </a:rPr>
              <a:t> (per </a:t>
            </a:r>
            <a:r>
              <a:rPr lang="en-US" sz="2200" dirty="0" err="1" smtClean="0">
                <a:solidFill>
                  <a:prstClr val="black"/>
                </a:solidFill>
              </a:rPr>
              <a:t>smontaggio</a:t>
            </a:r>
            <a:r>
              <a:rPr lang="en-US" sz="2200" dirty="0" smtClean="0">
                <a:solidFill>
                  <a:prstClr val="black"/>
                </a:solidFill>
              </a:rPr>
              <a:t> e </a:t>
            </a:r>
            <a:r>
              <a:rPr lang="en-US" sz="2200" dirty="0" err="1" smtClean="0">
                <a:solidFill>
                  <a:prstClr val="black"/>
                </a:solidFill>
              </a:rPr>
              <a:t>trasporto</a:t>
            </a:r>
            <a:r>
              <a:rPr lang="en-US" sz="2200" dirty="0" smtClean="0">
                <a:solidFill>
                  <a:prstClr val="black"/>
                </a:solidFill>
              </a:rPr>
              <a:t> ring da BNL)</a:t>
            </a:r>
          </a:p>
          <a:p>
            <a:pPr marL="0" indent="0">
              <a:buClr>
                <a:srgbClr val="727CA3"/>
              </a:buClr>
              <a:buNone/>
            </a:pPr>
            <a:endParaRPr lang="en-US" sz="2200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Di </a:t>
            </a:r>
            <a:r>
              <a:rPr lang="en-US" sz="2200" dirty="0" err="1" smtClean="0">
                <a:solidFill>
                  <a:prstClr val="black"/>
                </a:solidFill>
              </a:rPr>
              <a:t>particolare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interesse</a:t>
            </a:r>
            <a:r>
              <a:rPr lang="en-US" sz="2200" dirty="0" smtClean="0">
                <a:solidFill>
                  <a:prstClr val="black"/>
                </a:solidFill>
              </a:rPr>
              <a:t> per INFN, </a:t>
            </a:r>
            <a:r>
              <a:rPr lang="en-US" sz="2200" dirty="0" err="1" smtClean="0">
                <a:solidFill>
                  <a:prstClr val="black"/>
                </a:solidFill>
              </a:rPr>
              <a:t>il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calorimetro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e.m</a:t>
            </a:r>
            <a:r>
              <a:rPr lang="en-US" sz="2200" dirty="0" smtClean="0">
                <a:solidFill>
                  <a:prstClr val="black"/>
                </a:solidFill>
              </a:rPr>
              <a:t>.</a:t>
            </a:r>
          </a:p>
          <a:p>
            <a:pPr marL="274320" lvl="1" indent="0">
              <a:buClr>
                <a:srgbClr val="727CA3"/>
              </a:buClr>
              <a:buNone/>
            </a:pP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smtClean="0">
                <a:solidFill>
                  <a:srgbClr val="800000"/>
                </a:solidFill>
              </a:rPr>
              <a:t> </a:t>
            </a:r>
            <a:r>
              <a:rPr lang="en-US" sz="1900" dirty="0" smtClean="0">
                <a:solidFill>
                  <a:srgbClr val="800000"/>
                </a:solidFill>
                <a:sym typeface="Wingdings"/>
              </a:rPr>
              <a:t> </a:t>
            </a:r>
            <a:r>
              <a:rPr lang="en-US" sz="1900" dirty="0" smtClean="0">
                <a:solidFill>
                  <a:srgbClr val="800000"/>
                </a:solidFill>
              </a:rPr>
              <a:t>monitoring di </a:t>
            </a:r>
            <a:r>
              <a:rPr lang="en-US" sz="1900" dirty="0" err="1" smtClean="0">
                <a:solidFill>
                  <a:srgbClr val="800000"/>
                </a:solidFill>
              </a:rPr>
              <a:t>guadagno</a:t>
            </a:r>
            <a:r>
              <a:rPr lang="en-US" sz="1900" dirty="0" smtClean="0">
                <a:solidFill>
                  <a:srgbClr val="800000"/>
                </a:solidFill>
              </a:rPr>
              <a:t> x readout, 0.12 ppm @ E821 </a:t>
            </a:r>
            <a:r>
              <a:rPr lang="en-US" sz="1900" dirty="0" smtClean="0">
                <a:solidFill>
                  <a:srgbClr val="800000"/>
                </a:solidFill>
                <a:sym typeface="Wingdings"/>
              </a:rPr>
              <a:t> 0.02  (</a:t>
            </a:r>
            <a:r>
              <a:rPr lang="en-US" sz="1900" dirty="0" err="1" smtClean="0">
                <a:solidFill>
                  <a:srgbClr val="800000"/>
                </a:solidFill>
                <a:sym typeface="Wingdings"/>
              </a:rPr>
              <a:t>sistematico</a:t>
            </a:r>
            <a:r>
              <a:rPr lang="en-US" sz="1900" dirty="0" smtClean="0">
                <a:solidFill>
                  <a:srgbClr val="800000"/>
                </a:solidFill>
                <a:sym typeface="Wingdings"/>
              </a:rPr>
              <a:t> </a:t>
            </a:r>
            <a:r>
              <a:rPr lang="en-US" sz="1900" dirty="0" err="1" smtClean="0">
                <a:solidFill>
                  <a:srgbClr val="800000"/>
                </a:solidFill>
                <a:sym typeface="Wingdings"/>
              </a:rPr>
              <a:t>piu</a:t>
            </a:r>
            <a:r>
              <a:rPr lang="en-US" sz="1900" dirty="0" smtClean="0">
                <a:solidFill>
                  <a:srgbClr val="800000"/>
                </a:solidFill>
                <a:sym typeface="Wingdings"/>
              </a:rPr>
              <a:t>’ alto in E821)</a:t>
            </a:r>
            <a:endParaRPr lang="en-US" sz="1900" dirty="0">
              <a:solidFill>
                <a:srgbClr val="800000"/>
              </a:solidFill>
              <a:sym typeface="Wingdings"/>
            </a:endParaRPr>
          </a:p>
          <a:p>
            <a:pPr marL="274320" lvl="1" indent="0">
              <a:buClr>
                <a:srgbClr val="727CA3"/>
              </a:buClr>
              <a:buNone/>
            </a:pPr>
            <a:r>
              <a:rPr lang="en-US" sz="1900" dirty="0" smtClean="0">
                <a:solidFill>
                  <a:srgbClr val="800000"/>
                </a:solidFill>
                <a:sym typeface="Wingdings"/>
              </a:rPr>
              <a:t>   </a:t>
            </a:r>
            <a:r>
              <a:rPr lang="en-US" sz="1900" dirty="0" smtClean="0">
                <a:solidFill>
                  <a:srgbClr val="800000"/>
                </a:solidFill>
              </a:rPr>
              <a:t>pile up 0.08 ppm @ E821 </a:t>
            </a:r>
            <a:r>
              <a:rPr lang="en-US" sz="1900" dirty="0" smtClean="0">
                <a:solidFill>
                  <a:srgbClr val="800000"/>
                </a:solidFill>
                <a:sym typeface="Wingdings"/>
              </a:rPr>
              <a:t> 0.04, </a:t>
            </a:r>
            <a:r>
              <a:rPr lang="en-US" sz="1900" dirty="0" err="1" smtClean="0">
                <a:solidFill>
                  <a:srgbClr val="800000"/>
                </a:solidFill>
              </a:rPr>
              <a:t>ridotto</a:t>
            </a:r>
            <a:r>
              <a:rPr lang="en-US" sz="1900" dirty="0" smtClean="0">
                <a:solidFill>
                  <a:srgbClr val="800000"/>
                </a:solidFill>
              </a:rPr>
              <a:t> con un </a:t>
            </a:r>
            <a:r>
              <a:rPr lang="en-US" sz="1900" dirty="0" err="1" smtClean="0">
                <a:solidFill>
                  <a:srgbClr val="800000"/>
                </a:solidFill>
              </a:rPr>
              <a:t>calorimetro</a:t>
            </a:r>
            <a:r>
              <a:rPr lang="en-US" sz="1900" dirty="0" smtClean="0">
                <a:solidFill>
                  <a:srgbClr val="800000"/>
                </a:solidFill>
              </a:rPr>
              <a:t> </a:t>
            </a:r>
            <a:r>
              <a:rPr lang="en-US" sz="1900" dirty="0" err="1" smtClean="0">
                <a:solidFill>
                  <a:srgbClr val="800000"/>
                </a:solidFill>
              </a:rPr>
              <a:t>e.m</a:t>
            </a:r>
            <a:r>
              <a:rPr lang="en-US" sz="1900" dirty="0" smtClean="0">
                <a:solidFill>
                  <a:srgbClr val="800000"/>
                </a:solidFill>
              </a:rPr>
              <a:t>. </a:t>
            </a:r>
            <a:r>
              <a:rPr lang="en-US" sz="1900" dirty="0" err="1" smtClean="0">
                <a:solidFill>
                  <a:srgbClr val="800000"/>
                </a:solidFill>
              </a:rPr>
              <a:t>di</a:t>
            </a:r>
            <a:r>
              <a:rPr lang="en-US" sz="1900" dirty="0" smtClean="0">
                <a:solidFill>
                  <a:srgbClr val="800000"/>
                </a:solidFill>
              </a:rPr>
              <a:t> </a:t>
            </a:r>
            <a:r>
              <a:rPr lang="en-US" sz="1900" dirty="0" err="1" smtClean="0">
                <a:solidFill>
                  <a:srgbClr val="800000"/>
                </a:solidFill>
              </a:rPr>
              <a:t>piu</a:t>
            </a:r>
            <a:r>
              <a:rPr lang="en-US" sz="1900" dirty="0" smtClean="0">
                <a:solidFill>
                  <a:srgbClr val="800000"/>
                </a:solidFill>
              </a:rPr>
              <a:t>’ </a:t>
            </a:r>
            <a:r>
              <a:rPr lang="en-US" sz="1900" dirty="0" err="1" smtClean="0">
                <a:solidFill>
                  <a:srgbClr val="800000"/>
                </a:solidFill>
              </a:rPr>
              <a:t>elevata</a:t>
            </a:r>
            <a:r>
              <a:rPr lang="en-US" sz="1900" dirty="0" smtClean="0">
                <a:solidFill>
                  <a:srgbClr val="800000"/>
                </a:solidFill>
              </a:rPr>
              <a:t> </a:t>
            </a:r>
            <a:r>
              <a:rPr lang="en-US" sz="1900" dirty="0" err="1" smtClean="0">
                <a:solidFill>
                  <a:srgbClr val="800000"/>
                </a:solidFill>
              </a:rPr>
              <a:t>granularita</a:t>
            </a:r>
            <a:r>
              <a:rPr lang="en-US" sz="1900" dirty="0" smtClean="0">
                <a:solidFill>
                  <a:srgbClr val="800000"/>
                </a:solidFill>
              </a:rPr>
              <a:t>’</a:t>
            </a:r>
          </a:p>
          <a:p>
            <a:pPr>
              <a:buClr>
                <a:srgbClr val="727CA3"/>
              </a:buClr>
            </a:pPr>
            <a:r>
              <a:rPr lang="en-US" sz="2200" b="1" dirty="0" err="1" smtClean="0">
                <a:solidFill>
                  <a:srgbClr val="3366FF"/>
                </a:solidFill>
              </a:rPr>
              <a:t>Costo</a:t>
            </a:r>
            <a:r>
              <a:rPr lang="en-US" sz="2200" b="1" dirty="0" smtClean="0">
                <a:solidFill>
                  <a:srgbClr val="3366FF"/>
                </a:solidFill>
              </a:rPr>
              <a:t> </a:t>
            </a:r>
            <a:r>
              <a:rPr lang="en-US" sz="2200" b="1" dirty="0" err="1" smtClean="0">
                <a:solidFill>
                  <a:srgbClr val="3366FF"/>
                </a:solidFill>
              </a:rPr>
              <a:t>totale</a:t>
            </a:r>
            <a:r>
              <a:rPr lang="en-US" sz="2200" b="1" dirty="0" smtClean="0">
                <a:solidFill>
                  <a:srgbClr val="3366FF"/>
                </a:solidFill>
              </a:rPr>
              <a:t> di $40M, di cui $ 0.2-0.3 M per </a:t>
            </a:r>
            <a:r>
              <a:rPr lang="en-US" sz="2200" b="1" dirty="0" err="1" smtClean="0">
                <a:solidFill>
                  <a:srgbClr val="3366FF"/>
                </a:solidFill>
              </a:rPr>
              <a:t>nuovi</a:t>
            </a:r>
            <a:r>
              <a:rPr lang="en-US" sz="2200" b="1" dirty="0" smtClean="0">
                <a:solidFill>
                  <a:srgbClr val="3366FF"/>
                </a:solidFill>
              </a:rPr>
              <a:t> detectors non da DOE</a:t>
            </a:r>
            <a:endParaRPr lang="en-US" sz="2200" dirty="0" smtClean="0">
              <a:solidFill>
                <a:srgbClr val="3366FF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b="1" dirty="0" err="1" smtClean="0">
                <a:solidFill>
                  <a:srgbClr val="800000"/>
                </a:solidFill>
              </a:rPr>
              <a:t>Scala</a:t>
            </a:r>
            <a:r>
              <a:rPr lang="en-US" sz="2200" b="1" dirty="0" smtClean="0">
                <a:solidFill>
                  <a:srgbClr val="800000"/>
                </a:solidFill>
              </a:rPr>
              <a:t> di tempi </a:t>
            </a:r>
            <a:r>
              <a:rPr lang="en-US" sz="2200" b="1" dirty="0" err="1" smtClean="0">
                <a:solidFill>
                  <a:srgbClr val="800000"/>
                </a:solidFill>
              </a:rPr>
              <a:t>aggressiva</a:t>
            </a:r>
            <a:r>
              <a:rPr lang="en-US" sz="2200" b="1" dirty="0" smtClean="0">
                <a:solidFill>
                  <a:srgbClr val="800000"/>
                </a:solidFill>
              </a:rPr>
              <a:t>:  R&amp;D non DOE </a:t>
            </a:r>
            <a:r>
              <a:rPr lang="en-US" sz="2200" b="1" dirty="0" err="1" smtClean="0">
                <a:solidFill>
                  <a:srgbClr val="800000"/>
                </a:solidFill>
              </a:rPr>
              <a:t>fino</a:t>
            </a:r>
            <a:r>
              <a:rPr lang="en-US" sz="2200" b="1" dirty="0" smtClean="0">
                <a:solidFill>
                  <a:srgbClr val="800000"/>
                </a:solidFill>
              </a:rPr>
              <a:t> al 2013, </a:t>
            </a:r>
            <a:r>
              <a:rPr lang="en-US" sz="2200" b="1" dirty="0" err="1" smtClean="0">
                <a:solidFill>
                  <a:srgbClr val="800000"/>
                </a:solidFill>
              </a:rPr>
              <a:t>si</a:t>
            </a:r>
            <a:r>
              <a:rPr lang="en-US" sz="2200" b="1" dirty="0" smtClean="0">
                <a:solidFill>
                  <a:srgbClr val="800000"/>
                </a:solidFill>
              </a:rPr>
              <a:t> parte </a:t>
            </a:r>
            <a:r>
              <a:rPr lang="en-US" sz="2200" b="1" dirty="0" err="1" smtClean="0">
                <a:solidFill>
                  <a:srgbClr val="800000"/>
                </a:solidFill>
              </a:rPr>
              <a:t>nel</a:t>
            </a:r>
            <a:r>
              <a:rPr lang="en-US" sz="2200" b="1" dirty="0" smtClean="0">
                <a:solidFill>
                  <a:srgbClr val="800000"/>
                </a:solidFill>
              </a:rPr>
              <a:t> 2016</a:t>
            </a: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Ci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si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aspetta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veloce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fase</a:t>
            </a:r>
            <a:r>
              <a:rPr lang="en-US" sz="2200" dirty="0" smtClean="0">
                <a:solidFill>
                  <a:prstClr val="black"/>
                </a:solidFill>
              </a:rPr>
              <a:t> di </a:t>
            </a:r>
            <a:r>
              <a:rPr lang="en-US" sz="2200" dirty="0" err="1" smtClean="0">
                <a:solidFill>
                  <a:prstClr val="black"/>
                </a:solidFill>
              </a:rPr>
              <a:t>approvazione</a:t>
            </a:r>
            <a:r>
              <a:rPr lang="en-US" sz="2200" dirty="0" smtClean="0">
                <a:solidFill>
                  <a:prstClr val="black"/>
                </a:solidFill>
              </a:rPr>
              <a:t>: CD-0 </a:t>
            </a:r>
            <a:r>
              <a:rPr lang="en-US" sz="2200" dirty="0" err="1" smtClean="0">
                <a:solidFill>
                  <a:prstClr val="black"/>
                </a:solidFill>
              </a:rPr>
              <a:t>questa</a:t>
            </a:r>
            <a:r>
              <a:rPr lang="en-US" sz="2200" dirty="0" smtClean="0">
                <a:solidFill>
                  <a:prstClr val="black"/>
                </a:solidFill>
              </a:rPr>
              <a:t> estate,  CD-1 fine 2012/</a:t>
            </a:r>
            <a:r>
              <a:rPr lang="en-US" sz="2200" dirty="0" err="1" smtClean="0">
                <a:solidFill>
                  <a:prstClr val="black"/>
                </a:solidFill>
              </a:rPr>
              <a:t>inizio</a:t>
            </a:r>
            <a:r>
              <a:rPr lang="en-US" sz="2200" dirty="0" smtClean="0">
                <a:solidFill>
                  <a:prstClr val="black"/>
                </a:solidFill>
              </a:rPr>
              <a:t> 2013. </a:t>
            </a: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Sinergia</a:t>
            </a:r>
            <a:r>
              <a:rPr lang="en-US" sz="2200" dirty="0" smtClean="0">
                <a:solidFill>
                  <a:prstClr val="black"/>
                </a:solidFill>
              </a:rPr>
              <a:t> di </a:t>
            </a:r>
            <a:r>
              <a:rPr lang="en-US" sz="2200" dirty="0" err="1" smtClean="0">
                <a:solidFill>
                  <a:prstClr val="black"/>
                </a:solidFill>
              </a:rPr>
              <a:t>fascio</a:t>
            </a:r>
            <a:r>
              <a:rPr lang="en-US" sz="2200" dirty="0" smtClean="0">
                <a:solidFill>
                  <a:prstClr val="black"/>
                </a:solidFill>
              </a:rPr>
              <a:t> con mu2e a FNAL:  “</a:t>
            </a:r>
            <a:r>
              <a:rPr lang="en-US" sz="2200" dirty="0" err="1" smtClean="0">
                <a:solidFill>
                  <a:prstClr val="black"/>
                </a:solidFill>
              </a:rPr>
              <a:t>Muon</a:t>
            </a:r>
            <a:r>
              <a:rPr lang="en-US" sz="2200" dirty="0" smtClean="0">
                <a:solidFill>
                  <a:prstClr val="black"/>
                </a:solidFill>
              </a:rPr>
              <a:t> Campus”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42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attivita</a:t>
            </a:r>
            <a:r>
              <a:rPr lang="en-US" dirty="0" smtClean="0"/>
              <a:t>’ in </a:t>
            </a:r>
            <a:r>
              <a:rPr lang="en-US" dirty="0" err="1" smtClean="0"/>
              <a:t>fieri</a:t>
            </a:r>
            <a:r>
              <a:rPr lang="en-US" dirty="0" smtClean="0"/>
              <a:t>: g-2 @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50405"/>
            <a:ext cx="9144000" cy="5190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Collaborazione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taliana</a:t>
            </a:r>
            <a:r>
              <a:rPr lang="en-US" dirty="0" smtClean="0"/>
              <a:t> in </a:t>
            </a:r>
            <a:r>
              <a:rPr lang="en-US" dirty="0" err="1" smtClean="0"/>
              <a:t>fase</a:t>
            </a:r>
            <a:r>
              <a:rPr lang="en-US" dirty="0" smtClean="0"/>
              <a:t> di </a:t>
            </a:r>
            <a:r>
              <a:rPr lang="en-US" dirty="0" err="1" smtClean="0"/>
              <a:t>formazione</a:t>
            </a:r>
            <a:r>
              <a:rPr lang="en-US" dirty="0" smtClean="0"/>
              <a:t>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Sezioni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interessate</a:t>
            </a:r>
            <a:r>
              <a:rPr lang="en-US" sz="2200" dirty="0" smtClean="0">
                <a:solidFill>
                  <a:prstClr val="black"/>
                </a:solidFill>
              </a:rPr>
              <a:t> al </a:t>
            </a:r>
            <a:r>
              <a:rPr lang="en-US" sz="2200" dirty="0" err="1" smtClean="0">
                <a:solidFill>
                  <a:prstClr val="black"/>
                </a:solidFill>
              </a:rPr>
              <a:t>momento</a:t>
            </a:r>
            <a:r>
              <a:rPr lang="en-US" sz="2200" dirty="0" smtClean="0">
                <a:solidFill>
                  <a:prstClr val="black"/>
                </a:solidFill>
              </a:rPr>
              <a:t>:  LNF,  PI</a:t>
            </a: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Sinergia</a:t>
            </a:r>
            <a:r>
              <a:rPr lang="en-US" sz="2200" dirty="0" smtClean="0">
                <a:solidFill>
                  <a:prstClr val="black"/>
                </a:solidFill>
              </a:rPr>
              <a:t> con </a:t>
            </a:r>
            <a:r>
              <a:rPr lang="en-US" sz="2200" dirty="0" err="1" smtClean="0">
                <a:solidFill>
                  <a:prstClr val="black"/>
                </a:solidFill>
              </a:rPr>
              <a:t>il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gruppo</a:t>
            </a:r>
            <a:r>
              <a:rPr lang="en-US" sz="2200" dirty="0" smtClean="0">
                <a:solidFill>
                  <a:prstClr val="black"/>
                </a:solidFill>
              </a:rPr>
              <a:t> P-Mu2e  LNF (R&amp;D </a:t>
            </a:r>
            <a:r>
              <a:rPr lang="en-US" sz="2200" dirty="0" err="1" smtClean="0">
                <a:solidFill>
                  <a:prstClr val="black"/>
                </a:solidFill>
              </a:rPr>
              <a:t>calibrazione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comune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  <a:r>
              <a:rPr lang="en-US" sz="2200" dirty="0" smtClean="0">
                <a:solidFill>
                  <a:srgbClr val="FF0000"/>
                </a:solidFill>
              </a:rPr>
              <a:t>:  </a:t>
            </a:r>
            <a:r>
              <a:rPr lang="en-US" sz="2200" dirty="0" err="1" smtClean="0">
                <a:solidFill>
                  <a:srgbClr val="FF0000"/>
                </a:solidFill>
              </a:rPr>
              <a:t>richiesta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ai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preventivi</a:t>
            </a:r>
            <a:r>
              <a:rPr lang="en-US" sz="2200" dirty="0" smtClean="0">
                <a:solidFill>
                  <a:srgbClr val="FF0000"/>
                </a:solidFill>
              </a:rPr>
              <a:t> per 10 </a:t>
            </a:r>
            <a:r>
              <a:rPr lang="en-US" sz="2200" dirty="0" err="1" smtClean="0">
                <a:solidFill>
                  <a:srgbClr val="FF0000"/>
                </a:solidFill>
              </a:rPr>
              <a:t>kE</a:t>
            </a:r>
            <a:r>
              <a:rPr lang="en-US" sz="2200" dirty="0" smtClean="0">
                <a:solidFill>
                  <a:srgbClr val="FF0000"/>
                </a:solidFill>
              </a:rPr>
              <a:t>  (8 ME +2 </a:t>
            </a:r>
            <a:r>
              <a:rPr lang="en-US" sz="2200" dirty="0" err="1" smtClean="0">
                <a:solidFill>
                  <a:srgbClr val="FF0000"/>
                </a:solidFill>
              </a:rPr>
              <a:t>Consumi</a:t>
            </a:r>
            <a:r>
              <a:rPr lang="en-US" sz="2200" dirty="0" smtClean="0">
                <a:solidFill>
                  <a:srgbClr val="FF0000"/>
                </a:solidFill>
              </a:rPr>
              <a:t>) </a:t>
            </a:r>
            <a:r>
              <a:rPr lang="en-US" sz="2200" dirty="0" err="1" smtClean="0">
                <a:solidFill>
                  <a:srgbClr val="FF0000"/>
                </a:solidFill>
              </a:rPr>
              <a:t>aggiuntivi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su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dotazioni</a:t>
            </a:r>
            <a:r>
              <a:rPr lang="en-US" sz="2200" dirty="0" smtClean="0">
                <a:solidFill>
                  <a:srgbClr val="FF0000"/>
                </a:solidFill>
              </a:rPr>
              <a:t>.</a:t>
            </a:r>
          </a:p>
          <a:p>
            <a:pPr>
              <a:buClr>
                <a:srgbClr val="727CA3"/>
              </a:buClr>
            </a:pPr>
            <a:r>
              <a:rPr lang="en-US" sz="2200" b="1" dirty="0" err="1" smtClean="0">
                <a:solidFill>
                  <a:prstClr val="black"/>
                </a:solidFill>
              </a:rPr>
              <a:t>Decisione</a:t>
            </a:r>
            <a:r>
              <a:rPr lang="en-US" sz="2200" b="1" dirty="0" smtClean="0">
                <a:solidFill>
                  <a:prstClr val="black"/>
                </a:solidFill>
              </a:rPr>
              <a:t> di </a:t>
            </a:r>
            <a:r>
              <a:rPr lang="en-US" sz="2200" b="1" dirty="0" err="1" smtClean="0">
                <a:solidFill>
                  <a:prstClr val="black"/>
                </a:solidFill>
              </a:rPr>
              <a:t>apertura</a:t>
            </a:r>
            <a:r>
              <a:rPr lang="en-US" sz="2200" b="1" dirty="0" smtClean="0">
                <a:solidFill>
                  <a:prstClr val="black"/>
                </a:solidFill>
              </a:rPr>
              <a:t> di </a:t>
            </a:r>
            <a:r>
              <a:rPr lang="en-US" sz="2200" b="1" dirty="0" err="1" smtClean="0">
                <a:solidFill>
                  <a:prstClr val="black"/>
                </a:solidFill>
              </a:rPr>
              <a:t>sigla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rimandata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prstClr val="black"/>
                </a:solidFill>
              </a:rPr>
              <a:t>a</a:t>
            </a:r>
            <a:r>
              <a:rPr lang="en-US" sz="2200" b="1" dirty="0" smtClean="0">
                <a:solidFill>
                  <a:prstClr val="black"/>
                </a:solidFill>
              </a:rPr>
              <a:t>l 2013</a:t>
            </a:r>
          </a:p>
          <a:p>
            <a:pPr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Focus </a:t>
            </a:r>
            <a:r>
              <a:rPr lang="en-US" sz="2200" dirty="0" err="1" smtClean="0">
                <a:solidFill>
                  <a:prstClr val="black"/>
                </a:solidFill>
              </a:rPr>
              <a:t>dell’attivita</a:t>
            </a:r>
            <a:r>
              <a:rPr lang="en-US" sz="2200" dirty="0" smtClean="0">
                <a:solidFill>
                  <a:prstClr val="black"/>
                </a:solidFill>
              </a:rPr>
              <a:t>’ INFN:  </a:t>
            </a:r>
            <a:r>
              <a:rPr lang="en-US" sz="2200" dirty="0" err="1" smtClean="0">
                <a:solidFill>
                  <a:prstClr val="black"/>
                </a:solidFill>
              </a:rPr>
              <a:t>calorimetro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e.m</a:t>
            </a:r>
            <a:r>
              <a:rPr lang="en-US" sz="2200" dirty="0" smtClean="0">
                <a:solidFill>
                  <a:prstClr val="black"/>
                </a:solidFill>
              </a:rPr>
              <a:t>. PbF2, con </a:t>
            </a:r>
            <a:r>
              <a:rPr lang="en-US" sz="2200" dirty="0" err="1" smtClean="0">
                <a:solidFill>
                  <a:prstClr val="black"/>
                </a:solidFill>
              </a:rPr>
              <a:t>sistema</a:t>
            </a:r>
            <a:r>
              <a:rPr lang="en-US" sz="2200" dirty="0" smtClean="0">
                <a:solidFill>
                  <a:prstClr val="black"/>
                </a:solidFill>
              </a:rPr>
              <a:t> di </a:t>
            </a:r>
            <a:r>
              <a:rPr lang="en-US" sz="2200" dirty="0" err="1" smtClean="0">
                <a:solidFill>
                  <a:prstClr val="black"/>
                </a:solidFill>
              </a:rPr>
              <a:t>calibrazione</a:t>
            </a:r>
            <a:r>
              <a:rPr lang="en-US" sz="2200" dirty="0" smtClean="0">
                <a:solidFill>
                  <a:prstClr val="black"/>
                </a:solidFill>
              </a:rPr>
              <a:t> online (</a:t>
            </a:r>
            <a:r>
              <a:rPr lang="en-US" sz="2200" dirty="0" err="1" smtClean="0">
                <a:solidFill>
                  <a:prstClr val="black"/>
                </a:solidFill>
              </a:rPr>
              <a:t>interspill</a:t>
            </a:r>
            <a:r>
              <a:rPr lang="en-US" sz="2200" dirty="0" smtClean="0">
                <a:solidFill>
                  <a:prstClr val="black"/>
                </a:solidFill>
              </a:rPr>
              <a:t>) del </a:t>
            </a:r>
            <a:r>
              <a:rPr lang="en-US" sz="2200" dirty="0" err="1" smtClean="0">
                <a:solidFill>
                  <a:prstClr val="black"/>
                </a:solidFill>
              </a:rPr>
              <a:t>guadagno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tramite</a:t>
            </a:r>
            <a:r>
              <a:rPr lang="en-US" sz="2200" dirty="0" smtClean="0">
                <a:solidFill>
                  <a:prstClr val="black"/>
                </a:solidFill>
              </a:rPr>
              <a:t> LASER system</a:t>
            </a:r>
          </a:p>
          <a:p>
            <a:pPr marL="274320" lvl="1" indent="0">
              <a:buClr>
                <a:srgbClr val="727CA3"/>
              </a:buClr>
              <a:buNone/>
            </a:pP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 </a:t>
            </a:r>
            <a:r>
              <a:rPr lang="en-US" sz="1900" dirty="0" err="1" smtClean="0">
                <a:solidFill>
                  <a:prstClr val="black"/>
                </a:solidFill>
              </a:rPr>
              <a:t>Studi</a:t>
            </a:r>
            <a:r>
              <a:rPr lang="en-US" sz="1900" dirty="0" smtClean="0">
                <a:solidFill>
                  <a:prstClr val="black"/>
                </a:solidFill>
              </a:rPr>
              <a:t> di </a:t>
            </a:r>
            <a:r>
              <a:rPr lang="en-US" sz="1900" dirty="0" err="1" smtClean="0">
                <a:solidFill>
                  <a:prstClr val="black"/>
                </a:solidFill>
              </a:rPr>
              <a:t>riproducibilita</a:t>
            </a:r>
            <a:r>
              <a:rPr lang="en-US" sz="1900" dirty="0" smtClean="0">
                <a:solidFill>
                  <a:prstClr val="black"/>
                </a:solidFill>
              </a:rPr>
              <a:t>’ e </a:t>
            </a:r>
            <a:r>
              <a:rPr lang="en-US" sz="1900" dirty="0" err="1" smtClean="0">
                <a:solidFill>
                  <a:prstClr val="black"/>
                </a:solidFill>
              </a:rPr>
              <a:t>trasmissione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luce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connessi</a:t>
            </a:r>
            <a:r>
              <a:rPr lang="en-US" sz="1900" dirty="0" smtClean="0">
                <a:solidFill>
                  <a:prstClr val="black"/>
                </a:solidFill>
              </a:rPr>
              <a:t> con </a:t>
            </a:r>
            <a:r>
              <a:rPr lang="en-US" sz="1900" dirty="0" err="1" smtClean="0">
                <a:solidFill>
                  <a:prstClr val="black"/>
                </a:solidFill>
              </a:rPr>
              <a:t>sistema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calibrazione</a:t>
            </a:r>
            <a:r>
              <a:rPr lang="en-US" sz="1900" dirty="0" smtClean="0">
                <a:solidFill>
                  <a:prstClr val="black"/>
                </a:solidFill>
              </a:rPr>
              <a:t> di Mu2e</a:t>
            </a:r>
          </a:p>
          <a:p>
            <a:pPr marL="274320" lvl="1" indent="0">
              <a:buClr>
                <a:srgbClr val="727CA3"/>
              </a:buClr>
              <a:buNone/>
            </a:pPr>
            <a:r>
              <a:rPr lang="en-US" sz="1900" dirty="0" smtClean="0">
                <a:solidFill>
                  <a:prstClr val="black"/>
                </a:solidFill>
                <a:sym typeface="Wingdings"/>
              </a:rPr>
              <a:t> </a:t>
            </a:r>
            <a:r>
              <a:rPr lang="en-US" sz="1900" dirty="0" smtClean="0">
                <a:solidFill>
                  <a:prstClr val="black"/>
                </a:solidFill>
              </a:rPr>
              <a:t>R&amp;D </a:t>
            </a:r>
            <a:r>
              <a:rPr lang="en-US" sz="1900" dirty="0" err="1" smtClean="0">
                <a:solidFill>
                  <a:prstClr val="black"/>
                </a:solidFill>
              </a:rPr>
              <a:t>comune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andra</a:t>
            </a:r>
            <a:r>
              <a:rPr lang="en-US" sz="1900" dirty="0" smtClean="0">
                <a:solidFill>
                  <a:prstClr val="black"/>
                </a:solidFill>
              </a:rPr>
              <a:t>’ </a:t>
            </a:r>
            <a:r>
              <a:rPr lang="en-US" sz="1900" dirty="0" err="1" smtClean="0">
                <a:solidFill>
                  <a:prstClr val="black"/>
                </a:solidFill>
              </a:rPr>
              <a:t>avanti</a:t>
            </a:r>
            <a:r>
              <a:rPr lang="en-US" sz="1900" dirty="0" smtClean="0">
                <a:solidFill>
                  <a:prstClr val="black"/>
                </a:solidFill>
              </a:rPr>
              <a:t> per </a:t>
            </a:r>
            <a:r>
              <a:rPr lang="en-US" sz="1900" dirty="0" err="1" smtClean="0">
                <a:solidFill>
                  <a:prstClr val="black"/>
                </a:solidFill>
              </a:rPr>
              <a:t>almeno</a:t>
            </a:r>
            <a:r>
              <a:rPr lang="en-US" sz="1900" dirty="0" smtClean="0">
                <a:solidFill>
                  <a:prstClr val="black"/>
                </a:solidFill>
              </a:rPr>
              <a:t> 1 anno</a:t>
            </a:r>
          </a:p>
          <a:p>
            <a:pPr>
              <a:buClr>
                <a:srgbClr val="727CA3"/>
              </a:buClr>
            </a:pPr>
            <a:r>
              <a:rPr lang="en-US" sz="2200" b="1" dirty="0" smtClean="0">
                <a:solidFill>
                  <a:srgbClr val="0000FF"/>
                </a:solidFill>
              </a:rPr>
              <a:t>In </a:t>
            </a:r>
            <a:r>
              <a:rPr lang="en-US" sz="2200" b="1" dirty="0" err="1" smtClean="0">
                <a:solidFill>
                  <a:srgbClr val="0000FF"/>
                </a:solidFill>
              </a:rPr>
              <a:t>ambito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della</a:t>
            </a:r>
            <a:r>
              <a:rPr lang="en-US" sz="2200" b="1" dirty="0" smtClean="0">
                <a:solidFill>
                  <a:srgbClr val="0000FF"/>
                </a:solidFill>
              </a:rPr>
              <a:t> CSN1 </a:t>
            </a:r>
            <a:r>
              <a:rPr lang="en-US" sz="2200" b="1" dirty="0" err="1" smtClean="0">
                <a:solidFill>
                  <a:srgbClr val="0000FF"/>
                </a:solidFill>
              </a:rPr>
              <a:t>si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sono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avute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discussioni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informali</a:t>
            </a:r>
            <a:r>
              <a:rPr lang="en-US" sz="2200" b="1" dirty="0" smtClean="0">
                <a:solidFill>
                  <a:srgbClr val="0000FF"/>
                </a:solidFill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</a:rPr>
              <a:t>nessun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passaggio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formale</a:t>
            </a:r>
            <a:r>
              <a:rPr lang="en-US" sz="2200" b="1" dirty="0" smtClean="0">
                <a:solidFill>
                  <a:srgbClr val="0000FF"/>
                </a:solidFill>
              </a:rPr>
              <a:t> e’ </a:t>
            </a:r>
            <a:r>
              <a:rPr lang="en-US" sz="2200" b="1" dirty="0" err="1" smtClean="0">
                <a:solidFill>
                  <a:srgbClr val="0000FF"/>
                </a:solidFill>
              </a:rPr>
              <a:t>stato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ancora</a:t>
            </a:r>
            <a:r>
              <a:rPr lang="en-US" sz="2200" b="1" dirty="0" smtClean="0">
                <a:solidFill>
                  <a:srgbClr val="0000FF"/>
                </a:solidFill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</a:rPr>
              <a:t>compiuto</a:t>
            </a:r>
            <a:endParaRPr lang="en-US" sz="2200" b="1" dirty="0" smtClean="0">
              <a:solidFill>
                <a:srgbClr val="0000FF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b="1" dirty="0" smtClean="0">
                <a:solidFill>
                  <a:prstClr val="black"/>
                </a:solidFill>
              </a:rPr>
              <a:t>Ho </a:t>
            </a:r>
            <a:r>
              <a:rPr lang="en-US" sz="2200" b="1" dirty="0" err="1" smtClean="0">
                <a:solidFill>
                  <a:prstClr val="black"/>
                </a:solidFill>
              </a:rPr>
              <a:t>finanziato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missioni</a:t>
            </a:r>
            <a:r>
              <a:rPr lang="en-US" sz="2200" b="1" dirty="0" smtClean="0">
                <a:solidFill>
                  <a:prstClr val="black"/>
                </a:solidFill>
              </a:rPr>
              <a:t> per meeting </a:t>
            </a:r>
            <a:r>
              <a:rPr lang="en-US" sz="2200" b="1" dirty="0" err="1" smtClean="0">
                <a:solidFill>
                  <a:prstClr val="black"/>
                </a:solidFill>
              </a:rPr>
              <a:t>di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</a:rPr>
              <a:t>collaborazione</a:t>
            </a:r>
            <a:r>
              <a:rPr lang="en-US" sz="2200" b="1" dirty="0" smtClean="0">
                <a:solidFill>
                  <a:prstClr val="black"/>
                </a:solidFill>
              </a:rPr>
              <a:t> g-2 a FNAL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43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 </a:t>
            </a:r>
            <a:r>
              <a:rPr lang="en-US" dirty="0" err="1" smtClean="0"/>
              <a:t>esperimento</a:t>
            </a:r>
            <a:r>
              <a:rPr lang="en-US" dirty="0" smtClean="0"/>
              <a:t> CDF2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99604"/>
            <a:ext cx="9144000" cy="537739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200" kern="0" dirty="0" smtClean="0"/>
              <a:t>1. time-integrated mixing probability of the </a:t>
            </a:r>
            <a:r>
              <a:rPr lang="en-US" sz="2200" i="1" kern="0" dirty="0" err="1" smtClean="0"/>
              <a:t>b</a:t>
            </a:r>
            <a:r>
              <a:rPr lang="en-US" sz="2200" kern="0" dirty="0" smtClean="0"/>
              <a:t>-flavored </a:t>
            </a:r>
            <a:r>
              <a:rPr lang="en-US" sz="2200" kern="0" dirty="0" err="1" smtClean="0"/>
              <a:t>hadron</a:t>
            </a:r>
            <a:r>
              <a:rPr lang="en-US" sz="2200" kern="0" dirty="0" smtClean="0"/>
              <a:t> mixture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derived from the ratio of SS to OS </a:t>
            </a:r>
            <a:r>
              <a:rPr lang="en-US" sz="2000" kern="0" dirty="0" err="1" smtClean="0"/>
              <a:t>dimuons</a:t>
            </a:r>
            <a:r>
              <a:rPr lang="en-US" sz="2000" kern="0" dirty="0" smtClean="0"/>
              <a:t> due to  </a:t>
            </a:r>
            <a:r>
              <a:rPr lang="en-US" sz="2000" i="1" kern="0" dirty="0" err="1" smtClean="0"/>
              <a:t>b-bbar</a:t>
            </a:r>
            <a:r>
              <a:rPr lang="en-US" sz="2000" kern="0" dirty="0" smtClean="0"/>
              <a:t> production and direct decay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Without mixing, SS </a:t>
            </a:r>
            <a:r>
              <a:rPr lang="en-US" sz="2000" kern="0" dirty="0" err="1" smtClean="0"/>
              <a:t>dimuons</a:t>
            </a:r>
            <a:r>
              <a:rPr lang="en-US" sz="2000" kern="0" dirty="0" smtClean="0"/>
              <a:t> arise from processes such as </a:t>
            </a:r>
            <a:r>
              <a:rPr lang="en-US" sz="2000" i="1" kern="0" dirty="0" err="1" smtClean="0"/>
              <a:t>b</a:t>
            </a:r>
            <a:r>
              <a:rPr lang="en-US" sz="2000" i="1" kern="0" dirty="0" smtClean="0"/>
              <a:t>-&gt;</a:t>
            </a:r>
            <a:r>
              <a:rPr lang="en-US" sz="2000" i="1" kern="0" dirty="0" err="1" smtClean="0"/>
              <a:t>c</a:t>
            </a:r>
            <a:r>
              <a:rPr lang="en-US" sz="2000" i="1" kern="0" dirty="0" smtClean="0"/>
              <a:t>-</a:t>
            </a:r>
            <a:r>
              <a:rPr lang="en-US" sz="2000" kern="0" dirty="0" smtClean="0"/>
              <a:t>&gt;</a:t>
            </a:r>
            <a:r>
              <a:rPr lang="en-US" sz="2000" kern="0" dirty="0" err="1" smtClean="0">
                <a:latin typeface="Symbol" pitchFamily="-106" charset="2"/>
              </a:rPr>
              <a:t>m</a:t>
            </a:r>
            <a:r>
              <a:rPr lang="en-US" sz="2000" kern="0" dirty="0" smtClean="0"/>
              <a:t> or </a:t>
            </a:r>
            <a:r>
              <a:rPr lang="en-US" sz="2000" i="1" kern="0" dirty="0" err="1" smtClean="0"/>
              <a:t>b</a:t>
            </a:r>
            <a:r>
              <a:rPr lang="en-US" sz="2000" i="1" kern="0" dirty="0" smtClean="0"/>
              <a:t>-&gt;</a:t>
            </a:r>
            <a:r>
              <a:rPr lang="en-US" sz="2000" i="1" kern="0" dirty="0" err="1" smtClean="0"/>
              <a:t>c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cbar</a:t>
            </a:r>
            <a:r>
              <a:rPr lang="en-US" sz="2000" kern="0" dirty="0" smtClean="0"/>
              <a:t> with</a:t>
            </a:r>
            <a:r>
              <a:rPr lang="en-US" sz="2000" i="1" kern="0" dirty="0" smtClean="0"/>
              <a:t> </a:t>
            </a:r>
            <a:r>
              <a:rPr lang="en-US" sz="2000" i="1" kern="0" dirty="0" err="1" smtClean="0"/>
              <a:t>c</a:t>
            </a:r>
            <a:r>
              <a:rPr lang="en-US" sz="2000" kern="0" dirty="0" smtClean="0"/>
              <a:t> or </a:t>
            </a:r>
            <a:r>
              <a:rPr lang="en-US" sz="2000" i="1" kern="0" dirty="0" err="1" smtClean="0"/>
              <a:t>cbar</a:t>
            </a:r>
            <a:r>
              <a:rPr lang="en-US" sz="2000" kern="0" dirty="0" smtClean="0"/>
              <a:t> -&gt;</a:t>
            </a:r>
            <a:r>
              <a:rPr lang="en-US" sz="2000" kern="0" dirty="0" err="1" smtClean="0">
                <a:latin typeface="Symbol" pitchFamily="-106" charset="2"/>
              </a:rPr>
              <a:t>m</a:t>
            </a:r>
            <a:r>
              <a:rPr lang="en-US" sz="2000" kern="0" dirty="0" smtClean="0"/>
              <a:t>. Once removed these contributions, the ratio R=SS/OS yields </a:t>
            </a:r>
            <a:r>
              <a:rPr lang="en-US" sz="2000" kern="0" dirty="0" err="1" smtClean="0">
                <a:latin typeface="Symbol" pitchFamily="-106" charset="2"/>
              </a:rPr>
              <a:t>c</a:t>
            </a:r>
            <a:r>
              <a:rPr lang="en-US" sz="2000" kern="0" dirty="0" smtClean="0"/>
              <a:t>=</a:t>
            </a:r>
            <a:r>
              <a:rPr lang="en-US" sz="2000" i="1" kern="0" dirty="0" err="1" smtClean="0"/>
              <a:t>f</a:t>
            </a:r>
            <a:r>
              <a:rPr lang="en-US" sz="2000" i="1" kern="0" baseline="-25000" dirty="0" err="1" smtClean="0"/>
              <a:t>d</a:t>
            </a:r>
            <a:r>
              <a:rPr lang="en-US" sz="2000" kern="0" dirty="0" smtClean="0"/>
              <a:t> </a:t>
            </a:r>
            <a:r>
              <a:rPr lang="en-US" sz="2000" kern="0" dirty="0" err="1" smtClean="0">
                <a:latin typeface="Symbol" pitchFamily="-106" charset="2"/>
              </a:rPr>
              <a:t>c</a:t>
            </a:r>
            <a:r>
              <a:rPr lang="en-US" sz="2000" kern="0" baseline="-25000" dirty="0" err="1" smtClean="0"/>
              <a:t>d</a:t>
            </a:r>
            <a:r>
              <a:rPr lang="en-US" sz="2000" kern="0" dirty="0" smtClean="0"/>
              <a:t> +</a:t>
            </a:r>
            <a:r>
              <a:rPr lang="en-US" sz="2000" i="1" kern="0" dirty="0" err="1" smtClean="0"/>
              <a:t>f</a:t>
            </a:r>
            <a:r>
              <a:rPr lang="en-US" sz="2000" i="1" kern="0" baseline="-25000" dirty="0" err="1" smtClean="0"/>
              <a:t>s</a:t>
            </a:r>
            <a:r>
              <a:rPr lang="en-US" sz="2000" kern="0" dirty="0" smtClean="0"/>
              <a:t> </a:t>
            </a:r>
            <a:r>
              <a:rPr lang="en-US" sz="2000" kern="0" dirty="0" err="1" smtClean="0">
                <a:latin typeface="Symbol" pitchFamily="-106" charset="2"/>
              </a:rPr>
              <a:t>c</a:t>
            </a:r>
            <a:r>
              <a:rPr lang="en-US" sz="2000" kern="0" baseline="-25000" dirty="0" err="1" smtClean="0"/>
              <a:t>s</a:t>
            </a:r>
            <a:endParaRPr lang="en-US" sz="2000" kern="0" baseline="-25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/>
              <a:t>Since the mixing probability of </a:t>
            </a:r>
            <a:r>
              <a:rPr lang="en-US" sz="2000" i="1" kern="0" dirty="0" err="1" smtClean="0"/>
              <a:t>bu</a:t>
            </a:r>
            <a:r>
              <a:rPr lang="en-US" sz="2000" kern="0" dirty="0" smtClean="0"/>
              <a:t> and </a:t>
            </a:r>
            <a:r>
              <a:rPr lang="en-US" sz="2000" i="1" kern="0" dirty="0" err="1" smtClean="0"/>
              <a:t>bs</a:t>
            </a:r>
            <a:r>
              <a:rPr lang="en-US" sz="2000" kern="0" dirty="0" smtClean="0"/>
              <a:t> hadrons are now well measured, </a:t>
            </a:r>
            <a:r>
              <a:rPr lang="en-US" sz="2000" kern="0" dirty="0" err="1" smtClean="0">
                <a:latin typeface="Symbol" pitchFamily="-106" charset="2"/>
              </a:rPr>
              <a:t>c</a:t>
            </a:r>
            <a:r>
              <a:rPr lang="en-US" sz="2000" kern="0" dirty="0" smtClean="0">
                <a:latin typeface="Symbol" pitchFamily="-106" charset="2"/>
              </a:rPr>
              <a:t>  </a:t>
            </a:r>
            <a:r>
              <a:rPr lang="en-US" sz="2000" kern="0" dirty="0" smtClean="0"/>
              <a:t>provides info about </a:t>
            </a:r>
            <a:r>
              <a:rPr lang="en-US" sz="2000" i="1" kern="0" dirty="0" err="1" smtClean="0"/>
              <a:t>f</a:t>
            </a:r>
            <a:r>
              <a:rPr lang="en-US" sz="2000" i="1" kern="0" baseline="-25000" dirty="0" err="1" smtClean="0"/>
              <a:t>s</a:t>
            </a:r>
            <a:r>
              <a:rPr lang="en-US" sz="2000" kern="0" dirty="0" smtClean="0"/>
              <a:t> and </a:t>
            </a:r>
            <a:r>
              <a:rPr lang="en-US" sz="2000" i="1" kern="0" dirty="0" err="1" smtClean="0"/>
              <a:t>f</a:t>
            </a:r>
            <a:r>
              <a:rPr lang="en-US" sz="2000" i="1" kern="0" baseline="-25000" dirty="0" err="1" smtClean="0"/>
              <a:t>d</a:t>
            </a:r>
            <a:endParaRPr lang="en-US" sz="2000" i="1" kern="0" baseline="-250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We exploit ghost hypothesis by re-measuring R with </a:t>
            </a:r>
            <a:r>
              <a:rPr lang="en-US" sz="2000" dirty="0" err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muons</a:t>
            </a:r>
            <a:r>
              <a:rPr lang="en-US" sz="20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 originating within 10 cm, first ignoring the existence of ghost events and then accounting for them using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err="1" smtClean="0">
                <a:solidFill>
                  <a:srgbClr val="FF0000"/>
                </a:solidFill>
                <a:latin typeface="Symbol" pitchFamily="-106" charset="2"/>
              </a:rPr>
              <a:t>c</a:t>
            </a:r>
            <a:r>
              <a:rPr lang="en-US" sz="2000" kern="0" dirty="0" smtClean="0">
                <a:solidFill>
                  <a:srgbClr val="FF0000"/>
                </a:solidFill>
                <a:latin typeface="Symbol" pitchFamily="-106" charset="2"/>
              </a:rPr>
              <a:t> = </a:t>
            </a:r>
            <a:r>
              <a:rPr lang="en-US" sz="2000" kern="0" dirty="0" smtClean="0">
                <a:solidFill>
                  <a:srgbClr val="FF0000"/>
                </a:solidFill>
              </a:rPr>
              <a:t>0.127</a:t>
            </a:r>
            <a:r>
              <a:rPr lang="en-US" sz="2000" kern="0" dirty="0" smtClean="0">
                <a:solidFill>
                  <a:srgbClr val="FF0000"/>
                </a:solidFill>
                <a:ea typeface="Arial" pitchFamily="-106" charset="0"/>
                <a:cs typeface="Arial" pitchFamily="-106" charset="0"/>
              </a:rPr>
              <a:t>±0.008 in agreement with LEP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dirty="0" smtClean="0">
              <a:latin typeface="Arial" pitchFamily="-106" charset="0"/>
              <a:ea typeface="Arial" pitchFamily="-106" charset="0"/>
              <a:cs typeface="Arial" pitchFamily="-106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2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2. Measurement of </a:t>
            </a:r>
            <a:r>
              <a:rPr lang="en-US" sz="2200" dirty="0" err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A</a:t>
            </a:r>
            <a:r>
              <a:rPr lang="en-US" sz="2200" baseline="30000" dirty="0" err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b</a:t>
            </a:r>
            <a:r>
              <a:rPr lang="en-US" sz="2200" baseline="-25000" dirty="0" err="1" smtClean="0">
                <a:latin typeface="Arial" pitchFamily="-106" charset="0"/>
                <a:ea typeface="Arial" pitchFamily="-106" charset="0"/>
                <a:cs typeface="Arial" pitchFamily="-106" charset="0"/>
              </a:rPr>
              <a:t>sl</a:t>
            </a:r>
            <a:r>
              <a:rPr lang="en-US" sz="2200" dirty="0" smtClean="0">
                <a:latin typeface="Arial" pitchFamily="-106" charset="0"/>
                <a:ea typeface="Arial" pitchFamily="-106" charset="0"/>
                <a:cs typeface="Arial" pitchFamily="-106" charset="0"/>
              </a:rPr>
              <a:t>: </a:t>
            </a:r>
            <a:r>
              <a:rPr lang="en-US" sz="2200" dirty="0" smtClean="0"/>
              <a:t>CP violation measured with fully reconstructed </a:t>
            </a:r>
            <a:r>
              <a:rPr lang="en-US" sz="2200" i="1" dirty="0" smtClean="0"/>
              <a:t>B</a:t>
            </a:r>
            <a:r>
              <a:rPr lang="en-US" sz="2200" dirty="0" smtClean="0"/>
              <a:t> decays [low stats] and inclusive modes  - </a:t>
            </a:r>
            <a:r>
              <a:rPr lang="en-US" sz="2200" dirty="0" err="1" smtClean="0"/>
              <a:t>muons</a:t>
            </a:r>
            <a:r>
              <a:rPr lang="en-US" sz="2200" dirty="0" smtClean="0"/>
              <a:t> from </a:t>
            </a:r>
            <a:r>
              <a:rPr lang="en-US" sz="2200" i="1" dirty="0" smtClean="0"/>
              <a:t>B</a:t>
            </a:r>
            <a:r>
              <a:rPr lang="en-US" sz="2200" dirty="0" smtClean="0"/>
              <a:t> decays (D0) – [high stats but large dilution from CP conserving modes]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CDF result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A</a:t>
            </a:r>
            <a:r>
              <a:rPr lang="en-US" sz="2400" i="1" baseline="30000" dirty="0" err="1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b</a:t>
            </a:r>
            <a:r>
              <a:rPr lang="en-US" sz="2400" i="1" baseline="-25000" dirty="0" err="1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sl</a:t>
            </a:r>
            <a:r>
              <a:rPr lang="en-US" sz="2400" dirty="0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 = 0.0115 </a:t>
            </a:r>
            <a:r>
              <a:rPr lang="en-US" sz="2400" dirty="0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± </a:t>
            </a:r>
            <a:r>
              <a:rPr lang="en-US" sz="2400" dirty="0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0.004 (stat) ± 0.0074 (</a:t>
            </a:r>
            <a:r>
              <a:rPr lang="en-US" sz="2400" dirty="0" err="1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syst</a:t>
            </a:r>
            <a:r>
              <a:rPr lang="en-US" sz="2400" dirty="0" smtClean="0">
                <a:solidFill>
                  <a:srgbClr val="FF0000"/>
                </a:solidFill>
                <a:ea typeface="Arial" pitchFamily="-112" charset="0"/>
                <a:cs typeface="Arial" pitchFamily="-112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" pitchFamily="-112" charset="0"/>
                <a:cs typeface="Arial" pitchFamily="-112" charset="0"/>
              </a:rPr>
              <a:t>D0 final </a:t>
            </a:r>
            <a:r>
              <a:rPr lang="en-US" sz="2400" i="1" dirty="0" err="1" smtClean="0">
                <a:ea typeface="Arial" pitchFamily="-112" charset="0"/>
                <a:cs typeface="Arial" pitchFamily="-112" charset="0"/>
              </a:rPr>
              <a:t>A</a:t>
            </a:r>
            <a:r>
              <a:rPr lang="en-US" sz="2400" i="1" baseline="30000" dirty="0" err="1" smtClean="0">
                <a:ea typeface="Arial" pitchFamily="-112" charset="0"/>
                <a:cs typeface="Arial" pitchFamily="-112" charset="0"/>
              </a:rPr>
              <a:t>b</a:t>
            </a:r>
            <a:r>
              <a:rPr lang="en-US" sz="2400" i="1" baseline="-25000" dirty="0" err="1" smtClean="0">
                <a:ea typeface="Arial" pitchFamily="-112" charset="0"/>
                <a:cs typeface="Arial" pitchFamily="-112" charset="0"/>
              </a:rPr>
              <a:t>sl</a:t>
            </a:r>
            <a:r>
              <a:rPr lang="en-US" sz="2400" dirty="0" smtClean="0">
                <a:ea typeface="Arial" pitchFamily="-112" charset="0"/>
                <a:cs typeface="Arial" pitchFamily="-112" charset="0"/>
              </a:rPr>
              <a:t> = -0.00957 ± 0.0025 (stat) ± 0.00146 (</a:t>
            </a:r>
            <a:r>
              <a:rPr lang="en-US" sz="2400" dirty="0" err="1" smtClean="0">
                <a:ea typeface="Arial" pitchFamily="-112" charset="0"/>
                <a:cs typeface="Arial" pitchFamily="-112" charset="0"/>
              </a:rPr>
              <a:t>syst</a:t>
            </a:r>
            <a:r>
              <a:rPr lang="en-US" sz="2400" dirty="0" smtClean="0">
                <a:ea typeface="Arial" pitchFamily="-112" charset="0"/>
                <a:cs typeface="Arial" pitchFamily="-112" charset="0"/>
              </a:rPr>
              <a:t>) [D0 systematic uncertainty needs to be re-assessed as well as the central value of the asymmetry]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" pitchFamily="-112" charset="0"/>
                <a:cs typeface="Arial" pitchFamily="-112" charset="0"/>
              </a:rPr>
              <a:t> A good guess is that the systematic errors have to be comparable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a typeface="Arial" pitchFamily="-112" charset="0"/>
                <a:cs typeface="Arial" pitchFamily="-112" charset="0"/>
              </a:rPr>
              <a:t>Based on stat errors only, the D0 and CDF measurements differ by 4.5 </a:t>
            </a:r>
            <a:r>
              <a:rPr lang="en-US" sz="2400" dirty="0" err="1" smtClean="0">
                <a:latin typeface="Symbol" pitchFamily="-112" charset="2"/>
                <a:ea typeface="Arial" pitchFamily="-112" charset="0"/>
                <a:cs typeface="Arial" pitchFamily="-112" charset="0"/>
              </a:rPr>
              <a:t>s</a:t>
            </a:r>
            <a:r>
              <a:rPr lang="en-US" sz="2400" dirty="0" smtClean="0">
                <a:ea typeface="Arial" pitchFamily="-112" charset="0"/>
                <a:cs typeface="Arial" pitchFamily="-112" charset="0"/>
              </a:rPr>
              <a:t> </a:t>
            </a:r>
            <a:endParaRPr lang="en-US" sz="2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44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CSN1 2013 esp. CDF2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50405"/>
            <a:ext cx="9144000" cy="51900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Anagrafica</a:t>
            </a:r>
            <a:r>
              <a:rPr lang="en-US" dirty="0" smtClean="0"/>
              <a:t> 2013, la </a:t>
            </a:r>
            <a:r>
              <a:rPr lang="en-US" dirty="0" err="1" smtClean="0"/>
              <a:t>sigla</a:t>
            </a:r>
            <a:r>
              <a:rPr lang="en-US" dirty="0" smtClean="0"/>
              <a:t> </a:t>
            </a:r>
            <a:r>
              <a:rPr lang="en-US" dirty="0" err="1" smtClean="0"/>
              <a:t>andra</a:t>
            </a:r>
            <a:r>
              <a:rPr lang="en-US" dirty="0" smtClean="0"/>
              <a:t>’ sotto DTZ: 3</a:t>
            </a:r>
            <a:r>
              <a:rPr lang="en-US" dirty="0" smtClean="0"/>
              <a:t> </a:t>
            </a:r>
            <a:r>
              <a:rPr lang="en-US" dirty="0" err="1" smtClean="0"/>
              <a:t>ricercatori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1.0 FTE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r>
              <a:rPr lang="en-US" sz="2200" dirty="0" smtClean="0">
                <a:solidFill>
                  <a:prstClr val="black"/>
                </a:solidFill>
              </a:rPr>
              <a:t>2013 </a:t>
            </a:r>
            <a:r>
              <a:rPr lang="en-US" sz="2200" dirty="0" err="1" smtClean="0">
                <a:solidFill>
                  <a:prstClr val="black"/>
                </a:solidFill>
              </a:rPr>
              <a:t>dedicato</a:t>
            </a:r>
            <a:r>
              <a:rPr lang="en-US" sz="2200" dirty="0" smtClean="0">
                <a:solidFill>
                  <a:prstClr val="black"/>
                </a:solidFill>
              </a:rPr>
              <a:t> al </a:t>
            </a:r>
            <a:r>
              <a:rPr lang="en-US" sz="2200" dirty="0" err="1" smtClean="0">
                <a:solidFill>
                  <a:prstClr val="black"/>
                </a:solidFill>
              </a:rPr>
              <a:t>c</a:t>
            </a:r>
            <a:r>
              <a:rPr lang="en-US" sz="2200" dirty="0" err="1" smtClean="0">
                <a:solidFill>
                  <a:prstClr val="black"/>
                </a:solidFill>
              </a:rPr>
              <a:t>ompletamento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delle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analisi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smtClean="0">
                <a:solidFill>
                  <a:prstClr val="black"/>
                </a:solidFill>
              </a:rPr>
              <a:t>in </a:t>
            </a:r>
            <a:r>
              <a:rPr lang="en-US" sz="2200" dirty="0" err="1" smtClean="0">
                <a:solidFill>
                  <a:prstClr val="black"/>
                </a:solidFill>
              </a:rPr>
              <a:t>corso</a:t>
            </a:r>
            <a:endParaRPr lang="en-US" sz="2200" b="1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45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0" name="Group 92"/>
          <p:cNvGraphicFramePr>
            <a:graphicFrameLocks noGrp="1"/>
          </p:cNvGraphicFramePr>
          <p:nvPr/>
        </p:nvGraphicFramePr>
        <p:xfrm>
          <a:off x="88901" y="2133600"/>
          <a:ext cx="8931187" cy="2578142"/>
        </p:xfrm>
        <a:graphic>
          <a:graphicData uri="http://schemas.openxmlformats.org/drawingml/2006/table">
            <a:tbl>
              <a:tblPr/>
              <a:tblGrid>
                <a:gridCol w="663487"/>
                <a:gridCol w="7141511"/>
                <a:gridCol w="1126189"/>
              </a:tblGrid>
              <a:tr h="3139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contatti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con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gruppi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italiani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3+2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viaggi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analisi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/meeting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viaggio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hardware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18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sede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 FNAL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INV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Calcolo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 </a:t>
            </a:r>
            <a:r>
              <a:rPr lang="en-US" dirty="0" err="1" smtClean="0"/>
              <a:t>esperimento</a:t>
            </a:r>
            <a:r>
              <a:rPr lang="en-US" dirty="0" smtClean="0"/>
              <a:t> 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50405"/>
            <a:ext cx="9144000" cy="51900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err="1" smtClean="0">
                <a:cs typeface="Gill Sans MT (Body)"/>
              </a:rPr>
              <a:t>Dopo</a:t>
            </a:r>
            <a:r>
              <a:rPr lang="en-US" sz="2200" dirty="0" smtClean="0">
                <a:cs typeface="Gill Sans MT (Body)"/>
              </a:rPr>
              <a:t> la fine </a:t>
            </a:r>
            <a:r>
              <a:rPr lang="en-US" sz="2200" dirty="0" err="1" smtClean="0">
                <a:cs typeface="Gill Sans MT (Body)"/>
              </a:rPr>
              <a:t>della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presa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dati</a:t>
            </a:r>
            <a:r>
              <a:rPr lang="en-US" sz="2200" dirty="0" smtClean="0">
                <a:cs typeface="Gill Sans MT (Body)"/>
              </a:rPr>
              <a:t>  (</a:t>
            </a:r>
            <a:r>
              <a:rPr lang="en-US" sz="2200" dirty="0" err="1" smtClean="0">
                <a:cs typeface="Gill Sans MT (Body)"/>
              </a:rPr>
              <a:t>Aprile</a:t>
            </a:r>
            <a:r>
              <a:rPr lang="en-US" sz="2200" dirty="0" smtClean="0">
                <a:cs typeface="Gill Sans MT (Body)"/>
              </a:rPr>
              <a:t> 2008) </a:t>
            </a:r>
            <a:r>
              <a:rPr lang="en-US" sz="2200" dirty="0" err="1" smtClean="0">
                <a:cs typeface="Gill Sans MT (Body)"/>
              </a:rPr>
              <a:t>tutti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gli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eventi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sono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stati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riprocessati</a:t>
            </a:r>
            <a:r>
              <a:rPr lang="en-US" sz="2200" dirty="0" smtClean="0">
                <a:cs typeface="Gill Sans MT (Body)"/>
              </a:rPr>
              <a:t> con la </a:t>
            </a:r>
            <a:r>
              <a:rPr lang="en-US" sz="2200" dirty="0" err="1" smtClean="0">
                <a:cs typeface="Gill Sans MT (Body)"/>
              </a:rPr>
              <a:t>versione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migliorata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 finale </a:t>
            </a:r>
            <a:r>
              <a:rPr lang="en-US" sz="2200" dirty="0" err="1" smtClean="0">
                <a:cs typeface="Gill Sans MT (Body)"/>
              </a:rPr>
              <a:t>dei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programmi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ricostruzione</a:t>
            </a:r>
            <a:r>
              <a:rPr lang="en-US" sz="2200" dirty="0" smtClean="0">
                <a:cs typeface="Gill Sans MT (Body)"/>
              </a:rPr>
              <a:t>,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sono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stati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prodotti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relativi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Motecarlo</a:t>
            </a:r>
            <a:r>
              <a:rPr lang="en-US" sz="2200" dirty="0" smtClean="0">
                <a:cs typeface="Gill Sans MT (Body)"/>
              </a:rPr>
              <a:t>.</a:t>
            </a:r>
          </a:p>
          <a:p>
            <a:pPr>
              <a:buNone/>
            </a:pPr>
            <a:r>
              <a:rPr lang="en-US" sz="2200" dirty="0" smtClean="0">
                <a:cs typeface="Gill Sans MT (Body)"/>
              </a:rPr>
              <a:t>Il </a:t>
            </a:r>
            <a:r>
              <a:rPr lang="en-US" sz="2200" dirty="0" err="1" smtClean="0">
                <a:cs typeface="Gill Sans MT (Body)"/>
              </a:rPr>
              <a:t>programma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analisi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dati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è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tuttora</a:t>
            </a:r>
            <a:r>
              <a:rPr lang="en-US" sz="2200" dirty="0" smtClean="0">
                <a:cs typeface="Gill Sans MT (Body)"/>
              </a:rPr>
              <a:t> in </a:t>
            </a:r>
            <a:r>
              <a:rPr lang="en-US" sz="2200" dirty="0" err="1" smtClean="0">
                <a:cs typeface="Gill Sans MT (Body)"/>
              </a:rPr>
              <a:t>corso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nelle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varie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Istituzioni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continuerà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ancora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su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uno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spettro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argomenti</a:t>
            </a:r>
            <a:r>
              <a:rPr lang="en-US" sz="2200" dirty="0" smtClean="0">
                <a:cs typeface="Gill Sans MT (Body)"/>
              </a:rPr>
              <a:t> molto </a:t>
            </a:r>
            <a:r>
              <a:rPr lang="en-US" sz="2200" dirty="0" err="1" smtClean="0">
                <a:cs typeface="Gill Sans MT (Body)"/>
              </a:rPr>
              <a:t>vasto</a:t>
            </a:r>
            <a:r>
              <a:rPr lang="en-US" sz="2200" dirty="0" smtClean="0">
                <a:cs typeface="Gill Sans MT (Body)"/>
              </a:rPr>
              <a:t>. </a:t>
            </a:r>
            <a:r>
              <a:rPr lang="en-US" sz="2200" dirty="0" err="1" smtClean="0">
                <a:cs typeface="Gill Sans MT (Body)"/>
              </a:rPr>
              <a:t>Molte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analisi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sono</a:t>
            </a:r>
            <a:r>
              <a:rPr lang="en-US" sz="2200" dirty="0" smtClean="0">
                <a:cs typeface="Gill Sans MT (Body)"/>
              </a:rPr>
              <a:t> state </a:t>
            </a:r>
            <a:r>
              <a:rPr lang="en-US" sz="2200" dirty="0" err="1" smtClean="0">
                <a:cs typeface="Gill Sans MT (Body)"/>
              </a:rPr>
              <a:t>aggiornate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utilizzando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il</a:t>
            </a:r>
            <a:r>
              <a:rPr lang="en-US" sz="2200" dirty="0" smtClean="0">
                <a:cs typeface="Gill Sans MT (Body)"/>
              </a:rPr>
              <a:t> data set </a:t>
            </a:r>
            <a:r>
              <a:rPr lang="en-US" sz="2200" dirty="0" err="1" smtClean="0">
                <a:cs typeface="Gill Sans MT (Body)"/>
              </a:rPr>
              <a:t>completo</a:t>
            </a:r>
            <a:r>
              <a:rPr lang="en-US" sz="2200" dirty="0" smtClean="0">
                <a:cs typeface="Gill Sans MT (Body)"/>
              </a:rPr>
              <a:t>,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altre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sono</a:t>
            </a:r>
            <a:r>
              <a:rPr lang="en-US" sz="2200" dirty="0" smtClean="0">
                <a:cs typeface="Gill Sans MT (Body)"/>
              </a:rPr>
              <a:t> in </a:t>
            </a:r>
            <a:r>
              <a:rPr lang="en-US" sz="2200" dirty="0" err="1" smtClean="0">
                <a:cs typeface="Gill Sans MT (Body)"/>
              </a:rPr>
              <a:t>corso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elaborazione</a:t>
            </a:r>
            <a:r>
              <a:rPr lang="en-US" sz="2200" dirty="0" smtClean="0">
                <a:cs typeface="Gill Sans MT (Body)"/>
              </a:rPr>
              <a:t>.  Il </a:t>
            </a:r>
            <a:r>
              <a:rPr lang="en-US" sz="2200" dirty="0" err="1" smtClean="0">
                <a:cs typeface="Gill Sans MT (Body)"/>
              </a:rPr>
              <a:t>numero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pubblicazioni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accettate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’ </a:t>
            </a:r>
            <a:r>
              <a:rPr lang="en-US" sz="2200" dirty="0" err="1" smtClean="0">
                <a:cs typeface="Gill Sans MT (Body)"/>
              </a:rPr>
              <a:t>oggi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di</a:t>
            </a:r>
            <a:r>
              <a:rPr lang="en-US" sz="2200" dirty="0" smtClean="0">
                <a:cs typeface="Gill Sans MT (Body)"/>
              </a:rPr>
              <a:t> 499! </a:t>
            </a:r>
          </a:p>
          <a:p>
            <a:pPr>
              <a:buNone/>
            </a:pPr>
            <a:r>
              <a:rPr lang="en-US" sz="2200" dirty="0" smtClean="0">
                <a:cs typeface="Gill Sans MT (Body)"/>
              </a:rPr>
              <a:t>La </a:t>
            </a:r>
            <a:r>
              <a:rPr lang="en-US" sz="2200" dirty="0" err="1" smtClean="0">
                <a:cs typeface="Gill Sans MT (Body)"/>
              </a:rPr>
              <a:t>collaborazione</a:t>
            </a:r>
            <a:r>
              <a:rPr lang="en-US" sz="2200" dirty="0" smtClean="0">
                <a:cs typeface="Gill Sans MT (Body)"/>
              </a:rPr>
              <a:t> continua ad </a:t>
            </a:r>
            <a:r>
              <a:rPr lang="en-US" sz="2200" dirty="0" err="1" smtClean="0">
                <a:cs typeface="Gill Sans MT (Body)"/>
              </a:rPr>
              <a:t>essere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unita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attiva</a:t>
            </a:r>
            <a:r>
              <a:rPr lang="en-US" sz="2200" dirty="0" smtClean="0">
                <a:cs typeface="Gill Sans MT (Body)"/>
              </a:rPr>
              <a:t>; </a:t>
            </a:r>
            <a:r>
              <a:rPr lang="en-US" sz="2200" dirty="0" err="1" smtClean="0">
                <a:cs typeface="Gill Sans MT (Body)"/>
              </a:rPr>
              <a:t>molti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dottorandi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devono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completare</a:t>
            </a:r>
            <a:r>
              <a:rPr lang="en-US" sz="2200" dirty="0" smtClean="0">
                <a:cs typeface="Gill Sans MT (Body)"/>
              </a:rPr>
              <a:t> la </a:t>
            </a:r>
            <a:r>
              <a:rPr lang="en-US" sz="2200" dirty="0" err="1" smtClean="0">
                <a:cs typeface="Gill Sans MT (Body)"/>
              </a:rPr>
              <a:t>loro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tesi</a:t>
            </a:r>
            <a:endParaRPr lang="en-US" sz="2200" dirty="0" smtClean="0">
              <a:cs typeface="Gill Sans MT (Body)"/>
            </a:endParaRPr>
          </a:p>
          <a:p>
            <a:pPr>
              <a:buNone/>
            </a:pPr>
            <a:r>
              <a:rPr lang="en-US" sz="2200" dirty="0" err="1" smtClean="0">
                <a:cs typeface="Gill Sans MT (Body)"/>
              </a:rPr>
              <a:t>Analisi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e</a:t>
            </a:r>
            <a:r>
              <a:rPr lang="en-US" sz="2200" dirty="0" smtClean="0">
                <a:cs typeface="Gill Sans MT (Body)"/>
              </a:rPr>
              <a:t> </a:t>
            </a:r>
            <a:r>
              <a:rPr lang="en-US" sz="2200" dirty="0" err="1" smtClean="0">
                <a:cs typeface="Gill Sans MT (Body)"/>
              </a:rPr>
              <a:t>lavori</a:t>
            </a:r>
            <a:r>
              <a:rPr lang="en-US" sz="2200" dirty="0" smtClean="0">
                <a:cs typeface="Gill Sans MT (Body)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sin 2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sym typeface="Symbol" pitchFamily="18" charset="2"/>
              </a:rPr>
              <a:t>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 in B</a:t>
            </a:r>
            <a:r>
              <a:rPr lang="en-US" sz="2000" baseline="32000" dirty="0" smtClean="0">
                <a:solidFill>
                  <a:srgbClr val="CC0000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→D</a:t>
            </a:r>
            <a:r>
              <a:rPr lang="en-US" sz="2000" baseline="3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*+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D</a:t>
            </a:r>
            <a:r>
              <a:rPr lang="en-US" sz="2000" baseline="3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*-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completata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quest’anno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lavoro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inviato</a:t>
            </a:r>
            <a:r>
              <a:rPr lang="en-US" sz="2000" dirty="0" smtClean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a PRD</a:t>
            </a:r>
            <a:r>
              <a:rPr lang="en-US" sz="2000" dirty="0" smtClean="0">
                <a:cs typeface="Gill Sans MT (Body)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cs typeface="Gill Sans MT (Body)"/>
              </a:rPr>
              <a:t>Al </a:t>
            </a:r>
            <a:r>
              <a:rPr lang="en-US" sz="2000" dirty="0" err="1" smtClean="0">
                <a:cs typeface="Gill Sans MT (Body)"/>
              </a:rPr>
              <a:t>gruppo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di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Frascati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si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è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aggiunta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quest’anno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una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dottoranda</a:t>
            </a:r>
            <a:r>
              <a:rPr lang="en-US" sz="2000" dirty="0" smtClean="0">
                <a:cs typeface="Gill Sans MT (Body)"/>
              </a:rPr>
              <a:t> </a:t>
            </a:r>
            <a:r>
              <a:rPr lang="en-US" sz="2000" dirty="0" err="1" smtClean="0">
                <a:cs typeface="Gill Sans MT (Body)"/>
              </a:rPr>
              <a:t>di</a:t>
            </a:r>
            <a:r>
              <a:rPr lang="en-US" sz="2000" dirty="0" smtClean="0">
                <a:cs typeface="Gill Sans MT (Body)"/>
              </a:rPr>
              <a:t> Roma 3, S. </a:t>
            </a:r>
            <a:r>
              <a:rPr lang="en-US" sz="2000" dirty="0" err="1" smtClean="0">
                <a:cs typeface="Gill Sans MT (Body)"/>
              </a:rPr>
              <a:t>Martellotti</a:t>
            </a:r>
            <a:r>
              <a:rPr lang="en-US" sz="2000" dirty="0" smtClean="0">
                <a:cs typeface="Gill Sans MT (Body)"/>
              </a:rPr>
              <a:t>,</a:t>
            </a:r>
            <a:r>
              <a:rPr lang="en-US" sz="2000" dirty="0" smtClean="0">
                <a:cs typeface="Gill Sans MT (Body)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cs typeface="Gill Sans MT (Body)"/>
              </a:rPr>
              <a:t>tesi</a:t>
            </a:r>
            <a:r>
              <a:rPr lang="en-US" sz="2000" dirty="0" smtClean="0">
                <a:solidFill>
                  <a:srgbClr val="FF0000"/>
                </a:solidFill>
                <a:cs typeface="Gill Sans MT (Body)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cs typeface="Gill Sans MT (Body)"/>
              </a:rPr>
              <a:t>sulla</a:t>
            </a:r>
            <a:r>
              <a:rPr lang="en-US" sz="2000" dirty="0" smtClean="0">
                <a:solidFill>
                  <a:srgbClr val="FF0000"/>
                </a:solidFill>
                <a:cs typeface="Gill Sans MT (Body)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cs typeface="Gill Sans MT (Body)"/>
              </a:rPr>
              <a:t>misura</a:t>
            </a:r>
            <a:r>
              <a:rPr lang="en-US" sz="2000" dirty="0" smtClean="0">
                <a:solidFill>
                  <a:srgbClr val="FF0000"/>
                </a:solidFill>
                <a:cs typeface="Gill Sans MT (Body)"/>
              </a:rPr>
              <a:t> del EDM del tau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cs typeface="Gill Sans MT (Body)"/>
              </a:rPr>
              <a:t>Contributo</a:t>
            </a:r>
            <a:r>
              <a:rPr lang="en-US" sz="2000" dirty="0" smtClean="0">
                <a:cs typeface="Gill Sans MT (Body)"/>
              </a:rPr>
              <a:t> al “Babar-Belle legacy book project” (M. Rama)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Collaboration Council (R. de </a:t>
            </a:r>
            <a:r>
              <a:rPr lang="en-US" sz="2000" dirty="0" err="1" smtClean="0">
                <a:solidFill>
                  <a:srgbClr val="0033CC"/>
                </a:solidFill>
                <a:latin typeface="Calibri" pitchFamily="34" charset="0"/>
              </a:rPr>
              <a:t>Sangro</a:t>
            </a:r>
            <a:r>
              <a:rPr lang="en-US" sz="2000" dirty="0" smtClean="0">
                <a:solidFill>
                  <a:srgbClr val="0033CC"/>
                </a:solidFill>
                <a:latin typeface="Calibri" pitchFamily="34" charset="0"/>
              </a:rPr>
              <a:t>, I. Peruzzi)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46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a CSN1 </a:t>
            </a:r>
            <a:r>
              <a:rPr lang="en-US" dirty="0" err="1" smtClean="0"/>
              <a:t>esperimento</a:t>
            </a:r>
            <a:r>
              <a:rPr lang="en-US" dirty="0" smtClean="0"/>
              <a:t> BABAR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" y="1150405"/>
            <a:ext cx="8077200" cy="640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err="1" smtClean="0"/>
              <a:t>Anagrafica</a:t>
            </a:r>
            <a:r>
              <a:rPr lang="en-US" sz="2200" b="1" dirty="0" smtClean="0"/>
              <a:t> </a:t>
            </a:r>
            <a:r>
              <a:rPr lang="en-US" sz="2200" b="1" dirty="0" smtClean="0"/>
              <a:t>2013: </a:t>
            </a:r>
            <a:r>
              <a:rPr lang="en-US" sz="2200" b="1" dirty="0" smtClean="0"/>
              <a:t>7 </a:t>
            </a:r>
            <a:r>
              <a:rPr lang="en-US" sz="2200" b="1" dirty="0" err="1" smtClean="0"/>
              <a:t>fisici</a:t>
            </a:r>
            <a:r>
              <a:rPr lang="en-US" sz="2200" b="1" dirty="0" smtClean="0"/>
              <a:t> per</a:t>
            </a:r>
            <a:r>
              <a:rPr lang="en-US" sz="2200" b="1" dirty="0" smtClean="0"/>
              <a:t> </a:t>
            </a:r>
            <a:r>
              <a:rPr lang="en-US" sz="2200" b="1" dirty="0" smtClean="0"/>
              <a:t>4.3 FTE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>
              <a:buClr>
                <a:srgbClr val="727CA3"/>
              </a:buClr>
            </a:pPr>
            <a:endParaRPr lang="en-US" sz="2200" b="1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47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69002" y="1952818"/>
          <a:ext cx="8931187" cy="1548169"/>
        </p:xfrm>
        <a:graphic>
          <a:graphicData uri="http://schemas.openxmlformats.org/drawingml/2006/table">
            <a:tbl>
              <a:tblPr/>
              <a:tblGrid>
                <a:gridCol w="663487"/>
                <a:gridCol w="7141511"/>
                <a:gridCol w="1126189"/>
              </a:tblGrid>
              <a:tr h="3139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contatti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con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gruppi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italiani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Partecipazioni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a meeting, workshop,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conferenze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23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sede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 SLAC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6.5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 </a:t>
            </a:r>
            <a:r>
              <a:rPr lang="en-US" dirty="0" err="1" smtClean="0"/>
              <a:t>esperimento</a:t>
            </a:r>
            <a:r>
              <a:rPr lang="en-US" dirty="0" smtClean="0"/>
              <a:t> UA9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50405"/>
            <a:ext cx="9144000" cy="519007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  <a:tabLst>
                <a:tab pos="261938" algn="l"/>
              </a:tabLst>
            </a:pPr>
            <a:r>
              <a:rPr lang="it-IT" sz="2378" dirty="0" smtClean="0">
                <a:solidFill>
                  <a:srgbClr val="000066"/>
                </a:solidFill>
              </a:rPr>
              <a:t>Due test </a:t>
            </a:r>
            <a:r>
              <a:rPr lang="it-IT" sz="2378" dirty="0" err="1" smtClean="0">
                <a:solidFill>
                  <a:srgbClr val="000066"/>
                </a:solidFill>
              </a:rPr>
              <a:t>beam</a:t>
            </a:r>
            <a:r>
              <a:rPr lang="it-IT" sz="2378" dirty="0" smtClean="0">
                <a:solidFill>
                  <a:srgbClr val="000066"/>
                </a:solidFill>
              </a:rPr>
              <a:t>, protoni: </a:t>
            </a:r>
            <a:r>
              <a:rPr lang="it-IT" sz="2378" dirty="0" smtClean="0">
                <a:solidFill>
                  <a:schemeClr val="tx2"/>
                </a:solidFill>
              </a:rPr>
              <a:t>al CERN H8</a:t>
            </a:r>
            <a:r>
              <a:rPr lang="it-IT" sz="2378" dirty="0" smtClean="0">
                <a:solidFill>
                  <a:srgbClr val="000066"/>
                </a:solidFill>
              </a:rPr>
              <a:t> (misure di </a:t>
            </a:r>
            <a:r>
              <a:rPr lang="it-IT" sz="2378" dirty="0" err="1" smtClean="0">
                <a:solidFill>
                  <a:srgbClr val="000066"/>
                </a:solidFill>
              </a:rPr>
              <a:t>channeling</a:t>
            </a:r>
            <a:r>
              <a:rPr lang="it-IT" sz="2378" dirty="0" smtClean="0">
                <a:solidFill>
                  <a:srgbClr val="000066"/>
                </a:solidFill>
              </a:rPr>
              <a:t> e caratterizzazione dei cristalli da inserire in UA9 per LHC)</a:t>
            </a:r>
          </a:p>
          <a:p>
            <a:pPr lvl="1">
              <a:buFontTx/>
              <a:buChar char="•"/>
              <a:tabLst>
                <a:tab pos="261938" algn="l"/>
              </a:tabLst>
            </a:pPr>
            <a:r>
              <a:rPr lang="it-IT" sz="1946" dirty="0" smtClean="0">
                <a:solidFill>
                  <a:srgbClr val="000066"/>
                </a:solidFill>
              </a:rPr>
              <a:t>Misura della </a:t>
            </a:r>
            <a:r>
              <a:rPr lang="it-IT" sz="1946" dirty="0" err="1" smtClean="0">
                <a:solidFill>
                  <a:srgbClr val="000066"/>
                </a:solidFill>
              </a:rPr>
              <a:t>Parametric</a:t>
            </a:r>
            <a:r>
              <a:rPr lang="it-IT" sz="1946" dirty="0" smtClean="0">
                <a:solidFill>
                  <a:srgbClr val="000066"/>
                </a:solidFill>
              </a:rPr>
              <a:t> </a:t>
            </a:r>
            <a:r>
              <a:rPr lang="it-IT" sz="1946" dirty="0" err="1" smtClean="0">
                <a:solidFill>
                  <a:srgbClr val="000066"/>
                </a:solidFill>
              </a:rPr>
              <a:t>X</a:t>
            </a:r>
            <a:r>
              <a:rPr lang="it-IT" sz="1946" dirty="0" smtClean="0">
                <a:solidFill>
                  <a:srgbClr val="000066"/>
                </a:solidFill>
              </a:rPr>
              <a:t> </a:t>
            </a:r>
            <a:r>
              <a:rPr lang="it-IT" sz="1946" dirty="0" err="1" smtClean="0">
                <a:solidFill>
                  <a:srgbClr val="000066"/>
                </a:solidFill>
              </a:rPr>
              <a:t>Radiation</a:t>
            </a:r>
            <a:r>
              <a:rPr lang="it-IT" sz="1946" dirty="0" smtClean="0">
                <a:solidFill>
                  <a:srgbClr val="000066"/>
                </a:solidFill>
              </a:rPr>
              <a:t> </a:t>
            </a:r>
            <a:r>
              <a:rPr lang="it-IT" sz="1946" dirty="0" smtClean="0">
                <a:solidFill>
                  <a:srgbClr val="FF0000"/>
                </a:solidFill>
              </a:rPr>
              <a:t>PXR</a:t>
            </a:r>
            <a:r>
              <a:rPr lang="it-IT" sz="1946" dirty="0" smtClean="0">
                <a:solidFill>
                  <a:srgbClr val="000066"/>
                </a:solidFill>
              </a:rPr>
              <a:t> (monitoraggio del </a:t>
            </a:r>
            <a:r>
              <a:rPr lang="it-IT" sz="1946" dirty="0" err="1" smtClean="0">
                <a:solidFill>
                  <a:srgbClr val="000066"/>
                </a:solidFill>
              </a:rPr>
              <a:t>channeling</a:t>
            </a:r>
            <a:r>
              <a:rPr lang="it-IT" sz="1946" dirty="0" smtClean="0">
                <a:solidFill>
                  <a:srgbClr val="000066"/>
                </a:solidFill>
              </a:rPr>
              <a:t> sul cristallo)</a:t>
            </a:r>
          </a:p>
          <a:p>
            <a:pPr lvl="1">
              <a:buFontTx/>
              <a:buChar char="•"/>
              <a:tabLst>
                <a:tab pos="261938" algn="l"/>
              </a:tabLst>
            </a:pPr>
            <a:r>
              <a:rPr lang="it-IT" sz="1946" dirty="0" err="1" smtClean="0">
                <a:solidFill>
                  <a:srgbClr val="000066"/>
                </a:solidFill>
              </a:rPr>
              <a:t>Commissioning</a:t>
            </a:r>
            <a:r>
              <a:rPr lang="it-IT" sz="1946" dirty="0" smtClean="0">
                <a:solidFill>
                  <a:srgbClr val="000066"/>
                </a:solidFill>
              </a:rPr>
              <a:t> sistema per la caratterizzazione dei cristalli presso XLAB </a:t>
            </a:r>
            <a:r>
              <a:rPr lang="it-IT" sz="1946" dirty="0" err="1" smtClean="0">
                <a:solidFill>
                  <a:srgbClr val="000066"/>
                </a:solidFill>
              </a:rPr>
              <a:t>–</a:t>
            </a:r>
            <a:r>
              <a:rPr lang="it-IT" sz="1946" dirty="0" smtClean="0">
                <a:solidFill>
                  <a:srgbClr val="000066"/>
                </a:solidFill>
              </a:rPr>
              <a:t> Frascati </a:t>
            </a:r>
          </a:p>
          <a:p>
            <a:pPr>
              <a:buFontTx/>
              <a:buChar char="•"/>
              <a:tabLst>
                <a:tab pos="261938" algn="l"/>
              </a:tabLst>
            </a:pPr>
            <a:r>
              <a:rPr lang="it-IT" sz="2378" dirty="0" smtClean="0">
                <a:solidFill>
                  <a:srgbClr val="000066"/>
                </a:solidFill>
              </a:rPr>
              <a:t>Partecipazione a </a:t>
            </a:r>
            <a:r>
              <a:rPr lang="it-IT" sz="2378" dirty="0" err="1" smtClean="0">
                <a:solidFill>
                  <a:srgbClr val="008282"/>
                </a:solidFill>
              </a:rPr>
              <a:t>3</a:t>
            </a:r>
            <a:r>
              <a:rPr lang="it-IT" sz="2378" dirty="0" smtClean="0">
                <a:solidFill>
                  <a:srgbClr val="008282"/>
                </a:solidFill>
              </a:rPr>
              <a:t> SPS </a:t>
            </a:r>
            <a:r>
              <a:rPr lang="it-IT" sz="2378" dirty="0" err="1" smtClean="0">
                <a:solidFill>
                  <a:srgbClr val="008282"/>
                </a:solidFill>
              </a:rPr>
              <a:t>Machine</a:t>
            </a:r>
            <a:r>
              <a:rPr lang="it-IT" sz="2378" dirty="0" smtClean="0">
                <a:solidFill>
                  <a:srgbClr val="008282"/>
                </a:solidFill>
              </a:rPr>
              <a:t> </a:t>
            </a:r>
            <a:r>
              <a:rPr lang="it-IT" sz="2378" dirty="0" err="1" smtClean="0">
                <a:solidFill>
                  <a:srgbClr val="008282"/>
                </a:solidFill>
              </a:rPr>
              <a:t>Development</a:t>
            </a:r>
            <a:r>
              <a:rPr lang="it-IT" sz="2378" dirty="0" smtClean="0">
                <a:solidFill>
                  <a:srgbClr val="008282"/>
                </a:solidFill>
              </a:rPr>
              <a:t> </a:t>
            </a:r>
            <a:r>
              <a:rPr lang="it-IT" sz="2378" dirty="0" smtClean="0">
                <a:solidFill>
                  <a:srgbClr val="000066"/>
                </a:solidFill>
              </a:rPr>
              <a:t>per collimazione fascio di protoni</a:t>
            </a:r>
          </a:p>
          <a:p>
            <a:pPr lvl="1">
              <a:buFontTx/>
              <a:buChar char="•"/>
              <a:tabLst>
                <a:tab pos="261938" algn="l"/>
              </a:tabLst>
            </a:pPr>
            <a:r>
              <a:rPr lang="it-IT" sz="1946" dirty="0" smtClean="0">
                <a:solidFill>
                  <a:srgbClr val="000066"/>
                </a:solidFill>
              </a:rPr>
              <a:t>Messa a punto del </a:t>
            </a:r>
            <a:r>
              <a:rPr lang="it-IT" sz="1946" dirty="0" smtClean="0">
                <a:solidFill>
                  <a:srgbClr val="FF3300"/>
                </a:solidFill>
              </a:rPr>
              <a:t>sistema di tracciatura </a:t>
            </a:r>
            <a:r>
              <a:rPr lang="it-IT" sz="1946" dirty="0" err="1" smtClean="0">
                <a:solidFill>
                  <a:srgbClr val="FF3300"/>
                </a:solidFill>
              </a:rPr>
              <a:t>medipix</a:t>
            </a:r>
            <a:r>
              <a:rPr lang="it-IT" sz="1946" dirty="0" smtClean="0">
                <a:solidFill>
                  <a:srgbClr val="000066"/>
                </a:solidFill>
              </a:rPr>
              <a:t> in SPS all’interno dei </a:t>
            </a:r>
            <a:r>
              <a:rPr lang="it-IT" sz="1946" dirty="0" err="1" smtClean="0">
                <a:solidFill>
                  <a:srgbClr val="000066"/>
                </a:solidFill>
              </a:rPr>
              <a:t>3</a:t>
            </a:r>
            <a:r>
              <a:rPr lang="it-IT" sz="1946" dirty="0" smtClean="0">
                <a:solidFill>
                  <a:srgbClr val="000066"/>
                </a:solidFill>
              </a:rPr>
              <a:t> Roman </a:t>
            </a:r>
            <a:r>
              <a:rPr lang="it-IT" sz="1946" dirty="0" err="1" smtClean="0">
                <a:solidFill>
                  <a:srgbClr val="000066"/>
                </a:solidFill>
              </a:rPr>
              <a:t>Pots</a:t>
            </a:r>
            <a:endParaRPr lang="it-IT" sz="1946" dirty="0" smtClean="0">
              <a:solidFill>
                <a:srgbClr val="000066"/>
              </a:solidFill>
            </a:endParaRPr>
          </a:p>
          <a:p>
            <a:pPr lvl="1">
              <a:buFontTx/>
              <a:buChar char="•"/>
              <a:tabLst>
                <a:tab pos="261938" algn="l"/>
              </a:tabLst>
            </a:pPr>
            <a:r>
              <a:rPr lang="it-IT" sz="1946" dirty="0" smtClean="0">
                <a:solidFill>
                  <a:srgbClr val="000066"/>
                </a:solidFill>
              </a:rPr>
              <a:t>Realizzazione di un monitor con fibre scintillanti da inserire nei </a:t>
            </a:r>
            <a:r>
              <a:rPr lang="it-IT" sz="1946" dirty="0" err="1" smtClean="0">
                <a:solidFill>
                  <a:srgbClr val="000066"/>
                </a:solidFill>
              </a:rPr>
              <a:t>roman</a:t>
            </a:r>
            <a:r>
              <a:rPr lang="it-IT" sz="1946" dirty="0" smtClean="0">
                <a:solidFill>
                  <a:srgbClr val="000066"/>
                </a:solidFill>
              </a:rPr>
              <a:t> </a:t>
            </a:r>
            <a:r>
              <a:rPr lang="it-IT" sz="1946" dirty="0" err="1" smtClean="0">
                <a:solidFill>
                  <a:srgbClr val="000066"/>
                </a:solidFill>
              </a:rPr>
              <a:t>pot</a:t>
            </a:r>
            <a:r>
              <a:rPr lang="it-IT" sz="1946" dirty="0" smtClean="0">
                <a:solidFill>
                  <a:srgbClr val="000066"/>
                </a:solidFill>
              </a:rPr>
              <a:t> per fasci di ioni </a:t>
            </a:r>
          </a:p>
          <a:p>
            <a:pPr lvl="1">
              <a:buFontTx/>
              <a:buChar char="•"/>
              <a:tabLst>
                <a:tab pos="261938" algn="l"/>
              </a:tabLst>
            </a:pPr>
            <a:r>
              <a:rPr lang="it-IT" sz="1946" dirty="0" smtClean="0">
                <a:solidFill>
                  <a:srgbClr val="000066"/>
                </a:solidFill>
              </a:rPr>
              <a:t>Installazione di due monitor GEM 4p per misura di background attorno alla </a:t>
            </a:r>
            <a:r>
              <a:rPr lang="it-IT" sz="1946" dirty="0" err="1" smtClean="0">
                <a:solidFill>
                  <a:srgbClr val="000066"/>
                </a:solidFill>
              </a:rPr>
              <a:t>bema</a:t>
            </a:r>
            <a:r>
              <a:rPr lang="it-IT" sz="1946" dirty="0" smtClean="0">
                <a:solidFill>
                  <a:srgbClr val="000066"/>
                </a:solidFill>
              </a:rPr>
              <a:t> pipe SPS</a:t>
            </a:r>
          </a:p>
          <a:p>
            <a:pPr lvl="1">
              <a:buFontTx/>
              <a:buChar char="•"/>
              <a:tabLst>
                <a:tab pos="261938" algn="l"/>
              </a:tabLst>
            </a:pPr>
            <a:r>
              <a:rPr lang="it-IT" sz="1946" dirty="0" smtClean="0">
                <a:solidFill>
                  <a:srgbClr val="000066"/>
                </a:solidFill>
              </a:rPr>
              <a:t>Manutenzione e upgrade dispositivi montati su UA9 : GEM, </a:t>
            </a:r>
            <a:r>
              <a:rPr lang="it-IT" sz="1946" dirty="0" err="1" smtClean="0">
                <a:solidFill>
                  <a:srgbClr val="000066"/>
                </a:solidFill>
              </a:rPr>
              <a:t>medipix</a:t>
            </a:r>
            <a:r>
              <a:rPr lang="it-IT" sz="1946" dirty="0" smtClean="0">
                <a:solidFill>
                  <a:srgbClr val="000066"/>
                </a:solidFill>
              </a:rPr>
              <a:t>, e </a:t>
            </a:r>
            <a:r>
              <a:rPr lang="it-IT" sz="1946" dirty="0" err="1" smtClean="0">
                <a:solidFill>
                  <a:srgbClr val="000066"/>
                </a:solidFill>
              </a:rPr>
              <a:t>scintillators</a:t>
            </a:r>
            <a:r>
              <a:rPr lang="it-IT" sz="1946" dirty="0" smtClean="0">
                <a:solidFill>
                  <a:srgbClr val="000066"/>
                </a:solidFill>
              </a:rPr>
              <a:t>.</a:t>
            </a:r>
            <a:endParaRPr lang="it-IT" sz="1946" dirty="0" smtClean="0">
              <a:solidFill>
                <a:srgbClr val="000066"/>
              </a:solidFill>
            </a:endParaRPr>
          </a:p>
          <a:p>
            <a:pPr>
              <a:buFontTx/>
              <a:buChar char="•"/>
              <a:tabLst>
                <a:tab pos="261938" algn="l"/>
              </a:tabLst>
            </a:pPr>
            <a:r>
              <a:rPr lang="en-US" sz="2378" dirty="0" err="1" smtClean="0">
                <a:solidFill>
                  <a:srgbClr val="000066"/>
                </a:solidFill>
              </a:rPr>
              <a:t>Analisi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dati</a:t>
            </a:r>
            <a:r>
              <a:rPr lang="en-US" sz="2378" dirty="0" smtClean="0">
                <a:solidFill>
                  <a:srgbClr val="000066"/>
                </a:solidFill>
              </a:rPr>
              <a:t> UA9 MD</a:t>
            </a:r>
            <a:endParaRPr lang="en-US" sz="2378" dirty="0" smtClean="0">
              <a:solidFill>
                <a:srgbClr val="000066"/>
              </a:solidFill>
            </a:endParaRPr>
          </a:p>
          <a:p>
            <a:pPr>
              <a:buFontTx/>
              <a:buChar char="•"/>
              <a:tabLst>
                <a:tab pos="261938" algn="l"/>
              </a:tabLst>
            </a:pPr>
            <a:r>
              <a:rPr lang="en-US" sz="2378" dirty="0" err="1" smtClean="0">
                <a:solidFill>
                  <a:srgbClr val="000066"/>
                </a:solidFill>
              </a:rPr>
              <a:t>Simulazioni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di</a:t>
            </a:r>
            <a:r>
              <a:rPr lang="en-US" sz="2378" dirty="0" smtClean="0">
                <a:solidFill>
                  <a:srgbClr val="000066"/>
                </a:solidFill>
              </a:rPr>
              <a:t> channeling  </a:t>
            </a:r>
            <a:r>
              <a:rPr lang="en-US" sz="2378" dirty="0" err="1" smtClean="0">
                <a:solidFill>
                  <a:srgbClr val="000066"/>
                </a:solidFill>
              </a:rPr>
              <a:t>su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cristallo</a:t>
            </a:r>
            <a:r>
              <a:rPr lang="en-US" sz="2378" dirty="0" smtClean="0">
                <a:solidFill>
                  <a:srgbClr val="000066"/>
                </a:solidFill>
              </a:rPr>
              <a:t> per </a:t>
            </a:r>
            <a:r>
              <a:rPr lang="en-US" sz="2378" dirty="0" err="1" smtClean="0">
                <a:solidFill>
                  <a:srgbClr val="000066"/>
                </a:solidFill>
              </a:rPr>
              <a:t>particelle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relativistiche</a:t>
            </a:r>
            <a:r>
              <a:rPr lang="en-US" sz="2378" dirty="0" smtClean="0">
                <a:solidFill>
                  <a:srgbClr val="000066"/>
                </a:solidFill>
              </a:rPr>
              <a:t>;</a:t>
            </a:r>
            <a:endParaRPr lang="en-US" sz="2378" dirty="0" smtClean="0">
              <a:solidFill>
                <a:srgbClr val="000066"/>
              </a:solidFill>
            </a:endParaRPr>
          </a:p>
          <a:p>
            <a:pPr>
              <a:buFontTx/>
              <a:buChar char="•"/>
              <a:tabLst>
                <a:tab pos="261938" algn="l"/>
              </a:tabLst>
            </a:pPr>
            <a:r>
              <a:rPr lang="en-US" sz="2378" dirty="0" err="1" smtClean="0">
                <a:solidFill>
                  <a:srgbClr val="000066"/>
                </a:solidFill>
              </a:rPr>
              <a:t>Simulazioni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di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radiazione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da</a:t>
            </a:r>
            <a:r>
              <a:rPr lang="en-US" sz="2378" dirty="0" smtClean="0">
                <a:solidFill>
                  <a:srgbClr val="000066"/>
                </a:solidFill>
              </a:rPr>
              <a:t> channeling </a:t>
            </a:r>
            <a:r>
              <a:rPr lang="en-US" sz="2378" dirty="0" err="1" smtClean="0">
                <a:solidFill>
                  <a:srgbClr val="000066"/>
                </a:solidFill>
              </a:rPr>
              <a:t>su</a:t>
            </a:r>
            <a:r>
              <a:rPr lang="en-US" sz="2378" dirty="0" smtClean="0">
                <a:solidFill>
                  <a:srgbClr val="000066"/>
                </a:solidFill>
              </a:rPr>
              <a:t> diverse </a:t>
            </a:r>
            <a:r>
              <a:rPr lang="en-US" sz="2378" dirty="0" err="1" smtClean="0">
                <a:solidFill>
                  <a:srgbClr val="000066"/>
                </a:solidFill>
              </a:rPr>
              <a:t>strutture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cristalline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endParaRPr lang="en-US" sz="2378" dirty="0" smtClean="0">
              <a:solidFill>
                <a:srgbClr val="000066"/>
              </a:solidFill>
            </a:endParaRPr>
          </a:p>
          <a:p>
            <a:pPr>
              <a:buFontTx/>
              <a:buChar char="•"/>
              <a:tabLst>
                <a:tab pos="261938" algn="l"/>
              </a:tabLst>
            </a:pPr>
            <a:r>
              <a:rPr lang="en-US" sz="2378" dirty="0" err="1" smtClean="0">
                <a:solidFill>
                  <a:srgbClr val="000066"/>
                </a:solidFill>
              </a:rPr>
              <a:t>Simulazione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della</a:t>
            </a:r>
            <a:r>
              <a:rPr lang="en-US" sz="2378" dirty="0" smtClean="0">
                <a:solidFill>
                  <a:srgbClr val="000066"/>
                </a:solidFill>
              </a:rPr>
              <a:t> </a:t>
            </a:r>
            <a:r>
              <a:rPr lang="en-US" sz="2378" dirty="0" err="1" smtClean="0">
                <a:solidFill>
                  <a:srgbClr val="000066"/>
                </a:solidFill>
              </a:rPr>
              <a:t>collimazione</a:t>
            </a:r>
            <a:r>
              <a:rPr lang="en-US" sz="2378" dirty="0" smtClean="0">
                <a:solidFill>
                  <a:srgbClr val="000066"/>
                </a:solidFill>
              </a:rPr>
              <a:t> al SPS</a:t>
            </a:r>
            <a:r>
              <a:rPr lang="it-IT" sz="2378" dirty="0" smtClean="0">
                <a:solidFill>
                  <a:srgbClr val="000066"/>
                </a:solidFill>
              </a:rPr>
              <a:t>		</a:t>
            </a:r>
            <a:endParaRPr lang="en-US" sz="2378" b="1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48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2013 a CSN1 </a:t>
            </a:r>
            <a:r>
              <a:rPr lang="en-US" dirty="0" err="1" smtClean="0"/>
              <a:t>esperimento</a:t>
            </a:r>
            <a:r>
              <a:rPr lang="en-US" dirty="0" smtClean="0"/>
              <a:t> UA9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50405"/>
            <a:ext cx="9144000" cy="53869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err="1" smtClean="0"/>
              <a:t>Anagrafica</a:t>
            </a:r>
            <a:r>
              <a:rPr lang="en-US" dirty="0" smtClean="0"/>
              <a:t> 2013: </a:t>
            </a:r>
            <a:r>
              <a:rPr lang="it-IT" sz="2800" dirty="0" smtClean="0">
                <a:solidFill>
                  <a:srgbClr val="000066"/>
                </a:solidFill>
              </a:rPr>
              <a:t>G. Cappuccio, G. </a:t>
            </a:r>
            <a:r>
              <a:rPr lang="it-IT" sz="2800" dirty="0" err="1" smtClean="0">
                <a:solidFill>
                  <a:srgbClr val="000066"/>
                </a:solidFill>
              </a:rPr>
              <a:t>Claps</a:t>
            </a:r>
            <a:r>
              <a:rPr lang="it-IT" sz="2800" dirty="0" smtClean="0">
                <a:solidFill>
                  <a:srgbClr val="000066"/>
                </a:solidFill>
              </a:rPr>
              <a:t>, </a:t>
            </a:r>
            <a:r>
              <a:rPr lang="it-IT" sz="2800" dirty="0" smtClean="0">
                <a:solidFill>
                  <a:srgbClr val="FF3300"/>
                </a:solidFill>
              </a:rPr>
              <a:t>S. </a:t>
            </a:r>
            <a:r>
              <a:rPr lang="it-IT" sz="2800" dirty="0" err="1" smtClean="0">
                <a:solidFill>
                  <a:srgbClr val="FF3300"/>
                </a:solidFill>
              </a:rPr>
              <a:t>Dabagov</a:t>
            </a:r>
            <a:r>
              <a:rPr lang="it-IT" sz="2800" dirty="0" smtClean="0">
                <a:solidFill>
                  <a:srgbClr val="000066"/>
                </a:solidFill>
              </a:rPr>
              <a:t>, D. </a:t>
            </a:r>
            <a:r>
              <a:rPr lang="it-IT" sz="2800" dirty="0" err="1" smtClean="0">
                <a:solidFill>
                  <a:srgbClr val="000066"/>
                </a:solidFill>
              </a:rPr>
              <a:t>Hampai</a:t>
            </a:r>
            <a:r>
              <a:rPr lang="it-IT" sz="2800" dirty="0" smtClean="0">
                <a:solidFill>
                  <a:srgbClr val="000066"/>
                </a:solidFill>
              </a:rPr>
              <a:t>, F. </a:t>
            </a:r>
            <a:r>
              <a:rPr lang="it-IT" sz="2800" dirty="0" err="1" smtClean="0">
                <a:solidFill>
                  <a:srgbClr val="000066"/>
                </a:solidFill>
              </a:rPr>
              <a:t>Murtas</a:t>
            </a:r>
            <a:r>
              <a:rPr lang="it-IT" sz="2800" dirty="0" smtClean="0">
                <a:solidFill>
                  <a:srgbClr val="000066"/>
                </a:solidFill>
              </a:rPr>
              <a:t>, A. </a:t>
            </a:r>
            <a:r>
              <a:rPr lang="it-IT" sz="2800" dirty="0" err="1" smtClean="0">
                <a:solidFill>
                  <a:srgbClr val="000066"/>
                </a:solidFill>
              </a:rPr>
              <a:t>Babaev</a:t>
            </a:r>
            <a:r>
              <a:rPr lang="it-IT" sz="2800" dirty="0" smtClean="0">
                <a:solidFill>
                  <a:srgbClr val="000066"/>
                </a:solidFill>
              </a:rPr>
              <a:t> (coll.)</a:t>
            </a:r>
            <a:endParaRPr lang="en-US" sz="2800" dirty="0" smtClean="0">
              <a:solidFill>
                <a:srgbClr val="FF33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49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81703" y="1621736"/>
          <a:ext cx="8931186" cy="4503474"/>
        </p:xfrm>
        <a:graphic>
          <a:graphicData uri="http://schemas.openxmlformats.org/drawingml/2006/table">
            <a:tbl>
              <a:tblPr/>
              <a:tblGrid>
                <a:gridCol w="680298"/>
                <a:gridCol w="6045199"/>
                <a:gridCol w="1205607"/>
                <a:gridCol w="1000082"/>
              </a:tblGrid>
              <a:tr h="31396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CSN1 2013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Riunioni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collaborazione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Partecipazioni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a meeting,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turni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test beam </a:t>
                      </a: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MD (SJ)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+ 10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kE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SJ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Sviluppo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Elettronica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rivelatori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al diamante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21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Rivelatori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al diamante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Bombole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Gas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Laboratori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LNF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rivelatori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GEM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Realizzazione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un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sistema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di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controllo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test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cristalli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INV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Alimentatori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per diamante BLM per LHC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APP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Costruzione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proto beam loss monitor per LHC  Diamante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II sem. 2012 ATLAS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err="1" smtClean="0"/>
              <a:t>Coordinatore</a:t>
            </a:r>
            <a:r>
              <a:rPr lang="en-US" dirty="0" smtClean="0"/>
              <a:t> I - LNF</a:t>
            </a:r>
          </a:p>
        </p:txBody>
      </p: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165102" y="1710678"/>
          <a:ext cx="8851899" cy="4554472"/>
        </p:xfrm>
        <a:graphic>
          <a:graphicData uri="http://schemas.openxmlformats.org/drawingml/2006/table">
            <a:tbl>
              <a:tblPr/>
              <a:tblGrid>
                <a:gridCol w="977898"/>
                <a:gridCol w="6096000"/>
                <a:gridCol w="914400"/>
                <a:gridCol w="863601"/>
              </a:tblGrid>
              <a:tr h="3346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 II semestre 2012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7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Nuova versione scheda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FTK_IM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9.5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finalizzazione FW e SW scheda di test e test chip memoria associativa (AMchip04)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sviluppo nuova versione chip memoria associativa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6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progettazione, produzione e test FEE MM’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61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Reparto meccanica (officina): test stand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6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Reparto carpenteria: meccanica MM’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6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Reparto metrologia: misure PCB e test assemblaggio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SSE/SPAS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Progettazione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spacers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MM’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, sistema test assemblaggio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Tecnici gruppo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78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Richieste</a:t>
            </a:r>
            <a:r>
              <a:rPr lang="en-US" sz="2200" dirty="0" smtClean="0"/>
              <a:t> legate </a:t>
            </a:r>
            <a:r>
              <a:rPr lang="en-US" sz="2200" dirty="0" err="1" smtClean="0"/>
              <a:t>all’upgrade</a:t>
            </a:r>
            <a:r>
              <a:rPr lang="en-US" sz="2200" dirty="0" smtClean="0"/>
              <a:t> (</a:t>
            </a:r>
            <a:r>
              <a:rPr lang="en-US" sz="2200" dirty="0" err="1" smtClean="0"/>
              <a:t>MM’s</a:t>
            </a:r>
            <a:r>
              <a:rPr lang="en-US" sz="2200" dirty="0" smtClean="0"/>
              <a:t>) </a:t>
            </a:r>
            <a:r>
              <a:rPr lang="en-US" sz="2200" dirty="0" err="1" smtClean="0"/>
              <a:t>e</a:t>
            </a:r>
            <a:r>
              <a:rPr lang="en-US" sz="2200" dirty="0" smtClean="0"/>
              <a:t> trigger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73988" cy="593725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2012 a </a:t>
            </a:r>
            <a:r>
              <a:rPr lang="en-US" dirty="0" err="1" smtClean="0"/>
              <a:t>servizi</a:t>
            </a:r>
            <a:r>
              <a:rPr lang="en-US" dirty="0" smtClean="0"/>
              <a:t> esp. UA9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rgbClr val="464653"/>
                </a:solidFill>
              </a:rPr>
              <a:t>3/7/2012</a:t>
            </a: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>
                <a:solidFill>
                  <a:srgbClr val="464653"/>
                </a:solidFill>
              </a:rPr>
              <a:pPr/>
              <a:t>50</a:t>
            </a:fld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64653"/>
                </a:solidFill>
              </a:rPr>
              <a:t>Report Coordinatore I - LNF</a:t>
            </a:r>
            <a:endParaRPr lang="en-US" dirty="0" smtClean="0">
              <a:solidFill>
                <a:srgbClr val="464653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1" name="Action Button: Custom 10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406400" y="1308100"/>
          <a:ext cx="8016562" cy="2251259"/>
        </p:xfrm>
        <a:graphic>
          <a:graphicData uri="http://schemas.openxmlformats.org/drawingml/2006/table">
            <a:tbl>
              <a:tblPr/>
              <a:tblGrid>
                <a:gridCol w="1462481"/>
                <a:gridCol w="4807205"/>
                <a:gridCol w="873438"/>
                <a:gridCol w="873438"/>
              </a:tblGrid>
              <a:tr h="3919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II semestre 2012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iFCX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+ UA9: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GrV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+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Gr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 I)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9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Realizzazione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movimentazione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 XYZ per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Bookman Old Style"/>
                          <a:ea typeface="+mn-ea"/>
                          <a:cs typeface="Bookman Old Style"/>
                        </a:rPr>
                        <a:t>esperimento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Bookman Old Style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RXR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3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Studio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fattibilita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’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gestione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via ETHERNET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dell’elettronica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man Old Style"/>
                          <a:ea typeface="+mn-ea"/>
                          <a:cs typeface="+mn-cs"/>
                        </a:rPr>
                        <a:t>esistente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9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Studio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fattibilita’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gestione di tutto il sistema RXR via ETHERNET tramite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LabView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1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0" y="3610159"/>
            <a:ext cx="9144000" cy="5386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Considerate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gr</a:t>
            </a:r>
            <a:r>
              <a:rPr lang="en-US" sz="2200" dirty="0" smtClean="0"/>
              <a:t> V </a:t>
            </a:r>
            <a:r>
              <a:rPr lang="en-US" sz="2200" dirty="0" err="1" smtClean="0"/>
              <a:t>nel</a:t>
            </a:r>
            <a:r>
              <a:rPr lang="en-US" sz="2200" dirty="0" smtClean="0"/>
              <a:t> </a:t>
            </a:r>
            <a:r>
              <a:rPr lang="en-US" sz="2200" dirty="0" err="1" smtClean="0"/>
              <a:t>seguito</a:t>
            </a:r>
            <a:endParaRPr lang="en-US" sz="22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Bilancio</a:t>
            </a:r>
            <a:r>
              <a:rPr lang="en-US" dirty="0" smtClean="0"/>
              <a:t> CSN1 – lo </a:t>
            </a:r>
            <a:r>
              <a:rPr lang="en-US" dirty="0" err="1" smtClean="0"/>
              <a:t>storico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Bilancio</a:t>
            </a:r>
            <a:r>
              <a:rPr lang="en-US" sz="2400" dirty="0" smtClean="0"/>
              <a:t> in </a:t>
            </a:r>
            <a:r>
              <a:rPr lang="en-US" sz="2400" dirty="0" err="1" smtClean="0"/>
              <a:t>costante</a:t>
            </a:r>
            <a:r>
              <a:rPr lang="en-US" sz="2400" dirty="0" smtClean="0"/>
              <a:t> </a:t>
            </a:r>
            <a:r>
              <a:rPr lang="en-US" sz="2400" dirty="0" err="1" smtClean="0"/>
              <a:t>diminuzione</a:t>
            </a:r>
            <a:r>
              <a:rPr lang="en-US" sz="2400" dirty="0" smtClean="0"/>
              <a:t>, </a:t>
            </a:r>
            <a:r>
              <a:rPr lang="en-US" sz="2400" dirty="0" err="1" smtClean="0"/>
              <a:t>anche</a:t>
            </a:r>
            <a:r>
              <a:rPr lang="en-US" sz="2400" dirty="0" smtClean="0"/>
              <a:t> </a:t>
            </a:r>
            <a:r>
              <a:rPr lang="en-US" sz="2400" dirty="0" err="1" smtClean="0"/>
              <a:t>senza</a:t>
            </a:r>
            <a:r>
              <a:rPr lang="en-US" sz="2400" dirty="0" smtClean="0"/>
              <a:t> </a:t>
            </a:r>
            <a:r>
              <a:rPr lang="en-US" sz="2400" dirty="0" err="1" smtClean="0"/>
              <a:t>adeguare</a:t>
            </a:r>
            <a:r>
              <a:rPr lang="en-US" sz="2400" dirty="0" smtClean="0"/>
              <a:t> per </a:t>
            </a:r>
            <a:r>
              <a:rPr lang="en-US" sz="2400" dirty="0" err="1" smtClean="0"/>
              <a:t>l’inflazione</a:t>
            </a:r>
            <a:r>
              <a:rPr lang="en-US" sz="2400" dirty="0" smtClean="0"/>
              <a:t>, ~ -20% in 5 </a:t>
            </a:r>
            <a:r>
              <a:rPr lang="en-US" sz="2400" dirty="0" err="1" smtClean="0"/>
              <a:t>anni</a:t>
            </a:r>
            <a:r>
              <a:rPr lang="en-US" sz="2400" dirty="0" smtClean="0"/>
              <a:t> (-25% a </a:t>
            </a:r>
            <a:r>
              <a:rPr lang="en-US" sz="2400" dirty="0" err="1" smtClean="0"/>
              <a:t>inflazione</a:t>
            </a:r>
            <a:r>
              <a:rPr lang="en-US" sz="2400" dirty="0" smtClean="0"/>
              <a:t> ISTAT </a:t>
            </a:r>
            <a:r>
              <a:rPr lang="en-US" sz="2400" dirty="0" err="1" smtClean="0"/>
              <a:t>corretta</a:t>
            </a:r>
            <a:r>
              <a:rPr lang="en-US" sz="2400" dirty="0" smtClean="0"/>
              <a:t>)</a:t>
            </a:r>
            <a:endParaRPr lang="en-US" sz="19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2648" y="2138680"/>
          <a:ext cx="7920635" cy="405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452"/>
                <a:gridCol w="1136452"/>
                <a:gridCol w="1136452"/>
                <a:gridCol w="1136452"/>
                <a:gridCol w="1136452"/>
                <a:gridCol w="1136452"/>
                <a:gridCol w="1101923"/>
              </a:tblGrid>
              <a:tr h="33850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Year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MI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Cons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Inv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App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Tot</a:t>
                      </a:r>
                      <a:endParaRPr lang="en-US" sz="2200" dirty="0"/>
                    </a:p>
                  </a:txBody>
                  <a:tcPr/>
                </a:tc>
              </a:tr>
              <a:tr h="6044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2007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1522.5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10100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6000.5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1570.5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5506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25000</a:t>
                      </a:r>
                      <a:endParaRPr lang="en-US" sz="2200" b="1" dirty="0"/>
                    </a:p>
                  </a:txBody>
                  <a:tcPr/>
                </a:tc>
              </a:tr>
              <a:tr h="6044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2008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1648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9443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7768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1345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4926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25413</a:t>
                      </a:r>
                      <a:endParaRPr lang="en-US" sz="2200" b="1" dirty="0"/>
                    </a:p>
                  </a:txBody>
                  <a:tcPr/>
                </a:tc>
              </a:tr>
              <a:tr h="6044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2009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1551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8601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5973.5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1050.5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6247.5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23617</a:t>
                      </a:r>
                      <a:endParaRPr lang="en-US" sz="2200" b="1" dirty="0"/>
                    </a:p>
                  </a:txBody>
                  <a:tcPr/>
                </a:tc>
              </a:tr>
              <a:tr h="6044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2010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1636.5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8500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5372.5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940.5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5019.5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21730</a:t>
                      </a:r>
                      <a:endParaRPr lang="en-US" sz="2200" b="1" dirty="0"/>
                    </a:p>
                  </a:txBody>
                  <a:tcPr/>
                </a:tc>
              </a:tr>
              <a:tr h="6044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2011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888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6342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6136.5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851.5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4409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18923</a:t>
                      </a:r>
                      <a:endParaRPr lang="en-US" sz="2200" b="1" dirty="0"/>
                    </a:p>
                  </a:txBody>
                  <a:tcPr/>
                </a:tc>
              </a:tr>
              <a:tr h="604476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2012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877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7456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6790.5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699.5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5787.5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19837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Richieste/approvato</a:t>
            </a:r>
            <a:r>
              <a:rPr lang="en-US" dirty="0" smtClean="0"/>
              <a:t> </a:t>
            </a:r>
            <a:r>
              <a:rPr lang="en-US" dirty="0" err="1" smtClean="0"/>
              <a:t>Dotazioni</a:t>
            </a:r>
            <a:r>
              <a:rPr lang="en-US" dirty="0" smtClean="0"/>
              <a:t> LNF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5592" y="1235636"/>
          <a:ext cx="859559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96"/>
                <a:gridCol w="4404794"/>
                <a:gridCol w="689093"/>
                <a:gridCol w="689093"/>
                <a:gridCol w="22294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Motivaz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Referaggi</a:t>
                      </a:r>
                      <a:r>
                        <a:rPr lang="en-US" dirty="0" smtClean="0"/>
                        <a:t> CSN1: </a:t>
                      </a:r>
                      <a:r>
                        <a:rPr lang="en-US" dirty="0" err="1" smtClean="0"/>
                        <a:t>Bossi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Calcolo</a:t>
                      </a:r>
                      <a:r>
                        <a:rPr lang="en-US" dirty="0" smtClean="0"/>
                        <a:t> LHC,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GRID)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Ghigo</a:t>
                      </a:r>
                      <a:r>
                        <a:rPr lang="en-US" baseline="0" dirty="0" smtClean="0"/>
                        <a:t> (UA9)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-2kE per </a:t>
                      </a:r>
                      <a:r>
                        <a:rPr lang="en-US" dirty="0" err="1" smtClean="0"/>
                        <a:t>sede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romana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76.1 FTE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+6%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Venanzoni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(PDG)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Bencivenni</a:t>
                      </a:r>
                      <a:r>
                        <a:rPr lang="en-US" dirty="0" smtClean="0"/>
                        <a:t> RD51 (</a:t>
                      </a:r>
                      <a:r>
                        <a:rPr lang="en-US" dirty="0" err="1" smtClean="0"/>
                        <a:t>Riunioni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membro</a:t>
                      </a:r>
                      <a:r>
                        <a:rPr lang="en-US" baseline="0" dirty="0" smtClean="0"/>
                        <a:t> Man. B)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Referaggio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76.1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-5%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BES III (7)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Calorimetro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-ILC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MoU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RD51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1.5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76.1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~0%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(34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€)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PC (20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-4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(2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€) + Spring school (3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€)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Metabolismo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Totale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dotazioni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non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taggato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168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163.5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6070600" y="5964340"/>
            <a:ext cx="596900" cy="449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Richieste/approvato</a:t>
            </a:r>
            <a:r>
              <a:rPr lang="en-US" dirty="0" smtClean="0"/>
              <a:t> </a:t>
            </a:r>
            <a:r>
              <a:rPr lang="en-US" dirty="0" err="1" smtClean="0"/>
              <a:t>Dotazioni</a:t>
            </a:r>
            <a:r>
              <a:rPr lang="en-US" dirty="0" smtClean="0"/>
              <a:t> LNF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5592" y="1235636"/>
          <a:ext cx="859559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96"/>
                <a:gridCol w="4404794"/>
                <a:gridCol w="689093"/>
                <a:gridCol w="689093"/>
                <a:gridCol w="22294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Motivaz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Referaggi</a:t>
                      </a:r>
                      <a:r>
                        <a:rPr lang="en-US" dirty="0" smtClean="0"/>
                        <a:t> CSN1: </a:t>
                      </a:r>
                      <a:r>
                        <a:rPr lang="en-US" dirty="0" err="1" smtClean="0"/>
                        <a:t>Bossi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Calcolo</a:t>
                      </a:r>
                      <a:r>
                        <a:rPr lang="en-US" dirty="0" smtClean="0"/>
                        <a:t> LHC,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GRID)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Ghigo</a:t>
                      </a:r>
                      <a:r>
                        <a:rPr lang="en-US" baseline="0" dirty="0" smtClean="0"/>
                        <a:t> (UA9)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-2kE per </a:t>
                      </a:r>
                      <a:r>
                        <a:rPr lang="en-US" dirty="0" err="1" smtClean="0"/>
                        <a:t>sede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romana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80.3 FTE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-57%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Bloise</a:t>
                      </a:r>
                      <a:r>
                        <a:rPr lang="en-US" dirty="0" smtClean="0"/>
                        <a:t> (ECFA)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Venanzoni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Antonelli</a:t>
                      </a:r>
                      <a:r>
                        <a:rPr lang="en-US" baseline="0" dirty="0" smtClean="0"/>
                        <a:t> M. (PDG)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Bencivenni</a:t>
                      </a:r>
                      <a:r>
                        <a:rPr lang="en-US" dirty="0" smtClean="0"/>
                        <a:t> RD51 (</a:t>
                      </a:r>
                      <a:r>
                        <a:rPr lang="en-US" dirty="0" err="1" smtClean="0"/>
                        <a:t>Riunioni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membro</a:t>
                      </a:r>
                      <a:r>
                        <a:rPr lang="en-US" baseline="0" dirty="0" smtClean="0"/>
                        <a:t> Man. B)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Referaggio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80.3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-60%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80.3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44.5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~0%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(34.5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€)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PC (20.5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~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(2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€) + Spring school (3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€)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Metabolismo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Totale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dotazioni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non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taggato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173.5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134.5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70600" y="5964340"/>
            <a:ext cx="596900" cy="449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Richieste/approvato</a:t>
            </a:r>
            <a:r>
              <a:rPr lang="en-US" dirty="0" smtClean="0"/>
              <a:t> </a:t>
            </a:r>
            <a:r>
              <a:rPr lang="en-US" dirty="0" err="1" smtClean="0"/>
              <a:t>Dotazioni</a:t>
            </a:r>
            <a:r>
              <a:rPr lang="en-US" dirty="0" smtClean="0"/>
              <a:t> LNF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5592" y="1234320"/>
          <a:ext cx="859559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96"/>
                <a:gridCol w="4404794"/>
                <a:gridCol w="689093"/>
                <a:gridCol w="689093"/>
                <a:gridCol w="22294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Motivaz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Referaggi</a:t>
                      </a:r>
                      <a:r>
                        <a:rPr lang="en-US" dirty="0" smtClean="0"/>
                        <a:t> CSN1: </a:t>
                      </a:r>
                      <a:r>
                        <a:rPr lang="en-US" dirty="0" err="1" smtClean="0"/>
                        <a:t>Bossi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Calcolo</a:t>
                      </a:r>
                      <a:r>
                        <a:rPr lang="en-US" dirty="0" smtClean="0"/>
                        <a:t> LHC,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GRID)</a:t>
                      </a:r>
                      <a:endParaRPr lang="en-US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Ghigo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Sangro</a:t>
                      </a:r>
                      <a:r>
                        <a:rPr lang="en-US" baseline="0" dirty="0" smtClean="0"/>
                        <a:t> (UA9)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-2kE per </a:t>
                      </a:r>
                      <a:r>
                        <a:rPr lang="en-US" dirty="0" err="1" smtClean="0"/>
                        <a:t>sede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romana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71.3 FTE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29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-47%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Bloise</a:t>
                      </a:r>
                      <a:r>
                        <a:rPr lang="en-US" dirty="0" smtClean="0"/>
                        <a:t> (ECFA)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Venanzoni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Antonelli</a:t>
                      </a:r>
                      <a:r>
                        <a:rPr lang="en-US" baseline="0" dirty="0" smtClean="0"/>
                        <a:t> M. (PDG)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Miscetti</a:t>
                      </a:r>
                      <a:r>
                        <a:rPr lang="en-US" dirty="0" smtClean="0"/>
                        <a:t> (LHCC)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Come </a:t>
                      </a:r>
                      <a:r>
                        <a:rPr lang="en-US" dirty="0" err="1" smtClean="0"/>
                        <a:t>Cecchi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Bencivenni</a:t>
                      </a:r>
                      <a:r>
                        <a:rPr lang="en-US" dirty="0" smtClean="0"/>
                        <a:t> RD51 (</a:t>
                      </a:r>
                      <a:r>
                        <a:rPr lang="en-US" dirty="0" err="1" smtClean="0"/>
                        <a:t>Riunioni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membro</a:t>
                      </a:r>
                      <a:r>
                        <a:rPr lang="en-US" baseline="0" dirty="0" smtClean="0"/>
                        <a:t> Man. B)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Ref. </a:t>
                      </a:r>
                      <a:r>
                        <a:rPr lang="en-US" dirty="0" err="1" smtClean="0"/>
                        <a:t>da</a:t>
                      </a:r>
                      <a:r>
                        <a:rPr lang="en-US" dirty="0" smtClean="0"/>
                        <a:t> Costa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71.3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29.5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-30%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71.3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-21%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(33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€) +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PC (18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51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calcolata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-40%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Dtz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(2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€) + Spring school (4 </a:t>
                      </a:r>
                      <a:r>
                        <a:rPr lang="en-US" baseline="0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€)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Pub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Metabolismo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Totale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dotazioni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non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taggato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158.5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107.5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~65%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del 2010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6070600" y="5964340"/>
            <a:ext cx="596900" cy="449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Approccio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spesa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Data </a:t>
            </a:r>
            <a:r>
              <a:rPr lang="en-US" sz="2200" dirty="0" err="1" smtClean="0"/>
              <a:t>l’eseguita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delle</a:t>
            </a:r>
            <a:r>
              <a:rPr lang="en-US" sz="2200" dirty="0" smtClean="0"/>
              <a:t> </a:t>
            </a:r>
            <a:r>
              <a:rPr lang="en-US" sz="2200" dirty="0" err="1" smtClean="0"/>
              <a:t>risorse</a:t>
            </a:r>
            <a:r>
              <a:rPr lang="en-US" sz="2200" dirty="0" smtClean="0"/>
              <a:t> </a:t>
            </a:r>
            <a:r>
              <a:rPr lang="en-US" sz="2200" dirty="0" err="1" smtClean="0"/>
              <a:t>si</a:t>
            </a:r>
            <a:r>
              <a:rPr lang="en-US" sz="2200" dirty="0" smtClean="0"/>
              <a:t> </a:t>
            </a:r>
            <a:r>
              <a:rPr lang="en-US" sz="2200" dirty="0" err="1" smtClean="0"/>
              <a:t>rende</a:t>
            </a:r>
            <a:r>
              <a:rPr lang="en-US" sz="2200" dirty="0" smtClean="0"/>
              <a:t> </a:t>
            </a:r>
            <a:r>
              <a:rPr lang="en-US" sz="2200" dirty="0" err="1" smtClean="0"/>
              <a:t>necessario</a:t>
            </a:r>
            <a:r>
              <a:rPr lang="en-US" sz="22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comparare</a:t>
            </a:r>
            <a:r>
              <a:rPr lang="en-US" sz="2200" dirty="0" smtClean="0"/>
              <a:t> </a:t>
            </a:r>
            <a:r>
              <a:rPr lang="en-US" sz="2200" dirty="0" err="1" smtClean="0"/>
              <a:t>nel</a:t>
            </a:r>
            <a:r>
              <a:rPr lang="en-US" sz="2200" dirty="0" smtClean="0"/>
              <a:t> </a:t>
            </a:r>
            <a:r>
              <a:rPr lang="en-US" sz="2200" dirty="0" err="1" smtClean="0"/>
              <a:t>merito</a:t>
            </a:r>
            <a:r>
              <a:rPr lang="en-US" sz="2200" dirty="0" smtClean="0"/>
              <a:t> </a:t>
            </a:r>
            <a:r>
              <a:rPr lang="en-US" sz="2200" dirty="0" err="1" smtClean="0"/>
              <a:t>quanto</a:t>
            </a:r>
            <a:r>
              <a:rPr lang="en-US" sz="2200" dirty="0" smtClean="0"/>
              <a:t> </a:t>
            </a:r>
            <a:r>
              <a:rPr lang="en-US" sz="2200" dirty="0" err="1" smtClean="0"/>
              <a:t>possibile</a:t>
            </a:r>
            <a:r>
              <a:rPr lang="en-US" sz="2200" dirty="0" smtClean="0"/>
              <a:t> </a:t>
            </a:r>
            <a:r>
              <a:rPr lang="en-US" sz="2200" dirty="0" err="1" smtClean="0"/>
              <a:t>richieste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qualunque</a:t>
            </a:r>
            <a:r>
              <a:rPr lang="en-US" sz="2200" dirty="0" smtClean="0"/>
              <a:t> </a:t>
            </a:r>
            <a:r>
              <a:rPr lang="en-US" sz="2200" dirty="0" err="1" smtClean="0"/>
              <a:t>entita</a:t>
            </a:r>
            <a:r>
              <a:rPr lang="en-US" sz="2200" dirty="0" smtClean="0"/>
              <a:t>’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cercare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ottimizzare</a:t>
            </a:r>
            <a:r>
              <a:rPr lang="en-US" sz="2200" dirty="0" smtClean="0"/>
              <a:t> </a:t>
            </a:r>
            <a:r>
              <a:rPr lang="en-US" sz="2200" dirty="0" err="1" smtClean="0"/>
              <a:t>gli</a:t>
            </a:r>
            <a:r>
              <a:rPr lang="en-US" sz="2200" dirty="0" smtClean="0"/>
              <a:t> </a:t>
            </a:r>
            <a:r>
              <a:rPr lang="en-US" sz="2200" dirty="0" err="1" smtClean="0"/>
              <a:t>acquisti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cercare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acquistare</a:t>
            </a:r>
            <a:r>
              <a:rPr lang="en-US" sz="2200" dirty="0" smtClean="0"/>
              <a:t> </a:t>
            </a:r>
            <a:r>
              <a:rPr lang="en-US" sz="2200" dirty="0" err="1" smtClean="0"/>
              <a:t>strumenti</a:t>
            </a:r>
            <a:r>
              <a:rPr lang="en-US" sz="2200" dirty="0" smtClean="0"/>
              <a:t>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siano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utilizzo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piu</a:t>
            </a:r>
            <a:r>
              <a:rPr lang="en-US" sz="2200" dirty="0" smtClean="0"/>
              <a:t>’ </a:t>
            </a:r>
            <a:r>
              <a:rPr lang="en-US" sz="2200" dirty="0" err="1" smtClean="0"/>
              <a:t>gruppi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evitare</a:t>
            </a:r>
            <a:r>
              <a:rPr lang="en-US" sz="2200" dirty="0" smtClean="0"/>
              <a:t> in </a:t>
            </a:r>
            <a:r>
              <a:rPr lang="en-US" sz="2200" dirty="0" err="1" smtClean="0"/>
              <a:t>linea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massima</a:t>
            </a:r>
            <a:r>
              <a:rPr lang="en-US" sz="2200" dirty="0" smtClean="0"/>
              <a:t> </a:t>
            </a:r>
            <a:r>
              <a:rPr lang="en-US" sz="2200" dirty="0" err="1" smtClean="0"/>
              <a:t>il</a:t>
            </a:r>
            <a:r>
              <a:rPr lang="en-US" sz="2200" dirty="0" smtClean="0"/>
              <a:t> </a:t>
            </a:r>
            <a:r>
              <a:rPr lang="en-US" sz="2200" dirty="0" err="1" smtClean="0"/>
              <a:t>finanziamento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missioni</a:t>
            </a:r>
            <a:r>
              <a:rPr lang="en-US" sz="2200" dirty="0" smtClean="0"/>
              <a:t> a </a:t>
            </a:r>
            <a:r>
              <a:rPr lang="en-US" sz="2200" dirty="0" err="1" smtClean="0"/>
              <a:t>conferenza</a:t>
            </a:r>
            <a:r>
              <a:rPr lang="en-US" sz="2200" dirty="0" smtClean="0"/>
              <a:t> </a:t>
            </a:r>
            <a:r>
              <a:rPr lang="en-US" sz="2200" dirty="0" err="1" smtClean="0"/>
              <a:t>ove</a:t>
            </a:r>
            <a:r>
              <a:rPr lang="en-US" sz="2200" dirty="0" smtClean="0"/>
              <a:t> non </a:t>
            </a:r>
            <a:r>
              <a:rPr lang="en-US" sz="2200" dirty="0" err="1" smtClean="0"/>
              <a:t>sia</a:t>
            </a:r>
            <a:r>
              <a:rPr lang="en-US" sz="2200" dirty="0" smtClean="0"/>
              <a:t> </a:t>
            </a:r>
            <a:r>
              <a:rPr lang="en-US" sz="2200" dirty="0" err="1" smtClean="0"/>
              <a:t>previsto</a:t>
            </a:r>
            <a:r>
              <a:rPr lang="en-US" sz="2200" dirty="0" smtClean="0"/>
              <a:t> un talk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co-</a:t>
            </a:r>
            <a:r>
              <a:rPr lang="en-US" sz="2200" dirty="0" err="1" smtClean="0"/>
              <a:t>finanziare</a:t>
            </a:r>
            <a:r>
              <a:rPr lang="en-US" sz="2200" dirty="0" smtClean="0"/>
              <a:t> a circa </a:t>
            </a:r>
            <a:r>
              <a:rPr lang="en-US" sz="2200" dirty="0" err="1" smtClean="0"/>
              <a:t>il</a:t>
            </a:r>
            <a:r>
              <a:rPr lang="en-US" sz="2200" dirty="0" smtClean="0"/>
              <a:t> 50% le </a:t>
            </a:r>
            <a:r>
              <a:rPr lang="en-US" sz="2200" dirty="0" err="1" smtClean="0"/>
              <a:t>missioni</a:t>
            </a:r>
            <a:r>
              <a:rPr lang="en-US" sz="2200" dirty="0" smtClean="0"/>
              <a:t> per </a:t>
            </a:r>
            <a:r>
              <a:rPr lang="en-US" sz="2200" dirty="0" err="1" smtClean="0"/>
              <a:t>conferenze</a:t>
            </a:r>
            <a:r>
              <a:rPr lang="en-US" sz="2200" dirty="0" smtClean="0"/>
              <a:t> per talk </a:t>
            </a:r>
            <a:r>
              <a:rPr lang="en-US" sz="2200" dirty="0" err="1" smtClean="0"/>
              <a:t>chiaramente</a:t>
            </a:r>
            <a:r>
              <a:rPr lang="en-US" sz="2200" dirty="0" smtClean="0"/>
              <a:t> </a:t>
            </a:r>
            <a:r>
              <a:rPr lang="en-US" sz="2200" dirty="0" err="1" smtClean="0"/>
              <a:t>assegnati</a:t>
            </a:r>
            <a:r>
              <a:rPr lang="en-US" sz="2200" dirty="0" smtClean="0"/>
              <a:t> ad </a:t>
            </a:r>
            <a:r>
              <a:rPr lang="en-US" sz="2200" dirty="0" err="1" smtClean="0"/>
              <a:t>esperimenti</a:t>
            </a:r>
            <a:r>
              <a:rPr lang="en-US" sz="2200" dirty="0" smtClean="0"/>
              <a:t> del </a:t>
            </a:r>
            <a:r>
              <a:rPr lang="en-US" sz="2200" dirty="0" err="1" smtClean="0"/>
              <a:t>gruppo</a:t>
            </a:r>
            <a:endParaRPr lang="en-US" sz="2200" dirty="0" smtClean="0"/>
          </a:p>
          <a:p>
            <a:pPr marL="457200" indent="-457200">
              <a:buAutoNum type="arabicPeriod"/>
            </a:pPr>
            <a:r>
              <a:rPr lang="en-US" sz="2200" dirty="0" err="1" smtClean="0"/>
              <a:t>derogare</a:t>
            </a:r>
            <a:r>
              <a:rPr lang="en-US" sz="2200" dirty="0" smtClean="0"/>
              <a:t> </a:t>
            </a:r>
            <a:r>
              <a:rPr lang="en-US" sz="2200" dirty="0" err="1" smtClean="0"/>
              <a:t>ove</a:t>
            </a:r>
            <a:r>
              <a:rPr lang="en-US" sz="2200" dirty="0" smtClean="0"/>
              <a:t> </a:t>
            </a:r>
            <a:r>
              <a:rPr lang="en-US" sz="2200" dirty="0" err="1" smtClean="0"/>
              <a:t>possibile</a:t>
            </a:r>
            <a:r>
              <a:rPr lang="en-US" sz="2200" dirty="0" smtClean="0"/>
              <a:t> per </a:t>
            </a:r>
            <a:r>
              <a:rPr lang="en-US" sz="2200" dirty="0" err="1" smtClean="0"/>
              <a:t>giovani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dirty="0" smtClean="0"/>
              <a:t> per </a:t>
            </a:r>
            <a:r>
              <a:rPr lang="en-US" sz="2200" dirty="0" err="1" smtClean="0"/>
              <a:t>particolari</a:t>
            </a:r>
            <a:r>
              <a:rPr lang="en-US" sz="2200" dirty="0" smtClean="0"/>
              <a:t> </a:t>
            </a:r>
            <a:r>
              <a:rPr lang="en-US" sz="2200" dirty="0" err="1" smtClean="0"/>
              <a:t>inviti</a:t>
            </a:r>
            <a:r>
              <a:rPr lang="en-US" sz="2200" dirty="0" smtClean="0"/>
              <a:t> (conveners, </a:t>
            </a:r>
            <a:r>
              <a:rPr lang="en-US" sz="2200" dirty="0" err="1" smtClean="0"/>
              <a:t>organizzatori</a:t>
            </a:r>
            <a:r>
              <a:rPr lang="en-US" sz="2200" dirty="0" smtClean="0"/>
              <a:t>, </a:t>
            </a:r>
            <a:r>
              <a:rPr lang="en-US" sz="2200" dirty="0" err="1" smtClean="0"/>
              <a:t>celebrazioni</a:t>
            </a:r>
            <a:r>
              <a:rPr lang="en-US" sz="2200" dirty="0" smtClean="0"/>
              <a:t>, </a:t>
            </a:r>
            <a:r>
              <a:rPr lang="en-US" sz="2200" dirty="0" err="1" smtClean="0"/>
              <a:t>ecc</a:t>
            </a:r>
            <a:r>
              <a:rPr lang="en-US" sz="2200" dirty="0" smtClean="0"/>
              <a:t>.)</a:t>
            </a:r>
          </a:p>
          <a:p>
            <a:pPr marL="457200" indent="-457200">
              <a:buAutoNum type="arabicPeriod"/>
            </a:pPr>
            <a:r>
              <a:rPr lang="en-US" sz="2200" dirty="0" err="1" smtClean="0"/>
              <a:t>aiutare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gruppi</a:t>
            </a:r>
            <a:r>
              <a:rPr lang="en-US" sz="2200" dirty="0" smtClean="0"/>
              <a:t> </a:t>
            </a:r>
            <a:r>
              <a:rPr lang="en-US" sz="2200" dirty="0" err="1" smtClean="0"/>
              <a:t>piu</a:t>
            </a:r>
            <a:r>
              <a:rPr lang="en-US" sz="2200" dirty="0" smtClean="0"/>
              <a:t>’ </a:t>
            </a:r>
            <a:r>
              <a:rPr lang="en-US" sz="2200" dirty="0" err="1" smtClean="0"/>
              <a:t>piccoli</a:t>
            </a:r>
            <a:r>
              <a:rPr lang="en-US" sz="2200" dirty="0" smtClean="0"/>
              <a:t> per </a:t>
            </a:r>
            <a:r>
              <a:rPr lang="en-US" sz="2200" dirty="0" err="1" smtClean="0"/>
              <a:t>consumo</a:t>
            </a:r>
            <a:r>
              <a:rPr lang="en-US" sz="2200" dirty="0" smtClean="0"/>
              <a:t> </a:t>
            </a:r>
            <a:r>
              <a:rPr lang="en-US" sz="2200" dirty="0" err="1" smtClean="0"/>
              <a:t>ed</a:t>
            </a:r>
            <a:r>
              <a:rPr lang="en-US" sz="2200" dirty="0" smtClean="0"/>
              <a:t> </a:t>
            </a:r>
            <a:r>
              <a:rPr lang="en-US" sz="2200" dirty="0" err="1" smtClean="0"/>
              <a:t>inventariabile</a:t>
            </a:r>
            <a:endParaRPr lang="en-US" sz="2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pesa_27_6_2012_M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60" y="1335163"/>
            <a:ext cx="5911428" cy="4910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Profilo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spesa</a:t>
            </a:r>
            <a:r>
              <a:rPr lang="en-US" dirty="0" smtClean="0"/>
              <a:t>: </a:t>
            </a:r>
            <a:r>
              <a:rPr lang="en-US" dirty="0" err="1" smtClean="0"/>
              <a:t>stima</a:t>
            </a:r>
            <a:r>
              <a:rPr lang="en-US" dirty="0" smtClean="0"/>
              <a:t> al 27 </a:t>
            </a:r>
            <a:r>
              <a:rPr lang="en-US" dirty="0" err="1" smtClean="0"/>
              <a:t>giugno</a:t>
            </a:r>
            <a:r>
              <a:rPr lang="en-US" dirty="0" smtClean="0"/>
              <a:t>, MI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41300" y="1335163"/>
            <a:ext cx="27784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Verdana"/>
              </a:rPr>
              <a:t>Ripartizione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quanto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impegnato</a:t>
            </a:r>
            <a:r>
              <a:rPr lang="en-US" b="1" dirty="0" smtClean="0">
                <a:latin typeface="Verdana"/>
              </a:rPr>
              <a:t> (a </a:t>
            </a:r>
            <a:r>
              <a:rPr lang="en-US" b="1" dirty="0" err="1" smtClean="0">
                <a:latin typeface="Verdana"/>
              </a:rPr>
              <a:t>prestiti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restituiti</a:t>
            </a:r>
            <a:r>
              <a:rPr lang="en-US" b="1" dirty="0" smtClean="0">
                <a:latin typeface="Verdana"/>
              </a:rPr>
              <a:t>), </a:t>
            </a:r>
            <a:r>
              <a:rPr lang="en-US" b="1" dirty="0" err="1" smtClean="0">
                <a:solidFill>
                  <a:srgbClr val="FF0000"/>
                </a:solidFill>
                <a:latin typeface="Verdana"/>
              </a:rPr>
              <a:t>pari</a:t>
            </a:r>
            <a:r>
              <a:rPr lang="en-US" b="1" dirty="0" smtClean="0">
                <a:solidFill>
                  <a:srgbClr val="FF0000"/>
                </a:solidFill>
                <a:latin typeface="Verdana"/>
              </a:rPr>
              <a:t> al 65% </a:t>
            </a:r>
            <a:r>
              <a:rPr lang="en-US" b="1" dirty="0" err="1" smtClean="0">
                <a:latin typeface="Verdana"/>
              </a:rPr>
              <a:t>dell’assegnazione</a:t>
            </a:r>
            <a:endParaRPr lang="en-US" b="1" dirty="0" smtClean="0">
              <a:latin typeface="Verdana"/>
            </a:endParaRPr>
          </a:p>
          <a:p>
            <a:endParaRPr lang="en-US" b="1" dirty="0" smtClean="0">
              <a:latin typeface="Verdana"/>
            </a:endParaRPr>
          </a:p>
          <a:p>
            <a:r>
              <a:rPr lang="en-US" b="1" dirty="0" err="1" smtClean="0">
                <a:latin typeface="Verdana"/>
              </a:rPr>
              <a:t>Commento</a:t>
            </a:r>
            <a:r>
              <a:rPr lang="en-US" b="1" dirty="0" smtClean="0">
                <a:latin typeface="Verdana"/>
              </a:rPr>
              <a:t>: </a:t>
            </a:r>
            <a:r>
              <a:rPr lang="en-US" b="1" dirty="0" err="1" smtClean="0">
                <a:latin typeface="Verdana"/>
              </a:rPr>
              <a:t>spesa</a:t>
            </a:r>
            <a:r>
              <a:rPr lang="en-US" b="1" dirty="0" smtClean="0">
                <a:latin typeface="Verdana"/>
              </a:rPr>
              <a:t> molto </a:t>
            </a:r>
            <a:r>
              <a:rPr lang="en-US" b="1" dirty="0" err="1" smtClean="0">
                <a:latin typeface="Verdana"/>
              </a:rPr>
              <a:t>frazionata</a:t>
            </a:r>
            <a:endParaRPr lang="en-US" dirty="0"/>
          </a:p>
        </p:txBody>
      </p:sp>
      <p:sp>
        <p:nvSpPr>
          <p:cNvPr id="21" name="Arc 20"/>
          <p:cNvSpPr/>
          <p:nvPr/>
        </p:nvSpPr>
        <p:spPr>
          <a:xfrm>
            <a:off x="4597400" y="1905000"/>
            <a:ext cx="1612900" cy="533400"/>
          </a:xfrm>
          <a:prstGeom prst="arc">
            <a:avLst>
              <a:gd name="adj1" fmla="val 16200000"/>
              <a:gd name="adj2" fmla="val 21239460"/>
            </a:avLst>
          </a:prstGeom>
          <a:ln w="31750" cap="sq">
            <a:solidFill>
              <a:srgbClr val="4A749A"/>
            </a:solidFill>
            <a:round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289800" y="2247900"/>
            <a:ext cx="685800" cy="1588"/>
          </a:xfrm>
          <a:prstGeom prst="straightConnector1">
            <a:avLst/>
          </a:prstGeom>
          <a:ln w="31750">
            <a:solidFill>
              <a:srgbClr val="4A749A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pesa_27_6_2012_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48" y="1221891"/>
            <a:ext cx="6326218" cy="5081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Profilo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spesa</a:t>
            </a:r>
            <a:r>
              <a:rPr lang="en-US" dirty="0" smtClean="0"/>
              <a:t>: </a:t>
            </a:r>
            <a:r>
              <a:rPr lang="en-US" dirty="0" err="1" smtClean="0"/>
              <a:t>stima</a:t>
            </a:r>
            <a:r>
              <a:rPr lang="en-US" dirty="0" smtClean="0"/>
              <a:t> al 27 </a:t>
            </a:r>
            <a:r>
              <a:rPr lang="en-US" dirty="0" err="1" smtClean="0"/>
              <a:t>giugno</a:t>
            </a:r>
            <a:r>
              <a:rPr lang="en-US" dirty="0" smtClean="0"/>
              <a:t>, ME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6200" y="1335163"/>
            <a:ext cx="27784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Verdana"/>
              </a:rPr>
              <a:t>Ripartizione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quanto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impegnato</a:t>
            </a:r>
            <a:r>
              <a:rPr lang="en-US" b="1" dirty="0" smtClean="0">
                <a:latin typeface="Verdana"/>
              </a:rPr>
              <a:t>, a </a:t>
            </a:r>
            <a:r>
              <a:rPr lang="en-US" b="1" dirty="0" err="1" smtClean="0">
                <a:latin typeface="Verdana"/>
              </a:rPr>
              <a:t>prestiti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restituiti</a:t>
            </a:r>
            <a:r>
              <a:rPr lang="en-US" b="1" dirty="0" smtClean="0">
                <a:latin typeface="Verdana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erdana"/>
              </a:rPr>
              <a:t>pari</a:t>
            </a:r>
            <a:r>
              <a:rPr lang="en-US" b="1" dirty="0" smtClean="0">
                <a:solidFill>
                  <a:srgbClr val="FF0000"/>
                </a:solidFill>
                <a:latin typeface="Verdana"/>
              </a:rPr>
              <a:t> al 56% </a:t>
            </a:r>
            <a:r>
              <a:rPr lang="en-US" b="1" dirty="0" err="1" smtClean="0">
                <a:latin typeface="Verdana"/>
              </a:rPr>
              <a:t>dell’assegnazione</a:t>
            </a:r>
            <a:endParaRPr lang="en-US" b="1" dirty="0" smtClean="0">
              <a:latin typeface="Verdana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68700" y="1765300"/>
            <a:ext cx="3594100" cy="2806700"/>
          </a:xfrm>
          <a:prstGeom prst="arc">
            <a:avLst>
              <a:gd name="adj1" fmla="val 15982515"/>
              <a:gd name="adj2" fmla="val 20759182"/>
            </a:avLst>
          </a:prstGeom>
          <a:ln w="31750" cap="sq">
            <a:solidFill>
              <a:srgbClr val="4A749A"/>
            </a:solidFill>
            <a:round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289800" y="2298700"/>
            <a:ext cx="685800" cy="1588"/>
          </a:xfrm>
          <a:prstGeom prst="straightConnector1">
            <a:avLst/>
          </a:prstGeom>
          <a:ln w="31750">
            <a:solidFill>
              <a:srgbClr val="4A749A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pesa_27_6_2012_C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30" y="1331623"/>
            <a:ext cx="6212865" cy="4167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Profilo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spesa</a:t>
            </a:r>
            <a:r>
              <a:rPr lang="en-US" dirty="0" smtClean="0"/>
              <a:t>: </a:t>
            </a:r>
            <a:r>
              <a:rPr lang="en-US" dirty="0" err="1" smtClean="0"/>
              <a:t>stima</a:t>
            </a:r>
            <a:r>
              <a:rPr lang="en-US" dirty="0" smtClean="0"/>
              <a:t> al 27 </a:t>
            </a:r>
            <a:r>
              <a:rPr lang="en-US" dirty="0" err="1" smtClean="0"/>
              <a:t>giugno</a:t>
            </a:r>
            <a:r>
              <a:rPr lang="en-US" dirty="0" smtClean="0"/>
              <a:t>, CON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8100" y="1335163"/>
            <a:ext cx="2755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Verdana"/>
              </a:rPr>
              <a:t>Ripartizione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quanto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impegnato</a:t>
            </a:r>
            <a:r>
              <a:rPr lang="en-US" b="1" dirty="0" smtClean="0">
                <a:latin typeface="Verdana"/>
              </a:rPr>
              <a:t>, a </a:t>
            </a:r>
            <a:r>
              <a:rPr lang="en-US" b="1" dirty="0" err="1" smtClean="0">
                <a:latin typeface="Verdana"/>
              </a:rPr>
              <a:t>prestiti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restituiti</a:t>
            </a:r>
            <a:r>
              <a:rPr lang="en-US" b="1" dirty="0" smtClean="0">
                <a:latin typeface="Verdana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erdana"/>
              </a:rPr>
              <a:t>pari</a:t>
            </a:r>
            <a:r>
              <a:rPr lang="en-US" b="1" dirty="0" smtClean="0">
                <a:solidFill>
                  <a:srgbClr val="FF0000"/>
                </a:solidFill>
                <a:latin typeface="Verdana"/>
              </a:rPr>
              <a:t> al 30% </a:t>
            </a:r>
            <a:r>
              <a:rPr lang="en-US" b="1" dirty="0" err="1" smtClean="0">
                <a:latin typeface="Verdana"/>
              </a:rPr>
              <a:t>dell’assegnazione</a:t>
            </a:r>
            <a:endParaRPr lang="en-US" b="1" dirty="0" smtClean="0">
              <a:latin typeface="Verdana"/>
            </a:endParaRPr>
          </a:p>
          <a:p>
            <a:endParaRPr lang="en-US" b="1" dirty="0" smtClean="0">
              <a:latin typeface="Verdana"/>
            </a:endParaRPr>
          </a:p>
          <a:p>
            <a:r>
              <a:rPr lang="en-US" b="1" dirty="0" err="1" smtClean="0">
                <a:latin typeface="Verdana"/>
              </a:rPr>
              <a:t>Spesa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dominata</a:t>
            </a:r>
            <a:r>
              <a:rPr lang="en-US" b="1" dirty="0" smtClean="0">
                <a:latin typeface="Verdana"/>
              </a:rPr>
              <a:t> al </a:t>
            </a:r>
            <a:r>
              <a:rPr lang="en-US" b="1" dirty="0" err="1" smtClean="0">
                <a:latin typeface="Verdana"/>
              </a:rPr>
              <a:t>momento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dal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finanziamento</a:t>
            </a:r>
            <a:r>
              <a:rPr lang="en-US" b="1" dirty="0" smtClean="0">
                <a:latin typeface="Verdana"/>
              </a:rPr>
              <a:t> per</a:t>
            </a:r>
          </a:p>
          <a:p>
            <a:r>
              <a:rPr lang="en-US" b="1" dirty="0" smtClean="0">
                <a:latin typeface="Verdana"/>
              </a:rPr>
              <a:t>6 </a:t>
            </a:r>
            <a:r>
              <a:rPr lang="en-US" b="1" dirty="0" err="1" smtClean="0">
                <a:latin typeface="Verdana"/>
              </a:rPr>
              <a:t>schede</a:t>
            </a:r>
            <a:r>
              <a:rPr lang="en-US" b="1" dirty="0" smtClean="0">
                <a:latin typeface="Verdana"/>
              </a:rPr>
              <a:t> FEE per </a:t>
            </a:r>
            <a:r>
              <a:rPr lang="en-US" b="1" dirty="0" err="1" smtClean="0">
                <a:latin typeface="Verdana"/>
              </a:rPr>
              <a:t>lettura</a:t>
            </a:r>
            <a:r>
              <a:rPr lang="en-US" b="1" dirty="0" smtClean="0">
                <a:latin typeface="Verdana"/>
              </a:rPr>
              <a:t> MAPMT</a:t>
            </a:r>
          </a:p>
          <a:p>
            <a:endParaRPr lang="en-US" b="1" dirty="0" smtClean="0">
              <a:latin typeface="Verdana"/>
            </a:endParaRPr>
          </a:p>
          <a:p>
            <a:r>
              <a:rPr lang="en-US" b="1" dirty="0" smtClean="0">
                <a:latin typeface="Verdana"/>
              </a:rPr>
              <a:t>Se </a:t>
            </a:r>
            <a:r>
              <a:rPr lang="en-US" b="1" dirty="0" err="1" smtClean="0">
                <a:latin typeface="Verdana"/>
              </a:rPr>
              <a:t>tutte</a:t>
            </a:r>
            <a:r>
              <a:rPr lang="en-US" b="1" dirty="0" smtClean="0">
                <a:latin typeface="Verdana"/>
              </a:rPr>
              <a:t> operative, </a:t>
            </a:r>
            <a:r>
              <a:rPr lang="en-US" b="1" dirty="0" err="1" smtClean="0">
                <a:latin typeface="Verdana"/>
              </a:rPr>
              <a:t>una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rimarra</a:t>
            </a:r>
            <a:r>
              <a:rPr lang="en-US" b="1" dirty="0" smtClean="0">
                <a:latin typeface="Verdana"/>
              </a:rPr>
              <a:t>’ a </a:t>
            </a:r>
            <a:r>
              <a:rPr lang="en-US" b="1" dirty="0" err="1" smtClean="0">
                <a:latin typeface="Verdana"/>
              </a:rPr>
              <a:t>disposizione</a:t>
            </a:r>
            <a:endParaRPr lang="en-US" dirty="0"/>
          </a:p>
        </p:txBody>
      </p:sp>
      <p:sp>
        <p:nvSpPr>
          <p:cNvPr id="16" name="Arc 15"/>
          <p:cNvSpPr/>
          <p:nvPr/>
        </p:nvSpPr>
        <p:spPr>
          <a:xfrm>
            <a:off x="3975100" y="1854200"/>
            <a:ext cx="3022600" cy="2425700"/>
          </a:xfrm>
          <a:prstGeom prst="arc">
            <a:avLst>
              <a:gd name="adj1" fmla="val 16200000"/>
              <a:gd name="adj2" fmla="val 20898504"/>
            </a:avLst>
          </a:prstGeom>
          <a:ln w="31750" cap="sq">
            <a:solidFill>
              <a:srgbClr val="7297BF"/>
            </a:solidFill>
            <a:round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480300" y="2171700"/>
            <a:ext cx="685800" cy="1588"/>
          </a:xfrm>
          <a:prstGeom prst="straightConnector1">
            <a:avLst/>
          </a:prstGeom>
          <a:ln w="31750">
            <a:solidFill>
              <a:srgbClr val="7297BF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Profilo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spesa</a:t>
            </a:r>
            <a:r>
              <a:rPr lang="en-US" dirty="0" smtClean="0"/>
              <a:t>: </a:t>
            </a:r>
            <a:r>
              <a:rPr lang="en-US" dirty="0" err="1" smtClean="0"/>
              <a:t>stima</a:t>
            </a:r>
            <a:r>
              <a:rPr lang="en-US" dirty="0" smtClean="0"/>
              <a:t> al 27 </a:t>
            </a:r>
            <a:r>
              <a:rPr lang="en-US" dirty="0" err="1" smtClean="0"/>
              <a:t>giugno</a:t>
            </a:r>
            <a:r>
              <a:rPr lang="en-US" dirty="0" smtClean="0"/>
              <a:t>, INV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41300" y="1335163"/>
            <a:ext cx="2778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Verdana"/>
              </a:rPr>
              <a:t>Ripartizione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di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quanto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impegnato</a:t>
            </a:r>
            <a:r>
              <a:rPr lang="en-US" b="1" dirty="0" smtClean="0">
                <a:latin typeface="Verdana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erdana"/>
              </a:rPr>
              <a:t>pari</a:t>
            </a:r>
            <a:r>
              <a:rPr lang="en-US" b="1" dirty="0" smtClean="0">
                <a:solidFill>
                  <a:srgbClr val="FF0000"/>
                </a:solidFill>
                <a:latin typeface="Verdana"/>
              </a:rPr>
              <a:t> al 35%</a:t>
            </a:r>
            <a:r>
              <a:rPr lang="en-US" b="1" dirty="0" smtClean="0">
                <a:latin typeface="Verdana"/>
              </a:rPr>
              <a:t> </a:t>
            </a:r>
            <a:r>
              <a:rPr lang="en-US" b="1" dirty="0" err="1" smtClean="0">
                <a:latin typeface="Verdana"/>
              </a:rPr>
              <a:t>dell’assegnazione</a:t>
            </a:r>
            <a:endParaRPr lang="en-US" dirty="0"/>
          </a:p>
        </p:txBody>
      </p:sp>
      <p:pic>
        <p:nvPicPr>
          <p:cNvPr id="12" name="Picture 11" descr="spesa_27_6_2012_IN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448" y="1303662"/>
            <a:ext cx="6096000" cy="4555470"/>
          </a:xfrm>
          <a:prstGeom prst="rect">
            <a:avLst/>
          </a:prstGeom>
        </p:spPr>
      </p:pic>
      <p:sp>
        <p:nvSpPr>
          <p:cNvPr id="14" name="Arc 13"/>
          <p:cNvSpPr/>
          <p:nvPr/>
        </p:nvSpPr>
        <p:spPr>
          <a:xfrm>
            <a:off x="3949700" y="1867694"/>
            <a:ext cx="2120900" cy="926306"/>
          </a:xfrm>
          <a:prstGeom prst="arc">
            <a:avLst>
              <a:gd name="adj1" fmla="val 16200000"/>
              <a:gd name="adj2" fmla="val 20990502"/>
            </a:avLst>
          </a:prstGeom>
          <a:ln w="31750" cap="sq">
            <a:solidFill>
              <a:srgbClr val="6F9BC8"/>
            </a:solidFill>
            <a:round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7188200" y="2209800"/>
            <a:ext cx="685800" cy="1588"/>
          </a:xfrm>
          <a:prstGeom prst="straightConnector1">
            <a:avLst/>
          </a:prstGeom>
          <a:ln w="31750">
            <a:solidFill>
              <a:srgbClr val="6F9BC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per 2013 a CSN1: ATLAS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err="1" smtClean="0"/>
              <a:t>Coordinatore</a:t>
            </a:r>
            <a:r>
              <a:rPr lang="en-US" dirty="0" smtClean="0"/>
              <a:t> I - LNF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165103" y="1219200"/>
            <a:ext cx="8851898" cy="195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err="1" smtClean="0"/>
              <a:t>Gruppo</a:t>
            </a:r>
            <a:r>
              <a:rPr lang="en-US" sz="2200" b="1" dirty="0" smtClean="0"/>
              <a:t> per </a:t>
            </a:r>
            <a:r>
              <a:rPr lang="en-US" sz="2200" b="1" dirty="0" err="1" smtClean="0"/>
              <a:t>il</a:t>
            </a:r>
            <a:r>
              <a:rPr lang="en-US" sz="2200" b="1" dirty="0" smtClean="0"/>
              <a:t> 2013: 15 </a:t>
            </a:r>
            <a:r>
              <a:rPr lang="en-US" sz="2200" b="1" dirty="0" err="1" smtClean="0"/>
              <a:t>ricercatori</a:t>
            </a:r>
            <a:r>
              <a:rPr lang="en-US" sz="2200" b="1" dirty="0" smtClean="0"/>
              <a:t> e 3 </a:t>
            </a:r>
            <a:r>
              <a:rPr lang="en-US" sz="2200" b="1" dirty="0" err="1" smtClean="0"/>
              <a:t>tecnologi</a:t>
            </a:r>
            <a:r>
              <a:rPr lang="en-US" sz="2200" b="1" dirty="0" smtClean="0"/>
              <a:t> per 16.3 FTE</a:t>
            </a:r>
          </a:p>
          <a:p>
            <a:r>
              <a:rPr lang="en-US" sz="2000" dirty="0" err="1" smtClean="0"/>
              <a:t>Laureandi</a:t>
            </a:r>
            <a:r>
              <a:rPr lang="en-US" sz="2000" dirty="0" smtClean="0"/>
              <a:t>: </a:t>
            </a:r>
            <a:r>
              <a:rPr lang="en-US" sz="2000" dirty="0" err="1" smtClean="0"/>
              <a:t>Castegnaro</a:t>
            </a:r>
            <a:r>
              <a:rPr lang="en-US" sz="2000" dirty="0" smtClean="0"/>
              <a:t> (FTK)</a:t>
            </a:r>
          </a:p>
          <a:p>
            <a:r>
              <a:rPr lang="en-US" sz="2000" dirty="0" err="1" smtClean="0"/>
              <a:t>Tecnici</a:t>
            </a:r>
            <a:r>
              <a:rPr lang="en-US" sz="2000" dirty="0" smtClean="0"/>
              <a:t>: G. </a:t>
            </a:r>
            <a:r>
              <a:rPr lang="en-US" sz="2000" dirty="0" err="1" smtClean="0"/>
              <a:t>Corradi</a:t>
            </a:r>
            <a:r>
              <a:rPr lang="en-US" sz="2000" dirty="0" smtClean="0"/>
              <a:t>, M. </a:t>
            </a:r>
            <a:r>
              <a:rPr lang="en-US" sz="2000" dirty="0" err="1" smtClean="0"/>
              <a:t>Gatta</a:t>
            </a:r>
            <a:r>
              <a:rPr lang="en-US" sz="2000" dirty="0" smtClean="0"/>
              <a:t>, C. </a:t>
            </a:r>
            <a:r>
              <a:rPr lang="en-US" sz="2000" dirty="0" err="1" smtClean="0"/>
              <a:t>Paglia</a:t>
            </a:r>
            <a:r>
              <a:rPr lang="en-US" sz="2000" dirty="0" smtClean="0"/>
              <a:t>, B. </a:t>
            </a:r>
            <a:r>
              <a:rPr lang="en-US" sz="2000" dirty="0" err="1" smtClean="0"/>
              <a:t>Ponzio</a:t>
            </a:r>
            <a:r>
              <a:rPr lang="en-US" sz="2000" dirty="0" smtClean="0"/>
              <a:t>, G. </a:t>
            </a:r>
            <a:r>
              <a:rPr lang="en-US" sz="2000" dirty="0" err="1" smtClean="0"/>
              <a:t>Pileggi</a:t>
            </a:r>
            <a:r>
              <a:rPr lang="en-US" sz="2000" dirty="0" smtClean="0"/>
              <a:t>, T. </a:t>
            </a:r>
            <a:r>
              <a:rPr lang="en-US" sz="2000" dirty="0" err="1" smtClean="0"/>
              <a:t>Vassileva</a:t>
            </a:r>
            <a:endParaRPr lang="en-US" sz="2000" dirty="0" smtClean="0"/>
          </a:p>
          <a:p>
            <a:r>
              <a:rPr lang="en-US" sz="2000" dirty="0" err="1" smtClean="0"/>
              <a:t>Supporto</a:t>
            </a:r>
            <a:r>
              <a:rPr lang="en-US" sz="2000" dirty="0" smtClean="0"/>
              <a:t> Tier-2: M. </a:t>
            </a:r>
            <a:r>
              <a:rPr lang="en-US" sz="2000" dirty="0" err="1" smtClean="0"/>
              <a:t>Pistoni</a:t>
            </a:r>
            <a:r>
              <a:rPr lang="en-US" sz="2000" dirty="0" smtClean="0"/>
              <a:t>, D. </a:t>
            </a:r>
            <a:r>
              <a:rPr lang="en-US" sz="2000" dirty="0" err="1" smtClean="0"/>
              <a:t>Spigone</a:t>
            </a:r>
            <a:r>
              <a:rPr lang="en-US" sz="2000" dirty="0" smtClean="0"/>
              <a:t>, C. Soprano</a:t>
            </a:r>
          </a:p>
          <a:p>
            <a:pPr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Prospettive</a:t>
            </a:r>
            <a:r>
              <a:rPr lang="en-US" dirty="0" smtClean="0"/>
              <a:t> per </a:t>
            </a:r>
            <a:r>
              <a:rPr lang="en-US" dirty="0" err="1" smtClean="0"/>
              <a:t>secondo</a:t>
            </a:r>
            <a:r>
              <a:rPr lang="en-US" dirty="0" smtClean="0"/>
              <a:t> </a:t>
            </a:r>
            <a:r>
              <a:rPr lang="en-US" dirty="0" err="1" smtClean="0"/>
              <a:t>semestre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/>
              <a:t>Missioni</a:t>
            </a:r>
            <a:r>
              <a:rPr lang="en-US" sz="2200" dirty="0" smtClean="0"/>
              <a:t>:</a:t>
            </a:r>
          </a:p>
          <a:p>
            <a:r>
              <a:rPr lang="en-US" sz="2200" dirty="0" err="1" smtClean="0"/>
              <a:t>Situazione</a:t>
            </a:r>
            <a:r>
              <a:rPr lang="en-US" sz="2200" dirty="0" smtClean="0"/>
              <a:t> </a:t>
            </a:r>
            <a:r>
              <a:rPr lang="en-US" sz="2200" dirty="0" err="1" smtClean="0"/>
              <a:t>critica</a:t>
            </a:r>
            <a:endParaRPr lang="en-US" sz="2200" dirty="0" smtClean="0"/>
          </a:p>
          <a:p>
            <a:r>
              <a:rPr lang="en-US" sz="2200" dirty="0" err="1" smtClean="0"/>
              <a:t>Valutazione</a:t>
            </a:r>
            <a:r>
              <a:rPr lang="en-US" sz="2200" dirty="0" smtClean="0"/>
              <a:t> </a:t>
            </a:r>
            <a:r>
              <a:rPr lang="en-US" sz="2200" dirty="0" err="1" smtClean="0"/>
              <a:t>attenta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dell’impatto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</a:t>
            </a:r>
            <a:r>
              <a:rPr lang="en-US" sz="2200" dirty="0" err="1" smtClean="0"/>
              <a:t>partecipazione</a:t>
            </a:r>
            <a:r>
              <a:rPr lang="en-US" sz="2200" dirty="0" smtClean="0"/>
              <a:t> </a:t>
            </a:r>
            <a:r>
              <a:rPr lang="en-US" sz="2200" dirty="0" err="1" smtClean="0"/>
              <a:t>alla</a:t>
            </a:r>
            <a:r>
              <a:rPr lang="en-US" sz="2200" dirty="0" smtClean="0"/>
              <a:t> CSN1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settembre</a:t>
            </a:r>
            <a:r>
              <a:rPr lang="en-US" sz="2200" dirty="0" smtClean="0"/>
              <a:t> a Torino</a:t>
            </a:r>
          </a:p>
          <a:p>
            <a:r>
              <a:rPr lang="en-US" sz="2200" dirty="0" smtClean="0"/>
              <a:t>Se </a:t>
            </a:r>
            <a:r>
              <a:rPr lang="en-US" sz="2200" dirty="0" err="1" smtClean="0"/>
              <a:t>criticita</a:t>
            </a:r>
            <a:r>
              <a:rPr lang="en-US" sz="2200" dirty="0" smtClean="0"/>
              <a:t>’ </a:t>
            </a:r>
            <a:r>
              <a:rPr lang="en-US" sz="2200" dirty="0" err="1" smtClean="0"/>
              <a:t>sono</a:t>
            </a:r>
            <a:r>
              <a:rPr lang="en-US" sz="2200" dirty="0" smtClean="0"/>
              <a:t> </a:t>
            </a:r>
            <a:r>
              <a:rPr lang="en-US" sz="2200" dirty="0" err="1" smtClean="0"/>
              <a:t>insanabili</a:t>
            </a:r>
            <a:r>
              <a:rPr lang="en-US" sz="2200" dirty="0" smtClean="0"/>
              <a:t>, faro’ </a:t>
            </a:r>
            <a:r>
              <a:rPr lang="en-US" sz="2200" dirty="0" err="1" smtClean="0"/>
              <a:t>nuova</a:t>
            </a:r>
            <a:r>
              <a:rPr lang="en-US" sz="2200" dirty="0" smtClean="0"/>
              <a:t> </a:t>
            </a:r>
            <a:r>
              <a:rPr lang="en-US" sz="2200" dirty="0" err="1" smtClean="0"/>
              <a:t>richiesta</a:t>
            </a:r>
            <a:r>
              <a:rPr lang="en-US" sz="2200" dirty="0" smtClean="0"/>
              <a:t> a </a:t>
            </a:r>
            <a:r>
              <a:rPr lang="en-US" sz="2200" dirty="0" err="1" smtClean="0"/>
              <a:t>luglio</a:t>
            </a:r>
            <a:endParaRPr lang="en-US" sz="2200" dirty="0" smtClean="0"/>
          </a:p>
          <a:p>
            <a:r>
              <a:rPr lang="en-US" sz="2200" dirty="0" err="1" smtClean="0"/>
              <a:t>Occorrera</a:t>
            </a:r>
            <a:r>
              <a:rPr lang="en-US" sz="2200" dirty="0" smtClean="0"/>
              <a:t>’ </a:t>
            </a:r>
            <a:r>
              <a:rPr lang="en-US" sz="2200" dirty="0" err="1" smtClean="0"/>
              <a:t>sinergia</a:t>
            </a:r>
            <a:r>
              <a:rPr lang="en-US" sz="2200" dirty="0" smtClean="0"/>
              <a:t> con </a:t>
            </a:r>
            <a:r>
              <a:rPr lang="en-US" sz="2200" dirty="0" err="1" smtClean="0"/>
              <a:t>tutti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gruppi</a:t>
            </a:r>
            <a:endParaRPr lang="en-US" sz="2200" dirty="0" smtClean="0"/>
          </a:p>
          <a:p>
            <a:pPr>
              <a:buNone/>
            </a:pPr>
            <a:r>
              <a:rPr lang="en-US" sz="2200" dirty="0" err="1" smtClean="0"/>
              <a:t>Consumo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dirty="0" smtClean="0"/>
              <a:t> </a:t>
            </a:r>
            <a:r>
              <a:rPr lang="en-US" sz="2200" dirty="0" err="1" smtClean="0"/>
              <a:t>Inventariabile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In </a:t>
            </a:r>
            <a:r>
              <a:rPr lang="en-US" sz="2200" dirty="0" err="1" smtClean="0"/>
              <a:t>assenza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esigenze</a:t>
            </a:r>
            <a:r>
              <a:rPr lang="en-US" sz="2200" dirty="0" smtClean="0"/>
              <a:t> </a:t>
            </a:r>
            <a:r>
              <a:rPr lang="en-US" sz="2200" dirty="0" err="1" smtClean="0"/>
              <a:t>urgenti</a:t>
            </a:r>
            <a:r>
              <a:rPr lang="en-US" sz="2200" dirty="0" smtClean="0"/>
              <a:t> </a:t>
            </a:r>
            <a:r>
              <a:rPr lang="en-US" sz="2200" dirty="0" err="1" smtClean="0"/>
              <a:t>che</a:t>
            </a:r>
            <a:r>
              <a:rPr lang="en-US" sz="2200" dirty="0" smtClean="0"/>
              <a:t> </a:t>
            </a:r>
            <a:r>
              <a:rPr lang="en-US" sz="2200" dirty="0" err="1" smtClean="0"/>
              <a:t>dovessero</a:t>
            </a:r>
            <a:r>
              <a:rPr lang="en-US" sz="2200" dirty="0" smtClean="0"/>
              <a:t> </a:t>
            </a:r>
            <a:r>
              <a:rPr lang="en-US" sz="2200" dirty="0" err="1" smtClean="0"/>
              <a:t>emergere</a:t>
            </a:r>
            <a:r>
              <a:rPr lang="en-US" sz="2200" dirty="0" smtClean="0"/>
              <a:t>:</a:t>
            </a:r>
          </a:p>
          <a:p>
            <a:pPr lvl="1"/>
            <a:r>
              <a:rPr lang="en-US" sz="1900" dirty="0" smtClean="0"/>
              <a:t>Idea </a:t>
            </a:r>
            <a:r>
              <a:rPr lang="en-US" sz="1900" dirty="0" err="1" smtClean="0"/>
              <a:t>di</a:t>
            </a:r>
            <a:r>
              <a:rPr lang="en-US" sz="1900" dirty="0" smtClean="0"/>
              <a:t> </a:t>
            </a:r>
            <a:r>
              <a:rPr lang="en-US" sz="1900" dirty="0" err="1" smtClean="0"/>
              <a:t>rimpinguare</a:t>
            </a:r>
            <a:r>
              <a:rPr lang="en-US" sz="1900" dirty="0" smtClean="0"/>
              <a:t> </a:t>
            </a:r>
            <a:r>
              <a:rPr lang="en-US" sz="1900" dirty="0" err="1" smtClean="0"/>
              <a:t>il</a:t>
            </a:r>
            <a:r>
              <a:rPr lang="en-US" sz="1900" dirty="0" smtClean="0"/>
              <a:t> POOL </a:t>
            </a:r>
            <a:r>
              <a:rPr lang="en-US" sz="1900" dirty="0" err="1" smtClean="0"/>
              <a:t>di</a:t>
            </a:r>
            <a:r>
              <a:rPr lang="en-US" sz="1900" dirty="0" smtClean="0"/>
              <a:t> </a:t>
            </a:r>
            <a:r>
              <a:rPr lang="en-US" sz="1900" dirty="0" err="1" smtClean="0"/>
              <a:t>elettronica</a:t>
            </a:r>
            <a:endParaRPr lang="en-US" sz="1900" dirty="0" smtClean="0"/>
          </a:p>
          <a:p>
            <a:pPr lvl="1"/>
            <a:r>
              <a:rPr lang="en-US" sz="1900" dirty="0" err="1" smtClean="0"/>
              <a:t>Strumenti</a:t>
            </a:r>
            <a:r>
              <a:rPr lang="en-US" sz="1900" dirty="0" smtClean="0"/>
              <a:t> </a:t>
            </a:r>
            <a:r>
              <a:rPr lang="en-US" sz="1900" dirty="0" err="1" smtClean="0"/>
              <a:t>comuni</a:t>
            </a:r>
            <a:r>
              <a:rPr lang="en-US" sz="1900" dirty="0" smtClean="0"/>
              <a:t> </a:t>
            </a:r>
            <a:r>
              <a:rPr lang="en-US" sz="1800" dirty="0" smtClean="0"/>
              <a:t>per </a:t>
            </a:r>
            <a:r>
              <a:rPr lang="en-US" sz="1800" dirty="0" err="1" smtClean="0"/>
              <a:t>analisi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GRID: idea </a:t>
            </a:r>
            <a:r>
              <a:rPr lang="en-US" sz="1800" dirty="0" err="1" smtClean="0"/>
              <a:t>di</a:t>
            </a:r>
            <a:r>
              <a:rPr lang="en-US" sz="1800" dirty="0" smtClean="0"/>
              <a:t> far </a:t>
            </a:r>
            <a:r>
              <a:rPr lang="en-US" sz="1800" dirty="0" err="1" smtClean="0"/>
              <a:t>aderire</a:t>
            </a:r>
            <a:r>
              <a:rPr lang="en-US" sz="1800" dirty="0" smtClean="0"/>
              <a:t> </a:t>
            </a:r>
            <a:r>
              <a:rPr lang="en-US" sz="1800" dirty="0" err="1" smtClean="0"/>
              <a:t>altre</a:t>
            </a:r>
            <a:r>
              <a:rPr lang="en-US" sz="1800" dirty="0" smtClean="0"/>
              <a:t> VO al Tier2 </a:t>
            </a:r>
            <a:r>
              <a:rPr lang="en-US" sz="1800" dirty="0" err="1" smtClean="0"/>
              <a:t>di</a:t>
            </a:r>
            <a:r>
              <a:rPr lang="en-US" sz="1800" dirty="0" smtClean="0"/>
              <a:t> ATLAS, </a:t>
            </a:r>
            <a:r>
              <a:rPr lang="en-US" sz="1800" dirty="0" err="1" smtClean="0"/>
              <a:t>segnatamente</a:t>
            </a:r>
            <a:r>
              <a:rPr lang="en-US" sz="1800" dirty="0" smtClean="0"/>
              <a:t> CMS, </a:t>
            </a:r>
            <a:r>
              <a:rPr lang="en-US" sz="1800" dirty="0" err="1" smtClean="0"/>
              <a:t>LHCb</a:t>
            </a:r>
            <a:r>
              <a:rPr lang="en-US" sz="1800" dirty="0" smtClean="0"/>
              <a:t>, NA62</a:t>
            </a:r>
          </a:p>
          <a:p>
            <a:pPr lvl="1"/>
            <a:r>
              <a:rPr lang="en-US" sz="1800" dirty="0" smtClean="0"/>
              <a:t>Per </a:t>
            </a:r>
            <a:r>
              <a:rPr lang="en-US" sz="1800" dirty="0" err="1" smtClean="0"/>
              <a:t>questo</a:t>
            </a:r>
            <a:r>
              <a:rPr lang="en-US" sz="1800" dirty="0" smtClean="0"/>
              <a:t> </a:t>
            </a:r>
            <a:r>
              <a:rPr lang="en-US" sz="1800" dirty="0" err="1" smtClean="0"/>
              <a:t>aspetto</a:t>
            </a:r>
            <a:r>
              <a:rPr lang="en-US" sz="1800" dirty="0" smtClean="0"/>
              <a:t>, </a:t>
            </a:r>
            <a:r>
              <a:rPr lang="en-US" sz="1800" dirty="0" err="1" smtClean="0"/>
              <a:t>richiesta</a:t>
            </a:r>
            <a:r>
              <a:rPr lang="en-US" sz="1800" dirty="0" smtClean="0"/>
              <a:t> in CSN1 in </a:t>
            </a:r>
            <a:r>
              <a:rPr lang="en-US" sz="1800" dirty="0" err="1" smtClean="0"/>
              <a:t>corso</a:t>
            </a:r>
            <a:r>
              <a:rPr lang="en-US" sz="1800" dirty="0" smtClean="0"/>
              <a:t> con </a:t>
            </a:r>
            <a:r>
              <a:rPr lang="en-US" sz="1800" dirty="0" err="1" smtClean="0"/>
              <a:t>lettera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supporto</a:t>
            </a:r>
            <a:r>
              <a:rPr lang="en-US" sz="1800" dirty="0" smtClean="0"/>
              <a:t> del </a:t>
            </a:r>
            <a:r>
              <a:rPr lang="en-US" sz="1800" dirty="0" err="1" smtClean="0"/>
              <a:t>Direttore</a:t>
            </a:r>
            <a:endParaRPr lang="en-US" sz="1900" dirty="0" smtClean="0"/>
          </a:p>
        </p:txBody>
      </p:sp>
      <p:grpSp>
        <p:nvGrpSpPr>
          <p:cNvPr id="13" name="Group 11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4" name="Action Button: Custom 13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Gruppo</a:t>
            </a:r>
            <a:r>
              <a:rPr lang="en-US" dirty="0" smtClean="0"/>
              <a:t> 1 LNF </a:t>
            </a:r>
            <a:r>
              <a:rPr lang="en-US" dirty="0" err="1" smtClean="0"/>
              <a:t>nel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3" name="Group 11"/>
          <p:cNvGrpSpPr/>
          <p:nvPr/>
        </p:nvGrpSpPr>
        <p:grpSpPr>
          <a:xfrm>
            <a:off x="8447122" y="722868"/>
            <a:ext cx="620683" cy="369332"/>
            <a:chOff x="8379506" y="5919374"/>
            <a:chExt cx="620683" cy="369332"/>
          </a:xfrm>
        </p:grpSpPr>
        <p:sp>
          <p:nvSpPr>
            <p:cNvPr id="14" name="Action Button: Custom 13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5400" y="1474894"/>
          <a:ext cx="9042405" cy="4875087"/>
        </p:xfrm>
        <a:graphic>
          <a:graphicData uri="http://schemas.openxmlformats.org/drawingml/2006/table">
            <a:tbl>
              <a:tblPr/>
              <a:tblGrid>
                <a:gridCol w="1130300"/>
                <a:gridCol w="419100"/>
                <a:gridCol w="406400"/>
                <a:gridCol w="596900"/>
                <a:gridCol w="863600"/>
                <a:gridCol w="406400"/>
                <a:gridCol w="412750"/>
                <a:gridCol w="565150"/>
                <a:gridCol w="530225"/>
                <a:gridCol w="536575"/>
                <a:gridCol w="452440"/>
                <a:gridCol w="544513"/>
                <a:gridCol w="544513"/>
                <a:gridCol w="630234"/>
                <a:gridCol w="458792"/>
                <a:gridCol w="544513"/>
              </a:tblGrid>
              <a:tr h="3230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latin typeface="Verdana"/>
                        </a:rPr>
                        <a:t>Sigla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latin typeface="Verdana"/>
                        </a:rPr>
                        <a:t>Ric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Tec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FTE</a:t>
                      </a: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&lt;FTE&gt;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MI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ME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CON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APP</a:t>
                      </a:r>
                    </a:p>
                  </a:txBody>
                  <a:tcPr marL="6773" marR="6773" marT="6773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ALTRO CAP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 smtClean="0"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ATLAS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15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16.3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0.90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90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104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128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BABAR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7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4.3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23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6.5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BESIII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3.0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?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CDF2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1.0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0.33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CMS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7.1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0.89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134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26.5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7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KLOE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18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4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14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0.64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120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155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MAN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latin typeface="Verdana"/>
                        </a:rPr>
                        <a:t>LHCb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10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7.6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0.63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9.5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52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49.5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85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NA62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6.3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0.79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116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TRA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50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latin typeface="Verdana"/>
                        </a:rPr>
                        <a:t>PSupB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5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4.7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0.43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Pmu2e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6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2?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0.33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?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latin typeface="Verdana"/>
                        </a:rPr>
                        <a:t>UA9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Verdana"/>
                        </a:rPr>
                        <a:t>6</a:t>
                      </a: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Verdana"/>
                        </a:rPr>
                        <a:t>2.1</a:t>
                      </a: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0.27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10</a:t>
                      </a:r>
                      <a:r>
                        <a:rPr lang="en-US" sz="1800" b="0" i="0" u="none" strike="noStrike" dirty="0" smtClean="0">
                          <a:solidFill>
                            <a:srgbClr val="008000"/>
                          </a:solidFill>
                          <a:latin typeface="Verdana"/>
                        </a:rPr>
                        <a:t>+10</a:t>
                      </a:r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8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21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FF"/>
                          </a:solidFill>
                          <a:latin typeface="Verdana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latin typeface="Verdana"/>
                        </a:rPr>
                        <a:t>INV</a:t>
                      </a: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011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b="0" i="0" u="none" strike="noStrike" dirty="0">
                          <a:latin typeface="Verdana"/>
                        </a:rPr>
                        <a:t>DTZ</a:t>
                      </a:r>
                    </a:p>
                  </a:txBody>
                  <a:tcPr marL="6773" marR="6773" marT="677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atin typeface="Verdana"/>
                        </a:rPr>
                        <a:t>97</a:t>
                      </a:r>
                      <a:endParaRPr lang="en-US" sz="1800" b="1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atin typeface="Verdana"/>
                        </a:rPr>
                        <a:t>22</a:t>
                      </a:r>
                      <a:endParaRPr lang="en-US" sz="1800" b="1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atin typeface="Verdana"/>
                        </a:rPr>
                        <a:t>~68</a:t>
                      </a:r>
                      <a:endParaRPr lang="en-US" sz="1800" b="1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b="1" i="0" u="none" strike="noStrike" dirty="0" smtClean="0">
                          <a:latin typeface="Verdana"/>
                        </a:rPr>
                        <a:t>~0.60</a:t>
                      </a:r>
                      <a:endParaRPr lang="en-US" sz="1800" b="1" i="0" u="none" strike="noStrike" dirty="0"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6773" marR="6773" marT="6773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0000FF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Action Button: Custom 12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88999" y="18288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092200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err="1" smtClean="0">
                <a:solidFill>
                  <a:srgbClr val="0000FF"/>
                </a:solidFill>
              </a:rPr>
              <a:t>Richieste</a:t>
            </a:r>
            <a:r>
              <a:rPr lang="en-US" sz="2200" dirty="0" smtClean="0">
                <a:solidFill>
                  <a:srgbClr val="0000FF"/>
                </a:solidFill>
              </a:rPr>
              <a:t> 2011</a:t>
            </a:r>
            <a:r>
              <a:rPr lang="en-US" sz="2200" dirty="0" smtClean="0"/>
              <a:t>, </a:t>
            </a:r>
            <a:r>
              <a:rPr lang="en-US" sz="2200" dirty="0" err="1" smtClean="0">
                <a:solidFill>
                  <a:srgbClr val="FF0000"/>
                </a:solidFill>
              </a:rPr>
              <a:t>assegnazioni</a:t>
            </a:r>
            <a:r>
              <a:rPr lang="en-US" sz="2200" dirty="0" smtClean="0">
                <a:solidFill>
                  <a:srgbClr val="FF0000"/>
                </a:solidFill>
              </a:rPr>
              <a:t> 2012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008000"/>
                </a:solidFill>
              </a:rPr>
              <a:t>SJ 2012 </a:t>
            </a:r>
            <a:r>
              <a:rPr lang="en-US" sz="2200" dirty="0" err="1" smtClean="0"/>
              <a:t>approssimati</a:t>
            </a:r>
            <a:r>
              <a:rPr lang="en-US" sz="2200" dirty="0" smtClean="0"/>
              <a:t> a 1 </a:t>
            </a:r>
            <a:r>
              <a:rPr lang="en-US" sz="2200" dirty="0" err="1" smtClean="0"/>
              <a:t>kE</a:t>
            </a:r>
            <a:endParaRPr lang="en-US" sz="2200" dirty="0"/>
          </a:p>
        </p:txBody>
      </p:sp>
      <p:sp>
        <p:nvSpPr>
          <p:cNvPr id="17" name="Action Button: Custom 16">
            <a:hlinkClick r:id="" action="ppaction://noaction" highlightClick="1"/>
            <a:hlinkHover r:id="rId4" action="ppaction://hlinksldjump"/>
          </p:cNvPr>
          <p:cNvSpPr/>
          <p:nvPr/>
        </p:nvSpPr>
        <p:spPr>
          <a:xfrm>
            <a:off x="888999" y="36068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  <a:hlinkHover r:id="rId5" action="ppaction://hlinksldjump"/>
          </p:cNvPr>
          <p:cNvSpPr/>
          <p:nvPr/>
        </p:nvSpPr>
        <p:spPr>
          <a:xfrm>
            <a:off x="888999" y="44069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  <a:hlinkHover r:id="rId6" action="ppaction://hlinksldjump"/>
          </p:cNvPr>
          <p:cNvSpPr/>
          <p:nvPr/>
        </p:nvSpPr>
        <p:spPr>
          <a:xfrm>
            <a:off x="888999" y="40767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noaction" highlightClick="1"/>
            <a:hlinkHover r:id="rId7" action="ppaction://hlinksldjump"/>
          </p:cNvPr>
          <p:cNvSpPr/>
          <p:nvPr/>
        </p:nvSpPr>
        <p:spPr>
          <a:xfrm>
            <a:off x="888999" y="31369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Custom 20">
            <a:hlinkClick r:id="" action="ppaction://noaction" highlightClick="1"/>
            <a:hlinkHover r:id="rId8" action="ppaction://hlinksldjump"/>
          </p:cNvPr>
          <p:cNvSpPr/>
          <p:nvPr/>
        </p:nvSpPr>
        <p:spPr>
          <a:xfrm>
            <a:off x="888999" y="24765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Custom 21">
            <a:hlinkClick r:id="" action="ppaction://noaction" highlightClick="1"/>
            <a:hlinkHover r:id="rId9" action="ppaction://hlinksldjump"/>
          </p:cNvPr>
          <p:cNvSpPr/>
          <p:nvPr/>
        </p:nvSpPr>
        <p:spPr>
          <a:xfrm>
            <a:off x="888999" y="48768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Custom 22">
            <a:hlinkClick r:id="" action="ppaction://noaction" highlightClick="1"/>
            <a:hlinkHover r:id="rId10" action="ppaction://hlinksldjump"/>
          </p:cNvPr>
          <p:cNvSpPr/>
          <p:nvPr/>
        </p:nvSpPr>
        <p:spPr>
          <a:xfrm>
            <a:off x="888999" y="53340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  <a:hlinkHover r:id="rId11" action="ppaction://hlinksldjump"/>
          </p:cNvPr>
          <p:cNvSpPr/>
          <p:nvPr/>
        </p:nvSpPr>
        <p:spPr>
          <a:xfrm>
            <a:off x="888999" y="6095981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88999" y="21336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Custom 25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888999" y="28067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Custom 26">
            <a:hlinkClick r:id="" action="ppaction://noaction" highlightClick="1"/>
            <a:hlinkHover r:id="rId12" action="ppaction://hlinksldjump"/>
          </p:cNvPr>
          <p:cNvSpPr/>
          <p:nvPr/>
        </p:nvSpPr>
        <p:spPr>
          <a:xfrm>
            <a:off x="888999" y="5689600"/>
            <a:ext cx="203201" cy="152400"/>
          </a:xfrm>
          <a:prstGeom prst="actionButtonBlank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gruppo</a:t>
            </a:r>
            <a:r>
              <a:rPr lang="en-US" dirty="0" smtClean="0"/>
              <a:t> 1 </a:t>
            </a:r>
            <a:r>
              <a:rPr lang="en-US" dirty="0" err="1" smtClean="0"/>
              <a:t>servizi</a:t>
            </a:r>
            <a:r>
              <a:rPr lang="en-US" dirty="0" smtClean="0"/>
              <a:t> 2012/2013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3" name="Group 11"/>
          <p:cNvGrpSpPr/>
          <p:nvPr/>
        </p:nvGrpSpPr>
        <p:grpSpPr>
          <a:xfrm>
            <a:off x="8447122" y="722868"/>
            <a:ext cx="620683" cy="369332"/>
            <a:chOff x="8379506" y="5919374"/>
            <a:chExt cx="620683" cy="369332"/>
          </a:xfrm>
        </p:grpSpPr>
        <p:sp>
          <p:nvSpPr>
            <p:cNvPr id="14" name="Action Button: Custom 13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29" name="Group 92"/>
          <p:cNvGraphicFramePr>
            <a:graphicFrameLocks noGrp="1"/>
          </p:cNvGraphicFramePr>
          <p:nvPr/>
        </p:nvGraphicFramePr>
        <p:xfrm>
          <a:off x="136618" y="1244601"/>
          <a:ext cx="8794570" cy="2499432"/>
        </p:xfrm>
        <a:graphic>
          <a:graphicData uri="http://schemas.openxmlformats.org/drawingml/2006/table">
            <a:tbl>
              <a:tblPr/>
              <a:tblGrid>
                <a:gridCol w="866682"/>
                <a:gridCol w="723900"/>
                <a:gridCol w="965200"/>
                <a:gridCol w="685800"/>
                <a:gridCol w="787400"/>
                <a:gridCol w="787400"/>
                <a:gridCol w="686440"/>
                <a:gridCol w="822937"/>
                <a:gridCol w="822937"/>
                <a:gridCol w="822937"/>
                <a:gridCol w="822937"/>
              </a:tblGrid>
              <a:tr h="269421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servizi II semestre 2012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)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ATLAS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BES-III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CMS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KLOE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LHCb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NA62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SupB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Mu2e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UA9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TOT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4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9.5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22.5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62.5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0.5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7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23.5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SPAS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3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4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1.5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2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12.5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Tecn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6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3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18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30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10.5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34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12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Bookman Old Style"/>
                        </a:rPr>
                        <a:t>3?</a:t>
                      </a:r>
                      <a:endParaRPr lang="en-US" sz="1600" dirty="0">
                        <a:latin typeface="+mj-lt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116.5/168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" name="Group 92"/>
          <p:cNvGraphicFramePr>
            <a:graphicFrameLocks noGrp="1"/>
          </p:cNvGraphicFramePr>
          <p:nvPr/>
        </p:nvGraphicFramePr>
        <p:xfrm>
          <a:off x="136618" y="3768026"/>
          <a:ext cx="8791490" cy="2402908"/>
        </p:xfrm>
        <a:graphic>
          <a:graphicData uri="http://schemas.openxmlformats.org/drawingml/2006/table">
            <a:tbl>
              <a:tblPr/>
              <a:tblGrid>
                <a:gridCol w="820415"/>
                <a:gridCol w="909867"/>
                <a:gridCol w="901700"/>
                <a:gridCol w="660400"/>
                <a:gridCol w="825500"/>
                <a:gridCol w="800100"/>
                <a:gridCol w="787400"/>
                <a:gridCol w="800100"/>
                <a:gridCol w="812800"/>
                <a:gridCol w="680397"/>
                <a:gridCol w="792811"/>
              </a:tblGrid>
              <a:tr h="279409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Richieste servizi I semestre 2013 (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)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ATLAS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BES-III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CMS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KLOE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LHCb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NA62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SupB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Mu2e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UA9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TOT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11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9.5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11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3.5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50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0.5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0.5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7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24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SPAS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"/>
                        </a:rPr>
                        <a:t>6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1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4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6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2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25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1" charset="-128"/>
                          <a:cs typeface="Bookman Old Style"/>
                        </a:rPr>
                        <a:t>Tecn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8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31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30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10.5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34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12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  <a:cs typeface=""/>
                        </a:rPr>
                        <a:t>3?</a:t>
                      </a:r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j-lt"/>
                        <a:cs typeface="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131.5/168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  <p:grpSp>
        <p:nvGrpSpPr>
          <p:cNvPr id="3" name="Group 11"/>
          <p:cNvGrpSpPr/>
          <p:nvPr/>
        </p:nvGrpSpPr>
        <p:grpSpPr>
          <a:xfrm>
            <a:off x="8447122" y="722868"/>
            <a:ext cx="620683" cy="369332"/>
            <a:chOff x="8379506" y="5919374"/>
            <a:chExt cx="620683" cy="369332"/>
          </a:xfrm>
        </p:grpSpPr>
        <p:sp>
          <p:nvSpPr>
            <p:cNvPr id="14" name="Action Button: Custom 13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err="1" smtClean="0"/>
              <a:t>Attivita</a:t>
            </a:r>
            <a:r>
              <a:rPr lang="en-US" sz="2200" dirty="0" smtClean="0"/>
              <a:t>’ del </a:t>
            </a:r>
            <a:r>
              <a:rPr lang="en-US" sz="2200" dirty="0" err="1" smtClean="0"/>
              <a:t>gruppo</a:t>
            </a:r>
            <a:r>
              <a:rPr lang="en-US" sz="2200" dirty="0" smtClean="0"/>
              <a:t> 1 </a:t>
            </a:r>
            <a:r>
              <a:rPr lang="en-US" sz="2200" dirty="0" err="1" smtClean="0"/>
              <a:t>nel</a:t>
            </a:r>
            <a:r>
              <a:rPr lang="en-US" sz="2200" dirty="0" smtClean="0"/>
              <a:t> </a:t>
            </a:r>
            <a:r>
              <a:rPr lang="en-US" sz="2200" dirty="0" err="1" smtClean="0"/>
              <a:t>biennio</a:t>
            </a:r>
            <a:r>
              <a:rPr lang="en-US" sz="2200" dirty="0" smtClean="0"/>
              <a:t> 2012-3 </a:t>
            </a:r>
            <a:r>
              <a:rPr lang="en-US" sz="2200" dirty="0" err="1" smtClean="0"/>
              <a:t>mostra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positiva</a:t>
            </a:r>
            <a:r>
              <a:rPr lang="en-US" sz="2200" dirty="0" smtClean="0"/>
              <a:t> </a:t>
            </a:r>
            <a:r>
              <a:rPr lang="en-US" sz="2200" dirty="0" err="1" smtClean="0"/>
              <a:t>versatilita</a:t>
            </a:r>
            <a:r>
              <a:rPr lang="en-US" sz="2200" dirty="0" smtClean="0"/>
              <a:t>’:</a:t>
            </a:r>
          </a:p>
          <a:p>
            <a:r>
              <a:rPr lang="en-US" sz="2200" dirty="0" err="1" smtClean="0"/>
              <a:t>Attivita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analisi</a:t>
            </a:r>
            <a:r>
              <a:rPr lang="en-US" sz="2200" dirty="0" smtClean="0"/>
              <a:t> </a:t>
            </a:r>
            <a:r>
              <a:rPr lang="en-US" sz="2200" dirty="0" err="1" smtClean="0"/>
              <a:t>importante</a:t>
            </a:r>
            <a:endParaRPr lang="en-US" sz="2200" dirty="0" smtClean="0"/>
          </a:p>
          <a:p>
            <a:r>
              <a:rPr lang="en-US" sz="2200" dirty="0" err="1" smtClean="0"/>
              <a:t>Attivita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di</a:t>
            </a:r>
            <a:r>
              <a:rPr lang="en-US" sz="2200" dirty="0" smtClean="0"/>
              <a:t> R&amp;D (upgrade </a:t>
            </a:r>
            <a:r>
              <a:rPr lang="en-US" sz="2200" dirty="0" err="1" smtClean="0"/>
              <a:t>degli</a:t>
            </a:r>
            <a:r>
              <a:rPr lang="en-US" sz="2200" dirty="0" smtClean="0"/>
              <a:t> esp. LHC, </a:t>
            </a:r>
            <a:r>
              <a:rPr lang="en-US" sz="2200" dirty="0" err="1" smtClean="0"/>
              <a:t>pSuperB</a:t>
            </a:r>
            <a:r>
              <a:rPr lang="en-US" sz="2200" dirty="0" smtClean="0"/>
              <a:t>, </a:t>
            </a:r>
            <a:r>
              <a:rPr lang="en-US" sz="2200" dirty="0" err="1" smtClean="0"/>
              <a:t>ecc</a:t>
            </a:r>
            <a:r>
              <a:rPr lang="en-US" sz="2200" dirty="0" smtClean="0"/>
              <a:t>.)</a:t>
            </a:r>
            <a:endParaRPr lang="en-US" sz="2200" dirty="0" smtClean="0"/>
          </a:p>
          <a:p>
            <a:r>
              <a:rPr lang="en-US" sz="2200" dirty="0" err="1" smtClean="0"/>
              <a:t>Attivita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costruzione</a:t>
            </a:r>
            <a:r>
              <a:rPr lang="en-US" sz="2200" dirty="0" smtClean="0"/>
              <a:t> </a:t>
            </a:r>
            <a:r>
              <a:rPr lang="en-US" sz="2200" dirty="0" err="1" smtClean="0"/>
              <a:t>apparati</a:t>
            </a:r>
            <a:r>
              <a:rPr lang="en-US" sz="2200" dirty="0" smtClean="0"/>
              <a:t> (KLOE, NA62, </a:t>
            </a:r>
            <a:r>
              <a:rPr lang="en-US" sz="2200" dirty="0" err="1" smtClean="0"/>
              <a:t>ecc</a:t>
            </a:r>
            <a:r>
              <a:rPr lang="en-US" sz="2200" dirty="0" smtClean="0"/>
              <a:t>.)</a:t>
            </a:r>
          </a:p>
          <a:p>
            <a:r>
              <a:rPr lang="en-US" sz="2200" dirty="0" err="1" smtClean="0"/>
              <a:t>Occorre</a:t>
            </a:r>
            <a:r>
              <a:rPr lang="en-US" sz="2200" dirty="0" smtClean="0"/>
              <a:t> </a:t>
            </a:r>
            <a:r>
              <a:rPr lang="en-US" sz="2200" dirty="0" err="1" smtClean="0"/>
              <a:t>perseguire</a:t>
            </a:r>
            <a:r>
              <a:rPr lang="en-US" sz="2200" dirty="0" smtClean="0"/>
              <a:t> </a:t>
            </a:r>
            <a:r>
              <a:rPr lang="en-US" sz="2200" dirty="0" err="1" smtClean="0"/>
              <a:t>maggiore</a:t>
            </a:r>
            <a:r>
              <a:rPr lang="en-US" sz="2200" dirty="0" smtClean="0"/>
              <a:t> </a:t>
            </a:r>
            <a:r>
              <a:rPr lang="en-US" sz="2200" dirty="0" err="1" smtClean="0"/>
              <a:t>sinergia</a:t>
            </a:r>
            <a:r>
              <a:rPr lang="en-US" sz="2200" dirty="0" smtClean="0"/>
              <a:t> </a:t>
            </a:r>
            <a:r>
              <a:rPr lang="en-US" sz="2200" dirty="0" err="1" smtClean="0"/>
              <a:t>tra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gruppi</a:t>
            </a:r>
            <a:r>
              <a:rPr lang="en-US" sz="2200" dirty="0" smtClean="0"/>
              <a:t>, come in </a:t>
            </a:r>
            <a:r>
              <a:rPr lang="en-US" sz="2200" dirty="0" err="1" smtClean="0"/>
              <a:t>questi</a:t>
            </a:r>
            <a:r>
              <a:rPr lang="en-US" sz="2200" dirty="0" smtClean="0"/>
              <a:t> </a:t>
            </a:r>
            <a:r>
              <a:rPr lang="en-US" sz="2200" dirty="0" err="1" smtClean="0"/>
              <a:t>casi</a:t>
            </a:r>
            <a:r>
              <a:rPr lang="en-US" sz="2200" dirty="0" smtClean="0"/>
              <a:t>:</a:t>
            </a:r>
            <a:endParaRPr lang="en-US" sz="2200" dirty="0" smtClean="0"/>
          </a:p>
          <a:p>
            <a:pPr lvl="1"/>
            <a:r>
              <a:rPr lang="en-US" sz="1900" dirty="0" smtClean="0"/>
              <a:t>cosmic ray stand al </a:t>
            </a:r>
            <a:r>
              <a:rPr lang="en-US" sz="1900" dirty="0" err="1" smtClean="0"/>
              <a:t>capannone</a:t>
            </a:r>
            <a:r>
              <a:rPr lang="en-US" sz="1900" dirty="0" smtClean="0"/>
              <a:t> </a:t>
            </a:r>
            <a:r>
              <a:rPr lang="en-US" sz="1900" dirty="0" err="1" smtClean="0"/>
              <a:t>gran</a:t>
            </a:r>
            <a:r>
              <a:rPr lang="en-US" sz="1900" dirty="0" smtClean="0"/>
              <a:t> </a:t>
            </a:r>
            <a:r>
              <a:rPr lang="en-US" sz="1900" dirty="0" err="1" smtClean="0"/>
              <a:t>sasso</a:t>
            </a:r>
            <a:r>
              <a:rPr lang="en-US" sz="1900" dirty="0" smtClean="0"/>
              <a:t> (</a:t>
            </a:r>
            <a:r>
              <a:rPr lang="en-US" sz="1900" dirty="0" err="1" smtClean="0"/>
              <a:t>SuperB</a:t>
            </a:r>
            <a:r>
              <a:rPr lang="en-US" sz="1900" dirty="0" smtClean="0"/>
              <a:t>, ATLAS, </a:t>
            </a:r>
            <a:r>
              <a:rPr lang="en-US" sz="1900" dirty="0" err="1" smtClean="0"/>
              <a:t>LHCb</a:t>
            </a:r>
            <a:r>
              <a:rPr lang="en-US" sz="1900" dirty="0" smtClean="0"/>
              <a:t>, DTZ)</a:t>
            </a:r>
          </a:p>
          <a:p>
            <a:pPr lvl="1"/>
            <a:r>
              <a:rPr lang="en-US" sz="1900" dirty="0" err="1" smtClean="0"/>
              <a:t>Entrata</a:t>
            </a:r>
            <a:r>
              <a:rPr lang="en-US" sz="1900" dirty="0" smtClean="0"/>
              <a:t> in ATLAS TIER-2 (ATLAS, NA62, CMS, </a:t>
            </a:r>
            <a:r>
              <a:rPr lang="en-US" sz="1900" dirty="0" err="1" smtClean="0"/>
              <a:t>LHCb</a:t>
            </a:r>
            <a:r>
              <a:rPr lang="en-US" sz="1900" dirty="0" smtClean="0"/>
              <a:t>, DTZ)</a:t>
            </a:r>
            <a:endParaRPr lang="en-US" sz="1800" dirty="0" smtClean="0"/>
          </a:p>
          <a:p>
            <a:pPr lvl="1"/>
            <a:r>
              <a:rPr lang="en-US" sz="1800" dirty="0" err="1" smtClean="0"/>
              <a:t>Tracciatore</a:t>
            </a:r>
            <a:r>
              <a:rPr lang="en-US" sz="1800" dirty="0" smtClean="0"/>
              <a:t> </a:t>
            </a:r>
            <a:r>
              <a:rPr lang="en-US" sz="1800" dirty="0" err="1" smtClean="0"/>
              <a:t>scintillatore</a:t>
            </a:r>
            <a:r>
              <a:rPr lang="en-US" sz="1800" dirty="0" smtClean="0"/>
              <a:t>-WLS fibers (BES-III, </a:t>
            </a:r>
            <a:r>
              <a:rPr lang="en-US" sz="1800" dirty="0" err="1" smtClean="0"/>
              <a:t>SuperB</a:t>
            </a:r>
            <a:r>
              <a:rPr lang="en-US" sz="1800" dirty="0" smtClean="0"/>
              <a:t>, </a:t>
            </a:r>
            <a:r>
              <a:rPr lang="en-US" sz="1800" dirty="0" err="1" smtClean="0"/>
              <a:t>LHCb</a:t>
            </a:r>
            <a:r>
              <a:rPr lang="en-US" sz="1800" dirty="0" smtClean="0"/>
              <a:t>, DTZ)</a:t>
            </a:r>
          </a:p>
          <a:p>
            <a:r>
              <a:rPr lang="en-US" sz="2200" dirty="0" err="1" smtClean="0"/>
              <a:t>Qualche</a:t>
            </a:r>
            <a:r>
              <a:rPr lang="en-US" sz="2200" dirty="0" smtClean="0"/>
              <a:t> </a:t>
            </a:r>
            <a:r>
              <a:rPr lang="en-US" sz="2200" dirty="0" err="1" smtClean="0"/>
              <a:t>difficolta</a:t>
            </a:r>
            <a:r>
              <a:rPr lang="en-US" sz="2200" dirty="0" smtClean="0"/>
              <a:t>’ ad </a:t>
            </a:r>
            <a:r>
              <a:rPr lang="en-US" sz="2200" dirty="0" err="1" smtClean="0"/>
              <a:t>attrarre</a:t>
            </a:r>
            <a:r>
              <a:rPr lang="en-US" sz="2200" dirty="0" smtClean="0"/>
              <a:t> </a:t>
            </a:r>
            <a:r>
              <a:rPr lang="en-US" sz="2200" dirty="0" err="1" smtClean="0"/>
              <a:t>giovani</a:t>
            </a:r>
            <a:r>
              <a:rPr lang="en-US" sz="2200" dirty="0" smtClean="0"/>
              <a:t>, </a:t>
            </a:r>
            <a:r>
              <a:rPr lang="en-US" sz="2200" dirty="0" err="1" smtClean="0"/>
              <a:t>specialmente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laureandi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dirty="0" smtClean="0"/>
              <a:t> </a:t>
            </a:r>
            <a:r>
              <a:rPr lang="en-US" sz="2200" dirty="0" err="1" smtClean="0"/>
              <a:t>dottorandi</a:t>
            </a:r>
            <a:r>
              <a:rPr lang="en-US" sz="2200" dirty="0" smtClean="0"/>
              <a:t>, </a:t>
            </a:r>
            <a:r>
              <a:rPr lang="en-US" sz="2200" dirty="0" err="1" smtClean="0"/>
              <a:t>ci</a:t>
            </a:r>
            <a:r>
              <a:rPr lang="en-US" sz="2200" dirty="0" smtClean="0"/>
              <a:t> </a:t>
            </a:r>
            <a:r>
              <a:rPr lang="en-US" sz="2200" dirty="0" err="1" smtClean="0"/>
              <a:t>stiamo</a:t>
            </a:r>
            <a:r>
              <a:rPr lang="en-US" sz="2200" dirty="0" smtClean="0"/>
              <a:t> </a:t>
            </a:r>
            <a:r>
              <a:rPr lang="en-US" sz="2200" dirty="0" err="1" smtClean="0"/>
              <a:t>sforzando</a:t>
            </a:r>
            <a:r>
              <a:rPr lang="en-US" sz="2200" dirty="0" smtClean="0"/>
              <a:t> con </a:t>
            </a:r>
            <a:r>
              <a:rPr lang="en-US" sz="2200" dirty="0" err="1" smtClean="0"/>
              <a:t>qualche</a:t>
            </a:r>
            <a:r>
              <a:rPr lang="en-US" sz="2200" dirty="0" smtClean="0"/>
              <a:t> piccolo </a:t>
            </a:r>
            <a:r>
              <a:rPr lang="en-US" sz="2200" dirty="0" err="1" smtClean="0"/>
              <a:t>successo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invertire</a:t>
            </a:r>
            <a:r>
              <a:rPr lang="en-US" sz="2200" dirty="0" smtClean="0"/>
              <a:t> la </a:t>
            </a:r>
            <a:r>
              <a:rPr lang="en-US" sz="2200" dirty="0" err="1" smtClean="0"/>
              <a:t>tendenza</a:t>
            </a:r>
            <a:endParaRPr lang="en-US" sz="2200" dirty="0" smtClean="0"/>
          </a:p>
          <a:p>
            <a:r>
              <a:rPr lang="en-US" sz="2200" dirty="0" err="1" smtClean="0"/>
              <a:t>Nuova</a:t>
            </a:r>
            <a:r>
              <a:rPr lang="en-US" sz="2200" dirty="0" smtClean="0"/>
              <a:t> </a:t>
            </a:r>
            <a:r>
              <a:rPr lang="en-US" sz="2200" dirty="0" err="1" smtClean="0"/>
              <a:t>attivita</a:t>
            </a:r>
            <a:r>
              <a:rPr lang="en-US" sz="2200" dirty="0" smtClean="0"/>
              <a:t>’ in </a:t>
            </a:r>
            <a:r>
              <a:rPr lang="en-US" sz="2200" dirty="0" err="1" smtClean="0"/>
              <a:t>fieri</a:t>
            </a:r>
            <a:r>
              <a:rPr lang="en-US" sz="2200" dirty="0" smtClean="0"/>
              <a:t>: g-2 a FNAL, </a:t>
            </a:r>
            <a:r>
              <a:rPr lang="en-US" sz="2200" dirty="0" err="1" smtClean="0"/>
              <a:t>su</a:t>
            </a:r>
            <a:r>
              <a:rPr lang="en-US" sz="2200" dirty="0" smtClean="0"/>
              <a:t> </a:t>
            </a:r>
            <a:r>
              <a:rPr lang="en-US" sz="2200" dirty="0" err="1" smtClean="0"/>
              <a:t>una</a:t>
            </a:r>
            <a:r>
              <a:rPr lang="en-US" sz="2200" dirty="0" smtClean="0"/>
              <a:t> </a:t>
            </a:r>
            <a:r>
              <a:rPr lang="en-US" sz="2200" dirty="0" err="1" smtClean="0"/>
              <a:t>scala</a:t>
            </a:r>
            <a:r>
              <a:rPr lang="en-US" sz="2200" dirty="0" smtClean="0"/>
              <a:t> </a:t>
            </a:r>
            <a:r>
              <a:rPr lang="en-US" sz="2200" dirty="0" err="1" smtClean="0"/>
              <a:t>ragionevole</a:t>
            </a:r>
            <a:r>
              <a:rPr lang="en-US" sz="2200" dirty="0" smtClean="0"/>
              <a:t> in termini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costi/benefici</a:t>
            </a:r>
            <a:r>
              <a:rPr lang="en-US" sz="2200" dirty="0" smtClean="0"/>
              <a:t>. </a:t>
            </a:r>
            <a:r>
              <a:rPr lang="en-US" sz="2200" dirty="0" err="1" smtClean="0"/>
              <a:t>Sinergia</a:t>
            </a:r>
            <a:r>
              <a:rPr lang="en-US" sz="2200" dirty="0" smtClean="0"/>
              <a:t> con pMu2e </a:t>
            </a:r>
            <a:r>
              <a:rPr lang="en-US" sz="2200" dirty="0" err="1" smtClean="0"/>
              <a:t>da</a:t>
            </a:r>
            <a:r>
              <a:rPr lang="en-US" sz="2200" dirty="0" smtClean="0"/>
              <a:t> </a:t>
            </a:r>
            <a:r>
              <a:rPr lang="en-US" sz="2200" dirty="0" err="1" smtClean="0"/>
              <a:t>approfondire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congiuntura</a:t>
            </a:r>
            <a:r>
              <a:rPr lang="en-US" dirty="0" smtClean="0"/>
              <a:t> </a:t>
            </a:r>
            <a:r>
              <a:rPr lang="en-US" dirty="0" err="1" smtClean="0"/>
              <a:t>attuale</a:t>
            </a:r>
            <a:r>
              <a:rPr lang="en-US" dirty="0" smtClean="0"/>
              <a:t> </a:t>
            </a:r>
            <a:r>
              <a:rPr lang="en-US" dirty="0" err="1" smtClean="0"/>
              <a:t>dell’INFN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66280"/>
            <a:ext cx="8686800" cy="49377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dirty="0" err="1" smtClean="0"/>
              <a:t>Funzionalita</a:t>
            </a:r>
            <a:r>
              <a:rPr lang="en-US" sz="2200" dirty="0" smtClean="0"/>
              <a:t>’ </a:t>
            </a:r>
            <a:r>
              <a:rPr lang="en-US" sz="2200" dirty="0" err="1" smtClean="0"/>
              <a:t>delle</a:t>
            </a:r>
            <a:r>
              <a:rPr lang="en-US" sz="2200" dirty="0" smtClean="0"/>
              <a:t> </a:t>
            </a:r>
            <a:r>
              <a:rPr lang="en-US" sz="2200" dirty="0" err="1" smtClean="0"/>
              <a:t>attivita</a:t>
            </a:r>
            <a:r>
              <a:rPr lang="en-US" sz="2200" dirty="0" smtClean="0"/>
              <a:t>’ </a:t>
            </a:r>
            <a:r>
              <a:rPr lang="en-US" sz="2200" dirty="0" err="1" smtClean="0"/>
              <a:t>alterata</a:t>
            </a:r>
            <a:r>
              <a:rPr lang="en-US" sz="2200" dirty="0" smtClean="0"/>
              <a:t>: </a:t>
            </a:r>
            <a:r>
              <a:rPr lang="en-US" sz="2200" dirty="0" err="1" smtClean="0"/>
              <a:t>pesanti</a:t>
            </a:r>
            <a:r>
              <a:rPr lang="en-US" sz="2200" dirty="0" smtClean="0"/>
              <a:t> </a:t>
            </a:r>
            <a:r>
              <a:rPr lang="en-US" sz="2200" dirty="0" err="1" smtClean="0"/>
              <a:t>restrizioni</a:t>
            </a:r>
            <a:r>
              <a:rPr lang="en-US" sz="2200" dirty="0" smtClean="0"/>
              <a:t> </a:t>
            </a:r>
            <a:r>
              <a:rPr lang="en-US" sz="2200" dirty="0" err="1" smtClean="0"/>
              <a:t>di</a:t>
            </a:r>
            <a:r>
              <a:rPr lang="en-US" sz="2200" dirty="0" smtClean="0"/>
              <a:t> </a:t>
            </a:r>
            <a:r>
              <a:rPr lang="en-US" sz="2200" dirty="0" err="1" smtClean="0"/>
              <a:t>bilancio</a:t>
            </a:r>
            <a:r>
              <a:rPr lang="en-US" sz="2200" dirty="0" smtClean="0"/>
              <a:t> </a:t>
            </a:r>
            <a:r>
              <a:rPr lang="en-US" sz="2200" dirty="0" err="1" smtClean="0"/>
              <a:t>e</a:t>
            </a:r>
            <a:r>
              <a:rPr lang="en-US" sz="2200" dirty="0" smtClean="0"/>
              <a:t> </a:t>
            </a:r>
            <a:r>
              <a:rPr lang="en-US" sz="2200" dirty="0" err="1" smtClean="0"/>
              <a:t>blocchi</a:t>
            </a:r>
            <a:r>
              <a:rPr lang="en-US" sz="2200" dirty="0" smtClean="0"/>
              <a:t> </a:t>
            </a:r>
            <a:r>
              <a:rPr lang="en-US" sz="2200" dirty="0" err="1" smtClean="0"/>
              <a:t>legislativi</a:t>
            </a:r>
            <a:endParaRPr lang="en-US" sz="2200" dirty="0" smtClean="0"/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Premiale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bloccato</a:t>
            </a:r>
            <a:r>
              <a:rPr lang="en-US" sz="2200" dirty="0" smtClean="0">
                <a:solidFill>
                  <a:prstClr val="black"/>
                </a:solidFill>
              </a:rPr>
              <a:t>, </a:t>
            </a:r>
            <a:r>
              <a:rPr lang="en-US" sz="2200" dirty="0" err="1" smtClean="0">
                <a:solidFill>
                  <a:prstClr val="black"/>
                </a:solidFill>
              </a:rPr>
              <a:t>decisione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avocata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alla</a:t>
            </a:r>
            <a:r>
              <a:rPr lang="en-US" sz="2200" dirty="0" smtClean="0">
                <a:solidFill>
                  <a:prstClr val="black"/>
                </a:solidFill>
              </a:rPr>
              <a:t> Corte </a:t>
            </a:r>
            <a:r>
              <a:rPr lang="en-US" sz="2200" dirty="0" err="1" smtClean="0">
                <a:solidFill>
                  <a:prstClr val="black"/>
                </a:solidFill>
              </a:rPr>
              <a:t>dei</a:t>
            </a:r>
            <a:r>
              <a:rPr lang="en-US" sz="2200" dirty="0" smtClean="0">
                <a:solidFill>
                  <a:prstClr val="black"/>
                </a:solidFill>
              </a:rPr>
              <a:t> Conti (dall’1/4/2012)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Autorizzazione</a:t>
            </a:r>
            <a:r>
              <a:rPr lang="en-US" sz="2200" dirty="0" smtClean="0">
                <a:solidFill>
                  <a:prstClr val="black"/>
                </a:solidFill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</a:rPr>
              <a:t>bandire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su</a:t>
            </a:r>
            <a:r>
              <a:rPr lang="en-US" sz="2200" dirty="0" smtClean="0">
                <a:solidFill>
                  <a:prstClr val="black"/>
                </a:solidFill>
              </a:rPr>
              <a:t> budget TO 2009-10 </a:t>
            </a:r>
            <a:r>
              <a:rPr lang="en-US" sz="2162" dirty="0" err="1" smtClean="0">
                <a:solidFill>
                  <a:prstClr val="black"/>
                </a:solidFill>
              </a:rPr>
              <a:t>ferma</a:t>
            </a:r>
            <a:r>
              <a:rPr lang="en-US" sz="2162" dirty="0" smtClean="0">
                <a:solidFill>
                  <a:prstClr val="black"/>
                </a:solidFill>
              </a:rPr>
              <a:t> al MEF (dall’1/4/2011)</a:t>
            </a:r>
          </a:p>
          <a:p>
            <a:pPr lvl="1">
              <a:buClr>
                <a:srgbClr val="727CA3"/>
              </a:buClr>
            </a:pPr>
            <a:r>
              <a:rPr lang="en-US" sz="1900" dirty="0" smtClean="0">
                <a:solidFill>
                  <a:prstClr val="black"/>
                </a:solidFill>
              </a:rPr>
              <a:t>A </a:t>
            </a:r>
            <a:r>
              <a:rPr lang="en-US" sz="1900" dirty="0" err="1" smtClean="0">
                <a:solidFill>
                  <a:prstClr val="black"/>
                </a:solidFill>
              </a:rPr>
              <a:t>Luglio</a:t>
            </a:r>
            <a:r>
              <a:rPr lang="en-US" sz="1900" dirty="0" smtClean="0">
                <a:solidFill>
                  <a:prstClr val="black"/>
                </a:solidFill>
              </a:rPr>
              <a:t> 2012, a </a:t>
            </a:r>
            <a:r>
              <a:rPr lang="en-US" sz="1900" dirty="0" err="1" smtClean="0">
                <a:solidFill>
                  <a:prstClr val="black"/>
                </a:solidFill>
              </a:rPr>
              <a:t>legislazione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vigente</a:t>
            </a:r>
            <a:r>
              <a:rPr lang="en-US" sz="1900" dirty="0" smtClean="0">
                <a:solidFill>
                  <a:prstClr val="black"/>
                </a:solidFill>
              </a:rPr>
              <a:t>, </a:t>
            </a:r>
            <a:r>
              <a:rPr lang="en-US" sz="1900" dirty="0" err="1" smtClean="0">
                <a:solidFill>
                  <a:prstClr val="black"/>
                </a:solidFill>
              </a:rPr>
              <a:t>richieste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su</a:t>
            </a:r>
            <a:r>
              <a:rPr lang="en-US" sz="1900" dirty="0" smtClean="0">
                <a:solidFill>
                  <a:prstClr val="black"/>
                </a:solidFill>
              </a:rPr>
              <a:t> TO 2009 </a:t>
            </a:r>
            <a:r>
              <a:rPr lang="en-US" sz="1900" dirty="0" err="1" smtClean="0">
                <a:solidFill>
                  <a:prstClr val="black"/>
                </a:solidFill>
              </a:rPr>
              <a:t>scadranno</a:t>
            </a:r>
            <a:endParaRPr lang="en-US" sz="1900" dirty="0" smtClean="0">
              <a:solidFill>
                <a:prstClr val="black"/>
              </a:solidFill>
            </a:endParaRP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</a:rPr>
              <a:t>Parliamo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di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46" dirty="0" smtClean="0">
                <a:solidFill>
                  <a:prstClr val="black"/>
                </a:solidFill>
              </a:rPr>
              <a:t> &gt;50 </a:t>
            </a:r>
            <a:r>
              <a:rPr lang="en-US" sz="1946" dirty="0" err="1" smtClean="0">
                <a:solidFill>
                  <a:prstClr val="black"/>
                </a:solidFill>
              </a:rPr>
              <a:t>posti</a:t>
            </a:r>
            <a:r>
              <a:rPr lang="en-US" sz="1946" dirty="0" smtClean="0">
                <a:solidFill>
                  <a:prstClr val="black"/>
                </a:solidFill>
              </a:rPr>
              <a:t> </a:t>
            </a:r>
            <a:r>
              <a:rPr lang="en-US" sz="1946" dirty="0" err="1" smtClean="0">
                <a:solidFill>
                  <a:prstClr val="black"/>
                </a:solidFill>
              </a:rPr>
              <a:t>su</a:t>
            </a:r>
            <a:r>
              <a:rPr lang="en-US" sz="1946" dirty="0" smtClean="0">
                <a:solidFill>
                  <a:prstClr val="black"/>
                </a:solidFill>
              </a:rPr>
              <a:t> 71 </a:t>
            </a:r>
            <a:r>
              <a:rPr lang="en-US" sz="1946" dirty="0" err="1" smtClean="0">
                <a:solidFill>
                  <a:prstClr val="black"/>
                </a:solidFill>
              </a:rPr>
              <a:t>richiesti</a:t>
            </a:r>
            <a:r>
              <a:rPr lang="en-US" sz="1946" dirty="0" smtClean="0">
                <a:solidFill>
                  <a:prstClr val="black"/>
                </a:solidFill>
              </a:rPr>
              <a:t> (vi </a:t>
            </a:r>
            <a:r>
              <a:rPr lang="en-US" sz="1946" dirty="0" err="1" smtClean="0">
                <a:solidFill>
                  <a:prstClr val="black"/>
                </a:solidFill>
              </a:rPr>
              <a:t>sono</a:t>
            </a:r>
            <a:r>
              <a:rPr lang="en-US" sz="1946" dirty="0" smtClean="0">
                <a:solidFill>
                  <a:prstClr val="black"/>
                </a:solidFill>
              </a:rPr>
              <a:t> </a:t>
            </a:r>
            <a:r>
              <a:rPr lang="en-US" sz="1946" dirty="0" err="1" smtClean="0">
                <a:solidFill>
                  <a:prstClr val="black"/>
                </a:solidFill>
              </a:rPr>
              <a:t>risorse</a:t>
            </a:r>
            <a:r>
              <a:rPr lang="en-US" sz="1946" dirty="0" smtClean="0">
                <a:solidFill>
                  <a:prstClr val="black"/>
                </a:solidFill>
              </a:rPr>
              <a:t> </a:t>
            </a:r>
            <a:r>
              <a:rPr lang="en-US" sz="1946" dirty="0" err="1" smtClean="0">
                <a:solidFill>
                  <a:prstClr val="black"/>
                </a:solidFill>
              </a:rPr>
              <a:t>assunzionali</a:t>
            </a:r>
            <a:r>
              <a:rPr lang="en-US" sz="1946" dirty="0" smtClean="0">
                <a:solidFill>
                  <a:prstClr val="black"/>
                </a:solidFill>
              </a:rPr>
              <a:t> per </a:t>
            </a:r>
            <a:r>
              <a:rPr lang="en-US" sz="1946" dirty="0" err="1" smtClean="0">
                <a:solidFill>
                  <a:prstClr val="black"/>
                </a:solidFill>
              </a:rPr>
              <a:t>altri</a:t>
            </a:r>
            <a:r>
              <a:rPr lang="en-US" sz="1946" dirty="0" smtClean="0">
                <a:solidFill>
                  <a:prstClr val="black"/>
                </a:solidFill>
              </a:rPr>
              <a:t> 28)</a:t>
            </a:r>
            <a:r>
              <a:rPr lang="en-US" sz="1838" dirty="0" smtClean="0">
                <a:solidFill>
                  <a:prstClr val="black"/>
                </a:solidFill>
              </a:rPr>
              <a:t> </a:t>
            </a:r>
          </a:p>
          <a:p>
            <a:pPr lvl="0"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Dal</a:t>
            </a:r>
            <a:r>
              <a:rPr lang="en-US" sz="2200" dirty="0" smtClean="0">
                <a:solidFill>
                  <a:prstClr val="black"/>
                </a:solidFill>
              </a:rPr>
              <a:t> 2013, </a:t>
            </a:r>
            <a:r>
              <a:rPr lang="en-US" sz="2200" dirty="0" err="1" smtClean="0">
                <a:solidFill>
                  <a:prstClr val="black"/>
                </a:solidFill>
              </a:rPr>
              <a:t>cambiamento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nell’assegnazione</a:t>
            </a:r>
            <a:r>
              <a:rPr lang="en-US" sz="2200" dirty="0" smtClean="0">
                <a:solidFill>
                  <a:prstClr val="black"/>
                </a:solidFill>
              </a:rPr>
              <a:t> del </a:t>
            </a:r>
            <a:r>
              <a:rPr lang="en-US" sz="2200" dirty="0" err="1" smtClean="0">
                <a:solidFill>
                  <a:prstClr val="black"/>
                </a:solidFill>
              </a:rPr>
              <a:t>fondo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ordinario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</a:rPr>
              <a:t>Premiale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arrivera</a:t>
            </a:r>
            <a:r>
              <a:rPr lang="en-US" sz="1900" dirty="0" smtClean="0">
                <a:solidFill>
                  <a:prstClr val="black"/>
                </a:solidFill>
              </a:rPr>
              <a:t>’ al 12% del </a:t>
            </a:r>
            <a:r>
              <a:rPr lang="en-US" sz="1900" dirty="0" err="1" smtClean="0">
                <a:solidFill>
                  <a:prstClr val="black"/>
                </a:solidFill>
              </a:rPr>
              <a:t>totale</a:t>
            </a:r>
            <a:r>
              <a:rPr lang="en-US" sz="1900" dirty="0" smtClean="0">
                <a:solidFill>
                  <a:prstClr val="black"/>
                </a:solidFill>
              </a:rPr>
              <a:t> del </a:t>
            </a:r>
            <a:r>
              <a:rPr lang="en-US" sz="1900" dirty="0" err="1" smtClean="0">
                <a:solidFill>
                  <a:prstClr val="black"/>
                </a:solidFill>
              </a:rPr>
              <a:t>fondo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ordinario</a:t>
            </a:r>
            <a:r>
              <a:rPr lang="en-US" sz="1900" dirty="0" smtClean="0">
                <a:solidFill>
                  <a:prstClr val="black"/>
                </a:solidFill>
              </a:rPr>
              <a:t> MIUR</a:t>
            </a:r>
          </a:p>
          <a:p>
            <a:pPr lvl="1">
              <a:buClr>
                <a:srgbClr val="727CA3"/>
              </a:buClr>
            </a:pPr>
            <a:r>
              <a:rPr lang="en-US" sz="1900" dirty="0" err="1" smtClean="0">
                <a:solidFill>
                  <a:prstClr val="black"/>
                </a:solidFill>
              </a:rPr>
              <a:t>Criteri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nuovi</a:t>
            </a:r>
            <a:r>
              <a:rPr lang="en-US" sz="1900" dirty="0" smtClean="0">
                <a:solidFill>
                  <a:prstClr val="black"/>
                </a:solidFill>
              </a:rPr>
              <a:t>:  </a:t>
            </a:r>
            <a:r>
              <a:rPr lang="en-US" sz="1900" dirty="0" err="1" smtClean="0">
                <a:solidFill>
                  <a:prstClr val="black"/>
                </a:solidFill>
              </a:rPr>
              <a:t>valutazione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degli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enti</a:t>
            </a:r>
            <a:r>
              <a:rPr lang="en-US" sz="1900" dirty="0" smtClean="0">
                <a:solidFill>
                  <a:prstClr val="black"/>
                </a:solidFill>
              </a:rPr>
              <a:t>, ma </a:t>
            </a:r>
            <a:r>
              <a:rPr lang="en-US" sz="1900" dirty="0" err="1" smtClean="0">
                <a:solidFill>
                  <a:prstClr val="black"/>
                </a:solidFill>
              </a:rPr>
              <a:t>anche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fondi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dirty="0" err="1" smtClean="0">
                <a:solidFill>
                  <a:prstClr val="black"/>
                </a:solidFill>
              </a:rPr>
              <a:t>europei</a:t>
            </a:r>
            <a:r>
              <a:rPr lang="en-US" sz="1900" dirty="0" smtClean="0">
                <a:solidFill>
                  <a:prstClr val="black"/>
                </a:solidFill>
              </a:rPr>
              <a:t>, PON, POR, FIRB</a:t>
            </a:r>
          </a:p>
          <a:p>
            <a:pPr>
              <a:buClr>
                <a:srgbClr val="727CA3"/>
              </a:buClr>
            </a:pPr>
            <a:r>
              <a:rPr lang="en-US" sz="2200" dirty="0" err="1" smtClean="0">
                <a:solidFill>
                  <a:prstClr val="black"/>
                </a:solidFill>
              </a:rPr>
              <a:t>Rimanente</a:t>
            </a:r>
            <a:r>
              <a:rPr lang="en-US" sz="2200" dirty="0" smtClean="0">
                <a:solidFill>
                  <a:prstClr val="black"/>
                </a:solidFill>
              </a:rPr>
              <a:t> (</a:t>
            </a:r>
            <a:r>
              <a:rPr lang="en-US" sz="2200" dirty="0" err="1" smtClean="0">
                <a:solidFill>
                  <a:prstClr val="black"/>
                </a:solidFill>
              </a:rPr>
              <a:t>magro</a:t>
            </a:r>
            <a:r>
              <a:rPr lang="en-US" sz="2200" dirty="0" smtClean="0">
                <a:solidFill>
                  <a:prstClr val="black"/>
                </a:solidFill>
              </a:rPr>
              <a:t>) </a:t>
            </a:r>
            <a:r>
              <a:rPr lang="en-US" sz="2200" dirty="0" err="1" smtClean="0">
                <a:solidFill>
                  <a:prstClr val="black"/>
                </a:solidFill>
              </a:rPr>
              <a:t>fondo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ordinario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assegnato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gia</a:t>
            </a:r>
            <a:r>
              <a:rPr lang="en-US" sz="2200" dirty="0" smtClean="0">
                <a:solidFill>
                  <a:prstClr val="black"/>
                </a:solidFill>
              </a:rPr>
              <a:t>’ </a:t>
            </a:r>
            <a:r>
              <a:rPr lang="en-US" sz="2200" dirty="0" err="1" smtClean="0">
                <a:solidFill>
                  <a:prstClr val="black"/>
                </a:solidFill>
              </a:rPr>
              <a:t>ora</a:t>
            </a:r>
            <a:r>
              <a:rPr lang="en-US" sz="2200" dirty="0" smtClean="0">
                <a:solidFill>
                  <a:prstClr val="black"/>
                </a:solidFill>
              </a:rPr>
              <a:t>:</a:t>
            </a:r>
          </a:p>
          <a:p>
            <a:pPr lvl="1">
              <a:buClr>
                <a:srgbClr val="727CA3"/>
              </a:buClr>
            </a:pPr>
            <a:r>
              <a:rPr lang="en-US" sz="2000" dirty="0" smtClean="0"/>
              <a:t>Core per </a:t>
            </a:r>
            <a:r>
              <a:rPr lang="en-US" sz="2000" dirty="0" err="1" smtClean="0"/>
              <a:t>l’INFN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' </a:t>
            </a:r>
            <a:r>
              <a:rPr lang="en-US" sz="2000" dirty="0" err="1" smtClean="0"/>
              <a:t>di</a:t>
            </a:r>
            <a:r>
              <a:rPr lang="en-US" sz="2000" dirty="0" smtClean="0"/>
              <a:t> 243 ME, 24 ME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SuperB</a:t>
            </a:r>
            <a:r>
              <a:rPr lang="en-US" sz="2000" dirty="0" smtClean="0"/>
              <a:t>, 15 ME </a:t>
            </a:r>
            <a:r>
              <a:rPr lang="en-US" sz="2000" dirty="0" err="1" smtClean="0"/>
              <a:t>tra</a:t>
            </a:r>
            <a:r>
              <a:rPr lang="en-US" sz="2000" dirty="0" smtClean="0"/>
              <a:t> diverse </a:t>
            </a:r>
            <a:r>
              <a:rPr lang="en-US" sz="2000" dirty="0" err="1" smtClean="0"/>
              <a:t>iniziative</a:t>
            </a:r>
            <a:r>
              <a:rPr lang="en-US" sz="2000" dirty="0" smtClean="0"/>
              <a:t> </a:t>
            </a:r>
            <a:r>
              <a:rPr lang="en-US" sz="2000" dirty="0" err="1" smtClean="0"/>
              <a:t>taggate</a:t>
            </a:r>
            <a:r>
              <a:rPr lang="en-US" sz="2000" dirty="0" smtClean="0"/>
              <a:t> + 1 ME per Gran </a:t>
            </a:r>
            <a:r>
              <a:rPr lang="en-US" sz="2000" dirty="0" err="1" smtClean="0"/>
              <a:t>Sasso</a:t>
            </a:r>
            <a:r>
              <a:rPr lang="en-US" sz="2000" dirty="0" smtClean="0"/>
              <a:t> Science Institute</a:t>
            </a:r>
          </a:p>
          <a:p>
            <a:pPr lvl="1">
              <a:buClr>
                <a:srgbClr val="727CA3"/>
              </a:buClr>
            </a:pPr>
            <a:r>
              <a:rPr lang="en-US" sz="2000" dirty="0" smtClean="0"/>
              <a:t>15 ME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infrastruttura</a:t>
            </a:r>
            <a:r>
              <a:rPr lang="en-US" sz="2000" dirty="0" smtClean="0"/>
              <a:t> </a:t>
            </a:r>
            <a:r>
              <a:rPr lang="en-US" sz="2000" dirty="0" err="1" smtClean="0"/>
              <a:t>Europea</a:t>
            </a:r>
            <a:r>
              <a:rPr lang="en-US" sz="2000" dirty="0" smtClean="0"/>
              <a:t> </a:t>
            </a:r>
            <a:r>
              <a:rPr lang="en-US" sz="2000" dirty="0" err="1" smtClean="0"/>
              <a:t>condivisi</a:t>
            </a:r>
            <a:r>
              <a:rPr lang="en-US" sz="2000" dirty="0" smtClean="0"/>
              <a:t>: 6.3 per ITER, 2 XFEL, 2.7 EUROFEL, 1.8 per </a:t>
            </a:r>
            <a:r>
              <a:rPr lang="en-US" sz="2000" dirty="0" err="1" smtClean="0"/>
              <a:t>Spallation</a:t>
            </a:r>
            <a:r>
              <a:rPr lang="en-US" sz="2000" dirty="0" smtClean="0"/>
              <a:t> source, 2.5 per ELI (extreme Light infrastructure) in Romania</a:t>
            </a:r>
          </a:p>
          <a:p>
            <a:pPr lvl="1">
              <a:buClr>
                <a:srgbClr val="727CA3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Come </a:t>
            </a:r>
            <a:r>
              <a:rPr lang="en-US" sz="2000" dirty="0" err="1" smtClean="0">
                <a:solidFill>
                  <a:prstClr val="black"/>
                </a:solidFill>
              </a:rPr>
              <a:t>detto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Presidente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senza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interventi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strutturali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si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sta</a:t>
            </a:r>
            <a:r>
              <a:rPr lang="en-US" sz="2000" dirty="0" smtClean="0">
                <a:solidFill>
                  <a:prstClr val="black"/>
                </a:solidFill>
              </a:rPr>
              <a:t> per </a:t>
            </a:r>
            <a:r>
              <a:rPr lang="en-US" sz="2000" dirty="0" err="1" smtClean="0">
                <a:solidFill>
                  <a:prstClr val="black"/>
                </a:solidFill>
              </a:rPr>
              <a:t>affondare</a:t>
            </a:r>
            <a:endParaRPr lang="en-US" sz="1900" dirty="0" smtClean="0">
              <a:solidFill>
                <a:prstClr val="blac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Richieste</a:t>
            </a:r>
            <a:r>
              <a:rPr lang="en-US" sz="2800" dirty="0" smtClean="0"/>
              <a:t> BES-III al </a:t>
            </a:r>
            <a:r>
              <a:rPr lang="en-US" sz="2800" dirty="0" err="1" smtClean="0"/>
              <a:t>servizio</a:t>
            </a:r>
            <a:r>
              <a:rPr lang="en-US" sz="2800" dirty="0" smtClean="0"/>
              <a:t> SELF 2012 </a:t>
            </a:r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LNF CL  3-07-2012 </a:t>
            </a:r>
            <a:endParaRPr lang="it-IT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114242-AA5C-194F-96BD-E8660532C118}" type="slidenum">
              <a:rPr lang="zh-CN" altLang="en-US">
                <a:latin typeface="Times New Roman" pitchFamily="1" charset="0"/>
                <a:ea typeface="Arial Unicode MS" pitchFamily="1" charset="0"/>
                <a:cs typeface="Arial Unicode MS" pitchFamily="1" charset="0"/>
              </a:rPr>
              <a:pPr/>
              <a:t>66</a:t>
            </a:fld>
            <a:endParaRPr lang="en-US" altLang="zh-CN">
              <a:latin typeface="Times New Roman" pitchFamily="1" charset="0"/>
              <a:ea typeface="Arial Unicode MS" pitchFamily="1" charset="0"/>
              <a:cs typeface="Arial Unicode MS" pitchFamily="1" charset="0"/>
            </a:endParaRP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" y="1314450"/>
            <a:ext cx="4302125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1327150"/>
            <a:ext cx="31702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30200" y="4927600"/>
            <a:ext cx="86487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0"/>
              <a:t>Passaggio FEE ZDD da sistema NIM a VME:</a:t>
            </a:r>
          </a:p>
          <a:p>
            <a:pPr lvl="1">
              <a:buFont typeface="Arial" pitchFamily="1" charset="0"/>
              <a:buChar char="•"/>
            </a:pPr>
            <a:r>
              <a:rPr lang="en-US" sz="1600" b="0" i="1"/>
              <a:t>Produzione di N. 3 schede da 8 canali (2 sezioni da 4) complete + 2 ulteriori 2 PCB (non assemblati)</a:t>
            </a:r>
          </a:p>
          <a:p>
            <a:pPr lvl="1">
              <a:buFont typeface="Arial" pitchFamily="1" charset="0"/>
              <a:buChar char="•"/>
            </a:pPr>
            <a:r>
              <a:rPr lang="en-US" sz="1600" b="0" i="1"/>
              <a:t>costo: 5 keuro (gia’ assegnati su Dot1) </a:t>
            </a:r>
          </a:p>
          <a:p>
            <a:pPr lvl="1">
              <a:buFont typeface="Arial" pitchFamily="1" charset="0"/>
              <a:buChar char="•"/>
            </a:pPr>
            <a:r>
              <a:rPr lang="en-US" sz="1600" b="0" i="1"/>
              <a:t>Tempi:  fine novembre 2012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per 2013 a CSN1: ATLAS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err="1" smtClean="0"/>
              <a:t>Coordinatore</a:t>
            </a:r>
            <a:r>
              <a:rPr lang="en-US" dirty="0" smtClean="0"/>
              <a:t> I - LNF</a:t>
            </a:r>
          </a:p>
        </p:txBody>
      </p:sp>
      <p:graphicFrame>
        <p:nvGraphicFramePr>
          <p:cNvPr id="13" name="Group 92"/>
          <p:cNvGraphicFramePr>
            <a:graphicFrameLocks noGrp="1"/>
          </p:cNvGraphicFramePr>
          <p:nvPr/>
        </p:nvGraphicFramePr>
        <p:xfrm>
          <a:off x="177801" y="1155700"/>
          <a:ext cx="8851899" cy="5190162"/>
        </p:xfrm>
        <a:graphic>
          <a:graphicData uri="http://schemas.openxmlformats.org/drawingml/2006/table">
            <a:tbl>
              <a:tblPr/>
              <a:tblGrid>
                <a:gridCol w="977898"/>
                <a:gridCol w="5727701"/>
                <a:gridCol w="1155698"/>
                <a:gridCol w="990602"/>
              </a:tblGrid>
              <a:tr h="3216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Incontri gruppi italiani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11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26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Trasferimento tecnologico MM’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presso ELTOS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15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Responsabilita’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90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Meeting fisica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9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Manutenzione apparato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Trasferimento tecnologico MM’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presso RD51 LAB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7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Metabolismo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16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104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Consumi al CERN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Consumi legati al Calcolo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5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FTK (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FTK_IM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+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AMchip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60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Test con raggi cosmici MM’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15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APP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Spazio disco TIER-2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–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175 TB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61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128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CPU TIER-2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–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1.5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kHS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22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TIER-2 - Rete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6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TIER-2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–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Server +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switch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stella</a:t>
                      </a:r>
                      <a:endParaRPr kumimoji="0" lang="it-IT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41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INV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MM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testbeam</a:t>
                      </a:r>
                      <a:r>
                        <a:rPr kumimoji="0" lang="it-IT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a LNF: elettronica + meccanica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35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kE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servizi</a:t>
            </a:r>
            <a:r>
              <a:rPr lang="en-US" dirty="0" smtClean="0"/>
              <a:t> I </a:t>
            </a:r>
            <a:r>
              <a:rPr lang="en-US" dirty="0" err="1" smtClean="0"/>
              <a:t>sem</a:t>
            </a:r>
            <a:r>
              <a:rPr lang="en-US" dirty="0" smtClean="0"/>
              <a:t> 2013 ATLAS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 </a:t>
            </a:r>
            <a:r>
              <a:rPr lang="en-US" dirty="0" err="1" smtClean="0"/>
              <a:t>Coordinatore</a:t>
            </a:r>
            <a:r>
              <a:rPr lang="en-US" dirty="0" smtClean="0"/>
              <a:t> I - LNF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8379506" y="5919374"/>
            <a:ext cx="620683" cy="369332"/>
            <a:chOff x="8379506" y="5919374"/>
            <a:chExt cx="620683" cy="369332"/>
          </a:xfrm>
        </p:grpSpPr>
        <p:sp>
          <p:nvSpPr>
            <p:cNvPr id="10" name="Action Button: Custom 9">
              <a:hlinkClick r:id="" action="ppaction://noaction" highlightClick="1"/>
              <a:hlinkHover r:id="rId2" action="ppaction://hlinksldjump"/>
            </p:cNvPr>
            <p:cNvSpPr/>
            <p:nvPr/>
          </p:nvSpPr>
          <p:spPr>
            <a:xfrm>
              <a:off x="8379506" y="5945806"/>
              <a:ext cx="620683" cy="304800"/>
            </a:xfrm>
            <a:prstGeom prst="actionButtonBlank">
              <a:avLst/>
            </a:prstGeom>
            <a:noFill/>
            <a:ln w="2857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79506" y="5919374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back</a:t>
              </a:r>
              <a:endParaRPr lang="en-US" dirty="0"/>
            </a:p>
          </p:txBody>
        </p:sp>
      </p:grpSp>
      <p:graphicFrame>
        <p:nvGraphicFramePr>
          <p:cNvPr id="14" name="Group 92"/>
          <p:cNvGraphicFramePr>
            <a:graphicFrameLocks noGrp="1"/>
          </p:cNvGraphicFramePr>
          <p:nvPr/>
        </p:nvGraphicFramePr>
        <p:xfrm>
          <a:off x="203201" y="1892300"/>
          <a:ext cx="8796988" cy="3200496"/>
        </p:xfrm>
        <a:graphic>
          <a:graphicData uri="http://schemas.openxmlformats.org/drawingml/2006/table">
            <a:tbl>
              <a:tblPr/>
              <a:tblGrid>
                <a:gridCol w="1384299"/>
                <a:gridCol w="5740654"/>
                <a:gridCol w="838171"/>
                <a:gridCol w="833864"/>
              </a:tblGrid>
              <a:tr h="33786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Richieste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I </a:t>
                      </a: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semestre 2013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SEA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Sviluppo PCB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11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sviluppo nuova versione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AMchip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anche in caso di successo versione precedente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6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Times New Roman" pitchFamily="1" charset="0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micromegas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SPCM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Reparto metrologia: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micromegas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2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3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Reparto meccanica (officina):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micromegas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1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SSE/SPAS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Progettazione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micromegas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6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Tecnici di gruppo: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micromegas</a:t>
                      </a: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8</a:t>
                      </a: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 </a:t>
                      </a:r>
                      <a:r>
                        <a:rPr kumimoji="0" lang="it-I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/>
                          <a:ea typeface="ＭＳ Ｐゴシック" pitchFamily="1" charset="-128"/>
                          <a:cs typeface="Bookman Old Style"/>
                        </a:rPr>
                        <a:t>mu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/>
                        <a:ea typeface="ＭＳ Ｐゴシック" pitchFamily="1" charset="-128"/>
                        <a:cs typeface="Bookman Old Style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6731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Richieste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sviluppo</a:t>
            </a:r>
            <a:r>
              <a:rPr lang="en-US" dirty="0" smtClean="0"/>
              <a:t> legate </a:t>
            </a:r>
            <a:r>
              <a:rPr lang="en-US" dirty="0" err="1" smtClean="0"/>
              <a:t>all’upgrade</a:t>
            </a:r>
            <a:r>
              <a:rPr lang="en-US" dirty="0" smtClean="0"/>
              <a:t> (</a:t>
            </a:r>
            <a:r>
              <a:rPr lang="en-US" dirty="0" err="1" smtClean="0"/>
              <a:t>MM’s</a:t>
            </a:r>
            <a:r>
              <a:rPr lang="en-US" dirty="0" smtClean="0"/>
              <a:t> + trigger)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73988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Attivita</a:t>
            </a:r>
            <a:r>
              <a:rPr lang="en-US" dirty="0" smtClean="0"/>
              <a:t>’ 2012: KLOE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66280"/>
            <a:ext cx="8915400" cy="5190070"/>
          </a:xfrm>
        </p:spPr>
        <p:txBody>
          <a:bodyPr>
            <a:noAutofit/>
          </a:bodyPr>
          <a:lstStyle/>
          <a:p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Per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il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report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delle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attivita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’ del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gruppo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:</a:t>
            </a:r>
            <a:endParaRPr lang="en-US" sz="2200" dirty="0" smtClean="0">
              <a:ea typeface="ＭＳ Ｐゴシック" pitchFamily="1" charset="-128"/>
              <a:cs typeface="ＭＳ Ｐゴシック" pitchFamily="1" charset="-128"/>
            </a:endParaRPr>
          </a:p>
          <a:p>
            <a:pPr lvl="1"/>
            <a:r>
              <a:rPr lang="en-US" sz="2000" dirty="0" smtClean="0"/>
              <a:t>Annual Report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attivita</a:t>
            </a:r>
            <a:r>
              <a:rPr lang="en-US" sz="2000" dirty="0" smtClean="0"/>
              <a:t>’  </a:t>
            </a:r>
            <a:r>
              <a:rPr lang="en-US" sz="2000" dirty="0" err="1" smtClean="0"/>
              <a:t>sul</a:t>
            </a:r>
            <a:r>
              <a:rPr lang="en-US" sz="2000" dirty="0" smtClean="0"/>
              <a:t> </a:t>
            </a:r>
            <a:r>
              <a:rPr lang="en-US" sz="2000" dirty="0" err="1" smtClean="0"/>
              <a:t>sito</a:t>
            </a:r>
            <a:r>
              <a:rPr lang="en-US" sz="2000" dirty="0" smtClean="0"/>
              <a:t> web del SIS. </a:t>
            </a:r>
            <a:r>
              <a:rPr lang="en-US" sz="2000" dirty="0" err="1" smtClean="0"/>
              <a:t>Contiene</a:t>
            </a:r>
            <a:r>
              <a:rPr lang="en-US" sz="2000" dirty="0" smtClean="0"/>
              <a:t> </a:t>
            </a:r>
            <a:r>
              <a:rPr lang="en-US" sz="2000" dirty="0" err="1" smtClean="0"/>
              <a:t>motivazioni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risultati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</a:t>
            </a:r>
            <a:r>
              <a:rPr lang="en-US" sz="2000" dirty="0" smtClean="0"/>
              <a:t> in </a:t>
            </a:r>
            <a:r>
              <a:rPr lang="en-US" sz="2000" dirty="0" err="1" smtClean="0"/>
              <a:t>corso</a:t>
            </a:r>
            <a:r>
              <a:rPr lang="en-US" sz="2000" dirty="0" smtClean="0"/>
              <a:t>, lo </a:t>
            </a:r>
            <a:r>
              <a:rPr lang="en-US" sz="2000" dirty="0" err="1" smtClean="0"/>
              <a:t>stato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inner tracker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calorimetri</a:t>
            </a:r>
            <a:r>
              <a:rPr lang="en-US" sz="2000" dirty="0" smtClean="0"/>
              <a:t>,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risultati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test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nuovi</a:t>
            </a:r>
            <a:r>
              <a:rPr lang="en-US" sz="2000" dirty="0" smtClean="0"/>
              <a:t> </a:t>
            </a:r>
            <a:r>
              <a:rPr lang="en-US" sz="2000" dirty="0" err="1" smtClean="0"/>
              <a:t>rivelatori</a:t>
            </a:r>
            <a:endParaRPr lang="en-US" sz="2000" dirty="0" smtClean="0"/>
          </a:p>
          <a:p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Attivita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’ in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corso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che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coinvolgono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Divisione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Tecnica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e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Divisione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200" dirty="0" err="1" smtClean="0">
                <a:ea typeface="ＭＳ Ｐゴシック" pitchFamily="1" charset="-128"/>
                <a:cs typeface="ＭＳ Ｐゴシック" pitchFamily="1" charset="-128"/>
              </a:rPr>
              <a:t>Acceleratori</a:t>
            </a:r>
            <a:r>
              <a:rPr lang="en-US" sz="2200" dirty="0" smtClean="0">
                <a:ea typeface="ＭＳ Ｐゴシック" pitchFamily="1" charset="-128"/>
                <a:cs typeface="ＭＳ Ｐゴシック" pitchFamily="1" charset="-128"/>
              </a:rPr>
              <a:t>:</a:t>
            </a:r>
          </a:p>
          <a:p>
            <a:pPr lvl="1"/>
            <a:r>
              <a:rPr lang="en-US" sz="2000" dirty="0" err="1" smtClean="0"/>
              <a:t>Costruzione</a:t>
            </a:r>
            <a:r>
              <a:rPr lang="en-US" sz="2000" dirty="0" smtClean="0"/>
              <a:t> Inner Tracker: 3 </a:t>
            </a:r>
            <a:r>
              <a:rPr lang="en-US" sz="2000" dirty="0" err="1" smtClean="0"/>
              <a:t>dei</a:t>
            </a:r>
            <a:r>
              <a:rPr lang="en-US" sz="2000" dirty="0" smtClean="0"/>
              <a:t> 4 layer </a:t>
            </a:r>
            <a:r>
              <a:rPr lang="en-US" sz="2000" dirty="0" err="1" smtClean="0"/>
              <a:t>della</a:t>
            </a:r>
            <a:r>
              <a:rPr lang="en-US" sz="2000" dirty="0" smtClean="0"/>
              <a:t> camera </a:t>
            </a:r>
            <a:r>
              <a:rPr lang="en-US" sz="2000" dirty="0" err="1" smtClean="0"/>
              <a:t>pronti</a:t>
            </a:r>
            <a:r>
              <a:rPr lang="en-US" sz="2000" dirty="0" smtClean="0"/>
              <a:t>; cosmic ray test- stand in </a:t>
            </a:r>
            <a:r>
              <a:rPr lang="en-US" sz="2000" dirty="0" err="1" smtClean="0"/>
              <a:t>corso</a:t>
            </a:r>
            <a:r>
              <a:rPr lang="en-US" sz="2000" dirty="0" smtClean="0"/>
              <a:t>; </a:t>
            </a:r>
            <a:r>
              <a:rPr lang="en-US" sz="2000" dirty="0" err="1" smtClean="0"/>
              <a:t>elettrodi</a:t>
            </a:r>
            <a:r>
              <a:rPr lang="en-US" sz="2000" dirty="0" smtClean="0"/>
              <a:t>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4° layer in </a:t>
            </a:r>
            <a:r>
              <a:rPr lang="en-US" sz="2000" dirty="0" err="1" smtClean="0"/>
              <a:t>costruzione</a:t>
            </a:r>
            <a:r>
              <a:rPr lang="en-US" sz="2000" dirty="0" smtClean="0"/>
              <a:t> al CERN;</a:t>
            </a:r>
          </a:p>
          <a:p>
            <a:pPr lvl="1"/>
            <a:r>
              <a:rPr lang="en-US" sz="2000" dirty="0" smtClean="0"/>
              <a:t>Test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acquisizione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dell’IT</a:t>
            </a:r>
            <a:r>
              <a:rPr lang="en-US" sz="2000" dirty="0" smtClean="0"/>
              <a:t> in </a:t>
            </a:r>
            <a:r>
              <a:rPr lang="en-US" sz="2000" dirty="0" err="1" smtClean="0"/>
              <a:t>corso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Costruzione</a:t>
            </a:r>
            <a:r>
              <a:rPr lang="en-US" sz="2000" dirty="0" smtClean="0"/>
              <a:t> </a:t>
            </a:r>
            <a:r>
              <a:rPr lang="en-US" sz="2000" dirty="0" err="1" smtClean="0"/>
              <a:t>calorimetri</a:t>
            </a:r>
            <a:r>
              <a:rPr lang="en-US" sz="2000" dirty="0" smtClean="0"/>
              <a:t>: </a:t>
            </a:r>
            <a:r>
              <a:rPr lang="en-US" sz="2000" dirty="0" err="1" smtClean="0"/>
              <a:t>uno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due </a:t>
            </a:r>
            <a:r>
              <a:rPr lang="en-US" sz="2000" dirty="0" err="1" smtClean="0"/>
              <a:t>calorimetri</a:t>
            </a:r>
            <a:r>
              <a:rPr lang="en-US" sz="2000" dirty="0" smtClean="0"/>
              <a:t> </a:t>
            </a:r>
            <a:r>
              <a:rPr lang="en-US" sz="2000" dirty="0" err="1" smtClean="0"/>
              <a:t>assemblato</a:t>
            </a:r>
            <a:r>
              <a:rPr lang="en-US" sz="2000" dirty="0" smtClean="0"/>
              <a:t>; tile per </a:t>
            </a:r>
            <a:r>
              <a:rPr lang="en-US" sz="2000" dirty="0" err="1" smtClean="0"/>
              <a:t>il</a:t>
            </a:r>
            <a:r>
              <a:rPr lang="en-US" sz="2000" dirty="0" smtClean="0"/>
              <a:t> II </a:t>
            </a:r>
            <a:r>
              <a:rPr lang="en-US" sz="2000" dirty="0" err="1" smtClean="0"/>
              <a:t>calorimetro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struttura</a:t>
            </a:r>
            <a:r>
              <a:rPr lang="en-US" sz="2000" dirty="0" smtClean="0"/>
              <a:t> </a:t>
            </a:r>
            <a:r>
              <a:rPr lang="en-US" sz="2000" dirty="0" err="1" smtClean="0"/>
              <a:t>meccanica</a:t>
            </a:r>
            <a:r>
              <a:rPr lang="en-US" sz="2000" dirty="0" smtClean="0"/>
              <a:t> in </a:t>
            </a:r>
            <a:r>
              <a:rPr lang="en-US" sz="2000" dirty="0" err="1" smtClean="0"/>
              <a:t>preparazione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Elettronica</a:t>
            </a:r>
            <a:r>
              <a:rPr lang="en-US" sz="2000" dirty="0" smtClean="0"/>
              <a:t> in </a:t>
            </a:r>
            <a:r>
              <a:rPr lang="en-US" sz="2000" dirty="0" err="1" smtClean="0"/>
              <a:t>produzione</a:t>
            </a:r>
            <a:r>
              <a:rPr lang="en-US" sz="2000" dirty="0" smtClean="0"/>
              <a:t>; Test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schede</a:t>
            </a:r>
            <a:r>
              <a:rPr lang="en-US" sz="2000" dirty="0" smtClean="0"/>
              <a:t> </a:t>
            </a:r>
            <a:r>
              <a:rPr lang="en-US" sz="2000" dirty="0" err="1" smtClean="0"/>
              <a:t>prodotte</a:t>
            </a:r>
            <a:r>
              <a:rPr lang="en-US" sz="2000" dirty="0" smtClean="0"/>
              <a:t> in </a:t>
            </a:r>
            <a:r>
              <a:rPr lang="en-US" sz="2000" dirty="0" err="1" smtClean="0"/>
              <a:t>corso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Integrazione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rivelatori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</a:t>
            </a:r>
            <a:r>
              <a:rPr lang="en-US" sz="2000" dirty="0" err="1" smtClean="0"/>
              <a:t>regione</a:t>
            </a:r>
            <a:r>
              <a:rPr lang="en-US" sz="2000" dirty="0" smtClean="0"/>
              <a:t> del final focusing </a:t>
            </a:r>
            <a:r>
              <a:rPr lang="en-US" sz="2000" dirty="0" err="1" smtClean="0"/>
              <a:t>di</a:t>
            </a:r>
            <a:r>
              <a:rPr lang="en-US" sz="2000" dirty="0" smtClean="0"/>
              <a:t> DAFNE: </a:t>
            </a:r>
            <a:r>
              <a:rPr lang="en-US" sz="2000" dirty="0" err="1" smtClean="0"/>
              <a:t>progetto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planning </a:t>
            </a:r>
            <a:r>
              <a:rPr lang="en-US" sz="2000" dirty="0" err="1" smtClean="0"/>
              <a:t>definiti</a:t>
            </a:r>
            <a:r>
              <a:rPr lang="en-US" sz="2000" dirty="0" smtClean="0"/>
              <a:t>; </a:t>
            </a:r>
            <a:r>
              <a:rPr lang="en-US" sz="2000" dirty="0" err="1" smtClean="0"/>
              <a:t>maquette</a:t>
            </a:r>
            <a:r>
              <a:rPr lang="en-US" sz="2000" dirty="0" smtClean="0"/>
              <a:t> con </a:t>
            </a:r>
            <a:r>
              <a:rPr lang="en-US" sz="2000" dirty="0" err="1" smtClean="0"/>
              <a:t>passaggio</a:t>
            </a:r>
            <a:r>
              <a:rPr lang="en-US" sz="2000" dirty="0" smtClean="0"/>
              <a:t> </a:t>
            </a:r>
            <a:r>
              <a:rPr lang="en-US" sz="2000" dirty="0" err="1" smtClean="0"/>
              <a:t>cavi</a:t>
            </a:r>
            <a:r>
              <a:rPr lang="en-US" sz="2000" dirty="0" smtClean="0"/>
              <a:t> </a:t>
            </a:r>
            <a:r>
              <a:rPr lang="en-US" sz="2000" dirty="0" err="1" smtClean="0"/>
              <a:t>disponibile</a:t>
            </a:r>
            <a:r>
              <a:rPr lang="en-US" sz="2000" dirty="0" smtClean="0"/>
              <a:t>; </a:t>
            </a:r>
            <a:r>
              <a:rPr lang="en-US" sz="2000" dirty="0" err="1" smtClean="0"/>
              <a:t>progettazione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 test del </a:t>
            </a:r>
            <a:r>
              <a:rPr lang="en-US" sz="2000" dirty="0" err="1" smtClean="0"/>
              <a:t>sistema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raffreddamento</a:t>
            </a:r>
            <a:r>
              <a:rPr lang="en-US" sz="2000" dirty="0" smtClean="0"/>
              <a:t> in </a:t>
            </a:r>
            <a:r>
              <a:rPr lang="en-US" sz="2000" dirty="0" err="1" smtClean="0"/>
              <a:t>corso</a:t>
            </a:r>
            <a:endParaRPr lang="en-US" sz="20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3/7/2012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516C-94F5-4E40-9A38-EEEC21F394E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Report Coordinatore I - LNF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48000</TotalTime>
  <Words>8668</Words>
  <Application>Microsoft Macintosh PowerPoint</Application>
  <PresentationFormat>On-screen Show (4:3)</PresentationFormat>
  <Paragraphs>1775</Paragraphs>
  <Slides>66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Origin</vt:lpstr>
      <vt:lpstr>Equation</vt:lpstr>
      <vt:lpstr>Relazione coordinatore gruppo I al CL aperto del 3/7/2012</vt:lpstr>
      <vt:lpstr>Reminder: gruppo 1 LNF 2012</vt:lpstr>
      <vt:lpstr>Attivita’ 2012: ATLAS @ LNF</vt:lpstr>
      <vt:lpstr>Attivita’ 2012: ATLAS @ LNF</vt:lpstr>
      <vt:lpstr>Richieste servizi II sem. 2012 ATLAS</vt:lpstr>
      <vt:lpstr>Richieste per 2013 a CSN1: ATLAS</vt:lpstr>
      <vt:lpstr>Richieste per 2013 a CSN1: ATLAS</vt:lpstr>
      <vt:lpstr>Richieste servizi I sem 2013 ATLAS</vt:lpstr>
      <vt:lpstr>Attivita’ 2012: KLOE</vt:lpstr>
      <vt:lpstr>Attivita’ 2012: KLOE</vt:lpstr>
      <vt:lpstr>Richieste servizi II sem. 2012 KLOE</vt:lpstr>
      <vt:lpstr>Richieste secondo sem. 2012 KLOE</vt:lpstr>
      <vt:lpstr>Richieste 2013 KLOE a CSN1</vt:lpstr>
      <vt:lpstr>Richieste 2013 KLOE</vt:lpstr>
      <vt:lpstr>Attivita’ 2012: NA62</vt:lpstr>
      <vt:lpstr>Attivita’ 2012: responsabilita’ NA62 LNF</vt:lpstr>
      <vt:lpstr>Attivita’ 2012: NA62</vt:lpstr>
      <vt:lpstr>Richieste 2013 NA62 alla CSN1</vt:lpstr>
      <vt:lpstr>Richieste 2o sem. 2012/1o sem. 2013 NA62</vt:lpstr>
      <vt:lpstr>Attivita’ 2012: LHCb</vt:lpstr>
      <vt:lpstr>Richieste 2o sem. 2012 LHCb</vt:lpstr>
      <vt:lpstr>Richieste 2013 a CSN1: LHCb</vt:lpstr>
      <vt:lpstr>Richieste I e II sem. 2013 LHCb</vt:lpstr>
      <vt:lpstr>Attivita’ 2012: CMS</vt:lpstr>
      <vt:lpstr>Richieste servizi II semestre 2012: CMS</vt:lpstr>
      <vt:lpstr>Richieste CMS a CSN1 per 2013</vt:lpstr>
      <vt:lpstr>Richieste servizi I sem. 2013 CMS</vt:lpstr>
      <vt:lpstr>Attivita’ 2012: BES-III</vt:lpstr>
      <vt:lpstr>Attivita’ 2012: BES-III</vt:lpstr>
      <vt:lpstr>Attivita’ 2012: BES-III</vt:lpstr>
      <vt:lpstr>Richieste 2013 BES-III alla CSN1</vt:lpstr>
      <vt:lpstr>Richieste 2o sem. 2012/1o sem. 2013 BES-III</vt:lpstr>
      <vt:lpstr>Attivita’ 2012: pSuperB</vt:lpstr>
      <vt:lpstr>Richieste 2013 a CSN1: pSuperB</vt:lpstr>
      <vt:lpstr>Richieste servizi II sem.2012 pSuperB</vt:lpstr>
      <vt:lpstr>Richieste servizi I sem. 2013 pSuperB</vt:lpstr>
      <vt:lpstr>Attivita’ 2012: la proposta Mu2e</vt:lpstr>
      <vt:lpstr>Attivita’ 2011/2012: pMu2e</vt:lpstr>
      <vt:lpstr>Attivita 2012 pMu2e</vt:lpstr>
      <vt:lpstr>Richieste 2013 pMu2e: nuova sigla LNF</vt:lpstr>
      <vt:lpstr>Richieste servizi pMu2e</vt:lpstr>
      <vt:lpstr>Nuova attivita’ in fieri: g-2 @ FNAL</vt:lpstr>
      <vt:lpstr>Nuova attivita’ in fieri: g-2 @ FNAL</vt:lpstr>
      <vt:lpstr>Attivita’ 2012 esperimento CDF2</vt:lpstr>
      <vt:lpstr>Richieste CSN1 2013 esp. CDF2</vt:lpstr>
      <vt:lpstr>Attivita’ 2012 esperimento BABAR</vt:lpstr>
      <vt:lpstr>Richieste 2013 a CSN1 esperimento BABAR</vt:lpstr>
      <vt:lpstr>Attivita’ 2012 esperimento UA9</vt:lpstr>
      <vt:lpstr>Richieste 2013 a CSN1 esperimento UA9</vt:lpstr>
      <vt:lpstr>Richieste 2012 a servizi esp. UA9</vt:lpstr>
      <vt:lpstr>Bilancio CSN1 – lo storico</vt:lpstr>
      <vt:lpstr>Richieste/approvato Dotazioni LNF 2010</vt:lpstr>
      <vt:lpstr>Richieste/approvato Dotazioni LNF 2011</vt:lpstr>
      <vt:lpstr>Richieste/approvato Dotazioni LNF 2012</vt:lpstr>
      <vt:lpstr>Approccio alla spesa</vt:lpstr>
      <vt:lpstr>Profilo di spesa: stima al 27 giugno, MI</vt:lpstr>
      <vt:lpstr>Profilo di spesa: stima al 27 giugno, ME</vt:lpstr>
      <vt:lpstr>Profilo di spesa: stima al 27 giugno, CON</vt:lpstr>
      <vt:lpstr>Profilo di spesa: stima al 27 giugno, INV</vt:lpstr>
      <vt:lpstr>Prospettive per secondo semestre</vt:lpstr>
      <vt:lpstr>Gruppo 1 LNF nel 2013</vt:lpstr>
      <vt:lpstr>Richieste gruppo 1 servizi 2012/2013</vt:lpstr>
      <vt:lpstr>Conclusioni</vt:lpstr>
      <vt:lpstr>Spare slides</vt:lpstr>
      <vt:lpstr>La congiuntura attuale dell’INFN</vt:lpstr>
      <vt:lpstr>Richieste BES-III al servizio SELF 2012 </vt:lpstr>
    </vt:vector>
  </TitlesOfParts>
  <Company>LNF 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Referee COMPASS</dc:title>
  <dc:creator>Tommaso Spadaro</dc:creator>
  <cp:lastModifiedBy>xx yy</cp:lastModifiedBy>
  <cp:revision>273</cp:revision>
  <cp:lastPrinted>2012-07-01T13:36:17Z</cp:lastPrinted>
  <dcterms:created xsi:type="dcterms:W3CDTF">2012-07-03T06:12:01Z</dcterms:created>
  <dcterms:modified xsi:type="dcterms:W3CDTF">2012-07-03T15:03:10Z</dcterms:modified>
</cp:coreProperties>
</file>