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diagrams/layout1.xml" ContentType="application/vnd.openxmlformats-officedocument.drawingml.diagramLayout+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diagrams/data1.xml" ContentType="application/vnd.openxmlformats-officedocument.drawingml.diagramData+xml"/>
  <Override PartName="/ppt/notesSlides/notesSlide4.xml" ContentType="application/vnd.openxmlformats-officedocument.presentationml.notesSlide+xml"/>
  <Default Extension="wmf" ContentType="image/x-wmf"/>
  <Override PartName="/ppt/notesSlides/notesSlide15.xml" ContentType="application/vnd.openxmlformats-officedocument.presentationml.notesSlide+xml"/>
  <Override PartName="/ppt/slides/slide13.xml" ContentType="application/vnd.openxmlformats-officedocument.presentationml.slide+xml"/>
  <Default Extension="pict" ContentType="image/pict"/>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diagrams/quickStyle1.xml" ContentType="application/vnd.openxmlformats-officedocument.drawingml.diagramStyle+xml"/>
  <Override PartName="/ppt/diagrams/quickStyle2.xml" ContentType="application/vnd.openxmlformats-officedocument.drawingml.diagramStyle+xml"/>
  <Default Extension="emf" ContentType="image/x-emf"/>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slides/slide83.xml" ContentType="application/vnd.openxmlformats-officedocument.presentationml.slide+xml"/>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diagrams/layout2.xml" ContentType="application/vnd.openxmlformats-officedocument.drawingml.diagramLayout+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7.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embeddings/Microsoft_Equation2.bin" ContentType="application/vnd.openxmlformats-officedocument.oleObject"/>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diagrams/colors2.xml" ContentType="application/vnd.openxmlformats-officedocument.drawingml.diagramColors+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diagrams/data2.xml" ContentType="application/vnd.openxmlformats-officedocument.drawingml.diagramData+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91"/>
  </p:notesMasterIdLst>
  <p:sldIdLst>
    <p:sldId id="280" r:id="rId2"/>
    <p:sldId id="357" r:id="rId3"/>
    <p:sldId id="356" r:id="rId4"/>
    <p:sldId id="359" r:id="rId5"/>
    <p:sldId id="360" r:id="rId6"/>
    <p:sldId id="361" r:id="rId7"/>
    <p:sldId id="362" r:id="rId8"/>
    <p:sldId id="363" r:id="rId9"/>
    <p:sldId id="365" r:id="rId10"/>
    <p:sldId id="364" r:id="rId11"/>
    <p:sldId id="369" r:id="rId12"/>
    <p:sldId id="370" r:id="rId13"/>
    <p:sldId id="374" r:id="rId14"/>
    <p:sldId id="383" r:id="rId15"/>
    <p:sldId id="380" r:id="rId16"/>
    <p:sldId id="458" r:id="rId17"/>
    <p:sldId id="460" r:id="rId18"/>
    <p:sldId id="461" r:id="rId19"/>
    <p:sldId id="462" r:id="rId20"/>
    <p:sldId id="463" r:id="rId21"/>
    <p:sldId id="464" r:id="rId22"/>
    <p:sldId id="467" r:id="rId23"/>
    <p:sldId id="471" r:id="rId24"/>
    <p:sldId id="469" r:id="rId25"/>
    <p:sldId id="342" r:id="rId26"/>
    <p:sldId id="343" r:id="rId27"/>
    <p:sldId id="340" r:id="rId28"/>
    <p:sldId id="325" r:id="rId29"/>
    <p:sldId id="336" r:id="rId30"/>
    <p:sldId id="333" r:id="rId31"/>
    <p:sldId id="331" r:id="rId32"/>
    <p:sldId id="350" r:id="rId33"/>
    <p:sldId id="353" r:id="rId34"/>
    <p:sldId id="327" r:id="rId35"/>
    <p:sldId id="352" r:id="rId36"/>
    <p:sldId id="351" r:id="rId37"/>
    <p:sldId id="337" r:id="rId38"/>
    <p:sldId id="328" r:id="rId39"/>
    <p:sldId id="323" r:id="rId40"/>
    <p:sldId id="335" r:id="rId41"/>
    <p:sldId id="348" r:id="rId42"/>
    <p:sldId id="346" r:id="rId43"/>
    <p:sldId id="334" r:id="rId44"/>
    <p:sldId id="326" r:id="rId45"/>
    <p:sldId id="329" r:id="rId46"/>
    <p:sldId id="347" r:id="rId47"/>
    <p:sldId id="384" r:id="rId48"/>
    <p:sldId id="385" r:id="rId49"/>
    <p:sldId id="386" r:id="rId50"/>
    <p:sldId id="389" r:id="rId51"/>
    <p:sldId id="390" r:id="rId52"/>
    <p:sldId id="443" r:id="rId53"/>
    <p:sldId id="444" r:id="rId54"/>
    <p:sldId id="446" r:id="rId55"/>
    <p:sldId id="445" r:id="rId56"/>
    <p:sldId id="447" r:id="rId57"/>
    <p:sldId id="448" r:id="rId58"/>
    <p:sldId id="449" r:id="rId59"/>
    <p:sldId id="450" r:id="rId60"/>
    <p:sldId id="451" r:id="rId61"/>
    <p:sldId id="452" r:id="rId62"/>
    <p:sldId id="453" r:id="rId63"/>
    <p:sldId id="454" r:id="rId64"/>
    <p:sldId id="456" r:id="rId65"/>
    <p:sldId id="418" r:id="rId66"/>
    <p:sldId id="421" r:id="rId67"/>
    <p:sldId id="422" r:id="rId68"/>
    <p:sldId id="397" r:id="rId69"/>
    <p:sldId id="398" r:id="rId70"/>
    <p:sldId id="400" r:id="rId71"/>
    <p:sldId id="401" r:id="rId72"/>
    <p:sldId id="402" r:id="rId73"/>
    <p:sldId id="403" r:id="rId74"/>
    <p:sldId id="404" r:id="rId75"/>
    <p:sldId id="405" r:id="rId76"/>
    <p:sldId id="406" r:id="rId77"/>
    <p:sldId id="425" r:id="rId78"/>
    <p:sldId id="426" r:id="rId79"/>
    <p:sldId id="429" r:id="rId80"/>
    <p:sldId id="432" r:id="rId81"/>
    <p:sldId id="417" r:id="rId82"/>
    <p:sldId id="487" r:id="rId83"/>
    <p:sldId id="488" r:id="rId84"/>
    <p:sldId id="472" r:id="rId85"/>
    <p:sldId id="485" r:id="rId86"/>
    <p:sldId id="442" r:id="rId87"/>
    <p:sldId id="474" r:id="rId88"/>
    <p:sldId id="477" r:id="rId89"/>
    <p:sldId id="486"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3E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361" autoAdjust="0"/>
    <p:restoredTop sz="96624" autoAdjust="0"/>
  </p:normalViewPr>
  <p:slideViewPr>
    <p:cSldViewPr snapToGrid="0" snapToObjects="1">
      <p:cViewPr>
        <p:scale>
          <a:sx n="100" d="100"/>
          <a:sy n="100" d="100"/>
        </p:scale>
        <p:origin x="-1128" y="-5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95" Type="http://schemas.openxmlformats.org/officeDocument/2006/relationships/theme" Target="theme/theme1.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94" Type="http://schemas.openxmlformats.org/officeDocument/2006/relationships/viewProps" Target="viewProps.xml"/><Relationship Id="rId96" Type="http://schemas.openxmlformats.org/officeDocument/2006/relationships/tableStyles" Target="tableStyles.xml"/><Relationship Id="rId10" Type="http://schemas.openxmlformats.org/officeDocument/2006/relationships/slide" Target="slides/slide9.xml"/><Relationship Id="rId90" Type="http://schemas.openxmlformats.org/officeDocument/2006/relationships/slide" Target="slides/slide8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92" Type="http://schemas.openxmlformats.org/officeDocument/2006/relationships/printerSettings" Target="printerSettings/printerSettings1.bin"/><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slide" Target="slides/slide88.xml"/><Relationship Id="rId88" Type="http://schemas.openxmlformats.org/officeDocument/2006/relationships/slide" Target="slides/slide87.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slide" Target="slides/slide85.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notesMaster" Target="notesMasters/notesMaster1.xml"/><Relationship Id="rId83" Type="http://schemas.openxmlformats.org/officeDocument/2006/relationships/slide" Target="slides/slide82.xml"/><Relationship Id="rId93" Type="http://schemas.openxmlformats.org/officeDocument/2006/relationships/presProps" Target="pres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B1543-92BB-4B5F-B452-937D5E5F27A4}" type="doc">
      <dgm:prSet loTypeId="urn:microsoft.com/office/officeart/2005/8/layout/hierarchy3" loCatId="hierarchy" qsTypeId="urn:microsoft.com/office/officeart/2005/8/quickstyle/3d1" qsCatId="3D" csTypeId="urn:microsoft.com/office/officeart/2005/8/colors/accent1_2" csCatId="accent1" phldr="1"/>
      <dgm:spPr/>
      <dgm:t>
        <a:bodyPr/>
        <a:lstStyle/>
        <a:p>
          <a:endParaRPr lang="en-US"/>
        </a:p>
      </dgm:t>
    </dgm:pt>
    <dgm:pt modelId="{B2A6389B-C7D5-47AD-9D3C-7DE904681D6F}">
      <dgm:prSet phldrT="[Testo]" custT="1"/>
      <dgm:spPr/>
      <dgm:t>
        <a:bodyPr/>
        <a:lstStyle/>
        <a:p>
          <a:pPr algn="ctr"/>
          <a:r>
            <a:rPr lang="en-US" sz="1200" dirty="0"/>
            <a:t>TECHNICAL </a:t>
          </a:r>
          <a:r>
            <a:rPr lang="en-US" sz="1200" dirty="0" smtClean="0"/>
            <a:t>DEPARTMENT</a:t>
          </a:r>
        </a:p>
        <a:p>
          <a:pPr algn="ctr"/>
          <a:r>
            <a:rPr lang="en-US" sz="1200" dirty="0" smtClean="0"/>
            <a:t>Director C. SANELLI</a:t>
          </a:r>
          <a:endParaRPr lang="en-US" sz="1200" dirty="0"/>
        </a:p>
      </dgm:t>
    </dgm:pt>
    <dgm:pt modelId="{CC488B36-4D19-4D0E-825C-47F02CF3BD92}" type="parTrans" cxnId="{BC888879-B523-4012-87DB-7F40E37FD463}">
      <dgm:prSet/>
      <dgm:spPr/>
      <dgm:t>
        <a:bodyPr/>
        <a:lstStyle/>
        <a:p>
          <a:pPr algn="ctr"/>
          <a:endParaRPr lang="en-US"/>
        </a:p>
      </dgm:t>
    </dgm:pt>
    <dgm:pt modelId="{64AFAF06-0800-4F55-B1E5-EC6AC3D9674E}" type="sibTrans" cxnId="{BC888879-B523-4012-87DB-7F40E37FD463}">
      <dgm:prSet/>
      <dgm:spPr/>
      <dgm:t>
        <a:bodyPr/>
        <a:lstStyle/>
        <a:p>
          <a:pPr algn="ctr"/>
          <a:endParaRPr lang="en-US"/>
        </a:p>
      </dgm:t>
    </dgm:pt>
    <dgm:pt modelId="{7FB9A73E-97B0-46EB-ABD9-F725B88C646D}">
      <dgm:prSet phldrT="[Testo]"/>
      <dgm:spPr/>
      <dgm:t>
        <a:bodyPr/>
        <a:lstStyle/>
        <a:p>
          <a:pPr algn="ctr"/>
          <a:r>
            <a:rPr lang="en-US" dirty="0"/>
            <a:t>SECRETARIAT</a:t>
          </a:r>
        </a:p>
        <a:p>
          <a:pPr algn="ctr"/>
          <a:r>
            <a:rPr lang="en-US" dirty="0"/>
            <a:t>tbd</a:t>
          </a:r>
        </a:p>
      </dgm:t>
    </dgm:pt>
    <dgm:pt modelId="{A232DED2-FA3E-4410-BCE9-2BBDAB8613AF}" type="parTrans" cxnId="{E5E19470-B720-4934-B187-7AAF2F743502}">
      <dgm:prSet/>
      <dgm:spPr/>
      <dgm:t>
        <a:bodyPr/>
        <a:lstStyle/>
        <a:p>
          <a:pPr algn="ctr"/>
          <a:endParaRPr lang="en-US"/>
        </a:p>
      </dgm:t>
    </dgm:pt>
    <dgm:pt modelId="{D8C89D08-D989-4C24-808B-BE5CDAAC94A5}" type="sibTrans" cxnId="{E5E19470-B720-4934-B187-7AAF2F743502}">
      <dgm:prSet/>
      <dgm:spPr/>
      <dgm:t>
        <a:bodyPr/>
        <a:lstStyle/>
        <a:p>
          <a:pPr algn="ctr"/>
          <a:endParaRPr lang="en-US"/>
        </a:p>
      </dgm:t>
    </dgm:pt>
    <dgm:pt modelId="{9CAF524C-ECA1-42C7-9EE2-C7A5B3F80772}">
      <dgm:prSet phldrT="[Testo]"/>
      <dgm:spPr/>
      <dgm:t>
        <a:bodyPr/>
        <a:lstStyle/>
        <a:p>
          <a:r>
            <a:rPr lang="en-US" dirty="0" smtClean="0"/>
            <a:t>CIVIL ENGINEERING</a:t>
          </a:r>
          <a:endParaRPr lang="en-US" dirty="0"/>
        </a:p>
        <a:p>
          <a:r>
            <a:rPr lang="en-US" dirty="0" smtClean="0"/>
            <a:t>tbd</a:t>
          </a:r>
        </a:p>
      </dgm:t>
    </dgm:pt>
    <dgm:pt modelId="{3C9B27A4-D4AE-4216-A6B6-DF10F570887B}" type="parTrans" cxnId="{D0D7EE91-4A29-46CA-932E-DC91195E959A}">
      <dgm:prSet/>
      <dgm:spPr/>
      <dgm:t>
        <a:bodyPr/>
        <a:lstStyle/>
        <a:p>
          <a:pPr algn="ctr"/>
          <a:endParaRPr lang="en-US"/>
        </a:p>
      </dgm:t>
    </dgm:pt>
    <dgm:pt modelId="{E77CE7A2-0F90-47A7-B766-D71907D69460}" type="sibTrans" cxnId="{D0D7EE91-4A29-46CA-932E-DC91195E959A}">
      <dgm:prSet/>
      <dgm:spPr/>
      <dgm:t>
        <a:bodyPr/>
        <a:lstStyle/>
        <a:p>
          <a:pPr algn="ctr"/>
          <a:endParaRPr lang="en-US"/>
        </a:p>
      </dgm:t>
    </dgm:pt>
    <dgm:pt modelId="{BA5A6FD6-16D8-489F-B98E-8A9A2D309674}">
      <dgm:prSet phldrT="[Testo]"/>
      <dgm:spPr/>
      <dgm:t>
        <a:bodyPr/>
        <a:lstStyle/>
        <a:p>
          <a:pPr algn="ctr"/>
          <a:r>
            <a:rPr lang="en-US" dirty="0"/>
            <a:t>POWER CONVERTER </a:t>
          </a:r>
        </a:p>
        <a:p>
          <a:pPr algn="ctr"/>
          <a:r>
            <a:rPr lang="en-US" dirty="0"/>
            <a:t>M. SEDITA - INFN LNS</a:t>
          </a:r>
        </a:p>
      </dgm:t>
    </dgm:pt>
    <dgm:pt modelId="{280371DA-3E5B-4D8F-A585-591466F6CF66}" type="parTrans" cxnId="{EF9D68E1-C3EC-4BAD-9970-B465BD2D61FC}">
      <dgm:prSet/>
      <dgm:spPr/>
      <dgm:t>
        <a:bodyPr/>
        <a:lstStyle/>
        <a:p>
          <a:pPr algn="ctr"/>
          <a:endParaRPr lang="en-US"/>
        </a:p>
      </dgm:t>
    </dgm:pt>
    <dgm:pt modelId="{2F1D97F8-8C0C-4AB6-A5E6-A322F4201D4D}" type="sibTrans" cxnId="{EF9D68E1-C3EC-4BAD-9970-B465BD2D61FC}">
      <dgm:prSet/>
      <dgm:spPr/>
      <dgm:t>
        <a:bodyPr/>
        <a:lstStyle/>
        <a:p>
          <a:pPr algn="ctr"/>
          <a:endParaRPr lang="en-US"/>
        </a:p>
      </dgm:t>
    </dgm:pt>
    <dgm:pt modelId="{47121A11-C124-4CC0-B6C6-35B02426B13E}">
      <dgm:prSet phldrT="[Testo]"/>
      <dgm:spPr/>
      <dgm:t>
        <a:bodyPr/>
        <a:lstStyle/>
        <a:p>
          <a:pPr algn="ctr"/>
          <a:r>
            <a:rPr lang="en-US" dirty="0"/>
            <a:t>GENERAL SERVICES </a:t>
          </a:r>
        </a:p>
        <a:p>
          <a:pPr algn="ctr"/>
          <a:r>
            <a:rPr lang="en-US" dirty="0"/>
            <a:t>tbd</a:t>
          </a:r>
        </a:p>
      </dgm:t>
    </dgm:pt>
    <dgm:pt modelId="{A1C34036-B8A7-474F-B8C1-4A599FEBA896}" type="parTrans" cxnId="{648F22C9-6964-44E9-8BC4-7ADA8DE5139D}">
      <dgm:prSet/>
      <dgm:spPr/>
      <dgm:t>
        <a:bodyPr/>
        <a:lstStyle/>
        <a:p>
          <a:pPr algn="ctr"/>
          <a:endParaRPr lang="en-US"/>
        </a:p>
      </dgm:t>
    </dgm:pt>
    <dgm:pt modelId="{22A501E8-7142-4CE4-A442-2663A5DB44BF}" type="sibTrans" cxnId="{648F22C9-6964-44E9-8BC4-7ADA8DE5139D}">
      <dgm:prSet/>
      <dgm:spPr/>
      <dgm:t>
        <a:bodyPr/>
        <a:lstStyle/>
        <a:p>
          <a:pPr algn="ctr"/>
          <a:endParaRPr lang="en-US"/>
        </a:p>
      </dgm:t>
    </dgm:pt>
    <dgm:pt modelId="{C4756233-D5C0-4FA3-8508-08435629C377}">
      <dgm:prSet phldrT="[Testo]"/>
      <dgm:spPr/>
      <dgm:t>
        <a:bodyPr/>
        <a:lstStyle/>
        <a:p>
          <a:pPr algn="ctr"/>
          <a:r>
            <a:rPr lang="en-US" dirty="0"/>
            <a:t>VACUUM </a:t>
          </a:r>
        </a:p>
        <a:p>
          <a:pPr algn="ctr"/>
          <a:r>
            <a:rPr lang="en-US" dirty="0"/>
            <a:t>A. CLOZZA - INFN LNF</a:t>
          </a:r>
        </a:p>
      </dgm:t>
    </dgm:pt>
    <dgm:pt modelId="{C649C141-F8B7-4EFC-A33E-8017FB2EE292}" type="parTrans" cxnId="{EA79C3B3-9CBA-4087-8B7B-0783A66010F9}">
      <dgm:prSet/>
      <dgm:spPr/>
      <dgm:t>
        <a:bodyPr/>
        <a:lstStyle/>
        <a:p>
          <a:pPr algn="ctr"/>
          <a:endParaRPr lang="en-US"/>
        </a:p>
      </dgm:t>
    </dgm:pt>
    <dgm:pt modelId="{B45F0ED4-7836-4C00-A3C2-444D08F07895}" type="sibTrans" cxnId="{EA79C3B3-9CBA-4087-8B7B-0783A66010F9}">
      <dgm:prSet/>
      <dgm:spPr/>
      <dgm:t>
        <a:bodyPr/>
        <a:lstStyle/>
        <a:p>
          <a:pPr algn="ctr"/>
          <a:endParaRPr lang="en-US"/>
        </a:p>
      </dgm:t>
    </dgm:pt>
    <dgm:pt modelId="{9B70C8B5-9B17-4452-993C-06A87A79279F}">
      <dgm:prSet phldrT="[Testo]"/>
      <dgm:spPr/>
      <dgm:t>
        <a:bodyPr/>
        <a:lstStyle/>
        <a:p>
          <a:pPr algn="ctr"/>
          <a:r>
            <a:rPr lang="en-US" dirty="0"/>
            <a:t>MECHANICS </a:t>
          </a:r>
        </a:p>
        <a:p>
          <a:pPr algn="ctr"/>
          <a:r>
            <a:rPr lang="en-US" dirty="0"/>
            <a:t>S. TOMASSINI - INFN LNF</a:t>
          </a:r>
        </a:p>
      </dgm:t>
    </dgm:pt>
    <dgm:pt modelId="{38624612-C1C2-4A41-AA42-32E8FC09DC77}" type="parTrans" cxnId="{CB200AF3-3ED2-4B46-B191-BD19C1733791}">
      <dgm:prSet/>
      <dgm:spPr/>
      <dgm:t>
        <a:bodyPr/>
        <a:lstStyle/>
        <a:p>
          <a:pPr algn="ctr"/>
          <a:endParaRPr lang="en-US"/>
        </a:p>
      </dgm:t>
    </dgm:pt>
    <dgm:pt modelId="{8C17E638-CF8A-432C-8D46-C25589FE8910}" type="sibTrans" cxnId="{CB200AF3-3ED2-4B46-B191-BD19C1733791}">
      <dgm:prSet/>
      <dgm:spPr/>
      <dgm:t>
        <a:bodyPr/>
        <a:lstStyle/>
        <a:p>
          <a:pPr algn="ctr"/>
          <a:endParaRPr lang="en-US"/>
        </a:p>
      </dgm:t>
    </dgm:pt>
    <dgm:pt modelId="{3F0BE0DB-C6B5-4606-BDC6-2F6D4C154BA0}">
      <dgm:prSet phldrT="[Testo]"/>
      <dgm:spPr/>
      <dgm:t>
        <a:bodyPr/>
        <a:lstStyle/>
        <a:p>
          <a:pPr algn="ctr"/>
          <a:r>
            <a:rPr lang="en-US" dirty="0"/>
            <a:t>ELECTROTECHNICS </a:t>
          </a:r>
        </a:p>
        <a:p>
          <a:pPr algn="ctr"/>
          <a:r>
            <a:rPr lang="en-US" dirty="0"/>
            <a:t>R. RICCI - INFN LNF</a:t>
          </a:r>
        </a:p>
      </dgm:t>
    </dgm:pt>
    <dgm:pt modelId="{62EEFB25-ABAE-4706-9BCB-A5B6BC669CE0}" type="parTrans" cxnId="{83D5337E-B025-4B5E-8BBC-91BFC8846F57}">
      <dgm:prSet/>
      <dgm:spPr/>
      <dgm:t>
        <a:bodyPr/>
        <a:lstStyle/>
        <a:p>
          <a:pPr algn="ctr"/>
          <a:endParaRPr lang="en-US"/>
        </a:p>
      </dgm:t>
    </dgm:pt>
    <dgm:pt modelId="{1B3D7623-48F1-4720-BC9C-AE21671D4A2E}" type="sibTrans" cxnId="{83D5337E-B025-4B5E-8BBC-91BFC8846F57}">
      <dgm:prSet/>
      <dgm:spPr/>
      <dgm:t>
        <a:bodyPr/>
        <a:lstStyle/>
        <a:p>
          <a:pPr algn="ctr"/>
          <a:endParaRPr lang="en-US"/>
        </a:p>
      </dgm:t>
    </dgm:pt>
    <dgm:pt modelId="{121F5451-B62C-413E-A0BC-D4AE5A9C8767}">
      <dgm:prSet phldrT="[Testo]"/>
      <dgm:spPr/>
      <dgm:t>
        <a:bodyPr/>
        <a:lstStyle/>
        <a:p>
          <a:pPr algn="ctr"/>
          <a:r>
            <a:rPr lang="en-US" dirty="0"/>
            <a:t>HVAC &amp; FLUIDS </a:t>
          </a:r>
        </a:p>
        <a:p>
          <a:pPr algn="ctr"/>
          <a:r>
            <a:rPr lang="en-US" dirty="0"/>
            <a:t>G. SCHILLACI - INFN LNS</a:t>
          </a:r>
        </a:p>
      </dgm:t>
    </dgm:pt>
    <dgm:pt modelId="{436D583E-5557-47D2-B08C-4FCB7E5C5B25}" type="parTrans" cxnId="{81FCE94B-419A-4769-B779-0C1A13257F71}">
      <dgm:prSet/>
      <dgm:spPr/>
      <dgm:t>
        <a:bodyPr/>
        <a:lstStyle/>
        <a:p>
          <a:pPr algn="ctr"/>
          <a:endParaRPr lang="en-US"/>
        </a:p>
      </dgm:t>
    </dgm:pt>
    <dgm:pt modelId="{1E952212-B1F3-4377-95C3-F13273E19835}" type="sibTrans" cxnId="{81FCE94B-419A-4769-B779-0C1A13257F71}">
      <dgm:prSet/>
      <dgm:spPr/>
      <dgm:t>
        <a:bodyPr/>
        <a:lstStyle/>
        <a:p>
          <a:pPr algn="ctr"/>
          <a:endParaRPr lang="en-US"/>
        </a:p>
      </dgm:t>
    </dgm:pt>
    <dgm:pt modelId="{1E162BDE-BDBB-429B-831D-05BD47AA39CB}">
      <dgm:prSet phldrT="[Testo]"/>
      <dgm:spPr/>
      <dgm:t>
        <a:bodyPr/>
        <a:lstStyle/>
        <a:p>
          <a:pPr algn="ctr"/>
          <a:r>
            <a:rPr lang="en-US" dirty="0"/>
            <a:t>TECHNICAL SUPPORT </a:t>
          </a:r>
        </a:p>
        <a:p>
          <a:pPr algn="ctr"/>
          <a:r>
            <a:rPr lang="en-US" dirty="0"/>
            <a:t>tbd</a:t>
          </a:r>
        </a:p>
      </dgm:t>
    </dgm:pt>
    <dgm:pt modelId="{D3D31F7B-938A-42F6-A629-6AAAAC7A2FFA}" type="parTrans" cxnId="{AE3ECB4C-1591-49B8-AD82-F81C0BC9F443}">
      <dgm:prSet/>
      <dgm:spPr/>
      <dgm:t>
        <a:bodyPr/>
        <a:lstStyle/>
        <a:p>
          <a:pPr algn="ctr"/>
          <a:endParaRPr lang="en-US"/>
        </a:p>
      </dgm:t>
    </dgm:pt>
    <dgm:pt modelId="{16AFAA26-9FCB-4EBB-8895-A449279F2116}" type="sibTrans" cxnId="{AE3ECB4C-1591-49B8-AD82-F81C0BC9F443}">
      <dgm:prSet/>
      <dgm:spPr/>
      <dgm:t>
        <a:bodyPr/>
        <a:lstStyle/>
        <a:p>
          <a:pPr algn="ctr"/>
          <a:endParaRPr lang="en-US"/>
        </a:p>
      </dgm:t>
    </dgm:pt>
    <dgm:pt modelId="{57EAC76F-ADE9-4066-834F-471402705DB5}">
      <dgm:prSet phldrT="[Testo]"/>
      <dgm:spPr/>
      <dgm:t>
        <a:bodyPr/>
        <a:lstStyle/>
        <a:p>
          <a:pPr algn="ctr"/>
          <a:r>
            <a:rPr lang="en-US" dirty="0"/>
            <a:t>CRYOGENICS </a:t>
          </a:r>
        </a:p>
        <a:p>
          <a:pPr algn="ctr"/>
          <a:r>
            <a:rPr lang="en-US" dirty="0"/>
            <a:t>C. LIGI - INFN LNF</a:t>
          </a:r>
        </a:p>
      </dgm:t>
    </dgm:pt>
    <dgm:pt modelId="{5A0F29F1-F4F4-46B1-9B71-3C00C221527C}" type="parTrans" cxnId="{DD047646-5E0B-430D-B092-F6F04034EB0A}">
      <dgm:prSet/>
      <dgm:spPr/>
      <dgm:t>
        <a:bodyPr/>
        <a:lstStyle/>
        <a:p>
          <a:pPr algn="ctr"/>
          <a:endParaRPr lang="en-US"/>
        </a:p>
      </dgm:t>
    </dgm:pt>
    <dgm:pt modelId="{3B68559A-AA93-445A-89D4-750C11CC2596}" type="sibTrans" cxnId="{DD047646-5E0B-430D-B092-F6F04034EB0A}">
      <dgm:prSet/>
      <dgm:spPr/>
      <dgm:t>
        <a:bodyPr/>
        <a:lstStyle/>
        <a:p>
          <a:pPr algn="ctr"/>
          <a:endParaRPr lang="en-US"/>
        </a:p>
      </dgm:t>
    </dgm:pt>
    <dgm:pt modelId="{8E7516F2-6017-4DF3-86B7-48BCBC1F67D6}">
      <dgm:prSet phldrT="[Testo]"/>
      <dgm:spPr/>
      <dgm:t>
        <a:bodyPr/>
        <a:lstStyle/>
        <a:p>
          <a:pPr algn="ctr"/>
          <a:r>
            <a:rPr lang="en-US" dirty="0"/>
            <a:t>SAFETY </a:t>
          </a:r>
        </a:p>
        <a:p>
          <a:pPr algn="ctr"/>
          <a:r>
            <a:rPr lang="en-US" dirty="0"/>
            <a:t>A. CHIARUCCI - LNF</a:t>
          </a:r>
        </a:p>
      </dgm:t>
    </dgm:pt>
    <dgm:pt modelId="{B589E5F0-5BD6-44A4-84EE-801E2CBC3EE2}" type="parTrans" cxnId="{BFF6CB12-26C1-419A-86E8-5D6390FF3B8F}">
      <dgm:prSet/>
      <dgm:spPr/>
      <dgm:t>
        <a:bodyPr/>
        <a:lstStyle/>
        <a:p>
          <a:pPr algn="ctr"/>
          <a:endParaRPr lang="en-US"/>
        </a:p>
      </dgm:t>
    </dgm:pt>
    <dgm:pt modelId="{A58B8BD4-C245-49EE-9296-9FF84846D96C}" type="sibTrans" cxnId="{BFF6CB12-26C1-419A-86E8-5D6390FF3B8F}">
      <dgm:prSet/>
      <dgm:spPr/>
      <dgm:t>
        <a:bodyPr/>
        <a:lstStyle/>
        <a:p>
          <a:pPr algn="ctr"/>
          <a:endParaRPr lang="en-US"/>
        </a:p>
      </dgm:t>
    </dgm:pt>
    <dgm:pt modelId="{2A15CF50-D9D0-4F48-BB32-5AB369E410A7}">
      <dgm:prSet phldrT="[Testo]"/>
      <dgm:spPr/>
      <dgm:t>
        <a:bodyPr/>
        <a:lstStyle/>
        <a:p>
          <a:pPr algn="ctr"/>
          <a:r>
            <a:rPr lang="en-US" dirty="0"/>
            <a:t>PROCUREMENT &amp; STORAGE </a:t>
          </a:r>
        </a:p>
        <a:p>
          <a:pPr algn="ctr"/>
          <a:r>
            <a:rPr lang="en-US" dirty="0"/>
            <a:t>tbd</a:t>
          </a:r>
        </a:p>
      </dgm:t>
    </dgm:pt>
    <dgm:pt modelId="{5344B2DD-1B12-41C8-8D94-6766CBFBA6EA}" type="parTrans" cxnId="{6706F0B9-8A5D-4CD0-B696-F3897DA50C85}">
      <dgm:prSet/>
      <dgm:spPr/>
      <dgm:t>
        <a:bodyPr/>
        <a:lstStyle/>
        <a:p>
          <a:pPr algn="ctr"/>
          <a:endParaRPr lang="en-US"/>
        </a:p>
      </dgm:t>
    </dgm:pt>
    <dgm:pt modelId="{92458269-96A1-414D-8D95-42A192D29A07}" type="sibTrans" cxnId="{6706F0B9-8A5D-4CD0-B696-F3897DA50C85}">
      <dgm:prSet/>
      <dgm:spPr/>
      <dgm:t>
        <a:bodyPr/>
        <a:lstStyle/>
        <a:p>
          <a:pPr algn="ctr"/>
          <a:endParaRPr lang="en-US"/>
        </a:p>
      </dgm:t>
    </dgm:pt>
    <dgm:pt modelId="{ECD2775C-EC07-4877-9497-894DAD258391}">
      <dgm:prSet/>
      <dgm:spPr/>
      <dgm:t>
        <a:bodyPr/>
        <a:lstStyle/>
        <a:p>
          <a:pPr algn="ctr"/>
          <a:r>
            <a:rPr lang="en-US" dirty="0"/>
            <a:t>NORMAL CONDUCTING MAGNETS</a:t>
          </a:r>
        </a:p>
        <a:p>
          <a:pPr algn="ctr"/>
          <a:r>
            <a:rPr lang="en-US" dirty="0"/>
            <a:t>tbd</a:t>
          </a:r>
        </a:p>
      </dgm:t>
    </dgm:pt>
    <dgm:pt modelId="{7D87B0A9-781D-4C03-A447-F35112DCFE2A}" type="parTrans" cxnId="{DE048059-09E8-4EDA-9E2F-935195ED7C2B}">
      <dgm:prSet/>
      <dgm:spPr/>
      <dgm:t>
        <a:bodyPr/>
        <a:lstStyle/>
        <a:p>
          <a:pPr algn="ctr"/>
          <a:endParaRPr lang="en-US"/>
        </a:p>
      </dgm:t>
    </dgm:pt>
    <dgm:pt modelId="{7EB7FE39-8A92-41BD-A40F-60FB2980EDE1}" type="sibTrans" cxnId="{DE048059-09E8-4EDA-9E2F-935195ED7C2B}">
      <dgm:prSet/>
      <dgm:spPr/>
      <dgm:t>
        <a:bodyPr/>
        <a:lstStyle/>
        <a:p>
          <a:pPr algn="ctr"/>
          <a:endParaRPr lang="en-US"/>
        </a:p>
      </dgm:t>
    </dgm:pt>
    <dgm:pt modelId="{1DB8DAE6-25EA-484A-950C-B39D71EA8D96}" type="pres">
      <dgm:prSet presAssocID="{AACB1543-92BB-4B5F-B452-937D5E5F27A4}" presName="diagram" presStyleCnt="0">
        <dgm:presLayoutVars>
          <dgm:chPref val="1"/>
          <dgm:dir/>
          <dgm:animOne val="branch"/>
          <dgm:animLvl val="lvl"/>
          <dgm:resizeHandles/>
        </dgm:presLayoutVars>
      </dgm:prSet>
      <dgm:spPr/>
      <dgm:t>
        <a:bodyPr/>
        <a:lstStyle/>
        <a:p>
          <a:endParaRPr lang="en-US"/>
        </a:p>
      </dgm:t>
    </dgm:pt>
    <dgm:pt modelId="{8247967E-31AA-4E8A-84D0-D80725456E2B}" type="pres">
      <dgm:prSet presAssocID="{B2A6389B-C7D5-47AD-9D3C-7DE904681D6F}" presName="root" presStyleCnt="0"/>
      <dgm:spPr/>
    </dgm:pt>
    <dgm:pt modelId="{FE39FF15-6CD5-4249-9748-A838FAA3FCAD}" type="pres">
      <dgm:prSet presAssocID="{B2A6389B-C7D5-47AD-9D3C-7DE904681D6F}" presName="rootComposite" presStyleCnt="0"/>
      <dgm:spPr/>
    </dgm:pt>
    <dgm:pt modelId="{E7CB497A-DBC7-46A9-85A3-0A285C88CBFF}" type="pres">
      <dgm:prSet presAssocID="{B2A6389B-C7D5-47AD-9D3C-7DE904681D6F}" presName="rootText" presStyleLbl="node1" presStyleIdx="0" presStyleCnt="1" custScaleX="352403" custScaleY="130860"/>
      <dgm:spPr/>
      <dgm:t>
        <a:bodyPr/>
        <a:lstStyle/>
        <a:p>
          <a:endParaRPr lang="en-US"/>
        </a:p>
      </dgm:t>
    </dgm:pt>
    <dgm:pt modelId="{971F3CE6-6630-4CB5-8873-0578CDCB7126}" type="pres">
      <dgm:prSet presAssocID="{B2A6389B-C7D5-47AD-9D3C-7DE904681D6F}" presName="rootConnector" presStyleLbl="node1" presStyleIdx="0" presStyleCnt="1"/>
      <dgm:spPr/>
      <dgm:t>
        <a:bodyPr/>
        <a:lstStyle/>
        <a:p>
          <a:endParaRPr lang="en-US"/>
        </a:p>
      </dgm:t>
    </dgm:pt>
    <dgm:pt modelId="{D68E2B1A-30E3-4068-A8E9-3191619D0278}" type="pres">
      <dgm:prSet presAssocID="{B2A6389B-C7D5-47AD-9D3C-7DE904681D6F}" presName="childShape" presStyleCnt="0"/>
      <dgm:spPr/>
    </dgm:pt>
    <dgm:pt modelId="{AAE4334C-42D1-4DB8-8EC1-2EDC65008068}" type="pres">
      <dgm:prSet presAssocID="{A232DED2-FA3E-4410-BCE9-2BBDAB8613AF}" presName="Name13" presStyleLbl="parChTrans1D2" presStyleIdx="0" presStyleCnt="13"/>
      <dgm:spPr/>
      <dgm:t>
        <a:bodyPr/>
        <a:lstStyle/>
        <a:p>
          <a:endParaRPr lang="en-US"/>
        </a:p>
      </dgm:t>
    </dgm:pt>
    <dgm:pt modelId="{74255ED3-6621-4E83-B8C1-98A339DB7585}" type="pres">
      <dgm:prSet presAssocID="{7FB9A73E-97B0-46EB-ABD9-F725B88C646D}" presName="childText" presStyleLbl="bgAcc1" presStyleIdx="0" presStyleCnt="13" custScaleX="246355" custScaleY="98635">
        <dgm:presLayoutVars>
          <dgm:bulletEnabled val="1"/>
        </dgm:presLayoutVars>
      </dgm:prSet>
      <dgm:spPr/>
      <dgm:t>
        <a:bodyPr/>
        <a:lstStyle/>
        <a:p>
          <a:endParaRPr lang="en-US"/>
        </a:p>
      </dgm:t>
    </dgm:pt>
    <dgm:pt modelId="{E7CCF423-5009-4EC8-A053-F2AF8CBA0408}" type="pres">
      <dgm:prSet presAssocID="{7D87B0A9-781D-4C03-A447-F35112DCFE2A}" presName="Name13" presStyleLbl="parChTrans1D2" presStyleIdx="1" presStyleCnt="13"/>
      <dgm:spPr/>
      <dgm:t>
        <a:bodyPr/>
        <a:lstStyle/>
        <a:p>
          <a:endParaRPr lang="en-US"/>
        </a:p>
      </dgm:t>
    </dgm:pt>
    <dgm:pt modelId="{4101DC77-09EC-4F1E-A45C-645CB13E0742}" type="pres">
      <dgm:prSet presAssocID="{ECD2775C-EC07-4877-9497-894DAD258391}" presName="childText" presStyleLbl="bgAcc1" presStyleIdx="1" presStyleCnt="13" custScaleX="245158">
        <dgm:presLayoutVars>
          <dgm:bulletEnabled val="1"/>
        </dgm:presLayoutVars>
      </dgm:prSet>
      <dgm:spPr/>
      <dgm:t>
        <a:bodyPr/>
        <a:lstStyle/>
        <a:p>
          <a:endParaRPr lang="en-US"/>
        </a:p>
      </dgm:t>
    </dgm:pt>
    <dgm:pt modelId="{DF33E519-C143-43CE-92E7-2DB6A3E39380}" type="pres">
      <dgm:prSet presAssocID="{3C9B27A4-D4AE-4216-A6B6-DF10F570887B}" presName="Name13" presStyleLbl="parChTrans1D2" presStyleIdx="2" presStyleCnt="13"/>
      <dgm:spPr/>
      <dgm:t>
        <a:bodyPr/>
        <a:lstStyle/>
        <a:p>
          <a:endParaRPr lang="en-US"/>
        </a:p>
      </dgm:t>
    </dgm:pt>
    <dgm:pt modelId="{208B2F9B-943F-4892-97BD-55C785F44035}" type="pres">
      <dgm:prSet presAssocID="{9CAF524C-ECA1-42C7-9EE2-C7A5B3F80772}" presName="childText" presStyleLbl="bgAcc1" presStyleIdx="2" presStyleCnt="13" custScaleX="234655">
        <dgm:presLayoutVars>
          <dgm:bulletEnabled val="1"/>
        </dgm:presLayoutVars>
      </dgm:prSet>
      <dgm:spPr/>
      <dgm:t>
        <a:bodyPr/>
        <a:lstStyle/>
        <a:p>
          <a:endParaRPr lang="en-US"/>
        </a:p>
      </dgm:t>
    </dgm:pt>
    <dgm:pt modelId="{156583EA-6A03-4388-8570-A9F46CC1ACBB}" type="pres">
      <dgm:prSet presAssocID="{280371DA-3E5B-4D8F-A585-591466F6CF66}" presName="Name13" presStyleLbl="parChTrans1D2" presStyleIdx="3" presStyleCnt="13"/>
      <dgm:spPr/>
      <dgm:t>
        <a:bodyPr/>
        <a:lstStyle/>
        <a:p>
          <a:endParaRPr lang="en-US"/>
        </a:p>
      </dgm:t>
    </dgm:pt>
    <dgm:pt modelId="{B5D620DC-20ED-4193-A82A-DEFD79B26B73}" type="pres">
      <dgm:prSet presAssocID="{BA5A6FD6-16D8-489F-B98E-8A9A2D309674}" presName="childText" presStyleLbl="bgAcc1" presStyleIdx="3" presStyleCnt="13" custScaleX="245609" custScaleY="97033">
        <dgm:presLayoutVars>
          <dgm:bulletEnabled val="1"/>
        </dgm:presLayoutVars>
      </dgm:prSet>
      <dgm:spPr/>
      <dgm:t>
        <a:bodyPr/>
        <a:lstStyle/>
        <a:p>
          <a:endParaRPr lang="en-US"/>
        </a:p>
      </dgm:t>
    </dgm:pt>
    <dgm:pt modelId="{12492A71-754A-454D-89DA-29A2F7AB1EB2}" type="pres">
      <dgm:prSet presAssocID="{C649C141-F8B7-4EFC-A33E-8017FB2EE292}" presName="Name13" presStyleLbl="parChTrans1D2" presStyleIdx="4" presStyleCnt="13"/>
      <dgm:spPr/>
      <dgm:t>
        <a:bodyPr/>
        <a:lstStyle/>
        <a:p>
          <a:endParaRPr lang="en-US"/>
        </a:p>
      </dgm:t>
    </dgm:pt>
    <dgm:pt modelId="{89AEDB88-0C7A-4F7B-BBE5-CFD2C9C116FB}" type="pres">
      <dgm:prSet presAssocID="{C4756233-D5C0-4FA3-8508-08435629C377}" presName="childText" presStyleLbl="bgAcc1" presStyleIdx="4" presStyleCnt="13" custScaleX="245114" custScaleY="96840" custLinFactNeighborX="25727" custLinFactNeighborY="-7447">
        <dgm:presLayoutVars>
          <dgm:bulletEnabled val="1"/>
        </dgm:presLayoutVars>
      </dgm:prSet>
      <dgm:spPr/>
      <dgm:t>
        <a:bodyPr/>
        <a:lstStyle/>
        <a:p>
          <a:endParaRPr lang="en-US"/>
        </a:p>
      </dgm:t>
    </dgm:pt>
    <dgm:pt modelId="{EBC4D067-0F30-44E1-A36F-BD580271A9E7}" type="pres">
      <dgm:prSet presAssocID="{38624612-C1C2-4A41-AA42-32E8FC09DC77}" presName="Name13" presStyleLbl="parChTrans1D2" presStyleIdx="5" presStyleCnt="13"/>
      <dgm:spPr/>
      <dgm:t>
        <a:bodyPr/>
        <a:lstStyle/>
        <a:p>
          <a:endParaRPr lang="en-US"/>
        </a:p>
      </dgm:t>
    </dgm:pt>
    <dgm:pt modelId="{712442B4-E7DB-4045-AE94-F44E07B44B35}" type="pres">
      <dgm:prSet presAssocID="{9B70C8B5-9B17-4452-993C-06A87A79279F}" presName="childText" presStyleLbl="bgAcc1" presStyleIdx="5" presStyleCnt="13" custScaleX="244621" custScaleY="96648">
        <dgm:presLayoutVars>
          <dgm:bulletEnabled val="1"/>
        </dgm:presLayoutVars>
      </dgm:prSet>
      <dgm:spPr/>
      <dgm:t>
        <a:bodyPr/>
        <a:lstStyle/>
        <a:p>
          <a:endParaRPr lang="en-US"/>
        </a:p>
      </dgm:t>
    </dgm:pt>
    <dgm:pt modelId="{ADC5FCC6-026E-4403-96E8-B637182599C2}" type="pres">
      <dgm:prSet presAssocID="{62EEFB25-ABAE-4706-9BCB-A5B6BC669CE0}" presName="Name13" presStyleLbl="parChTrans1D2" presStyleIdx="6" presStyleCnt="13"/>
      <dgm:spPr/>
      <dgm:t>
        <a:bodyPr/>
        <a:lstStyle/>
        <a:p>
          <a:endParaRPr lang="en-US"/>
        </a:p>
      </dgm:t>
    </dgm:pt>
    <dgm:pt modelId="{BF62E2FA-B7EB-4AF9-8961-DD4C1C864963}" type="pres">
      <dgm:prSet presAssocID="{3F0BE0DB-C6B5-4606-BDC6-2F6D4C154BA0}" presName="childText" presStyleLbl="bgAcc1" presStyleIdx="6" presStyleCnt="13" custScaleX="244375" custScaleY="97811">
        <dgm:presLayoutVars>
          <dgm:bulletEnabled val="1"/>
        </dgm:presLayoutVars>
      </dgm:prSet>
      <dgm:spPr/>
      <dgm:t>
        <a:bodyPr/>
        <a:lstStyle/>
        <a:p>
          <a:endParaRPr lang="en-US"/>
        </a:p>
      </dgm:t>
    </dgm:pt>
    <dgm:pt modelId="{F392AF74-9832-4D1D-9FDF-E94E73C561CA}" type="pres">
      <dgm:prSet presAssocID="{436D583E-5557-47D2-B08C-4FCB7E5C5B25}" presName="Name13" presStyleLbl="parChTrans1D2" presStyleIdx="7" presStyleCnt="13"/>
      <dgm:spPr/>
      <dgm:t>
        <a:bodyPr/>
        <a:lstStyle/>
        <a:p>
          <a:endParaRPr lang="en-US"/>
        </a:p>
      </dgm:t>
    </dgm:pt>
    <dgm:pt modelId="{D65D498E-C4E8-488B-8A98-B23BDD85A6AC}" type="pres">
      <dgm:prSet presAssocID="{121F5451-B62C-413E-A0BC-D4AE5A9C8767}" presName="childText" presStyleLbl="bgAcc1" presStyleIdx="7" presStyleCnt="13" custScaleX="243885" custScaleY="97615">
        <dgm:presLayoutVars>
          <dgm:bulletEnabled val="1"/>
        </dgm:presLayoutVars>
      </dgm:prSet>
      <dgm:spPr/>
      <dgm:t>
        <a:bodyPr/>
        <a:lstStyle/>
        <a:p>
          <a:endParaRPr lang="en-US"/>
        </a:p>
      </dgm:t>
    </dgm:pt>
    <dgm:pt modelId="{5AC696D9-A141-407B-B43A-41F5E1D3BD5E}" type="pres">
      <dgm:prSet presAssocID="{D3D31F7B-938A-42F6-A629-6AAAAC7A2FFA}" presName="Name13" presStyleLbl="parChTrans1D2" presStyleIdx="8" presStyleCnt="13"/>
      <dgm:spPr/>
      <dgm:t>
        <a:bodyPr/>
        <a:lstStyle/>
        <a:p>
          <a:endParaRPr lang="en-US"/>
        </a:p>
      </dgm:t>
    </dgm:pt>
    <dgm:pt modelId="{3DFBEC29-671A-4ECB-B105-6B27A248CA9B}" type="pres">
      <dgm:prSet presAssocID="{1E162BDE-BDBB-429B-831D-05BD47AA39CB}" presName="childText" presStyleLbl="bgAcc1" presStyleIdx="8" presStyleCnt="13" custScaleX="243640" custScaleY="97420">
        <dgm:presLayoutVars>
          <dgm:bulletEnabled val="1"/>
        </dgm:presLayoutVars>
      </dgm:prSet>
      <dgm:spPr/>
      <dgm:t>
        <a:bodyPr/>
        <a:lstStyle/>
        <a:p>
          <a:endParaRPr lang="en-US"/>
        </a:p>
      </dgm:t>
    </dgm:pt>
    <dgm:pt modelId="{7CF741E6-BF23-4760-9799-B2879CD26DFB}" type="pres">
      <dgm:prSet presAssocID="{5A0F29F1-F4F4-46B1-9B71-3C00C221527C}" presName="Name13" presStyleLbl="parChTrans1D2" presStyleIdx="9" presStyleCnt="13"/>
      <dgm:spPr/>
      <dgm:t>
        <a:bodyPr/>
        <a:lstStyle/>
        <a:p>
          <a:endParaRPr lang="en-US"/>
        </a:p>
      </dgm:t>
    </dgm:pt>
    <dgm:pt modelId="{B2495787-A994-49B5-9407-8E1F9C8BB349}" type="pres">
      <dgm:prSet presAssocID="{57EAC76F-ADE9-4066-834F-471402705DB5}" presName="childText" presStyleLbl="bgAcc1" presStyleIdx="9" presStyleCnt="13" custScaleX="242910" custScaleY="97323">
        <dgm:presLayoutVars>
          <dgm:bulletEnabled val="1"/>
        </dgm:presLayoutVars>
      </dgm:prSet>
      <dgm:spPr/>
      <dgm:t>
        <a:bodyPr/>
        <a:lstStyle/>
        <a:p>
          <a:endParaRPr lang="en-US"/>
        </a:p>
      </dgm:t>
    </dgm:pt>
    <dgm:pt modelId="{93FBA2DA-9F8B-4561-8025-B0DB8B1D4F4A}" type="pres">
      <dgm:prSet presAssocID="{B589E5F0-5BD6-44A4-84EE-801E2CBC3EE2}" presName="Name13" presStyleLbl="parChTrans1D2" presStyleIdx="10" presStyleCnt="13"/>
      <dgm:spPr/>
      <dgm:t>
        <a:bodyPr/>
        <a:lstStyle/>
        <a:p>
          <a:endParaRPr lang="en-US"/>
        </a:p>
      </dgm:t>
    </dgm:pt>
    <dgm:pt modelId="{E95D37AC-56DE-4581-977F-E039C75A9F44}" type="pres">
      <dgm:prSet presAssocID="{8E7516F2-6017-4DF3-86B7-48BCBC1F67D6}" presName="childText" presStyleLbl="bgAcc1" presStyleIdx="10" presStyleCnt="13" custScaleX="242668" custScaleY="97129">
        <dgm:presLayoutVars>
          <dgm:bulletEnabled val="1"/>
        </dgm:presLayoutVars>
      </dgm:prSet>
      <dgm:spPr/>
      <dgm:t>
        <a:bodyPr/>
        <a:lstStyle/>
        <a:p>
          <a:endParaRPr lang="en-US"/>
        </a:p>
      </dgm:t>
    </dgm:pt>
    <dgm:pt modelId="{0F7D606F-D541-43F6-B378-4199A6DBDF8E}" type="pres">
      <dgm:prSet presAssocID="{A1C34036-B8A7-474F-B8C1-4A599FEBA896}" presName="Name13" presStyleLbl="parChTrans1D2" presStyleIdx="11" presStyleCnt="13"/>
      <dgm:spPr/>
      <dgm:t>
        <a:bodyPr/>
        <a:lstStyle/>
        <a:p>
          <a:endParaRPr lang="en-US"/>
        </a:p>
      </dgm:t>
    </dgm:pt>
    <dgm:pt modelId="{8509BAB3-B5BE-4E7A-A814-BEAC08391BCC}" type="pres">
      <dgm:prSet presAssocID="{47121A11-C124-4CC0-B6C6-35B02426B13E}" presName="childText" presStyleLbl="bgAcc1" presStyleIdx="11" presStyleCnt="13" custScaleX="241943" custScaleY="95607">
        <dgm:presLayoutVars>
          <dgm:bulletEnabled val="1"/>
        </dgm:presLayoutVars>
      </dgm:prSet>
      <dgm:spPr/>
      <dgm:t>
        <a:bodyPr/>
        <a:lstStyle/>
        <a:p>
          <a:endParaRPr lang="en-US"/>
        </a:p>
      </dgm:t>
    </dgm:pt>
    <dgm:pt modelId="{29E103A2-67F4-425E-9566-7621AD149088}" type="pres">
      <dgm:prSet presAssocID="{5344B2DD-1B12-41C8-8D94-6766CBFBA6EA}" presName="Name13" presStyleLbl="parChTrans1D2" presStyleIdx="12" presStyleCnt="13"/>
      <dgm:spPr/>
      <dgm:t>
        <a:bodyPr/>
        <a:lstStyle/>
        <a:p>
          <a:endParaRPr lang="en-US"/>
        </a:p>
      </dgm:t>
    </dgm:pt>
    <dgm:pt modelId="{F1624B8A-F008-4114-A1DD-5525AD74E2C6}" type="pres">
      <dgm:prSet presAssocID="{2A15CF50-D9D0-4F48-BB32-5AB369E410A7}" presName="childText" presStyleLbl="bgAcc1" presStyleIdx="12" presStyleCnt="13" custScaleX="241223" custScaleY="96648">
        <dgm:presLayoutVars>
          <dgm:bulletEnabled val="1"/>
        </dgm:presLayoutVars>
      </dgm:prSet>
      <dgm:spPr/>
      <dgm:t>
        <a:bodyPr/>
        <a:lstStyle/>
        <a:p>
          <a:endParaRPr lang="en-US"/>
        </a:p>
      </dgm:t>
    </dgm:pt>
  </dgm:ptLst>
  <dgm:cxnLst>
    <dgm:cxn modelId="{CF4C9980-DE87-6246-9655-2F29CE158B4F}" type="presOf" srcId="{3C9B27A4-D4AE-4216-A6B6-DF10F570887B}" destId="{DF33E519-C143-43CE-92E7-2DB6A3E39380}" srcOrd="0" destOrd="0" presId="urn:microsoft.com/office/officeart/2005/8/layout/hierarchy3"/>
    <dgm:cxn modelId="{190953BB-EB39-8341-9987-F3E16EB345C7}" type="presOf" srcId="{9B70C8B5-9B17-4452-993C-06A87A79279F}" destId="{712442B4-E7DB-4045-AE94-F44E07B44B35}" srcOrd="0" destOrd="0" presId="urn:microsoft.com/office/officeart/2005/8/layout/hierarchy3"/>
    <dgm:cxn modelId="{2708F260-802C-F349-B82A-FC1D5F1B633B}" type="presOf" srcId="{9CAF524C-ECA1-42C7-9EE2-C7A5B3F80772}" destId="{208B2F9B-943F-4892-97BD-55C785F44035}" srcOrd="0" destOrd="0" presId="urn:microsoft.com/office/officeart/2005/8/layout/hierarchy3"/>
    <dgm:cxn modelId="{AE6D5F03-B242-5040-8DB8-9799500B0F0F}" type="presOf" srcId="{ECD2775C-EC07-4877-9497-894DAD258391}" destId="{4101DC77-09EC-4F1E-A45C-645CB13E0742}" srcOrd="0" destOrd="0" presId="urn:microsoft.com/office/officeart/2005/8/layout/hierarchy3"/>
    <dgm:cxn modelId="{5E27F047-2B09-5744-83FE-B682657318F9}" type="presOf" srcId="{BA5A6FD6-16D8-489F-B98E-8A9A2D309674}" destId="{B5D620DC-20ED-4193-A82A-DEFD79B26B73}" srcOrd="0" destOrd="0" presId="urn:microsoft.com/office/officeart/2005/8/layout/hierarchy3"/>
    <dgm:cxn modelId="{2EB1174E-B62E-4140-8E4B-25EE44339967}" type="presOf" srcId="{57EAC76F-ADE9-4066-834F-471402705DB5}" destId="{B2495787-A994-49B5-9407-8E1F9C8BB349}" srcOrd="0" destOrd="0" presId="urn:microsoft.com/office/officeart/2005/8/layout/hierarchy3"/>
    <dgm:cxn modelId="{263CC921-7823-EB4D-A8FD-BCBFC9E2F004}" type="presOf" srcId="{3F0BE0DB-C6B5-4606-BDC6-2F6D4C154BA0}" destId="{BF62E2FA-B7EB-4AF9-8961-DD4C1C864963}" srcOrd="0" destOrd="0" presId="urn:microsoft.com/office/officeart/2005/8/layout/hierarchy3"/>
    <dgm:cxn modelId="{951A76BF-AAF4-D443-B500-E0D2189FA856}" type="presOf" srcId="{121F5451-B62C-413E-A0BC-D4AE5A9C8767}" destId="{D65D498E-C4E8-488B-8A98-B23BDD85A6AC}" srcOrd="0" destOrd="0" presId="urn:microsoft.com/office/officeart/2005/8/layout/hierarchy3"/>
    <dgm:cxn modelId="{6706F0B9-8A5D-4CD0-B696-F3897DA50C85}" srcId="{B2A6389B-C7D5-47AD-9D3C-7DE904681D6F}" destId="{2A15CF50-D9D0-4F48-BB32-5AB369E410A7}" srcOrd="12" destOrd="0" parTransId="{5344B2DD-1B12-41C8-8D94-6766CBFBA6EA}" sibTransId="{92458269-96A1-414D-8D95-42A192D29A07}"/>
    <dgm:cxn modelId="{AE3ECB4C-1591-49B8-AD82-F81C0BC9F443}" srcId="{B2A6389B-C7D5-47AD-9D3C-7DE904681D6F}" destId="{1E162BDE-BDBB-429B-831D-05BD47AA39CB}" srcOrd="8" destOrd="0" parTransId="{D3D31F7B-938A-42F6-A629-6AAAAC7A2FFA}" sibTransId="{16AFAA26-9FCB-4EBB-8895-A449279F2116}"/>
    <dgm:cxn modelId="{15A9FA33-B87D-094C-9894-37D4149BFEE1}" type="presOf" srcId="{C649C141-F8B7-4EFC-A33E-8017FB2EE292}" destId="{12492A71-754A-454D-89DA-29A2F7AB1EB2}" srcOrd="0" destOrd="0" presId="urn:microsoft.com/office/officeart/2005/8/layout/hierarchy3"/>
    <dgm:cxn modelId="{591214EF-1A4D-604B-8152-EC462C2314C9}" type="presOf" srcId="{A1C34036-B8A7-474F-B8C1-4A599FEBA896}" destId="{0F7D606F-D541-43F6-B378-4199A6DBDF8E}" srcOrd="0" destOrd="0" presId="urn:microsoft.com/office/officeart/2005/8/layout/hierarchy3"/>
    <dgm:cxn modelId="{BFF6CB12-26C1-419A-86E8-5D6390FF3B8F}" srcId="{B2A6389B-C7D5-47AD-9D3C-7DE904681D6F}" destId="{8E7516F2-6017-4DF3-86B7-48BCBC1F67D6}" srcOrd="10" destOrd="0" parTransId="{B589E5F0-5BD6-44A4-84EE-801E2CBC3EE2}" sibTransId="{A58B8BD4-C245-49EE-9296-9FF84846D96C}"/>
    <dgm:cxn modelId="{9EDEA471-B904-9744-A8E9-AF7BED1DBBF4}" type="presOf" srcId="{38624612-C1C2-4A41-AA42-32E8FC09DC77}" destId="{EBC4D067-0F30-44E1-A36F-BD580271A9E7}" srcOrd="0" destOrd="0" presId="urn:microsoft.com/office/officeart/2005/8/layout/hierarchy3"/>
    <dgm:cxn modelId="{DD047646-5E0B-430D-B092-F6F04034EB0A}" srcId="{B2A6389B-C7D5-47AD-9D3C-7DE904681D6F}" destId="{57EAC76F-ADE9-4066-834F-471402705DB5}" srcOrd="9" destOrd="0" parTransId="{5A0F29F1-F4F4-46B1-9B71-3C00C221527C}" sibTransId="{3B68559A-AA93-445A-89D4-750C11CC2596}"/>
    <dgm:cxn modelId="{9783DE59-AFDF-F24F-8839-5AE83445A1FA}" type="presOf" srcId="{436D583E-5557-47D2-B08C-4FCB7E5C5B25}" destId="{F392AF74-9832-4D1D-9FDF-E94E73C561CA}" srcOrd="0" destOrd="0" presId="urn:microsoft.com/office/officeart/2005/8/layout/hierarchy3"/>
    <dgm:cxn modelId="{AADA6552-05E1-1447-B401-66AAF4403E2A}" type="presOf" srcId="{C4756233-D5C0-4FA3-8508-08435629C377}" destId="{89AEDB88-0C7A-4F7B-BBE5-CFD2C9C116FB}" srcOrd="0" destOrd="0" presId="urn:microsoft.com/office/officeart/2005/8/layout/hierarchy3"/>
    <dgm:cxn modelId="{0994161F-DA22-764A-B1EB-C87FD79184B2}" type="presOf" srcId="{62EEFB25-ABAE-4706-9BCB-A5B6BC669CE0}" destId="{ADC5FCC6-026E-4403-96E8-B637182599C2}" srcOrd="0" destOrd="0" presId="urn:microsoft.com/office/officeart/2005/8/layout/hierarchy3"/>
    <dgm:cxn modelId="{BC888879-B523-4012-87DB-7F40E37FD463}" srcId="{AACB1543-92BB-4B5F-B452-937D5E5F27A4}" destId="{B2A6389B-C7D5-47AD-9D3C-7DE904681D6F}" srcOrd="0" destOrd="0" parTransId="{CC488B36-4D19-4D0E-825C-47F02CF3BD92}" sibTransId="{64AFAF06-0800-4F55-B1E5-EC6AC3D9674E}"/>
    <dgm:cxn modelId="{427BF7D4-40EB-ED4A-A016-7E4E33DE4D0C}" type="presOf" srcId="{B589E5F0-5BD6-44A4-84EE-801E2CBC3EE2}" destId="{93FBA2DA-9F8B-4561-8025-B0DB8B1D4F4A}" srcOrd="0" destOrd="0" presId="urn:microsoft.com/office/officeart/2005/8/layout/hierarchy3"/>
    <dgm:cxn modelId="{648F22C9-6964-44E9-8BC4-7ADA8DE5139D}" srcId="{B2A6389B-C7D5-47AD-9D3C-7DE904681D6F}" destId="{47121A11-C124-4CC0-B6C6-35B02426B13E}" srcOrd="11" destOrd="0" parTransId="{A1C34036-B8A7-474F-B8C1-4A599FEBA896}" sibTransId="{22A501E8-7142-4CE4-A442-2663A5DB44BF}"/>
    <dgm:cxn modelId="{9E944707-A737-8F4C-ADBA-5D69E91D67B0}" type="presOf" srcId="{5A0F29F1-F4F4-46B1-9B71-3C00C221527C}" destId="{7CF741E6-BF23-4760-9799-B2879CD26DFB}" srcOrd="0" destOrd="0" presId="urn:microsoft.com/office/officeart/2005/8/layout/hierarchy3"/>
    <dgm:cxn modelId="{28675083-A3DB-DF4A-86C8-F0CF93EA5785}" type="presOf" srcId="{5344B2DD-1B12-41C8-8D94-6766CBFBA6EA}" destId="{29E103A2-67F4-425E-9566-7621AD149088}" srcOrd="0" destOrd="0" presId="urn:microsoft.com/office/officeart/2005/8/layout/hierarchy3"/>
    <dgm:cxn modelId="{80E176CF-B944-0F45-9AE9-908B1E01D152}" type="presOf" srcId="{1E162BDE-BDBB-429B-831D-05BD47AA39CB}" destId="{3DFBEC29-671A-4ECB-B105-6B27A248CA9B}" srcOrd="0" destOrd="0" presId="urn:microsoft.com/office/officeart/2005/8/layout/hierarchy3"/>
    <dgm:cxn modelId="{2AFD4511-2439-A941-85BB-59221CDADC58}" type="presOf" srcId="{B2A6389B-C7D5-47AD-9D3C-7DE904681D6F}" destId="{E7CB497A-DBC7-46A9-85A3-0A285C88CBFF}" srcOrd="0" destOrd="0" presId="urn:microsoft.com/office/officeart/2005/8/layout/hierarchy3"/>
    <dgm:cxn modelId="{EABAD04D-7F71-CC44-BE9F-C9EF6F1BF4AF}" type="presOf" srcId="{8E7516F2-6017-4DF3-86B7-48BCBC1F67D6}" destId="{E95D37AC-56DE-4581-977F-E039C75A9F44}" srcOrd="0" destOrd="0" presId="urn:microsoft.com/office/officeart/2005/8/layout/hierarchy3"/>
    <dgm:cxn modelId="{E5E19470-B720-4934-B187-7AAF2F743502}" srcId="{B2A6389B-C7D5-47AD-9D3C-7DE904681D6F}" destId="{7FB9A73E-97B0-46EB-ABD9-F725B88C646D}" srcOrd="0" destOrd="0" parTransId="{A232DED2-FA3E-4410-BCE9-2BBDAB8613AF}" sibTransId="{D8C89D08-D989-4C24-808B-BE5CDAAC94A5}"/>
    <dgm:cxn modelId="{EA79C3B3-9CBA-4087-8B7B-0783A66010F9}" srcId="{B2A6389B-C7D5-47AD-9D3C-7DE904681D6F}" destId="{C4756233-D5C0-4FA3-8508-08435629C377}" srcOrd="4" destOrd="0" parTransId="{C649C141-F8B7-4EFC-A33E-8017FB2EE292}" sibTransId="{B45F0ED4-7836-4C00-A3C2-444D08F07895}"/>
    <dgm:cxn modelId="{CB37C146-490E-7147-B1AD-63EFB03BC91C}" type="presOf" srcId="{7FB9A73E-97B0-46EB-ABD9-F725B88C646D}" destId="{74255ED3-6621-4E83-B8C1-98A339DB7585}" srcOrd="0" destOrd="0" presId="urn:microsoft.com/office/officeart/2005/8/layout/hierarchy3"/>
    <dgm:cxn modelId="{81FCE94B-419A-4769-B779-0C1A13257F71}" srcId="{B2A6389B-C7D5-47AD-9D3C-7DE904681D6F}" destId="{121F5451-B62C-413E-A0BC-D4AE5A9C8767}" srcOrd="7" destOrd="0" parTransId="{436D583E-5557-47D2-B08C-4FCB7E5C5B25}" sibTransId="{1E952212-B1F3-4377-95C3-F13273E19835}"/>
    <dgm:cxn modelId="{D0D7EE91-4A29-46CA-932E-DC91195E959A}" srcId="{B2A6389B-C7D5-47AD-9D3C-7DE904681D6F}" destId="{9CAF524C-ECA1-42C7-9EE2-C7A5B3F80772}" srcOrd="2" destOrd="0" parTransId="{3C9B27A4-D4AE-4216-A6B6-DF10F570887B}" sibTransId="{E77CE7A2-0F90-47A7-B766-D71907D69460}"/>
    <dgm:cxn modelId="{4B8D7FA8-205B-034C-BFC0-07E381AC94D6}" type="presOf" srcId="{A232DED2-FA3E-4410-BCE9-2BBDAB8613AF}" destId="{AAE4334C-42D1-4DB8-8EC1-2EDC65008068}" srcOrd="0" destOrd="0" presId="urn:microsoft.com/office/officeart/2005/8/layout/hierarchy3"/>
    <dgm:cxn modelId="{CB200AF3-3ED2-4B46-B191-BD19C1733791}" srcId="{B2A6389B-C7D5-47AD-9D3C-7DE904681D6F}" destId="{9B70C8B5-9B17-4452-993C-06A87A79279F}" srcOrd="5" destOrd="0" parTransId="{38624612-C1C2-4A41-AA42-32E8FC09DC77}" sibTransId="{8C17E638-CF8A-432C-8D46-C25589FE8910}"/>
    <dgm:cxn modelId="{CDAD28E7-C0DE-444C-A413-57C214A2A030}" type="presOf" srcId="{B2A6389B-C7D5-47AD-9D3C-7DE904681D6F}" destId="{971F3CE6-6630-4CB5-8873-0578CDCB7126}" srcOrd="1" destOrd="0" presId="urn:microsoft.com/office/officeart/2005/8/layout/hierarchy3"/>
    <dgm:cxn modelId="{E61A1183-CCF3-A345-AE6D-B1512428F37B}" type="presOf" srcId="{7D87B0A9-781D-4C03-A447-F35112DCFE2A}" destId="{E7CCF423-5009-4EC8-A053-F2AF8CBA0408}" srcOrd="0" destOrd="0" presId="urn:microsoft.com/office/officeart/2005/8/layout/hierarchy3"/>
    <dgm:cxn modelId="{45A60029-C8E9-D249-8E24-C408B719D749}" type="presOf" srcId="{AACB1543-92BB-4B5F-B452-937D5E5F27A4}" destId="{1DB8DAE6-25EA-484A-950C-B39D71EA8D96}" srcOrd="0" destOrd="0" presId="urn:microsoft.com/office/officeart/2005/8/layout/hierarchy3"/>
    <dgm:cxn modelId="{DE048059-09E8-4EDA-9E2F-935195ED7C2B}" srcId="{B2A6389B-C7D5-47AD-9D3C-7DE904681D6F}" destId="{ECD2775C-EC07-4877-9497-894DAD258391}" srcOrd="1" destOrd="0" parTransId="{7D87B0A9-781D-4C03-A447-F35112DCFE2A}" sibTransId="{7EB7FE39-8A92-41BD-A40F-60FB2980EDE1}"/>
    <dgm:cxn modelId="{6EFACDD2-5496-9B46-8EB4-4923BF479D1B}" type="presOf" srcId="{280371DA-3E5B-4D8F-A585-591466F6CF66}" destId="{156583EA-6A03-4388-8570-A9F46CC1ACBB}" srcOrd="0" destOrd="0" presId="urn:microsoft.com/office/officeart/2005/8/layout/hierarchy3"/>
    <dgm:cxn modelId="{F318F169-B48F-EC49-8528-A72E0AAE2EEF}" type="presOf" srcId="{D3D31F7B-938A-42F6-A629-6AAAAC7A2FFA}" destId="{5AC696D9-A141-407B-B43A-41F5E1D3BD5E}" srcOrd="0" destOrd="0" presId="urn:microsoft.com/office/officeart/2005/8/layout/hierarchy3"/>
    <dgm:cxn modelId="{EF9D68E1-C3EC-4BAD-9970-B465BD2D61FC}" srcId="{B2A6389B-C7D5-47AD-9D3C-7DE904681D6F}" destId="{BA5A6FD6-16D8-489F-B98E-8A9A2D309674}" srcOrd="3" destOrd="0" parTransId="{280371DA-3E5B-4D8F-A585-591466F6CF66}" sibTransId="{2F1D97F8-8C0C-4AB6-A5E6-A322F4201D4D}"/>
    <dgm:cxn modelId="{1706F7FD-283A-4C47-AEA6-A82AE4F227A0}" type="presOf" srcId="{47121A11-C124-4CC0-B6C6-35B02426B13E}" destId="{8509BAB3-B5BE-4E7A-A814-BEAC08391BCC}" srcOrd="0" destOrd="0" presId="urn:microsoft.com/office/officeart/2005/8/layout/hierarchy3"/>
    <dgm:cxn modelId="{9FE56798-8AD7-F94D-818D-A06774D500E6}" type="presOf" srcId="{2A15CF50-D9D0-4F48-BB32-5AB369E410A7}" destId="{F1624B8A-F008-4114-A1DD-5525AD74E2C6}" srcOrd="0" destOrd="0" presId="urn:microsoft.com/office/officeart/2005/8/layout/hierarchy3"/>
    <dgm:cxn modelId="{83D5337E-B025-4B5E-8BBC-91BFC8846F57}" srcId="{B2A6389B-C7D5-47AD-9D3C-7DE904681D6F}" destId="{3F0BE0DB-C6B5-4606-BDC6-2F6D4C154BA0}" srcOrd="6" destOrd="0" parTransId="{62EEFB25-ABAE-4706-9BCB-A5B6BC669CE0}" sibTransId="{1B3D7623-48F1-4720-BC9C-AE21671D4A2E}"/>
    <dgm:cxn modelId="{FACBBC9F-D52D-8341-BDC6-1C2041474A33}" type="presParOf" srcId="{1DB8DAE6-25EA-484A-950C-B39D71EA8D96}" destId="{8247967E-31AA-4E8A-84D0-D80725456E2B}" srcOrd="0" destOrd="0" presId="urn:microsoft.com/office/officeart/2005/8/layout/hierarchy3"/>
    <dgm:cxn modelId="{69A540E4-B288-B54B-85AC-F0FBB6154BC2}" type="presParOf" srcId="{8247967E-31AA-4E8A-84D0-D80725456E2B}" destId="{FE39FF15-6CD5-4249-9748-A838FAA3FCAD}" srcOrd="0" destOrd="0" presId="urn:microsoft.com/office/officeart/2005/8/layout/hierarchy3"/>
    <dgm:cxn modelId="{07719FB9-835C-724E-9DFE-7EB9039AF303}" type="presParOf" srcId="{FE39FF15-6CD5-4249-9748-A838FAA3FCAD}" destId="{E7CB497A-DBC7-46A9-85A3-0A285C88CBFF}" srcOrd="0" destOrd="0" presId="urn:microsoft.com/office/officeart/2005/8/layout/hierarchy3"/>
    <dgm:cxn modelId="{EB428235-C0CA-E94F-B47B-44D0349A7B2D}" type="presParOf" srcId="{FE39FF15-6CD5-4249-9748-A838FAA3FCAD}" destId="{971F3CE6-6630-4CB5-8873-0578CDCB7126}" srcOrd="1" destOrd="0" presId="urn:microsoft.com/office/officeart/2005/8/layout/hierarchy3"/>
    <dgm:cxn modelId="{5B93CA3E-667B-074A-A12D-A2FAC07CEB45}" type="presParOf" srcId="{8247967E-31AA-4E8A-84D0-D80725456E2B}" destId="{D68E2B1A-30E3-4068-A8E9-3191619D0278}" srcOrd="1" destOrd="0" presId="urn:microsoft.com/office/officeart/2005/8/layout/hierarchy3"/>
    <dgm:cxn modelId="{37A3C44E-ECC1-7C4B-977D-3868CA0B33CE}" type="presParOf" srcId="{D68E2B1A-30E3-4068-A8E9-3191619D0278}" destId="{AAE4334C-42D1-4DB8-8EC1-2EDC65008068}" srcOrd="0" destOrd="0" presId="urn:microsoft.com/office/officeart/2005/8/layout/hierarchy3"/>
    <dgm:cxn modelId="{EE35599C-C96B-7C47-B836-556D6B1091DA}" type="presParOf" srcId="{D68E2B1A-30E3-4068-A8E9-3191619D0278}" destId="{74255ED3-6621-4E83-B8C1-98A339DB7585}" srcOrd="1" destOrd="0" presId="urn:microsoft.com/office/officeart/2005/8/layout/hierarchy3"/>
    <dgm:cxn modelId="{F1A8FB29-7AD3-574E-8DDC-FF665DDCB817}" type="presParOf" srcId="{D68E2B1A-30E3-4068-A8E9-3191619D0278}" destId="{E7CCF423-5009-4EC8-A053-F2AF8CBA0408}" srcOrd="2" destOrd="0" presId="urn:microsoft.com/office/officeart/2005/8/layout/hierarchy3"/>
    <dgm:cxn modelId="{63EF451A-A783-894E-83C8-20DD63B96557}" type="presParOf" srcId="{D68E2B1A-30E3-4068-A8E9-3191619D0278}" destId="{4101DC77-09EC-4F1E-A45C-645CB13E0742}" srcOrd="3" destOrd="0" presId="urn:microsoft.com/office/officeart/2005/8/layout/hierarchy3"/>
    <dgm:cxn modelId="{239FF2F8-CAE8-AB47-88A8-32892E5DAB4B}" type="presParOf" srcId="{D68E2B1A-30E3-4068-A8E9-3191619D0278}" destId="{DF33E519-C143-43CE-92E7-2DB6A3E39380}" srcOrd="4" destOrd="0" presId="urn:microsoft.com/office/officeart/2005/8/layout/hierarchy3"/>
    <dgm:cxn modelId="{85E66835-B3D1-0B4A-8E47-4E8A42EA9CE5}" type="presParOf" srcId="{D68E2B1A-30E3-4068-A8E9-3191619D0278}" destId="{208B2F9B-943F-4892-97BD-55C785F44035}" srcOrd="5" destOrd="0" presId="urn:microsoft.com/office/officeart/2005/8/layout/hierarchy3"/>
    <dgm:cxn modelId="{CBAA2FC5-ACA5-4741-9D62-3CE481EDA98C}" type="presParOf" srcId="{D68E2B1A-30E3-4068-A8E9-3191619D0278}" destId="{156583EA-6A03-4388-8570-A9F46CC1ACBB}" srcOrd="6" destOrd="0" presId="urn:microsoft.com/office/officeart/2005/8/layout/hierarchy3"/>
    <dgm:cxn modelId="{821865D1-327A-3A4B-BD1C-ED2C5B5B360E}" type="presParOf" srcId="{D68E2B1A-30E3-4068-A8E9-3191619D0278}" destId="{B5D620DC-20ED-4193-A82A-DEFD79B26B73}" srcOrd="7" destOrd="0" presId="urn:microsoft.com/office/officeart/2005/8/layout/hierarchy3"/>
    <dgm:cxn modelId="{D76273B4-BB81-B146-A525-61BB0F715DC2}" type="presParOf" srcId="{D68E2B1A-30E3-4068-A8E9-3191619D0278}" destId="{12492A71-754A-454D-89DA-29A2F7AB1EB2}" srcOrd="8" destOrd="0" presId="urn:microsoft.com/office/officeart/2005/8/layout/hierarchy3"/>
    <dgm:cxn modelId="{7BE453CB-779A-9547-8474-F1EC7A3A6D90}" type="presParOf" srcId="{D68E2B1A-30E3-4068-A8E9-3191619D0278}" destId="{89AEDB88-0C7A-4F7B-BBE5-CFD2C9C116FB}" srcOrd="9" destOrd="0" presId="urn:microsoft.com/office/officeart/2005/8/layout/hierarchy3"/>
    <dgm:cxn modelId="{6B930B96-DF7D-8A4C-9E17-36FB1FC4BE84}" type="presParOf" srcId="{D68E2B1A-30E3-4068-A8E9-3191619D0278}" destId="{EBC4D067-0F30-44E1-A36F-BD580271A9E7}" srcOrd="10" destOrd="0" presId="urn:microsoft.com/office/officeart/2005/8/layout/hierarchy3"/>
    <dgm:cxn modelId="{6ED9391A-99E7-204C-A4FC-45E3D81C1A48}" type="presParOf" srcId="{D68E2B1A-30E3-4068-A8E9-3191619D0278}" destId="{712442B4-E7DB-4045-AE94-F44E07B44B35}" srcOrd="11" destOrd="0" presId="urn:microsoft.com/office/officeart/2005/8/layout/hierarchy3"/>
    <dgm:cxn modelId="{2E577DC6-4602-D249-A9E6-0115FFDAA4B5}" type="presParOf" srcId="{D68E2B1A-30E3-4068-A8E9-3191619D0278}" destId="{ADC5FCC6-026E-4403-96E8-B637182599C2}" srcOrd="12" destOrd="0" presId="urn:microsoft.com/office/officeart/2005/8/layout/hierarchy3"/>
    <dgm:cxn modelId="{FF1847DF-1202-1348-9037-3581CB867910}" type="presParOf" srcId="{D68E2B1A-30E3-4068-A8E9-3191619D0278}" destId="{BF62E2FA-B7EB-4AF9-8961-DD4C1C864963}" srcOrd="13" destOrd="0" presId="urn:microsoft.com/office/officeart/2005/8/layout/hierarchy3"/>
    <dgm:cxn modelId="{36FAE352-5C57-3B4C-B86D-0735D95EA020}" type="presParOf" srcId="{D68E2B1A-30E3-4068-A8E9-3191619D0278}" destId="{F392AF74-9832-4D1D-9FDF-E94E73C561CA}" srcOrd="14" destOrd="0" presId="urn:microsoft.com/office/officeart/2005/8/layout/hierarchy3"/>
    <dgm:cxn modelId="{7512C137-6072-7E4D-98F6-759969777DC6}" type="presParOf" srcId="{D68E2B1A-30E3-4068-A8E9-3191619D0278}" destId="{D65D498E-C4E8-488B-8A98-B23BDD85A6AC}" srcOrd="15" destOrd="0" presId="urn:microsoft.com/office/officeart/2005/8/layout/hierarchy3"/>
    <dgm:cxn modelId="{51B0B469-3CCF-844E-AB9E-305CA7F12978}" type="presParOf" srcId="{D68E2B1A-30E3-4068-A8E9-3191619D0278}" destId="{5AC696D9-A141-407B-B43A-41F5E1D3BD5E}" srcOrd="16" destOrd="0" presId="urn:microsoft.com/office/officeart/2005/8/layout/hierarchy3"/>
    <dgm:cxn modelId="{47140F61-088A-924C-91D0-61A7AFC295F6}" type="presParOf" srcId="{D68E2B1A-30E3-4068-A8E9-3191619D0278}" destId="{3DFBEC29-671A-4ECB-B105-6B27A248CA9B}" srcOrd="17" destOrd="0" presId="urn:microsoft.com/office/officeart/2005/8/layout/hierarchy3"/>
    <dgm:cxn modelId="{F93B4231-1AE0-5E4B-A041-7543887B2318}" type="presParOf" srcId="{D68E2B1A-30E3-4068-A8E9-3191619D0278}" destId="{7CF741E6-BF23-4760-9799-B2879CD26DFB}" srcOrd="18" destOrd="0" presId="urn:microsoft.com/office/officeart/2005/8/layout/hierarchy3"/>
    <dgm:cxn modelId="{CE74D590-2301-164E-AD37-6A67F38244A3}" type="presParOf" srcId="{D68E2B1A-30E3-4068-A8E9-3191619D0278}" destId="{B2495787-A994-49B5-9407-8E1F9C8BB349}" srcOrd="19" destOrd="0" presId="urn:microsoft.com/office/officeart/2005/8/layout/hierarchy3"/>
    <dgm:cxn modelId="{9DE162AC-9C15-6D46-9728-8012591E8C91}" type="presParOf" srcId="{D68E2B1A-30E3-4068-A8E9-3191619D0278}" destId="{93FBA2DA-9F8B-4561-8025-B0DB8B1D4F4A}" srcOrd="20" destOrd="0" presId="urn:microsoft.com/office/officeart/2005/8/layout/hierarchy3"/>
    <dgm:cxn modelId="{DFCF6EA9-CA10-9349-BCCB-DD87CE59EF9C}" type="presParOf" srcId="{D68E2B1A-30E3-4068-A8E9-3191619D0278}" destId="{E95D37AC-56DE-4581-977F-E039C75A9F44}" srcOrd="21" destOrd="0" presId="urn:microsoft.com/office/officeart/2005/8/layout/hierarchy3"/>
    <dgm:cxn modelId="{01622EE0-33AE-C144-83A8-5258578E7118}" type="presParOf" srcId="{D68E2B1A-30E3-4068-A8E9-3191619D0278}" destId="{0F7D606F-D541-43F6-B378-4199A6DBDF8E}" srcOrd="22" destOrd="0" presId="urn:microsoft.com/office/officeart/2005/8/layout/hierarchy3"/>
    <dgm:cxn modelId="{5A91AB1F-3E46-D347-AF64-697830BD5BC0}" type="presParOf" srcId="{D68E2B1A-30E3-4068-A8E9-3191619D0278}" destId="{8509BAB3-B5BE-4E7A-A814-BEAC08391BCC}" srcOrd="23" destOrd="0" presId="urn:microsoft.com/office/officeart/2005/8/layout/hierarchy3"/>
    <dgm:cxn modelId="{FE8C4B6B-7E93-7248-B001-12BDCE2627EA}" type="presParOf" srcId="{D68E2B1A-30E3-4068-A8E9-3191619D0278}" destId="{29E103A2-67F4-425E-9566-7621AD149088}" srcOrd="24" destOrd="0" presId="urn:microsoft.com/office/officeart/2005/8/layout/hierarchy3"/>
    <dgm:cxn modelId="{6A2D775E-CD8E-F849-8A90-C051DD12D69B}" type="presParOf" srcId="{D68E2B1A-30E3-4068-A8E9-3191619D0278}" destId="{F1624B8A-F008-4114-A1DD-5525AD74E2C6}" srcOrd="2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CB1543-92BB-4B5F-B452-937D5E5F27A4}" type="doc">
      <dgm:prSet loTypeId="urn:microsoft.com/office/officeart/2005/8/layout/hierarchy3" loCatId="hierarchy" qsTypeId="urn:microsoft.com/office/officeart/2005/8/quickstyle/3d1" qsCatId="3D" csTypeId="urn:microsoft.com/office/officeart/2005/8/colors/accent1_2" csCatId="accent1" phldr="1"/>
      <dgm:spPr/>
      <dgm:t>
        <a:bodyPr/>
        <a:lstStyle/>
        <a:p>
          <a:endParaRPr lang="en-US"/>
        </a:p>
      </dgm:t>
    </dgm:pt>
    <dgm:pt modelId="{B2A6389B-C7D5-47AD-9D3C-7DE904681D6F}">
      <dgm:prSet phldrT="[Testo]"/>
      <dgm:spPr>
        <a:solidFill>
          <a:srgbClr val="FF0000"/>
        </a:solidFill>
      </dgm:spPr>
      <dgm:t>
        <a:bodyPr/>
        <a:lstStyle/>
        <a:p>
          <a:pPr algn="ctr"/>
          <a:r>
            <a:rPr lang="en-US" dirty="0" smtClean="0"/>
            <a:t>ACCELERATOR DEPARTMENT                    Director A. VARIOLA, deputy </a:t>
          </a:r>
          <a:r>
            <a:rPr lang="en-US" dirty="0" err="1" smtClean="0"/>
            <a:t>tbd</a:t>
          </a:r>
          <a:endParaRPr lang="en-US" dirty="0"/>
        </a:p>
      </dgm:t>
    </dgm:pt>
    <dgm:pt modelId="{CC488B36-4D19-4D0E-825C-47F02CF3BD92}" type="parTrans" cxnId="{BC888879-B523-4012-87DB-7F40E37FD463}">
      <dgm:prSet/>
      <dgm:spPr/>
      <dgm:t>
        <a:bodyPr/>
        <a:lstStyle/>
        <a:p>
          <a:pPr algn="ctr"/>
          <a:endParaRPr lang="en-US"/>
        </a:p>
      </dgm:t>
    </dgm:pt>
    <dgm:pt modelId="{64AFAF06-0800-4F55-B1E5-EC6AC3D9674E}" type="sibTrans" cxnId="{BC888879-B523-4012-87DB-7F40E37FD463}">
      <dgm:prSet/>
      <dgm:spPr/>
      <dgm:t>
        <a:bodyPr/>
        <a:lstStyle/>
        <a:p>
          <a:pPr algn="ctr"/>
          <a:endParaRPr lang="en-US"/>
        </a:p>
      </dgm:t>
    </dgm:pt>
    <dgm:pt modelId="{7FB9A73E-97B0-46EB-ABD9-F725B88C646D}">
      <dgm:prSet phldrT="[Testo]"/>
      <dgm:spPr/>
      <dgm:t>
        <a:bodyPr/>
        <a:lstStyle/>
        <a:p>
          <a:pPr algn="ctr"/>
          <a:r>
            <a:rPr lang="en-US" dirty="0"/>
            <a:t>SECRETARIAT</a:t>
          </a:r>
        </a:p>
        <a:p>
          <a:pPr algn="ctr"/>
          <a:r>
            <a:rPr lang="en-US" dirty="0"/>
            <a:t>tbd</a:t>
          </a:r>
        </a:p>
      </dgm:t>
    </dgm:pt>
    <dgm:pt modelId="{A232DED2-FA3E-4410-BCE9-2BBDAB8613AF}" type="parTrans" cxnId="{E5E19470-B720-4934-B187-7AAF2F743502}">
      <dgm:prSet/>
      <dgm:spPr/>
      <dgm:t>
        <a:bodyPr/>
        <a:lstStyle/>
        <a:p>
          <a:pPr algn="ctr"/>
          <a:endParaRPr lang="en-US"/>
        </a:p>
      </dgm:t>
    </dgm:pt>
    <dgm:pt modelId="{D8C89D08-D989-4C24-808B-BE5CDAAC94A5}" type="sibTrans" cxnId="{E5E19470-B720-4934-B187-7AAF2F743502}">
      <dgm:prSet/>
      <dgm:spPr/>
      <dgm:t>
        <a:bodyPr/>
        <a:lstStyle/>
        <a:p>
          <a:pPr algn="ctr"/>
          <a:endParaRPr lang="en-US"/>
        </a:p>
      </dgm:t>
    </dgm:pt>
    <dgm:pt modelId="{9CAF524C-ECA1-42C7-9EE2-C7A5B3F80772}">
      <dgm:prSet phldrT="[Testo]"/>
      <dgm:spPr/>
      <dgm:t>
        <a:bodyPr/>
        <a:lstStyle/>
        <a:p>
          <a:r>
            <a:rPr lang="en-US" dirty="0" smtClean="0"/>
            <a:t>SC IP AND SOLENOIDS MAGNETS</a:t>
          </a:r>
          <a:endParaRPr lang="en-US" dirty="0"/>
        </a:p>
        <a:p>
          <a:r>
            <a:rPr lang="en-US" dirty="0" smtClean="0"/>
            <a:t>P.FABBRICATORE  - INFN GE</a:t>
          </a:r>
        </a:p>
      </dgm:t>
    </dgm:pt>
    <dgm:pt modelId="{3C9B27A4-D4AE-4216-A6B6-DF10F570887B}" type="parTrans" cxnId="{D0D7EE91-4A29-46CA-932E-DC91195E959A}">
      <dgm:prSet/>
      <dgm:spPr/>
      <dgm:t>
        <a:bodyPr/>
        <a:lstStyle/>
        <a:p>
          <a:pPr algn="ctr"/>
          <a:endParaRPr lang="en-US"/>
        </a:p>
      </dgm:t>
    </dgm:pt>
    <dgm:pt modelId="{E77CE7A2-0F90-47A7-B766-D71907D69460}" type="sibTrans" cxnId="{D0D7EE91-4A29-46CA-932E-DC91195E959A}">
      <dgm:prSet/>
      <dgm:spPr/>
      <dgm:t>
        <a:bodyPr/>
        <a:lstStyle/>
        <a:p>
          <a:pPr algn="ctr"/>
          <a:endParaRPr lang="en-US"/>
        </a:p>
      </dgm:t>
    </dgm:pt>
    <dgm:pt modelId="{C4756233-D5C0-4FA3-8508-08435629C377}">
      <dgm:prSet phldrT="[Testo]"/>
      <dgm:spPr/>
      <dgm:t>
        <a:bodyPr/>
        <a:lstStyle/>
        <a:p>
          <a:pPr algn="ctr"/>
          <a:r>
            <a:rPr lang="en-US" dirty="0" smtClean="0"/>
            <a:t>INJECTION SYSTEM LINAC</a:t>
          </a:r>
          <a:endParaRPr lang="en-US" dirty="0"/>
        </a:p>
        <a:p>
          <a:pPr algn="ctr"/>
          <a:r>
            <a:rPr lang="en-US" dirty="0" smtClean="0"/>
            <a:t>R.BONI – INFN LNF</a:t>
          </a:r>
          <a:endParaRPr lang="en-US" dirty="0"/>
        </a:p>
      </dgm:t>
    </dgm:pt>
    <dgm:pt modelId="{C649C141-F8B7-4EFC-A33E-8017FB2EE292}" type="parTrans" cxnId="{EA79C3B3-9CBA-4087-8B7B-0783A66010F9}">
      <dgm:prSet/>
      <dgm:spPr/>
      <dgm:t>
        <a:bodyPr/>
        <a:lstStyle/>
        <a:p>
          <a:pPr algn="ctr"/>
          <a:endParaRPr lang="en-US"/>
        </a:p>
      </dgm:t>
    </dgm:pt>
    <dgm:pt modelId="{B45F0ED4-7836-4C00-A3C2-444D08F07895}" type="sibTrans" cxnId="{EA79C3B3-9CBA-4087-8B7B-0783A66010F9}">
      <dgm:prSet/>
      <dgm:spPr/>
      <dgm:t>
        <a:bodyPr/>
        <a:lstStyle/>
        <a:p>
          <a:pPr algn="ctr"/>
          <a:endParaRPr lang="en-US"/>
        </a:p>
      </dgm:t>
    </dgm:pt>
    <dgm:pt modelId="{9B70C8B5-9B17-4452-993C-06A87A79279F}">
      <dgm:prSet phldrT="[Testo]"/>
      <dgm:spPr/>
      <dgm:t>
        <a:bodyPr/>
        <a:lstStyle/>
        <a:p>
          <a:pPr algn="ctr"/>
          <a:r>
            <a:rPr lang="en-US" dirty="0" smtClean="0"/>
            <a:t>INJECTION SYSTEM SOURCES, DR and TL </a:t>
          </a:r>
          <a:endParaRPr lang="en-US" dirty="0"/>
        </a:p>
        <a:p>
          <a:pPr algn="ctr"/>
          <a:r>
            <a:rPr lang="en-US" dirty="0" smtClean="0"/>
            <a:t>S.GUIDUCCI – INFN LNF</a:t>
          </a:r>
          <a:endParaRPr lang="en-US" dirty="0"/>
        </a:p>
      </dgm:t>
    </dgm:pt>
    <dgm:pt modelId="{38624612-C1C2-4A41-AA42-32E8FC09DC77}" type="parTrans" cxnId="{CB200AF3-3ED2-4B46-B191-BD19C1733791}">
      <dgm:prSet/>
      <dgm:spPr/>
      <dgm:t>
        <a:bodyPr/>
        <a:lstStyle/>
        <a:p>
          <a:pPr algn="ctr"/>
          <a:endParaRPr lang="en-US"/>
        </a:p>
      </dgm:t>
    </dgm:pt>
    <dgm:pt modelId="{8C17E638-CF8A-432C-8D46-C25589FE8910}" type="sibTrans" cxnId="{CB200AF3-3ED2-4B46-B191-BD19C1733791}">
      <dgm:prSet/>
      <dgm:spPr/>
      <dgm:t>
        <a:bodyPr/>
        <a:lstStyle/>
        <a:p>
          <a:pPr algn="ctr"/>
          <a:endParaRPr lang="en-US"/>
        </a:p>
      </dgm:t>
    </dgm:pt>
    <dgm:pt modelId="{3F0BE0DB-C6B5-4606-BDC6-2F6D4C154BA0}">
      <dgm:prSet phldrT="[Testo]"/>
      <dgm:spPr/>
      <dgm:t>
        <a:bodyPr/>
        <a:lstStyle/>
        <a:p>
          <a:pPr algn="ctr"/>
          <a:r>
            <a:rPr lang="en-US" dirty="0" smtClean="0"/>
            <a:t>INSTRUMENTATION</a:t>
          </a:r>
          <a:endParaRPr lang="en-US" dirty="0"/>
        </a:p>
        <a:p>
          <a:pPr algn="ctr"/>
          <a:r>
            <a:rPr lang="en-US" dirty="0" smtClean="0"/>
            <a:t>M.SERIO – INFN LNF</a:t>
          </a:r>
          <a:endParaRPr lang="en-US" dirty="0"/>
        </a:p>
      </dgm:t>
    </dgm:pt>
    <dgm:pt modelId="{62EEFB25-ABAE-4706-9BCB-A5B6BC669CE0}" type="parTrans" cxnId="{83D5337E-B025-4B5E-8BBC-91BFC8846F57}">
      <dgm:prSet/>
      <dgm:spPr/>
      <dgm:t>
        <a:bodyPr/>
        <a:lstStyle/>
        <a:p>
          <a:pPr algn="ctr"/>
          <a:endParaRPr lang="en-US"/>
        </a:p>
      </dgm:t>
    </dgm:pt>
    <dgm:pt modelId="{1B3D7623-48F1-4720-BC9C-AE21671D4A2E}" type="sibTrans" cxnId="{83D5337E-B025-4B5E-8BBC-91BFC8846F57}">
      <dgm:prSet/>
      <dgm:spPr/>
      <dgm:t>
        <a:bodyPr/>
        <a:lstStyle/>
        <a:p>
          <a:pPr algn="ctr"/>
          <a:endParaRPr lang="en-US"/>
        </a:p>
      </dgm:t>
    </dgm:pt>
    <dgm:pt modelId="{121F5451-B62C-413E-A0BC-D4AE5A9C8767}">
      <dgm:prSet phldrT="[Testo]"/>
      <dgm:spPr/>
      <dgm:t>
        <a:bodyPr/>
        <a:lstStyle/>
        <a:p>
          <a:pPr algn="ctr"/>
          <a:r>
            <a:rPr lang="en-US" dirty="0" smtClean="0"/>
            <a:t>FEEDBACKS</a:t>
          </a:r>
          <a:endParaRPr lang="en-US" dirty="0"/>
        </a:p>
        <a:p>
          <a:pPr algn="ctr"/>
          <a:r>
            <a:rPr lang="en-US" dirty="0" smtClean="0"/>
            <a:t>A.DRAGO – INFN LNF</a:t>
          </a:r>
          <a:endParaRPr lang="en-US" dirty="0"/>
        </a:p>
      </dgm:t>
    </dgm:pt>
    <dgm:pt modelId="{436D583E-5557-47D2-B08C-4FCB7E5C5B25}" type="parTrans" cxnId="{81FCE94B-419A-4769-B779-0C1A13257F71}">
      <dgm:prSet/>
      <dgm:spPr/>
      <dgm:t>
        <a:bodyPr/>
        <a:lstStyle/>
        <a:p>
          <a:pPr algn="ctr"/>
          <a:endParaRPr lang="en-US"/>
        </a:p>
      </dgm:t>
    </dgm:pt>
    <dgm:pt modelId="{1E952212-B1F3-4377-95C3-F13273E19835}" type="sibTrans" cxnId="{81FCE94B-419A-4769-B779-0C1A13257F71}">
      <dgm:prSet/>
      <dgm:spPr/>
      <dgm:t>
        <a:bodyPr/>
        <a:lstStyle/>
        <a:p>
          <a:pPr algn="ctr"/>
          <a:endParaRPr lang="en-US"/>
        </a:p>
      </dgm:t>
    </dgm:pt>
    <dgm:pt modelId="{1E162BDE-BDBB-429B-831D-05BD47AA39CB}">
      <dgm:prSet phldrT="[Testo]"/>
      <dgm:spPr/>
      <dgm:t>
        <a:bodyPr/>
        <a:lstStyle/>
        <a:p>
          <a:pPr algn="ctr"/>
          <a:r>
            <a:rPr lang="en-US" dirty="0" smtClean="0"/>
            <a:t>CONTROLS</a:t>
          </a:r>
          <a:endParaRPr lang="en-US" dirty="0"/>
        </a:p>
        <a:p>
          <a:pPr algn="ctr"/>
          <a:r>
            <a:rPr lang="en-US" dirty="0" smtClean="0"/>
            <a:t>G.MAZZITELLI – INFN LNF</a:t>
          </a:r>
          <a:endParaRPr lang="en-US" dirty="0"/>
        </a:p>
      </dgm:t>
    </dgm:pt>
    <dgm:pt modelId="{D3D31F7B-938A-42F6-A629-6AAAAC7A2FFA}" type="parTrans" cxnId="{AE3ECB4C-1591-49B8-AD82-F81C0BC9F443}">
      <dgm:prSet/>
      <dgm:spPr/>
      <dgm:t>
        <a:bodyPr/>
        <a:lstStyle/>
        <a:p>
          <a:pPr algn="ctr"/>
          <a:endParaRPr lang="en-US"/>
        </a:p>
      </dgm:t>
    </dgm:pt>
    <dgm:pt modelId="{16AFAA26-9FCB-4EBB-8895-A449279F2116}" type="sibTrans" cxnId="{AE3ECB4C-1591-49B8-AD82-F81C0BC9F443}">
      <dgm:prSet/>
      <dgm:spPr/>
      <dgm:t>
        <a:bodyPr/>
        <a:lstStyle/>
        <a:p>
          <a:pPr algn="ctr"/>
          <a:endParaRPr lang="en-US"/>
        </a:p>
      </dgm:t>
    </dgm:pt>
    <dgm:pt modelId="{57EAC76F-ADE9-4066-834F-471402705DB5}">
      <dgm:prSet phldrT="[Testo]"/>
      <dgm:spPr/>
      <dgm:t>
        <a:bodyPr/>
        <a:lstStyle/>
        <a:p>
          <a:pPr algn="ctr"/>
          <a:r>
            <a:rPr lang="en-US" dirty="0" smtClean="0"/>
            <a:t>RF</a:t>
          </a:r>
          <a:endParaRPr lang="en-US" dirty="0"/>
        </a:p>
        <a:p>
          <a:pPr algn="ctr"/>
          <a:r>
            <a:rPr lang="en-US" dirty="0" err="1" smtClean="0"/>
            <a:t>tbd</a:t>
          </a:r>
          <a:r>
            <a:rPr lang="en-US" dirty="0" smtClean="0"/>
            <a:t> (A. Gallo for costing)</a:t>
          </a:r>
          <a:endParaRPr lang="en-US" dirty="0"/>
        </a:p>
      </dgm:t>
    </dgm:pt>
    <dgm:pt modelId="{5A0F29F1-F4F4-46B1-9B71-3C00C221527C}" type="parTrans" cxnId="{DD047646-5E0B-430D-B092-F6F04034EB0A}">
      <dgm:prSet/>
      <dgm:spPr/>
      <dgm:t>
        <a:bodyPr/>
        <a:lstStyle/>
        <a:p>
          <a:pPr algn="ctr"/>
          <a:endParaRPr lang="en-US"/>
        </a:p>
      </dgm:t>
    </dgm:pt>
    <dgm:pt modelId="{3B68559A-AA93-445A-89D4-750C11CC2596}" type="sibTrans" cxnId="{DD047646-5E0B-430D-B092-F6F04034EB0A}">
      <dgm:prSet/>
      <dgm:spPr/>
      <dgm:t>
        <a:bodyPr/>
        <a:lstStyle/>
        <a:p>
          <a:pPr algn="ctr"/>
          <a:endParaRPr lang="en-US"/>
        </a:p>
      </dgm:t>
    </dgm:pt>
    <dgm:pt modelId="{8E7516F2-6017-4DF3-86B7-48BCBC1F67D6}">
      <dgm:prSet phldrT="[Testo]"/>
      <dgm:spPr/>
      <dgm:t>
        <a:bodyPr/>
        <a:lstStyle/>
        <a:p>
          <a:pPr algn="ctr"/>
          <a:r>
            <a:rPr lang="en-US" dirty="0" smtClean="0"/>
            <a:t>RADIATION SOURCES</a:t>
          </a:r>
          <a:endParaRPr lang="en-US" dirty="0"/>
        </a:p>
        <a:p>
          <a:pPr algn="ctr"/>
          <a:r>
            <a:rPr lang="en-US" dirty="0" smtClean="0"/>
            <a:t>M.FERRARIO – INFN LNF</a:t>
          </a:r>
          <a:endParaRPr lang="en-US" dirty="0"/>
        </a:p>
      </dgm:t>
    </dgm:pt>
    <dgm:pt modelId="{B589E5F0-5BD6-44A4-84EE-801E2CBC3EE2}" type="parTrans" cxnId="{BFF6CB12-26C1-419A-86E8-5D6390FF3B8F}">
      <dgm:prSet/>
      <dgm:spPr/>
      <dgm:t>
        <a:bodyPr/>
        <a:lstStyle/>
        <a:p>
          <a:pPr algn="ctr"/>
          <a:endParaRPr lang="en-US"/>
        </a:p>
      </dgm:t>
    </dgm:pt>
    <dgm:pt modelId="{A58B8BD4-C245-49EE-9296-9FF84846D96C}" type="sibTrans" cxnId="{BFF6CB12-26C1-419A-86E8-5D6390FF3B8F}">
      <dgm:prSet/>
      <dgm:spPr/>
      <dgm:t>
        <a:bodyPr/>
        <a:lstStyle/>
        <a:p>
          <a:pPr algn="ctr"/>
          <a:endParaRPr lang="en-US"/>
        </a:p>
      </dgm:t>
    </dgm:pt>
    <dgm:pt modelId="{ECD2775C-EC07-4877-9497-894DAD258391}">
      <dgm:prSet/>
      <dgm:spPr/>
      <dgm:t>
        <a:bodyPr/>
        <a:lstStyle/>
        <a:p>
          <a:pPr algn="ctr"/>
          <a:r>
            <a:rPr lang="en-US" dirty="0" smtClean="0"/>
            <a:t>ACCELERATOR PHYSICS</a:t>
          </a:r>
        </a:p>
        <a:p>
          <a:pPr algn="ctr"/>
          <a:r>
            <a:rPr lang="en-US" dirty="0" smtClean="0"/>
            <a:t>(M. BIAGINI)</a:t>
          </a:r>
          <a:endParaRPr lang="en-US" dirty="0"/>
        </a:p>
      </dgm:t>
    </dgm:pt>
    <dgm:pt modelId="{7D87B0A9-781D-4C03-A447-F35112DCFE2A}" type="parTrans" cxnId="{DE048059-09E8-4EDA-9E2F-935195ED7C2B}">
      <dgm:prSet/>
      <dgm:spPr/>
      <dgm:t>
        <a:bodyPr/>
        <a:lstStyle/>
        <a:p>
          <a:pPr algn="ctr"/>
          <a:endParaRPr lang="en-US"/>
        </a:p>
      </dgm:t>
    </dgm:pt>
    <dgm:pt modelId="{7EB7FE39-8A92-41BD-A40F-60FB2980EDE1}" type="sibTrans" cxnId="{DE048059-09E8-4EDA-9E2F-935195ED7C2B}">
      <dgm:prSet/>
      <dgm:spPr/>
      <dgm:t>
        <a:bodyPr/>
        <a:lstStyle/>
        <a:p>
          <a:pPr algn="ctr"/>
          <a:endParaRPr lang="en-US"/>
        </a:p>
      </dgm:t>
    </dgm:pt>
    <dgm:pt modelId="{6DD26DC2-F64F-48A0-B4EC-FB98BA056D7C}">
      <dgm:prSet phldrT="[Testo]"/>
      <dgm:spPr/>
      <dgm:t>
        <a:bodyPr/>
        <a:lstStyle/>
        <a:p>
          <a:r>
            <a:rPr lang="en-US" dirty="0" smtClean="0"/>
            <a:t>FINAL FOCUS IR</a:t>
          </a:r>
        </a:p>
        <a:p>
          <a:r>
            <a:rPr lang="en-US" dirty="0" err="1" smtClean="0"/>
            <a:t>tbd</a:t>
          </a:r>
          <a:endParaRPr lang="en-US" dirty="0" smtClean="0"/>
        </a:p>
      </dgm:t>
    </dgm:pt>
    <dgm:pt modelId="{3BD5918C-3D98-4520-A36B-D822F2A9FD97}" type="parTrans" cxnId="{9E354A96-6CD6-463C-95F5-B525AC1ADF69}">
      <dgm:prSet/>
      <dgm:spPr/>
      <dgm:t>
        <a:bodyPr/>
        <a:lstStyle/>
        <a:p>
          <a:endParaRPr lang="fr-FR"/>
        </a:p>
      </dgm:t>
    </dgm:pt>
    <dgm:pt modelId="{20D5BA5F-3D93-4D50-AAF8-A2444E9553A4}" type="sibTrans" cxnId="{9E354A96-6CD6-463C-95F5-B525AC1ADF69}">
      <dgm:prSet/>
      <dgm:spPr/>
      <dgm:t>
        <a:bodyPr/>
        <a:lstStyle/>
        <a:p>
          <a:endParaRPr lang="fr-FR"/>
        </a:p>
      </dgm:t>
    </dgm:pt>
    <dgm:pt modelId="{F883BBDA-D2FD-4A28-B424-5C66F8FBB05B}">
      <dgm:prSet/>
      <dgm:spPr/>
      <dgm:t>
        <a:bodyPr/>
        <a:lstStyle/>
        <a:p>
          <a:r>
            <a:rPr lang="en-US" dirty="0" smtClean="0"/>
            <a:t>MAIN RINGS</a:t>
          </a:r>
        </a:p>
        <a:p>
          <a:r>
            <a:rPr lang="en-US" dirty="0" smtClean="0"/>
            <a:t>M.BIAGINI – INFN LNF</a:t>
          </a:r>
        </a:p>
      </dgm:t>
    </dgm:pt>
    <dgm:pt modelId="{DF46D498-993B-4E40-9250-BB92CC4DF590}" type="parTrans" cxnId="{75B5DC3A-B63F-4751-AF6F-E711EB865C2A}">
      <dgm:prSet/>
      <dgm:spPr/>
      <dgm:t>
        <a:bodyPr/>
        <a:lstStyle/>
        <a:p>
          <a:endParaRPr lang="en-US"/>
        </a:p>
      </dgm:t>
    </dgm:pt>
    <dgm:pt modelId="{4218F828-F636-447F-B197-DCABD63541AF}" type="sibTrans" cxnId="{75B5DC3A-B63F-4751-AF6F-E711EB865C2A}">
      <dgm:prSet/>
      <dgm:spPr/>
      <dgm:t>
        <a:bodyPr/>
        <a:lstStyle/>
        <a:p>
          <a:endParaRPr lang="en-US"/>
        </a:p>
      </dgm:t>
    </dgm:pt>
    <dgm:pt modelId="{1DB8DAE6-25EA-484A-950C-B39D71EA8D96}" type="pres">
      <dgm:prSet presAssocID="{AACB1543-92BB-4B5F-B452-937D5E5F27A4}" presName="diagram" presStyleCnt="0">
        <dgm:presLayoutVars>
          <dgm:chPref val="1"/>
          <dgm:dir/>
          <dgm:animOne val="branch"/>
          <dgm:animLvl val="lvl"/>
          <dgm:resizeHandles/>
        </dgm:presLayoutVars>
      </dgm:prSet>
      <dgm:spPr/>
      <dgm:t>
        <a:bodyPr/>
        <a:lstStyle/>
        <a:p>
          <a:endParaRPr lang="en-US"/>
        </a:p>
      </dgm:t>
    </dgm:pt>
    <dgm:pt modelId="{8247967E-31AA-4E8A-84D0-D80725456E2B}" type="pres">
      <dgm:prSet presAssocID="{B2A6389B-C7D5-47AD-9D3C-7DE904681D6F}" presName="root" presStyleCnt="0"/>
      <dgm:spPr/>
    </dgm:pt>
    <dgm:pt modelId="{FE39FF15-6CD5-4249-9748-A838FAA3FCAD}" type="pres">
      <dgm:prSet presAssocID="{B2A6389B-C7D5-47AD-9D3C-7DE904681D6F}" presName="rootComposite" presStyleCnt="0"/>
      <dgm:spPr/>
    </dgm:pt>
    <dgm:pt modelId="{E7CB497A-DBC7-46A9-85A3-0A285C88CBFF}" type="pres">
      <dgm:prSet presAssocID="{B2A6389B-C7D5-47AD-9D3C-7DE904681D6F}" presName="rootText" presStyleLbl="node1" presStyleIdx="0" presStyleCnt="1" custScaleX="347288"/>
      <dgm:spPr/>
      <dgm:t>
        <a:bodyPr/>
        <a:lstStyle/>
        <a:p>
          <a:endParaRPr lang="en-US"/>
        </a:p>
      </dgm:t>
    </dgm:pt>
    <dgm:pt modelId="{971F3CE6-6630-4CB5-8873-0578CDCB7126}" type="pres">
      <dgm:prSet presAssocID="{B2A6389B-C7D5-47AD-9D3C-7DE904681D6F}" presName="rootConnector" presStyleLbl="node1" presStyleIdx="0" presStyleCnt="1"/>
      <dgm:spPr/>
      <dgm:t>
        <a:bodyPr/>
        <a:lstStyle/>
        <a:p>
          <a:endParaRPr lang="en-US"/>
        </a:p>
      </dgm:t>
    </dgm:pt>
    <dgm:pt modelId="{D68E2B1A-30E3-4068-A8E9-3191619D0278}" type="pres">
      <dgm:prSet presAssocID="{B2A6389B-C7D5-47AD-9D3C-7DE904681D6F}" presName="childShape" presStyleCnt="0"/>
      <dgm:spPr/>
    </dgm:pt>
    <dgm:pt modelId="{AAE4334C-42D1-4DB8-8EC1-2EDC65008068}" type="pres">
      <dgm:prSet presAssocID="{A232DED2-FA3E-4410-BCE9-2BBDAB8613AF}" presName="Name13" presStyleLbl="parChTrans1D2" presStyleIdx="0" presStyleCnt="12"/>
      <dgm:spPr/>
      <dgm:t>
        <a:bodyPr/>
        <a:lstStyle/>
        <a:p>
          <a:endParaRPr lang="en-US"/>
        </a:p>
      </dgm:t>
    </dgm:pt>
    <dgm:pt modelId="{74255ED3-6621-4E83-B8C1-98A339DB7585}" type="pres">
      <dgm:prSet presAssocID="{7FB9A73E-97B0-46EB-ABD9-F725B88C646D}" presName="childText" presStyleLbl="bgAcc1" presStyleIdx="0" presStyleCnt="12" custScaleX="246355" custScaleY="98635">
        <dgm:presLayoutVars>
          <dgm:bulletEnabled val="1"/>
        </dgm:presLayoutVars>
      </dgm:prSet>
      <dgm:spPr/>
      <dgm:t>
        <a:bodyPr/>
        <a:lstStyle/>
        <a:p>
          <a:endParaRPr lang="en-US"/>
        </a:p>
      </dgm:t>
    </dgm:pt>
    <dgm:pt modelId="{E7CCF423-5009-4EC8-A053-F2AF8CBA0408}" type="pres">
      <dgm:prSet presAssocID="{7D87B0A9-781D-4C03-A447-F35112DCFE2A}" presName="Name13" presStyleLbl="parChTrans1D2" presStyleIdx="1" presStyleCnt="12"/>
      <dgm:spPr/>
      <dgm:t>
        <a:bodyPr/>
        <a:lstStyle/>
        <a:p>
          <a:endParaRPr lang="en-US"/>
        </a:p>
      </dgm:t>
    </dgm:pt>
    <dgm:pt modelId="{4101DC77-09EC-4F1E-A45C-645CB13E0742}" type="pres">
      <dgm:prSet presAssocID="{ECD2775C-EC07-4877-9497-894DAD258391}" presName="childText" presStyleLbl="bgAcc1" presStyleIdx="1" presStyleCnt="12" custScaleX="245158">
        <dgm:presLayoutVars>
          <dgm:bulletEnabled val="1"/>
        </dgm:presLayoutVars>
      </dgm:prSet>
      <dgm:spPr/>
      <dgm:t>
        <a:bodyPr/>
        <a:lstStyle/>
        <a:p>
          <a:endParaRPr lang="en-US"/>
        </a:p>
      </dgm:t>
    </dgm:pt>
    <dgm:pt modelId="{05E75C69-C850-40BD-8A8E-CA9D9EF0C3DA}" type="pres">
      <dgm:prSet presAssocID="{DF46D498-993B-4E40-9250-BB92CC4DF590}" presName="Name13" presStyleLbl="parChTrans1D2" presStyleIdx="2" presStyleCnt="12"/>
      <dgm:spPr/>
      <dgm:t>
        <a:bodyPr/>
        <a:lstStyle/>
        <a:p>
          <a:endParaRPr lang="en-US"/>
        </a:p>
      </dgm:t>
    </dgm:pt>
    <dgm:pt modelId="{992E0E77-8EC4-4AC6-BE69-160BDF0B714F}" type="pres">
      <dgm:prSet presAssocID="{F883BBDA-D2FD-4A28-B424-5C66F8FBB05B}" presName="childText" presStyleLbl="bgAcc1" presStyleIdx="2" presStyleCnt="12" custScaleX="227468">
        <dgm:presLayoutVars>
          <dgm:bulletEnabled val="1"/>
        </dgm:presLayoutVars>
      </dgm:prSet>
      <dgm:spPr/>
      <dgm:t>
        <a:bodyPr/>
        <a:lstStyle/>
        <a:p>
          <a:endParaRPr lang="en-US"/>
        </a:p>
      </dgm:t>
    </dgm:pt>
    <dgm:pt modelId="{DF33E519-C143-43CE-92E7-2DB6A3E39380}" type="pres">
      <dgm:prSet presAssocID="{3C9B27A4-D4AE-4216-A6B6-DF10F570887B}" presName="Name13" presStyleLbl="parChTrans1D2" presStyleIdx="3" presStyleCnt="12"/>
      <dgm:spPr/>
      <dgm:t>
        <a:bodyPr/>
        <a:lstStyle/>
        <a:p>
          <a:endParaRPr lang="en-US"/>
        </a:p>
      </dgm:t>
    </dgm:pt>
    <dgm:pt modelId="{208B2F9B-943F-4892-97BD-55C785F44035}" type="pres">
      <dgm:prSet presAssocID="{9CAF524C-ECA1-42C7-9EE2-C7A5B3F80772}" presName="childText" presStyleLbl="bgAcc1" presStyleIdx="3" presStyleCnt="12" custScaleX="234757">
        <dgm:presLayoutVars>
          <dgm:bulletEnabled val="1"/>
        </dgm:presLayoutVars>
      </dgm:prSet>
      <dgm:spPr/>
      <dgm:t>
        <a:bodyPr/>
        <a:lstStyle/>
        <a:p>
          <a:endParaRPr lang="en-US"/>
        </a:p>
      </dgm:t>
    </dgm:pt>
    <dgm:pt modelId="{F8F5CEC0-EE1E-42E9-8383-BA5BD808C901}" type="pres">
      <dgm:prSet presAssocID="{3BD5918C-3D98-4520-A36B-D822F2A9FD97}" presName="Name13" presStyleLbl="parChTrans1D2" presStyleIdx="4" presStyleCnt="12"/>
      <dgm:spPr/>
      <dgm:t>
        <a:bodyPr/>
        <a:lstStyle/>
        <a:p>
          <a:endParaRPr lang="en-US"/>
        </a:p>
      </dgm:t>
    </dgm:pt>
    <dgm:pt modelId="{5CD9FCA4-C7CD-4A6D-8210-28D87B0FEB84}" type="pres">
      <dgm:prSet presAssocID="{6DD26DC2-F64F-48A0-B4EC-FB98BA056D7C}" presName="childText" presStyleLbl="bgAcc1" presStyleIdx="4" presStyleCnt="12" custScaleX="232439">
        <dgm:presLayoutVars>
          <dgm:bulletEnabled val="1"/>
        </dgm:presLayoutVars>
      </dgm:prSet>
      <dgm:spPr/>
      <dgm:t>
        <a:bodyPr/>
        <a:lstStyle/>
        <a:p>
          <a:endParaRPr lang="fr-FR"/>
        </a:p>
      </dgm:t>
    </dgm:pt>
    <dgm:pt modelId="{12492A71-754A-454D-89DA-29A2F7AB1EB2}" type="pres">
      <dgm:prSet presAssocID="{C649C141-F8B7-4EFC-A33E-8017FB2EE292}" presName="Name13" presStyleLbl="parChTrans1D2" presStyleIdx="5" presStyleCnt="12"/>
      <dgm:spPr/>
      <dgm:t>
        <a:bodyPr/>
        <a:lstStyle/>
        <a:p>
          <a:endParaRPr lang="en-US"/>
        </a:p>
      </dgm:t>
    </dgm:pt>
    <dgm:pt modelId="{89AEDB88-0C7A-4F7B-BBE5-CFD2C9C116FB}" type="pres">
      <dgm:prSet presAssocID="{C4756233-D5C0-4FA3-8508-08435629C377}" presName="childText" presStyleLbl="bgAcc1" presStyleIdx="5" presStyleCnt="12" custScaleX="245114" custScaleY="96840">
        <dgm:presLayoutVars>
          <dgm:bulletEnabled val="1"/>
        </dgm:presLayoutVars>
      </dgm:prSet>
      <dgm:spPr/>
      <dgm:t>
        <a:bodyPr/>
        <a:lstStyle/>
        <a:p>
          <a:endParaRPr lang="en-US"/>
        </a:p>
      </dgm:t>
    </dgm:pt>
    <dgm:pt modelId="{EBC4D067-0F30-44E1-A36F-BD580271A9E7}" type="pres">
      <dgm:prSet presAssocID="{38624612-C1C2-4A41-AA42-32E8FC09DC77}" presName="Name13" presStyleLbl="parChTrans1D2" presStyleIdx="6" presStyleCnt="12"/>
      <dgm:spPr/>
      <dgm:t>
        <a:bodyPr/>
        <a:lstStyle/>
        <a:p>
          <a:endParaRPr lang="en-US"/>
        </a:p>
      </dgm:t>
    </dgm:pt>
    <dgm:pt modelId="{712442B4-E7DB-4045-AE94-F44E07B44B35}" type="pres">
      <dgm:prSet presAssocID="{9B70C8B5-9B17-4452-993C-06A87A79279F}" presName="childText" presStyleLbl="bgAcc1" presStyleIdx="6" presStyleCnt="12" custScaleX="244621" custScaleY="96648">
        <dgm:presLayoutVars>
          <dgm:bulletEnabled val="1"/>
        </dgm:presLayoutVars>
      </dgm:prSet>
      <dgm:spPr/>
      <dgm:t>
        <a:bodyPr/>
        <a:lstStyle/>
        <a:p>
          <a:endParaRPr lang="en-US"/>
        </a:p>
      </dgm:t>
    </dgm:pt>
    <dgm:pt modelId="{ADC5FCC6-026E-4403-96E8-B637182599C2}" type="pres">
      <dgm:prSet presAssocID="{62EEFB25-ABAE-4706-9BCB-A5B6BC669CE0}" presName="Name13" presStyleLbl="parChTrans1D2" presStyleIdx="7" presStyleCnt="12"/>
      <dgm:spPr/>
      <dgm:t>
        <a:bodyPr/>
        <a:lstStyle/>
        <a:p>
          <a:endParaRPr lang="en-US"/>
        </a:p>
      </dgm:t>
    </dgm:pt>
    <dgm:pt modelId="{BF62E2FA-B7EB-4AF9-8961-DD4C1C864963}" type="pres">
      <dgm:prSet presAssocID="{3F0BE0DB-C6B5-4606-BDC6-2F6D4C154BA0}" presName="childText" presStyleLbl="bgAcc1" presStyleIdx="7" presStyleCnt="12" custScaleX="244375" custScaleY="97811">
        <dgm:presLayoutVars>
          <dgm:bulletEnabled val="1"/>
        </dgm:presLayoutVars>
      </dgm:prSet>
      <dgm:spPr/>
      <dgm:t>
        <a:bodyPr/>
        <a:lstStyle/>
        <a:p>
          <a:endParaRPr lang="en-US"/>
        </a:p>
      </dgm:t>
    </dgm:pt>
    <dgm:pt modelId="{F392AF74-9832-4D1D-9FDF-E94E73C561CA}" type="pres">
      <dgm:prSet presAssocID="{436D583E-5557-47D2-B08C-4FCB7E5C5B25}" presName="Name13" presStyleLbl="parChTrans1D2" presStyleIdx="8" presStyleCnt="12"/>
      <dgm:spPr/>
      <dgm:t>
        <a:bodyPr/>
        <a:lstStyle/>
        <a:p>
          <a:endParaRPr lang="en-US"/>
        </a:p>
      </dgm:t>
    </dgm:pt>
    <dgm:pt modelId="{D65D498E-C4E8-488B-8A98-B23BDD85A6AC}" type="pres">
      <dgm:prSet presAssocID="{121F5451-B62C-413E-A0BC-D4AE5A9C8767}" presName="childText" presStyleLbl="bgAcc1" presStyleIdx="8" presStyleCnt="12" custScaleX="243885" custScaleY="97615">
        <dgm:presLayoutVars>
          <dgm:bulletEnabled val="1"/>
        </dgm:presLayoutVars>
      </dgm:prSet>
      <dgm:spPr/>
      <dgm:t>
        <a:bodyPr/>
        <a:lstStyle/>
        <a:p>
          <a:endParaRPr lang="en-US"/>
        </a:p>
      </dgm:t>
    </dgm:pt>
    <dgm:pt modelId="{5AC696D9-A141-407B-B43A-41F5E1D3BD5E}" type="pres">
      <dgm:prSet presAssocID="{D3D31F7B-938A-42F6-A629-6AAAAC7A2FFA}" presName="Name13" presStyleLbl="parChTrans1D2" presStyleIdx="9" presStyleCnt="12"/>
      <dgm:spPr/>
      <dgm:t>
        <a:bodyPr/>
        <a:lstStyle/>
        <a:p>
          <a:endParaRPr lang="en-US"/>
        </a:p>
      </dgm:t>
    </dgm:pt>
    <dgm:pt modelId="{3DFBEC29-671A-4ECB-B105-6B27A248CA9B}" type="pres">
      <dgm:prSet presAssocID="{1E162BDE-BDBB-429B-831D-05BD47AA39CB}" presName="childText" presStyleLbl="bgAcc1" presStyleIdx="9" presStyleCnt="12" custScaleX="243640" custScaleY="97420">
        <dgm:presLayoutVars>
          <dgm:bulletEnabled val="1"/>
        </dgm:presLayoutVars>
      </dgm:prSet>
      <dgm:spPr/>
      <dgm:t>
        <a:bodyPr/>
        <a:lstStyle/>
        <a:p>
          <a:endParaRPr lang="en-US"/>
        </a:p>
      </dgm:t>
    </dgm:pt>
    <dgm:pt modelId="{7CF741E6-BF23-4760-9799-B2879CD26DFB}" type="pres">
      <dgm:prSet presAssocID="{5A0F29F1-F4F4-46B1-9B71-3C00C221527C}" presName="Name13" presStyleLbl="parChTrans1D2" presStyleIdx="10" presStyleCnt="12"/>
      <dgm:spPr/>
      <dgm:t>
        <a:bodyPr/>
        <a:lstStyle/>
        <a:p>
          <a:endParaRPr lang="en-US"/>
        </a:p>
      </dgm:t>
    </dgm:pt>
    <dgm:pt modelId="{B2495787-A994-49B5-9407-8E1F9C8BB349}" type="pres">
      <dgm:prSet presAssocID="{57EAC76F-ADE9-4066-834F-471402705DB5}" presName="childText" presStyleLbl="bgAcc1" presStyleIdx="10" presStyleCnt="12" custScaleX="242910" custScaleY="97323" custLinFactNeighborX="-2607" custLinFactNeighborY="-3554">
        <dgm:presLayoutVars>
          <dgm:bulletEnabled val="1"/>
        </dgm:presLayoutVars>
      </dgm:prSet>
      <dgm:spPr/>
      <dgm:t>
        <a:bodyPr/>
        <a:lstStyle/>
        <a:p>
          <a:endParaRPr lang="en-US"/>
        </a:p>
      </dgm:t>
    </dgm:pt>
    <dgm:pt modelId="{93FBA2DA-9F8B-4561-8025-B0DB8B1D4F4A}" type="pres">
      <dgm:prSet presAssocID="{B589E5F0-5BD6-44A4-84EE-801E2CBC3EE2}" presName="Name13" presStyleLbl="parChTrans1D2" presStyleIdx="11" presStyleCnt="12"/>
      <dgm:spPr/>
      <dgm:t>
        <a:bodyPr/>
        <a:lstStyle/>
        <a:p>
          <a:endParaRPr lang="en-US"/>
        </a:p>
      </dgm:t>
    </dgm:pt>
    <dgm:pt modelId="{E95D37AC-56DE-4581-977F-E039C75A9F44}" type="pres">
      <dgm:prSet presAssocID="{8E7516F2-6017-4DF3-86B7-48BCBC1F67D6}" presName="childText" presStyleLbl="bgAcc1" presStyleIdx="11" presStyleCnt="12" custScaleX="242668" custScaleY="97129">
        <dgm:presLayoutVars>
          <dgm:bulletEnabled val="1"/>
        </dgm:presLayoutVars>
      </dgm:prSet>
      <dgm:spPr/>
      <dgm:t>
        <a:bodyPr/>
        <a:lstStyle/>
        <a:p>
          <a:endParaRPr lang="en-US"/>
        </a:p>
      </dgm:t>
    </dgm:pt>
  </dgm:ptLst>
  <dgm:cxnLst>
    <dgm:cxn modelId="{A7DEF69C-DB0A-3242-91C7-6FD23811E061}" type="presOf" srcId="{8E7516F2-6017-4DF3-86B7-48BCBC1F67D6}" destId="{E95D37AC-56DE-4581-977F-E039C75A9F44}" srcOrd="0" destOrd="0" presId="urn:microsoft.com/office/officeart/2005/8/layout/hierarchy3"/>
    <dgm:cxn modelId="{75B5DC3A-B63F-4751-AF6F-E711EB865C2A}" srcId="{B2A6389B-C7D5-47AD-9D3C-7DE904681D6F}" destId="{F883BBDA-D2FD-4A28-B424-5C66F8FBB05B}" srcOrd="2" destOrd="0" parTransId="{DF46D498-993B-4E40-9250-BB92CC4DF590}" sibTransId="{4218F828-F636-447F-B197-DCABD63541AF}"/>
    <dgm:cxn modelId="{104198B3-A27E-0546-9E6A-196C9D552F1B}" type="presOf" srcId="{ECD2775C-EC07-4877-9497-894DAD258391}" destId="{4101DC77-09EC-4F1E-A45C-645CB13E0742}" srcOrd="0" destOrd="0" presId="urn:microsoft.com/office/officeart/2005/8/layout/hierarchy3"/>
    <dgm:cxn modelId="{06D11F7C-4949-D842-996B-564A234E705B}" type="presOf" srcId="{B2A6389B-C7D5-47AD-9D3C-7DE904681D6F}" destId="{971F3CE6-6630-4CB5-8873-0578CDCB7126}" srcOrd="1" destOrd="0" presId="urn:microsoft.com/office/officeart/2005/8/layout/hierarchy3"/>
    <dgm:cxn modelId="{F069C1B9-469E-5847-BF26-7B5A1D8DCD34}" type="presOf" srcId="{7FB9A73E-97B0-46EB-ABD9-F725B88C646D}" destId="{74255ED3-6621-4E83-B8C1-98A339DB7585}" srcOrd="0" destOrd="0" presId="urn:microsoft.com/office/officeart/2005/8/layout/hierarchy3"/>
    <dgm:cxn modelId="{177AF226-629B-944E-8308-502E8819A2FB}" type="presOf" srcId="{5A0F29F1-F4F4-46B1-9B71-3C00C221527C}" destId="{7CF741E6-BF23-4760-9799-B2879CD26DFB}" srcOrd="0" destOrd="0" presId="urn:microsoft.com/office/officeart/2005/8/layout/hierarchy3"/>
    <dgm:cxn modelId="{15959335-C2D8-DD45-A909-BEAB6D0AE10F}" type="presOf" srcId="{C649C141-F8B7-4EFC-A33E-8017FB2EE292}" destId="{12492A71-754A-454D-89DA-29A2F7AB1EB2}" srcOrd="0" destOrd="0" presId="urn:microsoft.com/office/officeart/2005/8/layout/hierarchy3"/>
    <dgm:cxn modelId="{BC2943A0-293B-5E43-AB9F-545F4E7DD47E}" type="presOf" srcId="{57EAC76F-ADE9-4066-834F-471402705DB5}" destId="{B2495787-A994-49B5-9407-8E1F9C8BB349}" srcOrd="0" destOrd="0" presId="urn:microsoft.com/office/officeart/2005/8/layout/hierarchy3"/>
    <dgm:cxn modelId="{E3327052-CFD5-6E4F-9C42-51593AA913EA}" type="presOf" srcId="{3F0BE0DB-C6B5-4606-BDC6-2F6D4C154BA0}" destId="{BF62E2FA-B7EB-4AF9-8961-DD4C1C864963}" srcOrd="0" destOrd="0" presId="urn:microsoft.com/office/officeart/2005/8/layout/hierarchy3"/>
    <dgm:cxn modelId="{852AF725-77FE-574D-9689-4B5B2593D7BD}" type="presOf" srcId="{A232DED2-FA3E-4410-BCE9-2BBDAB8613AF}" destId="{AAE4334C-42D1-4DB8-8EC1-2EDC65008068}" srcOrd="0" destOrd="0" presId="urn:microsoft.com/office/officeart/2005/8/layout/hierarchy3"/>
    <dgm:cxn modelId="{AE3ECB4C-1591-49B8-AD82-F81C0BC9F443}" srcId="{B2A6389B-C7D5-47AD-9D3C-7DE904681D6F}" destId="{1E162BDE-BDBB-429B-831D-05BD47AA39CB}" srcOrd="9" destOrd="0" parTransId="{D3D31F7B-938A-42F6-A629-6AAAAC7A2FFA}" sibTransId="{16AFAA26-9FCB-4EBB-8895-A449279F2116}"/>
    <dgm:cxn modelId="{2560B17C-A01F-1D48-A37A-A6F1D58F2686}" type="presOf" srcId="{AACB1543-92BB-4B5F-B452-937D5E5F27A4}" destId="{1DB8DAE6-25EA-484A-950C-B39D71EA8D96}" srcOrd="0" destOrd="0" presId="urn:microsoft.com/office/officeart/2005/8/layout/hierarchy3"/>
    <dgm:cxn modelId="{ED40BA07-4D51-0F45-8A78-495365EA5B67}" type="presOf" srcId="{3C9B27A4-D4AE-4216-A6B6-DF10F570887B}" destId="{DF33E519-C143-43CE-92E7-2DB6A3E39380}" srcOrd="0" destOrd="0" presId="urn:microsoft.com/office/officeart/2005/8/layout/hierarchy3"/>
    <dgm:cxn modelId="{BFF6CB12-26C1-419A-86E8-5D6390FF3B8F}" srcId="{B2A6389B-C7D5-47AD-9D3C-7DE904681D6F}" destId="{8E7516F2-6017-4DF3-86B7-48BCBC1F67D6}" srcOrd="11" destOrd="0" parTransId="{B589E5F0-5BD6-44A4-84EE-801E2CBC3EE2}" sibTransId="{A58B8BD4-C245-49EE-9296-9FF84846D96C}"/>
    <dgm:cxn modelId="{DD047646-5E0B-430D-B092-F6F04034EB0A}" srcId="{B2A6389B-C7D5-47AD-9D3C-7DE904681D6F}" destId="{57EAC76F-ADE9-4066-834F-471402705DB5}" srcOrd="10" destOrd="0" parTransId="{5A0F29F1-F4F4-46B1-9B71-3C00C221527C}" sibTransId="{3B68559A-AA93-445A-89D4-750C11CC2596}"/>
    <dgm:cxn modelId="{A3B9219A-4147-8049-B916-905AD1996F5C}" type="presOf" srcId="{3BD5918C-3D98-4520-A36B-D822F2A9FD97}" destId="{F8F5CEC0-EE1E-42E9-8383-BA5BD808C901}" srcOrd="0" destOrd="0" presId="urn:microsoft.com/office/officeart/2005/8/layout/hierarchy3"/>
    <dgm:cxn modelId="{BC888879-B523-4012-87DB-7F40E37FD463}" srcId="{AACB1543-92BB-4B5F-B452-937D5E5F27A4}" destId="{B2A6389B-C7D5-47AD-9D3C-7DE904681D6F}" srcOrd="0" destOrd="0" parTransId="{CC488B36-4D19-4D0E-825C-47F02CF3BD92}" sibTransId="{64AFAF06-0800-4F55-B1E5-EC6AC3D9674E}"/>
    <dgm:cxn modelId="{2D1B04F1-336E-D04B-B5B0-54D5A28F6BA6}" type="presOf" srcId="{B589E5F0-5BD6-44A4-84EE-801E2CBC3EE2}" destId="{93FBA2DA-9F8B-4561-8025-B0DB8B1D4F4A}" srcOrd="0" destOrd="0" presId="urn:microsoft.com/office/officeart/2005/8/layout/hierarchy3"/>
    <dgm:cxn modelId="{1FFFB7D1-D01C-5440-A584-57B0DED7D3A3}" type="presOf" srcId="{6DD26DC2-F64F-48A0-B4EC-FB98BA056D7C}" destId="{5CD9FCA4-C7CD-4A6D-8210-28D87B0FEB84}" srcOrd="0" destOrd="0" presId="urn:microsoft.com/office/officeart/2005/8/layout/hierarchy3"/>
    <dgm:cxn modelId="{3A3A2854-0032-C347-AF8E-538D5673A70E}" type="presOf" srcId="{62EEFB25-ABAE-4706-9BCB-A5B6BC669CE0}" destId="{ADC5FCC6-026E-4403-96E8-B637182599C2}" srcOrd="0" destOrd="0" presId="urn:microsoft.com/office/officeart/2005/8/layout/hierarchy3"/>
    <dgm:cxn modelId="{31EDE418-6BE8-6D41-B620-C5E1B2880A4F}" type="presOf" srcId="{9B70C8B5-9B17-4452-993C-06A87A79279F}" destId="{712442B4-E7DB-4045-AE94-F44E07B44B35}" srcOrd="0" destOrd="0" presId="urn:microsoft.com/office/officeart/2005/8/layout/hierarchy3"/>
    <dgm:cxn modelId="{E5E19470-B720-4934-B187-7AAF2F743502}" srcId="{B2A6389B-C7D5-47AD-9D3C-7DE904681D6F}" destId="{7FB9A73E-97B0-46EB-ABD9-F725B88C646D}" srcOrd="0" destOrd="0" parTransId="{A232DED2-FA3E-4410-BCE9-2BBDAB8613AF}" sibTransId="{D8C89D08-D989-4C24-808B-BE5CDAAC94A5}"/>
    <dgm:cxn modelId="{EA79C3B3-9CBA-4087-8B7B-0783A66010F9}" srcId="{B2A6389B-C7D5-47AD-9D3C-7DE904681D6F}" destId="{C4756233-D5C0-4FA3-8508-08435629C377}" srcOrd="5" destOrd="0" parTransId="{C649C141-F8B7-4EFC-A33E-8017FB2EE292}" sibTransId="{B45F0ED4-7836-4C00-A3C2-444D08F07895}"/>
    <dgm:cxn modelId="{81FCE94B-419A-4769-B779-0C1A13257F71}" srcId="{B2A6389B-C7D5-47AD-9D3C-7DE904681D6F}" destId="{121F5451-B62C-413E-A0BC-D4AE5A9C8767}" srcOrd="8" destOrd="0" parTransId="{436D583E-5557-47D2-B08C-4FCB7E5C5B25}" sibTransId="{1E952212-B1F3-4377-95C3-F13273E19835}"/>
    <dgm:cxn modelId="{9B922BD0-7123-5E40-88B4-0188DCECE3C4}" type="presOf" srcId="{C4756233-D5C0-4FA3-8508-08435629C377}" destId="{89AEDB88-0C7A-4F7B-BBE5-CFD2C9C116FB}" srcOrd="0" destOrd="0" presId="urn:microsoft.com/office/officeart/2005/8/layout/hierarchy3"/>
    <dgm:cxn modelId="{D0D7EE91-4A29-46CA-932E-DC91195E959A}" srcId="{B2A6389B-C7D5-47AD-9D3C-7DE904681D6F}" destId="{9CAF524C-ECA1-42C7-9EE2-C7A5B3F80772}" srcOrd="3" destOrd="0" parTransId="{3C9B27A4-D4AE-4216-A6B6-DF10F570887B}" sibTransId="{E77CE7A2-0F90-47A7-B766-D71907D69460}"/>
    <dgm:cxn modelId="{DEDAA15B-9A3A-024A-9A31-4AC71B6F64E1}" type="presOf" srcId="{B2A6389B-C7D5-47AD-9D3C-7DE904681D6F}" destId="{E7CB497A-DBC7-46A9-85A3-0A285C88CBFF}" srcOrd="0" destOrd="0" presId="urn:microsoft.com/office/officeart/2005/8/layout/hierarchy3"/>
    <dgm:cxn modelId="{DBDA6B32-52CE-C344-B9C4-4D2F36F654A6}" type="presOf" srcId="{38624612-C1C2-4A41-AA42-32E8FC09DC77}" destId="{EBC4D067-0F30-44E1-A36F-BD580271A9E7}" srcOrd="0" destOrd="0" presId="urn:microsoft.com/office/officeart/2005/8/layout/hierarchy3"/>
    <dgm:cxn modelId="{CB200AF3-3ED2-4B46-B191-BD19C1733791}" srcId="{B2A6389B-C7D5-47AD-9D3C-7DE904681D6F}" destId="{9B70C8B5-9B17-4452-993C-06A87A79279F}" srcOrd="6" destOrd="0" parTransId="{38624612-C1C2-4A41-AA42-32E8FC09DC77}" sibTransId="{8C17E638-CF8A-432C-8D46-C25589FE8910}"/>
    <dgm:cxn modelId="{464167B9-2E91-084D-AA40-C7CF4410E98F}" type="presOf" srcId="{7D87B0A9-781D-4C03-A447-F35112DCFE2A}" destId="{E7CCF423-5009-4EC8-A053-F2AF8CBA0408}" srcOrd="0" destOrd="0" presId="urn:microsoft.com/office/officeart/2005/8/layout/hierarchy3"/>
    <dgm:cxn modelId="{78D4B6C4-CEC9-5544-8B2D-90DBCD7CCBA0}" type="presOf" srcId="{9CAF524C-ECA1-42C7-9EE2-C7A5B3F80772}" destId="{208B2F9B-943F-4892-97BD-55C785F44035}" srcOrd="0" destOrd="0" presId="urn:microsoft.com/office/officeart/2005/8/layout/hierarchy3"/>
    <dgm:cxn modelId="{EA028019-7875-9A42-A4DA-679985416739}" type="presOf" srcId="{F883BBDA-D2FD-4A28-B424-5C66F8FBB05B}" destId="{992E0E77-8EC4-4AC6-BE69-160BDF0B714F}" srcOrd="0" destOrd="0" presId="urn:microsoft.com/office/officeart/2005/8/layout/hierarchy3"/>
    <dgm:cxn modelId="{7DA905C6-15FE-CB45-B2ED-9BC105FE9530}" type="presOf" srcId="{DF46D498-993B-4E40-9250-BB92CC4DF590}" destId="{05E75C69-C850-40BD-8A8E-CA9D9EF0C3DA}" srcOrd="0" destOrd="0" presId="urn:microsoft.com/office/officeart/2005/8/layout/hierarchy3"/>
    <dgm:cxn modelId="{6336376E-D8F3-B348-97AC-234A0951A907}" type="presOf" srcId="{1E162BDE-BDBB-429B-831D-05BD47AA39CB}" destId="{3DFBEC29-671A-4ECB-B105-6B27A248CA9B}" srcOrd="0" destOrd="0" presId="urn:microsoft.com/office/officeart/2005/8/layout/hierarchy3"/>
    <dgm:cxn modelId="{307DF6EC-2CDD-8242-B35E-764C2948D19B}" type="presOf" srcId="{D3D31F7B-938A-42F6-A629-6AAAAC7A2FFA}" destId="{5AC696D9-A141-407B-B43A-41F5E1D3BD5E}" srcOrd="0" destOrd="0" presId="urn:microsoft.com/office/officeart/2005/8/layout/hierarchy3"/>
    <dgm:cxn modelId="{DE048059-09E8-4EDA-9E2F-935195ED7C2B}" srcId="{B2A6389B-C7D5-47AD-9D3C-7DE904681D6F}" destId="{ECD2775C-EC07-4877-9497-894DAD258391}" srcOrd="1" destOrd="0" parTransId="{7D87B0A9-781D-4C03-A447-F35112DCFE2A}" sibTransId="{7EB7FE39-8A92-41BD-A40F-60FB2980EDE1}"/>
    <dgm:cxn modelId="{E27B5396-136A-1749-A825-11F0C69A3EC9}" type="presOf" srcId="{121F5451-B62C-413E-A0BC-D4AE5A9C8767}" destId="{D65D498E-C4E8-488B-8A98-B23BDD85A6AC}" srcOrd="0" destOrd="0" presId="urn:microsoft.com/office/officeart/2005/8/layout/hierarchy3"/>
    <dgm:cxn modelId="{9E354A96-6CD6-463C-95F5-B525AC1ADF69}" srcId="{B2A6389B-C7D5-47AD-9D3C-7DE904681D6F}" destId="{6DD26DC2-F64F-48A0-B4EC-FB98BA056D7C}" srcOrd="4" destOrd="0" parTransId="{3BD5918C-3D98-4520-A36B-D822F2A9FD97}" sibTransId="{20D5BA5F-3D93-4D50-AAF8-A2444E9553A4}"/>
    <dgm:cxn modelId="{B082A973-AE27-5A41-9931-96B9BF2E26C1}" type="presOf" srcId="{436D583E-5557-47D2-B08C-4FCB7E5C5B25}" destId="{F392AF74-9832-4D1D-9FDF-E94E73C561CA}" srcOrd="0" destOrd="0" presId="urn:microsoft.com/office/officeart/2005/8/layout/hierarchy3"/>
    <dgm:cxn modelId="{83D5337E-B025-4B5E-8BBC-91BFC8846F57}" srcId="{B2A6389B-C7D5-47AD-9D3C-7DE904681D6F}" destId="{3F0BE0DB-C6B5-4606-BDC6-2F6D4C154BA0}" srcOrd="7" destOrd="0" parTransId="{62EEFB25-ABAE-4706-9BCB-A5B6BC669CE0}" sibTransId="{1B3D7623-48F1-4720-BC9C-AE21671D4A2E}"/>
    <dgm:cxn modelId="{8882B9EC-6A99-7544-AC9C-26C54DDAB855}" type="presParOf" srcId="{1DB8DAE6-25EA-484A-950C-B39D71EA8D96}" destId="{8247967E-31AA-4E8A-84D0-D80725456E2B}" srcOrd="0" destOrd="0" presId="urn:microsoft.com/office/officeart/2005/8/layout/hierarchy3"/>
    <dgm:cxn modelId="{54C62CB0-8CC2-9F43-81D0-71818E66EF35}" type="presParOf" srcId="{8247967E-31AA-4E8A-84D0-D80725456E2B}" destId="{FE39FF15-6CD5-4249-9748-A838FAA3FCAD}" srcOrd="0" destOrd="0" presId="urn:microsoft.com/office/officeart/2005/8/layout/hierarchy3"/>
    <dgm:cxn modelId="{0BF7BE23-8B97-FB42-9502-321978D0C233}" type="presParOf" srcId="{FE39FF15-6CD5-4249-9748-A838FAA3FCAD}" destId="{E7CB497A-DBC7-46A9-85A3-0A285C88CBFF}" srcOrd="0" destOrd="0" presId="urn:microsoft.com/office/officeart/2005/8/layout/hierarchy3"/>
    <dgm:cxn modelId="{382D81D3-D455-B54C-B39C-E4AC9FB3227A}" type="presParOf" srcId="{FE39FF15-6CD5-4249-9748-A838FAA3FCAD}" destId="{971F3CE6-6630-4CB5-8873-0578CDCB7126}" srcOrd="1" destOrd="0" presId="urn:microsoft.com/office/officeart/2005/8/layout/hierarchy3"/>
    <dgm:cxn modelId="{8EC0143F-C5A1-024B-BE8A-5FD49ED419FA}" type="presParOf" srcId="{8247967E-31AA-4E8A-84D0-D80725456E2B}" destId="{D68E2B1A-30E3-4068-A8E9-3191619D0278}" srcOrd="1" destOrd="0" presId="urn:microsoft.com/office/officeart/2005/8/layout/hierarchy3"/>
    <dgm:cxn modelId="{50F5272A-0498-BF48-9459-E0480745DE3E}" type="presParOf" srcId="{D68E2B1A-30E3-4068-A8E9-3191619D0278}" destId="{AAE4334C-42D1-4DB8-8EC1-2EDC65008068}" srcOrd="0" destOrd="0" presId="urn:microsoft.com/office/officeart/2005/8/layout/hierarchy3"/>
    <dgm:cxn modelId="{5E390227-104C-754A-B862-47B4F4A40320}" type="presParOf" srcId="{D68E2B1A-30E3-4068-A8E9-3191619D0278}" destId="{74255ED3-6621-4E83-B8C1-98A339DB7585}" srcOrd="1" destOrd="0" presId="urn:microsoft.com/office/officeart/2005/8/layout/hierarchy3"/>
    <dgm:cxn modelId="{FD6E7523-392A-3240-8F09-770C2BF11844}" type="presParOf" srcId="{D68E2B1A-30E3-4068-A8E9-3191619D0278}" destId="{E7CCF423-5009-4EC8-A053-F2AF8CBA0408}" srcOrd="2" destOrd="0" presId="urn:microsoft.com/office/officeart/2005/8/layout/hierarchy3"/>
    <dgm:cxn modelId="{89634282-1B64-3245-9A49-BD90A80ACC4E}" type="presParOf" srcId="{D68E2B1A-30E3-4068-A8E9-3191619D0278}" destId="{4101DC77-09EC-4F1E-A45C-645CB13E0742}" srcOrd="3" destOrd="0" presId="urn:microsoft.com/office/officeart/2005/8/layout/hierarchy3"/>
    <dgm:cxn modelId="{3C4BCBF3-9E47-D541-A229-A0D761231515}" type="presParOf" srcId="{D68E2B1A-30E3-4068-A8E9-3191619D0278}" destId="{05E75C69-C850-40BD-8A8E-CA9D9EF0C3DA}" srcOrd="4" destOrd="0" presId="urn:microsoft.com/office/officeart/2005/8/layout/hierarchy3"/>
    <dgm:cxn modelId="{709F37A4-5034-D34F-88AB-F050AAF5338F}" type="presParOf" srcId="{D68E2B1A-30E3-4068-A8E9-3191619D0278}" destId="{992E0E77-8EC4-4AC6-BE69-160BDF0B714F}" srcOrd="5" destOrd="0" presId="urn:microsoft.com/office/officeart/2005/8/layout/hierarchy3"/>
    <dgm:cxn modelId="{6B64B79B-572E-5C4B-A45B-C562B42023D4}" type="presParOf" srcId="{D68E2B1A-30E3-4068-A8E9-3191619D0278}" destId="{DF33E519-C143-43CE-92E7-2DB6A3E39380}" srcOrd="6" destOrd="0" presId="urn:microsoft.com/office/officeart/2005/8/layout/hierarchy3"/>
    <dgm:cxn modelId="{07D5898E-154D-4D40-B8DE-302CC66D12CE}" type="presParOf" srcId="{D68E2B1A-30E3-4068-A8E9-3191619D0278}" destId="{208B2F9B-943F-4892-97BD-55C785F44035}" srcOrd="7" destOrd="0" presId="urn:microsoft.com/office/officeart/2005/8/layout/hierarchy3"/>
    <dgm:cxn modelId="{E75E12CC-020F-7644-8D2D-FE3ED3732A43}" type="presParOf" srcId="{D68E2B1A-30E3-4068-A8E9-3191619D0278}" destId="{F8F5CEC0-EE1E-42E9-8383-BA5BD808C901}" srcOrd="8" destOrd="0" presId="urn:microsoft.com/office/officeart/2005/8/layout/hierarchy3"/>
    <dgm:cxn modelId="{7FF0374C-C3D2-7943-B907-25E3F74BA5A1}" type="presParOf" srcId="{D68E2B1A-30E3-4068-A8E9-3191619D0278}" destId="{5CD9FCA4-C7CD-4A6D-8210-28D87B0FEB84}" srcOrd="9" destOrd="0" presId="urn:microsoft.com/office/officeart/2005/8/layout/hierarchy3"/>
    <dgm:cxn modelId="{82CAFAEF-9350-FE40-ACA1-E2E33AC4BDA6}" type="presParOf" srcId="{D68E2B1A-30E3-4068-A8E9-3191619D0278}" destId="{12492A71-754A-454D-89DA-29A2F7AB1EB2}" srcOrd="10" destOrd="0" presId="urn:microsoft.com/office/officeart/2005/8/layout/hierarchy3"/>
    <dgm:cxn modelId="{61955D8F-2730-4C4F-8AB9-C37D1921274A}" type="presParOf" srcId="{D68E2B1A-30E3-4068-A8E9-3191619D0278}" destId="{89AEDB88-0C7A-4F7B-BBE5-CFD2C9C116FB}" srcOrd="11" destOrd="0" presId="urn:microsoft.com/office/officeart/2005/8/layout/hierarchy3"/>
    <dgm:cxn modelId="{A695D0D6-B170-7C47-82C0-0A9BCACF7971}" type="presParOf" srcId="{D68E2B1A-30E3-4068-A8E9-3191619D0278}" destId="{EBC4D067-0F30-44E1-A36F-BD580271A9E7}" srcOrd="12" destOrd="0" presId="urn:microsoft.com/office/officeart/2005/8/layout/hierarchy3"/>
    <dgm:cxn modelId="{FC911953-102B-9848-890D-A4AADABDF558}" type="presParOf" srcId="{D68E2B1A-30E3-4068-A8E9-3191619D0278}" destId="{712442B4-E7DB-4045-AE94-F44E07B44B35}" srcOrd="13" destOrd="0" presId="urn:microsoft.com/office/officeart/2005/8/layout/hierarchy3"/>
    <dgm:cxn modelId="{83593FD6-D08F-3D44-8A36-6BC2CECB5A32}" type="presParOf" srcId="{D68E2B1A-30E3-4068-A8E9-3191619D0278}" destId="{ADC5FCC6-026E-4403-96E8-B637182599C2}" srcOrd="14" destOrd="0" presId="urn:microsoft.com/office/officeart/2005/8/layout/hierarchy3"/>
    <dgm:cxn modelId="{888C585A-A6DD-0541-B463-EFE1884105BF}" type="presParOf" srcId="{D68E2B1A-30E3-4068-A8E9-3191619D0278}" destId="{BF62E2FA-B7EB-4AF9-8961-DD4C1C864963}" srcOrd="15" destOrd="0" presId="urn:microsoft.com/office/officeart/2005/8/layout/hierarchy3"/>
    <dgm:cxn modelId="{E87514FD-A582-964B-92BA-3E295A4BACD7}" type="presParOf" srcId="{D68E2B1A-30E3-4068-A8E9-3191619D0278}" destId="{F392AF74-9832-4D1D-9FDF-E94E73C561CA}" srcOrd="16" destOrd="0" presId="urn:microsoft.com/office/officeart/2005/8/layout/hierarchy3"/>
    <dgm:cxn modelId="{58E1DE12-2E15-1C44-8F42-59A4AA11ECCD}" type="presParOf" srcId="{D68E2B1A-30E3-4068-A8E9-3191619D0278}" destId="{D65D498E-C4E8-488B-8A98-B23BDD85A6AC}" srcOrd="17" destOrd="0" presId="urn:microsoft.com/office/officeart/2005/8/layout/hierarchy3"/>
    <dgm:cxn modelId="{FA2E030E-EC81-F445-8621-8628F730D3D1}" type="presParOf" srcId="{D68E2B1A-30E3-4068-A8E9-3191619D0278}" destId="{5AC696D9-A141-407B-B43A-41F5E1D3BD5E}" srcOrd="18" destOrd="0" presId="urn:microsoft.com/office/officeart/2005/8/layout/hierarchy3"/>
    <dgm:cxn modelId="{E96E4C30-04D1-084A-AA33-4D7BBBD36C89}" type="presParOf" srcId="{D68E2B1A-30E3-4068-A8E9-3191619D0278}" destId="{3DFBEC29-671A-4ECB-B105-6B27A248CA9B}" srcOrd="19" destOrd="0" presId="urn:microsoft.com/office/officeart/2005/8/layout/hierarchy3"/>
    <dgm:cxn modelId="{9BC4F729-92AC-8A4B-8D74-446525D5090B}" type="presParOf" srcId="{D68E2B1A-30E3-4068-A8E9-3191619D0278}" destId="{7CF741E6-BF23-4760-9799-B2879CD26DFB}" srcOrd="20" destOrd="0" presId="urn:microsoft.com/office/officeart/2005/8/layout/hierarchy3"/>
    <dgm:cxn modelId="{B7CB2BCA-6227-674B-844B-D94FD25342D7}" type="presParOf" srcId="{D68E2B1A-30E3-4068-A8E9-3191619D0278}" destId="{B2495787-A994-49B5-9407-8E1F9C8BB349}" srcOrd="21" destOrd="0" presId="urn:microsoft.com/office/officeart/2005/8/layout/hierarchy3"/>
    <dgm:cxn modelId="{2CB62607-CD2A-F346-B3F6-532ED384C2DB}" type="presParOf" srcId="{D68E2B1A-30E3-4068-A8E9-3191619D0278}" destId="{93FBA2DA-9F8B-4561-8025-B0DB8B1D4F4A}" srcOrd="22" destOrd="0" presId="urn:microsoft.com/office/officeart/2005/8/layout/hierarchy3"/>
    <dgm:cxn modelId="{25E1B065-8068-6C42-A580-063663601F92}" type="presParOf" srcId="{D68E2B1A-30E3-4068-A8E9-3191619D0278}" destId="{E95D37AC-56DE-4581-977F-E039C75A9F44}" srcOrd="23" destOrd="0" presId="urn:microsoft.com/office/officeart/2005/8/layout/hierarchy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CB497A-DBC7-46A9-85A3-0A285C88CBFF}">
      <dsp:nvSpPr>
        <dsp:cNvPr id="0" name=""/>
        <dsp:cNvSpPr/>
      </dsp:nvSpPr>
      <dsp:spPr>
        <a:xfrm>
          <a:off x="939151" y="487"/>
          <a:ext cx="2442176" cy="4534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a:t>TECHNICAL </a:t>
          </a:r>
          <a:r>
            <a:rPr lang="en-US" sz="1200" kern="1200" dirty="0" smtClean="0"/>
            <a:t>DEPARTMENT</a:t>
          </a:r>
        </a:p>
        <a:p>
          <a:pPr lvl="0" algn="ctr" defTabSz="533400">
            <a:lnSpc>
              <a:spcPct val="90000"/>
            </a:lnSpc>
            <a:spcBef>
              <a:spcPct val="0"/>
            </a:spcBef>
            <a:spcAft>
              <a:spcPct val="35000"/>
            </a:spcAft>
          </a:pPr>
          <a:r>
            <a:rPr lang="en-US" sz="1200" kern="1200" dirty="0" smtClean="0"/>
            <a:t>Director C. SANELLI</a:t>
          </a:r>
          <a:endParaRPr lang="en-US" sz="1200" kern="1200" dirty="0"/>
        </a:p>
      </dsp:txBody>
      <dsp:txXfrm>
        <a:off x="939151" y="487"/>
        <a:ext cx="2442176" cy="453434"/>
      </dsp:txXfrm>
    </dsp:sp>
    <dsp:sp modelId="{AAE4334C-42D1-4DB8-8EC1-2EDC65008068}">
      <dsp:nvSpPr>
        <dsp:cNvPr id="0" name=""/>
        <dsp:cNvSpPr/>
      </dsp:nvSpPr>
      <dsp:spPr>
        <a:xfrm>
          <a:off x="1183369" y="453921"/>
          <a:ext cx="244217" cy="257512"/>
        </a:xfrm>
        <a:custGeom>
          <a:avLst/>
          <a:gdLst/>
          <a:ahLst/>
          <a:cxnLst/>
          <a:rect l="0" t="0" r="0" b="0"/>
          <a:pathLst>
            <a:path>
              <a:moveTo>
                <a:pt x="0" y="0"/>
              </a:moveTo>
              <a:lnTo>
                <a:pt x="0" y="257512"/>
              </a:lnTo>
              <a:lnTo>
                <a:pt x="244217" y="25751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255ED3-6621-4E83-B8C1-98A339DB7585}">
      <dsp:nvSpPr>
        <dsp:cNvPr id="0" name=""/>
        <dsp:cNvSpPr/>
      </dsp:nvSpPr>
      <dsp:spPr>
        <a:xfrm>
          <a:off x="1427587" y="540547"/>
          <a:ext cx="1365805" cy="341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SECRETARIAT</a:t>
          </a:r>
        </a:p>
        <a:p>
          <a:pPr lvl="0" algn="ctr" defTabSz="311150">
            <a:lnSpc>
              <a:spcPct val="90000"/>
            </a:lnSpc>
            <a:spcBef>
              <a:spcPct val="0"/>
            </a:spcBef>
            <a:spcAft>
              <a:spcPct val="35000"/>
            </a:spcAft>
          </a:pPr>
          <a:r>
            <a:rPr lang="en-US" sz="700" kern="1200" dirty="0"/>
            <a:t>tbd</a:t>
          </a:r>
        </a:p>
      </dsp:txBody>
      <dsp:txXfrm>
        <a:off x="1427587" y="540547"/>
        <a:ext cx="1365805" cy="341773"/>
      </dsp:txXfrm>
    </dsp:sp>
    <dsp:sp modelId="{E7CCF423-5009-4EC8-A053-F2AF8CBA0408}">
      <dsp:nvSpPr>
        <dsp:cNvPr id="0" name=""/>
        <dsp:cNvSpPr/>
      </dsp:nvSpPr>
      <dsp:spPr>
        <a:xfrm>
          <a:off x="1183369" y="453921"/>
          <a:ext cx="244217" cy="688276"/>
        </a:xfrm>
        <a:custGeom>
          <a:avLst/>
          <a:gdLst/>
          <a:ahLst/>
          <a:cxnLst/>
          <a:rect l="0" t="0" r="0" b="0"/>
          <a:pathLst>
            <a:path>
              <a:moveTo>
                <a:pt x="0" y="0"/>
              </a:moveTo>
              <a:lnTo>
                <a:pt x="0" y="688276"/>
              </a:lnTo>
              <a:lnTo>
                <a:pt x="244217" y="68827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101DC77-09EC-4F1E-A45C-645CB13E0742}">
      <dsp:nvSpPr>
        <dsp:cNvPr id="0" name=""/>
        <dsp:cNvSpPr/>
      </dsp:nvSpPr>
      <dsp:spPr>
        <a:xfrm>
          <a:off x="1427587" y="968946"/>
          <a:ext cx="1359169" cy="3465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NORMAL CONDUCTING MAGNETS</a:t>
          </a:r>
        </a:p>
        <a:p>
          <a:pPr lvl="0" algn="ctr" defTabSz="311150">
            <a:lnSpc>
              <a:spcPct val="90000"/>
            </a:lnSpc>
            <a:spcBef>
              <a:spcPct val="0"/>
            </a:spcBef>
            <a:spcAft>
              <a:spcPct val="35000"/>
            </a:spcAft>
          </a:pPr>
          <a:r>
            <a:rPr lang="en-US" sz="700" kern="1200" dirty="0"/>
            <a:t>tbd</a:t>
          </a:r>
        </a:p>
      </dsp:txBody>
      <dsp:txXfrm>
        <a:off x="1427587" y="968946"/>
        <a:ext cx="1359169" cy="346503"/>
      </dsp:txXfrm>
    </dsp:sp>
    <dsp:sp modelId="{DF33E519-C143-43CE-92E7-2DB6A3E39380}">
      <dsp:nvSpPr>
        <dsp:cNvPr id="0" name=""/>
        <dsp:cNvSpPr/>
      </dsp:nvSpPr>
      <dsp:spPr>
        <a:xfrm>
          <a:off x="1183369" y="453921"/>
          <a:ext cx="244217" cy="1121406"/>
        </a:xfrm>
        <a:custGeom>
          <a:avLst/>
          <a:gdLst/>
          <a:ahLst/>
          <a:cxnLst/>
          <a:rect l="0" t="0" r="0" b="0"/>
          <a:pathLst>
            <a:path>
              <a:moveTo>
                <a:pt x="0" y="0"/>
              </a:moveTo>
              <a:lnTo>
                <a:pt x="0" y="1121406"/>
              </a:lnTo>
              <a:lnTo>
                <a:pt x="244217" y="112140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08B2F9B-943F-4892-97BD-55C785F44035}">
      <dsp:nvSpPr>
        <dsp:cNvPr id="0" name=""/>
        <dsp:cNvSpPr/>
      </dsp:nvSpPr>
      <dsp:spPr>
        <a:xfrm>
          <a:off x="1427587" y="1402076"/>
          <a:ext cx="1300939" cy="3465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CIVIL ENGINEERING</a:t>
          </a:r>
          <a:endParaRPr lang="en-US" sz="700" kern="1200" dirty="0"/>
        </a:p>
        <a:p>
          <a:pPr lvl="0" algn="ctr" defTabSz="311150">
            <a:lnSpc>
              <a:spcPct val="90000"/>
            </a:lnSpc>
            <a:spcBef>
              <a:spcPct val="0"/>
            </a:spcBef>
            <a:spcAft>
              <a:spcPct val="35000"/>
            </a:spcAft>
          </a:pPr>
          <a:r>
            <a:rPr lang="en-US" sz="700" kern="1200" dirty="0" smtClean="0"/>
            <a:t>tbd</a:t>
          </a:r>
        </a:p>
      </dsp:txBody>
      <dsp:txXfrm>
        <a:off x="1427587" y="1402076"/>
        <a:ext cx="1300939" cy="346503"/>
      </dsp:txXfrm>
    </dsp:sp>
    <dsp:sp modelId="{156583EA-6A03-4388-8570-A9F46CC1ACBB}">
      <dsp:nvSpPr>
        <dsp:cNvPr id="0" name=""/>
        <dsp:cNvSpPr/>
      </dsp:nvSpPr>
      <dsp:spPr>
        <a:xfrm>
          <a:off x="1183369" y="453921"/>
          <a:ext cx="244217" cy="1549394"/>
        </a:xfrm>
        <a:custGeom>
          <a:avLst/>
          <a:gdLst/>
          <a:ahLst/>
          <a:cxnLst/>
          <a:rect l="0" t="0" r="0" b="0"/>
          <a:pathLst>
            <a:path>
              <a:moveTo>
                <a:pt x="0" y="0"/>
              </a:moveTo>
              <a:lnTo>
                <a:pt x="0" y="1549394"/>
              </a:lnTo>
              <a:lnTo>
                <a:pt x="244217" y="154939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5D620DC-20ED-4193-A82A-DEFD79B26B73}">
      <dsp:nvSpPr>
        <dsp:cNvPr id="0" name=""/>
        <dsp:cNvSpPr/>
      </dsp:nvSpPr>
      <dsp:spPr>
        <a:xfrm>
          <a:off x="1427587" y="1835205"/>
          <a:ext cx="1361669" cy="33622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POWER CONVERTER </a:t>
          </a:r>
        </a:p>
        <a:p>
          <a:pPr lvl="0" algn="ctr" defTabSz="311150">
            <a:lnSpc>
              <a:spcPct val="90000"/>
            </a:lnSpc>
            <a:spcBef>
              <a:spcPct val="0"/>
            </a:spcBef>
            <a:spcAft>
              <a:spcPct val="35000"/>
            </a:spcAft>
          </a:pPr>
          <a:r>
            <a:rPr lang="en-US" sz="700" kern="1200" dirty="0"/>
            <a:t>M. SEDITA - INFN LNS</a:t>
          </a:r>
        </a:p>
      </dsp:txBody>
      <dsp:txXfrm>
        <a:off x="1427587" y="1835205"/>
        <a:ext cx="1361669" cy="336222"/>
      </dsp:txXfrm>
    </dsp:sp>
    <dsp:sp modelId="{12492A71-754A-454D-89DA-29A2F7AB1EB2}">
      <dsp:nvSpPr>
        <dsp:cNvPr id="0" name=""/>
        <dsp:cNvSpPr/>
      </dsp:nvSpPr>
      <dsp:spPr>
        <a:xfrm>
          <a:off x="1183369" y="453921"/>
          <a:ext cx="386849" cy="1946104"/>
        </a:xfrm>
        <a:custGeom>
          <a:avLst/>
          <a:gdLst/>
          <a:ahLst/>
          <a:cxnLst/>
          <a:rect l="0" t="0" r="0" b="0"/>
          <a:pathLst>
            <a:path>
              <a:moveTo>
                <a:pt x="0" y="0"/>
              </a:moveTo>
              <a:lnTo>
                <a:pt x="0" y="1946104"/>
              </a:lnTo>
              <a:lnTo>
                <a:pt x="386849" y="194610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9AEDB88-0C7A-4F7B-BBE5-CFD2C9C116FB}">
      <dsp:nvSpPr>
        <dsp:cNvPr id="0" name=""/>
        <dsp:cNvSpPr/>
      </dsp:nvSpPr>
      <dsp:spPr>
        <a:xfrm>
          <a:off x="1570218" y="2232249"/>
          <a:ext cx="1358925" cy="33555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VACUUM </a:t>
          </a:r>
        </a:p>
        <a:p>
          <a:pPr lvl="0" algn="ctr" defTabSz="311150">
            <a:lnSpc>
              <a:spcPct val="90000"/>
            </a:lnSpc>
            <a:spcBef>
              <a:spcPct val="0"/>
            </a:spcBef>
            <a:spcAft>
              <a:spcPct val="35000"/>
            </a:spcAft>
          </a:pPr>
          <a:r>
            <a:rPr lang="en-US" sz="700" kern="1200" dirty="0"/>
            <a:t>A. CLOZZA - INFN LNF</a:t>
          </a:r>
        </a:p>
      </dsp:txBody>
      <dsp:txXfrm>
        <a:off x="1570218" y="2232249"/>
        <a:ext cx="1358925" cy="335553"/>
      </dsp:txXfrm>
    </dsp:sp>
    <dsp:sp modelId="{EBC4D067-0F30-44E1-A36F-BD580271A9E7}">
      <dsp:nvSpPr>
        <dsp:cNvPr id="0" name=""/>
        <dsp:cNvSpPr/>
      </dsp:nvSpPr>
      <dsp:spPr>
        <a:xfrm>
          <a:off x="1183369" y="453921"/>
          <a:ext cx="244217" cy="2393755"/>
        </a:xfrm>
        <a:custGeom>
          <a:avLst/>
          <a:gdLst/>
          <a:ahLst/>
          <a:cxnLst/>
          <a:rect l="0" t="0" r="0" b="0"/>
          <a:pathLst>
            <a:path>
              <a:moveTo>
                <a:pt x="0" y="0"/>
              </a:moveTo>
              <a:lnTo>
                <a:pt x="0" y="2393755"/>
              </a:lnTo>
              <a:lnTo>
                <a:pt x="244217" y="239375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2442B4-E7DB-4045-AE94-F44E07B44B35}">
      <dsp:nvSpPr>
        <dsp:cNvPr id="0" name=""/>
        <dsp:cNvSpPr/>
      </dsp:nvSpPr>
      <dsp:spPr>
        <a:xfrm>
          <a:off x="1427587" y="2680233"/>
          <a:ext cx="1356191" cy="3348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MECHANICS </a:t>
          </a:r>
        </a:p>
        <a:p>
          <a:pPr lvl="0" algn="ctr" defTabSz="311150">
            <a:lnSpc>
              <a:spcPct val="90000"/>
            </a:lnSpc>
            <a:spcBef>
              <a:spcPct val="0"/>
            </a:spcBef>
            <a:spcAft>
              <a:spcPct val="35000"/>
            </a:spcAft>
          </a:pPr>
          <a:r>
            <a:rPr lang="en-US" sz="700" kern="1200" dirty="0"/>
            <a:t>S. TOMASSINI - INFN LNF</a:t>
          </a:r>
        </a:p>
      </dsp:txBody>
      <dsp:txXfrm>
        <a:off x="1427587" y="2680233"/>
        <a:ext cx="1356191" cy="334888"/>
      </dsp:txXfrm>
    </dsp:sp>
    <dsp:sp modelId="{ADC5FCC6-026E-4403-96E8-B637182599C2}">
      <dsp:nvSpPr>
        <dsp:cNvPr id="0" name=""/>
        <dsp:cNvSpPr/>
      </dsp:nvSpPr>
      <dsp:spPr>
        <a:xfrm>
          <a:off x="1183369" y="453921"/>
          <a:ext cx="244217" cy="2817285"/>
        </a:xfrm>
        <a:custGeom>
          <a:avLst/>
          <a:gdLst/>
          <a:ahLst/>
          <a:cxnLst/>
          <a:rect l="0" t="0" r="0" b="0"/>
          <a:pathLst>
            <a:path>
              <a:moveTo>
                <a:pt x="0" y="0"/>
              </a:moveTo>
              <a:lnTo>
                <a:pt x="0" y="2817285"/>
              </a:lnTo>
              <a:lnTo>
                <a:pt x="244217" y="281728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F62E2FA-B7EB-4AF9-8961-DD4C1C864963}">
      <dsp:nvSpPr>
        <dsp:cNvPr id="0" name=""/>
        <dsp:cNvSpPr/>
      </dsp:nvSpPr>
      <dsp:spPr>
        <a:xfrm>
          <a:off x="1427587" y="3101747"/>
          <a:ext cx="1354828" cy="33891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ELECTROTECHNICS </a:t>
          </a:r>
        </a:p>
        <a:p>
          <a:pPr lvl="0" algn="ctr" defTabSz="311150">
            <a:lnSpc>
              <a:spcPct val="90000"/>
            </a:lnSpc>
            <a:spcBef>
              <a:spcPct val="0"/>
            </a:spcBef>
            <a:spcAft>
              <a:spcPct val="35000"/>
            </a:spcAft>
          </a:pPr>
          <a:r>
            <a:rPr lang="en-US" sz="700" kern="1200" dirty="0"/>
            <a:t>R. RICCI - INFN LNF</a:t>
          </a:r>
        </a:p>
      </dsp:txBody>
      <dsp:txXfrm>
        <a:off x="1427587" y="3101747"/>
        <a:ext cx="1354828" cy="338918"/>
      </dsp:txXfrm>
    </dsp:sp>
    <dsp:sp modelId="{F392AF74-9832-4D1D-9FDF-E94E73C561CA}">
      <dsp:nvSpPr>
        <dsp:cNvPr id="0" name=""/>
        <dsp:cNvSpPr/>
      </dsp:nvSpPr>
      <dsp:spPr>
        <a:xfrm>
          <a:off x="1183369" y="453921"/>
          <a:ext cx="244217" cy="3242489"/>
        </a:xfrm>
        <a:custGeom>
          <a:avLst/>
          <a:gdLst/>
          <a:ahLst/>
          <a:cxnLst/>
          <a:rect l="0" t="0" r="0" b="0"/>
          <a:pathLst>
            <a:path>
              <a:moveTo>
                <a:pt x="0" y="0"/>
              </a:moveTo>
              <a:lnTo>
                <a:pt x="0" y="3242489"/>
              </a:lnTo>
              <a:lnTo>
                <a:pt x="244217" y="324248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5D498E-C4E8-488B-8A98-B23BDD85A6AC}">
      <dsp:nvSpPr>
        <dsp:cNvPr id="0" name=""/>
        <dsp:cNvSpPr/>
      </dsp:nvSpPr>
      <dsp:spPr>
        <a:xfrm>
          <a:off x="1427587" y="3527291"/>
          <a:ext cx="1352111" cy="33823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HVAC &amp; FLUIDS </a:t>
          </a:r>
        </a:p>
        <a:p>
          <a:pPr lvl="0" algn="ctr" defTabSz="311150">
            <a:lnSpc>
              <a:spcPct val="90000"/>
            </a:lnSpc>
            <a:spcBef>
              <a:spcPct val="0"/>
            </a:spcBef>
            <a:spcAft>
              <a:spcPct val="35000"/>
            </a:spcAft>
          </a:pPr>
          <a:r>
            <a:rPr lang="en-US" sz="700" kern="1200" dirty="0"/>
            <a:t>G. SCHILLACI - INFN LNS</a:t>
          </a:r>
        </a:p>
      </dsp:txBody>
      <dsp:txXfrm>
        <a:off x="1427587" y="3527291"/>
        <a:ext cx="1352111" cy="338239"/>
      </dsp:txXfrm>
    </dsp:sp>
    <dsp:sp modelId="{5AC696D9-A141-407B-B43A-41F5E1D3BD5E}">
      <dsp:nvSpPr>
        <dsp:cNvPr id="0" name=""/>
        <dsp:cNvSpPr/>
      </dsp:nvSpPr>
      <dsp:spPr>
        <a:xfrm>
          <a:off x="1183369" y="453921"/>
          <a:ext cx="244217" cy="3667017"/>
        </a:xfrm>
        <a:custGeom>
          <a:avLst/>
          <a:gdLst/>
          <a:ahLst/>
          <a:cxnLst/>
          <a:rect l="0" t="0" r="0" b="0"/>
          <a:pathLst>
            <a:path>
              <a:moveTo>
                <a:pt x="0" y="0"/>
              </a:moveTo>
              <a:lnTo>
                <a:pt x="0" y="3667017"/>
              </a:lnTo>
              <a:lnTo>
                <a:pt x="244217" y="366701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FBEC29-671A-4ECB-B105-6B27A248CA9B}">
      <dsp:nvSpPr>
        <dsp:cNvPr id="0" name=""/>
        <dsp:cNvSpPr/>
      </dsp:nvSpPr>
      <dsp:spPr>
        <a:xfrm>
          <a:off x="1427587" y="3952157"/>
          <a:ext cx="1350753" cy="33756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TECHNICAL SUPPORT </a:t>
          </a:r>
        </a:p>
        <a:p>
          <a:pPr lvl="0" algn="ctr" defTabSz="311150">
            <a:lnSpc>
              <a:spcPct val="90000"/>
            </a:lnSpc>
            <a:spcBef>
              <a:spcPct val="0"/>
            </a:spcBef>
            <a:spcAft>
              <a:spcPct val="35000"/>
            </a:spcAft>
          </a:pPr>
          <a:r>
            <a:rPr lang="en-US" sz="700" kern="1200" dirty="0"/>
            <a:t>tbd</a:t>
          </a:r>
        </a:p>
      </dsp:txBody>
      <dsp:txXfrm>
        <a:off x="1427587" y="3952157"/>
        <a:ext cx="1350753" cy="337563"/>
      </dsp:txXfrm>
    </dsp:sp>
    <dsp:sp modelId="{7CF741E6-BF23-4760-9799-B2879CD26DFB}">
      <dsp:nvSpPr>
        <dsp:cNvPr id="0" name=""/>
        <dsp:cNvSpPr/>
      </dsp:nvSpPr>
      <dsp:spPr>
        <a:xfrm>
          <a:off x="1183369" y="453921"/>
          <a:ext cx="244217" cy="4091038"/>
        </a:xfrm>
        <a:custGeom>
          <a:avLst/>
          <a:gdLst/>
          <a:ahLst/>
          <a:cxnLst/>
          <a:rect l="0" t="0" r="0" b="0"/>
          <a:pathLst>
            <a:path>
              <a:moveTo>
                <a:pt x="0" y="0"/>
              </a:moveTo>
              <a:lnTo>
                <a:pt x="0" y="4091038"/>
              </a:lnTo>
              <a:lnTo>
                <a:pt x="244217" y="4091038"/>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2495787-A994-49B5-9407-8E1F9C8BB349}">
      <dsp:nvSpPr>
        <dsp:cNvPr id="0" name=""/>
        <dsp:cNvSpPr/>
      </dsp:nvSpPr>
      <dsp:spPr>
        <a:xfrm>
          <a:off x="1427587" y="4376346"/>
          <a:ext cx="1346706" cy="3372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CRYOGENICS </a:t>
          </a:r>
        </a:p>
        <a:p>
          <a:pPr lvl="0" algn="ctr" defTabSz="311150">
            <a:lnSpc>
              <a:spcPct val="90000"/>
            </a:lnSpc>
            <a:spcBef>
              <a:spcPct val="0"/>
            </a:spcBef>
            <a:spcAft>
              <a:spcPct val="35000"/>
            </a:spcAft>
          </a:pPr>
          <a:r>
            <a:rPr lang="en-US" sz="700" kern="1200" dirty="0"/>
            <a:t>C. LIGI - INFN LNF</a:t>
          </a:r>
        </a:p>
      </dsp:txBody>
      <dsp:txXfrm>
        <a:off x="1427587" y="4376346"/>
        <a:ext cx="1346706" cy="337227"/>
      </dsp:txXfrm>
    </dsp:sp>
    <dsp:sp modelId="{93FBA2DA-9F8B-4561-8025-B0DB8B1D4F4A}">
      <dsp:nvSpPr>
        <dsp:cNvPr id="0" name=""/>
        <dsp:cNvSpPr/>
      </dsp:nvSpPr>
      <dsp:spPr>
        <a:xfrm>
          <a:off x="1183369" y="453921"/>
          <a:ext cx="244217" cy="4514555"/>
        </a:xfrm>
        <a:custGeom>
          <a:avLst/>
          <a:gdLst/>
          <a:ahLst/>
          <a:cxnLst/>
          <a:rect l="0" t="0" r="0" b="0"/>
          <a:pathLst>
            <a:path>
              <a:moveTo>
                <a:pt x="0" y="0"/>
              </a:moveTo>
              <a:lnTo>
                <a:pt x="0" y="4514555"/>
              </a:lnTo>
              <a:lnTo>
                <a:pt x="244217" y="451455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5D37AC-56DE-4581-977F-E039C75A9F44}">
      <dsp:nvSpPr>
        <dsp:cNvPr id="0" name=""/>
        <dsp:cNvSpPr/>
      </dsp:nvSpPr>
      <dsp:spPr>
        <a:xfrm>
          <a:off x="1427587" y="4800199"/>
          <a:ext cx="1345364" cy="3365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SAFETY </a:t>
          </a:r>
        </a:p>
        <a:p>
          <a:pPr lvl="0" algn="ctr" defTabSz="311150">
            <a:lnSpc>
              <a:spcPct val="90000"/>
            </a:lnSpc>
            <a:spcBef>
              <a:spcPct val="0"/>
            </a:spcBef>
            <a:spcAft>
              <a:spcPct val="35000"/>
            </a:spcAft>
          </a:pPr>
          <a:r>
            <a:rPr lang="en-US" sz="700" kern="1200" dirty="0"/>
            <a:t>A. CHIARUCCI - LNF</a:t>
          </a:r>
        </a:p>
      </dsp:txBody>
      <dsp:txXfrm>
        <a:off x="1427587" y="4800199"/>
        <a:ext cx="1345364" cy="336555"/>
      </dsp:txXfrm>
    </dsp:sp>
    <dsp:sp modelId="{0F7D606F-D541-43F6-B378-4199A6DBDF8E}">
      <dsp:nvSpPr>
        <dsp:cNvPr id="0" name=""/>
        <dsp:cNvSpPr/>
      </dsp:nvSpPr>
      <dsp:spPr>
        <a:xfrm>
          <a:off x="1183369" y="453921"/>
          <a:ext cx="244217" cy="4935099"/>
        </a:xfrm>
        <a:custGeom>
          <a:avLst/>
          <a:gdLst/>
          <a:ahLst/>
          <a:cxnLst/>
          <a:rect l="0" t="0" r="0" b="0"/>
          <a:pathLst>
            <a:path>
              <a:moveTo>
                <a:pt x="0" y="0"/>
              </a:moveTo>
              <a:lnTo>
                <a:pt x="0" y="4935099"/>
              </a:lnTo>
              <a:lnTo>
                <a:pt x="244217" y="493509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09BAB3-B5BE-4E7A-A814-BEAC08391BCC}">
      <dsp:nvSpPr>
        <dsp:cNvPr id="0" name=""/>
        <dsp:cNvSpPr/>
      </dsp:nvSpPr>
      <dsp:spPr>
        <a:xfrm>
          <a:off x="1427587" y="5223380"/>
          <a:ext cx="1341344" cy="331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GENERAL SERVICES </a:t>
          </a:r>
        </a:p>
        <a:p>
          <a:pPr lvl="0" algn="ctr" defTabSz="311150">
            <a:lnSpc>
              <a:spcPct val="90000"/>
            </a:lnSpc>
            <a:spcBef>
              <a:spcPct val="0"/>
            </a:spcBef>
            <a:spcAft>
              <a:spcPct val="35000"/>
            </a:spcAft>
          </a:pPr>
          <a:r>
            <a:rPr lang="en-US" sz="700" kern="1200" dirty="0"/>
            <a:t>tbd</a:t>
          </a:r>
        </a:p>
      </dsp:txBody>
      <dsp:txXfrm>
        <a:off x="1427587" y="5223380"/>
        <a:ext cx="1341344" cy="331281"/>
      </dsp:txXfrm>
    </dsp:sp>
    <dsp:sp modelId="{29E103A2-67F4-425E-9566-7621AD149088}">
      <dsp:nvSpPr>
        <dsp:cNvPr id="0" name=""/>
        <dsp:cNvSpPr/>
      </dsp:nvSpPr>
      <dsp:spPr>
        <a:xfrm>
          <a:off x="1183369" y="453921"/>
          <a:ext cx="244217" cy="5354810"/>
        </a:xfrm>
        <a:custGeom>
          <a:avLst/>
          <a:gdLst/>
          <a:ahLst/>
          <a:cxnLst/>
          <a:rect l="0" t="0" r="0" b="0"/>
          <a:pathLst>
            <a:path>
              <a:moveTo>
                <a:pt x="0" y="0"/>
              </a:moveTo>
              <a:lnTo>
                <a:pt x="0" y="5354810"/>
              </a:lnTo>
              <a:lnTo>
                <a:pt x="244217" y="535481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624B8A-F008-4114-A1DD-5525AD74E2C6}">
      <dsp:nvSpPr>
        <dsp:cNvPr id="0" name=""/>
        <dsp:cNvSpPr/>
      </dsp:nvSpPr>
      <dsp:spPr>
        <a:xfrm>
          <a:off x="1427587" y="5641288"/>
          <a:ext cx="1337353" cy="3348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PROCUREMENT &amp; STORAGE </a:t>
          </a:r>
        </a:p>
        <a:p>
          <a:pPr lvl="0" algn="ctr" defTabSz="311150">
            <a:lnSpc>
              <a:spcPct val="90000"/>
            </a:lnSpc>
            <a:spcBef>
              <a:spcPct val="0"/>
            </a:spcBef>
            <a:spcAft>
              <a:spcPct val="35000"/>
            </a:spcAft>
          </a:pPr>
          <a:r>
            <a:rPr lang="en-US" sz="700" kern="1200" dirty="0"/>
            <a:t>tbd</a:t>
          </a:r>
        </a:p>
      </dsp:txBody>
      <dsp:txXfrm>
        <a:off x="1427587" y="5641288"/>
        <a:ext cx="1337353" cy="33488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CB497A-DBC7-46A9-85A3-0A285C88CBFF}">
      <dsp:nvSpPr>
        <dsp:cNvPr id="0" name=""/>
        <dsp:cNvSpPr/>
      </dsp:nvSpPr>
      <dsp:spPr>
        <a:xfrm>
          <a:off x="929236" y="907"/>
          <a:ext cx="2713526" cy="390673"/>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ACCELERATOR DEPARTMENT                    Director A. VARIOLA, deputy </a:t>
          </a:r>
          <a:r>
            <a:rPr lang="en-US" sz="1200" kern="1200" dirty="0" err="1" smtClean="0"/>
            <a:t>tbd</a:t>
          </a:r>
          <a:endParaRPr lang="en-US" sz="1200" kern="1200" dirty="0"/>
        </a:p>
      </dsp:txBody>
      <dsp:txXfrm>
        <a:off x="929236" y="907"/>
        <a:ext cx="2713526" cy="390673"/>
      </dsp:txXfrm>
    </dsp:sp>
    <dsp:sp modelId="{AAE4334C-42D1-4DB8-8EC1-2EDC65008068}">
      <dsp:nvSpPr>
        <dsp:cNvPr id="0" name=""/>
        <dsp:cNvSpPr/>
      </dsp:nvSpPr>
      <dsp:spPr>
        <a:xfrm>
          <a:off x="1200589" y="391581"/>
          <a:ext cx="271352" cy="290339"/>
        </a:xfrm>
        <a:custGeom>
          <a:avLst/>
          <a:gdLst/>
          <a:ahLst/>
          <a:cxnLst/>
          <a:rect l="0" t="0" r="0" b="0"/>
          <a:pathLst>
            <a:path>
              <a:moveTo>
                <a:pt x="0" y="0"/>
              </a:moveTo>
              <a:lnTo>
                <a:pt x="0" y="290339"/>
              </a:lnTo>
              <a:lnTo>
                <a:pt x="271352" y="29033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255ED3-6621-4E83-B8C1-98A339DB7585}">
      <dsp:nvSpPr>
        <dsp:cNvPr id="0" name=""/>
        <dsp:cNvSpPr/>
      </dsp:nvSpPr>
      <dsp:spPr>
        <a:xfrm>
          <a:off x="1471942" y="489250"/>
          <a:ext cx="1539911" cy="38534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a:t>SECRETARIAT</a:t>
          </a:r>
        </a:p>
        <a:p>
          <a:pPr lvl="0" algn="ctr" defTabSz="311150">
            <a:lnSpc>
              <a:spcPct val="90000"/>
            </a:lnSpc>
            <a:spcBef>
              <a:spcPct val="0"/>
            </a:spcBef>
            <a:spcAft>
              <a:spcPct val="35000"/>
            </a:spcAft>
          </a:pPr>
          <a:r>
            <a:rPr lang="en-US" sz="700" kern="1200" dirty="0"/>
            <a:t>tbd</a:t>
          </a:r>
        </a:p>
      </dsp:txBody>
      <dsp:txXfrm>
        <a:off x="1471942" y="489250"/>
        <a:ext cx="1539911" cy="385341"/>
      </dsp:txXfrm>
    </dsp:sp>
    <dsp:sp modelId="{E7CCF423-5009-4EC8-A053-F2AF8CBA0408}">
      <dsp:nvSpPr>
        <dsp:cNvPr id="0" name=""/>
        <dsp:cNvSpPr/>
      </dsp:nvSpPr>
      <dsp:spPr>
        <a:xfrm>
          <a:off x="1200589" y="391581"/>
          <a:ext cx="271352" cy="776014"/>
        </a:xfrm>
        <a:custGeom>
          <a:avLst/>
          <a:gdLst/>
          <a:ahLst/>
          <a:cxnLst/>
          <a:rect l="0" t="0" r="0" b="0"/>
          <a:pathLst>
            <a:path>
              <a:moveTo>
                <a:pt x="0" y="0"/>
              </a:moveTo>
              <a:lnTo>
                <a:pt x="0" y="776014"/>
              </a:lnTo>
              <a:lnTo>
                <a:pt x="271352" y="77601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101DC77-09EC-4F1E-A45C-645CB13E0742}">
      <dsp:nvSpPr>
        <dsp:cNvPr id="0" name=""/>
        <dsp:cNvSpPr/>
      </dsp:nvSpPr>
      <dsp:spPr>
        <a:xfrm>
          <a:off x="1471942" y="972259"/>
          <a:ext cx="1532429" cy="3906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ACCELERATOR PHYSICS</a:t>
          </a:r>
        </a:p>
        <a:p>
          <a:pPr lvl="0" algn="ctr" defTabSz="311150">
            <a:lnSpc>
              <a:spcPct val="90000"/>
            </a:lnSpc>
            <a:spcBef>
              <a:spcPct val="0"/>
            </a:spcBef>
            <a:spcAft>
              <a:spcPct val="35000"/>
            </a:spcAft>
          </a:pPr>
          <a:r>
            <a:rPr lang="en-US" sz="700" kern="1200" dirty="0" smtClean="0"/>
            <a:t>(M. BIAGINI)</a:t>
          </a:r>
          <a:endParaRPr lang="en-US" sz="700" kern="1200" dirty="0"/>
        </a:p>
      </dsp:txBody>
      <dsp:txXfrm>
        <a:off x="1471942" y="972259"/>
        <a:ext cx="1532429" cy="390673"/>
      </dsp:txXfrm>
    </dsp:sp>
    <dsp:sp modelId="{05E75C69-C850-40BD-8A8E-CA9D9EF0C3DA}">
      <dsp:nvSpPr>
        <dsp:cNvPr id="0" name=""/>
        <dsp:cNvSpPr/>
      </dsp:nvSpPr>
      <dsp:spPr>
        <a:xfrm>
          <a:off x="1200589" y="391581"/>
          <a:ext cx="271352" cy="1264357"/>
        </a:xfrm>
        <a:custGeom>
          <a:avLst/>
          <a:gdLst/>
          <a:ahLst/>
          <a:cxnLst/>
          <a:rect l="0" t="0" r="0" b="0"/>
          <a:pathLst>
            <a:path>
              <a:moveTo>
                <a:pt x="0" y="0"/>
              </a:moveTo>
              <a:lnTo>
                <a:pt x="0" y="1264357"/>
              </a:lnTo>
              <a:lnTo>
                <a:pt x="271352" y="1264357"/>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2E0E77-8EC4-4AC6-BE69-160BDF0B714F}">
      <dsp:nvSpPr>
        <dsp:cNvPr id="0" name=""/>
        <dsp:cNvSpPr/>
      </dsp:nvSpPr>
      <dsp:spPr>
        <a:xfrm>
          <a:off x="1471942" y="1460601"/>
          <a:ext cx="1421852" cy="3906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MAIN RINGS</a:t>
          </a:r>
        </a:p>
        <a:p>
          <a:pPr lvl="0" algn="ctr" defTabSz="311150">
            <a:lnSpc>
              <a:spcPct val="90000"/>
            </a:lnSpc>
            <a:spcBef>
              <a:spcPct val="0"/>
            </a:spcBef>
            <a:spcAft>
              <a:spcPct val="35000"/>
            </a:spcAft>
          </a:pPr>
          <a:r>
            <a:rPr lang="en-US" sz="700" kern="1200" dirty="0" smtClean="0"/>
            <a:t>M.BIAGINI – INFN LNF</a:t>
          </a:r>
        </a:p>
      </dsp:txBody>
      <dsp:txXfrm>
        <a:off x="1471942" y="1460601"/>
        <a:ext cx="1421852" cy="390673"/>
      </dsp:txXfrm>
    </dsp:sp>
    <dsp:sp modelId="{DF33E519-C143-43CE-92E7-2DB6A3E39380}">
      <dsp:nvSpPr>
        <dsp:cNvPr id="0" name=""/>
        <dsp:cNvSpPr/>
      </dsp:nvSpPr>
      <dsp:spPr>
        <a:xfrm>
          <a:off x="1200589" y="391581"/>
          <a:ext cx="271352" cy="1752699"/>
        </a:xfrm>
        <a:custGeom>
          <a:avLst/>
          <a:gdLst/>
          <a:ahLst/>
          <a:cxnLst/>
          <a:rect l="0" t="0" r="0" b="0"/>
          <a:pathLst>
            <a:path>
              <a:moveTo>
                <a:pt x="0" y="0"/>
              </a:moveTo>
              <a:lnTo>
                <a:pt x="0" y="1752699"/>
              </a:lnTo>
              <a:lnTo>
                <a:pt x="271352" y="175269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08B2F9B-943F-4892-97BD-55C785F44035}">
      <dsp:nvSpPr>
        <dsp:cNvPr id="0" name=""/>
        <dsp:cNvSpPr/>
      </dsp:nvSpPr>
      <dsp:spPr>
        <a:xfrm>
          <a:off x="1471942" y="1948944"/>
          <a:ext cx="1467414" cy="3906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SC IP AND SOLENOIDS MAGNETS</a:t>
          </a:r>
          <a:endParaRPr lang="en-US" sz="700" kern="1200" dirty="0"/>
        </a:p>
        <a:p>
          <a:pPr lvl="0" algn="ctr" defTabSz="311150">
            <a:lnSpc>
              <a:spcPct val="90000"/>
            </a:lnSpc>
            <a:spcBef>
              <a:spcPct val="0"/>
            </a:spcBef>
            <a:spcAft>
              <a:spcPct val="35000"/>
            </a:spcAft>
          </a:pPr>
          <a:r>
            <a:rPr lang="en-US" sz="700" kern="1200" dirty="0" smtClean="0"/>
            <a:t>P.FABBRICATORE  - INFN GE</a:t>
          </a:r>
        </a:p>
      </dsp:txBody>
      <dsp:txXfrm>
        <a:off x="1471942" y="1948944"/>
        <a:ext cx="1467414" cy="390673"/>
      </dsp:txXfrm>
    </dsp:sp>
    <dsp:sp modelId="{F8F5CEC0-EE1E-42E9-8383-BA5BD808C901}">
      <dsp:nvSpPr>
        <dsp:cNvPr id="0" name=""/>
        <dsp:cNvSpPr/>
      </dsp:nvSpPr>
      <dsp:spPr>
        <a:xfrm>
          <a:off x="1200589" y="391581"/>
          <a:ext cx="271352" cy="2241041"/>
        </a:xfrm>
        <a:custGeom>
          <a:avLst/>
          <a:gdLst/>
          <a:ahLst/>
          <a:cxnLst/>
          <a:rect l="0" t="0" r="0" b="0"/>
          <a:pathLst>
            <a:path>
              <a:moveTo>
                <a:pt x="0" y="0"/>
              </a:moveTo>
              <a:lnTo>
                <a:pt x="0" y="2241041"/>
              </a:lnTo>
              <a:lnTo>
                <a:pt x="271352" y="224104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D9FCA4-C7CD-4A6D-8210-28D87B0FEB84}">
      <dsp:nvSpPr>
        <dsp:cNvPr id="0" name=""/>
        <dsp:cNvSpPr/>
      </dsp:nvSpPr>
      <dsp:spPr>
        <a:xfrm>
          <a:off x="1471942" y="2437286"/>
          <a:ext cx="1452925" cy="3906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FINAL FOCUS IR</a:t>
          </a:r>
        </a:p>
        <a:p>
          <a:pPr lvl="0" algn="ctr" defTabSz="311150">
            <a:lnSpc>
              <a:spcPct val="90000"/>
            </a:lnSpc>
            <a:spcBef>
              <a:spcPct val="0"/>
            </a:spcBef>
            <a:spcAft>
              <a:spcPct val="35000"/>
            </a:spcAft>
          </a:pPr>
          <a:r>
            <a:rPr lang="en-US" sz="700" kern="1200" dirty="0" err="1" smtClean="0"/>
            <a:t>tbd</a:t>
          </a:r>
          <a:endParaRPr lang="en-US" sz="700" kern="1200" dirty="0" smtClean="0"/>
        </a:p>
      </dsp:txBody>
      <dsp:txXfrm>
        <a:off x="1471942" y="2437286"/>
        <a:ext cx="1452925" cy="390673"/>
      </dsp:txXfrm>
    </dsp:sp>
    <dsp:sp modelId="{12492A71-754A-454D-89DA-29A2F7AB1EB2}">
      <dsp:nvSpPr>
        <dsp:cNvPr id="0" name=""/>
        <dsp:cNvSpPr/>
      </dsp:nvSpPr>
      <dsp:spPr>
        <a:xfrm>
          <a:off x="1200589" y="391581"/>
          <a:ext cx="271352" cy="2723211"/>
        </a:xfrm>
        <a:custGeom>
          <a:avLst/>
          <a:gdLst/>
          <a:ahLst/>
          <a:cxnLst/>
          <a:rect l="0" t="0" r="0" b="0"/>
          <a:pathLst>
            <a:path>
              <a:moveTo>
                <a:pt x="0" y="0"/>
              </a:moveTo>
              <a:lnTo>
                <a:pt x="0" y="2723211"/>
              </a:lnTo>
              <a:lnTo>
                <a:pt x="271352" y="272321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9AEDB88-0C7A-4F7B-BBE5-CFD2C9C116FB}">
      <dsp:nvSpPr>
        <dsp:cNvPr id="0" name=""/>
        <dsp:cNvSpPr/>
      </dsp:nvSpPr>
      <dsp:spPr>
        <a:xfrm>
          <a:off x="1471942" y="2925628"/>
          <a:ext cx="1532153" cy="37832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INJECTION SYSTEM LINAC</a:t>
          </a:r>
          <a:endParaRPr lang="en-US" sz="700" kern="1200" dirty="0"/>
        </a:p>
        <a:p>
          <a:pPr lvl="0" algn="ctr" defTabSz="311150">
            <a:lnSpc>
              <a:spcPct val="90000"/>
            </a:lnSpc>
            <a:spcBef>
              <a:spcPct val="0"/>
            </a:spcBef>
            <a:spcAft>
              <a:spcPct val="35000"/>
            </a:spcAft>
          </a:pPr>
          <a:r>
            <a:rPr lang="en-US" sz="700" kern="1200" dirty="0" smtClean="0"/>
            <a:t>R.BONI – INFN LNF</a:t>
          </a:r>
          <a:endParaRPr lang="en-US" sz="700" kern="1200" dirty="0"/>
        </a:p>
      </dsp:txBody>
      <dsp:txXfrm>
        <a:off x="1471942" y="2925628"/>
        <a:ext cx="1532153" cy="378328"/>
      </dsp:txXfrm>
    </dsp:sp>
    <dsp:sp modelId="{EBC4D067-0F30-44E1-A36F-BD580271A9E7}">
      <dsp:nvSpPr>
        <dsp:cNvPr id="0" name=""/>
        <dsp:cNvSpPr/>
      </dsp:nvSpPr>
      <dsp:spPr>
        <a:xfrm>
          <a:off x="1200589" y="391581"/>
          <a:ext cx="271352" cy="3198833"/>
        </a:xfrm>
        <a:custGeom>
          <a:avLst/>
          <a:gdLst/>
          <a:ahLst/>
          <a:cxnLst/>
          <a:rect l="0" t="0" r="0" b="0"/>
          <a:pathLst>
            <a:path>
              <a:moveTo>
                <a:pt x="0" y="0"/>
              </a:moveTo>
              <a:lnTo>
                <a:pt x="0" y="3198833"/>
              </a:lnTo>
              <a:lnTo>
                <a:pt x="271352" y="319883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2442B4-E7DB-4045-AE94-F44E07B44B35}">
      <dsp:nvSpPr>
        <dsp:cNvPr id="0" name=""/>
        <dsp:cNvSpPr/>
      </dsp:nvSpPr>
      <dsp:spPr>
        <a:xfrm>
          <a:off x="1471942" y="3401625"/>
          <a:ext cx="1529072" cy="37757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INJECTION SYSTEM SOURCES, DR and TL </a:t>
          </a:r>
          <a:endParaRPr lang="en-US" sz="700" kern="1200" dirty="0"/>
        </a:p>
        <a:p>
          <a:pPr lvl="0" algn="ctr" defTabSz="311150">
            <a:lnSpc>
              <a:spcPct val="90000"/>
            </a:lnSpc>
            <a:spcBef>
              <a:spcPct val="0"/>
            </a:spcBef>
            <a:spcAft>
              <a:spcPct val="35000"/>
            </a:spcAft>
          </a:pPr>
          <a:r>
            <a:rPr lang="en-US" sz="700" kern="1200" dirty="0" smtClean="0"/>
            <a:t>S.GUIDUCCI – INFN LNF</a:t>
          </a:r>
          <a:endParaRPr lang="en-US" sz="700" kern="1200" dirty="0"/>
        </a:p>
      </dsp:txBody>
      <dsp:txXfrm>
        <a:off x="1471942" y="3401625"/>
        <a:ext cx="1529072" cy="377578"/>
      </dsp:txXfrm>
    </dsp:sp>
    <dsp:sp modelId="{ADC5FCC6-026E-4403-96E8-B637182599C2}">
      <dsp:nvSpPr>
        <dsp:cNvPr id="0" name=""/>
        <dsp:cNvSpPr/>
      </dsp:nvSpPr>
      <dsp:spPr>
        <a:xfrm>
          <a:off x="1200589" y="391581"/>
          <a:ext cx="271352" cy="3676352"/>
        </a:xfrm>
        <a:custGeom>
          <a:avLst/>
          <a:gdLst/>
          <a:ahLst/>
          <a:cxnLst/>
          <a:rect l="0" t="0" r="0" b="0"/>
          <a:pathLst>
            <a:path>
              <a:moveTo>
                <a:pt x="0" y="0"/>
              </a:moveTo>
              <a:lnTo>
                <a:pt x="0" y="3676352"/>
              </a:lnTo>
              <a:lnTo>
                <a:pt x="271352" y="367635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F62E2FA-B7EB-4AF9-8961-DD4C1C864963}">
      <dsp:nvSpPr>
        <dsp:cNvPr id="0" name=""/>
        <dsp:cNvSpPr/>
      </dsp:nvSpPr>
      <dsp:spPr>
        <a:xfrm>
          <a:off x="1471942" y="3876872"/>
          <a:ext cx="1527534" cy="3821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INSTRUMENTATION</a:t>
          </a:r>
          <a:endParaRPr lang="en-US" sz="700" kern="1200" dirty="0"/>
        </a:p>
        <a:p>
          <a:pPr lvl="0" algn="ctr" defTabSz="311150">
            <a:lnSpc>
              <a:spcPct val="90000"/>
            </a:lnSpc>
            <a:spcBef>
              <a:spcPct val="0"/>
            </a:spcBef>
            <a:spcAft>
              <a:spcPct val="35000"/>
            </a:spcAft>
          </a:pPr>
          <a:r>
            <a:rPr lang="en-US" sz="700" kern="1200" dirty="0" smtClean="0"/>
            <a:t>M.SERIO – INFN LNF</a:t>
          </a:r>
          <a:endParaRPr lang="en-US" sz="700" kern="1200" dirty="0"/>
        </a:p>
      </dsp:txBody>
      <dsp:txXfrm>
        <a:off x="1471942" y="3876872"/>
        <a:ext cx="1527534" cy="382121"/>
      </dsp:txXfrm>
    </dsp:sp>
    <dsp:sp modelId="{F392AF74-9832-4D1D-9FDF-E94E73C561CA}">
      <dsp:nvSpPr>
        <dsp:cNvPr id="0" name=""/>
        <dsp:cNvSpPr/>
      </dsp:nvSpPr>
      <dsp:spPr>
        <a:xfrm>
          <a:off x="1200589" y="391581"/>
          <a:ext cx="271352" cy="4155759"/>
        </a:xfrm>
        <a:custGeom>
          <a:avLst/>
          <a:gdLst/>
          <a:ahLst/>
          <a:cxnLst/>
          <a:rect l="0" t="0" r="0" b="0"/>
          <a:pathLst>
            <a:path>
              <a:moveTo>
                <a:pt x="0" y="0"/>
              </a:moveTo>
              <a:lnTo>
                <a:pt x="0" y="4155759"/>
              </a:lnTo>
              <a:lnTo>
                <a:pt x="271352" y="415575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5D498E-C4E8-488B-8A98-B23BDD85A6AC}">
      <dsp:nvSpPr>
        <dsp:cNvPr id="0" name=""/>
        <dsp:cNvSpPr/>
      </dsp:nvSpPr>
      <dsp:spPr>
        <a:xfrm>
          <a:off x="1471942" y="4356663"/>
          <a:ext cx="1524471" cy="38135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FEEDBACKS</a:t>
          </a:r>
          <a:endParaRPr lang="en-US" sz="700" kern="1200" dirty="0"/>
        </a:p>
        <a:p>
          <a:pPr lvl="0" algn="ctr" defTabSz="311150">
            <a:lnSpc>
              <a:spcPct val="90000"/>
            </a:lnSpc>
            <a:spcBef>
              <a:spcPct val="0"/>
            </a:spcBef>
            <a:spcAft>
              <a:spcPct val="35000"/>
            </a:spcAft>
          </a:pPr>
          <a:r>
            <a:rPr lang="en-US" sz="700" kern="1200" dirty="0" smtClean="0"/>
            <a:t>A.DRAGO – INFN LNF</a:t>
          </a:r>
          <a:endParaRPr lang="en-US" sz="700" kern="1200" dirty="0"/>
        </a:p>
      </dsp:txBody>
      <dsp:txXfrm>
        <a:off x="1471942" y="4356663"/>
        <a:ext cx="1524471" cy="381356"/>
      </dsp:txXfrm>
    </dsp:sp>
    <dsp:sp modelId="{5AC696D9-A141-407B-B43A-41F5E1D3BD5E}">
      <dsp:nvSpPr>
        <dsp:cNvPr id="0" name=""/>
        <dsp:cNvSpPr/>
      </dsp:nvSpPr>
      <dsp:spPr>
        <a:xfrm>
          <a:off x="1200589" y="391581"/>
          <a:ext cx="271352" cy="4634403"/>
        </a:xfrm>
        <a:custGeom>
          <a:avLst/>
          <a:gdLst/>
          <a:ahLst/>
          <a:cxnLst/>
          <a:rect l="0" t="0" r="0" b="0"/>
          <a:pathLst>
            <a:path>
              <a:moveTo>
                <a:pt x="0" y="0"/>
              </a:moveTo>
              <a:lnTo>
                <a:pt x="0" y="4634403"/>
              </a:lnTo>
              <a:lnTo>
                <a:pt x="271352" y="4634403"/>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FBEC29-671A-4ECB-B105-6B27A248CA9B}">
      <dsp:nvSpPr>
        <dsp:cNvPr id="0" name=""/>
        <dsp:cNvSpPr/>
      </dsp:nvSpPr>
      <dsp:spPr>
        <a:xfrm>
          <a:off x="1471942" y="4835687"/>
          <a:ext cx="1522940" cy="38059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CONTROLS</a:t>
          </a:r>
          <a:endParaRPr lang="en-US" sz="700" kern="1200" dirty="0"/>
        </a:p>
        <a:p>
          <a:pPr lvl="0" algn="ctr" defTabSz="311150">
            <a:lnSpc>
              <a:spcPct val="90000"/>
            </a:lnSpc>
            <a:spcBef>
              <a:spcPct val="0"/>
            </a:spcBef>
            <a:spcAft>
              <a:spcPct val="35000"/>
            </a:spcAft>
          </a:pPr>
          <a:r>
            <a:rPr lang="en-US" sz="700" kern="1200" dirty="0" smtClean="0"/>
            <a:t>G.MAZZITELLI – INFN LNF</a:t>
          </a:r>
          <a:endParaRPr lang="en-US" sz="700" kern="1200" dirty="0"/>
        </a:p>
      </dsp:txBody>
      <dsp:txXfrm>
        <a:off x="1471942" y="4835687"/>
        <a:ext cx="1522940" cy="380594"/>
      </dsp:txXfrm>
    </dsp:sp>
    <dsp:sp modelId="{7CF741E6-BF23-4760-9799-B2879CD26DFB}">
      <dsp:nvSpPr>
        <dsp:cNvPr id="0" name=""/>
        <dsp:cNvSpPr/>
      </dsp:nvSpPr>
      <dsp:spPr>
        <a:xfrm>
          <a:off x="1200589" y="391581"/>
          <a:ext cx="255056" cy="5098592"/>
        </a:xfrm>
        <a:custGeom>
          <a:avLst/>
          <a:gdLst/>
          <a:ahLst/>
          <a:cxnLst/>
          <a:rect l="0" t="0" r="0" b="0"/>
          <a:pathLst>
            <a:path>
              <a:moveTo>
                <a:pt x="0" y="0"/>
              </a:moveTo>
              <a:lnTo>
                <a:pt x="0" y="5098592"/>
              </a:lnTo>
              <a:lnTo>
                <a:pt x="255056" y="5098592"/>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2495787-A994-49B5-9407-8E1F9C8BB349}">
      <dsp:nvSpPr>
        <dsp:cNvPr id="0" name=""/>
        <dsp:cNvSpPr/>
      </dsp:nvSpPr>
      <dsp:spPr>
        <a:xfrm>
          <a:off x="1455646" y="5300066"/>
          <a:ext cx="1518377" cy="3802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RF</a:t>
          </a:r>
          <a:endParaRPr lang="en-US" sz="700" kern="1200" dirty="0"/>
        </a:p>
        <a:p>
          <a:pPr lvl="0" algn="ctr" defTabSz="311150">
            <a:lnSpc>
              <a:spcPct val="90000"/>
            </a:lnSpc>
            <a:spcBef>
              <a:spcPct val="0"/>
            </a:spcBef>
            <a:spcAft>
              <a:spcPct val="35000"/>
            </a:spcAft>
          </a:pPr>
          <a:r>
            <a:rPr lang="en-US" sz="700" kern="1200" dirty="0" err="1" smtClean="0"/>
            <a:t>tbd</a:t>
          </a:r>
          <a:r>
            <a:rPr lang="en-US" sz="700" kern="1200" dirty="0" smtClean="0"/>
            <a:t> (A. Gallo for costing)</a:t>
          </a:r>
          <a:endParaRPr lang="en-US" sz="700" kern="1200" dirty="0"/>
        </a:p>
      </dsp:txBody>
      <dsp:txXfrm>
        <a:off x="1455646" y="5300066"/>
        <a:ext cx="1518377" cy="380215"/>
      </dsp:txXfrm>
    </dsp:sp>
    <dsp:sp modelId="{93FBA2DA-9F8B-4561-8025-B0DB8B1D4F4A}">
      <dsp:nvSpPr>
        <dsp:cNvPr id="0" name=""/>
        <dsp:cNvSpPr/>
      </dsp:nvSpPr>
      <dsp:spPr>
        <a:xfrm>
          <a:off x="1200589" y="391581"/>
          <a:ext cx="271352" cy="5589981"/>
        </a:xfrm>
        <a:custGeom>
          <a:avLst/>
          <a:gdLst/>
          <a:ahLst/>
          <a:cxnLst/>
          <a:rect l="0" t="0" r="0" b="0"/>
          <a:pathLst>
            <a:path>
              <a:moveTo>
                <a:pt x="0" y="0"/>
              </a:moveTo>
              <a:lnTo>
                <a:pt x="0" y="5589981"/>
              </a:lnTo>
              <a:lnTo>
                <a:pt x="271352" y="55899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5D37AC-56DE-4581-977F-E039C75A9F44}">
      <dsp:nvSpPr>
        <dsp:cNvPr id="0" name=""/>
        <dsp:cNvSpPr/>
      </dsp:nvSpPr>
      <dsp:spPr>
        <a:xfrm>
          <a:off x="1471942" y="5791834"/>
          <a:ext cx="1516864" cy="37945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RADIATION SOURCES</a:t>
          </a:r>
          <a:endParaRPr lang="en-US" sz="700" kern="1200" dirty="0"/>
        </a:p>
        <a:p>
          <a:pPr lvl="0" algn="ctr" defTabSz="311150">
            <a:lnSpc>
              <a:spcPct val="90000"/>
            </a:lnSpc>
            <a:spcBef>
              <a:spcPct val="0"/>
            </a:spcBef>
            <a:spcAft>
              <a:spcPct val="35000"/>
            </a:spcAft>
          </a:pPr>
          <a:r>
            <a:rPr lang="en-US" sz="700" kern="1200" dirty="0" smtClean="0"/>
            <a:t>M.FERRARIO – INFN LNF</a:t>
          </a:r>
          <a:endParaRPr lang="en-US" sz="700" kern="1200" dirty="0"/>
        </a:p>
      </dsp:txBody>
      <dsp:txXfrm>
        <a:off x="1471942" y="5791834"/>
        <a:ext cx="1516864" cy="3794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95464B-F1CA-E849-B7A3-E6F6DDF905F6}" type="datetimeFigureOut">
              <a:rPr lang="en-US" smtClean="0"/>
              <a:pPr/>
              <a:t>7/3/12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9BC541-5875-A84B-A1A8-AC49AD9D1A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9BC541-5875-A84B-A1A8-AC49AD9D1AE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62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ea typeface="ヒラギノ角ゴ Pro W3"/>
              <a:cs typeface="ヒラギノ角ゴ Pro W3"/>
            </a:endParaRPr>
          </a:p>
        </p:txBody>
      </p:sp>
      <p:sp>
        <p:nvSpPr>
          <p:cNvPr id="97284"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A1BDFC-0C77-435E-BC9E-7C7B69359965}" type="slidenum">
              <a:rPr lang="en-GB" smtClean="0"/>
              <a:pPr fontAlgn="base">
                <a:spcBef>
                  <a:spcPct val="0"/>
                </a:spcBef>
                <a:spcAft>
                  <a:spcPct val="0"/>
                </a:spcAft>
                <a:defRPr/>
              </a:pPr>
              <a:t>50</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830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smtClean="0">
              <a:ea typeface="ヒラギノ角ゴ Pro W3"/>
              <a:cs typeface="ヒラギノ角ゴ Pro W3"/>
            </a:endParaRPr>
          </a:p>
        </p:txBody>
      </p:sp>
      <p:sp>
        <p:nvSpPr>
          <p:cNvPr id="97284"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70BF5-5188-4710-AB5A-8B987B9E0183}" type="slidenum">
              <a:rPr lang="en-GB" smtClean="0"/>
              <a:pPr fontAlgn="base">
                <a:spcBef>
                  <a:spcPct val="0"/>
                </a:spcBef>
                <a:spcAft>
                  <a:spcPct val="0"/>
                </a:spcAft>
                <a:defRPr/>
              </a:pPr>
              <a:t>51</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7190974A-7FA3-4C3F-A210-39A186846731}" type="slidenum">
              <a:rPr lang="ru-RU" sz="1200" smtClean="0">
                <a:solidFill>
                  <a:srgbClr val="000000"/>
                </a:solidFill>
              </a:rPr>
              <a:pPr eaLnBrk="1" hangingPunct="1">
                <a:defRPr/>
              </a:pPr>
              <a:t>55</a:t>
            </a:fld>
            <a:endParaRPr lang="ru-RU" sz="1200"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7"/>
                    </a:schemeClr>
                  </a:outerShdw>
                </a:effectLst>
              </a14:hiddenEffects>
            </a:ext>
          </a:extLst>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ED699B-1D61-4A72-B705-F313FCF16D68}" type="slidenum">
              <a:rPr lang="ru-RU" smtClean="0">
                <a:solidFill>
                  <a:srgbClr val="000000"/>
                </a:solidFill>
              </a:rPr>
              <a:pPr eaLnBrk="1" hangingPunct="1"/>
              <a:t>56</a:t>
            </a:fld>
            <a:endParaRPr lang="ru-RU" smtClean="0">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FF2ECA5-3351-BD4B-AE83-DA17F9F688D6}" type="slidenum">
              <a:rPr lang="en-GB">
                <a:latin typeface="Times" pitchFamily="36" charset="0"/>
              </a:rPr>
              <a:pPr/>
              <a:t>84</a:t>
            </a:fld>
            <a:endParaRPr lang="en-GB">
              <a:latin typeface="Times" pitchFamily="36"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it-IT">
              <a:latin typeface="Times" pitchFamily="36" charset="0"/>
              <a:ea typeface="ＭＳ Ｐゴシック" pitchFamily="36" charset="-128"/>
              <a:cs typeface="ＭＳ Ｐゴシック" pitchFamily="3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9DC7935-2B5C-794B-B2EB-07E239F55427}" type="slidenum">
              <a:rPr lang="en-GB">
                <a:latin typeface="Times" pitchFamily="36" charset="0"/>
              </a:rPr>
              <a:pPr/>
              <a:t>87</a:t>
            </a:fld>
            <a:endParaRPr lang="en-GB">
              <a:latin typeface="Times" pitchFamily="36"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endParaRPr lang="it-IT">
              <a:latin typeface="Times" pitchFamily="36" charset="0"/>
              <a:ea typeface="ＭＳ Ｐゴシック" pitchFamily="36" charset="-128"/>
              <a:cs typeface="ＭＳ Ｐゴシック" pitchFamily="3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9FA8FAB-A273-9348-B8B9-7D1593C28BE3}" type="slidenum">
              <a:rPr lang="en-US">
                <a:latin typeface="Times" pitchFamily="36" charset="0"/>
              </a:rPr>
              <a:pPr/>
              <a:t>88</a:t>
            </a:fld>
            <a:endParaRPr lang="en-US">
              <a:latin typeface="Times" pitchFamily="36"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it-IT">
              <a:latin typeface="Arial" pitchFamily="36" charset="0"/>
              <a:ea typeface="ＭＳ Ｐゴシック" pitchFamily="36" charset="-128"/>
              <a:cs typeface="ＭＳ Ｐゴシック" pitchFamily="3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9458" name="Notes Placeholder 2"/>
          <p:cNvSpPr>
            <a:spLocks noGrp="1"/>
          </p:cNvSpPr>
          <p:nvPr>
            <p:ph type="body" idx="1"/>
          </p:nvPr>
        </p:nvSpPr>
        <p:spPr>
          <a:noFill/>
        </p:spPr>
        <p:txBody>
          <a:bodyPr/>
          <a:lstStyle/>
          <a:p>
            <a:endParaRPr lang="en-US">
              <a:latin typeface="Arial" pitchFamily="36" charset="0"/>
              <a:ea typeface="ＭＳ Ｐゴシック" pitchFamily="36" charset="-128"/>
              <a:cs typeface="ＭＳ Ｐゴシック" pitchFamily="36" charset="-128"/>
            </a:endParaRPr>
          </a:p>
        </p:txBody>
      </p:sp>
      <p:sp>
        <p:nvSpPr>
          <p:cNvPr id="19459" name="Slide Number Placeholder 3"/>
          <p:cNvSpPr>
            <a:spLocks noGrp="1"/>
          </p:cNvSpPr>
          <p:nvPr>
            <p:ph type="sldNum" sz="quarter" idx="5"/>
          </p:nvPr>
        </p:nvSpPr>
        <p:spPr>
          <a:noFill/>
          <a:ln>
            <a:miter lim="800000"/>
            <a:headEnd/>
            <a:tailEnd/>
          </a:ln>
        </p:spPr>
        <p:txBody>
          <a:bodyPr/>
          <a:lstStyle/>
          <a:p>
            <a:fld id="{7C24DD57-BD1F-B748-AA85-C39A38C3089D}" type="slidenum">
              <a:rPr lang="en-US"/>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1506" name="Notes Placeholder 2"/>
          <p:cNvSpPr>
            <a:spLocks noGrp="1"/>
          </p:cNvSpPr>
          <p:nvPr>
            <p:ph type="body" idx="1"/>
          </p:nvPr>
        </p:nvSpPr>
        <p:spPr>
          <a:noFill/>
        </p:spPr>
        <p:txBody>
          <a:bodyPr/>
          <a:lstStyle/>
          <a:p>
            <a:endParaRPr lang="en-US">
              <a:latin typeface="Arial" pitchFamily="36" charset="0"/>
              <a:ea typeface="ＭＳ Ｐゴシック" pitchFamily="36" charset="-128"/>
              <a:cs typeface="ＭＳ Ｐゴシック" pitchFamily="36" charset="-128"/>
            </a:endParaRPr>
          </a:p>
        </p:txBody>
      </p:sp>
      <p:sp>
        <p:nvSpPr>
          <p:cNvPr id="21507" name="Slide Number Placeholder 3"/>
          <p:cNvSpPr>
            <a:spLocks noGrp="1"/>
          </p:cNvSpPr>
          <p:nvPr>
            <p:ph type="sldNum" sz="quarter" idx="5"/>
          </p:nvPr>
        </p:nvSpPr>
        <p:spPr>
          <a:noFill/>
          <a:ln>
            <a:miter lim="800000"/>
            <a:headEnd/>
            <a:tailEnd/>
          </a:ln>
        </p:spPr>
        <p:txBody>
          <a:bodyPr/>
          <a:lstStyle/>
          <a:p>
            <a:fld id="{B6E9AC08-19D4-FE48-98FC-92CD2388EBF6}" type="slidenum">
              <a:rPr lang="en-US"/>
              <a:pPr/>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4578" name="Notes Placeholder 2"/>
          <p:cNvSpPr>
            <a:spLocks noGrp="1"/>
          </p:cNvSpPr>
          <p:nvPr>
            <p:ph type="body" idx="1"/>
          </p:nvPr>
        </p:nvSpPr>
        <p:spPr>
          <a:noFill/>
        </p:spPr>
        <p:txBody>
          <a:bodyPr/>
          <a:lstStyle/>
          <a:p>
            <a:r>
              <a:rPr lang="en-US" b="1">
                <a:latin typeface="Arial" pitchFamily="36" charset="0"/>
                <a:ea typeface="ＭＳ Ｐゴシック" pitchFamily="36" charset="-128"/>
                <a:cs typeface="ＭＳ Ｐゴシック" pitchFamily="36" charset="-128"/>
              </a:rPr>
              <a:t>Mariangela Cestelli-Guidi e Emanuele Pace</a:t>
            </a:r>
          </a:p>
        </p:txBody>
      </p:sp>
      <p:sp>
        <p:nvSpPr>
          <p:cNvPr id="24579" name="Slide Number Placeholder 3"/>
          <p:cNvSpPr>
            <a:spLocks noGrp="1"/>
          </p:cNvSpPr>
          <p:nvPr>
            <p:ph type="sldNum" sz="quarter" idx="5"/>
          </p:nvPr>
        </p:nvSpPr>
        <p:spPr>
          <a:noFill/>
          <a:ln>
            <a:miter lim="800000"/>
            <a:headEnd/>
            <a:tailEnd/>
          </a:ln>
        </p:spPr>
        <p:txBody>
          <a:bodyPr/>
          <a:lstStyle/>
          <a:p>
            <a:fld id="{E5F4CE31-6596-1E4A-800B-0E87FE533ABE}" type="slidenum">
              <a:rPr lang="en-US"/>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6" name="Notes Placeholder 2"/>
          <p:cNvSpPr>
            <a:spLocks noGrp="1"/>
          </p:cNvSpPr>
          <p:nvPr>
            <p:ph type="body" idx="1"/>
          </p:nvPr>
        </p:nvSpPr>
        <p:spPr>
          <a:noFill/>
        </p:spPr>
        <p:txBody>
          <a:bodyPr/>
          <a:lstStyle/>
          <a:p>
            <a:r>
              <a:rPr lang="en-US" b="1" i="1">
                <a:latin typeface="Arial" pitchFamily="36" charset="0"/>
                <a:ea typeface="ＭＳ Ｐゴシック" pitchFamily="36" charset="-128"/>
                <a:cs typeface="ＭＳ Ｐゴシック" pitchFamily="36" charset="-128"/>
              </a:rPr>
              <a:t>VUV radiation source (D2 120-250 nm)</a:t>
            </a:r>
          </a:p>
          <a:p>
            <a:r>
              <a:rPr lang="en-US" b="1" i="1">
                <a:latin typeface="Arial" pitchFamily="36" charset="0"/>
                <a:ea typeface="ＭＳ Ｐゴシック" pitchFamily="36" charset="-128"/>
                <a:cs typeface="ＭＳ Ｐゴシック" pitchFamily="36" charset="-128"/>
              </a:rPr>
              <a:t>UV-VIS radiation source (Hg/Xe 200ﾖ650 nm)</a:t>
            </a:r>
          </a:p>
          <a:p>
            <a:endParaRPr lang="en-US">
              <a:latin typeface="Arial" pitchFamily="36" charset="0"/>
              <a:ea typeface="ＭＳ Ｐゴシック" pitchFamily="36" charset="-128"/>
              <a:cs typeface="ＭＳ Ｐゴシック" pitchFamily="36" charset="-128"/>
            </a:endParaRPr>
          </a:p>
        </p:txBody>
      </p:sp>
      <p:sp>
        <p:nvSpPr>
          <p:cNvPr id="26627" name="Slide Number Placeholder 3"/>
          <p:cNvSpPr>
            <a:spLocks noGrp="1"/>
          </p:cNvSpPr>
          <p:nvPr>
            <p:ph type="sldNum" sz="quarter" idx="5"/>
          </p:nvPr>
        </p:nvSpPr>
        <p:spPr>
          <a:noFill/>
          <a:ln>
            <a:miter lim="800000"/>
            <a:headEnd/>
            <a:tailEnd/>
          </a:ln>
        </p:spPr>
        <p:txBody>
          <a:bodyPr/>
          <a:lstStyle/>
          <a:p>
            <a:fld id="{E691913F-3CFC-B244-AEC6-8727666F4F22}" type="slidenum">
              <a:rPr lang="en-US"/>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1031"/>
          <p:cNvSpPr>
            <a:spLocks noGrp="1" noChangeArrowheads="1"/>
          </p:cNvSpPr>
          <p:nvPr>
            <p:ph type="sldNum" sz="quarter" idx="5"/>
          </p:nvPr>
        </p:nvSpPr>
        <p:spPr>
          <a:noFill/>
          <a:ln>
            <a:miter lim="800000"/>
            <a:headEnd/>
            <a:tailEnd/>
          </a:ln>
        </p:spPr>
        <p:txBody>
          <a:bodyPr/>
          <a:lstStyle/>
          <a:p>
            <a:fld id="{AD3465DD-2119-BD41-B997-A16A4A178359}" type="slidenum">
              <a:rPr lang="en-US"/>
              <a:pPr/>
              <a:t>23</a:t>
            </a:fld>
            <a:endParaRPr lang="en-US"/>
          </a:p>
        </p:txBody>
      </p:sp>
      <p:sp>
        <p:nvSpPr>
          <p:cNvPr id="69634" name="Rectangle 1026"/>
          <p:cNvSpPr>
            <a:spLocks noGrp="1" noRot="1" noChangeAspect="1" noChangeArrowheads="1" noTextEdit="1"/>
          </p:cNvSpPr>
          <p:nvPr>
            <p:ph type="sldImg"/>
          </p:nvPr>
        </p:nvSpPr>
        <p:spPr>
          <a:ln/>
          <a:extLst>
            <a:ext uri="{FAA26D3D-D897-4be2-8F04-BA451C77F1D7}">
              <ma14:placeholderFlag xmlns="" xmlns:p="http://schemas.openxmlformats.org/presentationml/2006/main" xmlns:a="http://schemas.openxmlformats.org/drawingml/2006/main" xmlns:ma14="http://schemas.microsoft.com/office/mac/drawingml/2011/main" xmlns:mv="urn:schemas-microsoft-com:mac:vml" xmlns:mc="http://schemas.openxmlformats.org/markup-compatibility/2006" xmlns:r="http://schemas.openxmlformats.org/officeDocument/2006/relationships" val="1"/>
            </a:ext>
          </a:extLst>
        </p:spPr>
      </p:sp>
      <p:sp>
        <p:nvSpPr>
          <p:cNvPr id="33795" name="Rectangle 1027"/>
          <p:cNvSpPr>
            <a:spLocks noGrp="1" noChangeArrowheads="1"/>
          </p:cNvSpPr>
          <p:nvPr>
            <p:ph type="body" idx="1"/>
          </p:nvPr>
        </p:nvSpPr>
        <p:spPr>
          <a:noFill/>
        </p:spPr>
        <p:txBody>
          <a:bodyPr/>
          <a:lstStyle/>
          <a:p>
            <a:pPr eaLnBrk="1" hangingPunct="1"/>
            <a:endParaRPr lang="en-US">
              <a:latin typeface="Helvetica" pitchFamily="36" charset="0"/>
              <a:ea typeface="ＭＳ Ｐゴシック" pitchFamily="36" charset="-128"/>
              <a:cs typeface="ＭＳ Ｐゴシック" pitchFamily="3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a:ln>
            <a:miter lim="800000"/>
            <a:headEnd/>
            <a:tailEnd/>
          </a:ln>
        </p:spPr>
        <p:txBody>
          <a:bodyPr/>
          <a:lstStyle/>
          <a:p>
            <a:fld id="{FBF80344-DA96-034D-AAD3-A4F8AB520410}" type="slidenum">
              <a:rPr lang="en-US"/>
              <a:pPr/>
              <a:t>24</a:t>
            </a:fld>
            <a:endParaRPr lang="en-US"/>
          </a:p>
        </p:txBody>
      </p:sp>
      <p:sp>
        <p:nvSpPr>
          <p:cNvPr id="63490" name="Rectangle 2"/>
          <p:cNvSpPr>
            <a:spLocks noGrp="1" noRot="1" noChangeAspect="1" noChangeArrowheads="1" noTextEdit="1"/>
          </p:cNvSpPr>
          <p:nvPr>
            <p:ph type="sldImg"/>
          </p:nvPr>
        </p:nvSpPr>
        <p:spPr>
          <a:ln/>
          <a:extLst>
            <a:ext uri="{FAA26D3D-D897-4be2-8F04-BA451C77F1D7}">
              <ma14:placeholderFlag xmlns="" xmlns:p="http://schemas.openxmlformats.org/presentationml/2006/main" xmlns:a="http://schemas.openxmlformats.org/drawingml/2006/main" xmlns:ma14="http://schemas.microsoft.com/office/mac/drawingml/2011/main" xmlns:mv="urn:schemas-microsoft-com:mac:vml" xmlns:mc="http://schemas.openxmlformats.org/markup-compatibility/2006" xmlns:r="http://schemas.openxmlformats.org/officeDocument/2006/relationships" val="1"/>
            </a:ext>
          </a:extLst>
        </p:spPr>
      </p:sp>
      <p:sp>
        <p:nvSpPr>
          <p:cNvPr id="30723" name="Rectangle 3"/>
          <p:cNvSpPr>
            <a:spLocks noGrp="1" noChangeArrowheads="1"/>
          </p:cNvSpPr>
          <p:nvPr>
            <p:ph type="body" idx="1"/>
          </p:nvPr>
        </p:nvSpPr>
        <p:spPr>
          <a:noFill/>
        </p:spPr>
        <p:txBody>
          <a:bodyPr/>
          <a:lstStyle/>
          <a:p>
            <a:pPr eaLnBrk="1" hangingPunct="1"/>
            <a:endParaRPr lang="en-US">
              <a:latin typeface="Arial" pitchFamily="36" charset="0"/>
              <a:ea typeface="ＭＳ Ｐゴシック" pitchFamily="36" charset="-128"/>
              <a:cs typeface="ＭＳ Ｐゴシック" pitchFamily="3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a:lstStyle/>
          <a:p>
            <a:fld id="{C8A3DCBC-31CC-1344-85DD-5E758F5B0187}" type="slidenum">
              <a:rPr lang="it-IT"/>
              <a:pPr/>
              <a:t>27</a:t>
            </a:fld>
            <a:endParaRPr lang="it-IT"/>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xfrm>
            <a:off x="914400" y="4343400"/>
            <a:ext cx="5029200" cy="4114800"/>
          </a:xfrm>
          <a:noFill/>
        </p:spPr>
        <p:txBody>
          <a:bodyPr/>
          <a:lstStyle/>
          <a:p>
            <a:pPr eaLnBrk="1" hangingPunct="1">
              <a:spcBef>
                <a:spcPct val="0"/>
              </a:spcBef>
            </a:pPr>
            <a:endParaRPr lang="it-IT">
              <a:ea typeface="ＭＳ Ｐゴシック" pitchFamily="36" charset="-128"/>
              <a:cs typeface="ＭＳ Ｐゴシック" pitchFamily="3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5A89C7D-0826-F64F-A82D-D02223C35674}" type="slidenum">
              <a:rPr lang="en-GB">
                <a:latin typeface="Times" pitchFamily="-112" charset="0"/>
              </a:rPr>
              <a:pPr/>
              <a:t>39</a:t>
            </a:fld>
            <a:endParaRPr lang="en-GB">
              <a:latin typeface="Times" pitchFamily="-112"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endParaRPr lang="it-IT">
              <a:latin typeface="Times" pitchFamily="-112" charset="0"/>
              <a:ea typeface="ＭＳ Ｐゴシック" pitchFamily="-112" charset="-128"/>
              <a:cs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2EE78FFB-4DEA-D743-9AB7-AB046D98E7DD}" type="datetimeFigureOut">
              <a:rPr lang="en-US" smtClean="0"/>
              <a:pPr/>
              <a:t>7/3/12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2EE78FFB-4DEA-D743-9AB7-AB046D98E7DD}" type="datetimeFigureOut">
              <a:rPr lang="en-US" smtClean="0"/>
              <a:pPr/>
              <a:t>7/3/12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2EE78FFB-4DEA-D743-9AB7-AB046D98E7DD}" type="datetimeFigureOut">
              <a:rPr lang="en-US" smtClean="0"/>
              <a:pPr/>
              <a:t>7/3/12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2EE78FFB-4DEA-D743-9AB7-AB046D98E7DD}" type="datetimeFigureOut">
              <a:rPr lang="en-US" smtClean="0"/>
              <a:pPr/>
              <a:t>7/3/12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2EE78FFB-4DEA-D743-9AB7-AB046D98E7DD}" type="datetimeFigureOut">
              <a:rPr lang="en-US" smtClean="0"/>
              <a:pPr/>
              <a:t>7/3/12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2EE78FFB-4DEA-D743-9AB7-AB046D98E7DD}" type="datetimeFigureOut">
              <a:rPr lang="en-US" smtClean="0"/>
              <a:pPr/>
              <a:t>7/3/12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2EE78FFB-4DEA-D743-9AB7-AB046D98E7DD}" type="datetimeFigureOut">
              <a:rPr lang="en-US" smtClean="0"/>
              <a:pPr/>
              <a:t>7/3/12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2EE78FFB-4DEA-D743-9AB7-AB046D98E7DD}" type="datetimeFigureOut">
              <a:rPr lang="en-US" smtClean="0"/>
              <a:pPr/>
              <a:t>7/3/12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78FFB-4DEA-D743-9AB7-AB046D98E7DD}" type="datetimeFigureOut">
              <a:rPr lang="en-US" smtClean="0"/>
              <a:pPr/>
              <a:t>7/3/12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2EE78FFB-4DEA-D743-9AB7-AB046D98E7DD}" type="datetimeFigureOut">
              <a:rPr lang="en-US" smtClean="0"/>
              <a:pPr/>
              <a:t>7/3/12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2EE78FFB-4DEA-D743-9AB7-AB046D98E7DD}" type="datetimeFigureOut">
              <a:rPr lang="en-US" smtClean="0"/>
              <a:pPr/>
              <a:t>7/3/12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A0DD1-12E8-A543-B9BA-B8EBF896E4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1000">
              <a:schemeClr val="bg1">
                <a:alpha val="42000"/>
              </a:schemeClr>
            </a:gs>
            <a:gs pos="99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78FFB-4DEA-D743-9AB7-AB046D98E7DD}" type="datetimeFigureOut">
              <a:rPr lang="en-US" smtClean="0"/>
              <a:pPr/>
              <a:t>7/3/12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A0DD1-12E8-A543-B9BA-B8EBF896E4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14.pdf"/><Relationship Id="rId1" Type="http://schemas.openxmlformats.org/officeDocument/2006/relationships/slideLayout" Target="../slideLayouts/slideLayout2.xml"/><Relationship Id="rId2" Type="http://schemas.openxmlformats.org/officeDocument/2006/relationships/image" Target="../media/image12.pdf"/><Relationship Id="rId3" Type="http://schemas.openxmlformats.org/officeDocument/2006/relationships/image" Target="../media/image13.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 Id="rId5"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3"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3"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jpe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png"/><Relationship Id="rId5"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6" Type="http://schemas.openxmlformats.org/officeDocument/2006/relationships/image" Target="../media/image35.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2.jpe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 Id="rId5" Type="http://schemas.openxmlformats.org/officeDocument/2006/relationships/image" Target="../media/image38.jpeg"/></Relationships>
</file>

<file path=ppt/slides/_rels/slide23.xml.rels><?xml version="1.0" encoding="UTF-8" standalone="yes"?>
<Relationships xmlns="http://schemas.openxmlformats.org/package/2006/relationships"><Relationship Id="rId6" Type="http://schemas.openxmlformats.org/officeDocument/2006/relationships/image" Target="../media/image41.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 Id="rId5" Type="http://schemas.openxmlformats.org/officeDocument/2006/relationships/image" Target="../media/image40.jpeg"/></Relationships>
</file>

<file path=ppt/slides/_rels/slide24.xml.rels><?xml version="1.0" encoding="UTF-8" standalone="yes"?>
<Relationships xmlns="http://schemas.openxmlformats.org/package/2006/relationships"><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jpeg"/><Relationship Id="rId5"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 Id="rId5"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66.pdf"/><Relationship Id="rId4" Type="http://schemas.openxmlformats.org/officeDocument/2006/relationships/image" Target="../media/image62.pdf"/><Relationship Id="rId10" Type="http://schemas.openxmlformats.org/officeDocument/2006/relationships/oleObject" Target="../embeddings/Microsoft_Equation2.bin"/><Relationship Id="rId5" Type="http://schemas.openxmlformats.org/officeDocument/2006/relationships/image" Target="../media/image63.png"/><Relationship Id="rId7" Type="http://schemas.openxmlformats.org/officeDocument/2006/relationships/image" Target="../media/image65.png"/><Relationship Id="rId1" Type="http://schemas.openxmlformats.org/officeDocument/2006/relationships/vmlDrawing" Target="../drawings/vmlDrawing2.vml"/><Relationship Id="rId2" Type="http://schemas.openxmlformats.org/officeDocument/2006/relationships/slideLayout" Target="../slideLayouts/slideLayout6.xml"/><Relationship Id="rId9" Type="http://schemas.openxmlformats.org/officeDocument/2006/relationships/image" Target="../media/image67.png"/><Relationship Id="rId3" Type="http://schemas.openxmlformats.org/officeDocument/2006/relationships/notesSlide" Target="../notesSlides/notesSlide9.xml"/><Relationship Id="rId6" Type="http://schemas.openxmlformats.org/officeDocument/2006/relationships/image" Target="../media/image64.pd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4" Type="http://schemas.openxmlformats.org/officeDocument/2006/relationships/image" Target="../media/image77.jpeg"/><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image" Target="../media/image76.jpeg"/><Relationship Id="rId5" Type="http://schemas.openxmlformats.org/officeDocument/2006/relationships/oleObject" Target="???"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8.png"/><Relationship Id="rId5" Type="http://schemas.openxmlformats.org/officeDocument/2006/relationships/image" Target="../media/image82.jpeg"/></Relationships>
</file>

<file path=ppt/slides/_rels/slide51.xml.rels><?xml version="1.0" encoding="UTF-8" standalone="yes"?>
<Relationships xmlns="http://schemas.openxmlformats.org/package/2006/relationships"><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3.png"/><Relationship Id="rId5" Type="http://schemas.openxmlformats.org/officeDocument/2006/relationships/image" Target="../media/image8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2.xml"/><Relationship Id="rId4" Type="http://schemas.openxmlformats.org/officeDocument/2006/relationships/diagramQuickStyle" Target="../diagrams/quickStyle1.xml"/><Relationship Id="rId10" Type="http://schemas.openxmlformats.org/officeDocument/2006/relationships/diagramColors" Target="../diagrams/colors2.xml"/><Relationship Id="rId5" Type="http://schemas.openxmlformats.org/officeDocument/2006/relationships/diagramColors" Target="../diagrams/colors1.xml"/><Relationship Id="rId7" Type="http://schemas.openxmlformats.org/officeDocument/2006/relationships/diagramData" Target="../diagrams/data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 Id="rId9" Type="http://schemas.openxmlformats.org/officeDocument/2006/relationships/diagramQuickStyle" Target="../diagrams/quickStyle2.xml"/><Relationship Id="rId3" Type="http://schemas.openxmlformats.org/officeDocument/2006/relationships/diagramLayout" Target="../diagrams/layout1.xml"/><Relationship Id="rId6" Type="http://schemas.microsoft.com/office/2007/relationships/diagramDrawing" Target="../diagrams/drawing1.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7.png"/><Relationship Id="rId5"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3" Type="http://schemas.openxmlformats.org/officeDocument/2006/relationships/image" Target="../media/image9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4" Type="http://schemas.openxmlformats.org/officeDocument/2006/relationships/image" Target="../media/image97.jpeg"/><Relationship Id="rId1" Type="http://schemas.openxmlformats.org/officeDocument/2006/relationships/slideLayout" Target="../slideLayouts/slideLayout6.xml"/><Relationship Id="rId2" Type="http://schemas.openxmlformats.org/officeDocument/2006/relationships/image" Target="../media/image95.jpeg"/><Relationship Id="rId3" Type="http://schemas.openxmlformats.org/officeDocument/2006/relationships/image" Target="../media/image96.jpeg"/></Relationships>
</file>

<file path=ppt/slides/_rels/slide62.xml.rels><?xml version="1.0" encoding="UTF-8" standalone="yes"?>
<Relationships xmlns="http://schemas.openxmlformats.org/package/2006/relationships"><Relationship Id="rId4" Type="http://schemas.openxmlformats.org/officeDocument/2006/relationships/hyperlink" Target="http://chaos.infn.it/" TargetMode="External"/><Relationship Id="rId1" Type="http://schemas.openxmlformats.org/officeDocument/2006/relationships/slideLayout" Target="../slideLayouts/slideLayout6.xml"/><Relationship Id="rId2" Type="http://schemas.openxmlformats.org/officeDocument/2006/relationships/image" Target="../media/image98.png"/><Relationship Id="rId3" Type="http://schemas.openxmlformats.org/officeDocument/2006/relationships/image" Target="../media/image99.png"/><Relationship Id="rId5" Type="http://schemas.openxmlformats.org/officeDocument/2006/relationships/image" Target="../media/image100.png"/></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3" Type="http://schemas.openxmlformats.org/officeDocument/2006/relationships/image" Target="../media/image10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4.jpeg"/><Relationship Id="rId3" Type="http://schemas.openxmlformats.org/officeDocument/2006/relationships/image" Target="../media/image10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10.png"/><Relationship Id="rId4" Type="http://schemas.openxmlformats.org/officeDocument/2006/relationships/image" Target="../media/image106.png"/><Relationship Id="rId5" Type="http://schemas.openxmlformats.org/officeDocument/2006/relationships/image" Target="../media/image107.jpeg"/><Relationship Id="rId7"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image" Target="../media/image104.jpeg"/><Relationship Id="rId3" Type="http://schemas.openxmlformats.org/officeDocument/2006/relationships/hyperlink" Target="mailto:Roberto.Cimino@lnf.infn.it" TargetMode="External"/><Relationship Id="rId6"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4" Type="http://schemas.openxmlformats.org/officeDocument/2006/relationships/image" Target="../media/image114.wmf"/><Relationship Id="rId1" Type="http://schemas.openxmlformats.org/officeDocument/2006/relationships/slideLayout" Target="../slideLayouts/slideLayout7.xml"/><Relationship Id="rId2" Type="http://schemas.openxmlformats.org/officeDocument/2006/relationships/image" Target="../media/image112.jpeg"/><Relationship Id="rId3" Type="http://schemas.openxmlformats.org/officeDocument/2006/relationships/image" Target="../media/image113.wmf"/></Relationships>
</file>

<file path=ppt/slides/_rels/slide72.xml.rels><?xml version="1.0" encoding="UTF-8" standalone="yes"?>
<Relationships xmlns="http://schemas.openxmlformats.org/package/2006/relationships"><Relationship Id="rId4" Type="http://schemas.openxmlformats.org/officeDocument/2006/relationships/image" Target="../media/image117.emf"/><Relationship Id="rId1" Type="http://schemas.openxmlformats.org/officeDocument/2006/relationships/slideLayout" Target="../slideLayouts/slideLayout7.xml"/><Relationship Id="rId2" Type="http://schemas.openxmlformats.org/officeDocument/2006/relationships/image" Target="../media/image115.png"/><Relationship Id="rId3" Type="http://schemas.openxmlformats.org/officeDocument/2006/relationships/image" Target="../media/image116.emf"/></Relationships>
</file>

<file path=ppt/slides/_rels/slide73.xml.rels><?xml version="1.0" encoding="UTF-8" standalone="yes"?>
<Relationships xmlns="http://schemas.openxmlformats.org/package/2006/relationships"><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9.png"/></Relationships>
</file>

<file path=ppt/slides/_rels/slide74.xml.rels><?xml version="1.0" encoding="UTF-8" standalone="yes"?>
<Relationships xmlns="http://schemas.openxmlformats.org/package/2006/relationships"><Relationship Id="rId4"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21.png"/><Relationship Id="rId3" Type="http://schemas.openxmlformats.org/officeDocument/2006/relationships/image" Target="../media/image122.png"/></Relationships>
</file>

<file path=ppt/slides/_rels/slide75.xml.rels><?xml version="1.0" encoding="UTF-8" standalone="yes"?>
<Relationships xmlns="http://schemas.openxmlformats.org/package/2006/relationships"><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124.jpeg"/><Relationship Id="rId5" Type="http://schemas.openxmlformats.org/officeDocument/2006/relationships/image" Target="../media/image126.jpeg"/></Relationships>
</file>

<file path=ppt/slides/_rels/slide76.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8.png"/><Relationship Id="rId3" Type="http://schemas.openxmlformats.org/officeDocument/2006/relationships/image" Target="../media/image12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4"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image" Target="../media/image130.png"/><Relationship Id="rId3" Type="http://schemas.openxmlformats.org/officeDocument/2006/relationships/image" Target="../media/image131.png"/><Relationship Id="rId5" Type="http://schemas.openxmlformats.org/officeDocument/2006/relationships/image" Target="../media/image133.png"/></Relationships>
</file>

<file path=ppt/slides/_rels/slide79.xml.rels><?xml version="1.0" encoding="UTF-8" standalone="yes"?>
<Relationships xmlns="http://schemas.openxmlformats.org/package/2006/relationships"><Relationship Id="rId2" Type="http://schemas.openxmlformats.org/officeDocument/2006/relationships/image" Target="../media/image134.tiff"/><Relationship Id="rId3" Type="http://schemas.openxmlformats.org/officeDocument/2006/relationships/image" Target="../media/image13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7.emf"/><Relationship Id="rId5" Type="http://schemas.openxmlformats.org/officeDocument/2006/relationships/image" Target="../media/image139.jpeg"/></Relationships>
</file>

<file path=ppt/slides/_rels/slide81.xml.rels><?xml version="1.0" encoding="UTF-8" standalone="yes"?>
<Relationships xmlns="http://schemas.openxmlformats.org/package/2006/relationships"><Relationship Id="rId2" Type="http://schemas.openxmlformats.org/officeDocument/2006/relationships/image" Target="../media/image140.jpeg"/><Relationship Id="rId3" Type="http://schemas.openxmlformats.org/officeDocument/2006/relationships/image" Target="../media/image14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143.png"/></Relationships>
</file>

<file path=ppt/slides/_rels/slide86.xml.rels><?xml version="1.0" encoding="UTF-8" standalone="yes"?>
<Relationships xmlns="http://schemas.openxmlformats.org/package/2006/relationships"><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44.png"/><Relationship Id="rId3" Type="http://schemas.openxmlformats.org/officeDocument/2006/relationships/image" Target="../media/image14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4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4" Type="http://schemas.openxmlformats.org/officeDocument/2006/relationships/image" Target="../media/image148.pn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16.xml"/><Relationship Id="rId5"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124625" y="2303840"/>
            <a:ext cx="7139244" cy="1446550"/>
          </a:xfrm>
          <a:prstGeom prst="rect">
            <a:avLst/>
          </a:prstGeom>
          <a:noFill/>
        </p:spPr>
        <p:txBody>
          <a:bodyPr wrap="none" rtlCol="0">
            <a:spAutoFit/>
          </a:bodyPr>
          <a:lstStyle/>
          <a:p>
            <a:pPr algn="ctr"/>
            <a:r>
              <a:rPr lang="it-IT" sz="4400" b="1" dirty="0" err="1" smtClean="0">
                <a:solidFill>
                  <a:srgbClr val="0000FF"/>
                </a:solidFill>
                <a:effectLst>
                  <a:outerShdw blurRad="38100" dist="38100" dir="2700000" algn="tl">
                    <a:srgbClr val="000000">
                      <a:alpha val="43137"/>
                    </a:srgbClr>
                  </a:outerShdw>
                </a:effectLst>
                <a:latin typeface="+mj-lt"/>
              </a:rPr>
              <a:t>Accelerator</a:t>
            </a:r>
            <a:r>
              <a:rPr lang="it-IT" sz="4400" b="1" dirty="0" smtClean="0">
                <a:solidFill>
                  <a:srgbClr val="0000FF"/>
                </a:solidFill>
                <a:effectLst>
                  <a:outerShdw blurRad="38100" dist="38100" dir="2700000" algn="tl">
                    <a:srgbClr val="000000">
                      <a:alpha val="43137"/>
                    </a:srgbClr>
                  </a:outerShdw>
                </a:effectLst>
                <a:latin typeface="+mj-lt"/>
              </a:rPr>
              <a:t> </a:t>
            </a:r>
            <a:r>
              <a:rPr lang="it-IT" sz="4400" b="1" dirty="0" err="1" smtClean="0">
                <a:solidFill>
                  <a:srgbClr val="0000FF"/>
                </a:solidFill>
                <a:effectLst>
                  <a:outerShdw blurRad="38100" dist="38100" dir="2700000" algn="tl">
                    <a:srgbClr val="000000">
                      <a:alpha val="43137"/>
                    </a:srgbClr>
                  </a:outerShdw>
                </a:effectLst>
                <a:latin typeface="+mj-lt"/>
              </a:rPr>
              <a:t>Division</a:t>
            </a:r>
            <a:r>
              <a:rPr lang="it-IT" sz="4400" b="1" dirty="0" smtClean="0">
                <a:solidFill>
                  <a:srgbClr val="0000FF"/>
                </a:solidFill>
                <a:effectLst>
                  <a:outerShdw blurRad="38100" dist="38100" dir="2700000" algn="tl">
                    <a:srgbClr val="000000">
                      <a:alpha val="43137"/>
                    </a:srgbClr>
                  </a:outerShdw>
                </a:effectLst>
                <a:latin typeface="+mj-lt"/>
              </a:rPr>
              <a:t> </a:t>
            </a:r>
            <a:r>
              <a:rPr lang="it-IT" sz="4400" b="1" dirty="0" err="1" smtClean="0">
                <a:solidFill>
                  <a:srgbClr val="0000FF"/>
                </a:solidFill>
                <a:effectLst>
                  <a:outerShdw blurRad="38100" dist="38100" dir="2700000" algn="tl">
                    <a:srgbClr val="000000">
                      <a:alpha val="43137"/>
                    </a:srgbClr>
                  </a:outerShdw>
                </a:effectLst>
                <a:latin typeface="+mj-lt"/>
              </a:rPr>
              <a:t>Activities</a:t>
            </a:r>
            <a:endParaRPr lang="it-IT" sz="4400" b="1" dirty="0" smtClean="0">
              <a:solidFill>
                <a:srgbClr val="0000FF"/>
              </a:solidFill>
              <a:effectLst>
                <a:outerShdw blurRad="38100" dist="38100" dir="2700000" algn="tl">
                  <a:srgbClr val="000000">
                    <a:alpha val="43137"/>
                  </a:srgbClr>
                </a:outerShdw>
              </a:effectLst>
              <a:latin typeface="+mj-lt"/>
            </a:endParaRPr>
          </a:p>
          <a:p>
            <a:pPr algn="ctr"/>
            <a:endParaRPr lang="it-IT" sz="4400" b="1" dirty="0">
              <a:solidFill>
                <a:srgbClr val="0000FF"/>
              </a:solidFill>
              <a:effectLst>
                <a:outerShdw blurRad="38100" dist="38100" dir="2700000" algn="tl">
                  <a:srgbClr val="000000">
                    <a:alpha val="43137"/>
                  </a:srgbClr>
                </a:outerShdw>
              </a:effectLst>
              <a:latin typeface="+mj-lt"/>
            </a:endParaRPr>
          </a:p>
        </p:txBody>
      </p:sp>
      <p:pic>
        <p:nvPicPr>
          <p:cNvPr id="5" name="Picture 4"/>
          <p:cNvPicPr>
            <a:picLocks noChangeAspect="1"/>
          </p:cNvPicPr>
          <p:nvPr/>
        </p:nvPicPr>
        <p:blipFill>
          <a:blip r:embed="rId3"/>
          <a:stretch>
            <a:fillRect/>
          </a:stretch>
        </p:blipFill>
        <p:spPr>
          <a:xfrm>
            <a:off x="218797" y="279598"/>
            <a:ext cx="2396851" cy="1765300"/>
          </a:xfrm>
          <a:prstGeom prst="rect">
            <a:avLst/>
          </a:prstGeom>
        </p:spPr>
      </p:pic>
      <p:sp>
        <p:nvSpPr>
          <p:cNvPr id="7" name="Text Box 10"/>
          <p:cNvSpPr txBox="1">
            <a:spLocks noChangeArrowheads="1"/>
          </p:cNvSpPr>
          <p:nvPr/>
        </p:nvSpPr>
        <p:spPr bwMode="auto">
          <a:xfrm>
            <a:off x="2010151" y="3474303"/>
            <a:ext cx="5247049" cy="830997"/>
          </a:xfrm>
          <a:prstGeom prst="rect">
            <a:avLst/>
          </a:prstGeom>
          <a:noFill/>
          <a:ln w="9525">
            <a:noFill/>
            <a:miter lim="800000"/>
            <a:headEnd/>
            <a:tailEnd/>
          </a:ln>
          <a:effectLst/>
        </p:spPr>
        <p:txBody>
          <a:bodyPr wrap="none">
            <a:prstTxWarp prst="textNoShape">
              <a:avLst/>
            </a:prstTxWarp>
            <a:spAutoFit/>
          </a:bodyPr>
          <a:lstStyle/>
          <a:p>
            <a:pPr algn="ctr"/>
            <a:r>
              <a:rPr lang="en-US" sz="2400" b="1" dirty="0">
                <a:solidFill>
                  <a:srgbClr val="FF0000"/>
                </a:solidFill>
              </a:rPr>
              <a:t>Andrea </a:t>
            </a:r>
            <a:r>
              <a:rPr lang="en-US" sz="2400" b="1" dirty="0" err="1" smtClean="0">
                <a:solidFill>
                  <a:srgbClr val="FF0000"/>
                </a:solidFill>
              </a:rPr>
              <a:t>Ghigo</a:t>
            </a:r>
            <a:r>
              <a:rPr lang="en-US" sz="2400" b="1" dirty="0" smtClean="0">
                <a:solidFill>
                  <a:srgbClr val="FF0000"/>
                </a:solidFill>
              </a:rPr>
              <a:t> on behalf of </a:t>
            </a:r>
          </a:p>
          <a:p>
            <a:pPr algn="ctr"/>
            <a:r>
              <a:rPr lang="en-US" sz="2400" b="1" dirty="0" smtClean="0">
                <a:solidFill>
                  <a:srgbClr val="FF0000"/>
                </a:solidFill>
              </a:rPr>
              <a:t>INFN-LNF Accelerator Division &amp; friends</a:t>
            </a:r>
            <a:endParaRPr lang="en-US" sz="2400" b="1" dirty="0">
              <a:solidFill>
                <a:srgbClr val="FF0000"/>
              </a:solidFill>
            </a:endParaRPr>
          </a:p>
        </p:txBody>
      </p:sp>
      <p:sp>
        <p:nvSpPr>
          <p:cNvPr id="8" name="Rectangle 5"/>
          <p:cNvSpPr>
            <a:spLocks noChangeArrowheads="1"/>
          </p:cNvSpPr>
          <p:nvPr/>
        </p:nvSpPr>
        <p:spPr bwMode="auto">
          <a:xfrm>
            <a:off x="2615648" y="6303360"/>
            <a:ext cx="5746095" cy="554640"/>
          </a:xfrm>
          <a:prstGeom prst="rect">
            <a:avLst/>
          </a:prstGeom>
          <a:noFill/>
          <a:ln w="9525">
            <a:noFill/>
            <a:miter lim="800000"/>
            <a:headEnd/>
            <a:tailEnd/>
          </a:ln>
          <a:effectLst/>
        </p:spPr>
        <p:txBody>
          <a:bodyPr wrap="square" lIns="92075" tIns="46038" rIns="92075" bIns="46038" anchor="ctr">
            <a:prstTxWarp prst="textNoShape">
              <a:avLst/>
            </a:prstTxWarp>
            <a:spAutoFit/>
          </a:bodyPr>
          <a:lstStyle/>
          <a:p>
            <a:pPr algn="ctr" eaLnBrk="0" hangingPunct="0"/>
            <a:r>
              <a:rPr lang="en-US" sz="1600" b="1" dirty="0" err="1" smtClean="0">
                <a:solidFill>
                  <a:srgbClr val="3366FF"/>
                </a:solidFill>
              </a:rPr>
              <a:t>Consiglio</a:t>
            </a:r>
            <a:r>
              <a:rPr lang="en-US" sz="1600" b="1" dirty="0" smtClean="0">
                <a:solidFill>
                  <a:srgbClr val="3366FF"/>
                </a:solidFill>
              </a:rPr>
              <a:t> </a:t>
            </a:r>
            <a:r>
              <a:rPr lang="en-US" sz="1600" b="1" dirty="0" err="1" smtClean="0">
                <a:solidFill>
                  <a:srgbClr val="3366FF"/>
                </a:solidFill>
              </a:rPr>
              <a:t>di</a:t>
            </a:r>
            <a:r>
              <a:rPr lang="en-US" sz="1600" b="1" dirty="0" smtClean="0">
                <a:solidFill>
                  <a:srgbClr val="3366FF"/>
                </a:solidFill>
              </a:rPr>
              <a:t> </a:t>
            </a:r>
            <a:r>
              <a:rPr lang="en-US" sz="1600" b="1" dirty="0" err="1" smtClean="0">
                <a:solidFill>
                  <a:srgbClr val="3366FF"/>
                </a:solidFill>
              </a:rPr>
              <a:t>Laboratorio</a:t>
            </a:r>
            <a:r>
              <a:rPr lang="en-US" sz="1600" b="1" dirty="0" smtClean="0">
                <a:solidFill>
                  <a:srgbClr val="3366FF"/>
                </a:solidFill>
              </a:rPr>
              <a:t>		 </a:t>
            </a:r>
            <a:r>
              <a:rPr lang="en-US" sz="1600" b="1" dirty="0" err="1" smtClean="0">
                <a:solidFill>
                  <a:srgbClr val="3366FF"/>
                </a:solidFill>
              </a:rPr>
              <a:t>Frascati</a:t>
            </a:r>
            <a:r>
              <a:rPr lang="en-US" sz="1600" b="1" dirty="0" smtClean="0">
                <a:solidFill>
                  <a:srgbClr val="3366FF"/>
                </a:solidFill>
              </a:rPr>
              <a:t> 3 </a:t>
            </a:r>
            <a:r>
              <a:rPr lang="en-US" sz="1600" b="1" dirty="0" err="1" smtClean="0">
                <a:solidFill>
                  <a:srgbClr val="3366FF"/>
                </a:solidFill>
              </a:rPr>
              <a:t>Luglio</a:t>
            </a:r>
            <a:r>
              <a:rPr lang="en-US" sz="1600" b="1" dirty="0" smtClean="0">
                <a:solidFill>
                  <a:srgbClr val="3366FF"/>
                </a:solidFill>
              </a:rPr>
              <a:t> 2012</a:t>
            </a:r>
          </a:p>
          <a:p>
            <a:pPr eaLnBrk="0" hangingPunct="0"/>
            <a:endParaRPr lang="en-US" sz="1400" i="1" dirty="0">
              <a:solidFill>
                <a:srgbClr val="3366FF"/>
              </a:solidFill>
              <a:latin typeface="Comic Sans MS" charset="0"/>
            </a:endParaRPr>
          </a:p>
        </p:txBody>
      </p:sp>
      <p:sp>
        <p:nvSpPr>
          <p:cNvPr id="9" name="TextBox 8"/>
          <p:cNvSpPr txBox="1"/>
          <p:nvPr/>
        </p:nvSpPr>
        <p:spPr>
          <a:xfrm>
            <a:off x="2362107" y="4723368"/>
            <a:ext cx="4444696" cy="923330"/>
          </a:xfrm>
          <a:prstGeom prst="rect">
            <a:avLst/>
          </a:prstGeom>
          <a:noFill/>
        </p:spPr>
        <p:txBody>
          <a:bodyPr wrap="square" rtlCol="0">
            <a:spAutoFit/>
          </a:bodyPr>
          <a:lstStyle/>
          <a:p>
            <a:r>
              <a:rPr lang="en-US" dirty="0" smtClean="0"/>
              <a:t>Slides from: </a:t>
            </a:r>
            <a:r>
              <a:rPr lang="en-US" dirty="0" err="1" smtClean="0"/>
              <a:t>A.Balerna</a:t>
            </a:r>
            <a:r>
              <a:rPr lang="en-US" dirty="0" smtClean="0"/>
              <a:t>, </a:t>
            </a:r>
            <a:r>
              <a:rPr lang="en-US" dirty="0" err="1" smtClean="0"/>
              <a:t>M.Biagini</a:t>
            </a:r>
            <a:r>
              <a:rPr lang="en-US" dirty="0" smtClean="0"/>
              <a:t>, </a:t>
            </a:r>
            <a:r>
              <a:rPr lang="en-US" dirty="0" err="1" smtClean="0"/>
              <a:t>E.Chiadroni</a:t>
            </a:r>
            <a:r>
              <a:rPr lang="en-US" dirty="0" smtClean="0"/>
              <a:t>, </a:t>
            </a:r>
            <a:r>
              <a:rPr lang="en-US" dirty="0" err="1" smtClean="0"/>
              <a:t>R.Cimino</a:t>
            </a:r>
            <a:r>
              <a:rPr lang="en-US" dirty="0" smtClean="0"/>
              <a:t>, </a:t>
            </a:r>
            <a:r>
              <a:rPr lang="en-US" dirty="0" err="1" smtClean="0"/>
              <a:t>M.Ferrario</a:t>
            </a:r>
            <a:r>
              <a:rPr lang="en-US" dirty="0" smtClean="0"/>
              <a:t>,  </a:t>
            </a:r>
            <a:r>
              <a:rPr lang="en-US" dirty="0" err="1" smtClean="0"/>
              <a:t>C.Milardi</a:t>
            </a:r>
            <a:r>
              <a:rPr lang="en-US" dirty="0" smtClean="0"/>
              <a:t>,  </a:t>
            </a:r>
            <a:r>
              <a:rPr lang="en-US" dirty="0" err="1" smtClean="0"/>
              <a:t>L.Serafini</a:t>
            </a:r>
            <a:r>
              <a:rPr lang="en-US" dirty="0" smtClean="0"/>
              <a:t>, </a:t>
            </a:r>
            <a:r>
              <a:rPr lang="en-US" dirty="0" err="1" smtClean="0"/>
              <a:t>G.Mazzitelli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9" descr="Screen shot 2011-12-12 at 4.51.02 PM.png"/>
          <p:cNvPicPr>
            <a:picLocks noChangeAspect="1"/>
          </p:cNvPicPr>
          <p:nvPr/>
        </p:nvPicPr>
        <p:blipFill>
          <a:blip r:embed="rId2"/>
          <a:srcRect/>
          <a:stretch>
            <a:fillRect/>
          </a:stretch>
        </p:blipFill>
        <p:spPr bwMode="auto">
          <a:xfrm>
            <a:off x="1114425" y="1116013"/>
            <a:ext cx="4419600" cy="2959100"/>
          </a:xfrm>
          <a:prstGeom prst="rect">
            <a:avLst/>
          </a:prstGeom>
          <a:noFill/>
          <a:ln w="9525">
            <a:noFill/>
            <a:miter lim="800000"/>
            <a:headEnd/>
            <a:tailEnd/>
          </a:ln>
        </p:spPr>
      </p:pic>
      <p:sp>
        <p:nvSpPr>
          <p:cNvPr id="24579" name="TextBox 4"/>
          <p:cNvSpPr txBox="1">
            <a:spLocks noChangeArrowheads="1"/>
          </p:cNvSpPr>
          <p:nvPr/>
        </p:nvSpPr>
        <p:spPr bwMode="auto">
          <a:xfrm>
            <a:off x="2206625" y="4294188"/>
            <a:ext cx="6008688" cy="2246312"/>
          </a:xfrm>
          <a:prstGeom prst="rect">
            <a:avLst/>
          </a:prstGeom>
          <a:solidFill>
            <a:schemeClr val="bg1"/>
          </a:solidFill>
          <a:ln w="9525">
            <a:noFill/>
            <a:miter lim="800000"/>
            <a:headEnd/>
            <a:tailEnd/>
          </a:ln>
        </p:spPr>
        <p:txBody>
          <a:bodyPr wrap="none">
            <a:prstTxWarp prst="textNoShape">
              <a:avLst/>
            </a:prstTxWarp>
            <a:spAutoFit/>
          </a:bodyPr>
          <a:lstStyle/>
          <a:p>
            <a:r>
              <a:rPr lang="en-US" sz="2000" i="1">
                <a:solidFill>
                  <a:srgbClr val="0000FF"/>
                </a:solidFill>
                <a:latin typeface="Calibri" pitchFamily="36" charset="0"/>
              </a:rPr>
              <a:t>Beam-beam is not a limiting factor</a:t>
            </a:r>
          </a:p>
          <a:p>
            <a:r>
              <a:rPr lang="en-US" sz="2000" i="1">
                <a:solidFill>
                  <a:srgbClr val="0000FF"/>
                </a:solidFill>
                <a:latin typeface="Calibri" pitchFamily="36" charset="0"/>
              </a:rPr>
              <a:t>Crab-Waist sextupoles work</a:t>
            </a:r>
          </a:p>
          <a:p>
            <a:endParaRPr lang="en-US" sz="2000" i="1">
              <a:solidFill>
                <a:srgbClr val="0000FF"/>
              </a:solidFill>
              <a:latin typeface="Calibri" pitchFamily="36" charset="0"/>
            </a:endParaRPr>
          </a:p>
          <a:p>
            <a:r>
              <a:rPr lang="en-US" sz="2000" i="1">
                <a:solidFill>
                  <a:srgbClr val="0000FF"/>
                </a:solidFill>
                <a:latin typeface="Calibri" pitchFamily="36" charset="0"/>
              </a:rPr>
              <a:t>This result can be improved by:</a:t>
            </a:r>
          </a:p>
          <a:p>
            <a:pPr lvl="1"/>
            <a:r>
              <a:rPr lang="en-US" sz="2000" i="1">
                <a:solidFill>
                  <a:srgbClr val="0000FF"/>
                </a:solidFill>
                <a:latin typeface="Calibri" pitchFamily="36" charset="0"/>
              </a:rPr>
              <a:t>Vacuum conditioning</a:t>
            </a:r>
          </a:p>
          <a:p>
            <a:pPr lvl="1"/>
            <a:r>
              <a:rPr lang="en-US" sz="2000" i="1">
                <a:solidFill>
                  <a:srgbClr val="0000FF"/>
                </a:solidFill>
                <a:latin typeface="Calibri" pitchFamily="36" charset="0"/>
              </a:rPr>
              <a:t>Scrabbing in the MRp</a:t>
            </a:r>
          </a:p>
          <a:p>
            <a:pPr lvl="1"/>
            <a:r>
              <a:rPr lang="en-US" sz="2000" i="1">
                <a:solidFill>
                  <a:srgbClr val="0000FF"/>
                </a:solidFill>
                <a:latin typeface="Calibri" pitchFamily="36" charset="0"/>
              </a:rPr>
              <a:t>Optimizing multibunch and high current operations</a:t>
            </a:r>
          </a:p>
        </p:txBody>
      </p:sp>
      <p:sp>
        <p:nvSpPr>
          <p:cNvPr id="6" name="TextBox 5"/>
          <p:cNvSpPr txBox="1"/>
          <p:nvPr/>
        </p:nvSpPr>
        <p:spPr>
          <a:xfrm>
            <a:off x="5291138" y="2195513"/>
            <a:ext cx="3149600" cy="400050"/>
          </a:xfrm>
          <a:prstGeom prst="rect">
            <a:avLst/>
          </a:prstGeom>
          <a:solidFill>
            <a:schemeClr val="tx2">
              <a:lumMod val="20000"/>
              <a:lumOff val="80000"/>
            </a:schemeClr>
          </a:solidFill>
        </p:spPr>
        <p:txBody>
          <a:bodyPr wrap="none">
            <a:spAutoFit/>
          </a:bodyPr>
          <a:lstStyle/>
          <a:p>
            <a:pPr fontAlgn="auto">
              <a:spcBef>
                <a:spcPts val="0"/>
              </a:spcBef>
              <a:spcAft>
                <a:spcPts val="0"/>
              </a:spcAft>
              <a:defRPr/>
            </a:pPr>
            <a:r>
              <a:rPr lang="en-US" sz="2000" b="1" dirty="0">
                <a:solidFill>
                  <a:srgbClr val="A20F62"/>
                </a:solidFill>
                <a:latin typeface="+mn-lt"/>
                <a:ea typeface="+mn-ea"/>
                <a:cs typeface="+mn-cs"/>
              </a:rPr>
              <a:t>10 consecutive bunches</a:t>
            </a:r>
          </a:p>
        </p:txBody>
      </p:sp>
      <p:sp>
        <p:nvSpPr>
          <p:cNvPr id="7" name="TextBox 5"/>
          <p:cNvSpPr txBox="1">
            <a:spLocks noChangeArrowheads="1"/>
          </p:cNvSpPr>
          <p:nvPr/>
        </p:nvSpPr>
        <p:spPr bwMode="auto">
          <a:xfrm>
            <a:off x="2381250" y="246063"/>
            <a:ext cx="4006826" cy="584776"/>
          </a:xfrm>
          <a:prstGeom prst="rect">
            <a:avLst/>
          </a:prstGeom>
          <a:solidFill>
            <a:srgbClr val="FFFFFF"/>
          </a:solid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3200" dirty="0">
                <a:solidFill>
                  <a:srgbClr val="FF0000"/>
                </a:solidFill>
                <a:latin typeface="+mn-lt"/>
                <a:ea typeface="+mn-ea"/>
                <a:cs typeface="+mn-cs"/>
              </a:rPr>
              <a:t>10 bunches Luminosity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2819400" y="52388"/>
            <a:ext cx="3471863" cy="646112"/>
          </a:xfrm>
          <a:prstGeom prst="rect">
            <a:avLst/>
          </a:prstGeom>
          <a:solidFill>
            <a:srgbClr val="FFFFFF"/>
          </a:solid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3600" dirty="0">
                <a:solidFill>
                  <a:srgbClr val="FF0000"/>
                </a:solidFill>
                <a:latin typeface="+mn-lt"/>
                <a:ea typeface="+mn-ea"/>
                <a:cs typeface="+mn-cs"/>
              </a:rPr>
              <a:t>Main Rings optics</a:t>
            </a:r>
          </a:p>
        </p:txBody>
      </p:sp>
      <p:sp>
        <p:nvSpPr>
          <p:cNvPr id="29699" name="TextBox 4"/>
          <p:cNvSpPr txBox="1">
            <a:spLocks noChangeArrowheads="1"/>
          </p:cNvSpPr>
          <p:nvPr/>
        </p:nvSpPr>
        <p:spPr bwMode="auto">
          <a:xfrm>
            <a:off x="704850" y="889000"/>
            <a:ext cx="7756525" cy="3170238"/>
          </a:xfrm>
          <a:prstGeom prst="rect">
            <a:avLst/>
          </a:prstGeom>
          <a:noFill/>
          <a:ln w="9525">
            <a:noFill/>
            <a:miter lim="800000"/>
            <a:headEnd/>
            <a:tailEnd/>
          </a:ln>
        </p:spPr>
        <p:txBody>
          <a:bodyPr>
            <a:prstTxWarp prst="textNoShape">
              <a:avLst/>
            </a:prstTxWarp>
            <a:spAutoFit/>
          </a:bodyPr>
          <a:lstStyle/>
          <a:p>
            <a:r>
              <a:rPr lang="en-US" sz="2000">
                <a:solidFill>
                  <a:srgbClr val="0000FF"/>
                </a:solidFill>
                <a:latin typeface="Calibri" pitchFamily="36" charset="0"/>
              </a:rPr>
              <a:t>Relying on linear optics measurements (</a:t>
            </a:r>
            <a:r>
              <a:rPr lang="en-US" sz="2000">
                <a:solidFill>
                  <a:srgbClr val="0000FF"/>
                </a:solidFill>
                <a:latin typeface="Symbol" pitchFamily="36" charset="2"/>
                <a:ea typeface="Symbol" pitchFamily="36" charset="2"/>
                <a:cs typeface="Symbol" pitchFamily="36" charset="2"/>
              </a:rPr>
              <a:t>b</a:t>
            </a:r>
            <a:r>
              <a:rPr lang="en-US" sz="2000" baseline="-25000">
                <a:solidFill>
                  <a:srgbClr val="0000FF"/>
                </a:solidFill>
                <a:latin typeface="Calibri" pitchFamily="36" charset="0"/>
              </a:rPr>
              <a:t>1</a:t>
            </a:r>
            <a:r>
              <a:rPr lang="en-US" sz="2000">
                <a:solidFill>
                  <a:srgbClr val="0000FF"/>
                </a:solidFill>
                <a:latin typeface="Calibri" pitchFamily="36" charset="0"/>
              </a:rPr>
              <a:t>, </a:t>
            </a:r>
            <a:r>
              <a:rPr lang="en-US" sz="2000">
                <a:solidFill>
                  <a:srgbClr val="0000FF"/>
                </a:solidFill>
                <a:latin typeface="Symbol" pitchFamily="36" charset="2"/>
                <a:ea typeface="Symbol" pitchFamily="36" charset="2"/>
                <a:cs typeface="Symbol" pitchFamily="36" charset="2"/>
              </a:rPr>
              <a:t>b</a:t>
            </a:r>
            <a:r>
              <a:rPr lang="en-US" sz="2000" baseline="-25000">
                <a:solidFill>
                  <a:srgbClr val="0000FF"/>
                </a:solidFill>
                <a:latin typeface="Calibri" pitchFamily="36" charset="0"/>
              </a:rPr>
              <a:t>2</a:t>
            </a:r>
            <a:r>
              <a:rPr lang="en-US" sz="2000">
                <a:solidFill>
                  <a:srgbClr val="0000FF"/>
                </a:solidFill>
                <a:latin typeface="Calibri" pitchFamily="36" charset="0"/>
              </a:rPr>
              <a:t>, </a:t>
            </a:r>
            <a:r>
              <a:rPr lang="en-US" sz="2000">
                <a:solidFill>
                  <a:srgbClr val="0000FF"/>
                </a:solidFill>
                <a:latin typeface="Symbol" pitchFamily="36" charset="2"/>
                <a:ea typeface="Symbol" pitchFamily="36" charset="2"/>
                <a:cs typeface="Symbol" pitchFamily="36" charset="2"/>
              </a:rPr>
              <a:t>n</a:t>
            </a:r>
            <a:r>
              <a:rPr lang="en-US" sz="2000" baseline="-25000">
                <a:solidFill>
                  <a:srgbClr val="0000FF"/>
                </a:solidFill>
                <a:latin typeface="Calibri" pitchFamily="36" charset="0"/>
              </a:rPr>
              <a:t>1</a:t>
            </a:r>
            <a:r>
              <a:rPr lang="en-US" sz="2000">
                <a:solidFill>
                  <a:srgbClr val="0000FF"/>
                </a:solidFill>
                <a:latin typeface="Calibri" pitchFamily="36" charset="0"/>
              </a:rPr>
              <a:t>, </a:t>
            </a:r>
            <a:r>
              <a:rPr lang="en-US" sz="2000">
                <a:solidFill>
                  <a:srgbClr val="0000FF"/>
                </a:solidFill>
                <a:latin typeface="Symbol" pitchFamily="36" charset="2"/>
                <a:ea typeface="Symbol" pitchFamily="36" charset="2"/>
                <a:cs typeface="Symbol" pitchFamily="36" charset="2"/>
              </a:rPr>
              <a:t>n</a:t>
            </a:r>
            <a:r>
              <a:rPr lang="en-US" sz="2000" baseline="-25000">
                <a:solidFill>
                  <a:srgbClr val="0000FF"/>
                </a:solidFill>
                <a:latin typeface="Calibri" pitchFamily="36" charset="0"/>
              </a:rPr>
              <a:t>2</a:t>
            </a:r>
            <a:r>
              <a:rPr lang="en-US" sz="2000">
                <a:solidFill>
                  <a:srgbClr val="0000FF"/>
                </a:solidFill>
                <a:latin typeface="Calibri" pitchFamily="36" charset="0"/>
              </a:rPr>
              <a:t>, </a:t>
            </a:r>
            <a:r>
              <a:rPr lang="en-US" sz="2000">
                <a:solidFill>
                  <a:srgbClr val="0000FF"/>
                </a:solidFill>
                <a:latin typeface="Symbol" pitchFamily="36" charset="2"/>
                <a:ea typeface="Symbol" pitchFamily="36" charset="2"/>
                <a:cs typeface="Symbol" pitchFamily="36" charset="2"/>
              </a:rPr>
              <a:t>h</a:t>
            </a:r>
            <a:r>
              <a:rPr lang="en-US" sz="2000" baseline="-25000">
                <a:solidFill>
                  <a:srgbClr val="0000FF"/>
                </a:solidFill>
                <a:latin typeface="Calibri" pitchFamily="36" charset="0"/>
              </a:rPr>
              <a:t>x, </a:t>
            </a:r>
            <a:r>
              <a:rPr lang="en-US" sz="2000">
                <a:solidFill>
                  <a:srgbClr val="0000FF"/>
                </a:solidFill>
                <a:latin typeface="Symbol" pitchFamily="36" charset="2"/>
                <a:ea typeface="Symbol" pitchFamily="36" charset="2"/>
                <a:cs typeface="Symbol" pitchFamily="36" charset="2"/>
              </a:rPr>
              <a:t>h</a:t>
            </a:r>
            <a:r>
              <a:rPr lang="en-US" sz="2000" baseline="-25000">
                <a:solidFill>
                  <a:srgbClr val="0000FF"/>
                </a:solidFill>
                <a:latin typeface="Calibri" pitchFamily="36" charset="0"/>
              </a:rPr>
              <a:t>x,</a:t>
            </a:r>
            <a:r>
              <a:rPr lang="en-US" sz="2000">
                <a:solidFill>
                  <a:srgbClr val="0000FF"/>
                </a:solidFill>
                <a:latin typeface="Calibri" pitchFamily="36" charset="0"/>
              </a:rPr>
              <a:t> </a:t>
            </a:r>
            <a:r>
              <a:rPr lang="en-US" sz="2000">
                <a:solidFill>
                  <a:srgbClr val="0000FF"/>
                </a:solidFill>
                <a:latin typeface="Symbol" pitchFamily="36" charset="2"/>
                <a:ea typeface="Symbol" pitchFamily="36" charset="2"/>
                <a:cs typeface="Symbol" pitchFamily="36" charset="2"/>
              </a:rPr>
              <a:t>x</a:t>
            </a:r>
            <a:r>
              <a:rPr lang="en-US" sz="2000" baseline="-25000">
                <a:solidFill>
                  <a:srgbClr val="0000FF"/>
                </a:solidFill>
                <a:latin typeface="Calibri" pitchFamily="36" charset="0"/>
              </a:rPr>
              <a:t>x, </a:t>
            </a:r>
            <a:r>
              <a:rPr lang="en-US" sz="2000">
                <a:solidFill>
                  <a:srgbClr val="0000FF"/>
                </a:solidFill>
                <a:latin typeface="Symbol" pitchFamily="36" charset="2"/>
                <a:ea typeface="Symbol" pitchFamily="36" charset="2"/>
                <a:cs typeface="Symbol" pitchFamily="36" charset="2"/>
              </a:rPr>
              <a:t>x</a:t>
            </a:r>
            <a:r>
              <a:rPr lang="en-US" sz="2000" baseline="-25000">
                <a:solidFill>
                  <a:srgbClr val="0000FF"/>
                </a:solidFill>
                <a:latin typeface="Calibri" pitchFamily="36" charset="0"/>
              </a:rPr>
              <a:t>y</a:t>
            </a:r>
            <a:r>
              <a:rPr lang="en-US" sz="2000">
                <a:solidFill>
                  <a:srgbClr val="0000FF"/>
                </a:solidFill>
                <a:latin typeface="Calibri" pitchFamily="36" charset="0"/>
              </a:rPr>
              <a:t>) the Main Rings optics has been </a:t>
            </a:r>
            <a:r>
              <a:rPr lang="en-US" sz="2000" b="1">
                <a:solidFill>
                  <a:srgbClr val="0000FF"/>
                </a:solidFill>
                <a:latin typeface="Calibri" pitchFamily="36" charset="0"/>
              </a:rPr>
              <a:t>rematched</a:t>
            </a:r>
            <a:r>
              <a:rPr lang="en-US" sz="2000">
                <a:solidFill>
                  <a:srgbClr val="0000FF"/>
                </a:solidFill>
                <a:latin typeface="Calibri" pitchFamily="36" charset="0"/>
              </a:rPr>
              <a:t> (March) in order to restore:</a:t>
            </a:r>
          </a:p>
          <a:p>
            <a:pPr marL="639763" lvl="1" indent="-198438">
              <a:buFont typeface="Arial" pitchFamily="36" charset="0"/>
              <a:buChar char="•"/>
            </a:pPr>
            <a:r>
              <a:rPr lang="en-US" sz="2000">
                <a:solidFill>
                  <a:srgbClr val="0000FF"/>
                </a:solidFill>
                <a:latin typeface="Calibri" pitchFamily="36" charset="0"/>
              </a:rPr>
              <a:t>the required betatron function at the IP as well as at the CW sextupoles</a:t>
            </a:r>
          </a:p>
          <a:p>
            <a:pPr marL="639763" lvl="1" indent="-198438">
              <a:buFont typeface="Arial" pitchFamily="36" charset="0"/>
              <a:buChar char="•"/>
            </a:pPr>
            <a:r>
              <a:rPr lang="en-US" sz="2000">
                <a:solidFill>
                  <a:srgbClr val="0000FF"/>
                </a:solidFill>
                <a:latin typeface="Calibri" pitchFamily="36" charset="0"/>
              </a:rPr>
              <a:t>The proper phase advance between the injection kickers</a:t>
            </a:r>
          </a:p>
          <a:p>
            <a:pPr marL="639763" lvl="1" indent="-198438">
              <a:buFont typeface="Arial" pitchFamily="36" charset="0"/>
              <a:buChar char="•"/>
            </a:pPr>
            <a:r>
              <a:rPr lang="en-US" sz="2000">
                <a:solidFill>
                  <a:srgbClr val="0000FF"/>
                </a:solidFill>
                <a:latin typeface="Calibri" pitchFamily="36" charset="0"/>
              </a:rPr>
              <a:t>Symmetry in the short sections</a:t>
            </a:r>
          </a:p>
          <a:p>
            <a:endParaRPr lang="en-US" sz="2000">
              <a:solidFill>
                <a:srgbClr val="0000FF"/>
              </a:solidFill>
              <a:latin typeface="Calibri" pitchFamily="36" charset="0"/>
            </a:endParaRPr>
          </a:p>
          <a:p>
            <a:endParaRPr lang="en-US" sz="2000">
              <a:solidFill>
                <a:srgbClr val="0000FF"/>
              </a:solidFill>
              <a:latin typeface="Calibri" pitchFamily="36" charset="0"/>
            </a:endParaRPr>
          </a:p>
          <a:p>
            <a:endParaRPr lang="en-US" sz="2000">
              <a:solidFill>
                <a:srgbClr val="0000FF"/>
              </a:solidFill>
              <a:latin typeface="Calibri" pitchFamily="36" charset="0"/>
            </a:endParaRPr>
          </a:p>
          <a:p>
            <a:endParaRPr lang="en-US" sz="2000">
              <a:latin typeface="Calibri" pitchFamily="36" charset="0"/>
            </a:endParaRPr>
          </a:p>
        </p:txBody>
      </p:sp>
      <p:sp>
        <p:nvSpPr>
          <p:cNvPr id="29700" name="Rectangle 5"/>
          <p:cNvSpPr>
            <a:spLocks noChangeArrowheads="1"/>
          </p:cNvSpPr>
          <p:nvPr/>
        </p:nvSpPr>
        <p:spPr bwMode="auto">
          <a:xfrm>
            <a:off x="733425" y="2927350"/>
            <a:ext cx="7442200" cy="922338"/>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Calibri" pitchFamily="36" charset="0"/>
              </a:rPr>
              <a:t>As a consequence of the beam rematch:</a:t>
            </a:r>
          </a:p>
          <a:p>
            <a:pPr marL="633413" lvl="1" indent="-192088">
              <a:buFont typeface="Arial" pitchFamily="36" charset="0"/>
              <a:buChar char="•"/>
            </a:pPr>
            <a:r>
              <a:rPr lang="en-US">
                <a:solidFill>
                  <a:srgbClr val="0000FF"/>
                </a:solidFill>
                <a:latin typeface="Calibri" pitchFamily="36" charset="0"/>
              </a:rPr>
              <a:t>smoother injection with higher efficiency and lower radiation level</a:t>
            </a:r>
          </a:p>
          <a:p>
            <a:pPr marL="633413" lvl="1" indent="-192088">
              <a:buFont typeface="Arial" pitchFamily="36" charset="0"/>
              <a:buChar char="•"/>
            </a:pPr>
            <a:r>
              <a:rPr lang="en-US">
                <a:solidFill>
                  <a:srgbClr val="0000FF"/>
                </a:solidFill>
                <a:latin typeface="Calibri" pitchFamily="36" charset="0"/>
              </a:rPr>
              <a:t>Reduced beam blow-up with the main and the opposite beam current</a:t>
            </a:r>
          </a:p>
        </p:txBody>
      </p:sp>
      <p:pic>
        <p:nvPicPr>
          <p:cNvPr id="29701" name="Picture 4"/>
          <p:cNvPicPr>
            <a:picLocks noChangeAspect="1"/>
          </p:cNvPicPr>
          <p:nvPr/>
        </p:nvPicPr>
        <mc:AlternateContent>
          <mc:Choice xmlns:ma="http://schemas.microsoft.com/office/mac/drawingml/2008/main" Requires="ma">
            <p:blipFill>
              <a:blip r:embed="rId2"/>
              <a:srcRect t="9087"/>
              <a:stretch>
                <a:fillRect/>
              </a:stretch>
            </p:blipFill>
          </mc:Choice>
          <mc:Fallback>
            <p:blipFill>
              <a:blip r:embed="rId3"/>
              <a:srcRect t="9087"/>
              <a:stretch>
                <a:fillRect/>
              </a:stretch>
            </p:blipFill>
          </mc:Fallback>
        </mc:AlternateContent>
        <p:spPr bwMode="auto">
          <a:xfrm>
            <a:off x="1298575" y="4013200"/>
            <a:ext cx="3805238" cy="2620963"/>
          </a:xfrm>
          <a:prstGeom prst="rect">
            <a:avLst/>
          </a:prstGeom>
          <a:solidFill>
            <a:schemeClr val="bg1"/>
          </a:solidFill>
          <a:ln w="9525">
            <a:noFill/>
            <a:miter lim="800000"/>
            <a:headEnd/>
            <a:tailEnd/>
          </a:ln>
        </p:spPr>
      </p:pic>
      <p:pic>
        <p:nvPicPr>
          <p:cNvPr id="29702" name="Picture 5"/>
          <p:cNvPicPr>
            <a:picLocks noChangeAspect="1"/>
          </p:cNvPicPr>
          <p:nvPr/>
        </p:nvPicPr>
        <mc:AlternateContent>
          <mc:Choice xmlns:ma="http://schemas.microsoft.com/office/mac/drawingml/2008/main" Requires="ma">
            <p:blipFill>
              <a:blip r:embed="rId4"/>
              <a:srcRect t="19162"/>
              <a:stretch>
                <a:fillRect/>
              </a:stretch>
            </p:blipFill>
          </mc:Choice>
          <mc:Fallback>
            <p:blipFill>
              <a:blip r:embed="rId5"/>
              <a:srcRect t="19162"/>
              <a:stretch>
                <a:fillRect/>
              </a:stretch>
            </p:blipFill>
          </mc:Fallback>
        </mc:AlternateContent>
        <p:spPr bwMode="auto">
          <a:xfrm>
            <a:off x="5543550" y="4119563"/>
            <a:ext cx="2533650" cy="2362200"/>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787400" y="0"/>
            <a:ext cx="7772400" cy="585788"/>
          </a:xfrm>
          <a:prstGeom prst="rect">
            <a:avLst/>
          </a:prstGeom>
          <a:noFill/>
          <a:ln w="9525">
            <a:noFill/>
            <a:miter lim="800000"/>
            <a:headEnd/>
            <a:tailEnd/>
          </a:ln>
        </p:spPr>
        <p:txBody>
          <a:bodyPr>
            <a:prstTxWarp prst="textNoShape">
              <a:avLst/>
            </a:prstTxWarp>
            <a:spAutoFit/>
          </a:bodyPr>
          <a:lstStyle/>
          <a:p>
            <a:pPr algn="ctr">
              <a:spcBef>
                <a:spcPct val="50000"/>
              </a:spcBef>
            </a:pPr>
            <a:r>
              <a:rPr lang="it-IT" sz="3200">
                <a:solidFill>
                  <a:srgbClr val="FF0000"/>
                </a:solidFill>
              </a:rPr>
              <a:t>Clearing electrodes in the e+ ring</a:t>
            </a:r>
          </a:p>
        </p:txBody>
      </p:sp>
      <p:pic>
        <p:nvPicPr>
          <p:cNvPr id="30723" name="Picture 2" descr="C:\Users\David\Desktop\DAFNE\elettrodi\IPAC10\Fig1.jpg"/>
          <p:cNvPicPr>
            <a:picLocks noChangeAspect="1" noChangeArrowheads="1"/>
          </p:cNvPicPr>
          <p:nvPr/>
        </p:nvPicPr>
        <p:blipFill>
          <a:blip r:embed="rId2"/>
          <a:srcRect/>
          <a:stretch>
            <a:fillRect/>
          </a:stretch>
        </p:blipFill>
        <p:spPr bwMode="auto">
          <a:xfrm>
            <a:off x="0" y="1573213"/>
            <a:ext cx="5399088" cy="1787525"/>
          </a:xfrm>
          <a:prstGeom prst="rect">
            <a:avLst/>
          </a:prstGeom>
          <a:noFill/>
          <a:ln w="9525">
            <a:noFill/>
            <a:miter lim="800000"/>
            <a:headEnd/>
            <a:tailEnd/>
          </a:ln>
        </p:spPr>
      </p:pic>
      <p:pic>
        <p:nvPicPr>
          <p:cNvPr id="30724" name="Picture 3" descr="C:\Users\David\Desktop\DAFNE\elettrodi\IPAC10\Fig4.jpg"/>
          <p:cNvPicPr>
            <a:picLocks noChangeAspect="1" noChangeArrowheads="1"/>
          </p:cNvPicPr>
          <p:nvPr/>
        </p:nvPicPr>
        <p:blipFill>
          <a:blip r:embed="rId3"/>
          <a:srcRect/>
          <a:stretch>
            <a:fillRect/>
          </a:stretch>
        </p:blipFill>
        <p:spPr bwMode="auto">
          <a:xfrm>
            <a:off x="5399088" y="571500"/>
            <a:ext cx="3640137" cy="3398838"/>
          </a:xfrm>
          <a:prstGeom prst="rect">
            <a:avLst/>
          </a:prstGeom>
          <a:noFill/>
          <a:ln w="9525">
            <a:noFill/>
            <a:miter lim="800000"/>
            <a:headEnd/>
            <a:tailEnd/>
          </a:ln>
        </p:spPr>
      </p:pic>
      <p:pic>
        <p:nvPicPr>
          <p:cNvPr id="30725" name="Picture 4" descr="C:\Users\David\Desktop\DAFNE\elettrodi\IPAC10\Fig3.jpg"/>
          <p:cNvPicPr>
            <a:picLocks noChangeAspect="1" noChangeArrowheads="1"/>
          </p:cNvPicPr>
          <p:nvPr/>
        </p:nvPicPr>
        <p:blipFill>
          <a:blip r:embed="rId4"/>
          <a:srcRect/>
          <a:stretch>
            <a:fillRect/>
          </a:stretch>
        </p:blipFill>
        <p:spPr bwMode="auto">
          <a:xfrm>
            <a:off x="6813550" y="4041775"/>
            <a:ext cx="1863725" cy="2716213"/>
          </a:xfrm>
          <a:prstGeom prst="rect">
            <a:avLst/>
          </a:prstGeom>
          <a:noFill/>
          <a:ln w="9525">
            <a:noFill/>
            <a:miter lim="800000"/>
            <a:headEnd/>
            <a:tailEnd/>
          </a:ln>
        </p:spPr>
      </p:pic>
      <p:pic>
        <p:nvPicPr>
          <p:cNvPr id="30726" name="Picture 5" descr="C:\Users\David\Desktop\DAFNE\elettrodi\IPAC12\Fig5_new.jpg"/>
          <p:cNvPicPr>
            <a:picLocks noChangeAspect="1" noChangeArrowheads="1"/>
          </p:cNvPicPr>
          <p:nvPr/>
        </p:nvPicPr>
        <p:blipFill>
          <a:blip r:embed="rId5"/>
          <a:srcRect/>
          <a:stretch>
            <a:fillRect/>
          </a:stretch>
        </p:blipFill>
        <p:spPr bwMode="auto">
          <a:xfrm>
            <a:off x="114300" y="3440113"/>
            <a:ext cx="4211638" cy="3395662"/>
          </a:xfrm>
          <a:prstGeom prst="rect">
            <a:avLst/>
          </a:prstGeom>
          <a:noFill/>
          <a:ln w="9525">
            <a:noFill/>
            <a:miter lim="800000"/>
            <a:headEnd/>
            <a:tailEnd/>
          </a:ln>
        </p:spPr>
      </p:pic>
      <p:sp>
        <p:nvSpPr>
          <p:cNvPr id="30727" name="Rettangolo 2"/>
          <p:cNvSpPr>
            <a:spLocks noChangeArrowheads="1"/>
          </p:cNvSpPr>
          <p:nvPr/>
        </p:nvSpPr>
        <p:spPr bwMode="auto">
          <a:xfrm>
            <a:off x="0" y="571500"/>
            <a:ext cx="5399088" cy="1384300"/>
          </a:xfrm>
          <a:prstGeom prst="rect">
            <a:avLst/>
          </a:prstGeom>
          <a:noFill/>
          <a:ln w="9525">
            <a:noFill/>
            <a:miter lim="800000"/>
            <a:headEnd/>
            <a:tailEnd/>
          </a:ln>
        </p:spPr>
        <p:txBody>
          <a:bodyPr>
            <a:prstTxWarp prst="textNoShape">
              <a:avLst/>
            </a:prstTxWarp>
            <a:spAutoFit/>
          </a:bodyPr>
          <a:lstStyle/>
          <a:p>
            <a:pPr algn="just"/>
            <a:r>
              <a:rPr lang="en-GB" sz="1400"/>
              <a:t>During the last shut-down, strip-line electrodes have been inserted in all dipole and wiggler vacuum chambers of the positron ring and have been connected to external dc voltage generators in order to absorb the photo-electrons overcoming the limitations in the maximum storable positron current due to the e</a:t>
            </a:r>
            <a:r>
              <a:rPr lang="en-GB" sz="1400" baseline="30000"/>
              <a:t>-</a:t>
            </a:r>
            <a:r>
              <a:rPr lang="en-GB" sz="1400"/>
              <a:t> cloud driven instabilities.</a:t>
            </a:r>
            <a:endParaRPr lang="en-US" sz="1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4" descr="Iele_24_4_12.jpg"/>
          <p:cNvPicPr>
            <a:picLocks noChangeAspect="1"/>
          </p:cNvPicPr>
          <p:nvPr/>
        </p:nvPicPr>
        <p:blipFill>
          <a:blip r:embed="rId2"/>
          <a:srcRect/>
          <a:stretch>
            <a:fillRect/>
          </a:stretch>
        </p:blipFill>
        <p:spPr bwMode="auto">
          <a:xfrm>
            <a:off x="292100" y="1914525"/>
            <a:ext cx="4249738" cy="3343275"/>
          </a:xfrm>
          <a:prstGeom prst="rect">
            <a:avLst/>
          </a:prstGeom>
          <a:noFill/>
          <a:ln w="9525">
            <a:noFill/>
            <a:miter lim="800000"/>
            <a:headEnd/>
            <a:tailEnd/>
          </a:ln>
        </p:spPr>
      </p:pic>
      <p:pic>
        <p:nvPicPr>
          <p:cNvPr id="34819" name="Picture 4" descr="Ip_1032_4_5_12.jpg"/>
          <p:cNvPicPr>
            <a:picLocks noChangeAspect="1"/>
          </p:cNvPicPr>
          <p:nvPr/>
        </p:nvPicPr>
        <p:blipFill>
          <a:blip r:embed="rId3"/>
          <a:srcRect/>
          <a:stretch>
            <a:fillRect/>
          </a:stretch>
        </p:blipFill>
        <p:spPr bwMode="auto">
          <a:xfrm>
            <a:off x="4632325" y="1914525"/>
            <a:ext cx="4249738" cy="3343275"/>
          </a:xfrm>
          <a:prstGeom prst="rect">
            <a:avLst/>
          </a:prstGeom>
          <a:noFill/>
          <a:ln w="9525">
            <a:noFill/>
            <a:miter lim="800000"/>
            <a:headEnd/>
            <a:tailEnd/>
          </a:ln>
        </p:spPr>
      </p:pic>
      <p:sp>
        <p:nvSpPr>
          <p:cNvPr id="6" name="TextBox 1"/>
          <p:cNvSpPr txBox="1">
            <a:spLocks noChangeArrowheads="1"/>
          </p:cNvSpPr>
          <p:nvPr/>
        </p:nvSpPr>
        <p:spPr bwMode="auto">
          <a:xfrm>
            <a:off x="1555750" y="376238"/>
            <a:ext cx="6032500" cy="646112"/>
          </a:xfrm>
          <a:prstGeom prst="rect">
            <a:avLst/>
          </a:prstGeom>
          <a:solidFill>
            <a:srgbClr val="FFFFFF"/>
          </a:solid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3600" dirty="0">
                <a:solidFill>
                  <a:srgbClr val="FF0000"/>
                </a:solidFill>
                <a:latin typeface="+mn-lt"/>
                <a:ea typeface="+mn-ea"/>
                <a:cs typeface="+mn-cs"/>
              </a:rPr>
              <a:t>Highest currents stored by now</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179388" y="258763"/>
            <a:ext cx="8137714" cy="461665"/>
          </a:xfrm>
          <a:prstGeom prst="rect">
            <a:avLst/>
          </a:prstGeom>
          <a:noFill/>
          <a:ln w="9525">
            <a:noFill/>
            <a:miter lim="800000"/>
            <a:headEnd/>
            <a:tailEnd/>
          </a:ln>
          <a:effectLst/>
        </p:spPr>
        <p:txBody>
          <a:bodyPr wrap="none">
            <a:prstTxWarp prst="textNoShape">
              <a:avLst/>
            </a:prstTxWarp>
            <a:spAutoFit/>
          </a:bodyPr>
          <a:lstStyle/>
          <a:p>
            <a:r>
              <a:rPr lang="it-IT" sz="2400" b="1" dirty="0">
                <a:solidFill>
                  <a:srgbClr val="FF0000"/>
                </a:solidFill>
                <a:latin typeface="Helvetica" pitchFamily="36" charset="0"/>
              </a:rPr>
              <a:t>May-Jun2012                     </a:t>
            </a:r>
            <a:r>
              <a:rPr lang="it-IT" sz="2400" b="1" dirty="0" err="1">
                <a:solidFill>
                  <a:srgbClr val="FF0000"/>
                </a:solidFill>
                <a:latin typeface="Helvetica" pitchFamily="36" charset="0"/>
              </a:rPr>
              <a:t>Bunch</a:t>
            </a:r>
            <a:r>
              <a:rPr lang="it-IT" sz="2400" b="1" dirty="0">
                <a:solidFill>
                  <a:srgbClr val="FF0000"/>
                </a:solidFill>
                <a:latin typeface="Helvetica" pitchFamily="36" charset="0"/>
              </a:rPr>
              <a:t> </a:t>
            </a:r>
            <a:r>
              <a:rPr lang="it-IT" sz="2400" b="1" dirty="0" err="1">
                <a:solidFill>
                  <a:srgbClr val="FF0000"/>
                </a:solidFill>
                <a:latin typeface="Helvetica" pitchFamily="36" charset="0"/>
              </a:rPr>
              <a:t>length</a:t>
            </a:r>
            <a:r>
              <a:rPr lang="it-IT" sz="2400" b="1" dirty="0">
                <a:solidFill>
                  <a:srgbClr val="FF0000"/>
                </a:solidFill>
                <a:latin typeface="Helvetica" pitchFamily="36" charset="0"/>
              </a:rPr>
              <a:t> </a:t>
            </a:r>
            <a:r>
              <a:rPr lang="it-IT" sz="2400" b="1" dirty="0" err="1">
                <a:solidFill>
                  <a:srgbClr val="FF0000"/>
                </a:solidFill>
                <a:latin typeface="Helvetica" pitchFamily="36" charset="0"/>
              </a:rPr>
              <a:t>measurements</a:t>
            </a:r>
            <a:endParaRPr lang="en-US" sz="2400" b="1" dirty="0">
              <a:solidFill>
                <a:srgbClr val="FF0000"/>
              </a:solidFill>
              <a:latin typeface="Helvetica" pitchFamily="36" charset="0"/>
            </a:endParaRPr>
          </a:p>
        </p:txBody>
      </p:sp>
      <p:sp>
        <p:nvSpPr>
          <p:cNvPr id="2056" name="Text Box 8"/>
          <p:cNvSpPr txBox="1">
            <a:spLocks noChangeArrowheads="1"/>
          </p:cNvSpPr>
          <p:nvPr/>
        </p:nvSpPr>
        <p:spPr bwMode="auto">
          <a:xfrm>
            <a:off x="250825" y="5876925"/>
            <a:ext cx="4051300" cy="641350"/>
          </a:xfrm>
          <a:prstGeom prst="rect">
            <a:avLst/>
          </a:prstGeom>
          <a:noFill/>
          <a:ln w="9525">
            <a:noFill/>
            <a:miter lim="800000"/>
            <a:headEnd/>
            <a:tailEnd/>
          </a:ln>
          <a:effectLst/>
        </p:spPr>
        <p:txBody>
          <a:bodyPr wrap="none">
            <a:prstTxWarp prst="textNoShape">
              <a:avLst/>
            </a:prstTxWarp>
            <a:spAutoFit/>
          </a:bodyPr>
          <a:lstStyle/>
          <a:p>
            <a:pPr>
              <a:buFontTx/>
              <a:buChar char="•"/>
            </a:pPr>
            <a:r>
              <a:rPr lang="it-IT"/>
              <a:t>Single bunch @ different RF voltages</a:t>
            </a:r>
          </a:p>
          <a:p>
            <a:pPr>
              <a:buFontTx/>
              <a:buChar char="•"/>
            </a:pPr>
            <a:r>
              <a:rPr lang="it-IT"/>
              <a:t>Gaussian fit</a:t>
            </a:r>
            <a:endParaRPr lang="en-US"/>
          </a:p>
        </p:txBody>
      </p:sp>
      <p:pic>
        <p:nvPicPr>
          <p:cNvPr id="2058" name="Picture 10" descr="comp_e"/>
          <p:cNvPicPr>
            <a:picLocks noChangeAspect="1" noChangeArrowheads="1"/>
          </p:cNvPicPr>
          <p:nvPr/>
        </p:nvPicPr>
        <p:blipFill>
          <a:blip r:embed="rId2"/>
          <a:srcRect l="4857" r="7178"/>
          <a:stretch>
            <a:fillRect/>
          </a:stretch>
        </p:blipFill>
        <p:spPr bwMode="auto">
          <a:xfrm>
            <a:off x="0" y="1557338"/>
            <a:ext cx="4572000" cy="3714750"/>
          </a:xfrm>
          <a:prstGeom prst="rect">
            <a:avLst/>
          </a:prstGeom>
          <a:noFill/>
        </p:spPr>
      </p:pic>
      <p:pic>
        <p:nvPicPr>
          <p:cNvPr id="2059" name="Picture 11" descr="comp_p"/>
          <p:cNvPicPr>
            <a:picLocks noChangeAspect="1" noChangeArrowheads="1"/>
          </p:cNvPicPr>
          <p:nvPr/>
        </p:nvPicPr>
        <p:blipFill>
          <a:blip r:embed="rId3"/>
          <a:srcRect l="6934" r="5803"/>
          <a:stretch>
            <a:fillRect/>
          </a:stretch>
        </p:blipFill>
        <p:spPr bwMode="auto">
          <a:xfrm>
            <a:off x="4608513" y="1557338"/>
            <a:ext cx="4535487" cy="37147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149104" y="439738"/>
            <a:ext cx="2880716" cy="707886"/>
          </a:xfrm>
          <a:prstGeom prst="rect">
            <a:avLst/>
          </a:prstGeom>
          <a:solidFill>
            <a:srgbClr val="FFFFFF"/>
          </a:solidFill>
          <a:ln w="9525">
            <a:noFill/>
            <a:miter lim="800000"/>
            <a:headEnd/>
            <a:tailEnd/>
          </a:ln>
        </p:spPr>
        <p:txBody>
          <a:bodyPr wrap="none">
            <a:prstTxWarp prst="textNoShape">
              <a:avLst/>
            </a:prstTxWarp>
            <a:spAutoFit/>
          </a:bodyPr>
          <a:lstStyle/>
          <a:p>
            <a:pPr algn="ctr">
              <a:defRPr/>
            </a:pPr>
            <a:r>
              <a:rPr lang="en-US" sz="4000" b="1" dirty="0">
                <a:solidFill>
                  <a:srgbClr val="FF0000"/>
                </a:solidFill>
                <a:latin typeface="+mj-lt"/>
                <a:ea typeface="ＭＳ Ｐゴシック" charset="-128"/>
                <a:cs typeface="ＭＳ Ｐゴシック" charset="-128"/>
              </a:rPr>
              <a:t>DA</a:t>
            </a:r>
            <a:r>
              <a:rPr lang="en-US" sz="4000" b="1" dirty="0">
                <a:solidFill>
                  <a:srgbClr val="FF0000"/>
                </a:solidFill>
                <a:latin typeface="+mj-lt"/>
                <a:ea typeface="Symbol" charset="2"/>
                <a:cs typeface="Symbol" charset="2"/>
              </a:rPr>
              <a:t>F</a:t>
            </a:r>
            <a:r>
              <a:rPr lang="en-US" sz="4000" b="1" dirty="0">
                <a:solidFill>
                  <a:srgbClr val="FF0000"/>
                </a:solidFill>
                <a:latin typeface="+mj-lt"/>
                <a:ea typeface="ＭＳ Ｐゴシック" charset="-128"/>
                <a:cs typeface="ＭＳ Ｐゴシック" charset="-128"/>
              </a:rPr>
              <a:t>NE plans</a:t>
            </a:r>
          </a:p>
        </p:txBody>
      </p:sp>
      <p:sp>
        <p:nvSpPr>
          <p:cNvPr id="49155" name="TextBox 4"/>
          <p:cNvSpPr txBox="1">
            <a:spLocks noChangeArrowheads="1"/>
          </p:cNvSpPr>
          <p:nvPr/>
        </p:nvSpPr>
        <p:spPr bwMode="auto">
          <a:xfrm>
            <a:off x="1066800" y="1354753"/>
            <a:ext cx="7586663" cy="4893647"/>
          </a:xfrm>
          <a:prstGeom prst="rect">
            <a:avLst/>
          </a:prstGeom>
          <a:solidFill>
            <a:srgbClr val="FFFFFF"/>
          </a:solidFill>
          <a:ln w="9525">
            <a:noFill/>
            <a:miter lim="800000"/>
            <a:headEnd/>
            <a:tailEnd/>
          </a:ln>
        </p:spPr>
        <p:txBody>
          <a:bodyPr>
            <a:prstTxWarp prst="textNoShape">
              <a:avLst/>
            </a:prstTxWarp>
            <a:spAutoFit/>
          </a:bodyPr>
          <a:lstStyle/>
          <a:p>
            <a:pPr>
              <a:defRPr/>
            </a:pPr>
            <a:endParaRPr lang="en-US" sz="2400" dirty="0">
              <a:solidFill>
                <a:srgbClr val="0000FF"/>
              </a:solidFill>
              <a:latin typeface="Arial" charset="0"/>
              <a:ea typeface="ＭＳ Ｐゴシック" charset="-128"/>
              <a:cs typeface="ＭＳ Ｐゴシック" charset="-128"/>
            </a:endParaRPr>
          </a:p>
          <a:p>
            <a:pPr>
              <a:defRPr/>
            </a:pPr>
            <a:r>
              <a:rPr lang="en-US" sz="2400" b="1" dirty="0">
                <a:solidFill>
                  <a:srgbClr val="0000FF"/>
                </a:solidFill>
                <a:latin typeface="Arial" charset="0"/>
                <a:ea typeface="ＭＳ Ｐゴシック" charset="-128"/>
                <a:cs typeface="ＭＳ Ｐゴシック" charset="-128"/>
              </a:rPr>
              <a:t>Jun 1</a:t>
            </a:r>
            <a:r>
              <a:rPr lang="en-US" sz="2400" b="1" baseline="30000" dirty="0">
                <a:solidFill>
                  <a:srgbClr val="0000FF"/>
                </a:solidFill>
                <a:latin typeface="Arial" charset="0"/>
                <a:ea typeface="ＭＳ Ｐゴシック" charset="-128"/>
                <a:cs typeface="ＭＳ Ｐゴシック" charset="-128"/>
              </a:rPr>
              <a:t>st</a:t>
            </a:r>
            <a:r>
              <a:rPr lang="en-US" sz="2400" b="1" dirty="0">
                <a:solidFill>
                  <a:srgbClr val="0000FF"/>
                </a:solidFill>
                <a:latin typeface="Arial" charset="0"/>
                <a:ea typeface="ＭＳ Ｐゴシック" charset="-128"/>
                <a:cs typeface="ＭＳ Ｐゴシック" charset="-128"/>
              </a:rPr>
              <a:t> – July 15</a:t>
            </a:r>
            <a:r>
              <a:rPr lang="en-US" sz="2400" b="1" baseline="30000" dirty="0">
                <a:solidFill>
                  <a:srgbClr val="0000FF"/>
                </a:solidFill>
                <a:latin typeface="Arial" charset="0"/>
                <a:ea typeface="ＭＳ Ｐゴシック" charset="-128"/>
                <a:cs typeface="ＭＳ Ｐゴシック" charset="-128"/>
              </a:rPr>
              <a:t>th</a:t>
            </a:r>
            <a:r>
              <a:rPr lang="en-US" sz="2400" b="1" dirty="0">
                <a:solidFill>
                  <a:srgbClr val="0000FF"/>
                </a:solidFill>
                <a:latin typeface="Arial" charset="0"/>
                <a:ea typeface="ＭＳ Ｐゴシック" charset="-128"/>
                <a:cs typeface="ＭＳ Ｐゴシック" charset="-128"/>
              </a:rPr>
              <a:t> </a:t>
            </a:r>
            <a:r>
              <a:rPr lang="en-US" sz="2400" dirty="0">
                <a:solidFill>
                  <a:srgbClr val="0000FF"/>
                </a:solidFill>
                <a:latin typeface="Arial" charset="0"/>
                <a:ea typeface="ＭＳ Ｐゴシック" charset="-128"/>
                <a:cs typeface="ＭＳ Ｐゴシック" charset="-128"/>
              </a:rPr>
              <a:t>machine and luminosity studies  </a:t>
            </a:r>
          </a:p>
          <a:p>
            <a:pPr>
              <a:defRPr/>
            </a:pPr>
            <a:r>
              <a:rPr lang="en-US" sz="2400" b="1" dirty="0">
                <a:solidFill>
                  <a:srgbClr val="0000FF"/>
                </a:solidFill>
                <a:latin typeface="Arial" charset="0"/>
                <a:ea typeface="ＭＳ Ｐゴシック" charset="-128"/>
                <a:cs typeface="ＭＳ Ｐゴシック" charset="-128"/>
              </a:rPr>
              <a:t>Jul 15</a:t>
            </a:r>
            <a:r>
              <a:rPr lang="en-US" sz="2400" b="1" baseline="30000" dirty="0">
                <a:solidFill>
                  <a:srgbClr val="0000FF"/>
                </a:solidFill>
                <a:latin typeface="Arial" charset="0"/>
                <a:ea typeface="ＭＳ Ｐゴシック" charset="-128"/>
                <a:cs typeface="ＭＳ Ｐゴシック" charset="-128"/>
              </a:rPr>
              <a:t>th</a:t>
            </a:r>
            <a:r>
              <a:rPr lang="en-US" sz="2400" b="1" dirty="0">
                <a:solidFill>
                  <a:srgbClr val="0000FF"/>
                </a:solidFill>
                <a:latin typeface="Arial" charset="0"/>
                <a:ea typeface="ＭＳ Ｐゴシック" charset="-128"/>
                <a:cs typeface="ＭＳ Ｐゴシック" charset="-128"/>
              </a:rPr>
              <a:t> – Aug 31</a:t>
            </a:r>
            <a:r>
              <a:rPr lang="en-US" sz="2400" b="1" baseline="30000" dirty="0">
                <a:solidFill>
                  <a:srgbClr val="0000FF"/>
                </a:solidFill>
                <a:latin typeface="Arial" charset="0"/>
                <a:ea typeface="ＭＳ Ｐゴシック" charset="-128"/>
                <a:cs typeface="ＭＳ Ｐゴシック" charset="-128"/>
              </a:rPr>
              <a:t>st</a:t>
            </a:r>
            <a:r>
              <a:rPr lang="en-US" sz="2400" b="1" dirty="0">
                <a:solidFill>
                  <a:srgbClr val="0000FF"/>
                </a:solidFill>
                <a:latin typeface="Arial" charset="0"/>
                <a:ea typeface="ＭＳ Ｐゴシック" charset="-128"/>
                <a:cs typeface="ＭＳ Ｐゴシック" charset="-128"/>
              </a:rPr>
              <a:t> </a:t>
            </a:r>
            <a:r>
              <a:rPr lang="en-US" sz="2400" dirty="0">
                <a:solidFill>
                  <a:srgbClr val="0000FF"/>
                </a:solidFill>
                <a:latin typeface="Arial" charset="0"/>
                <a:ea typeface="ＭＳ Ｐゴシック" charset="-128"/>
                <a:cs typeface="ＭＳ Ｐゴシック" charset="-128"/>
              </a:rPr>
              <a:t>shut down for ordinary maintenance</a:t>
            </a:r>
          </a:p>
          <a:p>
            <a:pPr>
              <a:defRPr/>
            </a:pPr>
            <a:r>
              <a:rPr lang="en-US" sz="2400" b="1" dirty="0">
                <a:solidFill>
                  <a:srgbClr val="0000FF"/>
                </a:solidFill>
                <a:latin typeface="Arial" charset="0"/>
                <a:ea typeface="ＭＳ Ｐゴシック" charset="-128"/>
                <a:cs typeface="ＭＳ Ｐゴシック" charset="-128"/>
              </a:rPr>
              <a:t>Sep 3</a:t>
            </a:r>
            <a:r>
              <a:rPr lang="en-US" sz="2400" b="1" baseline="30000" dirty="0">
                <a:solidFill>
                  <a:srgbClr val="0000FF"/>
                </a:solidFill>
                <a:latin typeface="Arial" charset="0"/>
                <a:ea typeface="ＭＳ Ｐゴシック" charset="-128"/>
                <a:cs typeface="ＭＳ Ｐゴシック" charset="-128"/>
              </a:rPr>
              <a:t>rd</a:t>
            </a:r>
            <a:r>
              <a:rPr lang="en-US" sz="2400" b="1" dirty="0">
                <a:solidFill>
                  <a:srgbClr val="0000FF"/>
                </a:solidFill>
                <a:latin typeface="Arial" charset="0"/>
                <a:ea typeface="ＭＳ Ｐゴシック" charset="-128"/>
                <a:cs typeface="ＭＳ Ｐゴシック" charset="-128"/>
              </a:rPr>
              <a:t> –  Dec </a:t>
            </a:r>
            <a:r>
              <a:rPr lang="en-US" sz="2400" dirty="0">
                <a:solidFill>
                  <a:srgbClr val="0000FF"/>
                </a:solidFill>
                <a:latin typeface="Arial" charset="0"/>
                <a:ea typeface="ＭＳ Ｐゴシック" charset="-128"/>
                <a:cs typeface="ＭＳ Ｐゴシック" charset="-128"/>
              </a:rPr>
              <a:t>machine and luminosity studies </a:t>
            </a:r>
          </a:p>
          <a:p>
            <a:pPr>
              <a:defRPr/>
            </a:pPr>
            <a:endParaRPr lang="en-US" sz="2400" dirty="0">
              <a:solidFill>
                <a:srgbClr val="0000FF"/>
              </a:solidFill>
              <a:latin typeface="Arial" charset="0"/>
              <a:ea typeface="ＭＳ Ｐゴシック" charset="-128"/>
              <a:cs typeface="ＭＳ Ｐゴシック" charset="-128"/>
            </a:endParaRPr>
          </a:p>
          <a:p>
            <a:pPr>
              <a:defRPr/>
            </a:pPr>
            <a:r>
              <a:rPr lang="en-US" sz="2400" b="1" dirty="0">
                <a:solidFill>
                  <a:schemeClr val="accent2">
                    <a:lumMod val="75000"/>
                  </a:schemeClr>
                </a:solidFill>
                <a:latin typeface="Arial" charset="0"/>
                <a:ea typeface="ＭＳ Ｐゴシック" charset="-128"/>
                <a:cs typeface="ＭＳ Ｐゴシック" charset="-128"/>
              </a:rPr>
              <a:t>Jan 2013 </a:t>
            </a:r>
            <a:r>
              <a:rPr lang="en-US" sz="2400" dirty="0">
                <a:solidFill>
                  <a:srgbClr val="0000FF"/>
                </a:solidFill>
                <a:latin typeface="Arial" charset="0"/>
                <a:ea typeface="ＭＳ Ｐゴシック" charset="-128"/>
                <a:cs typeface="ＭＳ Ｐゴシック" charset="-128"/>
              </a:rPr>
              <a:t>shut-down (~ 6 months) to allow the installation of the KLOE inner tracker and to undertake a general consolidation of the accelerator complex.</a:t>
            </a:r>
          </a:p>
          <a:p>
            <a:pPr>
              <a:defRPr/>
            </a:pPr>
            <a:endParaRPr lang="en-US" sz="2400" dirty="0">
              <a:solidFill>
                <a:srgbClr val="0000FF"/>
              </a:solidFill>
              <a:latin typeface="Arial" charset="0"/>
              <a:ea typeface="ＭＳ Ｐゴシック" charset="-128"/>
              <a:cs typeface="ＭＳ Ｐゴシック" charset="-128"/>
            </a:endParaRPr>
          </a:p>
          <a:p>
            <a:pPr>
              <a:defRPr/>
            </a:pPr>
            <a:r>
              <a:rPr lang="en-US" sz="2400" dirty="0">
                <a:solidFill>
                  <a:srgbClr val="0000FF"/>
                </a:solidFill>
                <a:latin typeface="Arial" charset="0"/>
                <a:ea typeface="ＭＳ Ｐゴシック" charset="-128"/>
                <a:cs typeface="ＭＳ Ｐゴシック" charset="-128"/>
              </a:rPr>
              <a:t>By now the activity on DA</a:t>
            </a:r>
            <a:r>
              <a:rPr lang="en-US" sz="2400" dirty="0">
                <a:solidFill>
                  <a:srgbClr val="0000FF"/>
                </a:solidFill>
                <a:latin typeface="Symbol" charset="2"/>
                <a:ea typeface="ＭＳ Ｐゴシック" charset="-128"/>
                <a:cs typeface="Symbol" charset="2"/>
              </a:rPr>
              <a:t>F</a:t>
            </a:r>
            <a:r>
              <a:rPr lang="en-US" sz="2400" dirty="0">
                <a:solidFill>
                  <a:srgbClr val="0000FF"/>
                </a:solidFill>
                <a:latin typeface="Arial" charset="0"/>
                <a:ea typeface="ＭＳ Ｐゴシック" charset="-128"/>
                <a:cs typeface="ＭＳ Ｐゴシック" charset="-128"/>
              </a:rPr>
              <a:t>NE is scheduled for the next 5 years.</a:t>
            </a:r>
          </a:p>
          <a:p>
            <a:pPr>
              <a:defRPr/>
            </a:pPr>
            <a:endParaRPr lang="en-US" sz="2400" dirty="0">
              <a:solidFill>
                <a:srgbClr val="0000FF"/>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79388" y="115888"/>
            <a:ext cx="4392612" cy="1009650"/>
          </a:xfrm>
          <a:solidFill>
            <a:srgbClr val="FFFFFF"/>
          </a:solidFill>
        </p:spPr>
        <p:txBody>
          <a:bodyPr>
            <a:normAutofit fontScale="90000"/>
          </a:bodyPr>
          <a:lstStyle/>
          <a:p>
            <a:r>
              <a:rPr lang="en-US" sz="3200" b="1" i="1" dirty="0" err="1">
                <a:solidFill>
                  <a:srgbClr val="FF0000"/>
                </a:solidFill>
                <a:latin typeface="Comic Sans MS" pitchFamily="36" charset="0"/>
              </a:rPr>
              <a:t>Beamlines</a:t>
            </a:r>
            <a:r>
              <a:rPr lang="en-US" sz="3200" b="1" i="1" dirty="0">
                <a:solidFill>
                  <a:srgbClr val="FF0000"/>
                </a:solidFill>
                <a:latin typeface="Comic Sans MS" pitchFamily="36" charset="0"/>
              </a:rPr>
              <a:t> @ </a:t>
            </a:r>
            <a:br>
              <a:rPr lang="en-US" sz="3200" b="1" i="1" dirty="0">
                <a:solidFill>
                  <a:srgbClr val="FF0000"/>
                </a:solidFill>
                <a:latin typeface="Comic Sans MS" pitchFamily="36" charset="0"/>
              </a:rPr>
            </a:br>
            <a:r>
              <a:rPr lang="en-US" sz="3200" b="1" i="1" dirty="0">
                <a:solidFill>
                  <a:srgbClr val="FF0000"/>
                </a:solidFill>
                <a:latin typeface="Comic Sans MS" pitchFamily="36" charset="0"/>
                <a:ea typeface="Comic Sans MS" pitchFamily="36" charset="0"/>
                <a:cs typeface="Comic Sans MS" pitchFamily="36" charset="0"/>
              </a:rPr>
              <a:t>DA</a:t>
            </a:r>
            <a:r>
              <a:rPr lang="en-US" sz="3200" b="1" i="1" dirty="0">
                <a:solidFill>
                  <a:srgbClr val="FF0000"/>
                </a:solidFill>
                <a:latin typeface="Comic Sans MS" pitchFamily="36" charset="0"/>
                <a:ea typeface="Comic Sans MS" pitchFamily="36" charset="0"/>
                <a:cs typeface="Comic Sans MS" pitchFamily="36" charset="0"/>
                <a:sym typeface="Symbol" pitchFamily="36" charset="2"/>
              </a:rPr>
              <a:t></a:t>
            </a:r>
            <a:r>
              <a:rPr lang="en-US" sz="3200" b="1" i="1" dirty="0">
                <a:solidFill>
                  <a:srgbClr val="FF0000"/>
                </a:solidFill>
                <a:latin typeface="Comic Sans MS" pitchFamily="36" charset="0"/>
                <a:ea typeface="Comic Sans MS" pitchFamily="36" charset="0"/>
                <a:cs typeface="Comic Sans MS" pitchFamily="36" charset="0"/>
              </a:rPr>
              <a:t>NE-Light </a:t>
            </a:r>
          </a:p>
        </p:txBody>
      </p:sp>
      <p:sp>
        <p:nvSpPr>
          <p:cNvPr id="6" name="Text Box 5"/>
          <p:cNvSpPr txBox="1">
            <a:spLocks noChangeArrowheads="1"/>
          </p:cNvSpPr>
          <p:nvPr/>
        </p:nvSpPr>
        <p:spPr bwMode="auto">
          <a:xfrm>
            <a:off x="251520" y="1366317"/>
            <a:ext cx="4320480" cy="1846659"/>
          </a:xfrm>
          <a:prstGeom prst="rect">
            <a:avLst/>
          </a:prstGeom>
          <a:solidFill>
            <a:srgbClr val="FFFFFF"/>
          </a:solidFill>
          <a:ln w="28575">
            <a:solidFill>
              <a:schemeClr val="tx1"/>
            </a:solidFill>
            <a:miter lim="800000"/>
            <a:headEnd/>
            <a:tailEnd/>
          </a:ln>
        </p:spPr>
        <p:txBody>
          <a:bodyPr>
            <a:spAutoFit/>
          </a:bodyPr>
          <a:lstStyle/>
          <a:p>
            <a:pPr>
              <a:spcBef>
                <a:spcPct val="50000"/>
              </a:spcBef>
              <a:defRPr/>
            </a:pPr>
            <a:r>
              <a:rPr lang="en-US" sz="1800" b="1" i="1" dirty="0">
                <a:solidFill>
                  <a:srgbClr val="0000FF"/>
                </a:solidFill>
                <a:latin typeface="Comic Sans MS" charset="0"/>
                <a:ea typeface="ＭＳ Ｐゴシック" charset="0"/>
                <a:cs typeface="ＭＳ Ｐゴシック" charset="0"/>
              </a:rPr>
              <a:t>SINBAD</a:t>
            </a:r>
            <a:r>
              <a:rPr lang="en-US" sz="1800" b="1" i="1" dirty="0">
                <a:solidFill>
                  <a:srgbClr val="0000FF"/>
                </a:solidFill>
                <a:effectLst>
                  <a:outerShdw blurRad="38100" dist="38100" dir="2700000" algn="tl">
                    <a:srgbClr val="000000"/>
                  </a:outerShdw>
                </a:effectLst>
                <a:latin typeface="Comic Sans MS" charset="0"/>
                <a:ea typeface="ＭＳ Ｐゴシック" charset="0"/>
                <a:cs typeface="ＭＳ Ｐゴシック" charset="0"/>
              </a:rPr>
              <a:t> </a:t>
            </a:r>
            <a:r>
              <a:rPr lang="en-US" sz="1800" i="1" dirty="0">
                <a:solidFill>
                  <a:srgbClr val="0000FF"/>
                </a:solidFill>
                <a:latin typeface="Comic Sans MS" charset="0"/>
                <a:ea typeface="ＭＳ Ｐゴシック" charset="0"/>
                <a:cs typeface="ＭＳ Ｐゴシック" charset="0"/>
              </a:rPr>
              <a:t>- </a:t>
            </a:r>
            <a:r>
              <a:rPr lang="en-US" sz="1800" b="1" i="1" dirty="0">
                <a:latin typeface="Comic Sans MS" charset="0"/>
                <a:ea typeface="ＭＳ Ｐゴシック" charset="0"/>
                <a:cs typeface="ＭＳ Ｐゴシック" charset="0"/>
              </a:rPr>
              <a:t>IR </a:t>
            </a:r>
            <a:r>
              <a:rPr lang="en-US" sz="1800" b="1" i="1" dirty="0" err="1">
                <a:latin typeface="Comic Sans MS" charset="0"/>
                <a:ea typeface="ＭＳ Ｐゴシック" charset="0"/>
                <a:cs typeface="ＭＳ Ｐゴシック" charset="0"/>
              </a:rPr>
              <a:t>beamline</a:t>
            </a:r>
            <a:r>
              <a:rPr lang="en-US" sz="1800" b="1" i="1" dirty="0">
                <a:latin typeface="Comic Sans MS" charset="0"/>
                <a:ea typeface="ＭＳ Ｐゴシック" charset="0"/>
                <a:cs typeface="ＭＳ Ｐゴシック" charset="0"/>
              </a:rPr>
              <a:t> </a:t>
            </a:r>
          </a:p>
          <a:p>
            <a:pPr>
              <a:spcBef>
                <a:spcPct val="50000"/>
              </a:spcBef>
              <a:defRPr/>
            </a:pPr>
            <a:r>
              <a:rPr lang="en-US" sz="1800" b="1" i="1" dirty="0">
                <a:solidFill>
                  <a:srgbClr val="0000FF"/>
                </a:solidFill>
                <a:latin typeface="Comic Sans MS" charset="0"/>
                <a:ea typeface="ＭＳ Ｐゴシック" charset="0"/>
                <a:cs typeface="ＭＳ Ｐゴシック" charset="0"/>
              </a:rPr>
              <a:t>DXR1 </a:t>
            </a:r>
            <a:r>
              <a:rPr lang="en-US" sz="1800" i="1" dirty="0">
                <a:solidFill>
                  <a:srgbClr val="0000FF"/>
                </a:solidFill>
                <a:latin typeface="Comic Sans MS" charset="0"/>
                <a:ea typeface="ＭＳ Ｐゴシック" charset="0"/>
                <a:cs typeface="ＭＳ Ｐゴシック" charset="0"/>
              </a:rPr>
              <a:t>- </a:t>
            </a:r>
            <a:r>
              <a:rPr lang="en-US" sz="1800" b="1" i="1" dirty="0">
                <a:latin typeface="Comic Sans MS" charset="0"/>
                <a:ea typeface="ＭＳ Ｐゴシック" charset="0"/>
                <a:cs typeface="ＭＳ Ｐゴシック" charset="0"/>
              </a:rPr>
              <a:t>Soft x-ray </a:t>
            </a:r>
            <a:r>
              <a:rPr lang="en-US" sz="1800" b="1" i="1" dirty="0" err="1">
                <a:latin typeface="Comic Sans MS" charset="0"/>
                <a:ea typeface="ＭＳ Ｐゴシック" charset="0"/>
                <a:cs typeface="ＭＳ Ｐゴシック" charset="0"/>
              </a:rPr>
              <a:t>beamline</a:t>
            </a:r>
            <a:r>
              <a:rPr lang="en-US" sz="1800" b="1" i="1" dirty="0">
                <a:latin typeface="Comic Sans MS" charset="0"/>
                <a:ea typeface="ＭＳ Ｐゴシック" charset="0"/>
                <a:cs typeface="ＭＳ Ｐゴシック" charset="0"/>
              </a:rPr>
              <a:t> </a:t>
            </a:r>
          </a:p>
          <a:p>
            <a:pPr>
              <a:spcBef>
                <a:spcPct val="50000"/>
              </a:spcBef>
              <a:defRPr/>
            </a:pPr>
            <a:r>
              <a:rPr lang="en-US" sz="1800" b="1" i="1" dirty="0">
                <a:solidFill>
                  <a:srgbClr val="0000FF"/>
                </a:solidFill>
                <a:latin typeface="Comic Sans MS" charset="0"/>
                <a:ea typeface="ＭＳ Ｐゴシック" charset="0"/>
                <a:cs typeface="ＭＳ Ｐゴシック" charset="0"/>
              </a:rPr>
              <a:t>DXR2 </a:t>
            </a:r>
            <a:r>
              <a:rPr lang="en-US" sz="1800" b="1" i="1" dirty="0">
                <a:solidFill>
                  <a:srgbClr val="1814FD"/>
                </a:solidFill>
                <a:latin typeface="Comic Sans MS" charset="0"/>
                <a:ea typeface="ＭＳ Ｐゴシック" charset="0"/>
                <a:cs typeface="ＭＳ Ｐゴシック" charset="0"/>
              </a:rPr>
              <a:t>-</a:t>
            </a:r>
            <a:r>
              <a:rPr lang="en-US" sz="1800" b="1" i="1" dirty="0">
                <a:latin typeface="Comic Sans MS" charset="0"/>
                <a:ea typeface="ＭＳ Ｐゴシック" charset="0"/>
                <a:cs typeface="ＭＳ Ｐゴシック" charset="0"/>
              </a:rPr>
              <a:t> UV setup </a:t>
            </a:r>
          </a:p>
          <a:p>
            <a:pPr algn="ctr">
              <a:spcBef>
                <a:spcPct val="50000"/>
              </a:spcBef>
              <a:defRPr/>
            </a:pPr>
            <a:r>
              <a:rPr lang="en-US" sz="1800" b="1" i="1" dirty="0">
                <a:ln w="1905"/>
                <a:solidFill>
                  <a:srgbClr val="1814FD"/>
                </a:solidFill>
                <a:effectLst>
                  <a:innerShdw blurRad="69850" dist="43180" dir="5400000">
                    <a:srgbClr val="000000">
                      <a:alpha val="65000"/>
                    </a:srgbClr>
                  </a:innerShdw>
                </a:effectLst>
                <a:latin typeface="Comic Sans MS" charset="0"/>
                <a:ea typeface="ＭＳ Ｐゴシック" charset="0"/>
                <a:cs typeface="ＭＳ Ｐゴシック" charset="0"/>
              </a:rPr>
              <a:t>Open to Italian and EU users</a:t>
            </a:r>
            <a:r>
              <a:rPr lang="en-US" sz="2800" b="1" i="1" dirty="0">
                <a:ln w="1905"/>
                <a:solidFill>
                  <a:srgbClr val="1814FD"/>
                </a:solidFill>
                <a:effectLst>
                  <a:innerShdw blurRad="69850" dist="43180" dir="5400000">
                    <a:srgbClr val="000000">
                      <a:alpha val="65000"/>
                    </a:srgbClr>
                  </a:innerShdw>
                </a:effectLst>
                <a:latin typeface="Comic Sans MS" charset="0"/>
                <a:ea typeface="ＭＳ Ｐゴシック" charset="0"/>
                <a:cs typeface="ＭＳ Ｐゴシック" charset="0"/>
              </a:rPr>
              <a:t> </a:t>
            </a:r>
            <a:endParaRPr lang="en-US" sz="2800" b="1" i="1" dirty="0">
              <a:solidFill>
                <a:srgbClr val="1814FD"/>
              </a:solidFill>
              <a:latin typeface="Comic Sans MS" charset="0"/>
              <a:ea typeface="ＭＳ Ｐゴシック" charset="0"/>
              <a:cs typeface="ＭＳ Ｐゴシック" charset="0"/>
            </a:endParaRPr>
          </a:p>
        </p:txBody>
      </p:sp>
      <p:sp>
        <p:nvSpPr>
          <p:cNvPr id="15363" name="Text Box 6"/>
          <p:cNvSpPr txBox="1">
            <a:spLocks noChangeArrowheads="1"/>
          </p:cNvSpPr>
          <p:nvPr/>
        </p:nvSpPr>
        <p:spPr bwMode="auto">
          <a:xfrm>
            <a:off x="250825" y="4581525"/>
            <a:ext cx="4321175" cy="1754188"/>
          </a:xfrm>
          <a:prstGeom prst="rect">
            <a:avLst/>
          </a:prstGeom>
          <a:solidFill>
            <a:srgbClr val="FFFFFF"/>
          </a:solidFill>
          <a:ln w="28575">
            <a:solidFill>
              <a:schemeClr val="tx1"/>
            </a:solidFill>
            <a:miter lim="800000"/>
            <a:headEnd/>
            <a:tailEnd/>
          </a:ln>
        </p:spPr>
        <p:txBody>
          <a:bodyPr>
            <a:prstTxWarp prst="textNoShape">
              <a:avLst/>
            </a:prstTxWarp>
            <a:spAutoFit/>
          </a:bodyPr>
          <a:lstStyle/>
          <a:p>
            <a:pPr>
              <a:spcBef>
                <a:spcPct val="50000"/>
              </a:spcBef>
            </a:pPr>
            <a:r>
              <a:rPr lang="en-US" sz="1800" b="1" i="1">
                <a:solidFill>
                  <a:srgbClr val="0000FF"/>
                </a:solidFill>
              </a:rPr>
              <a:t>2 new XUV beamlines</a:t>
            </a:r>
          </a:p>
          <a:p>
            <a:pPr>
              <a:spcBef>
                <a:spcPct val="50000"/>
              </a:spcBef>
            </a:pPr>
            <a:r>
              <a:rPr lang="en-US" sz="1800" b="1" i="1">
                <a:solidFill>
                  <a:srgbClr val="0000FF"/>
                </a:solidFill>
              </a:rPr>
              <a:t>Low Energy Beamline (35-200 eV) </a:t>
            </a:r>
            <a:r>
              <a:rPr lang="en-US" sz="1800" b="1" i="1"/>
              <a:t>commissioning in 2012</a:t>
            </a:r>
            <a:r>
              <a:rPr lang="en-US" sz="1800" i="1">
                <a:solidFill>
                  <a:srgbClr val="1814FD"/>
                </a:solidFill>
              </a:rPr>
              <a:t>;</a:t>
            </a:r>
            <a:r>
              <a:rPr lang="en-US" sz="1800" i="1">
                <a:solidFill>
                  <a:srgbClr val="FF0000"/>
                </a:solidFill>
              </a:rPr>
              <a:t> </a:t>
            </a:r>
          </a:p>
          <a:p>
            <a:pPr>
              <a:spcBef>
                <a:spcPct val="50000"/>
              </a:spcBef>
            </a:pPr>
            <a:r>
              <a:rPr lang="en-US" sz="1800" b="1" i="1">
                <a:solidFill>
                  <a:srgbClr val="0000FF"/>
                </a:solidFill>
              </a:rPr>
              <a:t>High Energy Beamline (60-1000 eV) </a:t>
            </a:r>
            <a:r>
              <a:rPr lang="en-US" sz="1800" b="1" i="1">
                <a:solidFill>
                  <a:srgbClr val="000000"/>
                </a:solidFill>
              </a:rPr>
              <a:t>commissioning in 2012</a:t>
            </a:r>
            <a:endParaRPr lang="en-US" sz="1800" b="1">
              <a:solidFill>
                <a:srgbClr val="000000"/>
              </a:solidFill>
            </a:endParaRPr>
          </a:p>
        </p:txBody>
      </p:sp>
      <p:sp>
        <p:nvSpPr>
          <p:cNvPr id="8" name="Text Box 7"/>
          <p:cNvSpPr txBox="1">
            <a:spLocks noChangeArrowheads="1"/>
          </p:cNvSpPr>
          <p:nvPr/>
        </p:nvSpPr>
        <p:spPr bwMode="auto">
          <a:xfrm>
            <a:off x="250825" y="3551238"/>
            <a:ext cx="4321175" cy="646112"/>
          </a:xfrm>
          <a:prstGeom prst="rect">
            <a:avLst/>
          </a:prstGeom>
          <a:solidFill>
            <a:srgbClr val="FFFFFF"/>
          </a:solidFill>
          <a:ln w="28575">
            <a:solidFill>
              <a:schemeClr val="tx1"/>
            </a:solidFill>
            <a:miter lim="800000"/>
            <a:headEnd/>
            <a:tailEnd/>
          </a:ln>
        </p:spPr>
        <p:txBody>
          <a:bodyPr>
            <a:spAutoFit/>
          </a:bodyPr>
          <a:lstStyle/>
          <a:p>
            <a:pPr>
              <a:spcBef>
                <a:spcPct val="50000"/>
              </a:spcBef>
              <a:defRPr/>
            </a:pPr>
            <a:r>
              <a:rPr lang="en-US" sz="1800" b="1" i="1" dirty="0">
                <a:solidFill>
                  <a:srgbClr val="0000FF"/>
                </a:solidFill>
                <a:latin typeface="Comic Sans MS" charset="0"/>
                <a:ea typeface="ＭＳ Ｐゴシック" charset="0"/>
                <a:cs typeface="ＭＳ Ｐゴシック" charset="0"/>
              </a:rPr>
              <a:t>DXR2</a:t>
            </a:r>
            <a:r>
              <a:rPr lang="en-US" sz="1800" i="1" dirty="0">
                <a:solidFill>
                  <a:srgbClr val="0000FF"/>
                </a:solidFill>
                <a:latin typeface="Comic Sans MS" charset="0"/>
                <a:ea typeface="ＭＳ Ｐゴシック" charset="0"/>
                <a:cs typeface="ＭＳ Ｐゴシック" charset="0"/>
              </a:rPr>
              <a:t> -</a:t>
            </a:r>
            <a:r>
              <a:rPr lang="en-US" sz="1800" i="1" dirty="0">
                <a:solidFill>
                  <a:srgbClr val="FF0000"/>
                </a:solidFill>
                <a:latin typeface="Comic Sans MS" charset="0"/>
                <a:ea typeface="ＭＳ Ｐゴシック" charset="0"/>
                <a:cs typeface="ＭＳ Ｐゴシック" charset="0"/>
              </a:rPr>
              <a:t> </a:t>
            </a:r>
            <a:r>
              <a:rPr lang="en-US" sz="1800" b="1" i="1" dirty="0">
                <a:solidFill>
                  <a:srgbClr val="0000FF"/>
                </a:solidFill>
                <a:latin typeface="Comic Sans MS" charset="0"/>
                <a:ea typeface="ＭＳ Ｐゴシック" charset="0"/>
                <a:cs typeface="ＭＳ Ｐゴシック" charset="0"/>
              </a:rPr>
              <a:t>N</a:t>
            </a:r>
            <a:r>
              <a:rPr lang="en-US" sz="1800" b="1" i="1" dirty="0">
                <a:solidFill>
                  <a:srgbClr val="1814FD"/>
                </a:solidFill>
                <a:latin typeface="Comic Sans MS" charset="0"/>
                <a:ea typeface="ＭＳ Ｐゴシック" charset="0"/>
                <a:cs typeface="ＭＳ Ｐゴシック" charset="0"/>
              </a:rPr>
              <a:t>ew </a:t>
            </a:r>
            <a:r>
              <a:rPr lang="en-US" sz="1800" b="1" i="1" dirty="0">
                <a:solidFill>
                  <a:srgbClr val="0000FF"/>
                </a:solidFill>
                <a:latin typeface="Comic Sans MS" charset="0"/>
                <a:ea typeface="ＭＳ Ｐゴシック" charset="0"/>
                <a:cs typeface="ＭＳ Ｐゴシック" charset="0"/>
              </a:rPr>
              <a:t>VUV </a:t>
            </a:r>
            <a:r>
              <a:rPr lang="en-US" sz="1800" b="1" i="1" dirty="0">
                <a:solidFill>
                  <a:srgbClr val="1814FD"/>
                </a:solidFill>
                <a:latin typeface="Comic Sans MS" charset="0"/>
                <a:ea typeface="ＭＳ Ｐゴシック" charset="0"/>
                <a:cs typeface="ＭＳ Ｐゴシック" charset="0"/>
              </a:rPr>
              <a:t>setup</a:t>
            </a:r>
            <a:r>
              <a:rPr lang="en-US" sz="1800" b="1" i="1" dirty="0">
                <a:solidFill>
                  <a:srgbClr val="FF0000"/>
                </a:solidFill>
                <a:latin typeface="Comic Sans MS" charset="0"/>
                <a:ea typeface="ＭＳ Ｐゴシック" charset="0"/>
                <a:cs typeface="ＭＳ Ｐゴシック" charset="0"/>
              </a:rPr>
              <a:t> </a:t>
            </a:r>
            <a:r>
              <a:rPr lang="en-US" sz="1800" b="1" i="1" dirty="0">
                <a:solidFill>
                  <a:srgbClr val="1814FD"/>
                </a:solidFill>
                <a:latin typeface="Comic Sans MS" charset="0"/>
                <a:ea typeface="ＭＳ Ｐゴシック" charset="0"/>
                <a:cs typeface="ＭＳ Ｐゴシック" charset="0"/>
              </a:rPr>
              <a:t>ready</a:t>
            </a:r>
            <a:r>
              <a:rPr lang="en-US" sz="1800" i="1" dirty="0">
                <a:solidFill>
                  <a:srgbClr val="FF0000"/>
                </a:solidFill>
                <a:effectLst>
                  <a:outerShdw blurRad="38100" dist="38100" dir="2700000" algn="tl">
                    <a:srgbClr val="000000"/>
                  </a:outerShdw>
                </a:effectLst>
                <a:latin typeface="Comic Sans MS" charset="0"/>
                <a:ea typeface="ＭＳ Ｐゴシック" charset="0"/>
                <a:cs typeface="ＭＳ Ｐゴシック" charset="0"/>
              </a:rPr>
              <a:t> </a:t>
            </a:r>
            <a:r>
              <a:rPr lang="en-US" sz="1800" i="1" dirty="0">
                <a:latin typeface="Comic Sans MS" charset="0"/>
                <a:ea typeface="ＭＳ Ｐゴシック" charset="0"/>
                <a:cs typeface="ＭＳ Ｐゴシック" charset="0"/>
              </a:rPr>
              <a:t>in </a:t>
            </a:r>
            <a:r>
              <a:rPr lang="en-US" sz="1800" b="1" i="1" dirty="0">
                <a:solidFill>
                  <a:srgbClr val="0000FF"/>
                </a:solidFill>
                <a:latin typeface="Comic Sans MS" charset="0"/>
                <a:ea typeface="ＭＳ Ｐゴシック" charset="0"/>
                <a:cs typeface="ＭＳ Ｐゴシック" charset="0"/>
              </a:rPr>
              <a:t>2012</a:t>
            </a:r>
          </a:p>
        </p:txBody>
      </p:sp>
      <p:pic>
        <p:nvPicPr>
          <p:cNvPr id="15365" name="Picture 2" descr="DAFNE_light_scheme.jpg"/>
          <p:cNvPicPr>
            <a:picLocks noChangeAspect="1"/>
          </p:cNvPicPr>
          <p:nvPr/>
        </p:nvPicPr>
        <p:blipFill>
          <a:blip r:embed="rId2"/>
          <a:srcRect/>
          <a:stretch>
            <a:fillRect/>
          </a:stretch>
        </p:blipFill>
        <p:spPr bwMode="auto">
          <a:xfrm>
            <a:off x="4692650" y="428625"/>
            <a:ext cx="43434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4"/>
          <p:cNvSpPr>
            <a:spLocks noGrp="1" noChangeArrowheads="1"/>
          </p:cNvSpPr>
          <p:nvPr>
            <p:ph type="title"/>
          </p:nvPr>
        </p:nvSpPr>
        <p:spPr>
          <a:xfrm>
            <a:off x="323850" y="223838"/>
            <a:ext cx="8569325" cy="757237"/>
          </a:xfrm>
          <a:solidFill>
            <a:srgbClr val="FFFFFF"/>
          </a:solidFill>
          <a:ln w="28575">
            <a:solidFill>
              <a:srgbClr val="FFFFFF"/>
            </a:solidFill>
          </a:ln>
        </p:spPr>
        <p:txBody>
          <a:bodyPr/>
          <a:lstStyle/>
          <a:p>
            <a:pPr eaLnBrk="1" hangingPunct="1"/>
            <a:r>
              <a:rPr lang="en-US" sz="3200" b="1" i="1" dirty="0">
                <a:solidFill>
                  <a:srgbClr val="FF0000"/>
                </a:solidFill>
                <a:latin typeface="Comic Sans MS" pitchFamily="36" charset="0"/>
              </a:rPr>
              <a:t>Activities at the DA</a:t>
            </a:r>
            <a:r>
              <a:rPr lang="en-US" sz="3200" b="1" i="1" dirty="0">
                <a:solidFill>
                  <a:srgbClr val="FF0000"/>
                </a:solidFill>
                <a:latin typeface="Symbol" pitchFamily="36" charset="2"/>
                <a:sym typeface="Symbol" pitchFamily="36" charset="2"/>
              </a:rPr>
              <a:t></a:t>
            </a:r>
            <a:r>
              <a:rPr lang="en-US" sz="3200" b="1" i="1" dirty="0">
                <a:solidFill>
                  <a:srgbClr val="FF0000"/>
                </a:solidFill>
                <a:latin typeface="Comic Sans MS" pitchFamily="36" charset="0"/>
              </a:rPr>
              <a:t>NE-Light </a:t>
            </a:r>
            <a:r>
              <a:rPr lang="en-US" sz="3200" b="1" i="1" dirty="0" err="1">
                <a:solidFill>
                  <a:srgbClr val="FF0000"/>
                </a:solidFill>
                <a:latin typeface="Comic Sans MS" pitchFamily="36" charset="0"/>
              </a:rPr>
              <a:t>Beamlines</a:t>
            </a:r>
            <a:endParaRPr lang="en-US" sz="3200" b="1" i="1" dirty="0">
              <a:solidFill>
                <a:srgbClr val="FF0000"/>
              </a:solidFill>
            </a:endParaRPr>
          </a:p>
        </p:txBody>
      </p:sp>
      <p:sp>
        <p:nvSpPr>
          <p:cNvPr id="17410" name="Text Box 7"/>
          <p:cNvSpPr txBox="1">
            <a:spLocks noChangeArrowheads="1"/>
          </p:cNvSpPr>
          <p:nvPr/>
        </p:nvSpPr>
        <p:spPr bwMode="auto">
          <a:xfrm>
            <a:off x="827088" y="5146675"/>
            <a:ext cx="7496175" cy="369888"/>
          </a:xfrm>
          <a:prstGeom prst="rect">
            <a:avLst/>
          </a:prstGeom>
          <a:solidFill>
            <a:srgbClr val="FFFFFF"/>
          </a:solidFill>
          <a:ln w="28575">
            <a:solidFill>
              <a:schemeClr val="tx1"/>
            </a:solidFill>
            <a:miter lim="800000"/>
            <a:headEnd/>
            <a:tailEnd/>
          </a:ln>
        </p:spPr>
        <p:txBody>
          <a:bodyPr>
            <a:prstTxWarp prst="textNoShape">
              <a:avLst/>
            </a:prstTxWarp>
            <a:spAutoFit/>
          </a:bodyPr>
          <a:lstStyle/>
          <a:p>
            <a:pPr algn="ctr">
              <a:spcBef>
                <a:spcPct val="50000"/>
              </a:spcBef>
            </a:pPr>
            <a:r>
              <a:rPr lang="en-US" sz="1800"/>
              <a:t>The </a:t>
            </a:r>
            <a:r>
              <a:rPr lang="en-US" sz="1800" b="1" i="1">
                <a:solidFill>
                  <a:srgbClr val="1814FD"/>
                </a:solidFill>
              </a:rPr>
              <a:t>new </a:t>
            </a:r>
            <a:r>
              <a:rPr lang="en-US" sz="1800" b="1" i="1">
                <a:solidFill>
                  <a:srgbClr val="0000FF"/>
                </a:solidFill>
              </a:rPr>
              <a:t>V</a:t>
            </a:r>
            <a:r>
              <a:rPr lang="en-US" sz="1800" b="1" i="1">
                <a:solidFill>
                  <a:srgbClr val="1814FD"/>
                </a:solidFill>
              </a:rPr>
              <a:t>UV setup </a:t>
            </a:r>
            <a:r>
              <a:rPr lang="en-US" sz="1800"/>
              <a:t>is now </a:t>
            </a:r>
            <a:r>
              <a:rPr lang="en-US" sz="1800" b="1" i="1">
                <a:solidFill>
                  <a:srgbClr val="1814FD"/>
                </a:solidFill>
              </a:rPr>
              <a:t>completed.</a:t>
            </a:r>
            <a:endParaRPr lang="en-US" sz="1800">
              <a:solidFill>
                <a:srgbClr val="1814FD"/>
              </a:solidFill>
            </a:endParaRPr>
          </a:p>
        </p:txBody>
      </p:sp>
      <p:sp>
        <p:nvSpPr>
          <p:cNvPr id="9224" name="Text Box 8"/>
          <p:cNvSpPr txBox="1">
            <a:spLocks noChangeArrowheads="1"/>
          </p:cNvSpPr>
          <p:nvPr/>
        </p:nvSpPr>
        <p:spPr bwMode="auto">
          <a:xfrm>
            <a:off x="684213" y="5940425"/>
            <a:ext cx="7781925" cy="368300"/>
          </a:xfrm>
          <a:prstGeom prst="rect">
            <a:avLst/>
          </a:prstGeom>
          <a:solidFill>
            <a:srgbClr val="FFFFFF"/>
          </a:solidFill>
          <a:ln w="28575">
            <a:solidFill>
              <a:schemeClr val="tx1"/>
            </a:solidFill>
            <a:miter lim="800000"/>
            <a:headEnd/>
            <a:tailEnd/>
          </a:ln>
        </p:spPr>
        <p:txBody>
          <a:bodyPr>
            <a:prstTxWarp prst="textNoShape">
              <a:avLst/>
            </a:prstTxWarp>
            <a:spAutoFit/>
          </a:bodyPr>
          <a:lstStyle/>
          <a:p>
            <a:pPr algn="ctr">
              <a:spcBef>
                <a:spcPct val="50000"/>
              </a:spcBef>
            </a:pPr>
            <a:r>
              <a:rPr lang="en-US" sz="1800"/>
              <a:t>The two </a:t>
            </a:r>
            <a:r>
              <a:rPr lang="en-US" sz="1800" b="1" i="1">
                <a:solidFill>
                  <a:srgbClr val="1814FD"/>
                </a:solidFill>
              </a:rPr>
              <a:t>new XUV beamlines</a:t>
            </a:r>
            <a:r>
              <a:rPr lang="en-US" sz="1800" b="1" i="1">
                <a:solidFill>
                  <a:srgbClr val="FF0000"/>
                </a:solidFill>
                <a:effectLst>
                  <a:outerShdw blurRad="38100" dist="38100" dir="2700000" algn="tl">
                    <a:srgbClr val="DDDDDD"/>
                  </a:outerShdw>
                </a:effectLst>
              </a:rPr>
              <a:t> </a:t>
            </a:r>
            <a:r>
              <a:rPr lang="en-US" sz="1800"/>
              <a:t>are </a:t>
            </a:r>
            <a:r>
              <a:rPr lang="en-US" sz="1800" b="1" i="1">
                <a:solidFill>
                  <a:srgbClr val="1814FD"/>
                </a:solidFill>
              </a:rPr>
              <a:t>both</a:t>
            </a:r>
            <a:r>
              <a:rPr lang="en-US" sz="1800"/>
              <a:t> </a:t>
            </a:r>
            <a:r>
              <a:rPr lang="en-US" sz="1800" b="1" i="1">
                <a:solidFill>
                  <a:srgbClr val="1814FD"/>
                </a:solidFill>
              </a:rPr>
              <a:t>ready for commissioning.</a:t>
            </a:r>
            <a:endParaRPr lang="en-US" sz="1800"/>
          </a:p>
        </p:txBody>
      </p:sp>
      <p:sp>
        <p:nvSpPr>
          <p:cNvPr id="7" name="Text Box 5"/>
          <p:cNvSpPr txBox="1">
            <a:spLocks noChangeArrowheads="1"/>
          </p:cNvSpPr>
          <p:nvPr/>
        </p:nvSpPr>
        <p:spPr bwMode="auto">
          <a:xfrm>
            <a:off x="395288" y="1196975"/>
            <a:ext cx="8497887" cy="1476375"/>
          </a:xfrm>
          <a:prstGeom prst="rect">
            <a:avLst/>
          </a:prstGeom>
          <a:solidFill>
            <a:srgbClr val="FFFFFF"/>
          </a:solidFill>
          <a:ln w="28575">
            <a:solidFill>
              <a:schemeClr val="tx1"/>
            </a:solidFill>
            <a:miter lim="800000"/>
            <a:headEnd/>
            <a:tailEnd/>
          </a:ln>
          <a:effectLst/>
          <a:extLst/>
        </p:spPr>
        <p:txBody>
          <a:bodyPr>
            <a:prstTxWarp prst="textNoShape">
              <a:avLst/>
            </a:prstTxWarp>
            <a:spAutoFit/>
          </a:bodyPr>
          <a:lstStyle/>
          <a:p>
            <a:pPr algn="ctr">
              <a:spcBef>
                <a:spcPct val="50000"/>
              </a:spcBef>
            </a:pPr>
            <a:r>
              <a:rPr lang="en-US" sz="1800" i="1">
                <a:ea typeface="Arial" pitchFamily="36" charset="0"/>
                <a:cs typeface="Arial" pitchFamily="36" charset="0"/>
              </a:rPr>
              <a:t>The </a:t>
            </a:r>
            <a:r>
              <a:rPr lang="en-US" sz="1800" b="1" i="1">
                <a:solidFill>
                  <a:srgbClr val="1814FD"/>
                </a:solidFill>
                <a:ea typeface="Arial" pitchFamily="36" charset="0"/>
                <a:cs typeface="Arial" pitchFamily="36" charset="0"/>
              </a:rPr>
              <a:t>IR</a:t>
            </a:r>
            <a:r>
              <a:rPr lang="en-US" sz="1800" i="1">
                <a:ea typeface="Arial" pitchFamily="36" charset="0"/>
                <a:cs typeface="Arial" pitchFamily="36" charset="0"/>
              </a:rPr>
              <a:t> ,the </a:t>
            </a:r>
            <a:r>
              <a:rPr lang="en-US" sz="1800" b="1" i="1">
                <a:solidFill>
                  <a:srgbClr val="1814FD"/>
                </a:solidFill>
                <a:ea typeface="Arial" pitchFamily="36" charset="0"/>
                <a:cs typeface="Arial" pitchFamily="36" charset="0"/>
              </a:rPr>
              <a:t>Soft X-ray</a:t>
            </a:r>
            <a:r>
              <a:rPr lang="en-US" sz="1800" i="1">
                <a:solidFill>
                  <a:srgbClr val="1814FD"/>
                </a:solidFill>
                <a:ea typeface="Arial" pitchFamily="36" charset="0"/>
                <a:cs typeface="Arial" pitchFamily="36" charset="0"/>
              </a:rPr>
              <a:t> </a:t>
            </a:r>
            <a:r>
              <a:rPr lang="en-US" sz="1800" i="1">
                <a:ea typeface="Arial" pitchFamily="36" charset="0"/>
                <a:cs typeface="Arial" pitchFamily="36" charset="0"/>
              </a:rPr>
              <a:t>and </a:t>
            </a:r>
            <a:r>
              <a:rPr lang="en-US" sz="1800" i="1">
                <a:solidFill>
                  <a:srgbClr val="000000"/>
                </a:solidFill>
                <a:ea typeface="Arial" pitchFamily="36" charset="0"/>
                <a:cs typeface="Arial" pitchFamily="36" charset="0"/>
              </a:rPr>
              <a:t>the</a:t>
            </a:r>
            <a:r>
              <a:rPr lang="en-US" sz="1800" i="1">
                <a:solidFill>
                  <a:srgbClr val="1814FD"/>
                </a:solidFill>
                <a:ea typeface="Arial" pitchFamily="36" charset="0"/>
                <a:cs typeface="Arial" pitchFamily="36" charset="0"/>
              </a:rPr>
              <a:t> </a:t>
            </a:r>
            <a:r>
              <a:rPr lang="en-US" sz="1800" b="1" i="1">
                <a:solidFill>
                  <a:srgbClr val="1814FD"/>
                </a:solidFill>
                <a:ea typeface="Arial" pitchFamily="36" charset="0"/>
                <a:cs typeface="Arial" pitchFamily="36" charset="0"/>
              </a:rPr>
              <a:t>UV-VIS </a:t>
            </a:r>
            <a:r>
              <a:rPr lang="en-US" sz="1800" i="1">
                <a:ea typeface="Arial" pitchFamily="36" charset="0"/>
                <a:cs typeface="Arial" pitchFamily="36" charset="0"/>
              </a:rPr>
              <a:t>beamlines are </a:t>
            </a:r>
            <a:r>
              <a:rPr lang="en-US" sz="1800" b="1" i="1">
                <a:solidFill>
                  <a:srgbClr val="1814FD"/>
                </a:solidFill>
                <a:ea typeface="Arial" pitchFamily="36" charset="0"/>
                <a:cs typeface="Arial" pitchFamily="36" charset="0"/>
              </a:rPr>
              <a:t>already open to users</a:t>
            </a:r>
            <a:r>
              <a:rPr lang="en-US" sz="1800" i="1">
                <a:ea typeface="Arial" pitchFamily="36" charset="0"/>
                <a:cs typeface="Arial" pitchFamily="36" charset="0"/>
              </a:rPr>
              <a:t> . Beamtime was given to </a:t>
            </a:r>
            <a:r>
              <a:rPr lang="en-US" sz="1800" b="1" i="1">
                <a:solidFill>
                  <a:srgbClr val="1814FD"/>
                </a:solidFill>
                <a:ea typeface="Arial" pitchFamily="36" charset="0"/>
                <a:cs typeface="Arial" pitchFamily="36" charset="0"/>
              </a:rPr>
              <a:t>Italian</a:t>
            </a:r>
            <a:r>
              <a:rPr lang="en-US" sz="1800" b="1" i="1">
                <a:ea typeface="Arial" pitchFamily="36" charset="0"/>
                <a:cs typeface="Arial" pitchFamily="36" charset="0"/>
              </a:rPr>
              <a:t> </a:t>
            </a:r>
            <a:r>
              <a:rPr lang="en-US" sz="1800" i="1">
                <a:ea typeface="Arial" pitchFamily="36" charset="0"/>
                <a:cs typeface="Arial" pitchFamily="36" charset="0"/>
              </a:rPr>
              <a:t>and</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EU users</a:t>
            </a:r>
            <a:r>
              <a:rPr lang="en-US" sz="1800" i="1">
                <a:ea typeface="Arial" pitchFamily="36" charset="0"/>
                <a:cs typeface="Arial" pitchFamily="36" charset="0"/>
              </a:rPr>
              <a:t>, in the framework of the </a:t>
            </a:r>
            <a:r>
              <a:rPr lang="en-US" sz="1800" b="1" i="1">
                <a:solidFill>
                  <a:srgbClr val="1814FD"/>
                </a:solidFill>
                <a:ea typeface="Arial" pitchFamily="36" charset="0"/>
                <a:cs typeface="Arial" pitchFamily="36" charset="0"/>
              </a:rPr>
              <a:t>INFN-Group V experiments</a:t>
            </a:r>
            <a:r>
              <a:rPr lang="en-US" sz="1800" i="1">
                <a:ea typeface="Arial" pitchFamily="36" charset="0"/>
                <a:cs typeface="Arial" pitchFamily="36" charset="0"/>
              </a:rPr>
              <a:t>, of collaborations with </a:t>
            </a:r>
            <a:r>
              <a:rPr lang="en-US" sz="1800" b="1" i="1">
                <a:solidFill>
                  <a:srgbClr val="1814FD"/>
                </a:solidFill>
                <a:ea typeface="Arial" pitchFamily="36" charset="0"/>
                <a:cs typeface="Arial" pitchFamily="36" charset="0"/>
              </a:rPr>
              <a:t>Italian Universities</a:t>
            </a:r>
            <a:r>
              <a:rPr lang="en-US" sz="1800" i="1">
                <a:ea typeface="Arial" pitchFamily="36" charset="0"/>
                <a:cs typeface="Arial" pitchFamily="36" charset="0"/>
              </a:rPr>
              <a:t>, of the </a:t>
            </a:r>
            <a:r>
              <a:rPr lang="en-US" sz="1800" b="1" i="1">
                <a:solidFill>
                  <a:srgbClr val="1814FD"/>
                </a:solidFill>
                <a:ea typeface="Arial" pitchFamily="36" charset="0"/>
                <a:cs typeface="Arial" pitchFamily="36" charset="0"/>
              </a:rPr>
              <a:t>T</a:t>
            </a:r>
            <a:r>
              <a:rPr lang="en-US" sz="1800" i="1">
                <a:ea typeface="Arial" pitchFamily="36" charset="0"/>
                <a:cs typeface="Arial" pitchFamily="36" charset="0"/>
              </a:rPr>
              <a:t>ransnational</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A</a:t>
            </a:r>
            <a:r>
              <a:rPr lang="en-US" sz="1800" i="1">
                <a:ea typeface="Arial" pitchFamily="36" charset="0"/>
                <a:cs typeface="Arial" pitchFamily="36" charset="0"/>
              </a:rPr>
              <a:t>ccess</a:t>
            </a:r>
            <a:r>
              <a:rPr lang="en-US" sz="1800" b="1" i="1">
                <a:ea typeface="Arial" pitchFamily="36" charset="0"/>
                <a:cs typeface="Arial" pitchFamily="36" charset="0"/>
              </a:rPr>
              <a:t> </a:t>
            </a:r>
            <a:r>
              <a:rPr lang="en-US" sz="1800" i="1">
                <a:ea typeface="Arial" pitchFamily="36" charset="0"/>
                <a:cs typeface="Arial" pitchFamily="36" charset="0"/>
              </a:rPr>
              <a:t>to</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R</a:t>
            </a:r>
            <a:r>
              <a:rPr lang="en-US" sz="1800" i="1">
                <a:ea typeface="Arial" pitchFamily="36" charset="0"/>
                <a:cs typeface="Arial" pitchFamily="36" charset="0"/>
              </a:rPr>
              <a:t>esearch</a:t>
            </a:r>
            <a:r>
              <a:rPr lang="en-US" sz="1800" b="1" i="1">
                <a:ea typeface="Arial" pitchFamily="36" charset="0"/>
                <a:cs typeface="Arial" pitchFamily="36" charset="0"/>
              </a:rPr>
              <a:t> </a:t>
            </a:r>
            <a:r>
              <a:rPr lang="en-US" sz="1800" b="1" i="1">
                <a:solidFill>
                  <a:srgbClr val="1814FD"/>
                </a:solidFill>
                <a:ea typeface="Arial" pitchFamily="36" charset="0"/>
                <a:cs typeface="Arial" pitchFamily="36" charset="0"/>
              </a:rPr>
              <a:t>I</a:t>
            </a:r>
            <a:r>
              <a:rPr lang="en-US" sz="1800" i="1">
                <a:ea typeface="Arial" pitchFamily="36" charset="0"/>
                <a:cs typeface="Arial" pitchFamily="36" charset="0"/>
              </a:rPr>
              <a:t>nfrastructures </a:t>
            </a:r>
            <a:r>
              <a:rPr lang="en-US" sz="1800" b="1" i="1">
                <a:solidFill>
                  <a:srgbClr val="1814FD"/>
                </a:solidFill>
                <a:ea typeface="Arial" pitchFamily="36" charset="0"/>
                <a:cs typeface="Arial" pitchFamily="36" charset="0"/>
              </a:rPr>
              <a:t>FP7</a:t>
            </a:r>
            <a:r>
              <a:rPr lang="en-US" sz="1800" i="1">
                <a:solidFill>
                  <a:srgbClr val="1814FD"/>
                </a:solidFill>
                <a:ea typeface="Arial" pitchFamily="36" charset="0"/>
                <a:cs typeface="Arial" pitchFamily="36" charset="0"/>
              </a:rPr>
              <a:t> </a:t>
            </a:r>
            <a:r>
              <a:rPr lang="en-US" sz="1800" b="1" i="1">
                <a:solidFill>
                  <a:srgbClr val="1814FD"/>
                </a:solidFill>
                <a:ea typeface="Arial" pitchFamily="36" charset="0"/>
                <a:cs typeface="Arial" pitchFamily="36" charset="0"/>
              </a:rPr>
              <a:t>E.Li.S.A</a:t>
            </a:r>
            <a:r>
              <a:rPr lang="en-US" sz="1800" i="1">
                <a:solidFill>
                  <a:srgbClr val="FF0000"/>
                </a:solidFill>
                <a:effectLst>
                  <a:outerShdw blurRad="38100" dist="38100" dir="2700000" algn="tl">
                    <a:srgbClr val="DDDDDD"/>
                  </a:outerShdw>
                </a:effectLst>
                <a:ea typeface="Arial" pitchFamily="36" charset="0"/>
                <a:cs typeface="Arial" pitchFamily="36" charset="0"/>
              </a:rPr>
              <a:t>. </a:t>
            </a:r>
            <a:r>
              <a:rPr lang="en-US" sz="1800" b="1" i="1">
                <a:solidFill>
                  <a:srgbClr val="1814FD"/>
                </a:solidFill>
                <a:ea typeface="Arial" pitchFamily="36" charset="0"/>
                <a:cs typeface="Arial" pitchFamily="36" charset="0"/>
              </a:rPr>
              <a:t>program</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i="1">
                <a:ea typeface="Arial" pitchFamily="36" charset="0"/>
                <a:cs typeface="Arial" pitchFamily="36" charset="0"/>
              </a:rPr>
              <a:t>and of</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b="1" i="1">
                <a:solidFill>
                  <a:srgbClr val="1814FD"/>
                </a:solidFill>
                <a:ea typeface="Arial" pitchFamily="36" charset="0"/>
                <a:cs typeface="Arial" pitchFamily="36" charset="0"/>
              </a:rPr>
              <a:t>collaborations</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i="1">
                <a:ea typeface="Arial" pitchFamily="36" charset="0"/>
                <a:cs typeface="Arial" pitchFamily="36" charset="0"/>
              </a:rPr>
              <a:t>using</a:t>
            </a:r>
            <a:r>
              <a:rPr lang="en-US" sz="1800" b="1" i="1">
                <a:solidFill>
                  <a:srgbClr val="FF0000"/>
                </a:solidFill>
                <a:effectLst>
                  <a:outerShdw blurRad="38100" dist="38100" dir="2700000" algn="tl">
                    <a:srgbClr val="DDDDDD"/>
                  </a:outerShdw>
                </a:effectLst>
                <a:ea typeface="Arial" pitchFamily="36" charset="0"/>
                <a:cs typeface="Arial" pitchFamily="36" charset="0"/>
              </a:rPr>
              <a:t> </a:t>
            </a:r>
            <a:r>
              <a:rPr lang="en-US" sz="1800" b="1" i="1">
                <a:solidFill>
                  <a:srgbClr val="1814FD"/>
                </a:solidFill>
                <a:ea typeface="Arial" pitchFamily="36" charset="0"/>
                <a:cs typeface="Arial" pitchFamily="36" charset="0"/>
              </a:rPr>
              <a:t>F.A.I.</a:t>
            </a:r>
            <a:r>
              <a:rPr lang="en-US" sz="1800" b="1" i="1">
                <a:ea typeface="Arial" pitchFamily="36" charset="0"/>
                <a:cs typeface="Arial" pitchFamily="36" charset="0"/>
              </a:rPr>
              <a:t> (2011/2012)</a:t>
            </a:r>
            <a:r>
              <a:rPr lang="en-US" sz="1800" i="1">
                <a:ea typeface="Arial" pitchFamily="36" charset="0"/>
                <a:cs typeface="Arial" pitchFamily="36" charset="0"/>
              </a:rPr>
              <a:t>. </a:t>
            </a:r>
            <a:endParaRPr lang="en-US" sz="1800" b="1" i="1">
              <a:solidFill>
                <a:srgbClr val="FF0000"/>
              </a:solidFill>
              <a:effectLst>
                <a:outerShdw blurRad="38100" dist="38100" dir="2700000" algn="tl">
                  <a:srgbClr val="DDDDDD"/>
                </a:outerShdw>
              </a:effectLst>
              <a:ea typeface="Arial" pitchFamily="36" charset="0"/>
              <a:cs typeface="Arial" pitchFamily="36" charset="0"/>
            </a:endParaRPr>
          </a:p>
        </p:txBody>
      </p:sp>
      <p:sp>
        <p:nvSpPr>
          <p:cNvPr id="17413" name="TextBox 1"/>
          <p:cNvSpPr txBox="1">
            <a:spLocks noChangeArrowheads="1"/>
          </p:cNvSpPr>
          <p:nvPr/>
        </p:nvSpPr>
        <p:spPr bwMode="auto">
          <a:xfrm>
            <a:off x="539750" y="3284538"/>
            <a:ext cx="5688013" cy="1200150"/>
          </a:xfrm>
          <a:prstGeom prst="rect">
            <a:avLst/>
          </a:prstGeom>
          <a:solidFill>
            <a:srgbClr val="FFFFFF"/>
          </a:solidFill>
          <a:ln w="28575">
            <a:solidFill>
              <a:srgbClr val="000000"/>
            </a:solidFill>
            <a:miter lim="800000"/>
            <a:headEnd/>
            <a:tailEnd/>
          </a:ln>
        </p:spPr>
        <p:txBody>
          <a:bodyPr>
            <a:prstTxWarp prst="textNoShape">
              <a:avLst/>
            </a:prstTxWarp>
            <a:spAutoFit/>
          </a:bodyPr>
          <a:lstStyle/>
          <a:p>
            <a:pPr algn="ctr"/>
            <a:r>
              <a:rPr lang="en-US" sz="1800" b="1" i="1">
                <a:solidFill>
                  <a:srgbClr val="0000FF"/>
                </a:solidFill>
              </a:rPr>
              <a:t>2012</a:t>
            </a:r>
            <a:r>
              <a:rPr lang="en-US" sz="1800">
                <a:solidFill>
                  <a:srgbClr val="0000FF"/>
                </a:solidFill>
              </a:rPr>
              <a:t> </a:t>
            </a:r>
            <a:r>
              <a:rPr lang="en-US" sz="1800"/>
              <a:t>- The </a:t>
            </a:r>
            <a:r>
              <a:rPr lang="en-US" sz="1800" b="1" i="1">
                <a:solidFill>
                  <a:srgbClr val="0000FF"/>
                </a:solidFill>
              </a:rPr>
              <a:t>EU project E.Li.S.A. for transnational access </a:t>
            </a:r>
            <a:r>
              <a:rPr lang="en-US" sz="1800"/>
              <a:t>ended in </a:t>
            </a:r>
            <a:r>
              <a:rPr lang="en-US" sz="1800" b="1" i="1">
                <a:solidFill>
                  <a:srgbClr val="0000FF"/>
                </a:solidFill>
              </a:rPr>
              <a:t>August 2011</a:t>
            </a:r>
            <a:r>
              <a:rPr lang="en-US" sz="1800"/>
              <a:t>- A new proposal </a:t>
            </a:r>
            <a:r>
              <a:rPr lang="en-US" sz="1800" b="1" i="1">
                <a:solidFill>
                  <a:srgbClr val="0000FF"/>
                </a:solidFill>
              </a:rPr>
              <a:t>C.A.Li.P.S.O</a:t>
            </a:r>
            <a:r>
              <a:rPr lang="en-US" sz="1800"/>
              <a:t>. was submitted in </a:t>
            </a:r>
            <a:r>
              <a:rPr lang="en-US" sz="1800" b="1" i="1">
                <a:solidFill>
                  <a:srgbClr val="0000FF"/>
                </a:solidFill>
              </a:rPr>
              <a:t>November</a:t>
            </a:r>
            <a:r>
              <a:rPr lang="en-US" sz="1800"/>
              <a:t> </a:t>
            </a:r>
            <a:r>
              <a:rPr lang="en-US" sz="1800" b="1" i="1">
                <a:solidFill>
                  <a:srgbClr val="0000FF"/>
                </a:solidFill>
              </a:rPr>
              <a:t>2011</a:t>
            </a:r>
            <a:r>
              <a:rPr lang="en-US" sz="1800">
                <a:solidFill>
                  <a:srgbClr val="0000FF"/>
                </a:solidFill>
              </a:rPr>
              <a:t> </a:t>
            </a:r>
            <a:r>
              <a:rPr lang="en-US" sz="1800"/>
              <a:t>–</a:t>
            </a:r>
            <a:r>
              <a:rPr lang="en-US" sz="1800" b="1" i="1">
                <a:solidFill>
                  <a:srgbClr val="0000FF"/>
                </a:solidFill>
              </a:rPr>
              <a:t>Negotiation procedure July 2012</a:t>
            </a:r>
            <a:r>
              <a:rPr lang="en-US" sz="1800"/>
              <a:t>.</a:t>
            </a:r>
          </a:p>
        </p:txBody>
      </p:sp>
      <p:pic>
        <p:nvPicPr>
          <p:cNvPr id="17414" name="Picture 6" descr="europa"/>
          <p:cNvPicPr>
            <a:picLocks noChangeAspect="1" noChangeArrowheads="1"/>
          </p:cNvPicPr>
          <p:nvPr/>
        </p:nvPicPr>
        <p:blipFill>
          <a:blip r:embed="rId2"/>
          <a:srcRect/>
          <a:stretch>
            <a:fillRect/>
          </a:stretch>
        </p:blipFill>
        <p:spPr bwMode="auto">
          <a:xfrm>
            <a:off x="6372225" y="2924175"/>
            <a:ext cx="2474913" cy="1944688"/>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 name="Rettangolo 23"/>
          <p:cNvSpPr/>
          <p:nvPr/>
        </p:nvSpPr>
        <p:spPr>
          <a:xfrm>
            <a:off x="4643438" y="260350"/>
            <a:ext cx="4321175" cy="200025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434" name="TextBox 1"/>
          <p:cNvSpPr txBox="1">
            <a:spLocks noChangeArrowheads="1"/>
          </p:cNvSpPr>
          <p:nvPr/>
        </p:nvSpPr>
        <p:spPr bwMode="auto">
          <a:xfrm>
            <a:off x="539750" y="5627718"/>
            <a:ext cx="3384550" cy="400110"/>
          </a:xfrm>
          <a:prstGeom prst="rect">
            <a:avLst/>
          </a:prstGeom>
          <a:noFill/>
          <a:ln w="19050">
            <a:solidFill>
              <a:srgbClr val="000000"/>
            </a:solidFill>
            <a:miter lim="800000"/>
            <a:headEnd/>
            <a:tailEnd/>
          </a:ln>
        </p:spPr>
        <p:txBody>
          <a:bodyPr>
            <a:prstTxWarp prst="textNoShape">
              <a:avLst/>
            </a:prstTxWarp>
            <a:spAutoFit/>
          </a:bodyPr>
          <a:lstStyle/>
          <a:p>
            <a:pPr algn="ctr"/>
            <a:r>
              <a:rPr lang="en-US" sz="2000" b="1" i="1" dirty="0" err="1">
                <a:solidFill>
                  <a:srgbClr val="0000FF"/>
                </a:solidFill>
              </a:rPr>
              <a:t>Mariangela</a:t>
            </a:r>
            <a:r>
              <a:rPr lang="en-US" sz="2000" b="1" i="1" dirty="0">
                <a:solidFill>
                  <a:srgbClr val="0000FF"/>
                </a:solidFill>
              </a:rPr>
              <a:t> </a:t>
            </a:r>
            <a:r>
              <a:rPr lang="en-US" sz="2000" b="1" i="1" dirty="0" err="1">
                <a:solidFill>
                  <a:srgbClr val="0000FF"/>
                </a:solidFill>
              </a:rPr>
              <a:t>Cestelli-Guidi</a:t>
            </a:r>
            <a:endParaRPr lang="en-US" sz="2000" b="1" i="1" dirty="0">
              <a:solidFill>
                <a:srgbClr val="0000FF"/>
              </a:solidFill>
            </a:endParaRPr>
          </a:p>
        </p:txBody>
      </p:sp>
      <p:grpSp>
        <p:nvGrpSpPr>
          <p:cNvPr id="2" name="Gruppo 15"/>
          <p:cNvGrpSpPr>
            <a:grpSpLocks/>
          </p:cNvGrpSpPr>
          <p:nvPr/>
        </p:nvGrpSpPr>
        <p:grpSpPr bwMode="auto">
          <a:xfrm>
            <a:off x="271463" y="2155825"/>
            <a:ext cx="3940175" cy="3001963"/>
            <a:chOff x="273715" y="3433083"/>
            <a:chExt cx="4945985" cy="3434034"/>
          </a:xfrm>
        </p:grpSpPr>
        <p:pic>
          <p:nvPicPr>
            <p:cNvPr id="18445" name="Picture 7" descr="vertex_70_IR_1.jpg"/>
            <p:cNvPicPr>
              <a:picLocks noChangeAspect="1"/>
            </p:cNvPicPr>
            <p:nvPr/>
          </p:nvPicPr>
          <p:blipFill>
            <a:blip r:embed="rId3"/>
            <a:srcRect/>
            <a:stretch>
              <a:fillRect/>
            </a:stretch>
          </p:blipFill>
          <p:spPr bwMode="auto">
            <a:xfrm>
              <a:off x="273715" y="3433083"/>
              <a:ext cx="4945985" cy="3434034"/>
            </a:xfrm>
            <a:prstGeom prst="rect">
              <a:avLst/>
            </a:prstGeom>
            <a:noFill/>
            <a:ln w="19050">
              <a:solidFill>
                <a:schemeClr val="accent1"/>
              </a:solidFill>
              <a:miter lim="800000"/>
              <a:headEnd/>
              <a:tailEnd/>
            </a:ln>
          </p:spPr>
        </p:pic>
        <p:sp>
          <p:nvSpPr>
            <p:cNvPr id="18" name="Text Box 10"/>
            <p:cNvSpPr txBox="1">
              <a:spLocks noChangeArrowheads="1"/>
            </p:cNvSpPr>
            <p:nvPr/>
          </p:nvSpPr>
          <p:spPr bwMode="auto">
            <a:xfrm>
              <a:off x="1074797" y="5913723"/>
              <a:ext cx="1452708" cy="541164"/>
            </a:xfrm>
            <a:prstGeom prst="rect">
              <a:avLst/>
            </a:prstGeom>
            <a:solidFill>
              <a:schemeClr val="bg1"/>
            </a:solidFill>
            <a:ln w="19050">
              <a:noFill/>
              <a:miter lim="800000"/>
              <a:headEnd/>
              <a:tailEnd/>
            </a:ln>
            <a:effectLst/>
            <a:extLs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17961" dir="13500000" algn="ctr" rotWithShape="0">
                      <a:srgbClr val="FF0000">
                        <a:gamma/>
                        <a:shade val="60000"/>
                        <a:invGamma/>
                        <a:alpha val="74998"/>
                      </a:srgbClr>
                    </a:outerShdw>
                  </a:effectLst>
                </a14:hiddenEffects>
              </a:ext>
            </a:extLst>
          </p:spPr>
          <p:txBody>
            <a:bodyPr>
              <a:spAutoFit/>
            </a:bodyPr>
            <a:lstStyle/>
            <a:p>
              <a:pPr algn="ctr" eaLnBrk="1" hangingPunct="1">
                <a:defRPr/>
              </a:pPr>
              <a:r>
                <a:rPr lang="it-IT" sz="1200" b="1" dirty="0" err="1">
                  <a:solidFill>
                    <a:srgbClr val="1814FD"/>
                  </a:solidFill>
                  <a:latin typeface="Comic Sans MS" charset="0"/>
                  <a:ea typeface="ＭＳ Ｐゴシック" charset="0"/>
                  <a:cs typeface="ＭＳ Ｐゴシック" charset="0"/>
                </a:rPr>
                <a:t>Synchrotron</a:t>
              </a:r>
              <a:endParaRPr lang="it-IT" sz="1200" b="1" dirty="0">
                <a:solidFill>
                  <a:srgbClr val="1814FD"/>
                </a:solidFill>
                <a:latin typeface="Comic Sans MS" charset="0"/>
                <a:ea typeface="ＭＳ Ｐゴシック" charset="0"/>
                <a:cs typeface="ＭＳ Ｐゴシック" charset="0"/>
              </a:endParaRPr>
            </a:p>
            <a:p>
              <a:pPr algn="ctr" eaLnBrk="1" hangingPunct="1">
                <a:defRPr/>
              </a:pPr>
              <a:r>
                <a:rPr lang="it-IT" sz="1200" b="1" dirty="0">
                  <a:solidFill>
                    <a:srgbClr val="1814FD"/>
                  </a:solidFill>
                  <a:latin typeface="Comic Sans MS" charset="0"/>
                  <a:ea typeface="ＭＳ Ｐゴシック" charset="0"/>
                  <a:cs typeface="ＭＳ Ｐゴシック" charset="0"/>
                </a:rPr>
                <a:t>IR </a:t>
              </a:r>
              <a:r>
                <a:rPr lang="it-IT" sz="1200" b="1" dirty="0" err="1">
                  <a:solidFill>
                    <a:srgbClr val="1814FD"/>
                  </a:solidFill>
                  <a:latin typeface="Comic Sans MS" charset="0"/>
                  <a:ea typeface="ＭＳ Ｐゴシック" charset="0"/>
                  <a:cs typeface="ＭＳ Ｐゴシック" charset="0"/>
                </a:rPr>
                <a:t>beamline</a:t>
              </a:r>
              <a:endParaRPr lang="it-IT" sz="1200" b="1" dirty="0">
                <a:solidFill>
                  <a:srgbClr val="1814FD"/>
                </a:solidFill>
                <a:latin typeface="Comic Sans MS" charset="0"/>
                <a:ea typeface="ＭＳ Ｐゴシック" charset="0"/>
                <a:cs typeface="ＭＳ Ｐゴシック" charset="0"/>
              </a:endParaRPr>
            </a:p>
          </p:txBody>
        </p:sp>
        <p:sp>
          <p:nvSpPr>
            <p:cNvPr id="19" name="Text Box 10"/>
            <p:cNvSpPr txBox="1">
              <a:spLocks noChangeArrowheads="1"/>
            </p:cNvSpPr>
            <p:nvPr/>
          </p:nvSpPr>
          <p:spPr bwMode="auto">
            <a:xfrm>
              <a:off x="1889828" y="3741801"/>
              <a:ext cx="1823359" cy="325062"/>
            </a:xfrm>
            <a:prstGeom prst="rect">
              <a:avLst/>
            </a:prstGeom>
            <a:solidFill>
              <a:schemeClr val="bg1"/>
            </a:solidFill>
            <a:ln w="19050">
              <a:noFill/>
              <a:miter lim="800000"/>
              <a:headEnd/>
              <a:tailEnd/>
            </a:ln>
            <a:effectLst/>
            <a:extLs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17961" dir="13500000" algn="ctr" rotWithShape="0">
                      <a:srgbClr val="FF0000">
                        <a:gamma/>
                        <a:shade val="60000"/>
                        <a:invGamma/>
                        <a:alpha val="74998"/>
                      </a:srgbClr>
                    </a:outerShdw>
                  </a:effectLst>
                </a14:hiddenEffects>
              </a:ext>
            </a:extLst>
          </p:spPr>
          <p:txBody>
            <a:bodyPr>
              <a:spAutoFit/>
            </a:bodyPr>
            <a:lstStyle/>
            <a:p>
              <a:pPr algn="ctr" eaLnBrk="1" hangingPunct="1">
                <a:defRPr/>
              </a:pPr>
              <a:r>
                <a:rPr lang="it-IT" sz="1200" b="1" dirty="0" err="1">
                  <a:solidFill>
                    <a:srgbClr val="1814FD"/>
                  </a:solidFill>
                  <a:latin typeface="Comic Sans MS" charset="0"/>
                  <a:ea typeface="ＭＳ Ｐゴシック" charset="0"/>
                  <a:cs typeface="ＭＳ Ｐゴシック" charset="0"/>
                </a:rPr>
                <a:t>Interferometer</a:t>
              </a:r>
              <a:endParaRPr lang="it-IT" sz="1200" b="1" dirty="0">
                <a:solidFill>
                  <a:srgbClr val="1814FD"/>
                </a:solidFill>
                <a:latin typeface="Comic Sans MS" charset="0"/>
                <a:ea typeface="ＭＳ Ｐゴシック" charset="0"/>
                <a:cs typeface="ＭＳ Ｐゴシック" charset="0"/>
              </a:endParaRPr>
            </a:p>
          </p:txBody>
        </p:sp>
        <p:sp>
          <p:nvSpPr>
            <p:cNvPr id="20" name="Text Box 10"/>
            <p:cNvSpPr txBox="1">
              <a:spLocks noChangeArrowheads="1"/>
            </p:cNvSpPr>
            <p:nvPr/>
          </p:nvSpPr>
          <p:spPr bwMode="auto">
            <a:xfrm>
              <a:off x="3593623" y="4491805"/>
              <a:ext cx="1554339" cy="323246"/>
            </a:xfrm>
            <a:prstGeom prst="rect">
              <a:avLst/>
            </a:prstGeom>
            <a:solidFill>
              <a:schemeClr val="bg1"/>
            </a:solidFill>
            <a:ln w="19050">
              <a:noFill/>
              <a:miter lim="800000"/>
              <a:headEnd/>
              <a:tailEnd/>
            </a:ln>
            <a:effectLst/>
            <a:extLs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17961" dir="13500000" algn="ctr" rotWithShape="0">
                      <a:srgbClr val="FF0000">
                        <a:gamma/>
                        <a:shade val="60000"/>
                        <a:invGamma/>
                        <a:alpha val="74998"/>
                      </a:srgbClr>
                    </a:outerShdw>
                  </a:effectLst>
                </a14:hiddenEffects>
              </a:ext>
            </a:extLst>
          </p:spPr>
          <p:txBody>
            <a:bodyPr>
              <a:spAutoFit/>
            </a:bodyPr>
            <a:lstStyle/>
            <a:p>
              <a:pPr algn="ctr" eaLnBrk="1" hangingPunct="1">
                <a:defRPr/>
              </a:pPr>
              <a:r>
                <a:rPr lang="it-IT" sz="1200" b="1" dirty="0">
                  <a:solidFill>
                    <a:srgbClr val="1814FD"/>
                  </a:solidFill>
                  <a:latin typeface="Comic Sans MS" charset="0"/>
                  <a:ea typeface="ＭＳ Ｐゴシック" charset="0"/>
                  <a:cs typeface="ＭＳ Ｐゴシック" charset="0"/>
                </a:rPr>
                <a:t>IR microscope</a:t>
              </a:r>
            </a:p>
          </p:txBody>
        </p:sp>
      </p:grpSp>
      <p:sp>
        <p:nvSpPr>
          <p:cNvPr id="21" name="Rettangolo 17"/>
          <p:cNvSpPr/>
          <p:nvPr/>
        </p:nvSpPr>
        <p:spPr>
          <a:xfrm>
            <a:off x="107950" y="188913"/>
            <a:ext cx="4392613" cy="6357937"/>
          </a:xfrm>
          <a:prstGeom prst="rect">
            <a:avLst/>
          </a:prstGeom>
          <a:noFill/>
          <a:ln w="285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3" name="Gruppo 22"/>
          <p:cNvGrpSpPr>
            <a:grpSpLocks/>
          </p:cNvGrpSpPr>
          <p:nvPr/>
        </p:nvGrpSpPr>
        <p:grpSpPr bwMode="auto">
          <a:xfrm>
            <a:off x="4787900" y="2452688"/>
            <a:ext cx="4143375" cy="4071937"/>
            <a:chOff x="4645149" y="437295"/>
            <a:chExt cx="4143404" cy="4071966"/>
          </a:xfrm>
        </p:grpSpPr>
        <p:sp>
          <p:nvSpPr>
            <p:cNvPr id="23" name="CasellaDiTesto 16"/>
            <p:cNvSpPr txBox="1"/>
            <p:nvPr/>
          </p:nvSpPr>
          <p:spPr>
            <a:xfrm>
              <a:off x="4676899" y="573821"/>
              <a:ext cx="4000528" cy="1014419"/>
            </a:xfrm>
            <a:prstGeom prst="rect">
              <a:avLst/>
            </a:prstGeom>
            <a:solidFill>
              <a:schemeClr val="bg1">
                <a:lumMod val="95000"/>
              </a:schemeClr>
            </a:solidFill>
          </p:spPr>
          <p:txBody>
            <a:bodyPr>
              <a:prstTxWarp prst="textNoShape">
                <a:avLst/>
              </a:prstTxWarp>
              <a:spAutoFit/>
            </a:bodyPr>
            <a:lstStyle/>
            <a:p>
              <a:pPr algn="ctr"/>
              <a:r>
                <a:rPr lang="en-US" sz="2000" b="1" i="1">
                  <a:solidFill>
                    <a:srgbClr val="1814FD"/>
                  </a:solidFill>
                </a:rPr>
                <a:t>Clean-room laboratory to support sample preparation and conservation</a:t>
              </a:r>
              <a:endParaRPr lang="it-IT" sz="2000" i="1">
                <a:solidFill>
                  <a:srgbClr val="1814FD"/>
                </a:solidFill>
              </a:endParaRPr>
            </a:p>
          </p:txBody>
        </p:sp>
        <p:pic>
          <p:nvPicPr>
            <p:cNvPr id="18443" name="Picture 5" descr="Camera_pulita_dopo_1.jpg"/>
            <p:cNvPicPr>
              <a:picLocks noChangeAspect="1"/>
            </p:cNvPicPr>
            <p:nvPr/>
          </p:nvPicPr>
          <p:blipFill>
            <a:blip r:embed="rId4"/>
            <a:srcRect/>
            <a:stretch>
              <a:fillRect/>
            </a:stretch>
          </p:blipFill>
          <p:spPr bwMode="auto">
            <a:xfrm>
              <a:off x="4675510" y="1794047"/>
              <a:ext cx="4000528" cy="2643206"/>
            </a:xfrm>
            <a:prstGeom prst="rect">
              <a:avLst/>
            </a:prstGeom>
            <a:noFill/>
            <a:ln w="19050">
              <a:noFill/>
              <a:miter lim="800000"/>
              <a:headEnd/>
              <a:tailEnd/>
            </a:ln>
          </p:spPr>
        </p:pic>
        <p:sp>
          <p:nvSpPr>
            <p:cNvPr id="25" name="Rettangolo 20"/>
            <p:cNvSpPr/>
            <p:nvPr/>
          </p:nvSpPr>
          <p:spPr>
            <a:xfrm>
              <a:off x="4645149" y="437295"/>
              <a:ext cx="4143404" cy="407196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26" name="Rettangolo 23"/>
          <p:cNvSpPr/>
          <p:nvPr/>
        </p:nvSpPr>
        <p:spPr>
          <a:xfrm>
            <a:off x="4500563" y="188913"/>
            <a:ext cx="4429125" cy="20002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439" name="CasellaDiTesto 24"/>
          <p:cNvSpPr txBox="1">
            <a:spLocks noChangeArrowheads="1"/>
          </p:cNvSpPr>
          <p:nvPr/>
        </p:nvSpPr>
        <p:spPr bwMode="auto">
          <a:xfrm>
            <a:off x="4649788" y="260350"/>
            <a:ext cx="4314825" cy="369888"/>
          </a:xfrm>
          <a:prstGeom prst="rect">
            <a:avLst/>
          </a:prstGeom>
          <a:noFill/>
          <a:ln w="9525">
            <a:noFill/>
            <a:miter lim="800000"/>
            <a:headEnd/>
            <a:tailEnd/>
          </a:ln>
        </p:spPr>
        <p:txBody>
          <a:bodyPr wrap="none">
            <a:prstTxWarp prst="textNoShape">
              <a:avLst/>
            </a:prstTxWarp>
            <a:spAutoFit/>
          </a:bodyPr>
          <a:lstStyle/>
          <a:p>
            <a:r>
              <a:rPr lang="it-IT" sz="1800" b="1" i="1">
                <a:solidFill>
                  <a:srgbClr val="1814FD"/>
                </a:solidFill>
              </a:rPr>
              <a:t>Imaging array detector 64x64 pixel</a:t>
            </a:r>
          </a:p>
        </p:txBody>
      </p:sp>
      <p:pic>
        <p:nvPicPr>
          <p:cNvPr id="18440" name="Immagine 26" descr="fpa detector.bmp"/>
          <p:cNvPicPr>
            <a:picLocks noChangeAspect="1"/>
          </p:cNvPicPr>
          <p:nvPr/>
        </p:nvPicPr>
        <p:blipFill>
          <a:blip r:embed="rId5"/>
          <a:srcRect/>
          <a:stretch>
            <a:fillRect/>
          </a:stretch>
        </p:blipFill>
        <p:spPr bwMode="auto">
          <a:xfrm>
            <a:off x="5680075" y="869950"/>
            <a:ext cx="2347913" cy="1263650"/>
          </a:xfrm>
          <a:prstGeom prst="rect">
            <a:avLst/>
          </a:prstGeom>
          <a:noFill/>
          <a:ln w="9525">
            <a:solidFill>
              <a:schemeClr val="tx1"/>
            </a:solidFill>
            <a:miter lim="800000"/>
            <a:headEnd/>
            <a:tailEnd/>
          </a:ln>
        </p:spPr>
      </p:pic>
      <p:sp>
        <p:nvSpPr>
          <p:cNvPr id="12" name="Rectangle 5"/>
          <p:cNvSpPr>
            <a:spLocks noGrp="1" noChangeArrowheads="1"/>
          </p:cNvSpPr>
          <p:nvPr>
            <p:ph type="title"/>
          </p:nvPr>
        </p:nvSpPr>
        <p:spPr>
          <a:xfrm>
            <a:off x="179388" y="260350"/>
            <a:ext cx="4248150" cy="1439863"/>
          </a:xfrm>
          <a:solidFill>
            <a:schemeClr val="bg1">
              <a:lumMod val="95000"/>
            </a:schemeClr>
          </a:solidFill>
          <a:ln w="28575"/>
        </p:spPr>
        <p:txBody>
          <a:bodyPr>
            <a:normAutofit fontScale="90000"/>
          </a:bodyPr>
          <a:lstStyle/>
          <a:p>
            <a:pPr>
              <a:spcBef>
                <a:spcPct val="50000"/>
              </a:spcBef>
            </a:pPr>
            <a:r>
              <a:rPr lang="en-US" sz="3000" b="1" i="1">
                <a:solidFill>
                  <a:srgbClr val="1814FD"/>
                </a:solidFill>
                <a:latin typeface="Comic Sans MS" pitchFamily="36" charset="0"/>
                <a:ea typeface="Comic Sans MS" pitchFamily="36" charset="0"/>
                <a:cs typeface="Comic Sans MS" pitchFamily="36" charset="0"/>
              </a:rPr>
              <a:t>SINBAD IR beamline</a:t>
            </a:r>
            <a:r>
              <a:rPr lang="en-US" sz="2800" b="1" i="1">
                <a:solidFill>
                  <a:srgbClr val="1814FD"/>
                </a:solidFill>
                <a:latin typeface="Comic Sans MS" pitchFamily="36" charset="0"/>
                <a:ea typeface="Comic Sans MS" pitchFamily="36" charset="0"/>
                <a:cs typeface="Comic Sans MS" pitchFamily="36" charset="0"/>
              </a:rPr>
              <a:t/>
            </a:r>
            <a:br>
              <a:rPr lang="en-US" sz="2800" b="1" i="1">
                <a:solidFill>
                  <a:srgbClr val="1814FD"/>
                </a:solidFill>
                <a:latin typeface="Comic Sans MS" pitchFamily="36" charset="0"/>
                <a:ea typeface="Comic Sans MS" pitchFamily="36" charset="0"/>
                <a:cs typeface="Comic Sans MS" pitchFamily="36" charset="0"/>
              </a:rPr>
            </a:br>
            <a:r>
              <a:rPr lang="en-US" sz="2800" b="1">
                <a:solidFill>
                  <a:srgbClr val="1814FD"/>
                </a:solidFill>
                <a:latin typeface="Comic Sans MS" pitchFamily="36" charset="0"/>
                <a:ea typeface="Comic Sans MS" pitchFamily="36" charset="0"/>
                <a:cs typeface="Comic Sans MS" pitchFamily="36" charset="0"/>
              </a:rPr>
              <a:t/>
            </a:r>
            <a:br>
              <a:rPr lang="en-US" sz="2800" b="1">
                <a:solidFill>
                  <a:srgbClr val="1814FD"/>
                </a:solidFill>
                <a:latin typeface="Comic Sans MS" pitchFamily="36" charset="0"/>
                <a:ea typeface="Comic Sans MS" pitchFamily="36" charset="0"/>
                <a:cs typeface="Comic Sans MS" pitchFamily="36" charset="0"/>
              </a:rPr>
            </a:br>
            <a:r>
              <a:rPr lang="en-US" sz="1600" b="1">
                <a:latin typeface="Comic Sans MS" pitchFamily="36" charset="0"/>
                <a:ea typeface="Comic Sans MS" pitchFamily="36" charset="0"/>
                <a:cs typeface="Comic Sans MS" pitchFamily="36" charset="0"/>
              </a:rPr>
              <a:t>Infrared domain from 10 to 10000 cm</a:t>
            </a:r>
            <a:r>
              <a:rPr lang="en-US" sz="1600" b="1" baseline="30000">
                <a:latin typeface="Comic Sans MS" pitchFamily="36" charset="0"/>
                <a:ea typeface="Comic Sans MS" pitchFamily="36" charset="0"/>
                <a:cs typeface="Comic Sans MS" pitchFamily="36" charset="0"/>
              </a:rPr>
              <a:t>-1</a:t>
            </a:r>
            <a:r>
              <a:rPr lang="en-US" sz="1600">
                <a:latin typeface="Comic Sans MS" pitchFamily="36" charset="0"/>
                <a:ea typeface="Comic Sans MS" pitchFamily="36" charset="0"/>
                <a:cs typeface="Comic Sans MS" pitchFamily="36" charset="0"/>
              </a:rPr>
              <a:t> </a:t>
            </a:r>
            <a:br>
              <a:rPr lang="en-US" sz="1600">
                <a:latin typeface="Comic Sans MS" pitchFamily="36" charset="0"/>
                <a:ea typeface="Comic Sans MS" pitchFamily="36" charset="0"/>
                <a:cs typeface="Comic Sans MS" pitchFamily="36" charset="0"/>
              </a:rPr>
            </a:br>
            <a:r>
              <a:rPr lang="en-US" sz="1600">
                <a:latin typeface="Comic Sans MS" pitchFamily="36" charset="0"/>
                <a:ea typeface="Comic Sans MS" pitchFamily="36" charset="0"/>
                <a:cs typeface="Comic Sans MS" pitchFamily="36" charset="0"/>
              </a:rPr>
              <a:t>(</a:t>
            </a:r>
            <a:r>
              <a:rPr lang="en-US" sz="1600" b="1">
                <a:latin typeface="Comic Sans MS" pitchFamily="36" charset="0"/>
                <a:ea typeface="Comic Sans MS" pitchFamily="36" charset="0"/>
                <a:cs typeface="Comic Sans MS" pitchFamily="36" charset="0"/>
              </a:rPr>
              <a:t>1.24 meV to 1.24 eV)</a:t>
            </a:r>
            <a:endParaRPr lang="en-US" sz="1600" b="1">
              <a:solidFill>
                <a:schemeClr val="accent1"/>
              </a:solidFill>
              <a:latin typeface="Comic Sans MS" pitchFamily="36" charset="0"/>
              <a:ea typeface="Comic Sans MS" pitchFamily="36" charset="0"/>
              <a:cs typeface="Comic Sans MS" pitchFamily="3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itle 1"/>
          <p:cNvSpPr>
            <a:spLocks noGrp="1"/>
          </p:cNvSpPr>
          <p:nvPr>
            <p:ph type="title"/>
          </p:nvPr>
        </p:nvSpPr>
        <p:spPr>
          <a:xfrm>
            <a:off x="468313" y="260350"/>
            <a:ext cx="8280400" cy="1143000"/>
          </a:xfrm>
        </p:spPr>
        <p:txBody>
          <a:bodyPr>
            <a:normAutofit fontScale="90000"/>
          </a:bodyPr>
          <a:lstStyle/>
          <a:p>
            <a:r>
              <a:rPr lang="en-US" sz="2400" b="1" i="1" dirty="0">
                <a:solidFill>
                  <a:srgbClr val="FF0000"/>
                </a:solidFill>
                <a:latin typeface="Comic Sans MS" pitchFamily="36" charset="0"/>
                <a:ea typeface="Comic Sans MS" pitchFamily="36" charset="0"/>
                <a:cs typeface="Comic Sans MS" pitchFamily="36" charset="0"/>
              </a:rPr>
              <a:t>Chemical analysis of brain tumor vasculature using inorganic </a:t>
            </a:r>
            <a:r>
              <a:rPr lang="en-US" sz="2400" b="1" i="1" dirty="0" err="1">
                <a:solidFill>
                  <a:srgbClr val="FF0000"/>
                </a:solidFill>
                <a:latin typeface="Comic Sans MS" pitchFamily="36" charset="0"/>
                <a:ea typeface="Comic Sans MS" pitchFamily="36" charset="0"/>
                <a:cs typeface="Comic Sans MS" pitchFamily="36" charset="0"/>
              </a:rPr>
              <a:t>nanoparticles</a:t>
            </a:r>
            <a:r>
              <a:rPr lang="en-US" sz="2400" b="1" i="1" dirty="0">
                <a:solidFill>
                  <a:srgbClr val="FF0000"/>
                </a:solidFill>
                <a:latin typeface="Comic Sans MS" pitchFamily="36" charset="0"/>
                <a:ea typeface="Comic Sans MS" pitchFamily="36" charset="0"/>
                <a:cs typeface="Comic Sans MS" pitchFamily="36" charset="0"/>
              </a:rPr>
              <a:t> as contrast agents </a:t>
            </a:r>
            <a:br>
              <a:rPr lang="en-US" sz="2400" b="1" i="1" dirty="0">
                <a:solidFill>
                  <a:srgbClr val="FF0000"/>
                </a:solidFill>
                <a:latin typeface="Comic Sans MS" pitchFamily="36" charset="0"/>
                <a:ea typeface="Comic Sans MS" pitchFamily="36" charset="0"/>
                <a:cs typeface="Comic Sans MS" pitchFamily="36" charset="0"/>
              </a:rPr>
            </a:br>
            <a:r>
              <a:rPr lang="en-US" sz="2400" b="1" i="1" dirty="0">
                <a:solidFill>
                  <a:srgbClr val="FF0000"/>
                </a:solidFill>
                <a:latin typeface="Comic Sans MS" pitchFamily="36" charset="0"/>
                <a:ea typeface="Comic Sans MS" pitchFamily="36" charset="0"/>
                <a:cs typeface="Comic Sans MS" pitchFamily="36" charset="0"/>
              </a:rPr>
              <a:t>(University of Bordeaux)</a:t>
            </a:r>
          </a:p>
        </p:txBody>
      </p:sp>
      <p:sp>
        <p:nvSpPr>
          <p:cNvPr id="8" name="TextBox 7"/>
          <p:cNvSpPr txBox="1"/>
          <p:nvPr/>
        </p:nvSpPr>
        <p:spPr>
          <a:xfrm>
            <a:off x="469900" y="1703388"/>
            <a:ext cx="8134350" cy="646112"/>
          </a:xfrm>
          <a:prstGeom prst="rect">
            <a:avLst/>
          </a:prstGeom>
          <a:solidFill>
            <a:schemeClr val="bg1">
              <a:lumMod val="85000"/>
            </a:schemeClr>
          </a:solidFill>
          <a:ln w="28575" cmpd="sng">
            <a:solidFill>
              <a:srgbClr val="000000"/>
            </a:solidFill>
          </a:ln>
        </p:spPr>
        <p:txBody>
          <a:bodyPr>
            <a:spAutoFit/>
          </a:bodyPr>
          <a:lstStyle/>
          <a:p>
            <a:pPr algn="ctr">
              <a:defRPr/>
            </a:pPr>
            <a:r>
              <a:rPr lang="en-US" sz="1800" dirty="0">
                <a:latin typeface="Comic Sans MS" charset="0"/>
                <a:ea typeface="ＭＳ Ｐゴシック" charset="0"/>
                <a:cs typeface="ＭＳ Ｐゴシック" charset="0"/>
              </a:rPr>
              <a:t>FTIR imaging can be used as a functional  </a:t>
            </a:r>
            <a:r>
              <a:rPr lang="en-US" sz="1800" b="1" dirty="0" err="1">
                <a:solidFill>
                  <a:srgbClr val="1814FD"/>
                </a:solidFill>
                <a:latin typeface="Comic Sans MS" charset="0"/>
                <a:ea typeface="ＭＳ Ｐゴシック" charset="0"/>
                <a:cs typeface="ＭＳ Ｐゴシック" charset="0"/>
              </a:rPr>
              <a:t>histopathological</a:t>
            </a:r>
            <a:r>
              <a:rPr lang="en-US" sz="1800" b="1" dirty="0">
                <a:solidFill>
                  <a:srgbClr val="1814FD"/>
                </a:solidFill>
                <a:latin typeface="Comic Sans MS" charset="0"/>
                <a:ea typeface="ＭＳ Ｐゴシック" charset="0"/>
                <a:cs typeface="ＭＳ Ｐゴシック" charset="0"/>
              </a:rPr>
              <a:t> tool  </a:t>
            </a:r>
          </a:p>
          <a:p>
            <a:pPr algn="ctr">
              <a:defRPr/>
            </a:pPr>
            <a:r>
              <a:rPr lang="en-US" sz="1800" dirty="0">
                <a:latin typeface="Comic Sans MS" charset="0"/>
                <a:ea typeface="ＭＳ Ｐゴシック" charset="0"/>
                <a:cs typeface="ＭＳ Ｐゴシック" charset="0"/>
              </a:rPr>
              <a:t>for clinical applications</a:t>
            </a:r>
          </a:p>
        </p:txBody>
      </p:sp>
      <p:pic>
        <p:nvPicPr>
          <p:cNvPr id="20483" name="Picture 2"/>
          <p:cNvPicPr>
            <a:picLocks noChangeAspect="1" noChangeArrowheads="1"/>
          </p:cNvPicPr>
          <p:nvPr/>
        </p:nvPicPr>
        <p:blipFill>
          <a:blip r:embed="rId3"/>
          <a:srcRect/>
          <a:stretch>
            <a:fillRect/>
          </a:stretch>
        </p:blipFill>
        <p:spPr bwMode="auto">
          <a:xfrm>
            <a:off x="498475" y="2924175"/>
            <a:ext cx="2197100" cy="2176463"/>
          </a:xfrm>
          <a:prstGeom prst="rect">
            <a:avLst/>
          </a:prstGeom>
          <a:noFill/>
          <a:ln w="9525">
            <a:noFill/>
            <a:miter lim="800000"/>
            <a:headEnd/>
            <a:tailEnd/>
          </a:ln>
        </p:spPr>
      </p:pic>
      <p:pic>
        <p:nvPicPr>
          <p:cNvPr id="20484" name="Picture 3"/>
          <p:cNvPicPr>
            <a:picLocks noChangeAspect="1" noChangeArrowheads="1"/>
          </p:cNvPicPr>
          <p:nvPr/>
        </p:nvPicPr>
        <p:blipFill>
          <a:blip r:embed="rId4"/>
          <a:srcRect/>
          <a:stretch>
            <a:fillRect/>
          </a:stretch>
        </p:blipFill>
        <p:spPr bwMode="auto">
          <a:xfrm>
            <a:off x="6286500" y="2922588"/>
            <a:ext cx="2606675" cy="2173287"/>
          </a:xfrm>
          <a:prstGeom prst="rect">
            <a:avLst/>
          </a:prstGeom>
          <a:noFill/>
          <a:ln w="9525">
            <a:noFill/>
            <a:miter lim="800000"/>
            <a:headEnd/>
            <a:tailEnd/>
          </a:ln>
        </p:spPr>
      </p:pic>
      <p:sp>
        <p:nvSpPr>
          <p:cNvPr id="11" name="CasellaDiTesto 8"/>
          <p:cNvSpPr txBox="1"/>
          <p:nvPr/>
        </p:nvSpPr>
        <p:spPr>
          <a:xfrm>
            <a:off x="468313" y="5229225"/>
            <a:ext cx="2073275" cy="923330"/>
          </a:xfrm>
          <a:prstGeom prst="rect">
            <a:avLst/>
          </a:prstGeom>
          <a:solidFill>
            <a:schemeClr val="bg1">
              <a:lumMod val="85000"/>
            </a:schemeClr>
          </a:solidFill>
        </p:spPr>
        <p:txBody>
          <a:bodyPr wrap="square">
            <a:prstTxWarp prst="textNoShape">
              <a:avLst/>
            </a:prstTxWarp>
            <a:spAutoFit/>
          </a:bodyPr>
          <a:lstStyle/>
          <a:p>
            <a:pPr algn="ctr"/>
            <a:r>
              <a:rPr lang="en-US" b="1" dirty="0"/>
              <a:t>Visible image </a:t>
            </a:r>
            <a:r>
              <a:rPr lang="en-US" dirty="0"/>
              <a:t>of mice</a:t>
            </a:r>
            <a:r>
              <a:rPr lang="en-US" b="1" dirty="0"/>
              <a:t> </a:t>
            </a:r>
            <a:r>
              <a:rPr lang="en-US" dirty="0"/>
              <a:t>brain tumor tissue section</a:t>
            </a:r>
            <a:endParaRPr lang="it-IT" dirty="0"/>
          </a:p>
        </p:txBody>
      </p:sp>
      <p:sp>
        <p:nvSpPr>
          <p:cNvPr id="12" name="CasellaDiTesto 9"/>
          <p:cNvSpPr txBox="1"/>
          <p:nvPr/>
        </p:nvSpPr>
        <p:spPr>
          <a:xfrm>
            <a:off x="2700338" y="5597524"/>
            <a:ext cx="3743325" cy="923330"/>
          </a:xfrm>
          <a:prstGeom prst="rect">
            <a:avLst/>
          </a:prstGeom>
          <a:solidFill>
            <a:schemeClr val="accent5">
              <a:lumMod val="20000"/>
              <a:lumOff val="80000"/>
            </a:schemeClr>
          </a:solidFill>
          <a:ln w="28575" cmpd="sng">
            <a:solidFill>
              <a:srgbClr val="000000"/>
            </a:solidFill>
          </a:ln>
        </p:spPr>
        <p:txBody>
          <a:bodyPr wrap="square">
            <a:spAutoFit/>
          </a:bodyPr>
          <a:lstStyle/>
          <a:p>
            <a:pPr algn="ctr">
              <a:defRPr/>
            </a:pPr>
            <a:r>
              <a:rPr lang="it-IT" dirty="0" err="1">
                <a:latin typeface="Comic Sans MS" charset="0"/>
                <a:ea typeface="ＭＳ Ｐゴシック" charset="0"/>
                <a:cs typeface="ＭＳ Ｐゴシック" charset="0"/>
              </a:rPr>
              <a:t>Every</a:t>
            </a:r>
            <a:r>
              <a:rPr lang="it-IT" dirty="0">
                <a:latin typeface="Comic Sans MS" charset="0"/>
                <a:ea typeface="ＭＳ Ｐゴシック" charset="0"/>
                <a:cs typeface="ＭＳ Ｐゴシック" charset="0"/>
              </a:rPr>
              <a:t> </a:t>
            </a:r>
            <a:r>
              <a:rPr lang="it-IT" dirty="0" err="1">
                <a:latin typeface="Comic Sans MS" charset="0"/>
                <a:ea typeface="ＭＳ Ｐゴシック" charset="0"/>
                <a:cs typeface="ＭＳ Ｐゴシック" charset="0"/>
              </a:rPr>
              <a:t>molecule</a:t>
            </a:r>
            <a:r>
              <a:rPr lang="it-IT" dirty="0">
                <a:latin typeface="Comic Sans MS" charset="0"/>
                <a:ea typeface="ＭＳ Ｐゴシック" charset="0"/>
                <a:cs typeface="ＭＳ Ｐゴシック" charset="0"/>
              </a:rPr>
              <a:t> (</a:t>
            </a:r>
            <a:r>
              <a:rPr lang="it-IT" dirty="0" err="1">
                <a:latin typeface="Comic Sans MS" charset="0"/>
                <a:ea typeface="ＭＳ Ｐゴシック" charset="0"/>
                <a:cs typeface="ＭＳ Ｐゴシック" charset="0"/>
              </a:rPr>
              <a:t>lipids</a:t>
            </a:r>
            <a:r>
              <a:rPr lang="it-IT" dirty="0">
                <a:latin typeface="Comic Sans MS" charset="0"/>
                <a:ea typeface="ＭＳ Ｐゴシック" charset="0"/>
                <a:cs typeface="ＭＳ Ｐゴシック" charset="0"/>
              </a:rPr>
              <a:t>, </a:t>
            </a:r>
            <a:r>
              <a:rPr lang="it-IT" dirty="0" err="1">
                <a:latin typeface="Comic Sans MS" charset="0"/>
                <a:ea typeface="ＭＳ Ｐゴシック" charset="0"/>
                <a:cs typeface="ＭＳ Ｐゴシック" charset="0"/>
              </a:rPr>
              <a:t>proteins</a:t>
            </a:r>
            <a:r>
              <a:rPr lang="it-IT" dirty="0">
                <a:latin typeface="Comic Sans MS" charset="0"/>
                <a:ea typeface="ＭＳ Ｐゴシック" charset="0"/>
                <a:cs typeface="ＭＳ Ｐゴシック" charset="0"/>
              </a:rPr>
              <a:t>, DNA…) </a:t>
            </a:r>
            <a:r>
              <a:rPr lang="it-IT" dirty="0" err="1">
                <a:latin typeface="Comic Sans MS" charset="0"/>
                <a:ea typeface="ＭＳ Ｐゴシック" charset="0"/>
                <a:cs typeface="ＭＳ Ｐゴシック" charset="0"/>
              </a:rPr>
              <a:t>has</a:t>
            </a:r>
            <a:r>
              <a:rPr lang="it-IT" dirty="0">
                <a:latin typeface="Comic Sans MS" charset="0"/>
                <a:ea typeface="ＭＳ Ｐゴシック" charset="0"/>
                <a:cs typeface="ＭＳ Ｐゴシック" charset="0"/>
              </a:rPr>
              <a:t> a </a:t>
            </a:r>
            <a:r>
              <a:rPr lang="it-IT" b="1" dirty="0">
                <a:latin typeface="Comic Sans MS" charset="0"/>
                <a:ea typeface="ＭＳ Ｐゴシック" charset="0"/>
                <a:cs typeface="ＭＳ Ｐゴシック" charset="0"/>
              </a:rPr>
              <a:t>SPECIFIC</a:t>
            </a:r>
            <a:r>
              <a:rPr lang="it-IT" dirty="0">
                <a:latin typeface="Comic Sans MS" charset="0"/>
                <a:ea typeface="ＭＳ Ｐゴシック" charset="0"/>
                <a:cs typeface="ＭＳ Ｐゴシック" charset="0"/>
              </a:rPr>
              <a:t> </a:t>
            </a:r>
            <a:r>
              <a:rPr lang="it-IT" dirty="0" err="1">
                <a:latin typeface="Comic Sans MS" charset="0"/>
                <a:ea typeface="ＭＳ Ｐゴシック" charset="0"/>
                <a:cs typeface="ＭＳ Ｐゴシック" charset="0"/>
              </a:rPr>
              <a:t>spectral</a:t>
            </a:r>
            <a:r>
              <a:rPr lang="it-IT" dirty="0">
                <a:latin typeface="Comic Sans MS" charset="0"/>
                <a:ea typeface="ＭＳ Ｐゴシック" charset="0"/>
                <a:cs typeface="ＭＳ Ｐゴシック" charset="0"/>
              </a:rPr>
              <a:t> </a:t>
            </a:r>
            <a:r>
              <a:rPr lang="it-IT" dirty="0" err="1">
                <a:latin typeface="Comic Sans MS" charset="0"/>
                <a:ea typeface="ＭＳ Ｐゴシック" charset="0"/>
                <a:cs typeface="ＭＳ Ｐゴシック" charset="0"/>
              </a:rPr>
              <a:t>signature</a:t>
            </a:r>
            <a:r>
              <a:rPr lang="it-IT" dirty="0">
                <a:latin typeface="Comic Sans MS" charset="0"/>
                <a:ea typeface="ＭＳ Ｐゴシック" charset="0"/>
                <a:cs typeface="ＭＳ Ｐゴシック" charset="0"/>
              </a:rPr>
              <a:t> in the </a:t>
            </a:r>
            <a:r>
              <a:rPr lang="it-IT" dirty="0" err="1">
                <a:latin typeface="Comic Sans MS" charset="0"/>
                <a:ea typeface="ＭＳ Ｐゴシック" charset="0"/>
                <a:cs typeface="ＭＳ Ｐゴシック" charset="0"/>
              </a:rPr>
              <a:t>Infrared</a:t>
            </a:r>
            <a:r>
              <a:rPr lang="it-IT" dirty="0">
                <a:latin typeface="Comic Sans MS" charset="0"/>
                <a:ea typeface="ＭＳ Ｐゴシック" charset="0"/>
                <a:cs typeface="ＭＳ Ｐゴシック" charset="0"/>
              </a:rPr>
              <a:t> </a:t>
            </a:r>
            <a:r>
              <a:rPr lang="it-IT" dirty="0" err="1">
                <a:latin typeface="Comic Sans MS" charset="0"/>
                <a:ea typeface="ＭＳ Ｐゴシック" charset="0"/>
                <a:cs typeface="ＭＳ Ｐゴシック" charset="0"/>
              </a:rPr>
              <a:t>region</a:t>
            </a:r>
            <a:endParaRPr lang="it-IT" dirty="0">
              <a:latin typeface="Comic Sans MS" charset="0"/>
              <a:ea typeface="ＭＳ Ｐゴシック" charset="0"/>
              <a:cs typeface="ＭＳ Ｐゴシック" charset="0"/>
            </a:endParaRPr>
          </a:p>
        </p:txBody>
      </p:sp>
      <p:sp>
        <p:nvSpPr>
          <p:cNvPr id="13" name="CasellaDiTesto 10"/>
          <p:cNvSpPr txBox="1"/>
          <p:nvPr/>
        </p:nvSpPr>
        <p:spPr>
          <a:xfrm>
            <a:off x="6443663" y="5210175"/>
            <a:ext cx="2449512" cy="923330"/>
          </a:xfrm>
          <a:prstGeom prst="rect">
            <a:avLst/>
          </a:prstGeom>
          <a:solidFill>
            <a:schemeClr val="bg1">
              <a:lumMod val="85000"/>
            </a:schemeClr>
          </a:solidFill>
        </p:spPr>
        <p:txBody>
          <a:bodyPr wrap="square">
            <a:prstTxWarp prst="textNoShape">
              <a:avLst/>
            </a:prstTxWarp>
            <a:spAutoFit/>
          </a:bodyPr>
          <a:lstStyle/>
          <a:p>
            <a:pPr algn="ctr"/>
            <a:r>
              <a:rPr lang="en-US" b="1" dirty="0"/>
              <a:t>Infrared image </a:t>
            </a:r>
            <a:r>
              <a:rPr lang="en-US" dirty="0"/>
              <a:t>of mice</a:t>
            </a:r>
            <a:r>
              <a:rPr lang="en-US" b="1" dirty="0"/>
              <a:t> </a:t>
            </a:r>
            <a:r>
              <a:rPr lang="en-US" dirty="0"/>
              <a:t>brain tumor tissue section</a:t>
            </a:r>
            <a:endParaRPr lang="it-IT" dirty="0"/>
          </a:p>
        </p:txBody>
      </p:sp>
      <p:pic>
        <p:nvPicPr>
          <p:cNvPr id="20488" name="Picture 248"/>
          <p:cNvPicPr>
            <a:picLocks noGrp="1" noChangeAspect="1" noChangeArrowheads="1"/>
          </p:cNvPicPr>
          <p:nvPr>
            <p:ph idx="1"/>
          </p:nvPr>
        </p:nvPicPr>
        <p:blipFill>
          <a:blip r:embed="rId5"/>
          <a:srcRect/>
          <a:stretch>
            <a:fillRect/>
          </a:stretch>
        </p:blipFill>
        <p:spPr>
          <a:xfrm>
            <a:off x="2786063" y="2924175"/>
            <a:ext cx="3424237" cy="258762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LNF00604"/>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3333CC"/>
          </a:solidFill>
          <a:ln w="9525">
            <a:noFill/>
            <a:miter lim="800000"/>
            <a:headEnd/>
            <a:tailEnd/>
          </a:ln>
        </p:spPr>
      </p:pic>
      <p:sp>
        <p:nvSpPr>
          <p:cNvPr id="17411" name="Text Box 3"/>
          <p:cNvSpPr txBox="1">
            <a:spLocks noChangeArrowheads="1"/>
          </p:cNvSpPr>
          <p:nvPr/>
        </p:nvSpPr>
        <p:spPr bwMode="auto">
          <a:xfrm>
            <a:off x="7315200" y="0"/>
            <a:ext cx="1828800" cy="762000"/>
          </a:xfrm>
          <a:prstGeom prst="rect">
            <a:avLst/>
          </a:prstGeom>
          <a:solidFill>
            <a:srgbClr val="3333CC"/>
          </a:solidFill>
          <a:ln w="9525">
            <a:noFill/>
            <a:miter lim="800000"/>
            <a:headEnd/>
            <a:tailEnd/>
          </a:ln>
        </p:spPr>
        <p:txBody>
          <a:bodyPr>
            <a:prstTxWarp prst="textNoShape">
              <a:avLst/>
            </a:prstTxWarp>
            <a:spAutoFit/>
          </a:bodyPr>
          <a:lstStyle/>
          <a:p>
            <a:pPr algn="ctr"/>
            <a:r>
              <a:rPr lang="en-GB" sz="4400" b="1">
                <a:solidFill>
                  <a:srgbClr val="FFFF00"/>
                </a:solidFill>
                <a:latin typeface="Eras Bold ITC" pitchFamily="34" charset="0"/>
              </a:rPr>
              <a:t>LNF</a:t>
            </a:r>
          </a:p>
        </p:txBody>
      </p:sp>
      <p:sp>
        <p:nvSpPr>
          <p:cNvPr id="17412" name="Oval 5"/>
          <p:cNvSpPr>
            <a:spLocks noChangeArrowheads="1"/>
          </p:cNvSpPr>
          <p:nvPr/>
        </p:nvSpPr>
        <p:spPr bwMode="auto">
          <a:xfrm>
            <a:off x="5122863" y="1293813"/>
            <a:ext cx="3494087" cy="2270125"/>
          </a:xfrm>
          <a:prstGeom prst="ellipse">
            <a:avLst/>
          </a:prstGeom>
          <a:solidFill>
            <a:schemeClr val="bg1">
              <a:alpha val="0"/>
            </a:schemeClr>
          </a:solidFill>
          <a:ln w="38100">
            <a:solidFill>
              <a:srgbClr val="FFFF00"/>
            </a:solidFill>
            <a:round/>
            <a:headEnd/>
            <a:tailEnd/>
          </a:ln>
        </p:spPr>
        <p:txBody>
          <a:bodyPr wrap="none" anchor="ctr">
            <a:prstTxWarp prst="textNoShape">
              <a:avLst/>
            </a:prstTxWarp>
          </a:bodyPr>
          <a:lstStyle/>
          <a:p>
            <a:pPr algn="ctr"/>
            <a:endParaRPr lang="it-IT" sz="3200">
              <a:solidFill>
                <a:srgbClr val="FFFF00"/>
              </a:solidFill>
            </a:endParaRPr>
          </a:p>
        </p:txBody>
      </p:sp>
      <p:sp>
        <p:nvSpPr>
          <p:cNvPr id="17413" name="Text Box 7"/>
          <p:cNvSpPr txBox="1">
            <a:spLocks noChangeArrowheads="1"/>
          </p:cNvSpPr>
          <p:nvPr/>
        </p:nvSpPr>
        <p:spPr bwMode="auto">
          <a:xfrm>
            <a:off x="4514850" y="3563938"/>
            <a:ext cx="971550" cy="36671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DAFNE</a:t>
            </a:r>
          </a:p>
        </p:txBody>
      </p:sp>
      <p:sp>
        <p:nvSpPr>
          <p:cNvPr id="17414" name="Text Box 8"/>
          <p:cNvSpPr txBox="1">
            <a:spLocks noChangeArrowheads="1"/>
          </p:cNvSpPr>
          <p:nvPr/>
        </p:nvSpPr>
        <p:spPr bwMode="auto">
          <a:xfrm>
            <a:off x="8256588" y="3509963"/>
            <a:ext cx="882650" cy="36671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LINAC</a:t>
            </a:r>
          </a:p>
        </p:txBody>
      </p:sp>
      <p:sp>
        <p:nvSpPr>
          <p:cNvPr id="17415" name="Text Box 13"/>
          <p:cNvSpPr txBox="1">
            <a:spLocks noChangeArrowheads="1"/>
          </p:cNvSpPr>
          <p:nvPr/>
        </p:nvSpPr>
        <p:spPr bwMode="auto">
          <a:xfrm>
            <a:off x="6686550" y="3773488"/>
            <a:ext cx="628650" cy="36671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BTF</a:t>
            </a:r>
          </a:p>
        </p:txBody>
      </p:sp>
      <p:sp>
        <p:nvSpPr>
          <p:cNvPr id="17416" name="Text Box 15"/>
          <p:cNvSpPr txBox="1">
            <a:spLocks noChangeArrowheads="1"/>
          </p:cNvSpPr>
          <p:nvPr/>
        </p:nvSpPr>
        <p:spPr bwMode="auto">
          <a:xfrm>
            <a:off x="3881438" y="1263650"/>
            <a:ext cx="1381125" cy="336550"/>
          </a:xfrm>
          <a:prstGeom prst="rect">
            <a:avLst/>
          </a:prstGeom>
          <a:solidFill>
            <a:srgbClr val="3333CC"/>
          </a:solidFill>
          <a:ln w="9525">
            <a:noFill/>
            <a:miter lim="800000"/>
            <a:headEnd/>
            <a:tailEnd/>
          </a:ln>
        </p:spPr>
        <p:txBody>
          <a:bodyPr wrap="none">
            <a:prstTxWarp prst="textNoShape">
              <a:avLst/>
            </a:prstTxWarp>
            <a:spAutoFit/>
          </a:bodyPr>
          <a:lstStyle/>
          <a:p>
            <a:r>
              <a:rPr lang="it-IT" sz="1600" b="1">
                <a:solidFill>
                  <a:srgbClr val="FFFF00"/>
                </a:solidFill>
              </a:rPr>
              <a:t>DAFNE-light</a:t>
            </a:r>
          </a:p>
        </p:txBody>
      </p:sp>
      <p:sp>
        <p:nvSpPr>
          <p:cNvPr id="17417" name="CasellaDiTesto 10"/>
          <p:cNvSpPr txBox="1">
            <a:spLocks noChangeArrowheads="1"/>
          </p:cNvSpPr>
          <p:nvPr/>
        </p:nvSpPr>
        <p:spPr bwMode="auto">
          <a:xfrm>
            <a:off x="2546350" y="238125"/>
            <a:ext cx="3937000" cy="523875"/>
          </a:xfrm>
          <a:prstGeom prst="rect">
            <a:avLst/>
          </a:prstGeom>
          <a:solidFill>
            <a:srgbClr val="FFC000"/>
          </a:solidFill>
          <a:ln w="9525">
            <a:noFill/>
            <a:miter lim="800000"/>
            <a:headEnd/>
            <a:tailEnd/>
          </a:ln>
        </p:spPr>
        <p:txBody>
          <a:bodyPr wrap="none">
            <a:prstTxWarp prst="textNoShape">
              <a:avLst/>
            </a:prstTxWarp>
            <a:spAutoFit/>
          </a:bodyPr>
          <a:lstStyle/>
          <a:p>
            <a:r>
              <a:rPr lang="en-US" sz="2800"/>
              <a:t>The </a:t>
            </a:r>
            <a:r>
              <a:rPr lang="en-US" sz="2800">
                <a:sym typeface="Symbol" pitchFamily="36" charset="2"/>
              </a:rPr>
              <a:t>-Factory complex</a:t>
            </a:r>
            <a:endParaRPr lang="en-US" sz="2800"/>
          </a:p>
        </p:txBody>
      </p:sp>
      <p:cxnSp>
        <p:nvCxnSpPr>
          <p:cNvPr id="5" name="Connettore 2 4"/>
          <p:cNvCxnSpPr>
            <a:stCxn id="17414" idx="0"/>
          </p:cNvCxnSpPr>
          <p:nvPr/>
        </p:nvCxnSpPr>
        <p:spPr>
          <a:xfrm flipH="1" flipV="1">
            <a:off x="7924800" y="2687638"/>
            <a:ext cx="773113" cy="822325"/>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17415" idx="0"/>
          </p:cNvCxnSpPr>
          <p:nvPr/>
        </p:nvCxnSpPr>
        <p:spPr>
          <a:xfrm flipV="1">
            <a:off x="7000875" y="2798763"/>
            <a:ext cx="314325" cy="974725"/>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a:off x="4683125" y="1600200"/>
            <a:ext cx="1662113" cy="422275"/>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17413" idx="0"/>
          </p:cNvCxnSpPr>
          <p:nvPr/>
        </p:nvCxnSpPr>
        <p:spPr>
          <a:xfrm flipV="1">
            <a:off x="5000625" y="2581275"/>
            <a:ext cx="1838325" cy="982663"/>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itolo 1"/>
          <p:cNvSpPr>
            <a:spLocks noGrp="1"/>
          </p:cNvSpPr>
          <p:nvPr>
            <p:ph type="title"/>
          </p:nvPr>
        </p:nvSpPr>
        <p:spPr>
          <a:xfrm>
            <a:off x="250825" y="115888"/>
            <a:ext cx="8569325" cy="1009650"/>
          </a:xfrm>
        </p:spPr>
        <p:txBody>
          <a:bodyPr>
            <a:normAutofit fontScale="90000"/>
          </a:bodyPr>
          <a:lstStyle/>
          <a:p>
            <a:r>
              <a:rPr lang="it-IT" sz="3200" b="1" i="1" dirty="0" err="1">
                <a:solidFill>
                  <a:srgbClr val="FF0000"/>
                </a:solidFill>
                <a:latin typeface="Comic Sans MS" pitchFamily="36" charset="0"/>
                <a:ea typeface="Comic Sans MS" pitchFamily="36" charset="0"/>
                <a:cs typeface="Comic Sans MS" pitchFamily="36" charset="0"/>
              </a:rPr>
              <a:t>Collaborations</a:t>
            </a:r>
            <a:r>
              <a:rPr lang="it-IT" sz="3200" b="1" i="1" dirty="0">
                <a:solidFill>
                  <a:srgbClr val="FF0000"/>
                </a:solidFill>
                <a:latin typeface="Comic Sans MS" pitchFamily="36" charset="0"/>
                <a:ea typeface="Comic Sans MS" pitchFamily="36" charset="0"/>
                <a:cs typeface="Comic Sans MS" pitchFamily="36" charset="0"/>
              </a:rPr>
              <a:t> and </a:t>
            </a:r>
            <a:r>
              <a:rPr lang="it-IT" sz="3200" b="1" i="1" dirty="0" err="1">
                <a:solidFill>
                  <a:srgbClr val="FF0000"/>
                </a:solidFill>
                <a:latin typeface="Comic Sans MS" pitchFamily="36" charset="0"/>
                <a:ea typeface="Comic Sans MS" pitchFamily="36" charset="0"/>
                <a:cs typeface="Comic Sans MS" pitchFamily="36" charset="0"/>
              </a:rPr>
              <a:t>users</a:t>
            </a:r>
            <a:r>
              <a:rPr lang="it-IT" sz="3200" b="1" i="1" dirty="0">
                <a:solidFill>
                  <a:srgbClr val="FF0000"/>
                </a:solidFill>
                <a:latin typeface="Comic Sans MS" pitchFamily="36" charset="0"/>
                <a:ea typeface="Comic Sans MS" pitchFamily="36" charset="0"/>
                <a:cs typeface="Comic Sans MS" pitchFamily="36" charset="0"/>
              </a:rPr>
              <a:t> </a:t>
            </a:r>
            <a:r>
              <a:rPr lang="it-IT" sz="3200" b="1" i="1" dirty="0" err="1">
                <a:solidFill>
                  <a:srgbClr val="FF0000"/>
                </a:solidFill>
                <a:latin typeface="Comic Sans MS" pitchFamily="36" charset="0"/>
                <a:ea typeface="Comic Sans MS" pitchFamily="36" charset="0"/>
                <a:cs typeface="Comic Sans MS" pitchFamily="36" charset="0"/>
              </a:rPr>
              <a:t>of</a:t>
            </a:r>
            <a:r>
              <a:rPr lang="it-IT" sz="3200" b="1" i="1" dirty="0">
                <a:solidFill>
                  <a:srgbClr val="FF0000"/>
                </a:solidFill>
                <a:latin typeface="Comic Sans MS" pitchFamily="36" charset="0"/>
                <a:ea typeface="Comic Sans MS" pitchFamily="36" charset="0"/>
                <a:cs typeface="Comic Sans MS" pitchFamily="36" charset="0"/>
              </a:rPr>
              <a:t> the IR </a:t>
            </a:r>
            <a:r>
              <a:rPr lang="it-IT" sz="3200" b="1" i="1" dirty="0" err="1">
                <a:solidFill>
                  <a:srgbClr val="FF0000"/>
                </a:solidFill>
                <a:latin typeface="Comic Sans MS" pitchFamily="36" charset="0"/>
                <a:ea typeface="Comic Sans MS" pitchFamily="36" charset="0"/>
                <a:cs typeface="Comic Sans MS" pitchFamily="36" charset="0"/>
              </a:rPr>
              <a:t>beamline</a:t>
            </a:r>
            <a:endParaRPr lang="it-IT" sz="3200" b="1" i="1" dirty="0">
              <a:solidFill>
                <a:srgbClr val="FF0000"/>
              </a:solidFill>
              <a:latin typeface="Comic Sans MS" pitchFamily="36" charset="0"/>
              <a:ea typeface="Comic Sans MS" pitchFamily="36" charset="0"/>
              <a:cs typeface="Comic Sans MS" pitchFamily="36" charset="0"/>
            </a:endParaRPr>
          </a:p>
        </p:txBody>
      </p:sp>
      <p:sp>
        <p:nvSpPr>
          <p:cNvPr id="22530" name="Segnaposto contenuto 2"/>
          <p:cNvSpPr>
            <a:spLocks noGrp="1"/>
          </p:cNvSpPr>
          <p:nvPr>
            <p:ph idx="1"/>
          </p:nvPr>
        </p:nvSpPr>
        <p:spPr>
          <a:xfrm>
            <a:off x="457200" y="1455738"/>
            <a:ext cx="4259263" cy="4781550"/>
          </a:xfrm>
          <a:solidFill>
            <a:srgbClr val="B3F6FF"/>
          </a:solidFill>
        </p:spPr>
        <p:txBody>
          <a:bodyPr/>
          <a:lstStyle/>
          <a:p>
            <a:pPr algn="ctr">
              <a:buFontTx/>
              <a:buNone/>
            </a:pPr>
            <a:r>
              <a:rPr lang="it-IT" sz="2000" b="1">
                <a:latin typeface="Comic Sans MS" pitchFamily="36" charset="0"/>
                <a:ea typeface="Comic Sans MS" pitchFamily="36" charset="0"/>
                <a:cs typeface="Comic Sans MS" pitchFamily="36" charset="0"/>
              </a:rPr>
              <a:t>ITALIAN USERS</a:t>
            </a:r>
          </a:p>
          <a:p>
            <a:r>
              <a:rPr lang="it-IT" sz="1800">
                <a:latin typeface="Comic Sans MS" pitchFamily="36" charset="0"/>
                <a:ea typeface="Comic Sans MS" pitchFamily="36" charset="0"/>
                <a:cs typeface="Comic Sans MS" pitchFamily="36" charset="0"/>
              </a:rPr>
              <a:t>Univ. Rm 3 - Dip. Geologia</a:t>
            </a:r>
          </a:p>
          <a:p>
            <a:r>
              <a:rPr lang="it-IT" sz="1800">
                <a:latin typeface="Comic Sans MS" pitchFamily="36" charset="0"/>
                <a:ea typeface="Comic Sans MS" pitchFamily="36" charset="0"/>
                <a:cs typeface="Comic Sans MS" pitchFamily="36" charset="0"/>
              </a:rPr>
              <a:t>Univ. Camerino – Dip. Mineralogia</a:t>
            </a:r>
          </a:p>
          <a:p>
            <a:r>
              <a:rPr lang="it-IT" sz="1800">
                <a:latin typeface="Comic Sans MS" pitchFamily="36" charset="0"/>
                <a:ea typeface="Comic Sans MS" pitchFamily="36" charset="0"/>
                <a:cs typeface="Comic Sans MS" pitchFamily="36" charset="0"/>
              </a:rPr>
              <a:t>Univ. Rm1 , Dip. Fisica </a:t>
            </a:r>
          </a:p>
          <a:p>
            <a:r>
              <a:rPr lang="it-IT" sz="1800">
                <a:latin typeface="Comic Sans MS" pitchFamily="36" charset="0"/>
                <a:ea typeface="Comic Sans MS" pitchFamily="36" charset="0"/>
                <a:cs typeface="Comic Sans MS" pitchFamily="36" charset="0"/>
              </a:rPr>
              <a:t>Osservatorio Arcetri </a:t>
            </a:r>
          </a:p>
          <a:p>
            <a:r>
              <a:rPr lang="it-IT" sz="1800">
                <a:latin typeface="Comic Sans MS" pitchFamily="36" charset="0"/>
                <a:ea typeface="Comic Sans MS" pitchFamily="36" charset="0"/>
                <a:cs typeface="Comic Sans MS" pitchFamily="36" charset="0"/>
              </a:rPr>
              <a:t>Osservatorio Palermo</a:t>
            </a:r>
          </a:p>
          <a:p>
            <a:r>
              <a:rPr lang="it-IT" sz="1800">
                <a:latin typeface="Comic Sans MS" pitchFamily="36" charset="0"/>
                <a:ea typeface="Comic Sans MS" pitchFamily="36" charset="0"/>
                <a:cs typeface="Comic Sans MS" pitchFamily="36" charset="0"/>
              </a:rPr>
              <a:t>Univ. Firenze - Dip. Astronomia</a:t>
            </a:r>
          </a:p>
          <a:p>
            <a:r>
              <a:rPr lang="it-IT" sz="1800">
                <a:latin typeface="Comic Sans MS" pitchFamily="36" charset="0"/>
                <a:ea typeface="Comic Sans MS" pitchFamily="36" charset="0"/>
                <a:cs typeface="Comic Sans MS" pitchFamily="36" charset="0"/>
              </a:rPr>
              <a:t>Enea UT BIORAD Casaccia </a:t>
            </a:r>
          </a:p>
          <a:p>
            <a:r>
              <a:rPr lang="it-IT" sz="1800">
                <a:latin typeface="Comic Sans MS" pitchFamily="36" charset="0"/>
                <a:ea typeface="Comic Sans MS" pitchFamily="36" charset="0"/>
                <a:cs typeface="Comic Sans MS" pitchFamily="36" charset="0"/>
              </a:rPr>
              <a:t>Univ. L a Sapienza Dip. Neurofisiologia</a:t>
            </a:r>
          </a:p>
          <a:p>
            <a:r>
              <a:rPr lang="it-IT" sz="1800">
                <a:latin typeface="Comic Sans MS" pitchFamily="36" charset="0"/>
                <a:ea typeface="Comic Sans MS" pitchFamily="36" charset="0"/>
                <a:cs typeface="Comic Sans MS" pitchFamily="36" charset="0"/>
              </a:rPr>
              <a:t>Emmebi-arte  srl</a:t>
            </a:r>
          </a:p>
          <a:p>
            <a:r>
              <a:rPr lang="it-IT" sz="1800">
                <a:latin typeface="Comic Sans MS" pitchFamily="36" charset="0"/>
                <a:ea typeface="Comic Sans MS" pitchFamily="36" charset="0"/>
                <a:cs typeface="Comic Sans MS" pitchFamily="36" charset="0"/>
              </a:rPr>
              <a:t>Univ. Parthenope (Dip. Astronomia) ISMN-CNR e  Museo delle origini della Sapienza</a:t>
            </a:r>
          </a:p>
          <a:p>
            <a:endParaRPr lang="it-IT" sz="2000"/>
          </a:p>
          <a:p>
            <a:endParaRPr lang="it-IT" sz="2000"/>
          </a:p>
          <a:p>
            <a:endParaRPr lang="it-IT" sz="2000"/>
          </a:p>
          <a:p>
            <a:endParaRPr lang="it-IT" sz="2000"/>
          </a:p>
        </p:txBody>
      </p:sp>
      <p:sp>
        <p:nvSpPr>
          <p:cNvPr id="22531" name="CasellaDiTesto 3"/>
          <p:cNvSpPr txBox="1">
            <a:spLocks noChangeArrowheads="1"/>
          </p:cNvSpPr>
          <p:nvPr/>
        </p:nvSpPr>
        <p:spPr bwMode="auto">
          <a:xfrm>
            <a:off x="5072063" y="1455738"/>
            <a:ext cx="3603625" cy="2862262"/>
          </a:xfrm>
          <a:prstGeom prst="rect">
            <a:avLst/>
          </a:prstGeom>
          <a:solidFill>
            <a:srgbClr val="FFBCF7"/>
          </a:solidFill>
          <a:ln w="9525">
            <a:noFill/>
            <a:miter lim="800000"/>
            <a:headEnd/>
            <a:tailEnd/>
          </a:ln>
        </p:spPr>
        <p:txBody>
          <a:bodyPr>
            <a:prstTxWarp prst="textNoShape">
              <a:avLst/>
            </a:prstTxWarp>
            <a:spAutoFit/>
          </a:bodyPr>
          <a:lstStyle/>
          <a:p>
            <a:pPr algn="ctr"/>
            <a:r>
              <a:rPr lang="it-IT" sz="2000" b="1"/>
              <a:t> EU USERS</a:t>
            </a:r>
          </a:p>
          <a:p>
            <a:pPr>
              <a:buFont typeface="Arial" pitchFamily="36" charset="0"/>
              <a:buChar char="•"/>
            </a:pPr>
            <a:r>
              <a:rPr lang="it-IT" sz="2000"/>
              <a:t>Univ. Bordeaux – CNRS (Fr) </a:t>
            </a:r>
          </a:p>
          <a:p>
            <a:pPr>
              <a:buFont typeface="Arial" pitchFamily="36" charset="0"/>
              <a:buChar char="•"/>
            </a:pPr>
            <a:r>
              <a:rPr lang="it-IT" sz="2000"/>
              <a:t> Univ. Zaragoza (Spain) </a:t>
            </a:r>
          </a:p>
          <a:p>
            <a:pPr>
              <a:buFont typeface="Arial" pitchFamily="36" charset="0"/>
              <a:buChar char="•"/>
            </a:pPr>
            <a:r>
              <a:rPr lang="it-IT" sz="2000"/>
              <a:t> Univ. Kracow  (Pl)</a:t>
            </a:r>
          </a:p>
          <a:p>
            <a:pPr>
              <a:buFont typeface="Arial" pitchFamily="36" charset="0"/>
              <a:buChar char="•"/>
            </a:pPr>
            <a:r>
              <a:rPr lang="it-IT" sz="2000"/>
              <a:t> National University of Lviv  (Ukraina)</a:t>
            </a:r>
          </a:p>
          <a:p>
            <a:pPr>
              <a:buFont typeface="Arial" pitchFamily="36" charset="0"/>
              <a:buChar char="•"/>
            </a:pPr>
            <a:r>
              <a:rPr lang="it-IT" sz="2000"/>
              <a:t> Institute of Solid State Physics, Riga (Latvia) </a:t>
            </a:r>
          </a:p>
          <a:p>
            <a:endParaRPr lang="it-IT"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itolo 1"/>
          <p:cNvSpPr>
            <a:spLocks noGrp="1"/>
          </p:cNvSpPr>
          <p:nvPr>
            <p:ph type="title"/>
          </p:nvPr>
        </p:nvSpPr>
        <p:spPr>
          <a:xfrm>
            <a:off x="684213" y="115888"/>
            <a:ext cx="7772400" cy="936625"/>
          </a:xfrm>
        </p:spPr>
        <p:txBody>
          <a:bodyPr>
            <a:normAutofit fontScale="90000"/>
          </a:bodyPr>
          <a:lstStyle/>
          <a:p>
            <a:r>
              <a:rPr lang="it-IT" sz="2800" b="1" i="1" dirty="0">
                <a:solidFill>
                  <a:srgbClr val="FF0000"/>
                </a:solidFill>
                <a:latin typeface="Comic Sans MS" pitchFamily="36" charset="0"/>
                <a:ea typeface="Comic Sans MS" pitchFamily="36" charset="0"/>
                <a:cs typeface="Comic Sans MS" pitchFamily="36" charset="0"/>
              </a:rPr>
              <a:t>The </a:t>
            </a:r>
            <a:r>
              <a:rPr lang="it-IT" sz="2800" b="1" i="1" dirty="0" err="1">
                <a:solidFill>
                  <a:srgbClr val="FF0000"/>
                </a:solidFill>
                <a:latin typeface="Comic Sans MS" pitchFamily="36" charset="0"/>
                <a:ea typeface="Comic Sans MS" pitchFamily="36" charset="0"/>
                <a:cs typeface="Comic Sans MS" pitchFamily="36" charset="0"/>
              </a:rPr>
              <a:t>new</a:t>
            </a:r>
            <a:r>
              <a:rPr lang="it-IT" sz="2800" b="1" i="1" dirty="0">
                <a:solidFill>
                  <a:srgbClr val="FF0000"/>
                </a:solidFill>
                <a:latin typeface="Comic Sans MS" pitchFamily="36" charset="0"/>
                <a:ea typeface="Comic Sans MS" pitchFamily="36" charset="0"/>
                <a:cs typeface="Comic Sans MS" pitchFamily="36" charset="0"/>
              </a:rPr>
              <a:t> </a:t>
            </a:r>
            <a:r>
              <a:rPr lang="it-IT" sz="2800" b="1" i="1" dirty="0" err="1">
                <a:solidFill>
                  <a:srgbClr val="FF0000"/>
                </a:solidFill>
                <a:latin typeface="Comic Sans MS" pitchFamily="36" charset="0"/>
                <a:ea typeface="Comic Sans MS" pitchFamily="36" charset="0"/>
                <a:cs typeface="Comic Sans MS" pitchFamily="36" charset="0"/>
              </a:rPr>
              <a:t>Infrared</a:t>
            </a:r>
            <a:r>
              <a:rPr lang="it-IT" sz="2800" b="1" i="1" dirty="0">
                <a:solidFill>
                  <a:srgbClr val="FF0000"/>
                </a:solidFill>
                <a:latin typeface="Comic Sans MS" pitchFamily="36" charset="0"/>
                <a:ea typeface="Comic Sans MS" pitchFamily="36" charset="0"/>
                <a:cs typeface="Comic Sans MS" pitchFamily="36" charset="0"/>
              </a:rPr>
              <a:t> (IR) and UV </a:t>
            </a:r>
            <a:r>
              <a:rPr lang="it-IT" sz="2800" b="1" i="1" dirty="0" err="1">
                <a:solidFill>
                  <a:srgbClr val="FF0000"/>
                </a:solidFill>
                <a:latin typeface="Comic Sans MS" pitchFamily="36" charset="0"/>
                <a:ea typeface="Comic Sans MS" pitchFamily="36" charset="0"/>
                <a:cs typeface="Comic Sans MS" pitchFamily="36" charset="0"/>
              </a:rPr>
              <a:t>radiobiology</a:t>
            </a:r>
            <a:r>
              <a:rPr lang="it-IT" sz="2800" b="1" i="1" dirty="0">
                <a:solidFill>
                  <a:srgbClr val="FF0000"/>
                </a:solidFill>
                <a:latin typeface="Comic Sans MS" pitchFamily="36" charset="0"/>
                <a:ea typeface="Comic Sans MS" pitchFamily="36" charset="0"/>
                <a:cs typeface="Comic Sans MS" pitchFamily="36" charset="0"/>
              </a:rPr>
              <a:t> </a:t>
            </a:r>
            <a:r>
              <a:rPr lang="it-IT" sz="2800" b="1" i="1" dirty="0" err="1">
                <a:solidFill>
                  <a:srgbClr val="FF0000"/>
                </a:solidFill>
                <a:latin typeface="Comic Sans MS" pitchFamily="36" charset="0"/>
                <a:ea typeface="Comic Sans MS" pitchFamily="36" charset="0"/>
                <a:cs typeface="Comic Sans MS" pitchFamily="36" charset="0"/>
              </a:rPr>
              <a:t>synchrotron</a:t>
            </a:r>
            <a:r>
              <a:rPr lang="it-IT" sz="2800" b="1" i="1" dirty="0">
                <a:solidFill>
                  <a:srgbClr val="FF0000"/>
                </a:solidFill>
                <a:latin typeface="Comic Sans MS" pitchFamily="36" charset="0"/>
                <a:ea typeface="Comic Sans MS" pitchFamily="36" charset="0"/>
                <a:cs typeface="Comic Sans MS" pitchFamily="36" charset="0"/>
              </a:rPr>
              <a:t> </a:t>
            </a:r>
            <a:r>
              <a:rPr lang="it-IT" sz="2800" b="1" i="1" dirty="0" err="1">
                <a:solidFill>
                  <a:srgbClr val="FF0000"/>
                </a:solidFill>
                <a:latin typeface="Comic Sans MS" pitchFamily="36" charset="0"/>
                <a:ea typeface="Comic Sans MS" pitchFamily="36" charset="0"/>
                <a:cs typeface="Comic Sans MS" pitchFamily="36" charset="0"/>
              </a:rPr>
              <a:t>facility</a:t>
            </a:r>
            <a:endParaRPr lang="it-IT" sz="2800" b="1" i="1" dirty="0">
              <a:solidFill>
                <a:srgbClr val="FF0000"/>
              </a:solidFill>
              <a:latin typeface="Comic Sans MS" pitchFamily="36" charset="0"/>
              <a:ea typeface="Comic Sans MS" pitchFamily="36" charset="0"/>
              <a:cs typeface="Comic Sans MS" pitchFamily="36" charset="0"/>
            </a:endParaRPr>
          </a:p>
        </p:txBody>
      </p:sp>
      <p:sp>
        <p:nvSpPr>
          <p:cNvPr id="13" name="Sottotitolo 2"/>
          <p:cNvSpPr txBox="1">
            <a:spLocks/>
          </p:cNvSpPr>
          <p:nvPr/>
        </p:nvSpPr>
        <p:spPr bwMode="auto">
          <a:xfrm>
            <a:off x="395288" y="1268413"/>
            <a:ext cx="3600450" cy="1439862"/>
          </a:xfrm>
          <a:prstGeom prst="rect">
            <a:avLst/>
          </a:prstGeom>
          <a:solidFill>
            <a:schemeClr val="accent2">
              <a:lumMod val="20000"/>
              <a:lumOff val="80000"/>
            </a:schemeClr>
          </a:solidFill>
          <a:ln>
            <a:noFill/>
          </a:ln>
          <a:extLs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tx1"/>
                </a:solidFill>
                <a:miter lim="800000"/>
                <a:headEnd/>
                <a:tailEnd/>
              </a14:hiddenLine>
            </a:ext>
            <a:ext uri="{FAA26D3D-D897-4be2-8F04-BA451C77F1D7}">
              <ma14:placeholderFlag xmlns="" xmlns:p="http://schemas.openxmlformats.org/presentationml/2006/main" xmlns:a="http://schemas.openxmlformats.org/drawingml/2006/main" xmlns:ma14="http://schemas.microsoft.com/office/mac/drawingml/2011/main" xmlns:mv="urn:schemas-microsoft-com:mac:vml" xmlns:mc="http://schemas.openxmlformats.org/markup-compatibility/2006" xmlns:r="http://schemas.openxmlformats.org/officeDocument/2006/relationships" val="1"/>
            </a:ext>
          </a:extLst>
        </p:spPr>
        <p:txBody>
          <a:bodyPr>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Arial" pitchFamily="34" charset="0"/>
              <a:buChar char="•"/>
              <a:defRPr/>
            </a:pPr>
            <a:r>
              <a:rPr lang="it-IT" sz="1600" b="1" i="1" dirty="0" smtClean="0">
                <a:solidFill>
                  <a:srgbClr val="1814FD"/>
                </a:solidFill>
                <a:latin typeface="Comic Sans MS"/>
                <a:cs typeface="Comic Sans MS"/>
              </a:rPr>
              <a:t>IR </a:t>
            </a:r>
            <a:r>
              <a:rPr lang="it-IT" sz="1600" b="1" i="1" dirty="0" err="1" smtClean="0">
                <a:solidFill>
                  <a:srgbClr val="1814FD"/>
                </a:solidFill>
                <a:latin typeface="Comic Sans MS"/>
                <a:cs typeface="Comic Sans MS"/>
              </a:rPr>
              <a:t>synchrotron</a:t>
            </a:r>
            <a:r>
              <a:rPr lang="it-IT" sz="1600" b="1" i="1" dirty="0" smtClean="0">
                <a:solidFill>
                  <a:srgbClr val="1814FD"/>
                </a:solidFill>
                <a:latin typeface="Comic Sans MS"/>
                <a:cs typeface="Comic Sans MS"/>
              </a:rPr>
              <a:t> </a:t>
            </a:r>
            <a:r>
              <a:rPr lang="it-IT" sz="1600" b="1" i="1" dirty="0" err="1" smtClean="0">
                <a:solidFill>
                  <a:srgbClr val="1814FD"/>
                </a:solidFill>
                <a:latin typeface="Comic Sans MS"/>
                <a:cs typeface="Comic Sans MS"/>
              </a:rPr>
              <a:t>beamline</a:t>
            </a:r>
            <a:endParaRPr lang="it-IT" sz="1600" b="1" i="1" dirty="0" smtClean="0">
              <a:solidFill>
                <a:srgbClr val="1814FD"/>
              </a:solidFill>
              <a:latin typeface="Comic Sans MS"/>
              <a:cs typeface="Comic Sans MS"/>
            </a:endParaRPr>
          </a:p>
          <a:p>
            <a:pPr>
              <a:buFont typeface="Arial" pitchFamily="34" charset="0"/>
              <a:buChar char="•"/>
              <a:defRPr/>
            </a:pPr>
            <a:r>
              <a:rPr lang="it-IT" sz="1600" b="1" i="1" dirty="0" smtClean="0">
                <a:solidFill>
                  <a:srgbClr val="1814FD"/>
                </a:solidFill>
                <a:latin typeface="Comic Sans MS"/>
                <a:cs typeface="Comic Sans MS"/>
              </a:rPr>
              <a:t>IR </a:t>
            </a:r>
            <a:r>
              <a:rPr lang="it-IT" sz="1600" b="1" i="1" dirty="0" err="1" smtClean="0">
                <a:solidFill>
                  <a:srgbClr val="1814FD"/>
                </a:solidFill>
                <a:latin typeface="Comic Sans MS"/>
                <a:cs typeface="Comic Sans MS"/>
              </a:rPr>
              <a:t>imaging</a:t>
            </a:r>
            <a:r>
              <a:rPr lang="it-IT" sz="1600" b="1" i="1" dirty="0" smtClean="0">
                <a:solidFill>
                  <a:srgbClr val="1814FD"/>
                </a:solidFill>
                <a:latin typeface="Comic Sans MS"/>
                <a:cs typeface="Comic Sans MS"/>
              </a:rPr>
              <a:t> detector and IR </a:t>
            </a:r>
            <a:r>
              <a:rPr lang="it-IT" sz="1600" b="1" i="1" dirty="0" err="1" smtClean="0">
                <a:solidFill>
                  <a:srgbClr val="1814FD"/>
                </a:solidFill>
                <a:latin typeface="Comic Sans MS"/>
                <a:cs typeface="Comic Sans MS"/>
              </a:rPr>
              <a:t>microscope</a:t>
            </a:r>
            <a:endParaRPr lang="it-IT" sz="1600" b="1" i="1" dirty="0" smtClean="0">
              <a:solidFill>
                <a:srgbClr val="1814FD"/>
              </a:solidFill>
              <a:latin typeface="Comic Sans MS"/>
              <a:cs typeface="Comic Sans MS"/>
            </a:endParaRPr>
          </a:p>
          <a:p>
            <a:pPr>
              <a:buFont typeface="Arial" pitchFamily="34" charset="0"/>
              <a:buChar char="•"/>
              <a:defRPr/>
            </a:pPr>
            <a:r>
              <a:rPr lang="it-IT" sz="1600" b="1" i="1" dirty="0" err="1" smtClean="0">
                <a:solidFill>
                  <a:srgbClr val="1814FD"/>
                </a:solidFill>
                <a:latin typeface="Comic Sans MS"/>
                <a:cs typeface="Comic Sans MS"/>
              </a:rPr>
              <a:t>Clean</a:t>
            </a:r>
            <a:r>
              <a:rPr lang="it-IT" sz="1600" b="1" i="1" dirty="0" smtClean="0">
                <a:solidFill>
                  <a:srgbClr val="1814FD"/>
                </a:solidFill>
                <a:latin typeface="Comic Sans MS"/>
                <a:cs typeface="Comic Sans MS"/>
              </a:rPr>
              <a:t> room to </a:t>
            </a:r>
            <a:r>
              <a:rPr lang="it-IT" sz="1600" b="1" i="1" dirty="0" err="1" smtClean="0">
                <a:solidFill>
                  <a:srgbClr val="1814FD"/>
                </a:solidFill>
                <a:latin typeface="Comic Sans MS"/>
                <a:cs typeface="Comic Sans MS"/>
              </a:rPr>
              <a:t>support</a:t>
            </a:r>
            <a:r>
              <a:rPr lang="it-IT" sz="1600" b="1" i="1" dirty="0" smtClean="0">
                <a:solidFill>
                  <a:srgbClr val="1814FD"/>
                </a:solidFill>
                <a:latin typeface="Comic Sans MS"/>
                <a:cs typeface="Comic Sans MS"/>
              </a:rPr>
              <a:t> </a:t>
            </a:r>
            <a:r>
              <a:rPr lang="it-IT" sz="1600" b="1" i="1" dirty="0" err="1" smtClean="0">
                <a:solidFill>
                  <a:srgbClr val="1814FD"/>
                </a:solidFill>
                <a:latin typeface="Comic Sans MS"/>
                <a:cs typeface="Comic Sans MS"/>
              </a:rPr>
              <a:t>users</a:t>
            </a:r>
            <a:r>
              <a:rPr lang="it-IT" sz="1600" b="1" i="1" dirty="0" smtClean="0">
                <a:solidFill>
                  <a:srgbClr val="1814FD"/>
                </a:solidFill>
                <a:latin typeface="Comic Sans MS"/>
                <a:cs typeface="Comic Sans MS"/>
              </a:rPr>
              <a:t> </a:t>
            </a:r>
            <a:r>
              <a:rPr lang="it-IT" sz="1600" b="1" i="1" dirty="0" err="1" smtClean="0">
                <a:solidFill>
                  <a:srgbClr val="1814FD"/>
                </a:solidFill>
                <a:latin typeface="Comic Sans MS"/>
                <a:cs typeface="Comic Sans MS"/>
              </a:rPr>
              <a:t>biology</a:t>
            </a:r>
            <a:r>
              <a:rPr lang="it-IT" sz="1600" b="1" i="1" dirty="0" smtClean="0">
                <a:solidFill>
                  <a:srgbClr val="1814FD"/>
                </a:solidFill>
                <a:latin typeface="Comic Sans MS"/>
                <a:cs typeface="Comic Sans MS"/>
              </a:rPr>
              <a:t> </a:t>
            </a:r>
            <a:r>
              <a:rPr lang="it-IT" sz="1600" b="1" i="1" dirty="0" err="1" smtClean="0">
                <a:solidFill>
                  <a:srgbClr val="1814FD"/>
                </a:solidFill>
                <a:latin typeface="Comic Sans MS"/>
                <a:cs typeface="Comic Sans MS"/>
              </a:rPr>
              <a:t>experiment</a:t>
            </a:r>
            <a:endParaRPr lang="it-IT" sz="1600" b="1" i="1" dirty="0">
              <a:solidFill>
                <a:srgbClr val="1814FD"/>
              </a:solidFill>
              <a:latin typeface="Comic Sans MS"/>
              <a:cs typeface="Comic Sans MS"/>
            </a:endParaRPr>
          </a:p>
        </p:txBody>
      </p:sp>
      <p:sp>
        <p:nvSpPr>
          <p:cNvPr id="14" name="CasellaDiTesto 3"/>
          <p:cNvSpPr txBox="1"/>
          <p:nvPr/>
        </p:nvSpPr>
        <p:spPr>
          <a:xfrm>
            <a:off x="5316538" y="1373188"/>
            <a:ext cx="3143250" cy="831850"/>
          </a:xfrm>
          <a:prstGeom prst="rect">
            <a:avLst/>
          </a:prstGeom>
          <a:solidFill>
            <a:schemeClr val="tx2">
              <a:lumMod val="20000"/>
              <a:lumOff val="80000"/>
            </a:schemeClr>
          </a:solidFill>
        </p:spPr>
        <p:txBody>
          <a:bodyPr>
            <a:spAutoFit/>
          </a:bodyPr>
          <a:lstStyle/>
          <a:p>
            <a:pPr>
              <a:buFont typeface="Arial" pitchFamily="34" charset="0"/>
              <a:buChar char="•"/>
              <a:defRPr/>
            </a:pPr>
            <a:r>
              <a:rPr lang="it-IT" sz="1600" b="1" i="1" dirty="0">
                <a:solidFill>
                  <a:srgbClr val="1814FD"/>
                </a:solidFill>
                <a:latin typeface="Comic Sans MS" charset="0"/>
                <a:ea typeface="ＭＳ Ｐゴシック" charset="0"/>
                <a:cs typeface="ＭＳ Ｐゴシック" charset="0"/>
              </a:rPr>
              <a:t> UV </a:t>
            </a:r>
            <a:r>
              <a:rPr lang="it-IT" sz="1600" b="1" i="1" dirty="0" err="1">
                <a:solidFill>
                  <a:srgbClr val="1814FD"/>
                </a:solidFill>
                <a:latin typeface="Comic Sans MS" charset="0"/>
                <a:ea typeface="ＭＳ Ｐゴシック" charset="0"/>
                <a:cs typeface="ＭＳ Ｐゴシック" charset="0"/>
              </a:rPr>
              <a:t>synchrotron</a:t>
            </a:r>
            <a:r>
              <a:rPr lang="it-IT" sz="1600" b="1" i="1" dirty="0">
                <a:solidFill>
                  <a:srgbClr val="1814FD"/>
                </a:solidFill>
                <a:latin typeface="Comic Sans MS" charset="0"/>
                <a:ea typeface="ＭＳ Ｐゴシック" charset="0"/>
                <a:cs typeface="ＭＳ Ｐゴシック" charset="0"/>
              </a:rPr>
              <a:t> source</a:t>
            </a:r>
          </a:p>
          <a:p>
            <a:pPr>
              <a:buFont typeface="Arial" pitchFamily="34" charset="0"/>
              <a:buChar char="•"/>
              <a:defRPr/>
            </a:pPr>
            <a:endParaRPr lang="it-IT" sz="1600" b="1" i="1" dirty="0">
              <a:solidFill>
                <a:srgbClr val="1814FD"/>
              </a:solidFill>
              <a:latin typeface="Comic Sans MS" charset="0"/>
              <a:ea typeface="ＭＳ Ｐゴシック" charset="0"/>
              <a:cs typeface="ＭＳ Ｐゴシック" charset="0"/>
            </a:endParaRPr>
          </a:p>
          <a:p>
            <a:pPr>
              <a:buFont typeface="Arial" pitchFamily="34" charset="0"/>
              <a:buChar char="•"/>
              <a:defRPr/>
            </a:pPr>
            <a:r>
              <a:rPr lang="it-IT" sz="1600" b="1" i="1" dirty="0">
                <a:solidFill>
                  <a:srgbClr val="1814FD"/>
                </a:solidFill>
                <a:latin typeface="Comic Sans MS" charset="0"/>
                <a:ea typeface="ＭＳ Ｐゴシック" charset="0"/>
                <a:cs typeface="ＭＳ Ｐゴシック" charset="0"/>
              </a:rPr>
              <a:t> UV </a:t>
            </a:r>
            <a:r>
              <a:rPr lang="it-IT" sz="1600" b="1" i="1" dirty="0" err="1">
                <a:solidFill>
                  <a:srgbClr val="1814FD"/>
                </a:solidFill>
                <a:latin typeface="Comic Sans MS" charset="0"/>
                <a:ea typeface="ＭＳ Ｐゴシック" charset="0"/>
                <a:cs typeface="ＭＳ Ｐゴシック" charset="0"/>
              </a:rPr>
              <a:t>monochromator</a:t>
            </a:r>
            <a:endParaRPr lang="it-IT" sz="1600" b="1" i="1" dirty="0">
              <a:solidFill>
                <a:srgbClr val="1814FD"/>
              </a:solidFill>
              <a:latin typeface="Comic Sans MS" charset="0"/>
              <a:ea typeface="ＭＳ Ｐゴシック" charset="0"/>
              <a:cs typeface="ＭＳ Ｐゴシック" charset="0"/>
            </a:endParaRPr>
          </a:p>
        </p:txBody>
      </p:sp>
      <p:sp>
        <p:nvSpPr>
          <p:cNvPr id="15" name="CasellaDiTesto 7"/>
          <p:cNvSpPr txBox="1"/>
          <p:nvPr/>
        </p:nvSpPr>
        <p:spPr>
          <a:xfrm flipH="1">
            <a:off x="395288" y="5334000"/>
            <a:ext cx="3529012" cy="831850"/>
          </a:xfrm>
          <a:prstGeom prst="rect">
            <a:avLst/>
          </a:prstGeom>
          <a:solidFill>
            <a:schemeClr val="accent3">
              <a:lumMod val="40000"/>
              <a:lumOff val="60000"/>
            </a:schemeClr>
          </a:solidFill>
          <a:ln w="19050" cmpd="sng">
            <a:solidFill>
              <a:schemeClr val="tx1"/>
            </a:solidFill>
          </a:ln>
        </p:spPr>
        <p:txBody>
          <a:bodyPr>
            <a:spAutoFit/>
          </a:bodyPr>
          <a:lstStyle/>
          <a:p>
            <a:pPr algn="ctr">
              <a:defRPr/>
            </a:pPr>
            <a:r>
              <a:rPr lang="it-IT" sz="1600" b="1" i="1" dirty="0" err="1">
                <a:solidFill>
                  <a:srgbClr val="1814FD"/>
                </a:solidFill>
                <a:latin typeface="Comic Sans MS" charset="0"/>
                <a:ea typeface="ＭＳ Ｐゴシック" charset="0"/>
                <a:cs typeface="ＭＳ Ｐゴシック" charset="0"/>
              </a:rPr>
              <a:t>Simultaneous</a:t>
            </a:r>
            <a:r>
              <a:rPr lang="it-IT" sz="1600" b="1" i="1" dirty="0">
                <a:solidFill>
                  <a:srgbClr val="1814FD"/>
                </a:solidFill>
                <a:latin typeface="Comic Sans MS" charset="0"/>
                <a:ea typeface="ＭＳ Ｐゴシック" charset="0"/>
                <a:cs typeface="ＭＳ Ｐゴシック" charset="0"/>
              </a:rPr>
              <a:t> </a:t>
            </a:r>
            <a:r>
              <a:rPr lang="it-IT" sz="1600" b="1" i="1" dirty="0" err="1">
                <a:solidFill>
                  <a:srgbClr val="1814FD"/>
                </a:solidFill>
                <a:latin typeface="Comic Sans MS" charset="0"/>
                <a:ea typeface="ＭＳ Ｐゴシック" charset="0"/>
                <a:cs typeface="ＭＳ Ｐゴシック" charset="0"/>
              </a:rPr>
              <a:t>study</a:t>
            </a:r>
            <a:r>
              <a:rPr lang="it-IT" sz="1600" b="1" i="1" dirty="0">
                <a:solidFill>
                  <a:srgbClr val="1814FD"/>
                </a:solidFill>
                <a:latin typeface="Comic Sans MS" charset="0"/>
                <a:ea typeface="ＭＳ Ｐゴシック" charset="0"/>
                <a:cs typeface="ＭＳ Ｐゴシック" charset="0"/>
              </a:rPr>
              <a:t> of the </a:t>
            </a:r>
            <a:r>
              <a:rPr lang="it-IT" sz="1600" b="1" i="1" dirty="0" err="1">
                <a:solidFill>
                  <a:srgbClr val="1814FD"/>
                </a:solidFill>
                <a:latin typeface="Comic Sans MS" charset="0"/>
                <a:ea typeface="ＭＳ Ｐゴシック" charset="0"/>
                <a:cs typeface="ＭＳ Ｐゴシック" charset="0"/>
              </a:rPr>
              <a:t>effect</a:t>
            </a:r>
            <a:r>
              <a:rPr lang="it-IT" sz="1600" b="1" i="1" dirty="0">
                <a:solidFill>
                  <a:srgbClr val="1814FD"/>
                </a:solidFill>
                <a:latin typeface="Comic Sans MS" charset="0"/>
                <a:ea typeface="ＭＳ Ｐゴシック" charset="0"/>
                <a:cs typeface="ＭＳ Ｐゴシック" charset="0"/>
              </a:rPr>
              <a:t> of UV </a:t>
            </a:r>
            <a:r>
              <a:rPr lang="it-IT" sz="1600" b="1" i="1" dirty="0" err="1">
                <a:solidFill>
                  <a:srgbClr val="1814FD"/>
                </a:solidFill>
                <a:latin typeface="Comic Sans MS" charset="0"/>
                <a:ea typeface="ＭＳ Ｐゴシック" charset="0"/>
                <a:cs typeface="ＭＳ Ｐゴシック" charset="0"/>
              </a:rPr>
              <a:t>damage</a:t>
            </a:r>
            <a:r>
              <a:rPr lang="it-IT" sz="1600" b="1" i="1" dirty="0">
                <a:solidFill>
                  <a:srgbClr val="1814FD"/>
                </a:solidFill>
                <a:latin typeface="Comic Sans MS" charset="0"/>
                <a:ea typeface="ＭＳ Ｐゴシック" charset="0"/>
                <a:cs typeface="ＭＳ Ｐゴシック" charset="0"/>
              </a:rPr>
              <a:t> on DNA, </a:t>
            </a:r>
            <a:r>
              <a:rPr lang="it-IT" sz="1600" b="1" i="1" dirty="0" err="1">
                <a:solidFill>
                  <a:srgbClr val="1814FD"/>
                </a:solidFill>
                <a:latin typeface="Comic Sans MS" charset="0"/>
                <a:ea typeface="ＭＳ Ｐゴシック" charset="0"/>
                <a:cs typeface="ＭＳ Ｐゴシック" charset="0"/>
              </a:rPr>
              <a:t>cells</a:t>
            </a:r>
            <a:r>
              <a:rPr lang="it-IT" sz="1600" b="1" i="1" dirty="0">
                <a:solidFill>
                  <a:srgbClr val="1814FD"/>
                </a:solidFill>
                <a:latin typeface="Comic Sans MS" charset="0"/>
                <a:ea typeface="ＭＳ Ｐゴシック" charset="0"/>
                <a:cs typeface="ＭＳ Ｐゴシック" charset="0"/>
              </a:rPr>
              <a:t>, </a:t>
            </a:r>
            <a:r>
              <a:rPr lang="it-IT" sz="1600" b="1" i="1" dirty="0" err="1">
                <a:solidFill>
                  <a:srgbClr val="1814FD"/>
                </a:solidFill>
                <a:latin typeface="Comic Sans MS" charset="0"/>
                <a:ea typeface="ＭＳ Ｐゴシック" charset="0"/>
                <a:cs typeface="ＭＳ Ｐゴシック" charset="0"/>
              </a:rPr>
              <a:t>tissues</a:t>
            </a:r>
            <a:r>
              <a:rPr lang="it-IT" sz="1600" b="1" i="1" dirty="0">
                <a:solidFill>
                  <a:srgbClr val="1814FD"/>
                </a:solidFill>
                <a:latin typeface="Comic Sans MS" charset="0"/>
                <a:ea typeface="ＭＳ Ｐゴシック" charset="0"/>
                <a:cs typeface="ＭＳ Ｐゴシック" charset="0"/>
              </a:rPr>
              <a:t> and </a:t>
            </a:r>
            <a:r>
              <a:rPr lang="it-IT" sz="1600" b="1" i="1" dirty="0" err="1">
                <a:solidFill>
                  <a:srgbClr val="1814FD"/>
                </a:solidFill>
                <a:latin typeface="Comic Sans MS" charset="0"/>
                <a:ea typeface="ＭＳ Ｐゴシック" charset="0"/>
                <a:cs typeface="ＭＳ Ｐゴシック" charset="0"/>
              </a:rPr>
              <a:t>materials</a:t>
            </a:r>
            <a:endParaRPr lang="it-IT" sz="1600" b="1" i="1" dirty="0">
              <a:solidFill>
                <a:srgbClr val="1814FD"/>
              </a:solidFill>
              <a:latin typeface="Comic Sans MS" charset="0"/>
              <a:ea typeface="ＭＳ Ｐゴシック" charset="0"/>
              <a:cs typeface="ＭＳ Ｐゴシック" charset="0"/>
            </a:endParaRPr>
          </a:p>
        </p:txBody>
      </p:sp>
      <p:pic>
        <p:nvPicPr>
          <p:cNvPr id="23557" name="Picture 14" descr="DSC00895"/>
          <p:cNvPicPr>
            <a:picLocks noChangeAspect="1" noChangeArrowheads="1"/>
          </p:cNvPicPr>
          <p:nvPr/>
        </p:nvPicPr>
        <p:blipFill>
          <a:blip r:embed="rId3"/>
          <a:srcRect/>
          <a:stretch>
            <a:fillRect/>
          </a:stretch>
        </p:blipFill>
        <p:spPr bwMode="auto">
          <a:xfrm>
            <a:off x="5357813" y="2438400"/>
            <a:ext cx="3143250" cy="2286000"/>
          </a:xfrm>
          <a:prstGeom prst="rect">
            <a:avLst/>
          </a:prstGeom>
          <a:noFill/>
          <a:ln w="9525">
            <a:noFill/>
            <a:miter lim="800000"/>
            <a:headEnd/>
            <a:tailEnd/>
          </a:ln>
        </p:spPr>
      </p:pic>
      <p:pic>
        <p:nvPicPr>
          <p:cNvPr id="23558" name="Picture 3"/>
          <p:cNvPicPr>
            <a:picLocks noChangeAspect="1" noChangeArrowheads="1"/>
          </p:cNvPicPr>
          <p:nvPr/>
        </p:nvPicPr>
        <p:blipFill>
          <a:blip r:embed="rId4"/>
          <a:srcRect/>
          <a:stretch>
            <a:fillRect/>
          </a:stretch>
        </p:blipFill>
        <p:spPr bwMode="auto">
          <a:xfrm>
            <a:off x="468313" y="2814638"/>
            <a:ext cx="3527425" cy="2127250"/>
          </a:xfrm>
          <a:prstGeom prst="rect">
            <a:avLst/>
          </a:prstGeom>
          <a:noFill/>
          <a:ln w="9525">
            <a:noFill/>
            <a:miter lim="800000"/>
            <a:headEnd/>
            <a:tailEnd/>
          </a:ln>
        </p:spPr>
      </p:pic>
      <p:grpSp>
        <p:nvGrpSpPr>
          <p:cNvPr id="2" name="Gruppo 21"/>
          <p:cNvGrpSpPr>
            <a:grpSpLocks/>
          </p:cNvGrpSpPr>
          <p:nvPr/>
        </p:nvGrpSpPr>
        <p:grpSpPr bwMode="auto">
          <a:xfrm>
            <a:off x="4033838" y="5084763"/>
            <a:ext cx="2509837" cy="1539875"/>
            <a:chOff x="6072198" y="5000636"/>
            <a:chExt cx="2510744" cy="1539801"/>
          </a:xfrm>
        </p:grpSpPr>
        <p:pic>
          <p:nvPicPr>
            <p:cNvPr id="23564" name="Picture 4"/>
            <p:cNvPicPr>
              <a:picLocks noChangeAspect="1" noChangeArrowheads="1"/>
            </p:cNvPicPr>
            <p:nvPr/>
          </p:nvPicPr>
          <p:blipFill>
            <a:blip r:embed="rId5"/>
            <a:srcRect/>
            <a:stretch>
              <a:fillRect/>
            </a:stretch>
          </p:blipFill>
          <p:spPr bwMode="auto">
            <a:xfrm>
              <a:off x="6072198" y="5000636"/>
              <a:ext cx="2332330" cy="1539801"/>
            </a:xfrm>
            <a:prstGeom prst="rect">
              <a:avLst/>
            </a:prstGeom>
            <a:noFill/>
            <a:ln w="9525">
              <a:noFill/>
              <a:miter lim="800000"/>
              <a:headEnd/>
              <a:tailEnd/>
            </a:ln>
          </p:spPr>
        </p:pic>
        <p:sp>
          <p:nvSpPr>
            <p:cNvPr id="20" name="CasellaDiTesto 12"/>
            <p:cNvSpPr txBox="1"/>
            <p:nvPr/>
          </p:nvSpPr>
          <p:spPr>
            <a:xfrm>
              <a:off x="7715854" y="5714977"/>
              <a:ext cx="867088" cy="277799"/>
            </a:xfrm>
            <a:prstGeom prst="rect">
              <a:avLst/>
            </a:prstGeom>
            <a:solidFill>
              <a:schemeClr val="bg1">
                <a:lumMod val="85000"/>
              </a:schemeClr>
            </a:solidFill>
          </p:spPr>
          <p:txBody>
            <a:bodyPr wrap="none">
              <a:spAutoFit/>
            </a:bodyPr>
            <a:lstStyle/>
            <a:p>
              <a:pPr>
                <a:defRPr/>
              </a:pPr>
              <a:r>
                <a:rPr lang="it-IT" sz="1200" b="1" i="1" dirty="0">
                  <a:solidFill>
                    <a:srgbClr val="FF0000"/>
                  </a:solidFill>
                  <a:latin typeface="Comic Sans MS" charset="0"/>
                  <a:ea typeface="ＭＳ Ｐゴシック" charset="0"/>
                  <a:cs typeface="ＭＳ Ｐゴシック" charset="0"/>
                </a:rPr>
                <a:t>IR </a:t>
              </a:r>
              <a:r>
                <a:rPr lang="it-IT" sz="1200" b="1" i="1" dirty="0" err="1">
                  <a:solidFill>
                    <a:srgbClr val="FF0000"/>
                  </a:solidFill>
                  <a:latin typeface="Comic Sans MS" charset="0"/>
                  <a:ea typeface="ＭＳ Ｐゴシック" charset="0"/>
                  <a:cs typeface="ＭＳ Ｐゴシック" charset="0"/>
                </a:rPr>
                <a:t>beam</a:t>
              </a:r>
              <a:endParaRPr lang="it-IT" sz="1200" b="1" i="1" dirty="0">
                <a:solidFill>
                  <a:srgbClr val="FF0000"/>
                </a:solidFill>
                <a:latin typeface="Comic Sans MS" charset="0"/>
                <a:ea typeface="ＭＳ Ｐゴシック" charset="0"/>
                <a:cs typeface="ＭＳ Ｐゴシック" charset="0"/>
              </a:endParaRPr>
            </a:p>
          </p:txBody>
        </p:sp>
        <p:sp>
          <p:nvSpPr>
            <p:cNvPr id="21" name="CasellaDiTesto 13"/>
            <p:cNvSpPr txBox="1"/>
            <p:nvPr/>
          </p:nvSpPr>
          <p:spPr>
            <a:xfrm>
              <a:off x="6107136" y="5156204"/>
              <a:ext cx="971901" cy="276212"/>
            </a:xfrm>
            <a:prstGeom prst="rect">
              <a:avLst/>
            </a:prstGeom>
            <a:solidFill>
              <a:schemeClr val="bg1">
                <a:lumMod val="85000"/>
              </a:schemeClr>
            </a:solidFill>
          </p:spPr>
          <p:txBody>
            <a:bodyPr>
              <a:spAutoFit/>
            </a:bodyPr>
            <a:lstStyle/>
            <a:p>
              <a:pPr>
                <a:defRPr/>
              </a:pPr>
              <a:r>
                <a:rPr lang="it-IT" sz="1200" b="1" i="1" dirty="0">
                  <a:solidFill>
                    <a:srgbClr val="1814FD"/>
                  </a:solidFill>
                  <a:latin typeface="Comic Sans MS" charset="0"/>
                  <a:ea typeface="ＭＳ Ｐゴシック" charset="0"/>
                  <a:cs typeface="ＭＳ Ｐゴシック" charset="0"/>
                </a:rPr>
                <a:t>UV </a:t>
              </a:r>
              <a:r>
                <a:rPr lang="it-IT" sz="1200" b="1" i="1" dirty="0" err="1">
                  <a:solidFill>
                    <a:srgbClr val="1814FD"/>
                  </a:solidFill>
                  <a:latin typeface="Comic Sans MS" charset="0"/>
                  <a:ea typeface="ＭＳ Ｐゴシック" charset="0"/>
                  <a:cs typeface="ＭＳ Ｐゴシック" charset="0"/>
                </a:rPr>
                <a:t>beam</a:t>
              </a:r>
              <a:endParaRPr lang="it-IT" sz="1200" b="1" i="1" dirty="0">
                <a:solidFill>
                  <a:srgbClr val="1814FD"/>
                </a:solidFill>
                <a:latin typeface="Comic Sans MS" charset="0"/>
                <a:ea typeface="ＭＳ Ｐゴシック" charset="0"/>
                <a:cs typeface="ＭＳ Ｐゴシック" charset="0"/>
              </a:endParaRPr>
            </a:p>
          </p:txBody>
        </p:sp>
        <p:cxnSp>
          <p:nvCxnSpPr>
            <p:cNvPr id="22" name="Connettore 2 18"/>
            <p:cNvCxnSpPr>
              <a:stCxn id="21" idx="3"/>
            </p:cNvCxnSpPr>
            <p:nvPr/>
          </p:nvCxnSpPr>
          <p:spPr>
            <a:xfrm>
              <a:off x="7079037" y="5294309"/>
              <a:ext cx="100048" cy="7619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Connettore 2 20"/>
            <p:cNvCxnSpPr/>
            <p:nvPr/>
          </p:nvCxnSpPr>
          <p:spPr>
            <a:xfrm rot="10800000">
              <a:off x="7287074" y="5857845"/>
              <a:ext cx="428780" cy="158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pic>
        <p:nvPicPr>
          <p:cNvPr id="23560" name="Picture 4"/>
          <p:cNvPicPr>
            <a:picLocks noChangeAspect="1"/>
          </p:cNvPicPr>
          <p:nvPr/>
        </p:nvPicPr>
        <p:blipFill>
          <a:blip r:embed="rId6"/>
          <a:srcRect/>
          <a:stretch>
            <a:fillRect/>
          </a:stretch>
        </p:blipFill>
        <p:spPr bwMode="auto">
          <a:xfrm>
            <a:off x="6496050" y="5027613"/>
            <a:ext cx="2252663" cy="1714500"/>
          </a:xfrm>
          <a:prstGeom prst="rect">
            <a:avLst/>
          </a:prstGeom>
          <a:noFill/>
          <a:ln w="9525">
            <a:noFill/>
            <a:miter lim="800000"/>
            <a:headEnd/>
            <a:tailEnd/>
          </a:ln>
        </p:spPr>
      </p:pic>
      <p:sp>
        <p:nvSpPr>
          <p:cNvPr id="25" name="Rettangolo 23"/>
          <p:cNvSpPr/>
          <p:nvPr/>
        </p:nvSpPr>
        <p:spPr>
          <a:xfrm>
            <a:off x="323850" y="1196975"/>
            <a:ext cx="3743325" cy="38163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 name="Rettangolo 24"/>
          <p:cNvSpPr/>
          <p:nvPr/>
        </p:nvSpPr>
        <p:spPr>
          <a:xfrm>
            <a:off x="5219700" y="1268413"/>
            <a:ext cx="3352800" cy="3600450"/>
          </a:xfrm>
          <a:prstGeom prst="rect">
            <a:avLst/>
          </a:prstGeom>
          <a:noFill/>
          <a:ln w="28575" cmpd="sng">
            <a:solidFill>
              <a:srgbClr val="0000FF"/>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it-IT"/>
          </a:p>
        </p:txBody>
      </p:sp>
      <p:sp>
        <p:nvSpPr>
          <p:cNvPr id="27" name="Croce 25"/>
          <p:cNvSpPr/>
          <p:nvPr/>
        </p:nvSpPr>
        <p:spPr>
          <a:xfrm>
            <a:off x="4286250" y="2382838"/>
            <a:ext cx="914400" cy="914400"/>
          </a:xfrm>
          <a:prstGeom prst="math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4"/>
          <p:cNvSpPr>
            <a:spLocks noGrp="1" noChangeArrowheads="1"/>
          </p:cNvSpPr>
          <p:nvPr>
            <p:ph type="title"/>
          </p:nvPr>
        </p:nvSpPr>
        <p:spPr>
          <a:xfrm>
            <a:off x="457200" y="115888"/>
            <a:ext cx="8153400" cy="536575"/>
          </a:xfrm>
          <a:solidFill>
            <a:srgbClr val="FFFFFF"/>
          </a:solidFill>
        </p:spPr>
        <p:txBody>
          <a:bodyPr>
            <a:normAutofit fontScale="90000"/>
          </a:bodyPr>
          <a:lstStyle/>
          <a:p>
            <a:pPr eaLnBrk="1" hangingPunct="1"/>
            <a:r>
              <a:rPr lang="en-US" sz="3200" b="1" i="1" dirty="0">
                <a:solidFill>
                  <a:srgbClr val="FF0000"/>
                </a:solidFill>
                <a:latin typeface="Comic Sans MS" pitchFamily="36" charset="0"/>
              </a:rPr>
              <a:t>DA</a:t>
            </a:r>
            <a:r>
              <a:rPr lang="en-US" sz="3200" b="1" i="1" dirty="0">
                <a:solidFill>
                  <a:srgbClr val="FF0000"/>
                </a:solidFill>
                <a:latin typeface="Symbol" pitchFamily="36" charset="2"/>
                <a:sym typeface="Symbol" pitchFamily="36" charset="2"/>
              </a:rPr>
              <a:t></a:t>
            </a:r>
            <a:r>
              <a:rPr lang="en-US" sz="3200" b="1" i="1" dirty="0">
                <a:solidFill>
                  <a:srgbClr val="FF0000"/>
                </a:solidFill>
                <a:latin typeface="Comic Sans MS" pitchFamily="36" charset="0"/>
              </a:rPr>
              <a:t>NE VUV-VIS branch line</a:t>
            </a:r>
            <a:endParaRPr lang="en-US" sz="3200" b="1" i="1" dirty="0">
              <a:solidFill>
                <a:srgbClr val="FF0000"/>
              </a:solidFill>
            </a:endParaRPr>
          </a:p>
        </p:txBody>
      </p:sp>
      <p:pic>
        <p:nvPicPr>
          <p:cNvPr id="39941" name="Picture 5"/>
          <p:cNvPicPr>
            <a:picLocks noChangeAspect="1" noChangeArrowheads="1"/>
          </p:cNvPicPr>
          <p:nvPr/>
        </p:nvPicPr>
        <p:blipFill>
          <a:blip r:embed="rId3">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val="0"/>
              </a:ext>
            </a:extLst>
          </a:blip>
          <a:srcRect/>
          <a:stretch>
            <a:fillRect/>
          </a:stretch>
        </p:blipFill>
        <p:spPr bwMode="auto">
          <a:xfrm>
            <a:off x="107950" y="765175"/>
            <a:ext cx="4248150" cy="5321300"/>
          </a:xfrm>
          <a:prstGeom prst="rect">
            <a:avLst/>
          </a:prstGeom>
          <a:noFill/>
          <a:ln w="28575">
            <a:solidFill>
              <a:srgbClr val="0000FF"/>
            </a:solidFill>
            <a:miter lim="800000"/>
            <a:headEnd/>
            <a:tailEn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pic>
      <p:sp>
        <p:nvSpPr>
          <p:cNvPr id="39942" name="AutoShape 6"/>
          <p:cNvSpPr>
            <a:spLocks noChangeArrowheads="1"/>
          </p:cNvSpPr>
          <p:nvPr/>
        </p:nvSpPr>
        <p:spPr bwMode="auto">
          <a:xfrm>
            <a:off x="2590800" y="4572000"/>
            <a:ext cx="603250" cy="457200"/>
          </a:xfrm>
          <a:prstGeom prst="roundRect">
            <a:avLst>
              <a:gd name="adj" fmla="val 16667"/>
            </a:avLst>
          </a:prstGeom>
          <a:noFill/>
          <a:ln w="25400">
            <a:solidFill>
              <a:srgbClr val="FF0000"/>
            </a:solidFill>
            <a:round/>
            <a:headEnd/>
            <a:tailEn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ea typeface="ＭＳ Ｐゴシック" charset="0"/>
              <a:cs typeface="ＭＳ Ｐゴシック" charset="0"/>
            </a:endParaRPr>
          </a:p>
        </p:txBody>
      </p:sp>
      <p:sp>
        <p:nvSpPr>
          <p:cNvPr id="39943" name="Line 7"/>
          <p:cNvSpPr>
            <a:spLocks noChangeShapeType="1"/>
          </p:cNvSpPr>
          <p:nvPr/>
        </p:nvSpPr>
        <p:spPr bwMode="auto">
          <a:xfrm flipH="1">
            <a:off x="1584325" y="5029200"/>
            <a:ext cx="1006475" cy="742950"/>
          </a:xfrm>
          <a:prstGeom prst="line">
            <a:avLst/>
          </a:prstGeom>
          <a:noFill/>
          <a:ln w="25400">
            <a:solidFill>
              <a:srgbClr val="0000FF"/>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ea typeface="ＭＳ Ｐゴシック" charset="0"/>
              <a:cs typeface="ＭＳ Ｐゴシック" charset="0"/>
            </a:endParaRPr>
          </a:p>
        </p:txBody>
      </p:sp>
      <p:sp>
        <p:nvSpPr>
          <p:cNvPr id="25605" name="Text Box 8"/>
          <p:cNvSpPr txBox="1">
            <a:spLocks noChangeArrowheads="1"/>
          </p:cNvSpPr>
          <p:nvPr/>
        </p:nvSpPr>
        <p:spPr bwMode="auto">
          <a:xfrm>
            <a:off x="211138" y="5270500"/>
            <a:ext cx="1336675" cy="600075"/>
          </a:xfrm>
          <a:prstGeom prst="rect">
            <a:avLst/>
          </a:prstGeom>
          <a:solidFill>
            <a:srgbClr val="FFFFFF"/>
          </a:solidFill>
          <a:ln w="19050">
            <a:solidFill>
              <a:schemeClr val="tx1"/>
            </a:solidFill>
            <a:miter lim="800000"/>
            <a:headEnd/>
            <a:tailEnd/>
          </a:ln>
        </p:spPr>
        <p:txBody>
          <a:bodyPr>
            <a:prstTxWarp prst="textNoShape">
              <a:avLst/>
            </a:prstTxWarp>
            <a:spAutoFit/>
          </a:bodyPr>
          <a:lstStyle/>
          <a:p>
            <a:pPr algn="ctr" eaLnBrk="1" hangingPunct="1">
              <a:spcBef>
                <a:spcPct val="50000"/>
              </a:spcBef>
            </a:pPr>
            <a:r>
              <a:rPr lang="en-US" sz="1600" b="1" i="1">
                <a:solidFill>
                  <a:srgbClr val="0000FF"/>
                </a:solidFill>
              </a:rPr>
              <a:t>SUE experiment</a:t>
            </a:r>
            <a:endParaRPr lang="en-US" sz="1800">
              <a:solidFill>
                <a:srgbClr val="0000FF"/>
              </a:solidFill>
              <a:latin typeface="Arial" pitchFamily="36" charset="0"/>
            </a:endParaRPr>
          </a:p>
        </p:txBody>
      </p:sp>
      <p:sp>
        <p:nvSpPr>
          <p:cNvPr id="39945" name="AutoShape 9"/>
          <p:cNvSpPr>
            <a:spLocks noChangeArrowheads="1"/>
          </p:cNvSpPr>
          <p:nvPr/>
        </p:nvSpPr>
        <p:spPr bwMode="auto">
          <a:xfrm>
            <a:off x="2514600" y="4495800"/>
            <a:ext cx="1209675" cy="1144588"/>
          </a:xfrm>
          <a:prstGeom prst="roundRect">
            <a:avLst>
              <a:gd name="adj" fmla="val 16667"/>
            </a:avLst>
          </a:prstGeom>
          <a:noFill/>
          <a:ln w="25400">
            <a:solidFill>
              <a:srgbClr val="FF0000"/>
            </a:solidFill>
            <a:round/>
            <a:headEnd/>
            <a:tailEn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ea typeface="ＭＳ Ｐゴシック" charset="0"/>
              <a:cs typeface="ＭＳ Ｐゴシック" charset="0"/>
            </a:endParaRPr>
          </a:p>
        </p:txBody>
      </p:sp>
      <p:sp>
        <p:nvSpPr>
          <p:cNvPr id="39946" name="Line 10"/>
          <p:cNvSpPr>
            <a:spLocks noChangeShapeType="1"/>
          </p:cNvSpPr>
          <p:nvPr/>
        </p:nvSpPr>
        <p:spPr bwMode="auto">
          <a:xfrm flipV="1">
            <a:off x="3124200" y="2590800"/>
            <a:ext cx="66675" cy="1885950"/>
          </a:xfrm>
          <a:prstGeom prst="line">
            <a:avLst/>
          </a:prstGeom>
          <a:noFill/>
          <a:ln w="25400">
            <a:solidFill>
              <a:srgbClr val="0000FF"/>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ea typeface="ＭＳ Ｐゴシック" charset="0"/>
              <a:cs typeface="ＭＳ Ｐゴシック" charset="0"/>
            </a:endParaRPr>
          </a:p>
        </p:txBody>
      </p:sp>
      <p:sp>
        <p:nvSpPr>
          <p:cNvPr id="25608" name="Text Box 11"/>
          <p:cNvSpPr txBox="1">
            <a:spLocks noChangeArrowheads="1"/>
          </p:cNvSpPr>
          <p:nvPr/>
        </p:nvSpPr>
        <p:spPr bwMode="auto">
          <a:xfrm>
            <a:off x="2339975" y="1749425"/>
            <a:ext cx="1563688" cy="593725"/>
          </a:xfrm>
          <a:prstGeom prst="rect">
            <a:avLst/>
          </a:prstGeom>
          <a:solidFill>
            <a:srgbClr val="FFFFFF"/>
          </a:solidFill>
          <a:ln w="12700">
            <a:solidFill>
              <a:schemeClr val="tx1"/>
            </a:solidFill>
            <a:miter lim="800000"/>
            <a:headEnd/>
            <a:tailEnd/>
          </a:ln>
        </p:spPr>
        <p:txBody>
          <a:bodyPr>
            <a:prstTxWarp prst="textNoShape">
              <a:avLst/>
            </a:prstTxWarp>
            <a:spAutoFit/>
          </a:bodyPr>
          <a:lstStyle/>
          <a:p>
            <a:pPr algn="ctr" eaLnBrk="1" hangingPunct="1">
              <a:spcBef>
                <a:spcPct val="50000"/>
              </a:spcBef>
            </a:pPr>
            <a:r>
              <a:rPr lang="en-US" sz="1600" b="1" i="1">
                <a:solidFill>
                  <a:srgbClr val="0000FF"/>
                </a:solidFill>
              </a:rPr>
              <a:t>New UV-VIS facility</a:t>
            </a:r>
            <a:endParaRPr lang="en-US" sz="1800">
              <a:solidFill>
                <a:srgbClr val="0000FF"/>
              </a:solidFill>
            </a:endParaRPr>
          </a:p>
        </p:txBody>
      </p:sp>
      <p:pic>
        <p:nvPicPr>
          <p:cNvPr id="15" name="Picture 13"/>
          <p:cNvPicPr>
            <a:picLocks noChangeAspect="1" noChangeArrowheads="1"/>
          </p:cNvPicPr>
          <p:nvPr/>
        </p:nvPicPr>
        <p:blipFill>
          <a:blip r:embed="rId4">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val="0"/>
              </a:ext>
            </a:extLst>
          </a:blip>
          <a:srcRect/>
          <a:stretch>
            <a:fillRect/>
          </a:stretch>
        </p:blipFill>
        <p:spPr bwMode="auto">
          <a:xfrm>
            <a:off x="6361113" y="2565400"/>
            <a:ext cx="2603500" cy="1955800"/>
          </a:xfrm>
          <a:prstGeom prst="rect">
            <a:avLst/>
          </a:prstGeom>
          <a:noFill/>
          <a:ln w="28575">
            <a:solidFill>
              <a:srgbClr val="0000FF"/>
            </a:solidFill>
            <a:miter lim="800000"/>
            <a:headEnd/>
            <a:tailEn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pic>
      <p:sp>
        <p:nvSpPr>
          <p:cNvPr id="16" name="Text Box 12"/>
          <p:cNvSpPr txBox="1">
            <a:spLocks noChangeArrowheads="1"/>
          </p:cNvSpPr>
          <p:nvPr/>
        </p:nvSpPr>
        <p:spPr bwMode="auto">
          <a:xfrm>
            <a:off x="4356100" y="793750"/>
            <a:ext cx="4608513" cy="1754327"/>
          </a:xfrm>
          <a:prstGeom prst="rect">
            <a:avLst/>
          </a:prstGeom>
          <a:solidFill>
            <a:srgbClr val="FFFFFF"/>
          </a:solidFill>
          <a:ln w="28575">
            <a:solidFill>
              <a:schemeClr val="tx1"/>
            </a:solidFill>
            <a:miter lim="800000"/>
            <a:headEnd/>
            <a:tailEnd/>
          </a:ln>
        </p:spPr>
        <p:txBody>
          <a:bodyPr wrap="square">
            <a:prstTxWarp prst="textNoShape">
              <a:avLst/>
            </a:prstTxWarp>
            <a:spAutoFit/>
          </a:bodyPr>
          <a:lstStyle/>
          <a:p>
            <a:pPr algn="ctr" eaLnBrk="1" hangingPunct="1">
              <a:spcBef>
                <a:spcPts val="1400"/>
              </a:spcBef>
            </a:pPr>
            <a:r>
              <a:rPr lang="en-US" b="1" dirty="0">
                <a:ea typeface="Arial" pitchFamily="36" charset="0"/>
                <a:cs typeface="Arial" pitchFamily="36" charset="0"/>
              </a:rPr>
              <a:t>Wiggler UV branch line-</a:t>
            </a:r>
            <a:r>
              <a:rPr lang="en-US" b="1" dirty="0"/>
              <a:t>deflection by a </a:t>
            </a:r>
            <a:r>
              <a:rPr lang="en-US" b="1" i="1" dirty="0">
                <a:solidFill>
                  <a:srgbClr val="0000FF"/>
                </a:solidFill>
              </a:rPr>
              <a:t>grazing incidence gold coated mirror</a:t>
            </a:r>
            <a:r>
              <a:rPr lang="en-US" b="1" dirty="0"/>
              <a:t> (about 2°) </a:t>
            </a:r>
          </a:p>
          <a:p>
            <a:pPr algn="ctr">
              <a:spcBef>
                <a:spcPct val="50000"/>
              </a:spcBef>
            </a:pPr>
            <a:r>
              <a:rPr lang="en-US" b="1" dirty="0">
                <a:ea typeface="Arial" pitchFamily="36" charset="0"/>
                <a:cs typeface="Arial" pitchFamily="36" charset="0"/>
              </a:rPr>
              <a:t>VUV-VIS </a:t>
            </a:r>
            <a:r>
              <a:rPr lang="en-US" b="1" dirty="0" err="1">
                <a:ea typeface="Arial" pitchFamily="36" charset="0"/>
                <a:cs typeface="Arial" pitchFamily="36" charset="0"/>
              </a:rPr>
              <a:t>beamline</a:t>
            </a:r>
            <a:r>
              <a:rPr lang="en-US" b="1" dirty="0">
                <a:ea typeface="Arial" pitchFamily="36" charset="0"/>
                <a:cs typeface="Arial" pitchFamily="36" charset="0"/>
              </a:rPr>
              <a:t> new setup</a:t>
            </a:r>
            <a:r>
              <a:rPr lang="en-US" b="1" i="1" dirty="0">
                <a:effectLst>
                  <a:outerShdw blurRad="38100" dist="38100" dir="2700000" algn="tl">
                    <a:srgbClr val="DDDDDD"/>
                  </a:outerShdw>
                </a:effectLst>
                <a:ea typeface="Arial" pitchFamily="36" charset="0"/>
                <a:cs typeface="Arial" pitchFamily="36" charset="0"/>
              </a:rPr>
              <a:t> </a:t>
            </a:r>
            <a:r>
              <a:rPr lang="en-US" b="1" i="1" dirty="0">
                <a:solidFill>
                  <a:srgbClr val="0000FF"/>
                </a:solidFill>
                <a:ea typeface="Arial" pitchFamily="36" charset="0"/>
                <a:cs typeface="Arial" pitchFamily="36" charset="0"/>
              </a:rPr>
              <a:t>2 -10 </a:t>
            </a:r>
            <a:r>
              <a:rPr lang="en-US" b="1" i="1" dirty="0" err="1">
                <a:solidFill>
                  <a:srgbClr val="0000FF"/>
                </a:solidFill>
                <a:ea typeface="Arial" pitchFamily="36" charset="0"/>
                <a:cs typeface="Arial" pitchFamily="36" charset="0"/>
              </a:rPr>
              <a:t>eV</a:t>
            </a:r>
            <a:r>
              <a:rPr lang="en-US" b="1" i="1" dirty="0">
                <a:solidFill>
                  <a:srgbClr val="0000FF"/>
                </a:solidFill>
                <a:ea typeface="Arial" pitchFamily="36" charset="0"/>
                <a:cs typeface="Arial" pitchFamily="36" charset="0"/>
              </a:rPr>
              <a:t>  </a:t>
            </a:r>
            <a:r>
              <a:rPr lang="en-US" b="1" dirty="0">
                <a:ea typeface="Arial" pitchFamily="36" charset="0"/>
                <a:cs typeface="Arial" pitchFamily="36" charset="0"/>
              </a:rPr>
              <a:t>(650nm - 120nm)</a:t>
            </a:r>
          </a:p>
          <a:p>
            <a:pPr algn="ctr">
              <a:spcBef>
                <a:spcPct val="50000"/>
              </a:spcBef>
            </a:pPr>
            <a:r>
              <a:rPr lang="it-IT" b="1" i="1" dirty="0" err="1">
                <a:ea typeface="Arial" pitchFamily="36" charset="0"/>
                <a:cs typeface="Arial" pitchFamily="36" charset="0"/>
              </a:rPr>
              <a:t>Branch</a:t>
            </a:r>
            <a:r>
              <a:rPr lang="it-IT" b="1" i="1" dirty="0">
                <a:ea typeface="Arial" pitchFamily="36" charset="0"/>
                <a:cs typeface="Arial" pitchFamily="36" charset="0"/>
              </a:rPr>
              <a:t> </a:t>
            </a:r>
            <a:r>
              <a:rPr lang="it-IT" b="1" i="1" dirty="0" err="1">
                <a:ea typeface="Arial" pitchFamily="36" charset="0"/>
                <a:cs typeface="Arial" pitchFamily="36" charset="0"/>
              </a:rPr>
              <a:t>line</a:t>
            </a:r>
            <a:r>
              <a:rPr lang="it-IT" b="1" i="1" dirty="0">
                <a:ea typeface="Arial" pitchFamily="36" charset="0"/>
                <a:cs typeface="Arial" pitchFamily="36" charset="0"/>
              </a:rPr>
              <a:t> in a </a:t>
            </a:r>
            <a:r>
              <a:rPr lang="it-IT" b="1" i="1" dirty="0">
                <a:solidFill>
                  <a:srgbClr val="0000FF"/>
                </a:solidFill>
                <a:ea typeface="Arial" pitchFamily="36" charset="0"/>
                <a:cs typeface="Arial" pitchFamily="36" charset="0"/>
              </a:rPr>
              <a:t>1000-class </a:t>
            </a:r>
            <a:r>
              <a:rPr lang="it-IT" b="1" i="1" dirty="0" err="1">
                <a:solidFill>
                  <a:srgbClr val="0000FF"/>
                </a:solidFill>
                <a:ea typeface="Arial" pitchFamily="36" charset="0"/>
                <a:cs typeface="Arial" pitchFamily="36" charset="0"/>
              </a:rPr>
              <a:t>clean</a:t>
            </a:r>
            <a:r>
              <a:rPr lang="it-IT" b="1" i="1" dirty="0">
                <a:solidFill>
                  <a:srgbClr val="0000FF"/>
                </a:solidFill>
                <a:ea typeface="Arial" pitchFamily="36" charset="0"/>
                <a:cs typeface="Arial" pitchFamily="36" charset="0"/>
              </a:rPr>
              <a:t> </a:t>
            </a:r>
            <a:r>
              <a:rPr lang="it-IT" b="1" i="1" dirty="0" err="1">
                <a:solidFill>
                  <a:srgbClr val="0000FF"/>
                </a:solidFill>
                <a:ea typeface="Arial" pitchFamily="36" charset="0"/>
                <a:cs typeface="Arial" pitchFamily="36" charset="0"/>
              </a:rPr>
              <a:t>room</a:t>
            </a:r>
            <a:endParaRPr lang="en-US" b="1" i="1" dirty="0">
              <a:solidFill>
                <a:srgbClr val="0000FF"/>
              </a:solidFill>
              <a:latin typeface="Arial" pitchFamily="36" charset="0"/>
              <a:ea typeface="Arial" pitchFamily="36" charset="0"/>
              <a:cs typeface="Arial" pitchFamily="36" charset="0"/>
            </a:endParaRPr>
          </a:p>
        </p:txBody>
      </p:sp>
      <p:pic>
        <p:nvPicPr>
          <p:cNvPr id="25611" name="Picture 3" descr="Apparato_linea_DXR2_aprile_2012_1.jpg"/>
          <p:cNvPicPr>
            <a:picLocks noChangeAspect="1"/>
          </p:cNvPicPr>
          <p:nvPr/>
        </p:nvPicPr>
        <p:blipFill>
          <a:blip r:embed="rId5"/>
          <a:srcRect/>
          <a:stretch>
            <a:fillRect/>
          </a:stretch>
        </p:blipFill>
        <p:spPr bwMode="auto">
          <a:xfrm>
            <a:off x="4572000" y="3500438"/>
            <a:ext cx="3551238" cy="1730375"/>
          </a:xfrm>
          <a:prstGeom prst="rect">
            <a:avLst/>
          </a:prstGeom>
          <a:noFill/>
          <a:ln w="28575">
            <a:solidFill>
              <a:srgbClr val="0000FF"/>
            </a:solidFill>
            <a:miter lim="800000"/>
            <a:headEnd/>
            <a:tailEnd/>
          </a:ln>
        </p:spPr>
      </p:pic>
      <p:sp>
        <p:nvSpPr>
          <p:cNvPr id="25612" name="TextBox 17"/>
          <p:cNvSpPr txBox="1">
            <a:spLocks noChangeArrowheads="1"/>
          </p:cNvSpPr>
          <p:nvPr/>
        </p:nvSpPr>
        <p:spPr bwMode="auto">
          <a:xfrm>
            <a:off x="5292725" y="5445125"/>
            <a:ext cx="3455988" cy="1231900"/>
          </a:xfrm>
          <a:prstGeom prst="rect">
            <a:avLst/>
          </a:prstGeom>
          <a:solidFill>
            <a:srgbClr val="FFFFFF"/>
          </a:solidFill>
          <a:ln w="28575">
            <a:solidFill>
              <a:schemeClr val="tx1"/>
            </a:solidFill>
            <a:miter lim="800000"/>
            <a:headEnd/>
            <a:tailEnd/>
          </a:ln>
        </p:spPr>
        <p:txBody>
          <a:bodyPr>
            <a:prstTxWarp prst="textNoShape">
              <a:avLst/>
            </a:prstTxWarp>
            <a:spAutoFit/>
          </a:bodyPr>
          <a:lstStyle/>
          <a:p>
            <a:r>
              <a:rPr lang="en-US" b="1" i="1">
                <a:solidFill>
                  <a:srgbClr val="0000FF"/>
                </a:solidFill>
              </a:rPr>
              <a:t>-</a:t>
            </a:r>
            <a:r>
              <a:rPr lang="en-US" sz="1200" b="1" i="1">
                <a:solidFill>
                  <a:srgbClr val="0000FF"/>
                </a:solidFill>
              </a:rPr>
              <a:t>Space applications</a:t>
            </a:r>
          </a:p>
          <a:p>
            <a:r>
              <a:rPr lang="en-US" sz="1200" b="1" i="1">
                <a:solidFill>
                  <a:srgbClr val="0000FF"/>
                </a:solidFill>
              </a:rPr>
              <a:t>-Astrobiology and photo-biology</a:t>
            </a:r>
          </a:p>
          <a:p>
            <a:r>
              <a:rPr lang="en-US" sz="1200" b="1" i="1">
                <a:solidFill>
                  <a:srgbClr val="0000FF"/>
                </a:solidFill>
              </a:rPr>
              <a:t>-Optical technology</a:t>
            </a:r>
          </a:p>
          <a:p>
            <a:r>
              <a:rPr lang="en-US" sz="1200" b="1" i="1">
                <a:solidFill>
                  <a:srgbClr val="0000FF"/>
                </a:solidFill>
              </a:rPr>
              <a:t>-Detector technology</a:t>
            </a:r>
          </a:p>
          <a:p>
            <a:r>
              <a:rPr lang="en-US" sz="1200" b="1" i="1">
                <a:solidFill>
                  <a:srgbClr val="0000FF"/>
                </a:solidFill>
              </a:rPr>
              <a:t>-Instrumentation testing and calibration</a:t>
            </a:r>
          </a:p>
          <a:p>
            <a:r>
              <a:rPr lang="en-US" sz="1200" b="1" i="1">
                <a:solidFill>
                  <a:srgbClr val="0000FF"/>
                </a:solidFill>
              </a:rPr>
              <a:t>-Optical properties of materials</a:t>
            </a:r>
          </a:p>
        </p:txBody>
      </p:sp>
      <p:sp>
        <p:nvSpPr>
          <p:cNvPr id="25613" name="TextBox 1"/>
          <p:cNvSpPr txBox="1">
            <a:spLocks noChangeArrowheads="1"/>
          </p:cNvSpPr>
          <p:nvPr/>
        </p:nvSpPr>
        <p:spPr bwMode="auto">
          <a:xfrm>
            <a:off x="468313" y="6237288"/>
            <a:ext cx="3743325" cy="400110"/>
          </a:xfrm>
          <a:prstGeom prst="rect">
            <a:avLst/>
          </a:prstGeom>
          <a:noFill/>
          <a:ln w="19050">
            <a:solidFill>
              <a:srgbClr val="000000"/>
            </a:solidFill>
            <a:miter lim="800000"/>
            <a:headEnd/>
            <a:tailEnd/>
          </a:ln>
        </p:spPr>
        <p:txBody>
          <a:bodyPr>
            <a:prstTxWarp prst="textNoShape">
              <a:avLst/>
            </a:prstTxWarp>
            <a:spAutoFit/>
          </a:bodyPr>
          <a:lstStyle/>
          <a:p>
            <a:pPr algn="ctr"/>
            <a:r>
              <a:rPr lang="en-US" sz="2000" b="1" i="1" dirty="0" err="1">
                <a:solidFill>
                  <a:srgbClr val="0000FF"/>
                </a:solidFill>
              </a:rPr>
              <a:t>Emanuele</a:t>
            </a:r>
            <a:r>
              <a:rPr lang="en-US" sz="2000" b="1" i="1" dirty="0">
                <a:solidFill>
                  <a:srgbClr val="0000FF"/>
                </a:solidFill>
              </a:rPr>
              <a:t> Pace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itle 1"/>
          <p:cNvSpPr>
            <a:spLocks noGrp="1"/>
          </p:cNvSpPr>
          <p:nvPr>
            <p:ph type="title"/>
          </p:nvPr>
        </p:nvSpPr>
        <p:spPr>
          <a:xfrm>
            <a:off x="684213" y="115888"/>
            <a:ext cx="7772400" cy="649287"/>
          </a:xfrm>
        </p:spPr>
        <p:txBody>
          <a:bodyPr/>
          <a:lstStyle/>
          <a:p>
            <a:r>
              <a:rPr lang="en-US" sz="2800" b="1" i="1" dirty="0">
                <a:solidFill>
                  <a:srgbClr val="FF0000"/>
                </a:solidFill>
                <a:latin typeface="Comic Sans MS" pitchFamily="36" charset="0"/>
              </a:rPr>
              <a:t>DXR1 Soft X-ray </a:t>
            </a:r>
            <a:r>
              <a:rPr lang="en-US" sz="2800" b="1" i="1" dirty="0" err="1">
                <a:solidFill>
                  <a:srgbClr val="FF0000"/>
                </a:solidFill>
                <a:latin typeface="Comic Sans MS" pitchFamily="36" charset="0"/>
              </a:rPr>
              <a:t>Beamline</a:t>
            </a:r>
            <a:r>
              <a:rPr lang="en-US" sz="2800" b="1" i="1" dirty="0">
                <a:solidFill>
                  <a:srgbClr val="FF0000"/>
                </a:solidFill>
                <a:latin typeface="Comic Sans MS" pitchFamily="36" charset="0"/>
              </a:rPr>
              <a:t> upgrade</a:t>
            </a:r>
            <a:endParaRPr lang="en-US" sz="2800" i="1" dirty="0">
              <a:solidFill>
                <a:srgbClr val="FF0000"/>
              </a:solidFill>
            </a:endParaRPr>
          </a:p>
        </p:txBody>
      </p:sp>
      <p:sp>
        <p:nvSpPr>
          <p:cNvPr id="11" name="Rectangle 6"/>
          <p:cNvSpPr>
            <a:spLocks noChangeArrowheads="1"/>
          </p:cNvSpPr>
          <p:nvPr/>
        </p:nvSpPr>
        <p:spPr bwMode="auto">
          <a:xfrm>
            <a:off x="4211638" y="815974"/>
            <a:ext cx="4681537" cy="3128963"/>
          </a:xfrm>
          <a:prstGeom prst="rect">
            <a:avLst/>
          </a:prstGeom>
          <a:solidFill>
            <a:srgbClr val="FFFFFF"/>
          </a:solidFill>
          <a:ln w="25400">
            <a:solidFill>
              <a:srgbClr val="000000"/>
            </a:solidFill>
            <a:miter lim="800000"/>
            <a:headEnd/>
            <a:tailEnd/>
          </a:ln>
        </p:spPr>
        <p:txBody>
          <a:bodyPr lIns="0" tIns="0" rIns="40639" bIns="0">
            <a:prstTxWarp prst="textNoShape">
              <a:avLst/>
            </a:prstTxWarp>
          </a:bodyPr>
          <a:lstStyle/>
          <a:p>
            <a:pPr marL="39688" eaLnBrk="1" hangingPunct="1">
              <a:spcBef>
                <a:spcPts val="1400"/>
              </a:spcBef>
            </a:pPr>
            <a:r>
              <a:rPr lang="en-US" dirty="0">
                <a:latin typeface="Arial" pitchFamily="36" charset="0"/>
                <a:ea typeface="Arial" pitchFamily="36" charset="0"/>
                <a:cs typeface="Arial" pitchFamily="36" charset="0"/>
                <a:sym typeface="Arial" pitchFamily="36" charset="0"/>
              </a:rPr>
              <a:t>- </a:t>
            </a:r>
            <a:r>
              <a:rPr lang="en-US" b="1" i="1" dirty="0">
                <a:solidFill>
                  <a:srgbClr val="0000FF"/>
                </a:solidFill>
                <a:ea typeface="Arial" pitchFamily="36" charset="0"/>
                <a:cs typeface="Arial" pitchFamily="36" charset="0"/>
              </a:rPr>
              <a:t>Wiggler soft x-ray  beam line</a:t>
            </a:r>
          </a:p>
          <a:p>
            <a:pPr marL="39688" eaLnBrk="1" hangingPunct="1">
              <a:spcBef>
                <a:spcPts val="1150"/>
              </a:spcBef>
            </a:pPr>
            <a:r>
              <a:rPr lang="en-US" dirty="0">
                <a:ea typeface="Arial" pitchFamily="36" charset="0"/>
                <a:cs typeface="Arial" pitchFamily="36" charset="0"/>
              </a:rPr>
              <a:t>- </a:t>
            </a:r>
            <a:r>
              <a:rPr lang="en-US" b="1" dirty="0">
                <a:ea typeface="Arial" pitchFamily="36" charset="0"/>
                <a:cs typeface="Arial" pitchFamily="36" charset="0"/>
              </a:rPr>
              <a:t>Critical energy </a:t>
            </a:r>
            <a:r>
              <a:rPr lang="en-US" b="1" dirty="0" err="1">
                <a:ea typeface="Arial" pitchFamily="36" charset="0"/>
                <a:cs typeface="Arial" pitchFamily="36" charset="0"/>
              </a:rPr>
              <a:t>E</a:t>
            </a:r>
            <a:r>
              <a:rPr lang="en-US" b="1" baseline="-25000" dirty="0" err="1">
                <a:ea typeface="Arial" pitchFamily="36" charset="0"/>
                <a:cs typeface="Arial" pitchFamily="36" charset="0"/>
              </a:rPr>
              <a:t>c</a:t>
            </a:r>
            <a:r>
              <a:rPr lang="en-US" b="1" dirty="0">
                <a:ea typeface="Arial" pitchFamily="36" charset="0"/>
                <a:cs typeface="Arial" pitchFamily="36" charset="0"/>
              </a:rPr>
              <a:t> = 284 </a:t>
            </a:r>
            <a:r>
              <a:rPr lang="en-US" b="1" dirty="0" err="1">
                <a:ea typeface="Arial" pitchFamily="36" charset="0"/>
                <a:cs typeface="Arial" pitchFamily="36" charset="0"/>
              </a:rPr>
              <a:t>eV</a:t>
            </a:r>
            <a:endParaRPr lang="en-US" b="1" dirty="0">
              <a:ea typeface="Arial" pitchFamily="36" charset="0"/>
              <a:cs typeface="Arial" pitchFamily="36" charset="0"/>
            </a:endParaRPr>
          </a:p>
          <a:p>
            <a:pPr marL="39688" eaLnBrk="1" hangingPunct="1">
              <a:spcBef>
                <a:spcPts val="1150"/>
              </a:spcBef>
            </a:pPr>
            <a:r>
              <a:rPr lang="en-US" dirty="0">
                <a:ea typeface="Arial" pitchFamily="36" charset="0"/>
                <a:cs typeface="Arial" pitchFamily="36" charset="0"/>
              </a:rPr>
              <a:t>- </a:t>
            </a:r>
            <a:r>
              <a:rPr lang="en-US" b="1" dirty="0">
                <a:ea typeface="Arial" pitchFamily="36" charset="0"/>
                <a:cs typeface="Arial" pitchFamily="36" charset="0"/>
              </a:rPr>
              <a:t>Working range </a:t>
            </a:r>
            <a:r>
              <a:rPr lang="en-US" b="1" i="1" dirty="0">
                <a:solidFill>
                  <a:srgbClr val="0000FF"/>
                </a:solidFill>
                <a:ea typeface="Arial" pitchFamily="36" charset="0"/>
                <a:cs typeface="Arial" pitchFamily="36" charset="0"/>
              </a:rPr>
              <a:t>0.9 - 3.0 </a:t>
            </a:r>
            <a:r>
              <a:rPr lang="en-US" b="1" i="1" dirty="0" err="1">
                <a:solidFill>
                  <a:srgbClr val="0000FF"/>
                </a:solidFill>
                <a:ea typeface="Arial" pitchFamily="36" charset="0"/>
                <a:cs typeface="Arial" pitchFamily="36" charset="0"/>
              </a:rPr>
              <a:t>keV</a:t>
            </a:r>
            <a:endParaRPr lang="en-US" b="1" i="1" dirty="0">
              <a:solidFill>
                <a:srgbClr val="0000FF"/>
              </a:solidFill>
              <a:ea typeface="Arial" pitchFamily="36" charset="0"/>
              <a:cs typeface="Arial" pitchFamily="36" charset="0"/>
            </a:endParaRPr>
          </a:p>
          <a:p>
            <a:pPr marL="39688" eaLnBrk="1" hangingPunct="1">
              <a:spcBef>
                <a:spcPts val="1150"/>
              </a:spcBef>
            </a:pPr>
            <a:r>
              <a:rPr lang="en-US" dirty="0">
                <a:ea typeface="Arial" pitchFamily="36" charset="0"/>
                <a:cs typeface="Arial" pitchFamily="36" charset="0"/>
              </a:rPr>
              <a:t>- </a:t>
            </a:r>
            <a:r>
              <a:rPr lang="en-US" b="1" dirty="0">
                <a:ea typeface="Arial" pitchFamily="36" charset="0"/>
                <a:cs typeface="Arial" pitchFamily="36" charset="0"/>
              </a:rPr>
              <a:t>TOYAMA double crystal </a:t>
            </a:r>
            <a:r>
              <a:rPr lang="en-US" b="1" dirty="0" err="1">
                <a:ea typeface="Arial" pitchFamily="36" charset="0"/>
                <a:cs typeface="Arial" pitchFamily="36" charset="0"/>
              </a:rPr>
              <a:t>monochromator</a:t>
            </a:r>
            <a:r>
              <a:rPr lang="en-US" b="1" dirty="0">
                <a:ea typeface="Arial" pitchFamily="36" charset="0"/>
                <a:cs typeface="Arial" pitchFamily="36" charset="0"/>
              </a:rPr>
              <a:t>  with KTP (011), </a:t>
            </a:r>
            <a:r>
              <a:rPr lang="en-US" b="1" dirty="0" err="1">
                <a:ea typeface="Arial" pitchFamily="36" charset="0"/>
                <a:cs typeface="Arial" pitchFamily="36" charset="0"/>
              </a:rPr>
              <a:t>Ge</a:t>
            </a:r>
            <a:r>
              <a:rPr lang="en-US" b="1" dirty="0">
                <a:ea typeface="Arial" pitchFamily="36" charset="0"/>
                <a:cs typeface="Arial" pitchFamily="36" charset="0"/>
              </a:rPr>
              <a:t> (111), Si (111), </a:t>
            </a:r>
            <a:r>
              <a:rPr lang="en-US" b="1" dirty="0" err="1">
                <a:ea typeface="Arial" pitchFamily="36" charset="0"/>
                <a:cs typeface="Arial" pitchFamily="36" charset="0"/>
              </a:rPr>
              <a:t>InSb</a:t>
            </a:r>
            <a:r>
              <a:rPr lang="en-US" b="1" dirty="0">
                <a:ea typeface="Arial" pitchFamily="36" charset="0"/>
                <a:cs typeface="Arial" pitchFamily="36" charset="0"/>
              </a:rPr>
              <a:t> (111) and Beryl (10-10) crystals</a:t>
            </a:r>
          </a:p>
          <a:p>
            <a:pPr marL="39688" eaLnBrk="1" hangingPunct="1">
              <a:spcBef>
                <a:spcPts val="1150"/>
              </a:spcBef>
            </a:pPr>
            <a:r>
              <a:rPr lang="en-US" dirty="0">
                <a:ea typeface="Arial" pitchFamily="36" charset="0"/>
                <a:cs typeface="Arial" pitchFamily="36" charset="0"/>
              </a:rPr>
              <a:t>- </a:t>
            </a:r>
            <a:r>
              <a:rPr lang="en-US" b="1" i="1" dirty="0">
                <a:solidFill>
                  <a:srgbClr val="0000FF"/>
                </a:solidFill>
                <a:ea typeface="Arial" pitchFamily="36" charset="0"/>
                <a:cs typeface="Arial" pitchFamily="36" charset="0"/>
              </a:rPr>
              <a:t>Soft X-ray absorption spectroscopy and tests of soft x-ray optics and detectors</a:t>
            </a:r>
            <a:r>
              <a:rPr lang="en-US" b="1" i="1" dirty="0">
                <a:solidFill>
                  <a:srgbClr val="FF0000"/>
                </a:solidFill>
                <a:effectLst>
                  <a:outerShdw blurRad="38100" dist="38100" dir="2700000" algn="tl">
                    <a:srgbClr val="DDDDDD"/>
                  </a:outerShdw>
                </a:effectLst>
                <a:ea typeface="Arial" pitchFamily="36" charset="0"/>
                <a:cs typeface="Arial" pitchFamily="36" charset="0"/>
              </a:rPr>
              <a:t>.</a:t>
            </a:r>
            <a:endParaRPr lang="en-US" dirty="0">
              <a:ea typeface="Arial" pitchFamily="36" charset="0"/>
              <a:cs typeface="Arial" pitchFamily="36" charset="0"/>
            </a:endParaRPr>
          </a:p>
        </p:txBody>
      </p:sp>
      <p:pic>
        <p:nvPicPr>
          <p:cNvPr id="14" name="Picture 5"/>
          <p:cNvPicPr>
            <a:picLocks noChangeAspect="1" noChangeArrowheads="1"/>
          </p:cNvPicPr>
          <p:nvPr/>
        </p:nvPicPr>
        <p:blipFill>
          <a:blip r:embed="rId3">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val="0"/>
              </a:ext>
            </a:extLst>
          </a:blip>
          <a:srcRect/>
          <a:stretch>
            <a:fillRect/>
          </a:stretch>
        </p:blipFill>
        <p:spPr bwMode="auto">
          <a:xfrm>
            <a:off x="166688" y="765175"/>
            <a:ext cx="3900487" cy="5368925"/>
          </a:xfrm>
          <a:prstGeom prst="rect">
            <a:avLst/>
          </a:prstGeom>
          <a:noFill/>
          <a:ln w="28575">
            <a:solidFill>
              <a:srgbClr val="000000"/>
            </a:solidFill>
            <a:miter lim="800000"/>
            <a:headEnd/>
            <a:tailEn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pic>
      <p:pic>
        <p:nvPicPr>
          <p:cNvPr id="32773" name="Picture 11" descr="Sulfur_valence_decrease"/>
          <p:cNvPicPr>
            <a:picLocks noChangeAspect="1" noChangeArrowheads="1"/>
          </p:cNvPicPr>
          <p:nvPr/>
        </p:nvPicPr>
        <p:blipFill>
          <a:blip r:embed="rId4"/>
          <a:srcRect/>
          <a:stretch>
            <a:fillRect/>
          </a:stretch>
        </p:blipFill>
        <p:spPr bwMode="auto">
          <a:xfrm>
            <a:off x="4500563" y="4262438"/>
            <a:ext cx="1871662" cy="2406650"/>
          </a:xfrm>
          <a:prstGeom prst="rect">
            <a:avLst/>
          </a:prstGeom>
          <a:noFill/>
          <a:ln w="28575">
            <a:solidFill>
              <a:srgbClr val="0000FF"/>
            </a:solidFill>
            <a:miter lim="800000"/>
            <a:headEnd/>
            <a:tailEnd/>
          </a:ln>
        </p:spPr>
      </p:pic>
      <p:pic>
        <p:nvPicPr>
          <p:cNvPr id="32774" name="Picture 12" descr="Na2SO4_NaK_SK_2"/>
          <p:cNvPicPr>
            <a:picLocks noChangeAspect="1" noChangeArrowheads="1"/>
          </p:cNvPicPr>
          <p:nvPr/>
        </p:nvPicPr>
        <p:blipFill>
          <a:blip r:embed="rId5"/>
          <a:srcRect/>
          <a:stretch>
            <a:fillRect/>
          </a:stretch>
        </p:blipFill>
        <p:spPr bwMode="auto">
          <a:xfrm>
            <a:off x="6516688" y="4149725"/>
            <a:ext cx="1412875" cy="1444625"/>
          </a:xfrm>
          <a:prstGeom prst="rect">
            <a:avLst/>
          </a:prstGeom>
          <a:noFill/>
          <a:ln w="28575">
            <a:solidFill>
              <a:srgbClr val="0000FF"/>
            </a:solidFill>
            <a:miter lim="800000"/>
            <a:headEnd/>
            <a:tailEnd/>
          </a:ln>
        </p:spPr>
      </p:pic>
      <p:pic>
        <p:nvPicPr>
          <p:cNvPr id="32775" name="Picture 16" descr="EXAFS_Mgfoil_77_RT"/>
          <p:cNvPicPr>
            <a:picLocks noChangeAspect="1" noChangeArrowheads="1"/>
          </p:cNvPicPr>
          <p:nvPr/>
        </p:nvPicPr>
        <p:blipFill>
          <a:blip r:embed="rId6"/>
          <a:srcRect/>
          <a:stretch>
            <a:fillRect/>
          </a:stretch>
        </p:blipFill>
        <p:spPr bwMode="auto">
          <a:xfrm>
            <a:off x="7092950" y="5518150"/>
            <a:ext cx="1658938" cy="1152525"/>
          </a:xfrm>
          <a:prstGeom prst="rect">
            <a:avLst/>
          </a:prstGeom>
          <a:noFill/>
          <a:ln w="28575">
            <a:solidFill>
              <a:srgbClr val="0000FF"/>
            </a:solidFill>
            <a:miter lim="800000"/>
            <a:headEnd/>
            <a:tailEnd/>
          </a:ln>
        </p:spPr>
      </p:pic>
      <p:sp>
        <p:nvSpPr>
          <p:cNvPr id="32776" name="TextBox 1"/>
          <p:cNvSpPr txBox="1">
            <a:spLocks noChangeArrowheads="1"/>
          </p:cNvSpPr>
          <p:nvPr/>
        </p:nvSpPr>
        <p:spPr bwMode="auto">
          <a:xfrm>
            <a:off x="2339975" y="3644900"/>
            <a:ext cx="1584325" cy="261938"/>
          </a:xfrm>
          <a:prstGeom prst="rect">
            <a:avLst/>
          </a:prstGeom>
          <a:solidFill>
            <a:srgbClr val="FFFFFF"/>
          </a:solidFill>
          <a:ln w="12700">
            <a:solidFill>
              <a:srgbClr val="1814FD"/>
            </a:solidFill>
            <a:miter lim="800000"/>
            <a:headEnd/>
            <a:tailEnd/>
          </a:ln>
        </p:spPr>
        <p:txBody>
          <a:bodyPr>
            <a:prstTxWarp prst="textNoShape">
              <a:avLst/>
            </a:prstTxWarp>
            <a:spAutoFit/>
          </a:bodyPr>
          <a:lstStyle/>
          <a:p>
            <a:pPr algn="ctr"/>
            <a:r>
              <a:rPr lang="en-US" sz="1100" b="1" i="1">
                <a:solidFill>
                  <a:srgbClr val="0000FF"/>
                </a:solidFill>
              </a:rPr>
              <a:t>UV-VIS branch line</a:t>
            </a:r>
          </a:p>
        </p:txBody>
      </p:sp>
      <p:sp>
        <p:nvSpPr>
          <p:cNvPr id="32777" name="TextBox 12"/>
          <p:cNvSpPr txBox="1">
            <a:spLocks noChangeArrowheads="1"/>
          </p:cNvSpPr>
          <p:nvPr/>
        </p:nvSpPr>
        <p:spPr bwMode="auto">
          <a:xfrm>
            <a:off x="395288" y="4319588"/>
            <a:ext cx="1728787" cy="261937"/>
          </a:xfrm>
          <a:prstGeom prst="rect">
            <a:avLst/>
          </a:prstGeom>
          <a:solidFill>
            <a:srgbClr val="FFFFFF"/>
          </a:solidFill>
          <a:ln w="12700">
            <a:solidFill>
              <a:srgbClr val="1814FD"/>
            </a:solidFill>
            <a:miter lim="800000"/>
            <a:headEnd/>
            <a:tailEnd/>
          </a:ln>
        </p:spPr>
        <p:txBody>
          <a:bodyPr>
            <a:prstTxWarp prst="textNoShape">
              <a:avLst/>
            </a:prstTxWarp>
            <a:spAutoFit/>
          </a:bodyPr>
          <a:lstStyle/>
          <a:p>
            <a:pPr algn="ctr"/>
            <a:r>
              <a:rPr lang="en-US" sz="1100" b="1" i="1">
                <a:solidFill>
                  <a:srgbClr val="0000FF"/>
                </a:solidFill>
              </a:rPr>
              <a:t>Soft X-ray beamline</a:t>
            </a:r>
          </a:p>
        </p:txBody>
      </p:sp>
      <p:sp>
        <p:nvSpPr>
          <p:cNvPr id="32778" name="TextBox 1"/>
          <p:cNvSpPr txBox="1">
            <a:spLocks noChangeArrowheads="1"/>
          </p:cNvSpPr>
          <p:nvPr/>
        </p:nvSpPr>
        <p:spPr bwMode="auto">
          <a:xfrm>
            <a:off x="323850" y="6280150"/>
            <a:ext cx="3527425" cy="400110"/>
          </a:xfrm>
          <a:prstGeom prst="rect">
            <a:avLst/>
          </a:prstGeom>
          <a:noFill/>
          <a:ln w="19050">
            <a:solidFill>
              <a:srgbClr val="000000"/>
            </a:solidFill>
            <a:miter lim="800000"/>
            <a:headEnd/>
            <a:tailEnd/>
          </a:ln>
        </p:spPr>
        <p:txBody>
          <a:bodyPr>
            <a:prstTxWarp prst="textNoShape">
              <a:avLst/>
            </a:prstTxWarp>
            <a:spAutoFit/>
          </a:bodyPr>
          <a:lstStyle/>
          <a:p>
            <a:pPr algn="ctr"/>
            <a:r>
              <a:rPr lang="en-US" sz="2000" b="1" i="1" dirty="0" err="1">
                <a:solidFill>
                  <a:srgbClr val="0000FF"/>
                </a:solidFill>
              </a:rPr>
              <a:t>Antonella</a:t>
            </a:r>
            <a:r>
              <a:rPr lang="en-US" sz="2000" b="1" i="1" dirty="0">
                <a:solidFill>
                  <a:srgbClr val="0000FF"/>
                </a:solidFill>
              </a:rPr>
              <a:t> </a:t>
            </a:r>
            <a:r>
              <a:rPr lang="en-US" sz="2000" b="1" i="1" dirty="0" err="1">
                <a:solidFill>
                  <a:srgbClr val="0000FF"/>
                </a:solidFill>
              </a:rPr>
              <a:t>Balerna</a:t>
            </a:r>
            <a:endParaRPr lang="en-US" sz="2000" b="1" i="1"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itle 1"/>
          <p:cNvSpPr>
            <a:spLocks noGrp="1"/>
          </p:cNvSpPr>
          <p:nvPr>
            <p:ph type="title"/>
          </p:nvPr>
        </p:nvSpPr>
        <p:spPr>
          <a:xfrm>
            <a:off x="-1135062" y="115888"/>
            <a:ext cx="7772400" cy="649287"/>
          </a:xfrm>
        </p:spPr>
        <p:txBody>
          <a:bodyPr/>
          <a:lstStyle/>
          <a:p>
            <a:r>
              <a:rPr lang="en-US" sz="3200" b="1" i="1" dirty="0">
                <a:solidFill>
                  <a:srgbClr val="FF0000"/>
                </a:solidFill>
                <a:latin typeface="Comic Sans MS" pitchFamily="36" charset="0"/>
              </a:rPr>
              <a:t>New XUV </a:t>
            </a:r>
            <a:r>
              <a:rPr lang="en-US" sz="3200" b="1" i="1" dirty="0" err="1">
                <a:solidFill>
                  <a:srgbClr val="FF0000"/>
                </a:solidFill>
                <a:latin typeface="Comic Sans MS" pitchFamily="36" charset="0"/>
              </a:rPr>
              <a:t>beamlines</a:t>
            </a:r>
            <a:endParaRPr lang="en-US" sz="3200" dirty="0">
              <a:solidFill>
                <a:srgbClr val="FF0000"/>
              </a:solidFill>
            </a:endParaRPr>
          </a:p>
        </p:txBody>
      </p:sp>
      <p:pic>
        <p:nvPicPr>
          <p:cNvPr id="29698" name="Picture 7" descr="Schema_lab_XUV"/>
          <p:cNvPicPr>
            <a:picLocks noChangeAspect="1" noChangeArrowheads="1"/>
          </p:cNvPicPr>
          <p:nvPr/>
        </p:nvPicPr>
        <p:blipFill>
          <a:blip r:embed="rId3"/>
          <a:srcRect/>
          <a:stretch>
            <a:fillRect/>
          </a:stretch>
        </p:blipFill>
        <p:spPr bwMode="auto">
          <a:xfrm>
            <a:off x="611188" y="1509713"/>
            <a:ext cx="3502025" cy="3657600"/>
          </a:xfrm>
          <a:prstGeom prst="rect">
            <a:avLst/>
          </a:prstGeom>
          <a:noFill/>
          <a:ln w="28575">
            <a:solidFill>
              <a:srgbClr val="0000FF"/>
            </a:solidFill>
            <a:miter lim="800000"/>
            <a:headEnd/>
            <a:tailEnd/>
          </a:ln>
        </p:spPr>
      </p:pic>
      <p:pic>
        <p:nvPicPr>
          <p:cNvPr id="29699" name="Picture 8" descr="Flusso_linee_XUV"/>
          <p:cNvPicPr>
            <a:picLocks noChangeAspect="1" noChangeArrowheads="1"/>
          </p:cNvPicPr>
          <p:nvPr/>
        </p:nvPicPr>
        <p:blipFill>
          <a:blip r:embed="rId4"/>
          <a:srcRect/>
          <a:stretch>
            <a:fillRect/>
          </a:stretch>
        </p:blipFill>
        <p:spPr bwMode="auto">
          <a:xfrm>
            <a:off x="3348038" y="1700213"/>
            <a:ext cx="2232025" cy="2005012"/>
          </a:xfrm>
          <a:prstGeom prst="rect">
            <a:avLst/>
          </a:prstGeom>
          <a:noFill/>
          <a:ln w="28575">
            <a:solidFill>
              <a:srgbClr val="0000FF"/>
            </a:solidFill>
            <a:miter lim="800000"/>
            <a:headEnd/>
            <a:tailEnd/>
          </a:ln>
        </p:spPr>
      </p:pic>
      <p:sp>
        <p:nvSpPr>
          <p:cNvPr id="29700" name="Text Box 9"/>
          <p:cNvSpPr txBox="1">
            <a:spLocks noChangeArrowheads="1"/>
          </p:cNvSpPr>
          <p:nvPr/>
        </p:nvSpPr>
        <p:spPr bwMode="auto">
          <a:xfrm>
            <a:off x="5724525" y="315912"/>
            <a:ext cx="3124200" cy="2031325"/>
          </a:xfrm>
          <a:prstGeom prst="rect">
            <a:avLst/>
          </a:prstGeom>
          <a:solidFill>
            <a:srgbClr val="FFFFFF"/>
          </a:solidFill>
          <a:ln w="19050">
            <a:solidFill>
              <a:srgbClr val="000000"/>
            </a:solidFill>
            <a:miter lim="800000"/>
            <a:headEnd/>
            <a:tailEnd/>
          </a:ln>
        </p:spPr>
        <p:txBody>
          <a:bodyPr wrap="square">
            <a:prstTxWarp prst="textNoShape">
              <a:avLst/>
            </a:prstTxWarp>
            <a:spAutoFit/>
          </a:bodyPr>
          <a:lstStyle/>
          <a:p>
            <a:pPr algn="ctr">
              <a:spcBef>
                <a:spcPct val="50000"/>
              </a:spcBef>
            </a:pPr>
            <a:r>
              <a:rPr lang="en-US" b="1" i="1" dirty="0">
                <a:solidFill>
                  <a:srgbClr val="0000FF"/>
                </a:solidFill>
              </a:rPr>
              <a:t>Fields of interest:</a:t>
            </a:r>
          </a:p>
          <a:p>
            <a:pPr algn="ctr">
              <a:spcBef>
                <a:spcPct val="50000"/>
              </a:spcBef>
            </a:pPr>
            <a:r>
              <a:rPr lang="en-US" b="1" i="1" dirty="0">
                <a:solidFill>
                  <a:srgbClr val="0000FF"/>
                </a:solidFill>
              </a:rPr>
              <a:t>Biology </a:t>
            </a:r>
          </a:p>
          <a:p>
            <a:pPr algn="ctr">
              <a:spcBef>
                <a:spcPct val="50000"/>
              </a:spcBef>
            </a:pPr>
            <a:r>
              <a:rPr lang="en-US" b="1" i="1" dirty="0">
                <a:solidFill>
                  <a:srgbClr val="0000FF"/>
                </a:solidFill>
              </a:rPr>
              <a:t>Surface Science</a:t>
            </a:r>
          </a:p>
          <a:p>
            <a:pPr algn="ctr">
              <a:spcBef>
                <a:spcPct val="50000"/>
              </a:spcBef>
            </a:pPr>
            <a:r>
              <a:rPr lang="en-US" b="1" i="1" dirty="0">
                <a:solidFill>
                  <a:srgbClr val="0000FF"/>
                </a:solidFill>
              </a:rPr>
              <a:t>Material Science </a:t>
            </a:r>
          </a:p>
          <a:p>
            <a:pPr algn="ctr">
              <a:spcBef>
                <a:spcPct val="50000"/>
              </a:spcBef>
            </a:pPr>
            <a:r>
              <a:rPr lang="en-US" b="1" i="1" dirty="0">
                <a:solidFill>
                  <a:srgbClr val="0000FF"/>
                </a:solidFill>
              </a:rPr>
              <a:t>R&amp;D studies of INFN interest</a:t>
            </a:r>
            <a:endParaRPr lang="en-US" b="1" i="1" dirty="0">
              <a:solidFill>
                <a:srgbClr val="0000FF"/>
              </a:solidFill>
              <a:latin typeface="Arial" pitchFamily="36" charset="0"/>
            </a:endParaRPr>
          </a:p>
        </p:txBody>
      </p:sp>
      <p:sp>
        <p:nvSpPr>
          <p:cNvPr id="29701" name="Rectangle 5"/>
          <p:cNvSpPr>
            <a:spLocks noChangeArrowheads="1"/>
          </p:cNvSpPr>
          <p:nvPr/>
        </p:nvSpPr>
        <p:spPr bwMode="auto">
          <a:xfrm>
            <a:off x="-88900" y="765175"/>
            <a:ext cx="5776913" cy="707886"/>
          </a:xfrm>
          <a:prstGeom prst="rect">
            <a:avLst/>
          </a:prstGeom>
          <a:solidFill>
            <a:srgbClr val="FFFFFF"/>
          </a:solidFill>
          <a:ln w="28575">
            <a:solidFill>
              <a:srgbClr val="FFFFFF"/>
            </a:solidFill>
            <a:miter lim="800000"/>
            <a:headEnd/>
            <a:tailEnd/>
          </a:ln>
        </p:spPr>
        <p:txBody>
          <a:bodyPr wrap="square">
            <a:prstTxWarp prst="textNoShape">
              <a:avLst/>
            </a:prstTxWarp>
            <a:spAutoFit/>
          </a:bodyPr>
          <a:lstStyle/>
          <a:p>
            <a:pPr marL="190500" indent="-190500" algn="ctr"/>
            <a:r>
              <a:rPr lang="en-US" sz="2000" b="1" i="1" dirty="0">
                <a:solidFill>
                  <a:srgbClr val="0000FF"/>
                </a:solidFill>
              </a:rPr>
              <a:t>LEB (35-200 </a:t>
            </a:r>
            <a:r>
              <a:rPr lang="en-US" sz="2000" b="1" i="1" dirty="0" err="1">
                <a:solidFill>
                  <a:srgbClr val="0000FF"/>
                </a:solidFill>
              </a:rPr>
              <a:t>eV</a:t>
            </a:r>
            <a:r>
              <a:rPr lang="en-US" sz="2000" b="1" i="1" dirty="0">
                <a:solidFill>
                  <a:srgbClr val="0000FF"/>
                </a:solidFill>
              </a:rPr>
              <a:t>) ready for commissioning </a:t>
            </a:r>
          </a:p>
          <a:p>
            <a:pPr marL="190500" indent="-190500" algn="ctr"/>
            <a:r>
              <a:rPr lang="en-US" sz="2000" b="1" i="1" dirty="0">
                <a:solidFill>
                  <a:srgbClr val="0000FF"/>
                </a:solidFill>
              </a:rPr>
              <a:t>HEB (60-1000 </a:t>
            </a:r>
            <a:r>
              <a:rPr lang="en-US" sz="2000" b="1" i="1" dirty="0" err="1">
                <a:solidFill>
                  <a:srgbClr val="0000FF"/>
                </a:solidFill>
              </a:rPr>
              <a:t>eV</a:t>
            </a:r>
            <a:r>
              <a:rPr lang="en-US" sz="2000" b="1" i="1" dirty="0">
                <a:solidFill>
                  <a:srgbClr val="0000FF"/>
                </a:solidFill>
              </a:rPr>
              <a:t>) commissioning in 2012</a:t>
            </a:r>
          </a:p>
        </p:txBody>
      </p:sp>
      <p:pic>
        <p:nvPicPr>
          <p:cNvPr id="29702" name="Picture 1" descr="Linee_nuove_stato_giugno2011.jpg"/>
          <p:cNvPicPr>
            <a:picLocks noChangeAspect="1"/>
          </p:cNvPicPr>
          <p:nvPr/>
        </p:nvPicPr>
        <p:blipFill>
          <a:blip r:embed="rId5"/>
          <a:srcRect/>
          <a:stretch>
            <a:fillRect/>
          </a:stretch>
        </p:blipFill>
        <p:spPr bwMode="auto">
          <a:xfrm>
            <a:off x="179388" y="4610100"/>
            <a:ext cx="5194300" cy="2232025"/>
          </a:xfrm>
          <a:prstGeom prst="rect">
            <a:avLst/>
          </a:prstGeom>
          <a:noFill/>
          <a:ln w="28575">
            <a:solidFill>
              <a:srgbClr val="FFFF00"/>
            </a:solidFill>
            <a:miter lim="800000"/>
            <a:headEnd/>
            <a:tailEnd/>
          </a:ln>
        </p:spPr>
      </p:pic>
      <p:sp>
        <p:nvSpPr>
          <p:cNvPr id="29703" name="Text Box 12"/>
          <p:cNvSpPr txBox="1">
            <a:spLocks noChangeArrowheads="1"/>
          </p:cNvSpPr>
          <p:nvPr/>
        </p:nvSpPr>
        <p:spPr bwMode="auto">
          <a:xfrm>
            <a:off x="5580063" y="2758812"/>
            <a:ext cx="3455988" cy="1892826"/>
          </a:xfrm>
          <a:prstGeom prst="rect">
            <a:avLst/>
          </a:prstGeom>
          <a:solidFill>
            <a:srgbClr val="FFFFFF"/>
          </a:solidFill>
          <a:ln w="19050">
            <a:solidFill>
              <a:srgbClr val="000000"/>
            </a:solidFill>
            <a:miter lim="800000"/>
            <a:headEnd/>
            <a:tailEnd/>
          </a:ln>
        </p:spPr>
        <p:txBody>
          <a:bodyPr>
            <a:prstTxWarp prst="textNoShape">
              <a:avLst/>
            </a:prstTxWarp>
            <a:spAutoFit/>
          </a:bodyPr>
          <a:lstStyle/>
          <a:p>
            <a:pPr algn="ctr">
              <a:spcBef>
                <a:spcPct val="50000"/>
              </a:spcBef>
            </a:pPr>
            <a:r>
              <a:rPr lang="en-US" b="1" i="1" dirty="0">
                <a:solidFill>
                  <a:srgbClr val="0000FF"/>
                </a:solidFill>
              </a:rPr>
              <a:t>IMCA-NTA INFN  </a:t>
            </a:r>
            <a:r>
              <a:rPr lang="en-US" dirty="0"/>
              <a:t>project: </a:t>
            </a:r>
            <a:r>
              <a:rPr lang="it-IT" b="1" i="1" dirty="0">
                <a:solidFill>
                  <a:srgbClr val="0000FF"/>
                </a:solidFill>
              </a:rPr>
              <a:t>I</a:t>
            </a:r>
            <a:r>
              <a:rPr lang="it-IT" dirty="0"/>
              <a:t>nnovative </a:t>
            </a:r>
            <a:r>
              <a:rPr lang="it-IT" b="1" i="1" dirty="0" err="1">
                <a:solidFill>
                  <a:srgbClr val="0000FF"/>
                </a:solidFill>
              </a:rPr>
              <a:t>M</a:t>
            </a:r>
            <a:r>
              <a:rPr lang="it-IT" dirty="0" err="1"/>
              <a:t>aterials</a:t>
            </a:r>
            <a:r>
              <a:rPr lang="it-IT" dirty="0"/>
              <a:t> and </a:t>
            </a:r>
            <a:r>
              <a:rPr lang="it-IT" b="1" i="1" dirty="0" err="1">
                <a:solidFill>
                  <a:srgbClr val="0000FF"/>
                </a:solidFill>
              </a:rPr>
              <a:t>C</a:t>
            </a:r>
            <a:r>
              <a:rPr lang="it-IT" dirty="0" err="1"/>
              <a:t>oatings</a:t>
            </a:r>
            <a:r>
              <a:rPr lang="it-IT" dirty="0"/>
              <a:t> </a:t>
            </a:r>
            <a:r>
              <a:rPr lang="it-IT" dirty="0" err="1"/>
              <a:t>for</a:t>
            </a:r>
            <a:r>
              <a:rPr lang="it-IT" dirty="0"/>
              <a:t> </a:t>
            </a:r>
            <a:r>
              <a:rPr lang="it-IT" b="1" i="1" dirty="0" err="1">
                <a:solidFill>
                  <a:srgbClr val="0000FF"/>
                </a:solidFill>
              </a:rPr>
              <a:t>A</a:t>
            </a:r>
            <a:r>
              <a:rPr lang="it-IT" dirty="0" err="1"/>
              <a:t>ccelerators</a:t>
            </a:r>
            <a:endParaRPr lang="it-IT" dirty="0"/>
          </a:p>
          <a:p>
            <a:pPr algn="ctr">
              <a:spcBef>
                <a:spcPct val="50000"/>
              </a:spcBef>
            </a:pPr>
            <a:r>
              <a:rPr lang="it-IT" dirty="0" err="1"/>
              <a:t>R&amp;D</a:t>
            </a:r>
            <a:r>
              <a:rPr lang="it-IT" dirty="0"/>
              <a:t> </a:t>
            </a:r>
            <a:r>
              <a:rPr lang="it-IT" dirty="0" err="1"/>
              <a:t>of</a:t>
            </a:r>
            <a:r>
              <a:rPr lang="it-IT" dirty="0"/>
              <a:t> </a:t>
            </a:r>
            <a:r>
              <a:rPr lang="it-IT" dirty="0" err="1"/>
              <a:t>new</a:t>
            </a:r>
            <a:r>
              <a:rPr lang="it-IT" dirty="0"/>
              <a:t> </a:t>
            </a:r>
            <a:r>
              <a:rPr lang="it-IT" dirty="0" err="1"/>
              <a:t>materials</a:t>
            </a:r>
            <a:r>
              <a:rPr lang="it-IT" dirty="0"/>
              <a:t> and </a:t>
            </a:r>
            <a:r>
              <a:rPr lang="it-IT" dirty="0" err="1"/>
              <a:t>thin</a:t>
            </a:r>
            <a:r>
              <a:rPr lang="it-IT" dirty="0"/>
              <a:t> </a:t>
            </a:r>
            <a:r>
              <a:rPr lang="it-IT" dirty="0" err="1"/>
              <a:t>films</a:t>
            </a:r>
            <a:r>
              <a:rPr lang="it-IT" dirty="0"/>
              <a:t> </a:t>
            </a:r>
            <a:r>
              <a:rPr lang="it-IT" dirty="0" err="1"/>
              <a:t>useful</a:t>
            </a:r>
            <a:r>
              <a:rPr lang="it-IT" dirty="0"/>
              <a:t> </a:t>
            </a:r>
            <a:r>
              <a:rPr lang="it-IT" dirty="0" err="1"/>
              <a:t>to</a:t>
            </a:r>
            <a:r>
              <a:rPr lang="it-IT" dirty="0"/>
              <a:t> minimise </a:t>
            </a:r>
            <a:r>
              <a:rPr lang="it-IT" dirty="0" err="1"/>
              <a:t>beam</a:t>
            </a:r>
            <a:r>
              <a:rPr lang="it-IT" dirty="0"/>
              <a:t> </a:t>
            </a:r>
            <a:r>
              <a:rPr lang="it-IT" dirty="0" err="1"/>
              <a:t>instabilities</a:t>
            </a:r>
            <a:r>
              <a:rPr lang="it-IT" dirty="0"/>
              <a:t> due </a:t>
            </a:r>
            <a:r>
              <a:rPr lang="it-IT" dirty="0" err="1"/>
              <a:t>to</a:t>
            </a:r>
            <a:r>
              <a:rPr lang="it-IT" dirty="0"/>
              <a:t> ‘</a:t>
            </a:r>
            <a:r>
              <a:rPr lang="it-IT" altLang="ja-JP" b="1" i="1" dirty="0" err="1">
                <a:solidFill>
                  <a:srgbClr val="0000FF"/>
                </a:solidFill>
              </a:rPr>
              <a:t>e-cloud</a:t>
            </a:r>
            <a:r>
              <a:rPr lang="it-IT" dirty="0"/>
              <a:t>’</a:t>
            </a:r>
            <a:r>
              <a:rPr lang="it-IT" altLang="ja-JP" dirty="0"/>
              <a:t>.</a:t>
            </a:r>
            <a:endParaRPr lang="en-US" dirty="0"/>
          </a:p>
        </p:txBody>
      </p:sp>
      <p:sp>
        <p:nvSpPr>
          <p:cNvPr id="29704" name="TextBox 1"/>
          <p:cNvSpPr txBox="1">
            <a:spLocks noChangeArrowheads="1"/>
          </p:cNvSpPr>
          <p:nvPr/>
        </p:nvSpPr>
        <p:spPr bwMode="auto">
          <a:xfrm>
            <a:off x="5580063" y="4942682"/>
            <a:ext cx="3268662" cy="1477328"/>
          </a:xfrm>
          <a:prstGeom prst="rect">
            <a:avLst/>
          </a:prstGeom>
          <a:solidFill>
            <a:srgbClr val="FFFFFF"/>
          </a:solidFill>
          <a:ln w="19050">
            <a:solidFill>
              <a:srgbClr val="000000"/>
            </a:solidFill>
            <a:miter lim="800000"/>
            <a:headEnd/>
            <a:tailEnd/>
          </a:ln>
        </p:spPr>
        <p:txBody>
          <a:bodyPr wrap="square">
            <a:prstTxWarp prst="textNoShape">
              <a:avLst/>
            </a:prstTxWarp>
            <a:spAutoFit/>
          </a:bodyPr>
          <a:lstStyle/>
          <a:p>
            <a:pPr algn="ctr"/>
            <a:r>
              <a:rPr lang="en-US" dirty="0"/>
              <a:t>Material science and tests of relevance for </a:t>
            </a:r>
            <a:r>
              <a:rPr lang="en-US" dirty="0" err="1"/>
              <a:t>e</a:t>
            </a:r>
            <a:r>
              <a:rPr lang="en-US" dirty="0"/>
              <a:t>-cloud studies in collaborations with </a:t>
            </a:r>
            <a:r>
              <a:rPr lang="en-US" b="1" i="1" dirty="0">
                <a:solidFill>
                  <a:srgbClr val="0000FF"/>
                </a:solidFill>
              </a:rPr>
              <a:t>CERN, DESY (PETRA 3), Brookhaven (RICH) </a:t>
            </a:r>
            <a:r>
              <a:rPr lang="en-US" dirty="0"/>
              <a:t>etc. </a:t>
            </a:r>
          </a:p>
        </p:txBody>
      </p:sp>
      <p:sp>
        <p:nvSpPr>
          <p:cNvPr id="29705" name="TextBox 1"/>
          <p:cNvSpPr txBox="1">
            <a:spLocks noChangeArrowheads="1"/>
          </p:cNvSpPr>
          <p:nvPr/>
        </p:nvSpPr>
        <p:spPr bwMode="auto">
          <a:xfrm>
            <a:off x="5540376" y="6416615"/>
            <a:ext cx="3457575" cy="400110"/>
          </a:xfrm>
          <a:prstGeom prst="rect">
            <a:avLst/>
          </a:prstGeom>
          <a:noFill/>
          <a:ln w="12700">
            <a:solidFill>
              <a:schemeClr val="tx1"/>
            </a:solidFill>
            <a:miter lim="800000"/>
            <a:headEnd/>
            <a:tailEnd/>
          </a:ln>
        </p:spPr>
        <p:txBody>
          <a:bodyPr>
            <a:prstTxWarp prst="textNoShape">
              <a:avLst/>
            </a:prstTxWarp>
            <a:spAutoFit/>
          </a:bodyPr>
          <a:lstStyle/>
          <a:p>
            <a:pPr algn="ctr"/>
            <a:r>
              <a:rPr lang="en-US" sz="2000" b="1" i="1" dirty="0">
                <a:solidFill>
                  <a:srgbClr val="FF0000"/>
                </a:solidFill>
              </a:rPr>
              <a:t>Roberto </a:t>
            </a:r>
            <a:r>
              <a:rPr lang="en-US" sz="2000" b="1" i="1" dirty="0" err="1">
                <a:solidFill>
                  <a:srgbClr val="FF0000"/>
                </a:solidFill>
              </a:rPr>
              <a:t>Cimino</a:t>
            </a:r>
            <a:endParaRPr lang="en-US" sz="2000" b="1" i="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itle 1"/>
          <p:cNvSpPr>
            <a:spLocks noGrp="1"/>
          </p:cNvSpPr>
          <p:nvPr>
            <p:ph type="title"/>
          </p:nvPr>
        </p:nvSpPr>
        <p:spPr>
          <a:xfrm>
            <a:off x="762000" y="342900"/>
            <a:ext cx="7459663" cy="1143000"/>
          </a:xfrm>
        </p:spPr>
        <p:txBody>
          <a:bodyPr>
            <a:normAutofit/>
          </a:bodyPr>
          <a:lstStyle/>
          <a:p>
            <a:pPr eaLnBrk="1" hangingPunct="1"/>
            <a:r>
              <a:rPr lang="en-US" sz="3200" b="1" dirty="0">
                <a:solidFill>
                  <a:srgbClr val="FF0000"/>
                </a:solidFill>
                <a:ea typeface="ＭＳ Ｐゴシック" pitchFamily="36" charset="-128"/>
                <a:cs typeface="ＭＳ Ｐゴシック" pitchFamily="36" charset="-128"/>
              </a:rPr>
              <a:t>Beam Test </a:t>
            </a:r>
            <a:r>
              <a:rPr lang="en-US" sz="3200" b="1" dirty="0" smtClean="0">
                <a:solidFill>
                  <a:srgbClr val="FF0000"/>
                </a:solidFill>
                <a:ea typeface="ＭＳ Ｐゴシック" pitchFamily="36" charset="-128"/>
                <a:cs typeface="ＭＳ Ｐゴシック" pitchFamily="36" charset="-128"/>
              </a:rPr>
              <a:t>Facility (</a:t>
            </a:r>
            <a:r>
              <a:rPr lang="en-US" sz="3200" b="1" dirty="0">
                <a:solidFill>
                  <a:srgbClr val="FF0000"/>
                </a:solidFill>
                <a:ea typeface="ＭＳ Ｐゴシック" pitchFamily="36" charset="-128"/>
                <a:cs typeface="ＭＳ Ｐゴシック" pitchFamily="36" charset="-128"/>
              </a:rPr>
              <a:t>BTF) Infrastructure</a:t>
            </a:r>
            <a:endParaRPr lang="it-IT" sz="3200" b="1" dirty="0">
              <a:solidFill>
                <a:srgbClr val="FF0000"/>
              </a:solidFill>
              <a:ea typeface="ＭＳ Ｐゴシック" pitchFamily="36" charset="-128"/>
              <a:cs typeface="ＭＳ Ｐゴシック" pitchFamily="36" charset="-128"/>
            </a:endParaRPr>
          </a:p>
        </p:txBody>
      </p:sp>
      <p:sp>
        <p:nvSpPr>
          <p:cNvPr id="37890" name="Content Placeholder 2"/>
          <p:cNvSpPr>
            <a:spLocks noGrp="1"/>
          </p:cNvSpPr>
          <p:nvPr>
            <p:ph idx="1"/>
          </p:nvPr>
        </p:nvSpPr>
        <p:spPr>
          <a:xfrm>
            <a:off x="171450" y="3776662"/>
            <a:ext cx="8685213" cy="2573338"/>
          </a:xfrm>
        </p:spPr>
        <p:txBody>
          <a:bodyPr>
            <a:normAutofit/>
          </a:bodyPr>
          <a:lstStyle/>
          <a:p>
            <a:pPr marL="0" indent="0" algn="just" eaLnBrk="1" hangingPunct="1">
              <a:buFont typeface="Wingdings 2" pitchFamily="36" charset="2"/>
              <a:buNone/>
            </a:pPr>
            <a:r>
              <a:rPr lang="en-US" sz="2400" dirty="0">
                <a:solidFill>
                  <a:srgbClr val="0000FF"/>
                </a:solidFill>
                <a:ea typeface="ＭＳ Ｐゴシック" pitchFamily="36" charset="-128"/>
                <a:cs typeface="ＭＳ Ｐゴシック" pitchFamily="36" charset="-128"/>
              </a:rPr>
              <a:t>The </a:t>
            </a:r>
            <a:r>
              <a:rPr lang="en-US" sz="2400" dirty="0" err="1">
                <a:solidFill>
                  <a:srgbClr val="0000FF"/>
                </a:solidFill>
                <a:ea typeface="ＭＳ Ｐゴシック" pitchFamily="36" charset="-128"/>
                <a:cs typeface="ＭＳ Ｐゴシック" pitchFamily="36" charset="-128"/>
              </a:rPr>
              <a:t>Frascati</a:t>
            </a:r>
            <a:r>
              <a:rPr lang="en-US" sz="2400" dirty="0">
                <a:solidFill>
                  <a:srgbClr val="0000FF"/>
                </a:solidFill>
                <a:ea typeface="ＭＳ Ｐゴシック" pitchFamily="36" charset="-128"/>
                <a:cs typeface="ＭＳ Ｐゴシック" pitchFamily="36" charset="-128"/>
              </a:rPr>
              <a:t> </a:t>
            </a:r>
            <a:r>
              <a:rPr lang="en-US" sz="2400" b="1" dirty="0">
                <a:solidFill>
                  <a:srgbClr val="0000FF"/>
                </a:solidFill>
                <a:ea typeface="ＭＳ Ｐゴシック" pitchFamily="36" charset="-128"/>
                <a:cs typeface="ＭＳ Ｐゴシック" pitchFamily="36" charset="-128"/>
              </a:rPr>
              <a:t>Beam Test Facility </a:t>
            </a:r>
            <a:r>
              <a:rPr lang="en-US" sz="2400" dirty="0">
                <a:solidFill>
                  <a:srgbClr val="0000FF"/>
                </a:solidFill>
                <a:ea typeface="ＭＳ Ｐゴシック" pitchFamily="36" charset="-128"/>
                <a:cs typeface="ＭＳ Ｐゴシック" pitchFamily="36" charset="-128"/>
              </a:rPr>
              <a:t>infrastructure is a beam extraction line optimized to produce </a:t>
            </a:r>
            <a:r>
              <a:rPr lang="en-US" sz="2400" b="1" dirty="0">
                <a:solidFill>
                  <a:srgbClr val="FF0000"/>
                </a:solidFill>
                <a:ea typeface="ＭＳ Ｐゴシック" pitchFamily="36" charset="-128"/>
                <a:cs typeface="ＭＳ Ｐゴシック" pitchFamily="36" charset="-128"/>
              </a:rPr>
              <a:t>electrons</a:t>
            </a:r>
            <a:r>
              <a:rPr lang="en-US" sz="2400" dirty="0">
                <a:solidFill>
                  <a:srgbClr val="FF0000"/>
                </a:solidFill>
                <a:ea typeface="ＭＳ Ｐゴシック" pitchFamily="36" charset="-128"/>
                <a:cs typeface="ＭＳ Ｐゴシック" pitchFamily="36" charset="-128"/>
              </a:rPr>
              <a:t>, </a:t>
            </a:r>
            <a:r>
              <a:rPr lang="en-US" sz="2400" b="1" dirty="0">
                <a:solidFill>
                  <a:srgbClr val="FF0000"/>
                </a:solidFill>
                <a:ea typeface="ＭＳ Ｐゴシック" pitchFamily="36" charset="-128"/>
                <a:cs typeface="ＭＳ Ｐゴシック" pitchFamily="36" charset="-128"/>
              </a:rPr>
              <a:t>positrons</a:t>
            </a:r>
            <a:r>
              <a:rPr lang="en-US" sz="2400" dirty="0">
                <a:solidFill>
                  <a:srgbClr val="FF0000"/>
                </a:solidFill>
                <a:ea typeface="ＭＳ Ｐゴシック" pitchFamily="36" charset="-128"/>
                <a:cs typeface="ＭＳ Ｐゴシック" pitchFamily="36" charset="-128"/>
              </a:rPr>
              <a:t>, </a:t>
            </a:r>
            <a:r>
              <a:rPr lang="en-US" sz="2400" b="1" dirty="0">
                <a:solidFill>
                  <a:srgbClr val="FF0000"/>
                </a:solidFill>
                <a:ea typeface="ＭＳ Ｐゴシック" pitchFamily="36" charset="-128"/>
                <a:cs typeface="ＭＳ Ｐゴシック" pitchFamily="36" charset="-128"/>
              </a:rPr>
              <a:t>photons</a:t>
            </a:r>
            <a:r>
              <a:rPr lang="en-US" sz="2400" dirty="0">
                <a:solidFill>
                  <a:srgbClr val="FF0000"/>
                </a:solidFill>
                <a:ea typeface="ＭＳ Ｐゴシック" pitchFamily="36" charset="-128"/>
                <a:cs typeface="ＭＳ Ｐゴシック" pitchFamily="36" charset="-128"/>
              </a:rPr>
              <a:t> and </a:t>
            </a:r>
            <a:r>
              <a:rPr lang="en-US" sz="2400" b="1" dirty="0">
                <a:solidFill>
                  <a:srgbClr val="FF0000"/>
                </a:solidFill>
                <a:ea typeface="ＭＳ Ｐゴシック" pitchFamily="36" charset="-128"/>
                <a:cs typeface="ＭＳ Ｐゴシック" pitchFamily="36" charset="-128"/>
              </a:rPr>
              <a:t>neutrons</a:t>
            </a:r>
            <a:r>
              <a:rPr lang="en-US" sz="2400" dirty="0">
                <a:solidFill>
                  <a:srgbClr val="0000FF"/>
                </a:solidFill>
                <a:ea typeface="ＭＳ Ｐゴシック" pitchFamily="36" charset="-128"/>
                <a:cs typeface="ＭＳ Ｐゴシック" pitchFamily="36" charset="-128"/>
              </a:rPr>
              <a:t> mainly for HEP detector </a:t>
            </a:r>
            <a:r>
              <a:rPr lang="en-US" sz="2400" b="1" dirty="0">
                <a:solidFill>
                  <a:srgbClr val="0000FF"/>
                </a:solidFill>
                <a:ea typeface="ＭＳ Ｐゴシック" pitchFamily="36" charset="-128"/>
                <a:cs typeface="ＭＳ Ｐゴシック" pitchFamily="36" charset="-128"/>
              </a:rPr>
              <a:t>calibration</a:t>
            </a:r>
            <a:r>
              <a:rPr lang="en-US" sz="2400" dirty="0">
                <a:solidFill>
                  <a:srgbClr val="0000FF"/>
                </a:solidFill>
                <a:ea typeface="ＭＳ Ｐゴシック" pitchFamily="36" charset="-128"/>
                <a:cs typeface="ＭＳ Ｐゴシック" pitchFamily="36" charset="-128"/>
              </a:rPr>
              <a:t> </a:t>
            </a:r>
            <a:r>
              <a:rPr lang="en-US" sz="2400" dirty="0" smtClean="0">
                <a:solidFill>
                  <a:srgbClr val="0000FF"/>
                </a:solidFill>
                <a:ea typeface="ＭＳ Ｐゴシック" pitchFamily="36" charset="-128"/>
                <a:cs typeface="ＭＳ Ｐゴシック" pitchFamily="36" charset="-128"/>
              </a:rPr>
              <a:t>purposes. </a:t>
            </a:r>
            <a:r>
              <a:rPr lang="en-US" sz="2400" dirty="0">
                <a:solidFill>
                  <a:srgbClr val="0000FF"/>
                </a:solidFill>
                <a:ea typeface="ＭＳ Ｐゴシック" pitchFamily="36" charset="-128"/>
                <a:cs typeface="ＭＳ Ｐゴシック" pitchFamily="36" charset="-128"/>
              </a:rPr>
              <a:t>The quality of the beam, energy and intensity is also of interest for </a:t>
            </a:r>
            <a:r>
              <a:rPr lang="en-US" sz="2400" b="1" dirty="0">
                <a:solidFill>
                  <a:srgbClr val="0000FF"/>
                </a:solidFill>
                <a:ea typeface="ＭＳ Ｐゴシック" pitchFamily="36" charset="-128"/>
                <a:cs typeface="ＭＳ Ｐゴシック" pitchFamily="36" charset="-128"/>
              </a:rPr>
              <a:t>experiments</a:t>
            </a:r>
            <a:r>
              <a:rPr lang="en-US" sz="2400" dirty="0">
                <a:solidFill>
                  <a:srgbClr val="0000FF"/>
                </a:solidFill>
                <a:ea typeface="ＭＳ Ｐゴシック" pitchFamily="36" charset="-128"/>
                <a:cs typeface="ＭＳ Ｐゴシック" pitchFamily="36" charset="-128"/>
              </a:rPr>
              <a:t> (~ 20% of the users) studying the </a:t>
            </a:r>
            <a:r>
              <a:rPr lang="en-US" sz="2400" b="1" dirty="0">
                <a:solidFill>
                  <a:srgbClr val="0000FF"/>
                </a:solidFill>
                <a:ea typeface="ＭＳ Ｐゴシック" pitchFamily="36" charset="-128"/>
                <a:cs typeface="ＭＳ Ｐゴシック" pitchFamily="36" charset="-128"/>
              </a:rPr>
              <a:t>electromagnetic interaction with matter</a:t>
            </a:r>
          </a:p>
        </p:txBody>
      </p:sp>
      <p:pic>
        <p:nvPicPr>
          <p:cNvPr id="37891" name="Picture 4" descr="Stitched_001"/>
          <p:cNvPicPr>
            <a:picLocks noChangeAspect="1" noChangeArrowheads="1"/>
          </p:cNvPicPr>
          <p:nvPr/>
        </p:nvPicPr>
        <p:blipFill>
          <a:blip r:embed="rId2"/>
          <a:srcRect/>
          <a:stretch>
            <a:fillRect/>
          </a:stretch>
        </p:blipFill>
        <p:spPr bwMode="auto">
          <a:xfrm>
            <a:off x="762000" y="1485900"/>
            <a:ext cx="7629525"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 name="Picture 136"/>
          <p:cNvPicPr>
            <a:picLocks noGrp="1" noChangeAspect="1" noChangeArrowheads="1"/>
          </p:cNvPicPr>
          <p:nvPr>
            <p:ph idx="1"/>
          </p:nvPr>
        </p:nvPicPr>
        <p:blipFill>
          <a:blip r:embed="rId2"/>
          <a:srcRect/>
          <a:stretch>
            <a:fillRect/>
          </a:stretch>
        </p:blipFill>
        <p:spPr>
          <a:xfrm>
            <a:off x="508000" y="2100263"/>
            <a:ext cx="7264400" cy="4738687"/>
          </a:xfrm>
          <a:noFill/>
        </p:spPr>
      </p:pic>
      <p:sp>
        <p:nvSpPr>
          <p:cNvPr id="4" name="Rectangle 2"/>
          <p:cNvSpPr>
            <a:spLocks noGrp="1" noChangeArrowheads="1"/>
          </p:cNvSpPr>
          <p:nvPr>
            <p:ph type="title"/>
          </p:nvPr>
        </p:nvSpPr>
        <p:spPr>
          <a:xfrm>
            <a:off x="-147651" y="463550"/>
            <a:ext cx="4495800" cy="609600"/>
          </a:xfrm>
        </p:spPr>
        <p:txBody>
          <a:bodyPr>
            <a:normAutofit fontScale="90000"/>
          </a:bodyPr>
          <a:lstStyle/>
          <a:p>
            <a:pPr eaLnBrk="1" hangingPunct="1"/>
            <a:r>
              <a:rPr lang="en-US" b="1" dirty="0">
                <a:solidFill>
                  <a:srgbClr val="FF0000"/>
                </a:solidFill>
                <a:ea typeface="ＭＳ Ｐゴシック" pitchFamily="36" charset="-128"/>
                <a:cs typeface="ＭＳ Ｐゴシック" pitchFamily="36" charset="-128"/>
              </a:rPr>
              <a:t>BTF layout</a:t>
            </a:r>
          </a:p>
        </p:txBody>
      </p:sp>
      <p:sp>
        <p:nvSpPr>
          <p:cNvPr id="5" name="Text Box 4"/>
          <p:cNvSpPr txBox="1">
            <a:spLocks noChangeArrowheads="1"/>
          </p:cNvSpPr>
          <p:nvPr/>
        </p:nvSpPr>
        <p:spPr bwMode="auto">
          <a:xfrm>
            <a:off x="0" y="4994275"/>
            <a:ext cx="857250" cy="641350"/>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bg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algn="ctr" eaLnBrk="0" fontAlgn="auto" hangingPunct="0">
              <a:spcBef>
                <a:spcPts val="0"/>
              </a:spcBef>
              <a:spcAft>
                <a:spcPts val="0"/>
              </a:spcAft>
              <a:defRPr/>
            </a:pPr>
            <a:r>
              <a:rPr kumimoji="1" lang="en-US" dirty="0">
                <a:solidFill>
                  <a:srgbClr val="FF3300"/>
                </a:solidFill>
                <a:latin typeface="+mn-lt"/>
                <a:ea typeface="+mn-ea"/>
                <a:cs typeface="+mn-cs"/>
              </a:rPr>
              <a:t>LINAC</a:t>
            </a:r>
          </a:p>
          <a:p>
            <a:pPr algn="ctr" eaLnBrk="0" fontAlgn="auto" hangingPunct="0">
              <a:spcBef>
                <a:spcPts val="0"/>
              </a:spcBef>
              <a:spcAft>
                <a:spcPts val="0"/>
              </a:spcAft>
              <a:defRPr/>
            </a:pPr>
            <a:r>
              <a:rPr kumimoji="1" lang="en-US" dirty="0">
                <a:solidFill>
                  <a:srgbClr val="FF3300"/>
                </a:solidFill>
                <a:latin typeface="+mn-lt"/>
                <a:ea typeface="+mn-ea"/>
                <a:cs typeface="+mn-cs"/>
              </a:rPr>
              <a:t>tunnel</a:t>
            </a:r>
          </a:p>
        </p:txBody>
      </p:sp>
      <p:sp>
        <p:nvSpPr>
          <p:cNvPr id="6" name="Text Box 5"/>
          <p:cNvSpPr txBox="1">
            <a:spLocks noChangeArrowheads="1"/>
          </p:cNvSpPr>
          <p:nvPr/>
        </p:nvSpPr>
        <p:spPr bwMode="auto">
          <a:xfrm>
            <a:off x="5808663" y="6129338"/>
            <a:ext cx="1136650" cy="277812"/>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bg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200" dirty="0">
                <a:solidFill>
                  <a:srgbClr val="FF3300"/>
                </a:solidFill>
                <a:latin typeface="+mn-lt"/>
                <a:ea typeface="+mn-ea"/>
                <a:cs typeface="+mn-cs"/>
              </a:rPr>
              <a:t>To main rings</a:t>
            </a:r>
          </a:p>
        </p:txBody>
      </p:sp>
      <p:sp>
        <p:nvSpPr>
          <p:cNvPr id="7" name="Text Box 7"/>
          <p:cNvSpPr txBox="1">
            <a:spLocks noChangeArrowheads="1"/>
          </p:cNvSpPr>
          <p:nvPr/>
        </p:nvSpPr>
        <p:spPr bwMode="auto">
          <a:xfrm>
            <a:off x="7654925" y="1960563"/>
            <a:ext cx="1370013" cy="457200"/>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bg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2400" dirty="0">
                <a:solidFill>
                  <a:srgbClr val="FF3300"/>
                </a:solidFill>
                <a:latin typeface="+mn-lt"/>
                <a:ea typeface="+mn-ea"/>
                <a:cs typeface="+mn-cs"/>
              </a:rPr>
              <a:t>BTF Hall</a:t>
            </a:r>
          </a:p>
        </p:txBody>
      </p:sp>
      <p:sp>
        <p:nvSpPr>
          <p:cNvPr id="8" name="Line 9"/>
          <p:cNvSpPr>
            <a:spLocks noChangeShapeType="1"/>
          </p:cNvSpPr>
          <p:nvPr/>
        </p:nvSpPr>
        <p:spPr bwMode="auto">
          <a:xfrm flipH="1">
            <a:off x="5257800" y="6019800"/>
            <a:ext cx="152400" cy="152400"/>
          </a:xfrm>
          <a:prstGeom prst="line">
            <a:avLst/>
          </a:prstGeom>
          <a:noFill/>
          <a:ln w="28575">
            <a:solidFill>
              <a:schemeClr val="bg2"/>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a:latin typeface="+mn-lt"/>
              <a:ea typeface="+mn-ea"/>
              <a:cs typeface="+mn-cs"/>
            </a:endParaRPr>
          </a:p>
        </p:txBody>
      </p:sp>
      <p:sp>
        <p:nvSpPr>
          <p:cNvPr id="9" name="Text Box 10"/>
          <p:cNvSpPr txBox="1">
            <a:spLocks noChangeArrowheads="1"/>
          </p:cNvSpPr>
          <p:nvPr/>
        </p:nvSpPr>
        <p:spPr bwMode="auto">
          <a:xfrm>
            <a:off x="3044825" y="4216400"/>
            <a:ext cx="1057275" cy="461963"/>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bg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200" dirty="0">
                <a:solidFill>
                  <a:srgbClr val="FF3300"/>
                </a:solidFill>
                <a:latin typeface="+mn-lt"/>
                <a:ea typeface="+mn-ea"/>
                <a:cs typeface="+mn-cs"/>
              </a:rPr>
              <a:t>momentum </a:t>
            </a:r>
          </a:p>
          <a:p>
            <a:pPr eaLnBrk="0" fontAlgn="auto" hangingPunct="0">
              <a:spcBef>
                <a:spcPts val="0"/>
              </a:spcBef>
              <a:spcAft>
                <a:spcPts val="0"/>
              </a:spcAft>
              <a:defRPr/>
            </a:pPr>
            <a:r>
              <a:rPr kumimoji="1" lang="en-US" sz="1200" dirty="0">
                <a:solidFill>
                  <a:srgbClr val="FF3300"/>
                </a:solidFill>
                <a:latin typeface="+mn-lt"/>
                <a:ea typeface="+mn-ea"/>
                <a:cs typeface="+mn-cs"/>
              </a:rPr>
              <a:t>analyzer</a:t>
            </a:r>
          </a:p>
        </p:txBody>
      </p:sp>
      <p:sp>
        <p:nvSpPr>
          <p:cNvPr id="10" name="Line 129"/>
          <p:cNvSpPr>
            <a:spLocks noChangeShapeType="1"/>
          </p:cNvSpPr>
          <p:nvPr/>
        </p:nvSpPr>
        <p:spPr bwMode="auto">
          <a:xfrm>
            <a:off x="0" y="5773738"/>
            <a:ext cx="1066800" cy="0"/>
          </a:xfrm>
          <a:prstGeom prst="line">
            <a:avLst/>
          </a:prstGeom>
          <a:noFill/>
          <a:ln w="76200" cmpd="sng">
            <a:solidFill>
              <a:srgbClr val="CC0000"/>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a:latin typeface="+mn-lt"/>
              <a:ea typeface="+mn-ea"/>
              <a:cs typeface="+mn-cs"/>
            </a:endParaRPr>
          </a:p>
        </p:txBody>
      </p:sp>
      <p:grpSp>
        <p:nvGrpSpPr>
          <p:cNvPr id="11" name="Group 10"/>
          <p:cNvGrpSpPr>
            <a:grpSpLocks/>
          </p:cNvGrpSpPr>
          <p:nvPr/>
        </p:nvGrpSpPr>
        <p:grpSpPr bwMode="auto">
          <a:xfrm>
            <a:off x="3748088" y="201613"/>
            <a:ext cx="3725862" cy="2403475"/>
            <a:chOff x="3748088" y="201613"/>
            <a:chExt cx="3726529" cy="2404069"/>
          </a:xfrm>
        </p:grpSpPr>
        <p:sp>
          <p:nvSpPr>
            <p:cNvPr id="12" name="Line 134"/>
            <p:cNvSpPr>
              <a:spLocks noChangeShapeType="1"/>
            </p:cNvSpPr>
            <p:nvPr/>
          </p:nvSpPr>
          <p:spPr bwMode="auto">
            <a:xfrm flipV="1">
              <a:off x="7474617" y="1924476"/>
              <a:ext cx="0" cy="681206"/>
            </a:xfrm>
            <a:prstGeom prst="line">
              <a:avLst/>
            </a:prstGeom>
            <a:noFill/>
            <a:ln w="12700" cmpd="sng">
              <a:solidFill>
                <a:srgbClr val="CC0000"/>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dirty="0">
                <a:latin typeface="+mn-lt"/>
                <a:ea typeface="+mn-ea"/>
                <a:cs typeface="+mn-cs"/>
              </a:endParaRPr>
            </a:p>
          </p:txBody>
        </p:sp>
        <p:pic>
          <p:nvPicPr>
            <p:cNvPr id="13" name="Picture 66"/>
            <p:cNvPicPr>
              <a:picLocks noChangeAspect="1" noChangeArrowheads="1"/>
            </p:cNvPicPr>
            <p:nvPr/>
          </p:nvPicPr>
          <p:blipFill>
            <a:blip r:embed="rId3">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a:ext>
              </a:extLst>
            </a:blip>
            <a:srcRect/>
            <a:stretch>
              <a:fillRect/>
            </a:stretch>
          </p:blipFill>
          <p:spPr bwMode="auto">
            <a:xfrm>
              <a:off x="3748088" y="201613"/>
              <a:ext cx="3366102" cy="1600595"/>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pic>
        <p:sp>
          <p:nvSpPr>
            <p:cNvPr id="14" name="Text Box 67"/>
            <p:cNvSpPr txBox="1">
              <a:spLocks noChangeAspect="1" noChangeArrowheads="1"/>
            </p:cNvSpPr>
            <p:nvPr/>
          </p:nvSpPr>
          <p:spPr bwMode="auto">
            <a:xfrm>
              <a:off x="4610254" y="735145"/>
              <a:ext cx="517618" cy="338221"/>
            </a:xfrm>
            <a:prstGeom prst="rect">
              <a:avLst/>
            </a:prstGeom>
            <a:solidFill>
              <a:schemeClr val="bg1"/>
            </a:solidFill>
            <a:ln>
              <a:noFill/>
            </a:ln>
            <a:effectLst/>
            <a:extLs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600" b="1">
                  <a:solidFill>
                    <a:schemeClr val="accent2">
                      <a:lumMod val="50000"/>
                      <a:lumOff val="50000"/>
                    </a:schemeClr>
                  </a:solidFill>
                  <a:latin typeface="+mn-lt"/>
                  <a:ea typeface="+mn-ea"/>
                  <a:cs typeface="+mn-cs"/>
                </a:rPr>
                <a:t>1e-</a:t>
              </a:r>
            </a:p>
          </p:txBody>
        </p:sp>
        <p:sp>
          <p:nvSpPr>
            <p:cNvPr id="15" name="Text Box 68"/>
            <p:cNvSpPr txBox="1">
              <a:spLocks noChangeAspect="1" noChangeArrowheads="1"/>
            </p:cNvSpPr>
            <p:nvPr/>
          </p:nvSpPr>
          <p:spPr bwMode="auto">
            <a:xfrm>
              <a:off x="5111994" y="887582"/>
              <a:ext cx="517618" cy="338221"/>
            </a:xfrm>
            <a:prstGeom prst="rect">
              <a:avLst/>
            </a:prstGeom>
            <a:solidFill>
              <a:schemeClr val="bg1"/>
            </a:solidFill>
            <a:ln>
              <a:noFill/>
            </a:ln>
            <a:effectLst/>
            <a:extLs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600" b="1">
                  <a:solidFill>
                    <a:schemeClr val="accent2">
                      <a:lumMod val="50000"/>
                      <a:lumOff val="50000"/>
                    </a:schemeClr>
                  </a:solidFill>
                  <a:latin typeface="+mn-lt"/>
                  <a:ea typeface="+mn-ea"/>
                  <a:cs typeface="+mn-cs"/>
                </a:rPr>
                <a:t>2e-</a:t>
              </a:r>
            </a:p>
          </p:txBody>
        </p:sp>
        <p:sp>
          <p:nvSpPr>
            <p:cNvPr id="16" name="Text Box 69"/>
            <p:cNvSpPr txBox="1">
              <a:spLocks noChangeAspect="1" noChangeArrowheads="1"/>
            </p:cNvSpPr>
            <p:nvPr/>
          </p:nvSpPr>
          <p:spPr bwMode="auto">
            <a:xfrm>
              <a:off x="5493062" y="1040020"/>
              <a:ext cx="517618" cy="338221"/>
            </a:xfrm>
            <a:prstGeom prst="rect">
              <a:avLst/>
            </a:prstGeom>
            <a:solidFill>
              <a:schemeClr val="bg1"/>
            </a:solidFill>
            <a:ln>
              <a:noFill/>
            </a:ln>
            <a:effectLst/>
            <a:extLs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600" b="1" dirty="0">
                  <a:solidFill>
                    <a:schemeClr val="accent2">
                      <a:lumMod val="50000"/>
                      <a:lumOff val="50000"/>
                    </a:schemeClr>
                  </a:solidFill>
                  <a:latin typeface="+mn-lt"/>
                  <a:ea typeface="+mn-ea"/>
                  <a:cs typeface="+mn-cs"/>
                </a:rPr>
                <a:t>3e-</a:t>
              </a:r>
            </a:p>
          </p:txBody>
        </p:sp>
        <p:sp>
          <p:nvSpPr>
            <p:cNvPr id="17" name="Text Box 70"/>
            <p:cNvSpPr txBox="1">
              <a:spLocks noChangeAspect="1" noChangeArrowheads="1"/>
            </p:cNvSpPr>
            <p:nvPr/>
          </p:nvSpPr>
          <p:spPr bwMode="auto">
            <a:xfrm>
              <a:off x="4149797" y="354051"/>
              <a:ext cx="296916" cy="336633"/>
            </a:xfrm>
            <a:prstGeom prst="rect">
              <a:avLst/>
            </a:prstGeom>
            <a:solidFill>
              <a:schemeClr val="bg1"/>
            </a:solidFill>
            <a:ln>
              <a:noFill/>
            </a:ln>
            <a:effectLst/>
            <a:extLs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600" b="1" dirty="0">
                  <a:solidFill>
                    <a:schemeClr val="accent2">
                      <a:lumMod val="50000"/>
                      <a:lumOff val="50000"/>
                    </a:schemeClr>
                  </a:solidFill>
                  <a:latin typeface="+mn-lt"/>
                  <a:ea typeface="+mn-ea"/>
                  <a:cs typeface="+mn-cs"/>
                </a:rPr>
                <a:t>0</a:t>
              </a:r>
            </a:p>
          </p:txBody>
        </p:sp>
      </p:grpSp>
      <p:grpSp>
        <p:nvGrpSpPr>
          <p:cNvPr id="18" name="Group 17"/>
          <p:cNvGrpSpPr>
            <a:grpSpLocks/>
          </p:cNvGrpSpPr>
          <p:nvPr/>
        </p:nvGrpSpPr>
        <p:grpSpPr bwMode="auto">
          <a:xfrm>
            <a:off x="249238" y="1677988"/>
            <a:ext cx="4859337" cy="4097337"/>
            <a:chOff x="249238" y="1693863"/>
            <a:chExt cx="4859337" cy="4097337"/>
          </a:xfrm>
        </p:grpSpPr>
        <p:sp>
          <p:nvSpPr>
            <p:cNvPr id="19" name="Line 130"/>
            <p:cNvSpPr>
              <a:spLocks noChangeShapeType="1"/>
            </p:cNvSpPr>
            <p:nvPr/>
          </p:nvSpPr>
          <p:spPr bwMode="auto">
            <a:xfrm flipV="1">
              <a:off x="1227138" y="5646738"/>
              <a:ext cx="2336800" cy="144462"/>
            </a:xfrm>
            <a:prstGeom prst="line">
              <a:avLst/>
            </a:prstGeom>
            <a:noFill/>
            <a:ln w="76200" cmpd="sng">
              <a:solidFill>
                <a:srgbClr val="CC0000"/>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a:latin typeface="+mn-lt"/>
                <a:ea typeface="+mn-ea"/>
                <a:cs typeface="+mn-cs"/>
              </a:endParaRPr>
            </a:p>
          </p:txBody>
        </p:sp>
        <p:sp>
          <p:nvSpPr>
            <p:cNvPr id="20" name="Line 144"/>
            <p:cNvSpPr>
              <a:spLocks noChangeShapeType="1"/>
            </p:cNvSpPr>
            <p:nvPr/>
          </p:nvSpPr>
          <p:spPr bwMode="auto">
            <a:xfrm flipH="1" flipV="1">
              <a:off x="1847850" y="4216400"/>
              <a:ext cx="1743075" cy="1397000"/>
            </a:xfrm>
            <a:prstGeom prst="line">
              <a:avLst/>
            </a:prstGeom>
            <a:noFill/>
            <a:ln w="9525">
              <a:solidFill>
                <a:srgbClr val="660066"/>
              </a:solidFill>
              <a:prstDash val="dash"/>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it-IT">
                <a:latin typeface="+mn-lt"/>
                <a:ea typeface="+mn-ea"/>
                <a:cs typeface="+mn-cs"/>
              </a:endParaRPr>
            </a:p>
          </p:txBody>
        </p:sp>
        <p:pic>
          <p:nvPicPr>
            <p:cNvPr id="21" name="Picture 49"/>
            <p:cNvPicPr>
              <a:picLocks noChangeAspect="1" noChangeArrowheads="1"/>
            </p:cNvPicPr>
            <p:nvPr/>
          </p:nvPicPr>
          <p:blipFill>
            <a:blip r:embed="rId4">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a:ext>
              </a:extLst>
            </a:blip>
            <a:srcRect/>
            <a:stretch>
              <a:fillRect/>
            </a:stretch>
          </p:blipFill>
          <p:spPr bwMode="auto">
            <a:xfrm>
              <a:off x="249238" y="1693863"/>
              <a:ext cx="2227262" cy="2190750"/>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pic>
        <p:sp>
          <p:nvSpPr>
            <p:cNvPr id="22" name="Rectangle 3"/>
            <p:cNvSpPr>
              <a:spLocks noChangeArrowheads="1"/>
            </p:cNvSpPr>
            <p:nvPr/>
          </p:nvSpPr>
          <p:spPr bwMode="auto">
            <a:xfrm>
              <a:off x="361950" y="3836988"/>
              <a:ext cx="2343150" cy="307975"/>
            </a:xfrm>
            <a:prstGeom prst="rect">
              <a:avLst/>
            </a:prstGeom>
            <a:noFill/>
            <a:ln w="9525">
              <a:noFill/>
              <a:miter lim="800000"/>
              <a:headEnd/>
              <a:tailEnd/>
            </a:ln>
          </p:spPr>
          <p:txBody>
            <a:bodyPr wrap="none">
              <a:prstTxWarp prst="textNoShape">
                <a:avLst/>
              </a:prstTxWarp>
              <a:spAutoFit/>
            </a:bodyPr>
            <a:lstStyle/>
            <a:p>
              <a:r>
                <a:rPr kumimoji="1" lang="en-US" sz="1400">
                  <a:solidFill>
                    <a:srgbClr val="660066"/>
                  </a:solidFill>
                </a:rPr>
                <a:t>Spectrum@target output</a:t>
              </a:r>
              <a:endParaRPr lang="en-US" sz="1400">
                <a:solidFill>
                  <a:srgbClr val="660066"/>
                </a:solidFill>
              </a:endParaRPr>
            </a:p>
          </p:txBody>
        </p:sp>
        <p:pic>
          <p:nvPicPr>
            <p:cNvPr id="23" name="Picture 16" descr="target"/>
            <p:cNvPicPr>
              <a:picLocks noChangeAspect="1" noChangeArrowheads="1"/>
            </p:cNvPicPr>
            <p:nvPr/>
          </p:nvPicPr>
          <p:blipFill>
            <a:blip r:embed="rId5"/>
            <a:srcRect/>
            <a:stretch>
              <a:fillRect/>
            </a:stretch>
          </p:blipFill>
          <p:spPr bwMode="auto">
            <a:xfrm>
              <a:off x="3044825" y="2211388"/>
              <a:ext cx="2063750" cy="1376362"/>
            </a:xfrm>
            <a:prstGeom prst="rect">
              <a:avLst/>
            </a:prstGeom>
            <a:noFill/>
            <a:ln w="9525">
              <a:noFill/>
              <a:miter lim="800000"/>
              <a:headEnd/>
              <a:tailEnd/>
            </a:ln>
          </p:spPr>
        </p:pic>
      </p:grpSp>
      <p:grpSp>
        <p:nvGrpSpPr>
          <p:cNvPr id="24" name="Group 23"/>
          <p:cNvGrpSpPr>
            <a:grpSpLocks/>
          </p:cNvGrpSpPr>
          <p:nvPr/>
        </p:nvGrpSpPr>
        <p:grpSpPr bwMode="auto">
          <a:xfrm>
            <a:off x="1947863" y="1763713"/>
            <a:ext cx="5824537" cy="3883025"/>
            <a:chOff x="1947333" y="1763713"/>
            <a:chExt cx="5825067" cy="3883547"/>
          </a:xfrm>
        </p:grpSpPr>
        <p:sp>
          <p:nvSpPr>
            <p:cNvPr id="25" name="Line 131"/>
            <p:cNvSpPr>
              <a:spLocks noChangeShapeType="1"/>
            </p:cNvSpPr>
            <p:nvPr/>
          </p:nvSpPr>
          <p:spPr bwMode="auto">
            <a:xfrm flipV="1">
              <a:off x="5297263" y="2454368"/>
              <a:ext cx="2475137" cy="2822954"/>
            </a:xfrm>
            <a:prstGeom prst="line">
              <a:avLst/>
            </a:prstGeom>
            <a:noFill/>
            <a:ln w="12700" cmpd="sng">
              <a:solidFill>
                <a:srgbClr val="CC0000"/>
              </a:solidFill>
              <a:round/>
              <a:headEnd/>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a:latin typeface="+mn-lt"/>
                <a:ea typeface="+mn-ea"/>
                <a:cs typeface="+mn-cs"/>
              </a:endParaRPr>
            </a:p>
          </p:txBody>
        </p:sp>
        <p:sp>
          <p:nvSpPr>
            <p:cNvPr id="26" name="Text Box 10"/>
            <p:cNvSpPr txBox="1">
              <a:spLocks noChangeArrowheads="1"/>
            </p:cNvSpPr>
            <p:nvPr/>
          </p:nvSpPr>
          <p:spPr bwMode="auto">
            <a:xfrm>
              <a:off x="4519317" y="4774018"/>
              <a:ext cx="1057371" cy="462024"/>
            </a:xfrm>
            <a:prstGeom prst="rect">
              <a:avLst/>
            </a:prstGeom>
            <a:noFill/>
            <a:ln>
              <a:noFill/>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chemeClr val="bg1"/>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chemeClr val="bg2"/>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spAutoFit/>
            </a:bodyPr>
            <a:lstStyle/>
            <a:p>
              <a:pPr eaLnBrk="0" fontAlgn="auto" hangingPunct="0">
                <a:spcBef>
                  <a:spcPts val="0"/>
                </a:spcBef>
                <a:spcAft>
                  <a:spcPts val="0"/>
                </a:spcAft>
                <a:defRPr/>
              </a:pPr>
              <a:r>
                <a:rPr kumimoji="1" lang="en-US" sz="1200" b="1" dirty="0">
                  <a:solidFill>
                    <a:schemeClr val="accent4"/>
                  </a:solidFill>
                  <a:latin typeface="+mn-lt"/>
                  <a:ea typeface="+mn-ea"/>
                  <a:cs typeface="+mn-cs"/>
                </a:rPr>
                <a:t>momentum </a:t>
              </a:r>
            </a:p>
            <a:p>
              <a:pPr eaLnBrk="0" fontAlgn="auto" hangingPunct="0">
                <a:spcBef>
                  <a:spcPts val="0"/>
                </a:spcBef>
                <a:spcAft>
                  <a:spcPts val="0"/>
                </a:spcAft>
                <a:defRPr/>
              </a:pPr>
              <a:r>
                <a:rPr kumimoji="1" lang="en-US" sz="1200" b="1" dirty="0">
                  <a:solidFill>
                    <a:schemeClr val="accent4"/>
                  </a:solidFill>
                  <a:latin typeface="+mn-lt"/>
                  <a:ea typeface="+mn-ea"/>
                  <a:cs typeface="+mn-cs"/>
                </a:rPr>
                <a:t>selection</a:t>
              </a:r>
            </a:p>
          </p:txBody>
        </p:sp>
        <p:sp>
          <p:nvSpPr>
            <p:cNvPr id="27" name="Line 130"/>
            <p:cNvSpPr>
              <a:spLocks noChangeShapeType="1"/>
            </p:cNvSpPr>
            <p:nvPr/>
          </p:nvSpPr>
          <p:spPr bwMode="auto">
            <a:xfrm flipV="1">
              <a:off x="3672512" y="5587997"/>
              <a:ext cx="810588" cy="59263"/>
            </a:xfrm>
            <a:prstGeom prst="line">
              <a:avLst/>
            </a:prstGeom>
            <a:noFill/>
            <a:ln w="76200" cmpd="sng">
              <a:gradFill flip="none" rotWithShape="1">
                <a:gsLst>
                  <a:gs pos="0">
                    <a:schemeClr val="accent1"/>
                  </a:gs>
                  <a:gs pos="100000">
                    <a:schemeClr val="accent1">
                      <a:lumMod val="20000"/>
                      <a:lumOff val="80000"/>
                    </a:schemeClr>
                  </a:gs>
                </a:gsLst>
                <a:lin ang="0" scaled="1"/>
                <a:tileRect/>
              </a:gradFill>
              <a:round/>
              <a:headEnd type="none"/>
              <a:tailEnd type="non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a:latin typeface="+mn-lt"/>
                <a:ea typeface="+mn-ea"/>
                <a:cs typeface="+mn-cs"/>
              </a:endParaRPr>
            </a:p>
          </p:txBody>
        </p:sp>
        <p:sp>
          <p:nvSpPr>
            <p:cNvPr id="28" name="Line 130"/>
            <p:cNvSpPr>
              <a:spLocks noChangeShapeType="1"/>
            </p:cNvSpPr>
            <p:nvPr/>
          </p:nvSpPr>
          <p:spPr bwMode="auto">
            <a:xfrm flipV="1">
              <a:off x="4482801" y="5559935"/>
              <a:ext cx="266724" cy="28579"/>
            </a:xfrm>
            <a:prstGeom prst="line">
              <a:avLst/>
            </a:prstGeom>
            <a:noFill/>
            <a:ln w="76200" cmpd="sng">
              <a:solidFill>
                <a:schemeClr val="accent1">
                  <a:lumMod val="20000"/>
                  <a:lumOff val="80000"/>
                </a:schemeClr>
              </a:solidFill>
              <a:round/>
              <a:headEnd type="none"/>
              <a:tailEnd type="triangle" w="med" len="med"/>
            </a:ln>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noFill/>
                </a14:hiddenFill>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it-IT">
                <a:latin typeface="+mn-lt"/>
                <a:ea typeface="+mn-ea"/>
                <a:cs typeface="+mn-cs"/>
              </a:endParaRPr>
            </a:p>
          </p:txBody>
        </p:sp>
        <p:sp>
          <p:nvSpPr>
            <p:cNvPr id="29" name="Rectangle 28"/>
            <p:cNvSpPr/>
            <p:nvPr/>
          </p:nvSpPr>
          <p:spPr>
            <a:xfrm>
              <a:off x="1947333" y="1763713"/>
              <a:ext cx="152400" cy="1910820"/>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889000" y="157162"/>
            <a:ext cx="6807200" cy="1328738"/>
          </a:xfrm>
          <a:effectLst>
            <a:outerShdw blurRad="63500" dist="35921" dir="2700000" algn="ctr" rotWithShape="0">
              <a:schemeClr val="bg2">
                <a:alpha val="74998"/>
              </a:schemeClr>
            </a:outerShdw>
          </a:effectLst>
        </p:spPr>
        <p:txBody>
          <a:bodyPr lIns="92075" tIns="46038" rIns="92075" bIns="46038" rtlCol="0">
            <a:noAutofit/>
          </a:bodyPr>
          <a:lstStyle/>
          <a:p>
            <a:pPr eaLnBrk="1" fontAlgn="auto" hangingPunct="1">
              <a:spcAft>
                <a:spcPts val="0"/>
              </a:spcAft>
              <a:defRPr/>
            </a:pPr>
            <a:r>
              <a:rPr lang="en-US" sz="3200" b="1" dirty="0" smtClean="0">
                <a:solidFill>
                  <a:srgbClr val="FF0000"/>
                </a:solidFill>
                <a:ea typeface="+mj-ea"/>
                <a:cs typeface="+mj-cs"/>
              </a:rPr>
              <a:t>Beam Test Facility e</a:t>
            </a:r>
            <a:r>
              <a:rPr lang="en-US" sz="3200" b="1" baseline="30000" dirty="0" smtClean="0">
                <a:solidFill>
                  <a:srgbClr val="FF0000"/>
                </a:solidFill>
                <a:ea typeface="+mj-ea"/>
                <a:cs typeface="+mj-cs"/>
              </a:rPr>
              <a:t>+</a:t>
            </a:r>
            <a:r>
              <a:rPr lang="en-US" sz="3200" b="1" dirty="0" smtClean="0">
                <a:solidFill>
                  <a:srgbClr val="FF0000"/>
                </a:solidFill>
                <a:ea typeface="+mj-ea"/>
                <a:cs typeface="+mj-cs"/>
              </a:rPr>
              <a:t>/e</a:t>
            </a:r>
            <a:r>
              <a:rPr lang="en-US" sz="3200" b="1" baseline="30000" dirty="0" smtClean="0">
                <a:solidFill>
                  <a:srgbClr val="FF0000"/>
                </a:solidFill>
                <a:ea typeface="+mj-ea"/>
                <a:cs typeface="+mj-cs"/>
              </a:rPr>
              <a:t>-</a:t>
            </a:r>
            <a:r>
              <a:rPr lang="en-US" sz="3200" b="1" dirty="0" smtClean="0">
                <a:solidFill>
                  <a:srgbClr val="FF0000"/>
                </a:solidFill>
                <a:ea typeface="+mj-ea"/>
                <a:cs typeface="+mj-cs"/>
              </a:rPr>
              <a:t>characteristic</a:t>
            </a:r>
            <a:endParaRPr lang="en-US" sz="3200" b="1" dirty="0">
              <a:solidFill>
                <a:srgbClr val="FF0000"/>
              </a:solidFill>
              <a:ea typeface="+mj-ea"/>
              <a:cs typeface="+mj-cs"/>
            </a:endParaRPr>
          </a:p>
        </p:txBody>
      </p:sp>
      <p:sp>
        <p:nvSpPr>
          <p:cNvPr id="44034" name="Rectangle 3"/>
          <p:cNvSpPr>
            <a:spLocks noGrp="1" noChangeArrowheads="1"/>
          </p:cNvSpPr>
          <p:nvPr>
            <p:ph idx="1"/>
          </p:nvPr>
        </p:nvSpPr>
        <p:spPr>
          <a:xfrm>
            <a:off x="304800" y="1776413"/>
            <a:ext cx="8026400" cy="2749549"/>
          </a:xfrm>
        </p:spPr>
        <p:txBody>
          <a:bodyPr lIns="92075" tIns="46038" rIns="92075" bIns="46038"/>
          <a:lstStyle/>
          <a:p>
            <a:pPr marL="609600" indent="-609600" algn="just">
              <a:lnSpc>
                <a:spcPct val="50000"/>
              </a:lnSpc>
              <a:spcBef>
                <a:spcPts val="1080"/>
              </a:spcBef>
              <a:buClr>
                <a:srgbClr val="006666"/>
              </a:buClr>
              <a:buNone/>
            </a:pPr>
            <a:r>
              <a:rPr lang="en-US" sz="1600" b="1" dirty="0" smtClean="0">
                <a:solidFill>
                  <a:srgbClr val="0000FF"/>
                </a:solidFill>
                <a:ea typeface="ＭＳ Ｐゴシック" pitchFamily="36" charset="-128"/>
                <a:cs typeface="ＭＳ Ｐゴシック" pitchFamily="36" charset="-128"/>
              </a:rPr>
              <a:t>			</a:t>
            </a:r>
            <a:r>
              <a:rPr lang="en-US" sz="1600" b="1" dirty="0">
                <a:solidFill>
                  <a:srgbClr val="0000FF"/>
                </a:solidFill>
                <a:ea typeface="ＭＳ Ｐゴシック" pitchFamily="36" charset="-128"/>
                <a:cs typeface="ＭＳ Ｐゴシック" pitchFamily="36" charset="-128"/>
              </a:rPr>
              <a:t>		</a:t>
            </a:r>
            <a:r>
              <a:rPr lang="en-US" sz="2000" b="1" dirty="0">
                <a:solidFill>
                  <a:srgbClr val="0000FF"/>
                </a:solidFill>
                <a:ea typeface="ＭＳ Ｐゴシック" pitchFamily="36" charset="-128"/>
                <a:cs typeface="ＭＳ Ｐゴシック" pitchFamily="36" charset="-128"/>
              </a:rPr>
              <a:t>            	           </a:t>
            </a:r>
            <a:r>
              <a:rPr lang="en-US" sz="2000" b="1" dirty="0" smtClean="0">
                <a:solidFill>
                  <a:srgbClr val="0000FF"/>
                </a:solidFill>
                <a:ea typeface="ＭＳ Ｐゴシック" pitchFamily="36" charset="-128"/>
                <a:cs typeface="ＭＳ Ｐゴシック" pitchFamily="36" charset="-128"/>
              </a:rPr>
              <a:t> 	</a:t>
            </a:r>
            <a:r>
              <a:rPr lang="en-US" sz="2000" b="1" dirty="0" smtClean="0">
                <a:solidFill>
                  <a:srgbClr val="FF0000"/>
                </a:solidFill>
                <a:ea typeface="ＭＳ Ｐゴシック" pitchFamily="36" charset="-128"/>
                <a:cs typeface="ＭＳ Ｐゴシック" pitchFamily="36" charset="-128"/>
              </a:rPr>
              <a:t>parasitic   	 </a:t>
            </a:r>
            <a:r>
              <a:rPr lang="en-US" sz="2000" b="1" dirty="0">
                <a:solidFill>
                  <a:srgbClr val="FF0000"/>
                </a:solidFill>
                <a:ea typeface="ＭＳ Ｐゴシック" pitchFamily="36" charset="-128"/>
                <a:cs typeface="ＭＳ Ｐゴシック" pitchFamily="36" charset="-128"/>
              </a:rPr>
              <a:t>dedicated</a:t>
            </a:r>
          </a:p>
          <a:p>
            <a:pPr marL="609600" indent="-609600" algn="just">
              <a:lnSpc>
                <a:spcPct val="50000"/>
              </a:lnSpc>
              <a:spcBef>
                <a:spcPts val="1080"/>
              </a:spcBef>
              <a:buClr>
                <a:srgbClr val="006666"/>
              </a:buClr>
            </a:pPr>
            <a:r>
              <a:rPr lang="en-US" sz="2000" b="1" dirty="0" smtClean="0">
                <a:solidFill>
                  <a:srgbClr val="0000FF"/>
                </a:solidFill>
                <a:ea typeface="ＭＳ Ｐゴシック" pitchFamily="36" charset="-128"/>
                <a:cs typeface="ＭＳ Ｐゴシック" pitchFamily="36" charset="-128"/>
              </a:rPr>
              <a:t>Number </a:t>
            </a:r>
            <a:r>
              <a:rPr lang="en-US" sz="2000" b="1" dirty="0">
                <a:solidFill>
                  <a:srgbClr val="0000FF"/>
                </a:solidFill>
                <a:ea typeface="ＭＳ Ｐゴシック" pitchFamily="36" charset="-128"/>
                <a:cs typeface="ＭＳ Ｐゴシック" pitchFamily="36" charset="-128"/>
              </a:rPr>
              <a:t>(particles/pulse)</a:t>
            </a:r>
            <a:r>
              <a:rPr lang="en-US" sz="2000" b="1" dirty="0" smtClean="0">
                <a:solidFill>
                  <a:srgbClr val="0000FF"/>
                </a:solidFill>
                <a:ea typeface="ＭＳ Ｐゴシック" pitchFamily="36" charset="-128"/>
                <a:cs typeface="ＭＳ Ｐゴシック" pitchFamily="36" charset="-128"/>
              </a:rPr>
              <a:t>	1</a:t>
            </a:r>
            <a:r>
              <a:rPr lang="en-US" sz="2000" b="1" dirty="0">
                <a:solidFill>
                  <a:srgbClr val="0000FF"/>
                </a:solidFill>
                <a:ea typeface="ＭＳ Ｐゴシック" pitchFamily="36" charset="-128"/>
                <a:cs typeface="ＭＳ Ｐゴシック" pitchFamily="36" charset="-128"/>
                <a:sym typeface="Symbol" pitchFamily="36" charset="2"/>
              </a:rPr>
              <a:t></a:t>
            </a:r>
            <a:r>
              <a:rPr lang="en-US" sz="2000" b="1" dirty="0">
                <a:solidFill>
                  <a:srgbClr val="0000FF"/>
                </a:solidFill>
                <a:ea typeface="ＭＳ Ｐゴシック" pitchFamily="36" charset="-128"/>
                <a:cs typeface="ＭＳ Ｐゴシック" pitchFamily="36" charset="-128"/>
              </a:rPr>
              <a:t>10</a:t>
            </a:r>
            <a:r>
              <a:rPr lang="en-US" sz="2000" b="1" baseline="30000" dirty="0">
                <a:solidFill>
                  <a:srgbClr val="0000FF"/>
                </a:solidFill>
                <a:ea typeface="ＭＳ Ｐゴシック" pitchFamily="36" charset="-128"/>
                <a:cs typeface="ＭＳ Ｐゴシック" pitchFamily="36" charset="-128"/>
              </a:rPr>
              <a:t>5</a:t>
            </a:r>
            <a:r>
              <a:rPr lang="en-US" sz="2000" b="1" baseline="30000" dirty="0" smtClean="0">
                <a:solidFill>
                  <a:srgbClr val="0000FF"/>
                </a:solidFill>
                <a:ea typeface="ＭＳ Ｐゴシック" pitchFamily="36" charset="-128"/>
                <a:cs typeface="ＭＳ Ｐゴシック" pitchFamily="36" charset="-128"/>
              </a:rPr>
              <a:t>			</a:t>
            </a:r>
            <a:r>
              <a:rPr lang="en-US" sz="2000" b="1" dirty="0" smtClean="0">
                <a:solidFill>
                  <a:srgbClr val="0000FF"/>
                </a:solidFill>
                <a:ea typeface="ＭＳ Ｐゴシック" pitchFamily="36" charset="-128"/>
                <a:cs typeface="ＭＳ Ｐゴシック" pitchFamily="36" charset="-128"/>
              </a:rPr>
              <a:t>1</a:t>
            </a:r>
            <a:r>
              <a:rPr lang="en-US" sz="2000" b="1" dirty="0">
                <a:solidFill>
                  <a:srgbClr val="0000FF"/>
                </a:solidFill>
                <a:ea typeface="ＭＳ Ｐゴシック" pitchFamily="36" charset="-128"/>
                <a:cs typeface="ＭＳ Ｐゴシック" pitchFamily="36" charset="-128"/>
                <a:sym typeface="Symbol" pitchFamily="36" charset="2"/>
              </a:rPr>
              <a:t></a:t>
            </a:r>
            <a:r>
              <a:rPr lang="en-US" sz="2000" b="1" dirty="0">
                <a:solidFill>
                  <a:srgbClr val="0000FF"/>
                </a:solidFill>
                <a:ea typeface="ＭＳ Ｐゴシック" pitchFamily="36" charset="-128"/>
                <a:cs typeface="ＭＳ Ｐゴシック" pitchFamily="36" charset="-128"/>
              </a:rPr>
              <a:t>10</a:t>
            </a:r>
            <a:r>
              <a:rPr lang="en-US" sz="2000" b="1" baseline="30000" dirty="0">
                <a:solidFill>
                  <a:srgbClr val="0000FF"/>
                </a:solidFill>
                <a:ea typeface="ＭＳ Ｐゴシック" pitchFamily="36" charset="-128"/>
                <a:cs typeface="ＭＳ Ｐゴシック" pitchFamily="36" charset="-128"/>
              </a:rPr>
              <a:t>10 	</a:t>
            </a:r>
            <a:endParaRPr lang="en-US" sz="2000" b="1" dirty="0">
              <a:solidFill>
                <a:srgbClr val="0000FF"/>
              </a:solidFill>
              <a:ea typeface="ＭＳ Ｐゴシック" pitchFamily="36" charset="-128"/>
              <a:cs typeface="ＭＳ Ｐゴシック" pitchFamily="36" charset="-128"/>
            </a:endParaRPr>
          </a:p>
          <a:p>
            <a:pPr marL="609600" indent="-609600" algn="just">
              <a:lnSpc>
                <a:spcPct val="50000"/>
              </a:lnSpc>
              <a:spcBef>
                <a:spcPts val="1080"/>
              </a:spcBef>
              <a:buClr>
                <a:srgbClr val="006666"/>
              </a:buClr>
            </a:pPr>
            <a:r>
              <a:rPr lang="en-US" sz="2000" b="1" dirty="0">
                <a:solidFill>
                  <a:srgbClr val="0000FF"/>
                </a:solidFill>
                <a:ea typeface="ＭＳ Ｐゴシック" pitchFamily="36" charset="-128"/>
                <a:cs typeface="ＭＳ Ｐゴシック" pitchFamily="36" charset="-128"/>
              </a:rPr>
              <a:t>Energy	(</a:t>
            </a:r>
            <a:r>
              <a:rPr lang="en-US" sz="2000" b="1" dirty="0" err="1">
                <a:solidFill>
                  <a:srgbClr val="0000FF"/>
                </a:solidFill>
                <a:ea typeface="ＭＳ Ｐゴシック" pitchFamily="36" charset="-128"/>
                <a:cs typeface="ＭＳ Ｐゴシック" pitchFamily="36" charset="-128"/>
              </a:rPr>
              <a:t>MeV</a:t>
            </a:r>
            <a:r>
              <a:rPr lang="en-US" sz="2000" b="1" dirty="0">
                <a:solidFill>
                  <a:srgbClr val="0000FF"/>
                </a:solidFill>
                <a:ea typeface="ＭＳ Ｐゴシック" pitchFamily="36" charset="-128"/>
                <a:cs typeface="ＭＳ Ｐゴシック" pitchFamily="36" charset="-128"/>
              </a:rPr>
              <a:t>)		</a:t>
            </a:r>
            <a:r>
              <a:rPr lang="en-US" sz="2000" b="1" dirty="0" smtClean="0">
                <a:solidFill>
                  <a:srgbClr val="0000FF"/>
                </a:solidFill>
                <a:ea typeface="ＭＳ Ｐゴシック" pitchFamily="36" charset="-128"/>
                <a:cs typeface="ＭＳ Ｐゴシック" pitchFamily="36" charset="-128"/>
              </a:rPr>
              <a:t>		25</a:t>
            </a:r>
            <a:r>
              <a:rPr lang="en-US" sz="2000" b="1" dirty="0">
                <a:solidFill>
                  <a:srgbClr val="0000FF"/>
                </a:solidFill>
                <a:ea typeface="ＭＳ Ｐゴシック" pitchFamily="36" charset="-128"/>
                <a:cs typeface="ＭＳ Ｐゴシック" pitchFamily="36" charset="-128"/>
              </a:rPr>
              <a:t>-500</a:t>
            </a:r>
            <a:r>
              <a:rPr lang="en-US" sz="2000" b="1" dirty="0" smtClean="0">
                <a:solidFill>
                  <a:srgbClr val="0000FF"/>
                </a:solidFill>
                <a:ea typeface="ＭＳ Ｐゴシック" pitchFamily="36" charset="-128"/>
                <a:cs typeface="ＭＳ Ｐゴシック" pitchFamily="36" charset="-128"/>
              </a:rPr>
              <a:t>		25</a:t>
            </a:r>
            <a:r>
              <a:rPr lang="en-US" sz="2000" b="1" dirty="0">
                <a:solidFill>
                  <a:srgbClr val="0000FF"/>
                </a:solidFill>
                <a:ea typeface="ＭＳ Ｐゴシック" pitchFamily="36" charset="-128"/>
                <a:cs typeface="ＭＳ Ｐゴシック" pitchFamily="36" charset="-128"/>
                <a:sym typeface="Symbol" pitchFamily="36" charset="2"/>
              </a:rPr>
              <a:t></a:t>
            </a:r>
            <a:r>
              <a:rPr lang="en-US" sz="2000" b="1" dirty="0">
                <a:solidFill>
                  <a:srgbClr val="0000FF"/>
                </a:solidFill>
                <a:ea typeface="ＭＳ Ｐゴシック" pitchFamily="36" charset="-128"/>
                <a:cs typeface="ＭＳ Ｐゴシック" pitchFamily="36" charset="-128"/>
              </a:rPr>
              <a:t>750 	</a:t>
            </a:r>
            <a:endParaRPr lang="en-US" sz="2000" b="1" baseline="30000" dirty="0">
              <a:solidFill>
                <a:srgbClr val="0000FF"/>
              </a:solidFill>
              <a:ea typeface="ＭＳ Ｐゴシック" pitchFamily="36" charset="-128"/>
              <a:cs typeface="ＭＳ Ｐゴシック" pitchFamily="36" charset="-128"/>
            </a:endParaRPr>
          </a:p>
          <a:p>
            <a:pPr marL="609600" indent="-609600" algn="just">
              <a:lnSpc>
                <a:spcPct val="50000"/>
              </a:lnSpc>
              <a:spcBef>
                <a:spcPts val="1080"/>
              </a:spcBef>
              <a:buClr>
                <a:srgbClr val="006666"/>
              </a:buClr>
            </a:pPr>
            <a:r>
              <a:rPr lang="en-US" sz="2000" b="1" dirty="0">
                <a:solidFill>
                  <a:srgbClr val="0000FF"/>
                </a:solidFill>
                <a:ea typeface="ＭＳ Ｐゴシック" pitchFamily="36" charset="-128"/>
                <a:cs typeface="ＭＳ Ｐゴシック" pitchFamily="36" charset="-128"/>
              </a:rPr>
              <a:t>Repetition rate (Hz)	</a:t>
            </a:r>
            <a:r>
              <a:rPr lang="en-US" sz="2000" b="1" dirty="0" smtClean="0">
                <a:solidFill>
                  <a:srgbClr val="0000FF"/>
                </a:solidFill>
                <a:ea typeface="ＭＳ Ｐゴシック" pitchFamily="36" charset="-128"/>
                <a:cs typeface="ＭＳ Ｐゴシック" pitchFamily="36" charset="-128"/>
              </a:rPr>
              <a:t>		20</a:t>
            </a:r>
            <a:r>
              <a:rPr lang="en-US" sz="2000" b="1" dirty="0">
                <a:solidFill>
                  <a:srgbClr val="0000FF"/>
                </a:solidFill>
                <a:ea typeface="ＭＳ Ｐゴシック" pitchFamily="36" charset="-128"/>
                <a:cs typeface="ＭＳ Ｐゴシック" pitchFamily="36" charset="-128"/>
              </a:rPr>
              <a:t>-50</a:t>
            </a:r>
            <a:r>
              <a:rPr lang="en-US" sz="2000" b="1" dirty="0" smtClean="0">
                <a:solidFill>
                  <a:srgbClr val="0000FF"/>
                </a:solidFill>
                <a:ea typeface="ＭＳ Ｐゴシック" pitchFamily="36" charset="-128"/>
                <a:cs typeface="ＭＳ Ｐゴシック" pitchFamily="36" charset="-128"/>
              </a:rPr>
              <a:t>		50 </a:t>
            </a:r>
            <a:r>
              <a:rPr lang="en-US" sz="2000" b="1" dirty="0">
                <a:solidFill>
                  <a:srgbClr val="0000FF"/>
                </a:solidFill>
                <a:ea typeface="ＭＳ Ｐゴシック" pitchFamily="36" charset="-128"/>
                <a:cs typeface="ＭＳ Ｐゴシック" pitchFamily="36" charset="-128"/>
              </a:rPr>
              <a:t>	</a:t>
            </a:r>
          </a:p>
          <a:p>
            <a:pPr marL="609600" indent="-609600" algn="just">
              <a:lnSpc>
                <a:spcPct val="50000"/>
              </a:lnSpc>
              <a:spcBef>
                <a:spcPts val="1080"/>
              </a:spcBef>
              <a:buClr>
                <a:srgbClr val="006666"/>
              </a:buClr>
            </a:pPr>
            <a:r>
              <a:rPr lang="en-US" sz="2000" b="1" dirty="0">
                <a:solidFill>
                  <a:srgbClr val="0000FF"/>
                </a:solidFill>
                <a:ea typeface="ＭＳ Ｐゴシック" pitchFamily="36" charset="-128"/>
                <a:cs typeface="ＭＳ Ｐゴシック" pitchFamily="36" charset="-128"/>
              </a:rPr>
              <a:t>Pulse Duration (ns)			10</a:t>
            </a:r>
            <a:r>
              <a:rPr lang="en-US" sz="2000" b="1" dirty="0" smtClean="0">
                <a:solidFill>
                  <a:srgbClr val="0000FF"/>
                </a:solidFill>
                <a:ea typeface="ＭＳ Ｐゴシック" pitchFamily="36" charset="-128"/>
                <a:cs typeface="ＭＳ Ｐゴシック" pitchFamily="36" charset="-128"/>
              </a:rPr>
              <a:t>			1 </a:t>
            </a:r>
            <a:r>
              <a:rPr lang="en-US" sz="2000" b="1" dirty="0">
                <a:solidFill>
                  <a:srgbClr val="0000FF"/>
                </a:solidFill>
                <a:ea typeface="ＭＳ Ｐゴシック" pitchFamily="36" charset="-128"/>
                <a:cs typeface="ＭＳ Ｐゴシック" pitchFamily="36" charset="-128"/>
              </a:rPr>
              <a:t>or 10 	</a:t>
            </a:r>
          </a:p>
          <a:p>
            <a:pPr marL="609600" indent="-609600" algn="just">
              <a:lnSpc>
                <a:spcPct val="50000"/>
              </a:lnSpc>
              <a:spcBef>
                <a:spcPts val="1080"/>
              </a:spcBef>
              <a:buClr>
                <a:srgbClr val="006666"/>
              </a:buClr>
            </a:pPr>
            <a:r>
              <a:rPr lang="en-US" sz="2000" b="1" dirty="0" err="1">
                <a:solidFill>
                  <a:srgbClr val="0000FF"/>
                </a:solidFill>
                <a:ea typeface="ＭＳ Ｐゴシック" pitchFamily="36" charset="-128"/>
                <a:cs typeface="ＭＳ Ｐゴシック" pitchFamily="36" charset="-128"/>
              </a:rPr>
              <a:t>p</a:t>
            </a:r>
            <a:r>
              <a:rPr lang="en-US" sz="2000" b="1" dirty="0">
                <a:solidFill>
                  <a:srgbClr val="0000FF"/>
                </a:solidFill>
                <a:ea typeface="ＭＳ Ｐゴシック" pitchFamily="36" charset="-128"/>
                <a:cs typeface="ＭＳ Ｐゴシック" pitchFamily="36" charset="-128"/>
              </a:rPr>
              <a:t> resolution 		</a:t>
            </a:r>
            <a:r>
              <a:rPr lang="en-US" sz="2000" b="1" dirty="0" smtClean="0">
                <a:solidFill>
                  <a:srgbClr val="0000FF"/>
                </a:solidFill>
                <a:ea typeface="ＭＳ Ｐゴシック" pitchFamily="36" charset="-128"/>
                <a:cs typeface="ＭＳ Ｐゴシック" pitchFamily="36" charset="-128"/>
              </a:rPr>
              <a:t>				1</a:t>
            </a:r>
            <a:r>
              <a:rPr lang="en-US" sz="2000" b="1" dirty="0">
                <a:solidFill>
                  <a:srgbClr val="0000FF"/>
                </a:solidFill>
                <a:ea typeface="ＭＳ Ｐゴシック" pitchFamily="36" charset="-128"/>
                <a:cs typeface="ＭＳ Ｐゴシック" pitchFamily="36" charset="-128"/>
              </a:rPr>
              <a:t>%</a:t>
            </a:r>
          </a:p>
          <a:p>
            <a:pPr marL="609600" indent="-609600" algn="just">
              <a:lnSpc>
                <a:spcPct val="50000"/>
              </a:lnSpc>
              <a:spcBef>
                <a:spcPts val="1080"/>
              </a:spcBef>
              <a:buClr>
                <a:srgbClr val="006666"/>
              </a:buClr>
            </a:pPr>
            <a:r>
              <a:rPr lang="en-US" sz="2000" b="1" dirty="0">
                <a:solidFill>
                  <a:srgbClr val="0000FF"/>
                </a:solidFill>
                <a:ea typeface="ＭＳ Ｐゴシック" pitchFamily="36" charset="-128"/>
                <a:cs typeface="ＭＳ Ｐゴシック" pitchFamily="36" charset="-128"/>
              </a:rPr>
              <a:t>Spot size (mm)		</a:t>
            </a:r>
            <a:r>
              <a:rPr lang="en-US" sz="2000" b="1" dirty="0" smtClean="0">
                <a:solidFill>
                  <a:srgbClr val="0000FF"/>
                </a:solidFill>
                <a:ea typeface="ＭＳ Ｐゴシック" pitchFamily="36" charset="-128"/>
                <a:cs typeface="ＭＳ Ｐゴシック" pitchFamily="36" charset="-128"/>
              </a:rPr>
              <a:t>		</a:t>
            </a:r>
            <a:r>
              <a:rPr lang="en-US" sz="2000" b="1" dirty="0" err="1" smtClean="0">
                <a:solidFill>
                  <a:srgbClr val="0000FF"/>
                </a:solidFill>
                <a:ea typeface="ＭＳ Ｐゴシック" pitchFamily="36" charset="-128"/>
                <a:cs typeface="ＭＳ Ｐゴシック" pitchFamily="36" charset="-128"/>
              </a:rPr>
              <a:t>s</a:t>
            </a:r>
            <a:r>
              <a:rPr lang="en-US" sz="2000" b="1" baseline="-25000" dirty="0" err="1" smtClean="0">
                <a:solidFill>
                  <a:srgbClr val="0000FF"/>
                </a:solidFill>
                <a:ea typeface="ＭＳ Ｐゴシック" pitchFamily="36" charset="-128"/>
                <a:cs typeface="ＭＳ Ｐゴシック" pitchFamily="36" charset="-128"/>
              </a:rPr>
              <a:t>x</a:t>
            </a:r>
            <a:r>
              <a:rPr lang="en-US" sz="2000" b="1" baseline="-25000" dirty="0" err="1">
                <a:solidFill>
                  <a:srgbClr val="0000FF"/>
                </a:solidFill>
                <a:ea typeface="ＭＳ Ｐゴシック" pitchFamily="36" charset="-128"/>
                <a:cs typeface="ＭＳ Ｐゴシック" pitchFamily="36" charset="-128"/>
              </a:rPr>
              <a:t>,y</a:t>
            </a:r>
            <a:r>
              <a:rPr lang="en-US" sz="2000" b="1" dirty="0">
                <a:solidFill>
                  <a:srgbClr val="0000FF"/>
                </a:solidFill>
                <a:ea typeface="ＭＳ Ｐゴシック" pitchFamily="36" charset="-128"/>
                <a:cs typeface="ＭＳ Ｐゴシック" pitchFamily="36" charset="-128"/>
              </a:rPr>
              <a:t> ≈ 2 (single particle)</a:t>
            </a:r>
          </a:p>
          <a:p>
            <a:pPr marL="609600" indent="-609600" algn="just">
              <a:lnSpc>
                <a:spcPct val="50000"/>
              </a:lnSpc>
              <a:spcBef>
                <a:spcPts val="1080"/>
              </a:spcBef>
              <a:buClr>
                <a:srgbClr val="006666"/>
              </a:buClr>
            </a:pPr>
            <a:r>
              <a:rPr lang="en-US" sz="2000" b="1" dirty="0">
                <a:solidFill>
                  <a:srgbClr val="0000FF"/>
                </a:solidFill>
                <a:ea typeface="ＭＳ Ｐゴシック" pitchFamily="36" charset="-128"/>
                <a:cs typeface="ＭＳ Ｐゴシック" pitchFamily="36" charset="-128"/>
              </a:rPr>
              <a:t>Divergence (</a:t>
            </a:r>
            <a:r>
              <a:rPr lang="en-US" sz="2000" b="1" dirty="0" err="1">
                <a:solidFill>
                  <a:srgbClr val="0000FF"/>
                </a:solidFill>
                <a:ea typeface="ＭＳ Ｐゴシック" pitchFamily="36" charset="-128"/>
                <a:cs typeface="ＭＳ Ｐゴシック" pitchFamily="36" charset="-128"/>
              </a:rPr>
              <a:t>mmrad</a:t>
            </a:r>
            <a:r>
              <a:rPr lang="en-US" sz="2000" b="1" dirty="0">
                <a:solidFill>
                  <a:srgbClr val="0000FF"/>
                </a:solidFill>
                <a:ea typeface="ＭＳ Ｐゴシック" pitchFamily="36" charset="-128"/>
                <a:cs typeface="ＭＳ Ｐゴシック" pitchFamily="36" charset="-128"/>
              </a:rPr>
              <a:t>)		</a:t>
            </a:r>
            <a:r>
              <a:rPr lang="en-US" sz="2000" b="1" dirty="0" err="1">
                <a:solidFill>
                  <a:srgbClr val="0000FF"/>
                </a:solidFill>
                <a:ea typeface="ＭＳ Ｐゴシック" pitchFamily="36" charset="-128"/>
                <a:cs typeface="ＭＳ Ｐゴシック" pitchFamily="36" charset="-128"/>
              </a:rPr>
              <a:t>s’</a:t>
            </a:r>
            <a:r>
              <a:rPr lang="en-US" altLang="ja-JP" sz="2000" b="1" baseline="-25000" dirty="0" err="1">
                <a:solidFill>
                  <a:srgbClr val="0000FF"/>
                </a:solidFill>
                <a:ea typeface="ＭＳ Ｐゴシック" pitchFamily="36" charset="-128"/>
                <a:cs typeface="ＭＳ Ｐゴシック" pitchFamily="36" charset="-128"/>
              </a:rPr>
              <a:t>x,y</a:t>
            </a:r>
            <a:r>
              <a:rPr lang="en-US" altLang="ja-JP" sz="2000" b="1" dirty="0">
                <a:solidFill>
                  <a:srgbClr val="0000FF"/>
                </a:solidFill>
                <a:ea typeface="ＭＳ Ｐゴシック" pitchFamily="36" charset="-128"/>
                <a:cs typeface="ＭＳ Ｐゴシック" pitchFamily="36" charset="-128"/>
              </a:rPr>
              <a:t> ≈ 2 (single particle)</a:t>
            </a:r>
            <a:endParaRPr lang="en-US" sz="2000" b="1" dirty="0">
              <a:solidFill>
                <a:srgbClr val="0000FF"/>
              </a:solidFill>
              <a:ea typeface="ＭＳ Ｐゴシック" pitchFamily="36" charset="-128"/>
              <a:cs typeface="ＭＳ Ｐゴシック" pitchFamily="36" charset="-128"/>
            </a:endParaRPr>
          </a:p>
        </p:txBody>
      </p:sp>
      <p:sp>
        <p:nvSpPr>
          <p:cNvPr id="13320" name="Rectangle 8"/>
          <p:cNvSpPr>
            <a:spLocks noChangeArrowheads="1"/>
          </p:cNvSpPr>
          <p:nvPr/>
        </p:nvSpPr>
        <p:spPr bwMode="auto">
          <a:xfrm>
            <a:off x="2176463" y="4640263"/>
            <a:ext cx="6154737" cy="1939925"/>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bg2"/>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chemeClr val="bg2">
                      <a:alpha val="74998"/>
                    </a:schemeClr>
                  </a:outerShdw>
                </a:effectLst>
              </a14:hiddenEffects>
            </a:ext>
          </a:extLst>
        </p:spPr>
        <p:txBody>
          <a:bodyPr>
            <a:spAutoFit/>
          </a:bodyPr>
          <a:lstStyle/>
          <a:p>
            <a:pPr algn="just" eaLnBrk="0" fontAlgn="auto" hangingPunct="0">
              <a:spcBef>
                <a:spcPts val="0"/>
              </a:spcBef>
              <a:spcAft>
                <a:spcPts val="0"/>
              </a:spcAft>
              <a:buClr>
                <a:schemeClr val="tx2"/>
              </a:buClr>
              <a:buFont typeface="Arial"/>
              <a:buChar char="•"/>
              <a:defRPr/>
            </a:pPr>
            <a:r>
              <a:rPr kumimoji="1" lang="en-US" sz="2000" dirty="0" smtClean="0">
                <a:solidFill>
                  <a:srgbClr val="FF0000"/>
                </a:solidFill>
                <a:latin typeface="+mn-lt"/>
                <a:ea typeface="+mn-ea"/>
                <a:cs typeface="+mn-cs"/>
              </a:rPr>
              <a:t> HEP </a:t>
            </a:r>
            <a:r>
              <a:rPr kumimoji="1" lang="en-US" sz="2000" dirty="0">
                <a:solidFill>
                  <a:srgbClr val="FF0000"/>
                </a:solidFill>
                <a:latin typeface="+mn-lt"/>
                <a:ea typeface="+mn-ea"/>
                <a:cs typeface="+mn-cs"/>
              </a:rPr>
              <a:t>detector calibration and setup</a:t>
            </a:r>
            <a:endParaRPr kumimoji="1" lang="en-US" sz="2000" dirty="0" smtClean="0">
              <a:solidFill>
                <a:srgbClr val="FF0000"/>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rgbClr val="FF0000"/>
                </a:solidFill>
                <a:latin typeface="+mn-lt"/>
                <a:ea typeface="+mn-ea"/>
                <a:cs typeface="+mn-cs"/>
              </a:rPr>
              <a:t> Low </a:t>
            </a:r>
            <a:r>
              <a:rPr kumimoji="1" lang="en-US" sz="2000" dirty="0">
                <a:solidFill>
                  <a:srgbClr val="FF0000"/>
                </a:solidFill>
                <a:latin typeface="+mn-lt"/>
                <a:ea typeface="+mn-ea"/>
                <a:cs typeface="+mn-cs"/>
              </a:rPr>
              <a:t>energy </a:t>
            </a:r>
            <a:r>
              <a:rPr kumimoji="1" lang="en-US" sz="2000" dirty="0" err="1">
                <a:solidFill>
                  <a:srgbClr val="FF0000"/>
                </a:solidFill>
                <a:latin typeface="+mn-lt"/>
                <a:ea typeface="+mn-ea"/>
                <a:cs typeface="+mn-cs"/>
              </a:rPr>
              <a:t>calorimetry</a:t>
            </a:r>
            <a:r>
              <a:rPr kumimoji="1" lang="en-US" sz="2000" dirty="0">
                <a:solidFill>
                  <a:srgbClr val="FF0000"/>
                </a:solidFill>
                <a:latin typeface="+mn-lt"/>
                <a:ea typeface="+mn-ea"/>
                <a:cs typeface="+mn-cs"/>
              </a:rPr>
              <a:t> &amp; resolution</a:t>
            </a:r>
            <a:endParaRPr kumimoji="1" lang="en-US" sz="2000" dirty="0" smtClean="0">
              <a:solidFill>
                <a:srgbClr val="FF0000"/>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rgbClr val="FF0000"/>
                </a:solidFill>
                <a:latin typeface="+mn-lt"/>
                <a:ea typeface="+mn-ea"/>
                <a:cs typeface="+mn-cs"/>
              </a:rPr>
              <a:t> Low </a:t>
            </a:r>
            <a:r>
              <a:rPr kumimoji="1" lang="en-US" sz="2000" dirty="0">
                <a:solidFill>
                  <a:srgbClr val="FF0000"/>
                </a:solidFill>
                <a:latin typeface="+mn-lt"/>
                <a:ea typeface="+mn-ea"/>
                <a:cs typeface="+mn-cs"/>
              </a:rPr>
              <a:t>energy electromagnetic interaction studies</a:t>
            </a:r>
            <a:endParaRPr kumimoji="1" lang="en-US" sz="2000" dirty="0" smtClean="0">
              <a:solidFill>
                <a:srgbClr val="FF0000"/>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rgbClr val="FF0000"/>
                </a:solidFill>
                <a:latin typeface="+mn-lt"/>
                <a:ea typeface="+mn-ea"/>
                <a:cs typeface="+mn-cs"/>
              </a:rPr>
              <a:t> High </a:t>
            </a:r>
            <a:r>
              <a:rPr kumimoji="1" lang="en-US" sz="2000" dirty="0">
                <a:solidFill>
                  <a:srgbClr val="FF0000"/>
                </a:solidFill>
                <a:latin typeface="+mn-lt"/>
                <a:ea typeface="+mn-ea"/>
                <a:cs typeface="+mn-cs"/>
              </a:rPr>
              <a:t>multiplicity </a:t>
            </a:r>
            <a:r>
              <a:rPr kumimoji="1" lang="en-US" sz="2000" dirty="0" smtClean="0">
                <a:solidFill>
                  <a:srgbClr val="FF0000"/>
                </a:solidFill>
                <a:latin typeface="+mn-lt"/>
                <a:ea typeface="+mn-ea"/>
                <a:cs typeface="+mn-cs"/>
              </a:rPr>
              <a:t>efficiency </a:t>
            </a:r>
          </a:p>
          <a:p>
            <a:pPr algn="just" eaLnBrk="0" fontAlgn="auto" hangingPunct="0">
              <a:spcBef>
                <a:spcPts val="0"/>
              </a:spcBef>
              <a:spcAft>
                <a:spcPts val="0"/>
              </a:spcAft>
              <a:buClr>
                <a:schemeClr val="tx2"/>
              </a:buClr>
              <a:buFont typeface="Arial"/>
              <a:buChar char="•"/>
              <a:defRPr/>
            </a:pPr>
            <a:r>
              <a:rPr kumimoji="1" lang="en-US" sz="2000" dirty="0" smtClean="0">
                <a:solidFill>
                  <a:srgbClr val="FF0000"/>
                </a:solidFill>
                <a:latin typeface="+mn-lt"/>
                <a:ea typeface="+mn-ea"/>
                <a:cs typeface="+mn-cs"/>
              </a:rPr>
              <a:t> Detectors </a:t>
            </a:r>
            <a:r>
              <a:rPr kumimoji="1" lang="en-US" sz="2000" dirty="0">
                <a:solidFill>
                  <a:srgbClr val="FF0000"/>
                </a:solidFill>
                <a:latin typeface="+mn-lt"/>
                <a:ea typeface="+mn-ea"/>
                <a:cs typeface="+mn-cs"/>
              </a:rPr>
              <a:t>aging and efficiency</a:t>
            </a:r>
            <a:endParaRPr kumimoji="1" lang="en-US" sz="2000" dirty="0" smtClean="0">
              <a:solidFill>
                <a:srgbClr val="FF0000"/>
              </a:solidFill>
              <a:latin typeface="+mn-lt"/>
              <a:ea typeface="+mn-ea"/>
              <a:cs typeface="+mn-cs"/>
            </a:endParaRPr>
          </a:p>
          <a:p>
            <a:pPr algn="just" eaLnBrk="0" fontAlgn="auto" hangingPunct="0">
              <a:spcBef>
                <a:spcPts val="0"/>
              </a:spcBef>
              <a:spcAft>
                <a:spcPts val="0"/>
              </a:spcAft>
              <a:buClr>
                <a:schemeClr val="tx2"/>
              </a:buClr>
              <a:buFont typeface="Arial"/>
              <a:buChar char="•"/>
              <a:defRPr/>
            </a:pPr>
            <a:r>
              <a:rPr kumimoji="1" lang="en-US" sz="2000" dirty="0" smtClean="0">
                <a:solidFill>
                  <a:srgbClr val="FF0000"/>
                </a:solidFill>
                <a:latin typeface="+mn-lt"/>
                <a:ea typeface="+mn-ea"/>
                <a:cs typeface="+mn-cs"/>
              </a:rPr>
              <a:t> Beam </a:t>
            </a:r>
            <a:r>
              <a:rPr kumimoji="1" lang="en-US" sz="2000" dirty="0">
                <a:solidFill>
                  <a:srgbClr val="FF0000"/>
                </a:solidFill>
                <a:latin typeface="+mn-lt"/>
                <a:ea typeface="+mn-ea"/>
                <a:cs typeface="+mn-cs"/>
              </a:rPr>
              <a:t>diagnostics</a:t>
            </a:r>
          </a:p>
        </p:txBody>
      </p:sp>
      <p:sp>
        <p:nvSpPr>
          <p:cNvPr id="44036" name="TextBox 1"/>
          <p:cNvSpPr txBox="1">
            <a:spLocks noChangeArrowheads="1"/>
          </p:cNvSpPr>
          <p:nvPr/>
        </p:nvSpPr>
        <p:spPr bwMode="auto">
          <a:xfrm rot="-5400000">
            <a:off x="558007" y="5268119"/>
            <a:ext cx="2184400" cy="369887"/>
          </a:xfrm>
          <a:prstGeom prst="rect">
            <a:avLst/>
          </a:prstGeom>
          <a:noFill/>
          <a:ln w="9525">
            <a:noFill/>
            <a:miter lim="800000"/>
            <a:headEnd/>
            <a:tailEnd/>
          </a:ln>
        </p:spPr>
        <p:txBody>
          <a:bodyPr wrap="none">
            <a:prstTxWarp prst="textNoShape">
              <a:avLst/>
            </a:prstTxWarp>
            <a:spAutoFit/>
          </a:bodyPr>
          <a:lstStyle/>
          <a:p>
            <a:r>
              <a:rPr lang="en-US" b="1" dirty="0"/>
              <a:t>Main applications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350" y="0"/>
            <a:ext cx="91313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600" y="12700"/>
            <a:ext cx="9855200" cy="6832600"/>
          </a:xfrm>
          <a:prstGeom prst="rect">
            <a:avLst/>
          </a:prstGeom>
        </p:spPr>
      </p:pic>
      <p:sp>
        <p:nvSpPr>
          <p:cNvPr id="4" name="Rectangle 3"/>
          <p:cNvSpPr/>
          <p:nvPr/>
        </p:nvSpPr>
        <p:spPr>
          <a:xfrm>
            <a:off x="6134100" y="12700"/>
            <a:ext cx="3365500" cy="2362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SPARC </a:t>
            </a:r>
            <a:r>
              <a:rPr lang="en-US" sz="3200" dirty="0" err="1" smtClean="0"/>
              <a:t>Photoinjector</a:t>
            </a:r>
            <a:endParaRPr lang="en-US" sz="3200" dirty="0" smtClean="0"/>
          </a:p>
          <a:p>
            <a:pPr algn="ctr"/>
            <a:endParaRPr lang="en-US" sz="1000" dirty="0" smtClean="0"/>
          </a:p>
          <a:p>
            <a:pPr algn="ctr"/>
            <a:r>
              <a:rPr lang="en-US" sz="2000" dirty="0" smtClean="0"/>
              <a:t>E= 150 - 200 </a:t>
            </a:r>
            <a:r>
              <a:rPr lang="en-US" sz="2000" dirty="0" err="1" smtClean="0"/>
              <a:t>MeV</a:t>
            </a:r>
            <a:endParaRPr lang="en-US" sz="2000" dirty="0" smtClean="0"/>
          </a:p>
          <a:p>
            <a:pPr algn="ctr"/>
            <a:r>
              <a:rPr lang="en-US" sz="2000" dirty="0" smtClean="0"/>
              <a:t>Q= .1 - 1 </a:t>
            </a:r>
            <a:r>
              <a:rPr lang="en-US" sz="2000" dirty="0" err="1" smtClean="0"/>
              <a:t>nC</a:t>
            </a:r>
            <a:endParaRPr lang="en-US" sz="2000" dirty="0" smtClean="0"/>
          </a:p>
          <a:p>
            <a:pPr algn="ctr"/>
            <a:r>
              <a:rPr lang="en-US" sz="2000" dirty="0" err="1" smtClean="0">
                <a:latin typeface="Symbol" charset="2"/>
                <a:cs typeface="Symbol" charset="2"/>
              </a:rPr>
              <a:t>e</a:t>
            </a:r>
            <a:r>
              <a:rPr lang="en-US" sz="2000" baseline="-25000" dirty="0" err="1" smtClean="0"/>
              <a:t>x,y</a:t>
            </a:r>
            <a:r>
              <a:rPr lang="en-US" sz="2000" dirty="0" smtClean="0"/>
              <a:t>= 1 mm*</a:t>
            </a:r>
            <a:r>
              <a:rPr lang="en-US" sz="2000" dirty="0" err="1" smtClean="0"/>
              <a:t>mrad</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t="9792"/>
          <a:stretch>
            <a:fillRect/>
          </a:stretch>
        </p:blipFill>
        <p:spPr bwMode="auto">
          <a:xfrm>
            <a:off x="3989388" y="671513"/>
            <a:ext cx="5154612" cy="6186487"/>
          </a:xfrm>
          <a:prstGeom prst="rect">
            <a:avLst/>
          </a:prstGeom>
          <a:noFill/>
          <a:ln w="9525">
            <a:noFill/>
            <a:miter lim="800000"/>
            <a:headEnd/>
            <a:tailEnd/>
          </a:ln>
        </p:spPr>
      </p:pic>
      <p:sp>
        <p:nvSpPr>
          <p:cNvPr id="16387" name="Line 5"/>
          <p:cNvSpPr>
            <a:spLocks noChangeShapeType="1"/>
          </p:cNvSpPr>
          <p:nvPr/>
        </p:nvSpPr>
        <p:spPr bwMode="auto">
          <a:xfrm flipH="1">
            <a:off x="4800600" y="4724400"/>
            <a:ext cx="914400" cy="5334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16388" name="Line 6"/>
          <p:cNvSpPr>
            <a:spLocks noChangeShapeType="1"/>
          </p:cNvSpPr>
          <p:nvPr/>
        </p:nvSpPr>
        <p:spPr bwMode="auto">
          <a:xfrm flipH="1">
            <a:off x="4724400" y="4724400"/>
            <a:ext cx="990600" cy="5334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16389" name="Line 7"/>
          <p:cNvSpPr>
            <a:spLocks noChangeShapeType="1"/>
          </p:cNvSpPr>
          <p:nvPr/>
        </p:nvSpPr>
        <p:spPr bwMode="auto">
          <a:xfrm>
            <a:off x="2922588" y="4519613"/>
            <a:ext cx="2030412" cy="585787"/>
          </a:xfrm>
          <a:prstGeom prst="line">
            <a:avLst/>
          </a:prstGeom>
          <a:noFill/>
          <a:ln w="38100">
            <a:solidFill>
              <a:srgbClr val="009900"/>
            </a:solidFill>
            <a:round/>
            <a:headEnd/>
            <a:tailEnd type="triangle" w="med" len="med"/>
          </a:ln>
        </p:spPr>
        <p:txBody>
          <a:bodyPr>
            <a:prstTxWarp prst="textNoShape">
              <a:avLst/>
            </a:prstTxWarp>
          </a:bodyPr>
          <a:lstStyle/>
          <a:p>
            <a:endParaRPr lang="en-US"/>
          </a:p>
        </p:txBody>
      </p:sp>
      <p:sp>
        <p:nvSpPr>
          <p:cNvPr id="16390" name="Rectangle 9"/>
          <p:cNvSpPr>
            <a:spLocks noChangeArrowheads="1"/>
          </p:cNvSpPr>
          <p:nvPr/>
        </p:nvSpPr>
        <p:spPr bwMode="auto">
          <a:xfrm>
            <a:off x="138113" y="2216150"/>
            <a:ext cx="4254500" cy="1200150"/>
          </a:xfrm>
          <a:prstGeom prst="rect">
            <a:avLst/>
          </a:prstGeom>
          <a:solidFill>
            <a:srgbClr val="FEFFEA"/>
          </a:solidFill>
          <a:ln w="9525">
            <a:noFill/>
            <a:miter lim="800000"/>
            <a:headEnd/>
            <a:tailEnd/>
          </a:ln>
        </p:spPr>
        <p:txBody>
          <a:bodyPr anchor="ctr">
            <a:prstTxWarp prst="textNoShape">
              <a:avLst/>
            </a:prstTxWarp>
            <a:spAutoFit/>
          </a:bodyPr>
          <a:lstStyle/>
          <a:p>
            <a:pPr algn="just"/>
            <a:r>
              <a:rPr lang="en-GB" b="1" dirty="0">
                <a:solidFill>
                  <a:srgbClr val="0000FF"/>
                </a:solidFill>
              </a:rPr>
              <a:t>Abundant production of </a:t>
            </a:r>
            <a:r>
              <a:rPr lang="en-GB" b="1" dirty="0">
                <a:solidFill>
                  <a:srgbClr val="0000FF"/>
                </a:solidFill>
                <a:latin typeface="Symbol" pitchFamily="36" charset="2"/>
              </a:rPr>
              <a:t>F</a:t>
            </a:r>
            <a:r>
              <a:rPr lang="en-GB" b="1" dirty="0">
                <a:solidFill>
                  <a:srgbClr val="0000FF"/>
                </a:solidFill>
              </a:rPr>
              <a:t> particles coming from the annihilation of electrons and positrons at the energy of the </a:t>
            </a:r>
            <a:r>
              <a:rPr lang="en-GB" b="1" dirty="0">
                <a:solidFill>
                  <a:srgbClr val="0000FF"/>
                </a:solidFill>
                <a:latin typeface="Symbol" pitchFamily="36" charset="2"/>
              </a:rPr>
              <a:t>F</a:t>
            </a:r>
            <a:r>
              <a:rPr lang="en-GB" b="1" dirty="0">
                <a:solidFill>
                  <a:srgbClr val="0000FF"/>
                </a:solidFill>
              </a:rPr>
              <a:t>- resonance. </a:t>
            </a:r>
          </a:p>
        </p:txBody>
      </p:sp>
      <p:sp>
        <p:nvSpPr>
          <p:cNvPr id="16391" name="Text Box 10"/>
          <p:cNvSpPr txBox="1">
            <a:spLocks noChangeArrowheads="1"/>
          </p:cNvSpPr>
          <p:nvPr/>
        </p:nvSpPr>
        <p:spPr bwMode="auto">
          <a:xfrm>
            <a:off x="8305800" y="4267200"/>
            <a:ext cx="628650" cy="366713"/>
          </a:xfrm>
          <a:prstGeom prst="rect">
            <a:avLst/>
          </a:prstGeom>
          <a:noFill/>
          <a:ln w="9525">
            <a:noFill/>
            <a:miter lim="800000"/>
            <a:headEnd/>
            <a:tailEnd/>
          </a:ln>
        </p:spPr>
        <p:txBody>
          <a:bodyPr wrap="none">
            <a:prstTxWarp prst="textNoShape">
              <a:avLst/>
            </a:prstTxWarp>
            <a:spAutoFit/>
          </a:bodyPr>
          <a:lstStyle/>
          <a:p>
            <a:r>
              <a:rPr lang="en-US" b="1"/>
              <a:t>BTF</a:t>
            </a:r>
          </a:p>
        </p:txBody>
      </p:sp>
      <p:sp>
        <p:nvSpPr>
          <p:cNvPr id="290827" name="Text Box 11"/>
          <p:cNvSpPr txBox="1">
            <a:spLocks noChangeArrowheads="1"/>
          </p:cNvSpPr>
          <p:nvPr/>
        </p:nvSpPr>
        <p:spPr bwMode="auto">
          <a:xfrm>
            <a:off x="3429000" y="5257800"/>
            <a:ext cx="1631950" cy="457200"/>
          </a:xfrm>
          <a:prstGeom prst="rect">
            <a:avLst/>
          </a:prstGeom>
          <a:noFill/>
          <a:ln>
            <a:noFill/>
          </a:ln>
          <a:effectLst/>
          <a:extLst/>
        </p:spPr>
        <p:txBody>
          <a:bodyPr wrap="none">
            <a:spAutoFit/>
          </a:bodyPr>
          <a:lstStyle/>
          <a:p>
            <a:pPr>
              <a:defRPr/>
            </a:pPr>
            <a:r>
              <a:rPr lang="en-US" b="1" i="1" dirty="0">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 </a:t>
            </a:r>
            <a:r>
              <a:rPr lang="en-US" sz="1200" b="1" dirty="0">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X-ray   900 - 3000 </a:t>
            </a:r>
            <a:r>
              <a:rPr lang="en-US" sz="1200" b="1" dirty="0" err="1">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eV</a:t>
            </a:r>
            <a:endParaRPr lang="en-US" sz="1200" b="1" dirty="0">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endParaRPr>
          </a:p>
        </p:txBody>
      </p:sp>
      <p:sp>
        <p:nvSpPr>
          <p:cNvPr id="290828" name="Text Box 12"/>
          <p:cNvSpPr txBox="1">
            <a:spLocks noChangeArrowheads="1"/>
          </p:cNvSpPr>
          <p:nvPr/>
        </p:nvSpPr>
        <p:spPr bwMode="auto">
          <a:xfrm>
            <a:off x="3505200" y="5715000"/>
            <a:ext cx="1651000" cy="274638"/>
          </a:xfrm>
          <a:prstGeom prst="rect">
            <a:avLst/>
          </a:prstGeom>
          <a:noFill/>
          <a:ln>
            <a:noFill/>
          </a:ln>
          <a:effectLst/>
          <a:extLst/>
        </p:spPr>
        <p:txBody>
          <a:bodyPr wrap="none">
            <a:spAutoFit/>
          </a:bodyPr>
          <a:lstStyle/>
          <a:p>
            <a:pPr>
              <a:defRPr/>
            </a:pPr>
            <a:r>
              <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IR    1.24 </a:t>
            </a:r>
            <a:r>
              <a:rPr lang="en-US" sz="1200" i="1" dirty="0" err="1">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meV</a:t>
            </a:r>
            <a:r>
              <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 - 1.24 </a:t>
            </a:r>
            <a:r>
              <a:rPr lang="en-US" sz="1200" i="1" dirty="0" err="1">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eV</a:t>
            </a:r>
            <a:endPar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endParaRPr>
          </a:p>
        </p:txBody>
      </p:sp>
      <p:sp>
        <p:nvSpPr>
          <p:cNvPr id="290829" name="Text Box 13"/>
          <p:cNvSpPr txBox="1">
            <a:spLocks noChangeArrowheads="1"/>
          </p:cNvSpPr>
          <p:nvPr/>
        </p:nvSpPr>
        <p:spPr bwMode="auto">
          <a:xfrm>
            <a:off x="3657600" y="4953000"/>
            <a:ext cx="1073150" cy="274638"/>
          </a:xfrm>
          <a:prstGeom prst="rect">
            <a:avLst/>
          </a:prstGeom>
          <a:noFill/>
          <a:ln>
            <a:noFill/>
          </a:ln>
          <a:effectLst/>
          <a:extLst/>
        </p:spPr>
        <p:txBody>
          <a:bodyPr wrap="none">
            <a:spAutoFit/>
          </a:bodyPr>
          <a:lstStyle/>
          <a:p>
            <a:pPr>
              <a:defRPr/>
            </a:pPr>
            <a:r>
              <a:rPr lang="en-US" sz="1200" b="1" i="1">
                <a:solidFill>
                  <a:srgbClr val="C2310A"/>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UV   2 - 10 eV</a:t>
            </a:r>
          </a:p>
        </p:txBody>
      </p:sp>
      <p:sp>
        <p:nvSpPr>
          <p:cNvPr id="16395" name="Text Box 29"/>
          <p:cNvSpPr txBox="1">
            <a:spLocks noChangeArrowheads="1"/>
          </p:cNvSpPr>
          <p:nvPr/>
        </p:nvSpPr>
        <p:spPr bwMode="auto">
          <a:xfrm rot="-516140">
            <a:off x="5768975" y="4216400"/>
            <a:ext cx="798513" cy="352425"/>
          </a:xfrm>
          <a:prstGeom prst="rect">
            <a:avLst/>
          </a:prstGeom>
          <a:solidFill>
            <a:schemeClr val="bg1"/>
          </a:solidFill>
          <a:ln w="15875">
            <a:solidFill>
              <a:schemeClr val="bg1"/>
            </a:solidFill>
            <a:miter lim="800000"/>
            <a:headEnd/>
            <a:tailEnd/>
          </a:ln>
        </p:spPr>
        <p:txBody>
          <a:bodyPr>
            <a:prstTxWarp prst="textNoShape">
              <a:avLst/>
            </a:prstTxWarp>
            <a:spAutoFit/>
          </a:bodyPr>
          <a:lstStyle/>
          <a:p>
            <a:pPr eaLnBrk="0" hangingPunct="0">
              <a:spcBef>
                <a:spcPct val="50000"/>
              </a:spcBef>
            </a:pPr>
            <a:endParaRPr lang="el-GR" sz="1600" b="1">
              <a:solidFill>
                <a:srgbClr val="FF0000"/>
              </a:solidFill>
              <a:latin typeface="Constantia" pitchFamily="36" charset="0"/>
              <a:ea typeface="Times New Roman" pitchFamily="36" charset="0"/>
              <a:cs typeface="Times New Roman" pitchFamily="36" charset="0"/>
            </a:endParaRPr>
          </a:p>
        </p:txBody>
      </p:sp>
      <p:sp>
        <p:nvSpPr>
          <p:cNvPr id="16396" name="CasellaDiTesto 1"/>
          <p:cNvSpPr txBox="1">
            <a:spLocks noChangeArrowheads="1"/>
          </p:cNvSpPr>
          <p:nvPr/>
        </p:nvSpPr>
        <p:spPr bwMode="auto">
          <a:xfrm>
            <a:off x="454025" y="1438275"/>
            <a:ext cx="3938588" cy="522288"/>
          </a:xfrm>
          <a:prstGeom prst="rect">
            <a:avLst/>
          </a:prstGeom>
          <a:noFill/>
          <a:ln w="9525">
            <a:noFill/>
            <a:miter lim="800000"/>
            <a:headEnd/>
            <a:tailEnd/>
          </a:ln>
        </p:spPr>
        <p:txBody>
          <a:bodyPr wrap="none">
            <a:prstTxWarp prst="textNoShape">
              <a:avLst/>
            </a:prstTxWarp>
            <a:spAutoFit/>
          </a:bodyPr>
          <a:lstStyle/>
          <a:p>
            <a:r>
              <a:rPr lang="en-US" sz="2800" dirty="0"/>
              <a:t>The </a:t>
            </a:r>
            <a:r>
              <a:rPr lang="en-US" sz="2800" dirty="0" err="1">
                <a:sym typeface="Symbol" pitchFamily="36" charset="2"/>
              </a:rPr>
              <a:t></a:t>
            </a:r>
            <a:r>
              <a:rPr lang="en-US" sz="2800" dirty="0">
                <a:sym typeface="Symbol" pitchFamily="36" charset="2"/>
              </a:rPr>
              <a:t>-Factory complex</a:t>
            </a:r>
            <a:endParaRPr lang="en-US" sz="2800" dirty="0"/>
          </a:p>
        </p:txBody>
      </p:sp>
      <p:sp>
        <p:nvSpPr>
          <p:cNvPr id="16397" name="Text Box 8"/>
          <p:cNvSpPr txBox="1">
            <a:spLocks noChangeArrowheads="1"/>
          </p:cNvSpPr>
          <p:nvPr/>
        </p:nvSpPr>
        <p:spPr bwMode="auto">
          <a:xfrm>
            <a:off x="100013" y="4178300"/>
            <a:ext cx="3397250" cy="1739900"/>
          </a:xfrm>
          <a:prstGeom prst="rect">
            <a:avLst/>
          </a:prstGeom>
          <a:noFill/>
          <a:ln w="9525">
            <a:noFill/>
            <a:miter lim="800000"/>
            <a:headEnd/>
            <a:tailEnd/>
          </a:ln>
        </p:spPr>
        <p:txBody>
          <a:bodyPr wrap="none">
            <a:prstTxWarp prst="textNoShape">
              <a:avLst/>
            </a:prstTxWarp>
            <a:spAutoFit/>
          </a:bodyPr>
          <a:lstStyle/>
          <a:p>
            <a:r>
              <a:rPr lang="en-GB" b="1">
                <a:solidFill>
                  <a:srgbClr val="0000FF"/>
                </a:solidFill>
              </a:rPr>
              <a:t>Syncrotron ligth from DAFNE</a:t>
            </a:r>
          </a:p>
          <a:p>
            <a:endParaRPr lang="en-GB" b="1">
              <a:solidFill>
                <a:srgbClr val="0000FF"/>
              </a:solidFill>
            </a:endParaRPr>
          </a:p>
          <a:p>
            <a:endParaRPr lang="en-GB" b="1">
              <a:solidFill>
                <a:srgbClr val="0000FF"/>
              </a:solidFill>
            </a:endParaRPr>
          </a:p>
          <a:p>
            <a:r>
              <a:rPr lang="en-GB" b="1">
                <a:solidFill>
                  <a:srgbClr val="FF0000"/>
                </a:solidFill>
              </a:rPr>
              <a:t>LNF are part of the European </a:t>
            </a:r>
          </a:p>
          <a:p>
            <a:r>
              <a:rPr lang="en-GB" b="1">
                <a:solidFill>
                  <a:srgbClr val="FF0000"/>
                </a:solidFill>
              </a:rPr>
              <a:t>Infrastructure</a:t>
            </a:r>
          </a:p>
          <a:p>
            <a:r>
              <a:rPr lang="en-GB" b="1">
                <a:solidFill>
                  <a:srgbClr val="FF0000"/>
                </a:solidFill>
              </a:rPr>
              <a:t>for syncrotron light</a:t>
            </a:r>
          </a:p>
        </p:txBody>
      </p:sp>
      <p:sp>
        <p:nvSpPr>
          <p:cNvPr id="14" name="Rectangle 13"/>
          <p:cNvSpPr/>
          <p:nvPr/>
        </p:nvSpPr>
        <p:spPr>
          <a:xfrm>
            <a:off x="1885333" y="302181"/>
            <a:ext cx="3223859" cy="707886"/>
          </a:xfrm>
          <a:prstGeom prst="rect">
            <a:avLst/>
          </a:prstGeom>
        </p:spPr>
        <p:txBody>
          <a:bodyPr wrap="none">
            <a:spAutoFit/>
          </a:bodyPr>
          <a:lstStyle/>
          <a:p>
            <a:pPr algn="ctr"/>
            <a:r>
              <a:rPr lang="en-US" sz="4000" b="1" dirty="0" smtClean="0">
                <a:solidFill>
                  <a:srgbClr val="FF0000"/>
                </a:solidFill>
                <a:latin typeface="Calibri" pitchFamily="36" charset="0"/>
              </a:rPr>
              <a:t>DA</a:t>
            </a:r>
            <a:r>
              <a:rPr lang="en-US" sz="4000" b="1" dirty="0" smtClean="0">
                <a:solidFill>
                  <a:srgbClr val="FF0000"/>
                </a:solidFill>
                <a:latin typeface="Symbol" pitchFamily="36" charset="2"/>
                <a:ea typeface="Symbol" pitchFamily="36" charset="2"/>
                <a:cs typeface="Symbol" pitchFamily="36" charset="2"/>
              </a:rPr>
              <a:t>F</a:t>
            </a:r>
            <a:r>
              <a:rPr lang="en-US" sz="4000" b="1" dirty="0" smtClean="0">
                <a:solidFill>
                  <a:srgbClr val="FF0000"/>
                </a:solidFill>
                <a:latin typeface="Calibri" pitchFamily="36" charset="0"/>
              </a:rPr>
              <a:t>NE Status</a:t>
            </a:r>
            <a:endParaRPr lang="en-US" sz="4000" b="1" dirty="0">
              <a:solidFill>
                <a:srgbClr val="FF0000"/>
              </a:solidFill>
              <a:latin typeface="Calibri" pitchFamily="36"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300" y="0"/>
            <a:ext cx="9880600" cy="6858000"/>
          </a:xfrm>
          <a:prstGeom prst="rect">
            <a:avLst/>
          </a:prstGeom>
        </p:spPr>
      </p:pic>
      <p:sp>
        <p:nvSpPr>
          <p:cNvPr id="4" name="Rectangle 3"/>
          <p:cNvSpPr/>
          <p:nvPr/>
        </p:nvSpPr>
        <p:spPr>
          <a:xfrm>
            <a:off x="6591300" y="-12700"/>
            <a:ext cx="2908300" cy="25527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FEL </a:t>
            </a:r>
            <a:r>
              <a:rPr lang="en-US" sz="2800" dirty="0" err="1" smtClean="0"/>
              <a:t>undulators</a:t>
            </a:r>
            <a:r>
              <a:rPr lang="en-US" sz="2800" dirty="0" smtClean="0"/>
              <a:t> and THz line</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00"/>
            <a:ext cx="9144000" cy="6832600"/>
          </a:xfrm>
          <a:prstGeom prst="rect">
            <a:avLst/>
          </a:prstGeom>
        </p:spPr>
      </p:pic>
      <p:cxnSp>
        <p:nvCxnSpPr>
          <p:cNvPr id="5" name="Straight Arrow Connector 4"/>
          <p:cNvCxnSpPr/>
          <p:nvPr/>
        </p:nvCxnSpPr>
        <p:spPr>
          <a:xfrm rot="10800000">
            <a:off x="3263900" y="901700"/>
            <a:ext cx="2082800" cy="16129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1950" y="6350"/>
            <a:ext cx="9867900" cy="68453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0"/>
            <a:ext cx="990600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 y="6350"/>
            <a:ext cx="9131300" cy="68453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300" y="6350"/>
            <a:ext cx="9880600" cy="68453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300" y="0"/>
            <a:ext cx="9880600"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4650" y="0"/>
            <a:ext cx="989330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 y="6350"/>
            <a:ext cx="9131300" cy="68453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uppo 18"/>
          <p:cNvGrpSpPr>
            <a:grpSpLocks/>
          </p:cNvGrpSpPr>
          <p:nvPr/>
        </p:nvGrpSpPr>
        <p:grpSpPr bwMode="auto">
          <a:xfrm>
            <a:off x="228600" y="1095375"/>
            <a:ext cx="3352800" cy="3943350"/>
            <a:chOff x="5181600" y="1755775"/>
            <a:chExt cx="3352800" cy="3943350"/>
          </a:xfrm>
        </p:grpSpPr>
        <p:sp>
          <p:nvSpPr>
            <p:cNvPr id="58410" name="Rectangle 2"/>
            <p:cNvSpPr>
              <a:spLocks noChangeArrowheads="1"/>
            </p:cNvSpPr>
            <p:nvPr/>
          </p:nvSpPr>
          <p:spPr bwMode="auto">
            <a:xfrm>
              <a:off x="5334000" y="1755775"/>
              <a:ext cx="3200400" cy="394335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it-IT"/>
            </a:p>
          </p:txBody>
        </p:sp>
        <p:grpSp>
          <p:nvGrpSpPr>
            <p:cNvPr id="3" name="Group 14"/>
            <p:cNvGrpSpPr>
              <a:grpSpLocks/>
            </p:cNvGrpSpPr>
            <p:nvPr/>
          </p:nvGrpSpPr>
          <p:grpSpPr bwMode="auto">
            <a:xfrm>
              <a:off x="5842000" y="4114800"/>
              <a:ext cx="2286000" cy="1143000"/>
              <a:chOff x="624" y="3216"/>
              <a:chExt cx="1440" cy="720"/>
            </a:xfrm>
          </p:grpSpPr>
          <p:sp>
            <p:nvSpPr>
              <p:cNvPr id="58421" name="Rectangle 15"/>
              <p:cNvSpPr>
                <a:spLocks noChangeArrowheads="1"/>
              </p:cNvSpPr>
              <p:nvPr/>
            </p:nvSpPr>
            <p:spPr bwMode="auto">
              <a:xfrm>
                <a:off x="1104" y="3251"/>
                <a:ext cx="545" cy="675"/>
              </a:xfrm>
              <a:prstGeom prst="rect">
                <a:avLst/>
              </a:prstGeom>
              <a:solidFill>
                <a:srgbClr val="FFFF00"/>
              </a:solidFill>
              <a:ln w="9525">
                <a:noFill/>
                <a:miter lim="800000"/>
                <a:headEnd/>
                <a:tailEnd/>
              </a:ln>
            </p:spPr>
            <p:txBody>
              <a:bodyPr wrap="none" anchor="ctr">
                <a:prstTxWarp prst="textNoShape">
                  <a:avLst/>
                </a:prstTxWarp>
              </a:bodyPr>
              <a:lstStyle/>
              <a:p>
                <a:endParaRPr lang="it-IT"/>
              </a:p>
            </p:txBody>
          </p:sp>
          <p:sp>
            <p:nvSpPr>
              <p:cNvPr id="58422" name="Freeform 16"/>
              <p:cNvSpPr>
                <a:spLocks/>
              </p:cNvSpPr>
              <p:nvPr/>
            </p:nvSpPr>
            <p:spPr bwMode="auto">
              <a:xfrm>
                <a:off x="624" y="3216"/>
                <a:ext cx="1440" cy="270"/>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prstTxWarp prst="textNoShape">
                  <a:avLst/>
                </a:prstTxWarp>
              </a:bodyPr>
              <a:lstStyle/>
              <a:p>
                <a:endParaRPr lang="it-IT"/>
              </a:p>
            </p:txBody>
          </p:sp>
          <p:sp>
            <p:nvSpPr>
              <p:cNvPr id="58423" name="Freeform 17"/>
              <p:cNvSpPr>
                <a:spLocks/>
              </p:cNvSpPr>
              <p:nvPr/>
            </p:nvSpPr>
            <p:spPr bwMode="auto">
              <a:xfrm rot="10800000">
                <a:off x="624" y="3666"/>
                <a:ext cx="1440" cy="270"/>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prstTxWarp prst="textNoShape">
                  <a:avLst/>
                </a:prstTxWarp>
              </a:bodyPr>
              <a:lstStyle/>
              <a:p>
                <a:endParaRPr lang="it-IT"/>
              </a:p>
            </p:txBody>
          </p:sp>
          <p:sp>
            <p:nvSpPr>
              <p:cNvPr id="58424" name="AutoShape 18"/>
              <p:cNvSpPr>
                <a:spLocks noChangeArrowheads="1"/>
              </p:cNvSpPr>
              <p:nvPr/>
            </p:nvSpPr>
            <p:spPr bwMode="auto">
              <a:xfrm>
                <a:off x="954" y="3408"/>
                <a:ext cx="534" cy="336"/>
              </a:xfrm>
              <a:prstGeom prst="roundRect">
                <a:avLst>
                  <a:gd name="adj" fmla="val 17639"/>
                </a:avLst>
              </a:prstGeom>
              <a:solidFill>
                <a:srgbClr val="FF0000">
                  <a:alpha val="59999"/>
                </a:srgbClr>
              </a:solidFill>
              <a:ln w="9525">
                <a:noFill/>
                <a:round/>
                <a:headEnd/>
                <a:tailEnd/>
              </a:ln>
            </p:spPr>
            <p:txBody>
              <a:bodyPr wrap="none" anchor="ctr">
                <a:prstTxWarp prst="textNoShape">
                  <a:avLst/>
                </a:prstTxWarp>
              </a:bodyPr>
              <a:lstStyle/>
              <a:p>
                <a:endParaRPr lang="it-IT"/>
              </a:p>
            </p:txBody>
          </p:sp>
        </p:grpSp>
        <p:grpSp>
          <p:nvGrpSpPr>
            <p:cNvPr id="4" name="Group 19"/>
            <p:cNvGrpSpPr>
              <a:grpSpLocks/>
            </p:cNvGrpSpPr>
            <p:nvPr/>
          </p:nvGrpSpPr>
          <p:grpSpPr bwMode="auto">
            <a:xfrm>
              <a:off x="5715000" y="2262188"/>
              <a:ext cx="2300288" cy="1166812"/>
              <a:chOff x="624" y="960"/>
              <a:chExt cx="1449" cy="735"/>
            </a:xfrm>
          </p:grpSpPr>
          <p:sp>
            <p:nvSpPr>
              <p:cNvPr id="58417" name="Rectangle 20"/>
              <p:cNvSpPr>
                <a:spLocks noChangeArrowheads="1"/>
              </p:cNvSpPr>
              <p:nvPr/>
            </p:nvSpPr>
            <p:spPr bwMode="auto">
              <a:xfrm>
                <a:off x="988" y="983"/>
                <a:ext cx="548" cy="689"/>
              </a:xfrm>
              <a:prstGeom prst="rect">
                <a:avLst/>
              </a:prstGeom>
              <a:solidFill>
                <a:srgbClr val="FFFF00"/>
              </a:solidFill>
              <a:ln w="9525">
                <a:noFill/>
                <a:miter lim="800000"/>
                <a:headEnd/>
                <a:tailEnd/>
              </a:ln>
            </p:spPr>
            <p:txBody>
              <a:bodyPr wrap="none" anchor="ctr">
                <a:prstTxWarp prst="textNoShape">
                  <a:avLst/>
                </a:prstTxWarp>
              </a:bodyPr>
              <a:lstStyle/>
              <a:p>
                <a:endParaRPr lang="it-IT"/>
              </a:p>
            </p:txBody>
          </p:sp>
          <p:sp>
            <p:nvSpPr>
              <p:cNvPr id="58418" name="Freeform 21"/>
              <p:cNvSpPr>
                <a:spLocks/>
              </p:cNvSpPr>
              <p:nvPr/>
            </p:nvSpPr>
            <p:spPr bwMode="auto">
              <a:xfrm>
                <a:off x="624" y="960"/>
                <a:ext cx="1449" cy="276"/>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prstTxWarp prst="textNoShape">
                  <a:avLst/>
                </a:prstTxWarp>
              </a:bodyPr>
              <a:lstStyle/>
              <a:p>
                <a:endParaRPr lang="it-IT"/>
              </a:p>
            </p:txBody>
          </p:sp>
          <p:sp>
            <p:nvSpPr>
              <p:cNvPr id="58419" name="Freeform 22"/>
              <p:cNvSpPr>
                <a:spLocks/>
              </p:cNvSpPr>
              <p:nvPr/>
            </p:nvSpPr>
            <p:spPr bwMode="auto">
              <a:xfrm rot="10800000">
                <a:off x="624" y="1419"/>
                <a:ext cx="1449" cy="276"/>
              </a:xfrm>
              <a:custGeom>
                <a:avLst/>
                <a:gdLst>
                  <a:gd name="T0" fmla="*/ 0 w 2304"/>
                  <a:gd name="T1" fmla="*/ 0 h 528"/>
                  <a:gd name="T2" fmla="*/ 1 w 2304"/>
                  <a:gd name="T3" fmla="*/ 1 h 528"/>
                  <a:gd name="T4" fmla="*/ 1 w 2304"/>
                  <a:gd name="T5" fmla="*/ 0 h 528"/>
                  <a:gd name="T6" fmla="*/ 0 60000 65536"/>
                  <a:gd name="T7" fmla="*/ 0 60000 65536"/>
                  <a:gd name="T8" fmla="*/ 0 60000 65536"/>
                  <a:gd name="T9" fmla="*/ 0 w 2304"/>
                  <a:gd name="T10" fmla="*/ 0 h 528"/>
                  <a:gd name="T11" fmla="*/ 2304 w 2304"/>
                  <a:gd name="T12" fmla="*/ 528 h 528"/>
                </a:gdLst>
                <a:ahLst/>
                <a:cxnLst>
                  <a:cxn ang="T6">
                    <a:pos x="T0" y="T1"/>
                  </a:cxn>
                  <a:cxn ang="T7">
                    <a:pos x="T2" y="T3"/>
                  </a:cxn>
                  <a:cxn ang="T8">
                    <a:pos x="T4" y="T5"/>
                  </a:cxn>
                </a:cxnLst>
                <a:rect l="T9" t="T10" r="T11" b="T12"/>
                <a:pathLst>
                  <a:path w="2304" h="528">
                    <a:moveTo>
                      <a:pt x="0" y="0"/>
                    </a:moveTo>
                    <a:cubicBezTo>
                      <a:pt x="384" y="264"/>
                      <a:pt x="768" y="528"/>
                      <a:pt x="1152" y="528"/>
                    </a:cubicBezTo>
                    <a:cubicBezTo>
                      <a:pt x="1536" y="528"/>
                      <a:pt x="2112" y="88"/>
                      <a:pt x="2304" y="0"/>
                    </a:cubicBezTo>
                  </a:path>
                </a:pathLst>
              </a:custGeom>
              <a:solidFill>
                <a:schemeClr val="accent1"/>
              </a:solidFill>
              <a:ln w="9525">
                <a:solidFill>
                  <a:schemeClr val="tx1"/>
                </a:solidFill>
                <a:round/>
                <a:headEnd/>
                <a:tailEnd/>
              </a:ln>
            </p:spPr>
            <p:txBody>
              <a:bodyPr>
                <a:prstTxWarp prst="textNoShape">
                  <a:avLst/>
                </a:prstTxWarp>
              </a:bodyPr>
              <a:lstStyle/>
              <a:p>
                <a:endParaRPr lang="it-IT"/>
              </a:p>
            </p:txBody>
          </p:sp>
          <p:sp>
            <p:nvSpPr>
              <p:cNvPr id="58420" name="AutoShape 23"/>
              <p:cNvSpPr>
                <a:spLocks noChangeArrowheads="1"/>
              </p:cNvSpPr>
              <p:nvPr/>
            </p:nvSpPr>
            <p:spPr bwMode="auto">
              <a:xfrm>
                <a:off x="1152" y="1152"/>
                <a:ext cx="534" cy="336"/>
              </a:xfrm>
              <a:prstGeom prst="roundRect">
                <a:avLst>
                  <a:gd name="adj" fmla="val 17639"/>
                </a:avLst>
              </a:prstGeom>
              <a:solidFill>
                <a:srgbClr val="FF0000">
                  <a:alpha val="59999"/>
                </a:srgbClr>
              </a:solidFill>
              <a:ln w="9525">
                <a:noFill/>
                <a:round/>
                <a:headEnd/>
                <a:tailEnd/>
              </a:ln>
            </p:spPr>
            <p:txBody>
              <a:bodyPr wrap="none" anchor="ctr">
                <a:prstTxWarp prst="textNoShape">
                  <a:avLst/>
                </a:prstTxWarp>
              </a:bodyPr>
              <a:lstStyle/>
              <a:p>
                <a:endParaRPr lang="it-IT"/>
              </a:p>
            </p:txBody>
          </p:sp>
        </p:grpSp>
        <p:sp>
          <p:nvSpPr>
            <p:cNvPr id="58413" name="Text Box 25"/>
            <p:cNvSpPr txBox="1">
              <a:spLocks noChangeArrowheads="1"/>
            </p:cNvSpPr>
            <p:nvPr/>
          </p:nvSpPr>
          <p:spPr bwMode="auto">
            <a:xfrm>
              <a:off x="5181600" y="42672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electrons</a:t>
              </a:r>
            </a:p>
          </p:txBody>
        </p:sp>
        <p:sp>
          <p:nvSpPr>
            <p:cNvPr id="58414" name="Line 26"/>
            <p:cNvSpPr>
              <a:spLocks noChangeShapeType="1"/>
            </p:cNvSpPr>
            <p:nvPr/>
          </p:nvSpPr>
          <p:spPr bwMode="auto">
            <a:xfrm flipH="1">
              <a:off x="5867400" y="4699000"/>
              <a:ext cx="609600" cy="0"/>
            </a:xfrm>
            <a:prstGeom prst="line">
              <a:avLst/>
            </a:prstGeom>
            <a:noFill/>
            <a:ln w="50800">
              <a:solidFill>
                <a:schemeClr val="tx1"/>
              </a:solidFill>
              <a:round/>
              <a:headEnd/>
              <a:tailEnd type="triangle" w="med" len="med"/>
            </a:ln>
          </p:spPr>
          <p:txBody>
            <a:bodyPr>
              <a:prstTxWarp prst="textNoShape">
                <a:avLst/>
              </a:prstTxWarp>
            </a:bodyPr>
            <a:lstStyle/>
            <a:p>
              <a:endParaRPr lang="en-US"/>
            </a:p>
          </p:txBody>
        </p:sp>
        <p:sp>
          <p:nvSpPr>
            <p:cNvPr id="58415" name="Text Box 31"/>
            <p:cNvSpPr txBox="1">
              <a:spLocks noChangeArrowheads="1"/>
            </p:cNvSpPr>
            <p:nvPr/>
          </p:nvSpPr>
          <p:spPr bwMode="auto">
            <a:xfrm>
              <a:off x="7696200" y="4281488"/>
              <a:ext cx="838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t>laser</a:t>
              </a:r>
            </a:p>
          </p:txBody>
        </p:sp>
        <p:sp>
          <p:nvSpPr>
            <p:cNvPr id="58416" name="Line 32"/>
            <p:cNvSpPr>
              <a:spLocks noChangeShapeType="1"/>
            </p:cNvSpPr>
            <p:nvPr/>
          </p:nvSpPr>
          <p:spPr bwMode="auto">
            <a:xfrm flipV="1">
              <a:off x="7391400" y="4724400"/>
              <a:ext cx="609600" cy="0"/>
            </a:xfrm>
            <a:prstGeom prst="line">
              <a:avLst/>
            </a:prstGeom>
            <a:noFill/>
            <a:ln w="50800">
              <a:solidFill>
                <a:schemeClr val="tx1"/>
              </a:solidFill>
              <a:round/>
              <a:headEnd/>
              <a:tailEnd type="triangle" w="med" len="med"/>
            </a:ln>
          </p:spPr>
          <p:txBody>
            <a:bodyPr>
              <a:prstTxWarp prst="textNoShape">
                <a:avLst/>
              </a:prstTxWarp>
            </a:bodyPr>
            <a:lstStyle/>
            <a:p>
              <a:endParaRPr lang="en-US"/>
            </a:p>
          </p:txBody>
        </p:sp>
      </p:grpSp>
      <p:grpSp>
        <p:nvGrpSpPr>
          <p:cNvPr id="5" name="Group 6"/>
          <p:cNvGrpSpPr>
            <a:grpSpLocks/>
          </p:cNvGrpSpPr>
          <p:nvPr/>
        </p:nvGrpSpPr>
        <p:grpSpPr bwMode="auto">
          <a:xfrm>
            <a:off x="2743200" y="4721225"/>
            <a:ext cx="6153150" cy="2114550"/>
            <a:chOff x="1104" y="2712"/>
            <a:chExt cx="3876" cy="1332"/>
          </a:xfrm>
        </p:grpSpPr>
        <p:sp>
          <p:nvSpPr>
            <p:cNvPr id="58380" name="Text Box 7"/>
            <p:cNvSpPr txBox="1">
              <a:spLocks noChangeArrowheads="1"/>
            </p:cNvSpPr>
            <p:nvPr/>
          </p:nvSpPr>
          <p:spPr bwMode="auto">
            <a:xfrm>
              <a:off x="3158" y="3201"/>
              <a:ext cx="180" cy="231"/>
            </a:xfrm>
            <a:prstGeom prst="rect">
              <a:avLst/>
            </a:prstGeom>
            <a:noFill/>
            <a:ln w="9525">
              <a:noFill/>
              <a:miter lim="800000"/>
              <a:headEnd/>
              <a:tailEnd/>
            </a:ln>
          </p:spPr>
          <p:txBody>
            <a:bodyPr wrap="none">
              <a:prstTxWarp prst="textNoShape">
                <a:avLst/>
              </a:prstTxWarp>
              <a:spAutoFit/>
            </a:bodyPr>
            <a:lstStyle/>
            <a:p>
              <a:r>
                <a:rPr lang="it-IT" sz="1800"/>
                <a:t>z</a:t>
              </a:r>
              <a:endParaRPr lang="it-IT"/>
            </a:p>
          </p:txBody>
        </p:sp>
        <p:sp>
          <p:nvSpPr>
            <p:cNvPr id="58381" name="Text Box 8"/>
            <p:cNvSpPr txBox="1">
              <a:spLocks noChangeArrowheads="1"/>
            </p:cNvSpPr>
            <p:nvPr/>
          </p:nvSpPr>
          <p:spPr bwMode="auto">
            <a:xfrm>
              <a:off x="1872" y="3048"/>
              <a:ext cx="231" cy="233"/>
            </a:xfrm>
            <a:prstGeom prst="rect">
              <a:avLst/>
            </a:prstGeom>
            <a:noFill/>
            <a:ln w="9525">
              <a:noFill/>
              <a:miter lim="800000"/>
              <a:headEnd/>
              <a:tailEnd/>
            </a:ln>
          </p:spPr>
          <p:txBody>
            <a:bodyPr wrap="none">
              <a:prstTxWarp prst="textNoShape">
                <a:avLst/>
              </a:prstTxWarp>
              <a:spAutoFit/>
            </a:bodyPr>
            <a:lstStyle/>
            <a:p>
              <a:r>
                <a:rPr lang="it-IT" sz="1800" i="1">
                  <a:latin typeface="Symbol" pitchFamily="-112" charset="2"/>
                </a:rPr>
                <a:t>s</a:t>
              </a:r>
              <a:endParaRPr lang="it-IT"/>
            </a:p>
          </p:txBody>
        </p:sp>
        <p:sp>
          <p:nvSpPr>
            <p:cNvPr id="58382" name="Text Box 9"/>
            <p:cNvSpPr txBox="1">
              <a:spLocks noChangeArrowheads="1"/>
            </p:cNvSpPr>
            <p:nvPr/>
          </p:nvSpPr>
          <p:spPr bwMode="auto">
            <a:xfrm>
              <a:off x="2160" y="3192"/>
              <a:ext cx="215" cy="233"/>
            </a:xfrm>
            <a:prstGeom prst="rect">
              <a:avLst/>
            </a:prstGeom>
            <a:noFill/>
            <a:ln w="9525">
              <a:noFill/>
              <a:miter lim="800000"/>
              <a:headEnd/>
              <a:tailEnd/>
            </a:ln>
          </p:spPr>
          <p:txBody>
            <a:bodyPr wrap="none">
              <a:prstTxWarp prst="textNoShape">
                <a:avLst/>
              </a:prstTxWarp>
              <a:spAutoFit/>
            </a:bodyPr>
            <a:lstStyle/>
            <a:p>
              <a:r>
                <a:rPr lang="it-IT" sz="1800" i="1">
                  <a:latin typeface="Symbol" pitchFamily="-112" charset="2"/>
                </a:rPr>
                <a:t>b</a:t>
              </a:r>
              <a:endParaRPr lang="it-IT"/>
            </a:p>
          </p:txBody>
        </p:sp>
        <p:grpSp>
          <p:nvGrpSpPr>
            <p:cNvPr id="6" name="Group 10"/>
            <p:cNvGrpSpPr>
              <a:grpSpLocks/>
            </p:cNvGrpSpPr>
            <p:nvPr/>
          </p:nvGrpSpPr>
          <p:grpSpPr bwMode="auto">
            <a:xfrm>
              <a:off x="1200" y="2712"/>
              <a:ext cx="2016" cy="1008"/>
              <a:chOff x="1200" y="2784"/>
              <a:chExt cx="2016" cy="1008"/>
            </a:xfrm>
          </p:grpSpPr>
          <p:grpSp>
            <p:nvGrpSpPr>
              <p:cNvPr id="7" name="Group 11"/>
              <p:cNvGrpSpPr>
                <a:grpSpLocks/>
              </p:cNvGrpSpPr>
              <p:nvPr/>
            </p:nvGrpSpPr>
            <p:grpSpPr bwMode="auto">
              <a:xfrm>
                <a:off x="1200" y="2784"/>
                <a:ext cx="2016" cy="1008"/>
                <a:chOff x="912" y="2784"/>
                <a:chExt cx="2016" cy="1008"/>
              </a:xfrm>
            </p:grpSpPr>
            <p:sp>
              <p:nvSpPr>
                <p:cNvPr id="58405" name="Freeform 12"/>
                <p:cNvSpPr>
                  <a:spLocks/>
                </p:cNvSpPr>
                <p:nvPr/>
              </p:nvSpPr>
              <p:spPr bwMode="auto">
                <a:xfrm>
                  <a:off x="912" y="2832"/>
                  <a:ext cx="1776" cy="336"/>
                </a:xfrm>
                <a:custGeom>
                  <a:avLst/>
                  <a:gdLst>
                    <a:gd name="T0" fmla="*/ 0 w 1776"/>
                    <a:gd name="T1" fmla="*/ 0 h 336"/>
                    <a:gd name="T2" fmla="*/ 144 w 1776"/>
                    <a:gd name="T3" fmla="*/ 144 h 336"/>
                    <a:gd name="T4" fmla="*/ 480 w 1776"/>
                    <a:gd name="T5" fmla="*/ 288 h 336"/>
                    <a:gd name="T6" fmla="*/ 864 w 1776"/>
                    <a:gd name="T7" fmla="*/ 336 h 336"/>
                    <a:gd name="T8" fmla="*/ 1296 w 1776"/>
                    <a:gd name="T9" fmla="*/ 288 h 336"/>
                    <a:gd name="T10" fmla="*/ 1632 w 1776"/>
                    <a:gd name="T11" fmla="*/ 144 h 336"/>
                    <a:gd name="T12" fmla="*/ 1776 w 1776"/>
                    <a:gd name="T13" fmla="*/ 48 h 336"/>
                    <a:gd name="T14" fmla="*/ 0 60000 65536"/>
                    <a:gd name="T15" fmla="*/ 0 60000 65536"/>
                    <a:gd name="T16" fmla="*/ 0 60000 65536"/>
                    <a:gd name="T17" fmla="*/ 0 60000 65536"/>
                    <a:gd name="T18" fmla="*/ 0 60000 65536"/>
                    <a:gd name="T19" fmla="*/ 0 60000 65536"/>
                    <a:gd name="T20" fmla="*/ 0 60000 65536"/>
                    <a:gd name="T21" fmla="*/ 0 w 1776"/>
                    <a:gd name="T22" fmla="*/ 0 h 336"/>
                    <a:gd name="T23" fmla="*/ 1776 w 1776"/>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336">
                      <a:moveTo>
                        <a:pt x="0" y="0"/>
                      </a:moveTo>
                      <a:cubicBezTo>
                        <a:pt x="32" y="48"/>
                        <a:pt x="64" y="96"/>
                        <a:pt x="144" y="144"/>
                      </a:cubicBezTo>
                      <a:cubicBezTo>
                        <a:pt x="224" y="192"/>
                        <a:pt x="360" y="256"/>
                        <a:pt x="480" y="288"/>
                      </a:cubicBezTo>
                      <a:cubicBezTo>
                        <a:pt x="599" y="319"/>
                        <a:pt x="728" y="336"/>
                        <a:pt x="864" y="336"/>
                      </a:cubicBezTo>
                      <a:cubicBezTo>
                        <a:pt x="1000" y="336"/>
                        <a:pt x="1168" y="320"/>
                        <a:pt x="1296" y="288"/>
                      </a:cubicBezTo>
                      <a:cubicBezTo>
                        <a:pt x="1424" y="256"/>
                        <a:pt x="1552" y="184"/>
                        <a:pt x="1632" y="144"/>
                      </a:cubicBezTo>
                      <a:cubicBezTo>
                        <a:pt x="1712" y="104"/>
                        <a:pt x="1752" y="64"/>
                        <a:pt x="1776" y="48"/>
                      </a:cubicBezTo>
                    </a:path>
                  </a:pathLst>
                </a:custGeom>
                <a:noFill/>
                <a:ln w="38100">
                  <a:solidFill>
                    <a:srgbClr val="CC0000"/>
                  </a:solidFill>
                  <a:round/>
                  <a:headEnd/>
                  <a:tailEnd/>
                </a:ln>
              </p:spPr>
              <p:txBody>
                <a:bodyPr wrap="none" anchor="ctr">
                  <a:prstTxWarp prst="textNoShape">
                    <a:avLst/>
                  </a:prstTxWarp>
                </a:bodyPr>
                <a:lstStyle/>
                <a:p>
                  <a:endParaRPr lang="it-IT"/>
                </a:p>
              </p:txBody>
            </p:sp>
            <p:sp>
              <p:nvSpPr>
                <p:cNvPr id="58406" name="Freeform 13"/>
                <p:cNvSpPr>
                  <a:spLocks/>
                </p:cNvSpPr>
                <p:nvPr/>
              </p:nvSpPr>
              <p:spPr bwMode="auto">
                <a:xfrm flipV="1">
                  <a:off x="912" y="3456"/>
                  <a:ext cx="1824" cy="336"/>
                </a:xfrm>
                <a:custGeom>
                  <a:avLst/>
                  <a:gdLst>
                    <a:gd name="T0" fmla="*/ 0 w 1776"/>
                    <a:gd name="T1" fmla="*/ 0 h 336"/>
                    <a:gd name="T2" fmla="*/ 813 w 1776"/>
                    <a:gd name="T3" fmla="*/ 144 h 336"/>
                    <a:gd name="T4" fmla="*/ 2716 w 1776"/>
                    <a:gd name="T5" fmla="*/ 288 h 336"/>
                    <a:gd name="T6" fmla="*/ 4895 w 1776"/>
                    <a:gd name="T7" fmla="*/ 336 h 336"/>
                    <a:gd name="T8" fmla="*/ 7332 w 1776"/>
                    <a:gd name="T9" fmla="*/ 288 h 336"/>
                    <a:gd name="T10" fmla="*/ 9233 w 1776"/>
                    <a:gd name="T11" fmla="*/ 144 h 336"/>
                    <a:gd name="T12" fmla="*/ 10058 w 1776"/>
                    <a:gd name="T13" fmla="*/ 48 h 336"/>
                    <a:gd name="T14" fmla="*/ 0 60000 65536"/>
                    <a:gd name="T15" fmla="*/ 0 60000 65536"/>
                    <a:gd name="T16" fmla="*/ 0 60000 65536"/>
                    <a:gd name="T17" fmla="*/ 0 60000 65536"/>
                    <a:gd name="T18" fmla="*/ 0 60000 65536"/>
                    <a:gd name="T19" fmla="*/ 0 60000 65536"/>
                    <a:gd name="T20" fmla="*/ 0 60000 65536"/>
                    <a:gd name="T21" fmla="*/ 0 w 1776"/>
                    <a:gd name="T22" fmla="*/ 0 h 336"/>
                    <a:gd name="T23" fmla="*/ 1776 w 1776"/>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336">
                      <a:moveTo>
                        <a:pt x="0" y="0"/>
                      </a:moveTo>
                      <a:cubicBezTo>
                        <a:pt x="32" y="48"/>
                        <a:pt x="64" y="96"/>
                        <a:pt x="144" y="144"/>
                      </a:cubicBezTo>
                      <a:cubicBezTo>
                        <a:pt x="224" y="192"/>
                        <a:pt x="360" y="256"/>
                        <a:pt x="480" y="288"/>
                      </a:cubicBezTo>
                      <a:cubicBezTo>
                        <a:pt x="599" y="319"/>
                        <a:pt x="728" y="336"/>
                        <a:pt x="864" y="336"/>
                      </a:cubicBezTo>
                      <a:cubicBezTo>
                        <a:pt x="1000" y="336"/>
                        <a:pt x="1168" y="320"/>
                        <a:pt x="1296" y="288"/>
                      </a:cubicBezTo>
                      <a:cubicBezTo>
                        <a:pt x="1424" y="256"/>
                        <a:pt x="1552" y="184"/>
                        <a:pt x="1632" y="144"/>
                      </a:cubicBezTo>
                      <a:cubicBezTo>
                        <a:pt x="1712" y="104"/>
                        <a:pt x="1752" y="64"/>
                        <a:pt x="1776" y="48"/>
                      </a:cubicBezTo>
                    </a:path>
                  </a:pathLst>
                </a:custGeom>
                <a:noFill/>
                <a:ln w="38100">
                  <a:solidFill>
                    <a:srgbClr val="CC0000"/>
                  </a:solidFill>
                  <a:round/>
                  <a:headEnd/>
                  <a:tailEnd/>
                </a:ln>
              </p:spPr>
              <p:txBody>
                <a:bodyPr wrap="none" anchor="ctr">
                  <a:prstTxWarp prst="textNoShape">
                    <a:avLst/>
                  </a:prstTxWarp>
                </a:bodyPr>
                <a:lstStyle/>
                <a:p>
                  <a:endParaRPr lang="it-IT"/>
                </a:p>
              </p:txBody>
            </p:sp>
            <p:sp>
              <p:nvSpPr>
                <p:cNvPr id="58407" name="Line 14"/>
                <p:cNvSpPr>
                  <a:spLocks noChangeShapeType="1"/>
                </p:cNvSpPr>
                <p:nvPr/>
              </p:nvSpPr>
              <p:spPr bwMode="auto">
                <a:xfrm>
                  <a:off x="912" y="3312"/>
                  <a:ext cx="1968"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408" name="Line 15"/>
                <p:cNvSpPr>
                  <a:spLocks noChangeShapeType="1"/>
                </p:cNvSpPr>
                <p:nvPr/>
              </p:nvSpPr>
              <p:spPr bwMode="auto">
                <a:xfrm>
                  <a:off x="1824" y="3168"/>
                  <a:ext cx="0"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409" name="Line 16"/>
                <p:cNvSpPr>
                  <a:spLocks noChangeShapeType="1"/>
                </p:cNvSpPr>
                <p:nvPr/>
              </p:nvSpPr>
              <p:spPr bwMode="auto">
                <a:xfrm flipV="1">
                  <a:off x="1824" y="2784"/>
                  <a:ext cx="1104" cy="528"/>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grpSp>
          <p:sp>
            <p:nvSpPr>
              <p:cNvPr id="58403" name="Line 17"/>
              <p:cNvSpPr>
                <a:spLocks noChangeShapeType="1"/>
              </p:cNvSpPr>
              <p:nvPr/>
            </p:nvSpPr>
            <p:spPr bwMode="auto">
              <a:xfrm flipH="1">
                <a:off x="2112" y="3312"/>
                <a:ext cx="336" cy="0"/>
              </a:xfrm>
              <a:prstGeom prst="line">
                <a:avLst/>
              </a:prstGeom>
              <a:noFill/>
              <a:ln w="9525">
                <a:solidFill>
                  <a:schemeClr val="accent2"/>
                </a:solidFill>
                <a:round/>
                <a:headEnd type="triangle" w="med" len="med"/>
                <a:tailEnd type="triangle" w="med" len="med"/>
              </a:ln>
            </p:spPr>
            <p:txBody>
              <a:bodyPr wrap="none" anchor="ctr">
                <a:prstTxWarp prst="textNoShape">
                  <a:avLst/>
                </a:prstTxWarp>
              </a:bodyPr>
              <a:lstStyle/>
              <a:p>
                <a:endParaRPr lang="en-US"/>
              </a:p>
            </p:txBody>
          </p:sp>
          <p:sp>
            <p:nvSpPr>
              <p:cNvPr id="58404" name="Freeform 18"/>
              <p:cNvSpPr>
                <a:spLocks/>
              </p:cNvSpPr>
              <p:nvPr/>
            </p:nvSpPr>
            <p:spPr bwMode="auto">
              <a:xfrm>
                <a:off x="2536" y="3112"/>
                <a:ext cx="64" cy="192"/>
              </a:xfrm>
              <a:custGeom>
                <a:avLst/>
                <a:gdLst>
                  <a:gd name="T0" fmla="*/ 0 w 64"/>
                  <a:gd name="T1" fmla="*/ 0 h 192"/>
                  <a:gd name="T2" fmla="*/ 40 w 64"/>
                  <a:gd name="T3" fmla="*/ 72 h 192"/>
                  <a:gd name="T4" fmla="*/ 64 w 64"/>
                  <a:gd name="T5" fmla="*/ 160 h 192"/>
                  <a:gd name="T6" fmla="*/ 56 w 64"/>
                  <a:gd name="T7" fmla="*/ 192 h 192"/>
                  <a:gd name="T8" fmla="*/ 0 60000 65536"/>
                  <a:gd name="T9" fmla="*/ 0 60000 65536"/>
                  <a:gd name="T10" fmla="*/ 0 60000 65536"/>
                  <a:gd name="T11" fmla="*/ 0 60000 65536"/>
                  <a:gd name="T12" fmla="*/ 0 w 64"/>
                  <a:gd name="T13" fmla="*/ 0 h 192"/>
                  <a:gd name="T14" fmla="*/ 64 w 64"/>
                  <a:gd name="T15" fmla="*/ 192 h 192"/>
                </a:gdLst>
                <a:ahLst/>
                <a:cxnLst>
                  <a:cxn ang="T8">
                    <a:pos x="T0" y="T1"/>
                  </a:cxn>
                  <a:cxn ang="T9">
                    <a:pos x="T2" y="T3"/>
                  </a:cxn>
                  <a:cxn ang="T10">
                    <a:pos x="T4" y="T5"/>
                  </a:cxn>
                  <a:cxn ang="T11">
                    <a:pos x="T6" y="T7"/>
                  </a:cxn>
                </a:cxnLst>
                <a:rect l="T12" t="T13" r="T14" b="T15"/>
                <a:pathLst>
                  <a:path w="64" h="192">
                    <a:moveTo>
                      <a:pt x="0" y="0"/>
                    </a:moveTo>
                    <a:cubicBezTo>
                      <a:pt x="5" y="15"/>
                      <a:pt x="40" y="72"/>
                      <a:pt x="40" y="72"/>
                    </a:cubicBezTo>
                    <a:cubicBezTo>
                      <a:pt x="60" y="132"/>
                      <a:pt x="52" y="103"/>
                      <a:pt x="64" y="160"/>
                    </a:cubicBezTo>
                    <a:cubicBezTo>
                      <a:pt x="55" y="186"/>
                      <a:pt x="56" y="175"/>
                      <a:pt x="56" y="192"/>
                    </a:cubicBezTo>
                  </a:path>
                </a:pathLst>
              </a:custGeom>
              <a:noFill/>
              <a:ln w="9525">
                <a:solidFill>
                  <a:schemeClr val="tx1"/>
                </a:solidFill>
                <a:round/>
                <a:headEnd/>
                <a:tailEnd/>
              </a:ln>
            </p:spPr>
            <p:txBody>
              <a:bodyPr wrap="none" anchor="ctr">
                <a:prstTxWarp prst="textNoShape">
                  <a:avLst/>
                </a:prstTxWarp>
              </a:bodyPr>
              <a:lstStyle/>
              <a:p>
                <a:endParaRPr lang="it-IT"/>
              </a:p>
            </p:txBody>
          </p:sp>
        </p:grpSp>
        <p:sp>
          <p:nvSpPr>
            <p:cNvPr id="58384" name="Text Box 19"/>
            <p:cNvSpPr txBox="1">
              <a:spLocks noChangeArrowheads="1"/>
            </p:cNvSpPr>
            <p:nvPr/>
          </p:nvSpPr>
          <p:spPr bwMode="auto">
            <a:xfrm>
              <a:off x="2640" y="2928"/>
              <a:ext cx="546" cy="233"/>
            </a:xfrm>
            <a:prstGeom prst="rect">
              <a:avLst/>
            </a:prstGeom>
            <a:noFill/>
            <a:ln w="9525">
              <a:noFill/>
              <a:miter lim="800000"/>
              <a:headEnd/>
              <a:tailEnd/>
            </a:ln>
          </p:spPr>
          <p:txBody>
            <a:bodyPr wrap="none">
              <a:prstTxWarp prst="textNoShape">
                <a:avLst/>
              </a:prstTxWarp>
              <a:spAutoFit/>
            </a:bodyPr>
            <a:lstStyle/>
            <a:p>
              <a:r>
                <a:rPr lang="it-IT" sz="1800" i="1">
                  <a:latin typeface="Symbol" pitchFamily="-112" charset="2"/>
                </a:rPr>
                <a:t>s</a:t>
              </a:r>
              <a:r>
                <a:rPr lang="it-IT" sz="1800" i="1"/>
                <a:t>’</a:t>
              </a:r>
              <a:r>
                <a:rPr lang="it-IT" sz="1800" i="1">
                  <a:latin typeface="Symbol" pitchFamily="-112" charset="2"/>
                </a:rPr>
                <a:t>=s/b</a:t>
              </a:r>
              <a:endParaRPr lang="it-IT"/>
            </a:p>
          </p:txBody>
        </p:sp>
        <p:sp>
          <p:nvSpPr>
            <p:cNvPr id="58385" name="Oval 20"/>
            <p:cNvSpPr>
              <a:spLocks noChangeArrowheads="1"/>
            </p:cNvSpPr>
            <p:nvPr/>
          </p:nvSpPr>
          <p:spPr bwMode="auto">
            <a:xfrm>
              <a:off x="4368" y="2976"/>
              <a:ext cx="192" cy="816"/>
            </a:xfrm>
            <a:prstGeom prst="ellipse">
              <a:avLst/>
            </a:prstGeom>
            <a:solidFill>
              <a:srgbClr val="CC0000"/>
            </a:solidFill>
            <a:ln w="9525">
              <a:solidFill>
                <a:schemeClr val="tx1"/>
              </a:solidFill>
              <a:round/>
              <a:headEnd/>
              <a:tailEnd/>
            </a:ln>
          </p:spPr>
          <p:txBody>
            <a:bodyPr wrap="none" anchor="ctr">
              <a:prstTxWarp prst="textNoShape">
                <a:avLst/>
              </a:prstTxWarp>
            </a:bodyPr>
            <a:lstStyle/>
            <a:p>
              <a:endParaRPr lang="it-IT"/>
            </a:p>
          </p:txBody>
        </p:sp>
        <p:sp>
          <p:nvSpPr>
            <p:cNvPr id="58386" name="Line 21"/>
            <p:cNvSpPr>
              <a:spLocks noChangeShapeType="1"/>
            </p:cNvSpPr>
            <p:nvPr/>
          </p:nvSpPr>
          <p:spPr bwMode="auto">
            <a:xfrm>
              <a:off x="4464" y="2928"/>
              <a:ext cx="0" cy="9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387" name="Line 22"/>
            <p:cNvSpPr>
              <a:spLocks noChangeShapeType="1"/>
            </p:cNvSpPr>
            <p:nvPr/>
          </p:nvSpPr>
          <p:spPr bwMode="auto">
            <a:xfrm>
              <a:off x="4176" y="3408"/>
              <a:ext cx="62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8388" name="Oval 23"/>
            <p:cNvSpPr>
              <a:spLocks noChangeArrowheads="1"/>
            </p:cNvSpPr>
            <p:nvPr/>
          </p:nvSpPr>
          <p:spPr bwMode="auto">
            <a:xfrm>
              <a:off x="4368" y="3264"/>
              <a:ext cx="192" cy="288"/>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it-IT"/>
            </a:p>
          </p:txBody>
        </p:sp>
        <p:sp>
          <p:nvSpPr>
            <p:cNvPr id="58389" name="Text Box 24"/>
            <p:cNvSpPr txBox="1">
              <a:spLocks noChangeArrowheads="1"/>
            </p:cNvSpPr>
            <p:nvPr/>
          </p:nvSpPr>
          <p:spPr bwMode="auto">
            <a:xfrm>
              <a:off x="4800" y="3297"/>
              <a:ext cx="180" cy="212"/>
            </a:xfrm>
            <a:prstGeom prst="rect">
              <a:avLst/>
            </a:prstGeom>
            <a:noFill/>
            <a:ln w="9525">
              <a:noFill/>
              <a:miter lim="800000"/>
              <a:headEnd/>
              <a:tailEnd/>
            </a:ln>
          </p:spPr>
          <p:txBody>
            <a:bodyPr wrap="none">
              <a:prstTxWarp prst="textNoShape">
                <a:avLst/>
              </a:prstTxWarp>
              <a:spAutoFit/>
            </a:bodyPr>
            <a:lstStyle/>
            <a:p>
              <a:r>
                <a:rPr lang="it-IT" sz="1600" b="1"/>
                <a:t>x</a:t>
              </a:r>
              <a:endParaRPr lang="it-IT"/>
            </a:p>
          </p:txBody>
        </p:sp>
        <p:sp>
          <p:nvSpPr>
            <p:cNvPr id="58390" name="Text Box 25"/>
            <p:cNvSpPr txBox="1">
              <a:spLocks noChangeArrowheads="1"/>
            </p:cNvSpPr>
            <p:nvPr/>
          </p:nvSpPr>
          <p:spPr bwMode="auto">
            <a:xfrm>
              <a:off x="4464" y="2802"/>
              <a:ext cx="211" cy="213"/>
            </a:xfrm>
            <a:prstGeom prst="rect">
              <a:avLst/>
            </a:prstGeom>
            <a:noFill/>
            <a:ln w="9525">
              <a:noFill/>
              <a:miter lim="800000"/>
              <a:headEnd/>
              <a:tailEnd/>
            </a:ln>
          </p:spPr>
          <p:txBody>
            <a:bodyPr wrap="none">
              <a:prstTxWarp prst="textNoShape">
                <a:avLst/>
              </a:prstTxWarp>
              <a:spAutoFit/>
            </a:bodyPr>
            <a:lstStyle/>
            <a:p>
              <a:r>
                <a:rPr lang="it-IT" sz="1600" b="1"/>
                <a:t>x’</a:t>
              </a:r>
              <a:endParaRPr lang="it-IT" sz="1200"/>
            </a:p>
          </p:txBody>
        </p:sp>
        <p:sp>
          <p:nvSpPr>
            <p:cNvPr id="58391" name="Line 26"/>
            <p:cNvSpPr>
              <a:spLocks noChangeShapeType="1"/>
            </p:cNvSpPr>
            <p:nvPr/>
          </p:nvSpPr>
          <p:spPr bwMode="auto">
            <a:xfrm>
              <a:off x="4560" y="3408"/>
              <a:ext cx="0" cy="528"/>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8392" name="Text Box 27"/>
            <p:cNvSpPr txBox="1">
              <a:spLocks noChangeArrowheads="1"/>
            </p:cNvSpPr>
            <p:nvPr/>
          </p:nvSpPr>
          <p:spPr bwMode="auto">
            <a:xfrm>
              <a:off x="4560" y="3768"/>
              <a:ext cx="116" cy="233"/>
            </a:xfrm>
            <a:prstGeom prst="rect">
              <a:avLst/>
            </a:prstGeom>
            <a:noFill/>
            <a:ln w="9525">
              <a:noFill/>
              <a:miter lim="800000"/>
              <a:headEnd/>
              <a:tailEnd/>
            </a:ln>
          </p:spPr>
          <p:txBody>
            <a:bodyPr wrap="none">
              <a:prstTxWarp prst="textNoShape">
                <a:avLst/>
              </a:prstTxWarp>
              <a:spAutoFit/>
            </a:bodyPr>
            <a:lstStyle/>
            <a:p>
              <a:endParaRPr lang="it-IT"/>
            </a:p>
          </p:txBody>
        </p:sp>
        <p:sp>
          <p:nvSpPr>
            <p:cNvPr id="58393" name="Rectangle 28"/>
            <p:cNvSpPr>
              <a:spLocks noChangeArrowheads="1"/>
            </p:cNvSpPr>
            <p:nvPr/>
          </p:nvSpPr>
          <p:spPr bwMode="auto">
            <a:xfrm>
              <a:off x="4560" y="3792"/>
              <a:ext cx="324" cy="252"/>
            </a:xfrm>
            <a:prstGeom prst="rect">
              <a:avLst/>
            </a:prstGeom>
            <a:noFill/>
            <a:ln w="9525">
              <a:noFill/>
              <a:miter lim="800000"/>
              <a:headEnd/>
              <a:tailEnd/>
            </a:ln>
          </p:spPr>
          <p:txBody>
            <a:bodyPr wrap="none">
              <a:prstTxWarp prst="textNoShape">
                <a:avLst/>
              </a:prstTxWarp>
              <a:spAutoFit/>
            </a:bodyPr>
            <a:lstStyle/>
            <a:p>
              <a:r>
                <a:rPr lang="it-IT" sz="2000">
                  <a:latin typeface="Symbol" pitchFamily="-112" charset="2"/>
                </a:rPr>
                <a:t>s</a:t>
              </a:r>
              <a:r>
                <a:rPr lang="it-IT" sz="2000" baseline="-25000"/>
                <a:t>eq</a:t>
              </a:r>
              <a:endParaRPr lang="it-IT" sz="1400" b="1">
                <a:latin typeface="Symbol" pitchFamily="-112" charset="2"/>
              </a:endParaRPr>
            </a:p>
          </p:txBody>
        </p:sp>
        <p:sp>
          <p:nvSpPr>
            <p:cNvPr id="58394" name="Line 29"/>
            <p:cNvSpPr>
              <a:spLocks noChangeShapeType="1"/>
            </p:cNvSpPr>
            <p:nvPr/>
          </p:nvSpPr>
          <p:spPr bwMode="auto">
            <a:xfrm flipH="1">
              <a:off x="3840" y="3264"/>
              <a:ext cx="624"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8395" name="Line 30"/>
            <p:cNvSpPr>
              <a:spLocks noChangeShapeType="1"/>
            </p:cNvSpPr>
            <p:nvPr/>
          </p:nvSpPr>
          <p:spPr bwMode="auto">
            <a:xfrm flipH="1">
              <a:off x="3888" y="2976"/>
              <a:ext cx="576" cy="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58396" name="Rectangle 31"/>
            <p:cNvSpPr>
              <a:spLocks noChangeArrowheads="1"/>
            </p:cNvSpPr>
            <p:nvPr/>
          </p:nvSpPr>
          <p:spPr bwMode="auto">
            <a:xfrm>
              <a:off x="3552" y="3168"/>
              <a:ext cx="451" cy="250"/>
            </a:xfrm>
            <a:prstGeom prst="rect">
              <a:avLst/>
            </a:prstGeom>
            <a:noFill/>
            <a:ln w="9525">
              <a:noFill/>
              <a:miter lim="800000"/>
              <a:headEnd/>
              <a:tailEnd/>
            </a:ln>
          </p:spPr>
          <p:txBody>
            <a:bodyPr wrap="none">
              <a:prstTxWarp prst="textNoShape">
                <a:avLst/>
              </a:prstTxWarp>
              <a:spAutoFit/>
            </a:bodyPr>
            <a:lstStyle/>
            <a:p>
              <a:r>
                <a:rPr lang="it-IT" sz="2000">
                  <a:latin typeface="Symbol" pitchFamily="-112" charset="2"/>
                </a:rPr>
                <a:t>s</a:t>
              </a:r>
              <a:r>
                <a:rPr lang="it-IT" sz="2000"/>
                <a:t>’</a:t>
              </a:r>
              <a:r>
                <a:rPr lang="it-IT" sz="2000" baseline="-25000"/>
                <a:t>high</a:t>
              </a:r>
              <a:endParaRPr lang="it-IT" sz="1400" b="1">
                <a:latin typeface="Symbol" pitchFamily="-112" charset="2"/>
              </a:endParaRPr>
            </a:p>
          </p:txBody>
        </p:sp>
        <p:sp>
          <p:nvSpPr>
            <p:cNvPr id="58397" name="Rectangle 32"/>
            <p:cNvSpPr>
              <a:spLocks noChangeArrowheads="1"/>
            </p:cNvSpPr>
            <p:nvPr/>
          </p:nvSpPr>
          <p:spPr bwMode="auto">
            <a:xfrm>
              <a:off x="3552" y="2880"/>
              <a:ext cx="422" cy="250"/>
            </a:xfrm>
            <a:prstGeom prst="rect">
              <a:avLst/>
            </a:prstGeom>
            <a:noFill/>
            <a:ln w="9525">
              <a:noFill/>
              <a:miter lim="800000"/>
              <a:headEnd/>
              <a:tailEnd/>
            </a:ln>
          </p:spPr>
          <p:txBody>
            <a:bodyPr wrap="none">
              <a:prstTxWarp prst="textNoShape">
                <a:avLst/>
              </a:prstTxWarp>
              <a:spAutoFit/>
            </a:bodyPr>
            <a:lstStyle/>
            <a:p>
              <a:r>
                <a:rPr lang="it-IT" sz="2000">
                  <a:latin typeface="Symbol" pitchFamily="-112" charset="2"/>
                </a:rPr>
                <a:t>s</a:t>
              </a:r>
              <a:r>
                <a:rPr lang="it-IT" sz="2000"/>
                <a:t>’</a:t>
              </a:r>
              <a:r>
                <a:rPr lang="it-IT" sz="2000" baseline="-25000"/>
                <a:t>low</a:t>
              </a:r>
              <a:endParaRPr lang="it-IT" sz="1400" b="1">
                <a:latin typeface="Symbol" pitchFamily="-112" charset="2"/>
              </a:endParaRPr>
            </a:p>
          </p:txBody>
        </p:sp>
        <p:sp>
          <p:nvSpPr>
            <p:cNvPr id="58398" name="Arco 33"/>
            <p:cNvSpPr>
              <a:spLocks/>
            </p:cNvSpPr>
            <p:nvPr/>
          </p:nvSpPr>
          <p:spPr bwMode="auto">
            <a:xfrm flipH="1" flipV="1">
              <a:off x="1104" y="3072"/>
              <a:ext cx="100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accent2"/>
              </a:solidFill>
              <a:round/>
              <a:headEnd/>
              <a:tailEnd/>
            </a:ln>
          </p:spPr>
          <p:txBody>
            <a:bodyPr wrap="none" anchor="ctr">
              <a:prstTxWarp prst="textNoShape">
                <a:avLst/>
              </a:prstTxWarp>
            </a:bodyPr>
            <a:lstStyle/>
            <a:p>
              <a:endParaRPr lang="it-IT"/>
            </a:p>
          </p:txBody>
        </p:sp>
        <p:sp>
          <p:nvSpPr>
            <p:cNvPr id="58399" name="Arco 34"/>
            <p:cNvSpPr>
              <a:spLocks/>
            </p:cNvSpPr>
            <p:nvPr/>
          </p:nvSpPr>
          <p:spPr bwMode="auto">
            <a:xfrm flipH="1">
              <a:off x="1104" y="3360"/>
              <a:ext cx="100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accent2"/>
              </a:solidFill>
              <a:round/>
              <a:headEnd/>
              <a:tailEnd/>
            </a:ln>
          </p:spPr>
          <p:txBody>
            <a:bodyPr wrap="none" anchor="ctr">
              <a:prstTxWarp prst="textNoShape">
                <a:avLst/>
              </a:prstTxWarp>
            </a:bodyPr>
            <a:lstStyle/>
            <a:p>
              <a:endParaRPr lang="it-IT"/>
            </a:p>
          </p:txBody>
        </p:sp>
        <p:sp>
          <p:nvSpPr>
            <p:cNvPr id="58400" name="Arco 35"/>
            <p:cNvSpPr>
              <a:spLocks/>
            </p:cNvSpPr>
            <p:nvPr/>
          </p:nvSpPr>
          <p:spPr bwMode="auto">
            <a:xfrm>
              <a:off x="2112" y="3360"/>
              <a:ext cx="100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accent2"/>
              </a:solidFill>
              <a:round/>
              <a:headEnd/>
              <a:tailEnd/>
            </a:ln>
          </p:spPr>
          <p:txBody>
            <a:bodyPr wrap="none" anchor="ctr">
              <a:prstTxWarp prst="textNoShape">
                <a:avLst/>
              </a:prstTxWarp>
            </a:bodyPr>
            <a:lstStyle/>
            <a:p>
              <a:endParaRPr lang="it-IT"/>
            </a:p>
          </p:txBody>
        </p:sp>
        <p:sp>
          <p:nvSpPr>
            <p:cNvPr id="58401" name="Arco 36"/>
            <p:cNvSpPr>
              <a:spLocks/>
            </p:cNvSpPr>
            <p:nvPr/>
          </p:nvSpPr>
          <p:spPr bwMode="auto">
            <a:xfrm flipV="1">
              <a:off x="2160" y="3072"/>
              <a:ext cx="1008"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accent2"/>
              </a:solidFill>
              <a:prstDash val="sysDot"/>
              <a:round/>
              <a:headEnd/>
              <a:tailEnd/>
            </a:ln>
          </p:spPr>
          <p:txBody>
            <a:bodyPr wrap="none" anchor="ctr">
              <a:prstTxWarp prst="textNoShape">
                <a:avLst/>
              </a:prstTxWarp>
            </a:bodyPr>
            <a:lstStyle/>
            <a:p>
              <a:endParaRPr lang="it-IT"/>
            </a:p>
          </p:txBody>
        </p:sp>
      </p:grpSp>
      <p:sp>
        <p:nvSpPr>
          <p:cNvPr id="58373" name="Rectangle 2"/>
          <p:cNvSpPr>
            <a:spLocks noGrp="1" noChangeArrowheads="1"/>
          </p:cNvSpPr>
          <p:nvPr>
            <p:ph type="title" idx="4294967295"/>
          </p:nvPr>
        </p:nvSpPr>
        <p:spPr>
          <a:xfrm>
            <a:off x="1143000" y="152400"/>
            <a:ext cx="7772400" cy="914400"/>
          </a:xfrm>
        </p:spPr>
        <p:txBody>
          <a:bodyPr/>
          <a:lstStyle/>
          <a:p>
            <a:pPr eaLnBrk="1" hangingPunct="1"/>
            <a:r>
              <a:rPr lang="en-US" sz="4000" i="1" dirty="0">
                <a:solidFill>
                  <a:srgbClr val="FF0000"/>
                </a:solidFill>
                <a:latin typeface="Tahoma" pitchFamily="-112" charset="0"/>
                <a:ea typeface="ＭＳ Ｐゴシック" pitchFamily="-112" charset="-128"/>
                <a:cs typeface="ＭＳ Ｐゴシック" pitchFamily="-112" charset="-128"/>
              </a:rPr>
              <a:t>Scattered photons in collision</a:t>
            </a:r>
            <a:endParaRPr lang="en-US" dirty="0">
              <a:solidFill>
                <a:srgbClr val="FF0000"/>
              </a:solidFill>
              <a:ea typeface="ＭＳ Ｐゴシック" pitchFamily="-112" charset="-128"/>
              <a:cs typeface="ＭＳ Ｐゴシック" pitchFamily="-112" charset="-128"/>
            </a:endParaRPr>
          </a:p>
        </p:txBody>
      </p:sp>
      <p:sp>
        <p:nvSpPr>
          <p:cNvPr id="52" name="Rectangle 3"/>
          <p:cNvSpPr>
            <a:spLocks noChangeArrowheads="1"/>
          </p:cNvSpPr>
          <p:nvPr/>
        </p:nvSpPr>
        <p:spPr bwMode="auto">
          <a:xfrm>
            <a:off x="3733800" y="2057400"/>
            <a:ext cx="5410200" cy="2438400"/>
          </a:xfrm>
          <a:prstGeom prst="rect">
            <a:avLst/>
          </a:prstGeom>
          <a:noFill/>
          <a:ln w="9525">
            <a:noFill/>
            <a:miter lim="800000"/>
            <a:headEnd/>
            <a:tailEnd/>
          </a:ln>
          <a:effectLst>
            <a:outerShdw blurRad="25400" dist="25399" dir="2700000" algn="ctr" rotWithShape="0">
              <a:schemeClr val="bg2">
                <a:alpha val="99962"/>
              </a:schemeClr>
            </a:outerShdw>
          </a:effectLst>
        </p:spPr>
        <p:txBody>
          <a:bodyPr>
            <a:prstTxWarp prst="textNoShape">
              <a:avLst/>
            </a:prstTxWarp>
          </a:bodyPr>
          <a:lstStyle/>
          <a:p>
            <a:pPr marL="342900" indent="-342900" eaLnBrk="1" hangingPunct="1">
              <a:spcBef>
                <a:spcPct val="20000"/>
              </a:spcBef>
              <a:buFontTx/>
              <a:buChar char="•"/>
              <a:defRPr/>
            </a:pPr>
            <a:r>
              <a:rPr lang="en-US" sz="2800">
                <a:latin typeface="Tahoma" pitchFamily="-106" charset="0"/>
              </a:rPr>
              <a:t>Scattered flux</a:t>
            </a:r>
          </a:p>
          <a:p>
            <a:pPr marL="342900" indent="-342900" eaLnBrk="1" hangingPunct="1">
              <a:spcBef>
                <a:spcPct val="20000"/>
              </a:spcBef>
              <a:buFontTx/>
              <a:buChar char="•"/>
              <a:defRPr/>
            </a:pPr>
            <a:r>
              <a:rPr lang="en-US" sz="2800">
                <a:latin typeface="Tahoma" pitchFamily="-106" charset="0"/>
              </a:rPr>
              <a:t>Luminosity as in HEP collisions</a:t>
            </a:r>
            <a:endParaRPr lang="en-US">
              <a:latin typeface="Times" pitchFamily="-106" charset="0"/>
            </a:endParaRPr>
          </a:p>
          <a:p>
            <a:pPr marL="742950" lvl="1" indent="-285750" eaLnBrk="1" hangingPunct="1">
              <a:spcBef>
                <a:spcPct val="20000"/>
              </a:spcBef>
              <a:buFontTx/>
              <a:buChar char="–"/>
              <a:defRPr/>
            </a:pPr>
            <a:r>
              <a:rPr lang="en-US">
                <a:latin typeface="Tahoma" pitchFamily="-106" charset="0"/>
                <a:ea typeface="ＭＳ Ｐゴシック" pitchFamily="-106" charset="-128"/>
              </a:rPr>
              <a:t>Many photons, electrons</a:t>
            </a:r>
          </a:p>
          <a:p>
            <a:pPr marL="742950" lvl="1" indent="-285750" eaLnBrk="1" hangingPunct="1">
              <a:spcBef>
                <a:spcPct val="20000"/>
              </a:spcBef>
              <a:buFontTx/>
              <a:buChar char="–"/>
              <a:defRPr/>
            </a:pPr>
            <a:r>
              <a:rPr lang="en-US">
                <a:latin typeface="Tahoma" pitchFamily="-106" charset="0"/>
                <a:ea typeface="ＭＳ Ｐゴシック" pitchFamily="-106" charset="-128"/>
              </a:rPr>
              <a:t>Focus tightly </a:t>
            </a:r>
          </a:p>
        </p:txBody>
      </p:sp>
      <p:pic>
        <p:nvPicPr>
          <p:cNvPr id="58375" name="Picture 6"/>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7848600" y="1981200"/>
            <a:ext cx="1066800" cy="590550"/>
          </a:xfrm>
          <a:prstGeom prst="rect">
            <a:avLst/>
          </a:prstGeom>
          <a:solidFill>
            <a:schemeClr val="bg1"/>
          </a:solidFill>
          <a:ln w="9525">
            <a:solidFill>
              <a:schemeClr val="folHlink"/>
            </a:solidFill>
            <a:miter lim="800000"/>
            <a:headEnd/>
            <a:tailEnd/>
          </a:ln>
        </p:spPr>
      </p:pic>
      <p:pic>
        <p:nvPicPr>
          <p:cNvPr id="58376" name="Picture 5"/>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6477000" y="2133600"/>
            <a:ext cx="1236663" cy="436563"/>
          </a:xfrm>
          <a:prstGeom prst="rect">
            <a:avLst/>
          </a:prstGeom>
          <a:solidFill>
            <a:schemeClr val="bg1"/>
          </a:solidFill>
          <a:ln w="9525">
            <a:solidFill>
              <a:schemeClr val="folHlink"/>
            </a:solidFill>
            <a:miter lim="800000"/>
            <a:headEnd/>
            <a:tailEnd/>
          </a:ln>
        </p:spPr>
      </p:pic>
      <p:pic>
        <p:nvPicPr>
          <p:cNvPr id="58377" name="Picture 1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629400" y="3505200"/>
            <a:ext cx="1524000" cy="863600"/>
          </a:xfrm>
          <a:prstGeom prst="rect">
            <a:avLst/>
          </a:prstGeom>
          <a:solidFill>
            <a:schemeClr val="bg1"/>
          </a:solidFill>
          <a:ln w="9525">
            <a:solidFill>
              <a:schemeClr val="folHlink"/>
            </a:solidFill>
            <a:miter lim="800000"/>
            <a:headEnd/>
            <a:tailEnd/>
          </a:ln>
        </p:spPr>
      </p:pic>
      <p:sp>
        <p:nvSpPr>
          <p:cNvPr id="58378" name="Rectangle 7"/>
          <p:cNvSpPr>
            <a:spLocks noChangeArrowheads="1"/>
          </p:cNvSpPr>
          <p:nvPr/>
        </p:nvSpPr>
        <p:spPr bwMode="auto">
          <a:xfrm>
            <a:off x="6076950" y="1095375"/>
            <a:ext cx="2819400" cy="400050"/>
          </a:xfrm>
          <a:prstGeom prst="rect">
            <a:avLst/>
          </a:prstGeom>
          <a:noFill/>
          <a:ln w="9525">
            <a:noFill/>
            <a:miter lim="800000"/>
            <a:headEnd/>
            <a:tailEnd/>
          </a:ln>
        </p:spPr>
        <p:txBody>
          <a:bodyPr>
            <a:prstTxWarp prst="textNoShape">
              <a:avLst/>
            </a:prstTxWarp>
            <a:spAutoFit/>
          </a:bodyPr>
          <a:lstStyle/>
          <a:p>
            <a:r>
              <a:rPr lang="en-US" sz="2000" dirty="0">
                <a:latin typeface="Arial" pitchFamily="-112" charset="0"/>
                <a:ea typeface="ＭＳ Ｐゴシック" pitchFamily="-112" charset="-128"/>
                <a:cs typeface="ＭＳ Ｐゴシック" pitchFamily="-112" charset="-128"/>
              </a:rPr>
              <a:t>Thomson cross-section</a:t>
            </a:r>
          </a:p>
        </p:txBody>
      </p:sp>
      <p:sp>
        <p:nvSpPr>
          <p:cNvPr id="57" name="Rectangle 56"/>
          <p:cNvSpPr/>
          <p:nvPr/>
        </p:nvSpPr>
        <p:spPr>
          <a:xfrm>
            <a:off x="6319837" y="1479490"/>
            <a:ext cx="2422525" cy="40011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58370" name="Object 2"/>
          <p:cNvGraphicFramePr>
            <a:graphicFrameLocks noChangeAspect="1"/>
          </p:cNvGraphicFramePr>
          <p:nvPr/>
        </p:nvGraphicFramePr>
        <p:xfrm>
          <a:off x="6410324" y="1593790"/>
          <a:ext cx="2271713" cy="228600"/>
        </p:xfrm>
        <a:graphic>
          <a:graphicData uri="http://schemas.openxmlformats.org/presentationml/2006/ole">
            <p:oleObj spid="_x0000_s45058" name="Equation" r:id="rId10" imgW="2019300" imgH="203200" progId="Equation.3">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descr="figure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267200" y="5994400"/>
            <a:ext cx="4337050" cy="461963"/>
          </a:xfrm>
          <a:prstGeom prst="rect">
            <a:avLst/>
          </a:prstGeom>
          <a:noFill/>
        </p:spPr>
        <p:txBody>
          <a:bodyPr wrap="none">
            <a:spAutoFit/>
          </a:bodyPr>
          <a:lstStyle/>
          <a:p>
            <a:pPr>
              <a:defRPr/>
            </a:pPr>
            <a:r>
              <a:rPr lang="en-US" sz="2400" dirty="0">
                <a:solidFill>
                  <a:schemeClr val="accent5">
                    <a:lumMod val="50000"/>
                  </a:schemeClr>
                </a:solidFill>
                <a:latin typeface="Arial" charset="0"/>
                <a:ea typeface="ＭＳ Ｐゴシック" charset="-128"/>
                <a:cs typeface="ＭＳ Ｐゴシック" charset="-128"/>
              </a:rPr>
              <a:t>DA</a:t>
            </a:r>
            <a:r>
              <a:rPr lang="en-US" sz="2400" dirty="0">
                <a:solidFill>
                  <a:schemeClr val="accent5">
                    <a:lumMod val="50000"/>
                  </a:schemeClr>
                </a:solidFill>
                <a:latin typeface="Symbol" charset="2"/>
                <a:ea typeface="ＭＳ Ｐゴシック" charset="-128"/>
                <a:cs typeface="Symbol" charset="2"/>
              </a:rPr>
              <a:t>F</a:t>
            </a:r>
            <a:r>
              <a:rPr lang="en-US" sz="2400" dirty="0">
                <a:solidFill>
                  <a:schemeClr val="accent5">
                    <a:lumMod val="50000"/>
                  </a:schemeClr>
                </a:solidFill>
                <a:latin typeface="Arial" charset="0"/>
                <a:ea typeface="ＭＳ Ｐゴシック" charset="-128"/>
                <a:cs typeface="ＭＳ Ｐゴシック" charset="-128"/>
              </a:rPr>
              <a:t>NE IR for the KLOE-2 run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0"/>
            <a:ext cx="99060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3200"/>
            <a:ext cx="9142142" cy="63373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60838"/>
            <a:ext cx="9144000" cy="633046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4650" y="0"/>
            <a:ext cx="98933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992" y="279400"/>
            <a:ext cx="9182713" cy="6350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600" y="6350"/>
            <a:ext cx="9855200" cy="68453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222738"/>
            <a:ext cx="9144000" cy="633046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CasellaDiTesto 2"/>
          <p:cNvSpPr txBox="1">
            <a:spLocks noChangeArrowheads="1"/>
          </p:cNvSpPr>
          <p:nvPr/>
        </p:nvSpPr>
        <p:spPr bwMode="auto">
          <a:xfrm>
            <a:off x="831850" y="257076"/>
            <a:ext cx="7854950" cy="2308324"/>
          </a:xfrm>
          <a:prstGeom prst="rect">
            <a:avLst/>
          </a:prstGeom>
          <a:noFill/>
          <a:ln w="9525">
            <a:noFill/>
            <a:miter lim="800000"/>
            <a:headEnd/>
            <a:tailEnd/>
          </a:ln>
        </p:spPr>
        <p:txBody>
          <a:bodyPr>
            <a:spAutoFit/>
          </a:bodyPr>
          <a:lstStyle/>
          <a:p>
            <a:pPr algn="ctr"/>
            <a:r>
              <a:rPr lang="en-US" sz="3200" b="1" dirty="0" err="1" smtClean="0">
                <a:solidFill>
                  <a:srgbClr val="FF0000"/>
                </a:solidFill>
              </a:rPr>
              <a:t>FemtoTera</a:t>
            </a:r>
            <a:r>
              <a:rPr lang="en-US" sz="3200" b="1" dirty="0" smtClean="0">
                <a:solidFill>
                  <a:srgbClr val="FF0000"/>
                </a:solidFill>
              </a:rPr>
              <a:t> 2013-2015</a:t>
            </a:r>
            <a:endParaRPr lang="it-IT" sz="3200" b="1" dirty="0">
              <a:solidFill>
                <a:srgbClr val="FF0000"/>
              </a:solidFill>
            </a:endParaRPr>
          </a:p>
          <a:p>
            <a:pPr algn="ctr"/>
            <a:r>
              <a:rPr lang="it-IT" sz="1600" dirty="0">
                <a:solidFill>
                  <a:srgbClr val="FF0000"/>
                </a:solidFill>
              </a:rPr>
              <a:t>Coordinatore nazionale</a:t>
            </a:r>
            <a:r>
              <a:rPr lang="it-IT" sz="1600" dirty="0"/>
              <a:t>: </a:t>
            </a:r>
            <a:r>
              <a:rPr lang="it-IT" sz="1600" i="1" u="sng" dirty="0"/>
              <a:t>S. Lupi </a:t>
            </a:r>
            <a:r>
              <a:rPr lang="it-IT" sz="1600" dirty="0"/>
              <a:t>(Roma 1)</a:t>
            </a:r>
          </a:p>
          <a:p>
            <a:pPr algn="ctr"/>
            <a:endParaRPr lang="it-IT" sz="1600" dirty="0"/>
          </a:p>
          <a:p>
            <a:pPr algn="ctr"/>
            <a:r>
              <a:rPr lang="it-IT" sz="1600" dirty="0">
                <a:solidFill>
                  <a:srgbClr val="FF0000"/>
                </a:solidFill>
              </a:rPr>
              <a:t>Sezioni proponenti</a:t>
            </a:r>
            <a:r>
              <a:rPr lang="it-IT" sz="1600" dirty="0"/>
              <a:t>: </a:t>
            </a:r>
          </a:p>
          <a:p>
            <a:pPr algn="ctr"/>
            <a:r>
              <a:rPr lang="it-IT" sz="1600" dirty="0">
                <a:solidFill>
                  <a:srgbClr val="0000FF"/>
                </a:solidFill>
              </a:rPr>
              <a:t>Roma 1</a:t>
            </a:r>
            <a:r>
              <a:rPr lang="it-IT" sz="1600" dirty="0"/>
              <a:t> (</a:t>
            </a:r>
            <a:r>
              <a:rPr lang="it-IT" sz="1600" i="1" u="sng" dirty="0"/>
              <a:t>S. Lupi, </a:t>
            </a:r>
            <a:r>
              <a:rPr lang="it-IT" sz="1600" i="1" dirty="0" err="1" smtClean="0"/>
              <a:t>O.Limaj</a:t>
            </a:r>
            <a:r>
              <a:rPr lang="it-IT" sz="1600" i="1" dirty="0" smtClean="0"/>
              <a:t>, …</a:t>
            </a:r>
            <a:r>
              <a:rPr lang="it-IT" sz="1600" dirty="0" smtClean="0"/>
              <a:t>), </a:t>
            </a:r>
            <a:endParaRPr lang="it-IT" sz="1600" dirty="0"/>
          </a:p>
          <a:p>
            <a:pPr algn="ctr"/>
            <a:r>
              <a:rPr lang="it-IT" sz="1600" dirty="0">
                <a:solidFill>
                  <a:srgbClr val="0000FF"/>
                </a:solidFill>
              </a:rPr>
              <a:t>LNF</a:t>
            </a:r>
            <a:r>
              <a:rPr lang="it-IT" sz="1600" dirty="0"/>
              <a:t> </a:t>
            </a:r>
            <a:r>
              <a:rPr lang="it-IT" sz="1600" dirty="0" smtClean="0"/>
              <a:t>(</a:t>
            </a:r>
            <a:r>
              <a:rPr lang="it-IT" sz="1600" i="1" u="sng" dirty="0" smtClean="0"/>
              <a:t>E. </a:t>
            </a:r>
            <a:r>
              <a:rPr lang="it-IT" sz="1600" i="1" dirty="0" err="1" smtClean="0"/>
              <a:t>Chiadroni</a:t>
            </a:r>
            <a:r>
              <a:rPr lang="it-IT" sz="1600" i="1" dirty="0" smtClean="0"/>
              <a:t>, M</a:t>
            </a:r>
            <a:r>
              <a:rPr lang="it-IT" sz="1600" i="1" dirty="0"/>
              <a:t>. Castellano, M. Cestelli Guidi</a:t>
            </a:r>
            <a:r>
              <a:rPr lang="it-IT" sz="1600" i="1" dirty="0" smtClean="0"/>
              <a:t>, G. Gatti, …</a:t>
            </a:r>
            <a:r>
              <a:rPr lang="it-IT" sz="1600" dirty="0" smtClean="0"/>
              <a:t>)</a:t>
            </a:r>
            <a:endParaRPr lang="it-IT" sz="1600" dirty="0"/>
          </a:p>
          <a:p>
            <a:pPr algn="ctr"/>
            <a:r>
              <a:rPr lang="it-IT" sz="1600" dirty="0" smtClean="0">
                <a:solidFill>
                  <a:srgbClr val="0000FF"/>
                </a:solidFill>
              </a:rPr>
              <a:t>Torino </a:t>
            </a:r>
            <a:r>
              <a:rPr lang="it-IT" sz="1600" i="1" dirty="0"/>
              <a:t>(B. </a:t>
            </a:r>
            <a:r>
              <a:rPr lang="it-IT" sz="1600" i="1" dirty="0" err="1"/>
              <a:t>Minetti</a:t>
            </a:r>
            <a:r>
              <a:rPr lang="it-IT" sz="1600" i="1" dirty="0"/>
              <a:t>, G. Ghigo, R. </a:t>
            </a:r>
            <a:r>
              <a:rPr lang="it-IT" sz="1600" i="1" dirty="0" err="1"/>
              <a:t>Gerbaldo</a:t>
            </a:r>
            <a:r>
              <a:rPr lang="it-IT" sz="1600" i="1" dirty="0"/>
              <a:t>, L. </a:t>
            </a:r>
            <a:r>
              <a:rPr lang="it-IT" sz="1600" i="1" dirty="0" err="1"/>
              <a:t>Gozzelino</a:t>
            </a:r>
            <a:r>
              <a:rPr lang="it-IT" sz="1600" i="1" dirty="0"/>
              <a:t>)</a:t>
            </a:r>
            <a:endParaRPr lang="it-IT" sz="1600" i="1" dirty="0">
              <a:solidFill>
                <a:srgbClr val="0000FF"/>
              </a:solidFill>
            </a:endParaRPr>
          </a:p>
          <a:p>
            <a:pPr algn="ctr"/>
            <a:r>
              <a:rPr lang="it-IT" sz="1600" dirty="0">
                <a:solidFill>
                  <a:srgbClr val="0000FF"/>
                </a:solidFill>
              </a:rPr>
              <a:t>Catania </a:t>
            </a:r>
            <a:r>
              <a:rPr lang="it-IT" sz="1600" i="1" dirty="0">
                <a:solidFill>
                  <a:srgbClr val="000000"/>
                </a:solidFill>
              </a:rPr>
              <a:t>(</a:t>
            </a:r>
            <a:r>
              <a:rPr lang="it-IT" sz="1600" i="1" dirty="0"/>
              <a:t>A. Rovelli</a:t>
            </a:r>
            <a:r>
              <a:rPr lang="it-IT" sz="1600" i="1" dirty="0">
                <a:solidFill>
                  <a:srgbClr val="000000"/>
                </a:solidFill>
              </a:rPr>
              <a:t>)</a:t>
            </a:r>
            <a:endParaRPr lang="it-IT" sz="1600" i="1" dirty="0">
              <a:solidFill>
                <a:srgbClr val="0000FF"/>
              </a:solidFill>
            </a:endParaRPr>
          </a:p>
        </p:txBody>
      </p:sp>
      <p:grpSp>
        <p:nvGrpSpPr>
          <p:cNvPr id="2" name="Gruppo 9"/>
          <p:cNvGrpSpPr>
            <a:grpSpLocks/>
          </p:cNvGrpSpPr>
          <p:nvPr/>
        </p:nvGrpSpPr>
        <p:grpSpPr bwMode="auto">
          <a:xfrm>
            <a:off x="939800" y="3170238"/>
            <a:ext cx="7608888" cy="3387725"/>
            <a:chOff x="442913" y="2484438"/>
            <a:chExt cx="8418512" cy="4073525"/>
          </a:xfrm>
        </p:grpSpPr>
        <p:pic>
          <p:nvPicPr>
            <p:cNvPr id="1030" name="Picture 4" descr="phase1"/>
            <p:cNvPicPr>
              <a:picLocks noChangeAspect="1" noChangeArrowheads="1"/>
            </p:cNvPicPr>
            <p:nvPr/>
          </p:nvPicPr>
          <p:blipFill>
            <a:blip r:embed="rId3">
              <a:clrChange>
                <a:clrFrom>
                  <a:srgbClr val="FFFFFF"/>
                </a:clrFrom>
                <a:clrTo>
                  <a:srgbClr val="FFFFFF">
                    <a:alpha val="0"/>
                  </a:srgbClr>
                </a:clrTo>
              </a:clrChange>
            </a:blip>
            <a:srcRect t="26823"/>
            <a:stretch>
              <a:fillRect/>
            </a:stretch>
          </p:blipFill>
          <p:spPr bwMode="auto">
            <a:xfrm>
              <a:off x="442913" y="2484438"/>
              <a:ext cx="8418512" cy="1635125"/>
            </a:xfrm>
            <a:prstGeom prst="rect">
              <a:avLst/>
            </a:prstGeom>
            <a:noFill/>
            <a:ln w="9525">
              <a:noFill/>
              <a:miter lim="800000"/>
              <a:headEnd/>
              <a:tailEnd/>
            </a:ln>
          </p:spPr>
        </p:pic>
        <p:pic>
          <p:nvPicPr>
            <p:cNvPr id="1031" name="Picture 12" descr="IMG_3149"/>
            <p:cNvPicPr>
              <a:picLocks noChangeAspect="1" noChangeArrowheads="1"/>
            </p:cNvPicPr>
            <p:nvPr/>
          </p:nvPicPr>
          <p:blipFill>
            <a:blip r:embed="rId4"/>
            <a:srcRect/>
            <a:stretch>
              <a:fillRect/>
            </a:stretch>
          </p:blipFill>
          <p:spPr bwMode="auto">
            <a:xfrm>
              <a:off x="1041400" y="4119563"/>
              <a:ext cx="3251200" cy="2438400"/>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4533900" y="4189413"/>
            <a:ext cx="3162300" cy="2278062"/>
          </p:xfrm>
          <a:graphic>
            <a:graphicData uri="http://schemas.openxmlformats.org/presentationml/2006/ole">
              <p:oleObj spid="_x0000_s94210" name="Documento" r:id="rId5" imgW="8306960" imgH="5982535" progId="Word.Document.12">
                <p:link updateAutomatic="1"/>
              </p:oleObj>
            </a:graphicData>
          </a:graphic>
        </p:graphicFrame>
      </p:grpSp>
      <p:cxnSp>
        <p:nvCxnSpPr>
          <p:cNvPr id="15" name="Connettore 1 14"/>
          <p:cNvCxnSpPr>
            <a:cxnSpLocks noChangeShapeType="1"/>
          </p:cNvCxnSpPr>
          <p:nvPr/>
        </p:nvCxnSpPr>
        <p:spPr bwMode="auto">
          <a:xfrm flipV="1">
            <a:off x="4419600" y="3479800"/>
            <a:ext cx="3074988" cy="1050925"/>
          </a:xfrm>
          <a:prstGeom prst="line">
            <a:avLst/>
          </a:prstGeom>
          <a:noFill/>
          <a:ln w="25400">
            <a:solidFill>
              <a:srgbClr val="FF0000"/>
            </a:solidFill>
            <a:round/>
            <a:headEnd type="stealth" w="med" len="med"/>
            <a:tailEnd type="stealth"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75320" y="183198"/>
            <a:ext cx="8877240" cy="441642"/>
          </a:xfrm>
        </p:spPr>
        <p:txBody>
          <a:bodyPr>
            <a:normAutofit fontScale="90000"/>
          </a:bodyPr>
          <a:lstStyle/>
          <a:p>
            <a:r>
              <a:rPr lang="it-IT" sz="3200" b="1" dirty="0" err="1" smtClean="0">
                <a:solidFill>
                  <a:srgbClr val="FF0000"/>
                </a:solidFill>
                <a:latin typeface="Arial" pitchFamily="34" charset="0"/>
                <a:cs typeface="Arial" pitchFamily="34" charset="0"/>
              </a:rPr>
              <a:t>FemtoTera</a:t>
            </a:r>
            <a:r>
              <a:rPr lang="it-IT" sz="3200" b="1" dirty="0" smtClean="0">
                <a:solidFill>
                  <a:srgbClr val="FF0000"/>
                </a:solidFill>
                <a:latin typeface="Arial" pitchFamily="34" charset="0"/>
                <a:cs typeface="Arial" pitchFamily="34" charset="0"/>
              </a:rPr>
              <a:t> 2013-2015: </a:t>
            </a:r>
            <a:r>
              <a:rPr lang="it-IT" sz="3200" b="1" dirty="0" err="1" smtClean="0">
                <a:solidFill>
                  <a:srgbClr val="FF0000"/>
                </a:solidFill>
                <a:latin typeface="Arial" pitchFamily="34" charset="0"/>
                <a:cs typeface="Arial" pitchFamily="34" charset="0"/>
              </a:rPr>
              <a:t>Scientific</a:t>
            </a:r>
            <a:r>
              <a:rPr lang="it-IT" sz="3200" b="1" dirty="0" smtClean="0">
                <a:solidFill>
                  <a:srgbClr val="FF0000"/>
                </a:solidFill>
                <a:latin typeface="Arial" pitchFamily="34" charset="0"/>
                <a:cs typeface="Arial" pitchFamily="34" charset="0"/>
              </a:rPr>
              <a:t> </a:t>
            </a:r>
            <a:r>
              <a:rPr lang="it-IT" sz="3200" b="1" dirty="0" err="1" smtClean="0">
                <a:solidFill>
                  <a:srgbClr val="FF0000"/>
                </a:solidFill>
                <a:latin typeface="Arial" pitchFamily="34" charset="0"/>
                <a:cs typeface="Arial" pitchFamily="34" charset="0"/>
              </a:rPr>
              <a:t>Motivation</a:t>
            </a:r>
            <a:endParaRPr lang="it-IT" sz="3200" b="1" dirty="0">
              <a:solidFill>
                <a:srgbClr val="FF0000"/>
              </a:solidFill>
              <a:latin typeface="Arial" pitchFamily="34" charset="0"/>
              <a:cs typeface="Arial" pitchFamily="34" charset="0"/>
            </a:endParaRPr>
          </a:p>
        </p:txBody>
      </p:sp>
      <p:sp>
        <p:nvSpPr>
          <p:cNvPr id="5" name="Rettangolo 4"/>
          <p:cNvSpPr/>
          <p:nvPr/>
        </p:nvSpPr>
        <p:spPr>
          <a:xfrm>
            <a:off x="266760" y="1112520"/>
            <a:ext cx="8640960" cy="5324535"/>
          </a:xfrm>
          <a:prstGeom prst="rect">
            <a:avLst/>
          </a:prstGeom>
          <a:solidFill>
            <a:schemeClr val="bg1"/>
          </a:solidFill>
        </p:spPr>
        <p:txBody>
          <a:bodyPr wrap="square">
            <a:spAutoFit/>
          </a:bodyPr>
          <a:lstStyle/>
          <a:p>
            <a:pPr>
              <a:buFontTx/>
              <a:buChar char="-"/>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Production of advanced THz sources</a:t>
            </a:r>
            <a:r>
              <a:rPr lang="en-US" sz="2400" dirty="0" smtClean="0">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broad-band (0.15-5 THz) and narrow-band, featuring high peak and </a:t>
            </a:r>
            <a:r>
              <a:rPr lang="en-US" sz="2400" dirty="0" err="1" smtClean="0">
                <a:solidFill>
                  <a:srgbClr val="0000FF"/>
                </a:solidFill>
                <a:latin typeface="Times New Roman" pitchFamily="18" charset="0"/>
                <a:cs typeface="Times New Roman" pitchFamily="18" charset="0"/>
              </a:rPr>
              <a:t>fs</a:t>
            </a:r>
            <a:r>
              <a:rPr lang="en-US" sz="2400" dirty="0" smtClean="0">
                <a:solidFill>
                  <a:srgbClr val="0000FF"/>
                </a:solidFill>
                <a:latin typeface="Times New Roman" pitchFamily="18" charset="0"/>
                <a:cs typeface="Times New Roman" pitchFamily="18" charset="0"/>
              </a:rPr>
              <a:t> pulse duration, i.e. </a:t>
            </a:r>
            <a:r>
              <a:rPr lang="en-US" sz="2400" b="1" dirty="0" smtClean="0">
                <a:solidFill>
                  <a:srgbClr val="0000FF"/>
                </a:solidFill>
                <a:latin typeface="Times New Roman" pitchFamily="18" charset="0"/>
                <a:cs typeface="Times New Roman" pitchFamily="18" charset="0"/>
              </a:rPr>
              <a:t>C</a:t>
            </a:r>
            <a:r>
              <a:rPr lang="en-US" sz="2400" dirty="0" smtClean="0">
                <a:solidFill>
                  <a:srgbClr val="0000FF"/>
                </a:solidFill>
                <a:latin typeface="Times New Roman" pitchFamily="18" charset="0"/>
                <a:cs typeface="Times New Roman" pitchFamily="18" charset="0"/>
              </a:rPr>
              <a:t>oherent </a:t>
            </a:r>
            <a:r>
              <a:rPr lang="en-US" sz="2400" b="1" dirty="0" smtClean="0">
                <a:solidFill>
                  <a:srgbClr val="0000FF"/>
                </a:solidFill>
                <a:latin typeface="Times New Roman" pitchFamily="18" charset="0"/>
                <a:cs typeface="Times New Roman" pitchFamily="18" charset="0"/>
              </a:rPr>
              <a:t>T</a:t>
            </a:r>
            <a:r>
              <a:rPr lang="en-US" sz="2400" dirty="0" smtClean="0">
                <a:solidFill>
                  <a:srgbClr val="0000FF"/>
                </a:solidFill>
                <a:latin typeface="Times New Roman" pitchFamily="18" charset="0"/>
                <a:cs typeface="Times New Roman" pitchFamily="18" charset="0"/>
              </a:rPr>
              <a:t>ransition </a:t>
            </a:r>
            <a:r>
              <a:rPr lang="en-US" sz="2400" b="1" dirty="0" smtClean="0">
                <a:solidFill>
                  <a:srgbClr val="0000FF"/>
                </a:solidFill>
                <a:latin typeface="Times New Roman" pitchFamily="18" charset="0"/>
                <a:cs typeface="Times New Roman" pitchFamily="18" charset="0"/>
              </a:rPr>
              <a:t>R</a:t>
            </a:r>
            <a:r>
              <a:rPr lang="en-US" sz="2400" dirty="0" smtClean="0">
                <a:solidFill>
                  <a:srgbClr val="0000FF"/>
                </a:solidFill>
                <a:latin typeface="Times New Roman" pitchFamily="18" charset="0"/>
                <a:cs typeface="Times New Roman" pitchFamily="18" charset="0"/>
              </a:rPr>
              <a:t>adiation, </a:t>
            </a:r>
            <a:r>
              <a:rPr lang="en-US" sz="2400" b="1" dirty="0" smtClean="0">
                <a:solidFill>
                  <a:srgbClr val="0000FF"/>
                </a:solidFill>
                <a:latin typeface="Times New Roman" pitchFamily="18" charset="0"/>
                <a:cs typeface="Times New Roman" pitchFamily="18" charset="0"/>
              </a:rPr>
              <a:t>C</a:t>
            </a:r>
            <a:r>
              <a:rPr lang="en-US" sz="2400" dirty="0" smtClean="0">
                <a:solidFill>
                  <a:srgbClr val="0000FF"/>
                </a:solidFill>
                <a:latin typeface="Times New Roman" pitchFamily="18" charset="0"/>
                <a:cs typeface="Times New Roman" pitchFamily="18" charset="0"/>
              </a:rPr>
              <a:t>oherent </a:t>
            </a:r>
            <a:r>
              <a:rPr lang="en-US" sz="2400" b="1" dirty="0" smtClean="0">
                <a:solidFill>
                  <a:srgbClr val="0000FF"/>
                </a:solidFill>
                <a:latin typeface="Times New Roman" pitchFamily="18" charset="0"/>
                <a:cs typeface="Times New Roman" pitchFamily="18" charset="0"/>
              </a:rPr>
              <a:t>D</a:t>
            </a:r>
            <a:r>
              <a:rPr lang="en-US" sz="2400" dirty="0" smtClean="0">
                <a:solidFill>
                  <a:srgbClr val="0000FF"/>
                </a:solidFill>
                <a:latin typeface="Times New Roman" pitchFamily="18" charset="0"/>
                <a:cs typeface="Times New Roman" pitchFamily="18" charset="0"/>
              </a:rPr>
              <a:t>iffraction </a:t>
            </a:r>
            <a:r>
              <a:rPr lang="en-US" sz="2400" b="1" dirty="0" smtClean="0">
                <a:solidFill>
                  <a:srgbClr val="0000FF"/>
                </a:solidFill>
                <a:latin typeface="Times New Roman" pitchFamily="18" charset="0"/>
                <a:cs typeface="Times New Roman" pitchFamily="18" charset="0"/>
              </a:rPr>
              <a:t>R</a:t>
            </a:r>
            <a:r>
              <a:rPr lang="en-US" sz="2400" dirty="0" smtClean="0">
                <a:solidFill>
                  <a:srgbClr val="0000FF"/>
                </a:solidFill>
                <a:latin typeface="Times New Roman" pitchFamily="18" charset="0"/>
                <a:cs typeface="Times New Roman" pitchFamily="18" charset="0"/>
              </a:rPr>
              <a:t>adiation, </a:t>
            </a:r>
            <a:r>
              <a:rPr lang="en-US" sz="2400" b="1" dirty="0" smtClean="0">
                <a:solidFill>
                  <a:srgbClr val="0000FF"/>
                </a:solidFill>
                <a:latin typeface="Times New Roman" pitchFamily="18" charset="0"/>
                <a:cs typeface="Times New Roman" pitchFamily="18" charset="0"/>
              </a:rPr>
              <a:t>C</a:t>
            </a:r>
            <a:r>
              <a:rPr lang="en-US" sz="2400" dirty="0" smtClean="0">
                <a:solidFill>
                  <a:srgbClr val="0000FF"/>
                </a:solidFill>
                <a:latin typeface="Times New Roman" pitchFamily="18" charset="0"/>
                <a:cs typeface="Times New Roman" pitchFamily="18" charset="0"/>
              </a:rPr>
              <a:t>oherent </a:t>
            </a:r>
            <a:r>
              <a:rPr lang="en-US" sz="2400" b="1" dirty="0" smtClean="0">
                <a:solidFill>
                  <a:srgbClr val="0000FF"/>
                </a:solidFill>
                <a:latin typeface="Times New Roman" pitchFamily="18" charset="0"/>
                <a:cs typeface="Times New Roman" pitchFamily="18" charset="0"/>
              </a:rPr>
              <a:t>S</a:t>
            </a:r>
            <a:r>
              <a:rPr lang="en-US" sz="2400" dirty="0" smtClean="0">
                <a:solidFill>
                  <a:srgbClr val="0000FF"/>
                </a:solidFill>
                <a:latin typeface="Times New Roman" pitchFamily="18" charset="0"/>
                <a:cs typeface="Times New Roman" pitchFamily="18" charset="0"/>
              </a:rPr>
              <a:t>mith-</a:t>
            </a:r>
            <a:r>
              <a:rPr lang="en-US" sz="2400" b="1" dirty="0" smtClean="0">
                <a:solidFill>
                  <a:srgbClr val="0000FF"/>
                </a:solidFill>
                <a:latin typeface="Times New Roman" pitchFamily="18" charset="0"/>
                <a:cs typeface="Times New Roman" pitchFamily="18" charset="0"/>
              </a:rPr>
              <a:t>P</a:t>
            </a:r>
            <a:r>
              <a:rPr lang="en-US" sz="2400" dirty="0" smtClean="0">
                <a:solidFill>
                  <a:srgbClr val="0000FF"/>
                </a:solidFill>
                <a:latin typeface="Times New Roman" pitchFamily="18" charset="0"/>
                <a:cs typeface="Times New Roman" pitchFamily="18" charset="0"/>
              </a:rPr>
              <a:t>urcell </a:t>
            </a:r>
            <a:r>
              <a:rPr lang="en-US" sz="2400" b="1" dirty="0" smtClean="0">
                <a:solidFill>
                  <a:srgbClr val="0000FF"/>
                </a:solidFill>
                <a:latin typeface="Times New Roman" pitchFamily="18" charset="0"/>
                <a:cs typeface="Times New Roman" pitchFamily="18" charset="0"/>
              </a:rPr>
              <a:t>R</a:t>
            </a:r>
            <a:r>
              <a:rPr lang="en-US" sz="2400" dirty="0" smtClean="0">
                <a:solidFill>
                  <a:srgbClr val="0000FF"/>
                </a:solidFill>
                <a:latin typeface="Times New Roman" pitchFamily="18" charset="0"/>
                <a:cs typeface="Times New Roman" pitchFamily="18" charset="0"/>
              </a:rPr>
              <a:t>adiation </a:t>
            </a:r>
          </a:p>
          <a:p>
            <a:pPr lvl="1">
              <a:buFontTx/>
              <a:buChar char="-"/>
            </a:pPr>
            <a:r>
              <a:rPr lang="en-US" sz="2000" dirty="0" smtClean="0">
                <a:solidFill>
                  <a:srgbClr val="FF0000"/>
                </a:solidFill>
                <a:latin typeface="Times New Roman" pitchFamily="18" charset="0"/>
                <a:cs typeface="Times New Roman" pitchFamily="18" charset="0"/>
              </a:rPr>
              <a:t> Longitudinal (non-intercepting) diagnostics</a:t>
            </a:r>
            <a:r>
              <a:rPr lang="en-US" sz="2000" dirty="0" smtClean="0">
                <a:solidFill>
                  <a:srgbClr val="0000FF"/>
                </a:solidFill>
                <a:latin typeface="Times New Roman" pitchFamily="18" charset="0"/>
                <a:cs typeface="Times New Roman" pitchFamily="18" charset="0"/>
              </a:rPr>
              <a:t> of electron beams as accelerated at SPARC_LAB both in conventional and plasma-based accelerators</a:t>
            </a:r>
          </a:p>
          <a:p>
            <a:pPr lvl="1"/>
            <a:endParaRPr lang="en-US" sz="2000" dirty="0" smtClean="0">
              <a:solidFill>
                <a:srgbClr val="FF0000"/>
              </a:solidFill>
              <a:latin typeface="Times New Roman" pitchFamily="18" charset="0"/>
              <a:cs typeface="Times New Roman" pitchFamily="18" charset="0"/>
            </a:endParaRPr>
          </a:p>
          <a:p>
            <a:pPr lvl="1">
              <a:buFontTx/>
              <a:buChar char="-"/>
            </a:pPr>
            <a:r>
              <a:rPr lang="en-US" sz="2000" dirty="0">
                <a:solidFill>
                  <a:srgbClr val="0000FF"/>
                </a:solidFill>
                <a:latin typeface="Times New Roman" pitchFamily="18" charset="0"/>
                <a:cs typeface="Times New Roman" pitchFamily="18" charset="0"/>
              </a:rPr>
              <a:t> </a:t>
            </a:r>
            <a:r>
              <a:rPr lang="en-US" sz="2000" dirty="0" smtClean="0">
                <a:solidFill>
                  <a:srgbClr val="0000FF"/>
                </a:solidFill>
                <a:latin typeface="Times New Roman" pitchFamily="18" charset="0"/>
                <a:cs typeface="Times New Roman" pitchFamily="18" charset="0"/>
              </a:rPr>
              <a:t>Linear and non-linear </a:t>
            </a:r>
            <a:r>
              <a:rPr lang="en-US" sz="2000" dirty="0" smtClean="0">
                <a:solidFill>
                  <a:srgbClr val="FF0000"/>
                </a:solidFill>
                <a:latin typeface="Times New Roman" pitchFamily="18" charset="0"/>
                <a:cs typeface="Times New Roman" pitchFamily="18" charset="0"/>
              </a:rPr>
              <a:t>spectroscopic applications </a:t>
            </a:r>
            <a:r>
              <a:rPr lang="en-US" sz="2000" dirty="0" smtClean="0">
                <a:solidFill>
                  <a:srgbClr val="0000FF"/>
                </a:solidFill>
                <a:latin typeface="Times New Roman" pitchFamily="18" charset="0"/>
                <a:cs typeface="Times New Roman" pitchFamily="18" charset="0"/>
              </a:rPr>
              <a:t>thanks to the high electric (MV/cm) and magnetic (0.5 T) fields associated to the SPARC THz radiation </a:t>
            </a:r>
          </a:p>
          <a:p>
            <a:pPr lvl="1"/>
            <a:endParaRPr lang="en-US" sz="2400" dirty="0" smtClean="0">
              <a:latin typeface="Times New Roman" pitchFamily="18" charset="0"/>
              <a:cs typeface="Times New Roman" pitchFamily="18" charset="0"/>
            </a:endParaRPr>
          </a:p>
          <a:p>
            <a:pPr>
              <a:buFontTx/>
              <a:buChar char="-"/>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Development and tests of advanced THz materials and detectors</a:t>
            </a:r>
          </a:p>
          <a:p>
            <a:pPr lvl="1"/>
            <a:endParaRPr lang="en-US" sz="2400" dirty="0" smtClean="0">
              <a:latin typeface="Times New Roman" pitchFamily="18" charset="0"/>
              <a:cs typeface="Times New Roman" pitchFamily="18" charset="0"/>
            </a:endParaRPr>
          </a:p>
          <a:p>
            <a:pPr>
              <a:buFontTx/>
              <a:buChar char="-"/>
            </a:pPr>
            <a:r>
              <a:rPr lang="en-US" sz="2400" dirty="0" smtClean="0">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Development of TERA-LAB </a:t>
            </a:r>
            <a:r>
              <a:rPr lang="en-US" sz="2400" dirty="0" smtClean="0">
                <a:solidFill>
                  <a:srgbClr val="0000FF"/>
                </a:solidFill>
                <a:latin typeface="Times New Roman" pitchFamily="18" charset="0"/>
                <a:cs typeface="Times New Roman" pitchFamily="18" charset="0"/>
              </a:rPr>
              <a:t>for alignment and test of optical setup and detectors</a:t>
            </a:r>
          </a:p>
          <a:p>
            <a:pPr lvl="1">
              <a:buFontTx/>
              <a:buChar char="-"/>
            </a:pPr>
            <a:r>
              <a:rPr lang="en-US" sz="2000" dirty="0">
                <a:solidFill>
                  <a:srgbClr val="0000FF"/>
                </a:solidFill>
                <a:latin typeface="Times New Roman" pitchFamily="18" charset="0"/>
                <a:cs typeface="Times New Roman" pitchFamily="18" charset="0"/>
              </a:rPr>
              <a:t> </a:t>
            </a:r>
            <a:r>
              <a:rPr lang="en-US" sz="2000" dirty="0" smtClean="0">
                <a:solidFill>
                  <a:srgbClr val="0000FF"/>
                </a:solidFill>
                <a:latin typeface="Times New Roman" pitchFamily="18" charset="0"/>
                <a:cs typeface="Times New Roman" pitchFamily="18" charset="0"/>
              </a:rPr>
              <a:t>Generation of THz radiation based on </a:t>
            </a:r>
            <a:r>
              <a:rPr lang="en-US" sz="2000" dirty="0" err="1" smtClean="0">
                <a:solidFill>
                  <a:srgbClr val="0000FF"/>
                </a:solidFill>
                <a:latin typeface="Times New Roman" pitchFamily="18" charset="0"/>
                <a:cs typeface="Times New Roman" pitchFamily="18" charset="0"/>
              </a:rPr>
              <a:t>fs</a:t>
            </a:r>
            <a:r>
              <a:rPr lang="en-US" sz="2000" dirty="0" smtClean="0">
                <a:solidFill>
                  <a:srgbClr val="0000FF"/>
                </a:solidFill>
                <a:latin typeface="Times New Roman" pitchFamily="18" charset="0"/>
                <a:cs typeface="Times New Roman" pitchFamily="18" charset="0"/>
              </a:rPr>
              <a:t> fiber laser</a:t>
            </a:r>
            <a:r>
              <a:rPr lang="en-US" sz="2400" dirty="0" smtClean="0">
                <a:solidFill>
                  <a:srgbClr val="0000FF"/>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sz="1100" dirty="0" smtClean="0">
                <a:solidFill>
                  <a:schemeClr val="accent1">
                    <a:lumMod val="75000"/>
                  </a:schemeClr>
                </a:solidFill>
                <a:latin typeface="Arial" pitchFamily="34" charset="0"/>
                <a:cs typeface="Arial" pitchFamily="34" charset="0"/>
              </a:rPr>
              <a:t>E. </a:t>
            </a:r>
            <a:r>
              <a:rPr lang="it-IT" sz="1100" dirty="0" err="1" smtClean="0">
                <a:solidFill>
                  <a:schemeClr val="accent1">
                    <a:lumMod val="75000"/>
                  </a:schemeClr>
                </a:solidFill>
                <a:latin typeface="Arial" pitchFamily="34" charset="0"/>
                <a:cs typeface="Arial" pitchFamily="34" charset="0"/>
              </a:rPr>
              <a:t>Chiadroni</a:t>
            </a:r>
            <a:r>
              <a:rPr lang="it-IT" sz="1100" dirty="0" smtClean="0">
                <a:solidFill>
                  <a:schemeClr val="accent1">
                    <a:lumMod val="75000"/>
                  </a:schemeClr>
                </a:solidFill>
                <a:latin typeface="Arial" pitchFamily="34" charset="0"/>
                <a:cs typeface="Arial" pitchFamily="34" charset="0"/>
              </a:rPr>
              <a:t> (INFN-LNF)</a:t>
            </a:r>
            <a:endParaRPr lang="it-IT" sz="1100" dirty="0">
              <a:solidFill>
                <a:schemeClr val="accent1">
                  <a:lumMod val="75000"/>
                </a:schemeClr>
              </a:solidFill>
              <a:latin typeface="Arial" pitchFamily="34" charset="0"/>
              <a:cs typeface="Arial" pitchFamily="34" charset="0"/>
            </a:endParaRPr>
          </a:p>
        </p:txBody>
      </p:sp>
      <p:sp>
        <p:nvSpPr>
          <p:cNvPr id="7" name="Titolo 1"/>
          <p:cNvSpPr>
            <a:spLocks noGrp="1"/>
          </p:cNvSpPr>
          <p:nvPr>
            <p:ph type="title"/>
          </p:nvPr>
        </p:nvSpPr>
        <p:spPr>
          <a:xfrm>
            <a:off x="0" y="44624"/>
            <a:ext cx="9108024" cy="1143000"/>
          </a:xfrm>
        </p:spPr>
        <p:txBody>
          <a:bodyPr/>
          <a:lstStyle/>
          <a:p>
            <a:r>
              <a:rPr lang="it-IT" sz="3200" b="1" dirty="0" err="1" smtClean="0">
                <a:solidFill>
                  <a:srgbClr val="FF0000"/>
                </a:solidFill>
                <a:latin typeface="Arial" pitchFamily="34" charset="0"/>
                <a:cs typeface="Arial" pitchFamily="34" charset="0"/>
              </a:rPr>
              <a:t>Femtosecond</a:t>
            </a:r>
            <a:r>
              <a:rPr lang="it-IT" sz="3200" b="1" dirty="0" smtClean="0">
                <a:solidFill>
                  <a:srgbClr val="FF0000"/>
                </a:solidFill>
                <a:latin typeface="Arial" pitchFamily="34" charset="0"/>
                <a:cs typeface="Arial" pitchFamily="34" charset="0"/>
              </a:rPr>
              <a:t> </a:t>
            </a:r>
            <a:r>
              <a:rPr lang="it-IT" sz="3200" b="1" dirty="0" err="1" smtClean="0">
                <a:solidFill>
                  <a:srgbClr val="FF0000"/>
                </a:solidFill>
                <a:latin typeface="Arial" pitchFamily="34" charset="0"/>
                <a:cs typeface="Arial" pitchFamily="34" charset="0"/>
              </a:rPr>
              <a:t>THz</a:t>
            </a:r>
            <a:r>
              <a:rPr lang="it-IT" sz="3200" b="1" dirty="0" smtClean="0">
                <a:solidFill>
                  <a:srgbClr val="FF0000"/>
                </a:solidFill>
                <a:latin typeface="Arial" pitchFamily="34" charset="0"/>
                <a:cs typeface="Arial" pitchFamily="34" charset="0"/>
              </a:rPr>
              <a:t> </a:t>
            </a:r>
            <a:r>
              <a:rPr lang="it-IT" sz="3200" b="1" dirty="0" err="1" smtClean="0">
                <a:solidFill>
                  <a:srgbClr val="FF0000"/>
                </a:solidFill>
                <a:latin typeface="Arial" pitchFamily="34" charset="0"/>
                <a:cs typeface="Arial" pitchFamily="34" charset="0"/>
              </a:rPr>
              <a:t>Radiation</a:t>
            </a:r>
            <a:r>
              <a:rPr lang="it-IT" sz="3200" b="1" dirty="0" smtClean="0">
                <a:solidFill>
                  <a:srgbClr val="FF0000"/>
                </a:solidFill>
                <a:latin typeface="Arial" pitchFamily="34" charset="0"/>
                <a:cs typeface="Arial" pitchFamily="34" charset="0"/>
              </a:rPr>
              <a:t> at </a:t>
            </a:r>
            <a:r>
              <a:rPr lang="it-IT" sz="3200" b="1" dirty="0" err="1" smtClean="0">
                <a:solidFill>
                  <a:srgbClr val="FF0000"/>
                </a:solidFill>
                <a:latin typeface="Arial" pitchFamily="34" charset="0"/>
                <a:cs typeface="Arial" pitchFamily="34" charset="0"/>
              </a:rPr>
              <a:t>SPARC_LAB</a:t>
            </a:r>
            <a:endParaRPr lang="it-IT" sz="3200" b="1" dirty="0" smtClean="0">
              <a:solidFill>
                <a:srgbClr val="FF0000"/>
              </a:solidFill>
              <a:latin typeface="Arial" pitchFamily="34" charset="0"/>
              <a:cs typeface="Arial" pitchFamily="34" charset="0"/>
            </a:endParaRPr>
          </a:p>
        </p:txBody>
      </p:sp>
      <p:pic>
        <p:nvPicPr>
          <p:cNvPr id="8" name="Picture 2" descr="E:\backup\enrica\SPARC\SPARC_LAB\THzBeamlines\CompleteLayout.png"/>
          <p:cNvPicPr>
            <a:picLocks noChangeAspect="1" noChangeArrowheads="1"/>
          </p:cNvPicPr>
          <p:nvPr/>
        </p:nvPicPr>
        <p:blipFill>
          <a:blip r:embed="rId2" cstate="print"/>
          <a:srcRect t="6665"/>
          <a:stretch>
            <a:fillRect/>
          </a:stretch>
        </p:blipFill>
        <p:spPr bwMode="auto">
          <a:xfrm>
            <a:off x="251520" y="1052736"/>
            <a:ext cx="8618537" cy="4033143"/>
          </a:xfrm>
          <a:prstGeom prst="rect">
            <a:avLst/>
          </a:prstGeom>
          <a:noFill/>
        </p:spPr>
      </p:pic>
      <p:sp>
        <p:nvSpPr>
          <p:cNvPr id="9" name="Ovale 8"/>
          <p:cNvSpPr/>
          <p:nvPr/>
        </p:nvSpPr>
        <p:spPr>
          <a:xfrm>
            <a:off x="949177" y="4077072"/>
            <a:ext cx="2664296"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043608" y="5301208"/>
            <a:ext cx="1606599" cy="1477328"/>
          </a:xfrm>
          <a:prstGeom prst="rect">
            <a:avLst/>
          </a:prstGeom>
          <a:solidFill>
            <a:srgbClr val="FFFF00"/>
          </a:solidFill>
        </p:spPr>
        <p:txBody>
          <a:bodyPr wrap="square" rtlCol="0">
            <a:spAutoFit/>
          </a:bodyPr>
          <a:lstStyle/>
          <a:p>
            <a:r>
              <a:rPr lang="en-US" dirty="0" smtClean="0"/>
              <a:t>Successfully in operation under TERASPARC (2010-2012)</a:t>
            </a:r>
            <a:endParaRPr lang="en-US" dirty="0"/>
          </a:p>
        </p:txBody>
      </p:sp>
      <p:cxnSp>
        <p:nvCxnSpPr>
          <p:cNvPr id="11" name="Connettore 7 10"/>
          <p:cNvCxnSpPr>
            <a:stCxn id="9" idx="6"/>
            <a:endCxn id="10" idx="1"/>
          </p:cNvCxnSpPr>
          <p:nvPr/>
        </p:nvCxnSpPr>
        <p:spPr>
          <a:xfrm flipH="1">
            <a:off x="1043608" y="4545124"/>
            <a:ext cx="2569865" cy="1494748"/>
          </a:xfrm>
          <a:prstGeom prst="curvedConnector5">
            <a:avLst>
              <a:gd name="adj1" fmla="val -8895"/>
              <a:gd name="adj2" fmla="val 40948"/>
              <a:gd name="adj3" fmla="val 108895"/>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Picture 3" descr="E:\backup\enrica\SPARC\SPARC_LAB\THzBeamlines\MultiPeakInterferogram.png"/>
          <p:cNvPicPr>
            <a:picLocks noChangeAspect="1" noChangeArrowheads="1"/>
          </p:cNvPicPr>
          <p:nvPr/>
        </p:nvPicPr>
        <p:blipFill>
          <a:blip r:embed="rId3" cstate="print"/>
          <a:srcRect/>
          <a:stretch>
            <a:fillRect/>
          </a:stretch>
        </p:blipFill>
        <p:spPr bwMode="auto">
          <a:xfrm>
            <a:off x="2700032" y="5053718"/>
            <a:ext cx="2160000" cy="1615642"/>
          </a:xfrm>
          <a:prstGeom prst="rect">
            <a:avLst/>
          </a:prstGeom>
          <a:noFill/>
        </p:spPr>
      </p:pic>
      <p:sp>
        <p:nvSpPr>
          <p:cNvPr id="13" name="Rettangolo 12"/>
          <p:cNvSpPr/>
          <p:nvPr/>
        </p:nvSpPr>
        <p:spPr>
          <a:xfrm>
            <a:off x="475481" y="1311151"/>
            <a:ext cx="3880495" cy="830997"/>
          </a:xfrm>
          <a:prstGeom prst="rect">
            <a:avLst/>
          </a:prstGeom>
        </p:spPr>
        <p:txBody>
          <a:bodyPr wrap="square">
            <a:spAutoFit/>
          </a:bodyPr>
          <a:lstStyle/>
          <a:p>
            <a:pPr>
              <a:defRPr/>
            </a:pPr>
            <a:r>
              <a:rPr lang="en-US" sz="2400" dirty="0" err="1" smtClean="0">
                <a:solidFill>
                  <a:schemeClr val="accent4">
                    <a:lumMod val="75000"/>
                  </a:schemeClr>
                </a:solidFill>
                <a:latin typeface="Arial" pitchFamily="34" charset="0"/>
                <a:ea typeface="ヒラギノ角ゴ Pro W3" charset="-128"/>
                <a:cs typeface="Arial" pitchFamily="34" charset="0"/>
              </a:rPr>
              <a:t>Linac</a:t>
            </a:r>
            <a:r>
              <a:rPr lang="en-US" sz="2400" dirty="0" smtClean="0">
                <a:solidFill>
                  <a:schemeClr val="accent4">
                    <a:lumMod val="75000"/>
                  </a:schemeClr>
                </a:solidFill>
                <a:latin typeface="Arial" pitchFamily="34" charset="0"/>
                <a:ea typeface="ヒラギノ角ゴ Pro W3" charset="-128"/>
                <a:cs typeface="Arial" pitchFamily="34" charset="0"/>
              </a:rPr>
              <a:t>-based coherent THz radiation sources</a:t>
            </a:r>
            <a:endParaRPr lang="en-US" sz="2400" dirty="0">
              <a:solidFill>
                <a:schemeClr val="accent4">
                  <a:lumMod val="75000"/>
                </a:schemeClr>
              </a:solidFill>
              <a:latin typeface="Arial" pitchFamily="34" charset="0"/>
              <a:ea typeface="ヒラギノ角ゴ Pro W3" charset="-128"/>
              <a:cs typeface="Arial" pitchFamily="34" charset="0"/>
            </a:endParaRPr>
          </a:p>
        </p:txBody>
      </p:sp>
      <p:pic>
        <p:nvPicPr>
          <p:cNvPr id="14" name="Picture 4" descr="E:\backup\enrica\SPARC\SPARC_LAB\THzBeamlines\MPinterferometer_SideBranch.png"/>
          <p:cNvPicPr>
            <a:picLocks noChangeAspect="1" noChangeArrowheads="1"/>
          </p:cNvPicPr>
          <p:nvPr/>
        </p:nvPicPr>
        <p:blipFill>
          <a:blip r:embed="rId4" cstate="print"/>
          <a:srcRect/>
          <a:stretch>
            <a:fillRect/>
          </a:stretch>
        </p:blipFill>
        <p:spPr bwMode="auto">
          <a:xfrm>
            <a:off x="4788024" y="3422583"/>
            <a:ext cx="4320000" cy="2526697"/>
          </a:xfrm>
          <a:prstGeom prst="rect">
            <a:avLst/>
          </a:prstGeom>
          <a:noFill/>
        </p:spPr>
      </p:pic>
      <p:sp>
        <p:nvSpPr>
          <p:cNvPr id="15" name="Ovale 14"/>
          <p:cNvSpPr/>
          <p:nvPr/>
        </p:nvSpPr>
        <p:spPr>
          <a:xfrm>
            <a:off x="4860032" y="5085184"/>
            <a:ext cx="86409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7 28"/>
          <p:cNvCxnSpPr>
            <a:stCxn id="15" idx="4"/>
          </p:cNvCxnSpPr>
          <p:nvPr/>
        </p:nvCxnSpPr>
        <p:spPr>
          <a:xfrm rot="5400000">
            <a:off x="4824028" y="5481228"/>
            <a:ext cx="432048" cy="504056"/>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4837609" y="6021288"/>
            <a:ext cx="1606599" cy="646331"/>
          </a:xfrm>
          <a:prstGeom prst="rect">
            <a:avLst/>
          </a:prstGeom>
          <a:solidFill>
            <a:schemeClr val="bg1"/>
          </a:solidFill>
        </p:spPr>
        <p:txBody>
          <a:bodyPr wrap="square" rtlCol="0">
            <a:spAutoFit/>
          </a:bodyPr>
          <a:lstStyle/>
          <a:p>
            <a:r>
              <a:rPr lang="en-US" dirty="0" smtClean="0"/>
              <a:t>Normalized </a:t>
            </a:r>
            <a:r>
              <a:rPr lang="en-US" dirty="0" err="1" smtClean="0"/>
              <a:t>interferogram</a:t>
            </a:r>
            <a:endParaRPr lang="en-US" dirty="0"/>
          </a:p>
        </p:txBody>
      </p:sp>
      <p:sp>
        <p:nvSpPr>
          <p:cNvPr id="18" name="Ovale 17"/>
          <p:cNvSpPr/>
          <p:nvPr/>
        </p:nvSpPr>
        <p:spPr>
          <a:xfrm>
            <a:off x="4355976" y="2132856"/>
            <a:ext cx="2160240"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7239001" y="2528900"/>
            <a:ext cx="1869024" cy="646331"/>
          </a:xfrm>
          <a:prstGeom prst="rect">
            <a:avLst/>
          </a:prstGeom>
          <a:solidFill>
            <a:srgbClr val="FFFF00"/>
          </a:solidFill>
        </p:spPr>
        <p:txBody>
          <a:bodyPr wrap="square" rtlCol="0">
            <a:spAutoFit/>
          </a:bodyPr>
          <a:lstStyle/>
          <a:p>
            <a:r>
              <a:rPr lang="en-US" dirty="0" smtClean="0"/>
              <a:t>Under commissioning</a:t>
            </a:r>
            <a:endParaRPr lang="en-US" dirty="0"/>
          </a:p>
        </p:txBody>
      </p:sp>
      <p:cxnSp>
        <p:nvCxnSpPr>
          <p:cNvPr id="20" name="Connettore 7 10"/>
          <p:cNvCxnSpPr>
            <a:stCxn id="18" idx="6"/>
            <a:endCxn id="19" idx="1"/>
          </p:cNvCxnSpPr>
          <p:nvPr/>
        </p:nvCxnSpPr>
        <p:spPr>
          <a:xfrm>
            <a:off x="6516216" y="2528900"/>
            <a:ext cx="722785" cy="323166"/>
          </a:xfrm>
          <a:prstGeom prst="curvedConnector3">
            <a:avLst>
              <a:gd name="adj1" fmla="val 50000"/>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Group 94"/>
          <p:cNvGraphicFramePr>
            <a:graphicFrameLocks noGrp="1"/>
          </p:cNvGraphicFramePr>
          <p:nvPr/>
        </p:nvGraphicFramePr>
        <p:xfrm>
          <a:off x="1820863" y="3617913"/>
          <a:ext cx="5473700" cy="2907665"/>
        </p:xfrm>
        <a:graphic>
          <a:graphicData uri="http://schemas.openxmlformats.org/drawingml/2006/table">
            <a:tbl>
              <a:tblPr/>
              <a:tblGrid>
                <a:gridCol w="1981200"/>
                <a:gridCol w="2133600"/>
                <a:gridCol w="1358900"/>
              </a:tblGrid>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accent2"/>
                        </a:solidFill>
                        <a:effectLst/>
                        <a:latin typeface="Arial"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090C"/>
                          </a:solidFill>
                          <a:effectLst/>
                          <a:latin typeface="Arial" charset="0"/>
                          <a:ea typeface="ＭＳ Ｐゴシック" charset="-128"/>
                          <a:cs typeface="ＭＳ Ｐゴシック" charset="-128"/>
                        </a:rPr>
                        <a:t>DA</a:t>
                      </a:r>
                      <a:r>
                        <a:rPr kumimoji="0" lang="en-US" sz="1400" b="1" i="0" u="none" strike="noStrike" cap="none" normalizeH="0" baseline="0" dirty="0">
                          <a:ln>
                            <a:noFill/>
                          </a:ln>
                          <a:solidFill>
                            <a:srgbClr val="FF090C"/>
                          </a:solidFill>
                          <a:effectLst/>
                          <a:latin typeface="Symbol" charset="2"/>
                          <a:ea typeface="ＭＳ Ｐゴシック" charset="-128"/>
                          <a:cs typeface="ＭＳ Ｐゴシック" charset="-128"/>
                          <a:sym typeface="Symbol" charset="2"/>
                        </a:rPr>
                        <a:t></a:t>
                      </a:r>
                      <a:r>
                        <a:rPr kumimoji="0" lang="en-US" sz="1400" b="1" i="0" u="none" strike="noStrike" cap="none" normalizeH="0" baseline="0" dirty="0">
                          <a:ln>
                            <a:noFill/>
                          </a:ln>
                          <a:solidFill>
                            <a:srgbClr val="FF090C"/>
                          </a:solidFill>
                          <a:effectLst/>
                          <a:latin typeface="Arial" charset="0"/>
                          <a:ea typeface="ＭＳ Ｐゴシック" charset="-128"/>
                          <a:cs typeface="ＭＳ Ｐゴシック" charset="-128"/>
                        </a:rPr>
                        <a:t>NE upgrade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090C"/>
                          </a:solidFill>
                          <a:effectLst/>
                          <a:latin typeface="Arial" charset="0"/>
                          <a:ea typeface="ＭＳ Ｐゴシック" charset="-128"/>
                          <a:cs typeface="ＭＳ Ｐゴシック" charset="-128"/>
                        </a:rPr>
                        <a:t>SIDDHARTA (2009)</a:t>
                      </a:r>
                      <a:endParaRPr kumimoji="0" lang="en-US" sz="1400" b="1" i="0" u="none" strike="noStrike" cap="none" normalizeH="0" baseline="0" dirty="0">
                        <a:ln>
                          <a:noFill/>
                        </a:ln>
                        <a:solidFill>
                          <a:srgbClr val="FF090C"/>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accent2"/>
                          </a:solidFill>
                          <a:effectLst/>
                          <a:latin typeface="Arial" charset="0"/>
                          <a:ea typeface="ＭＳ Ｐゴシック" charset="-128"/>
                          <a:cs typeface="ＭＳ Ｐゴシック" charset="-128"/>
                        </a:rPr>
                        <a:t>DA</a:t>
                      </a:r>
                      <a:r>
                        <a:rPr kumimoji="0" lang="en-US" sz="1400" b="1" i="0" u="none" strike="noStrike" cap="none" normalizeH="0" baseline="0" dirty="0">
                          <a:ln>
                            <a:noFill/>
                          </a:ln>
                          <a:solidFill>
                            <a:schemeClr val="accent2"/>
                          </a:solidFill>
                          <a:effectLst/>
                          <a:latin typeface="Symbol" charset="2"/>
                          <a:ea typeface="ＭＳ Ｐゴシック" charset="-128"/>
                          <a:cs typeface="ＭＳ Ｐゴシック" charset="-128"/>
                          <a:sym typeface="Symbol" charset="2"/>
                        </a:rPr>
                        <a:t></a:t>
                      </a:r>
                      <a:r>
                        <a:rPr kumimoji="0" lang="en-US" sz="1400" b="1" i="0" u="none" strike="noStrike" cap="none" normalizeH="0" baseline="0" dirty="0">
                          <a:ln>
                            <a:noFill/>
                          </a:ln>
                          <a:solidFill>
                            <a:schemeClr val="accent2"/>
                          </a:solidFill>
                          <a:effectLst/>
                          <a:latin typeface="Arial" charset="0"/>
                          <a:ea typeface="ＭＳ Ｐゴシック" charset="-128"/>
                          <a:cs typeface="ＭＳ Ｐゴシック" charset="-128"/>
                        </a:rPr>
                        <a:t>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4D44FF"/>
                          </a:solidFill>
                          <a:effectLst/>
                          <a:latin typeface="Arial" charset="0"/>
                          <a:ea typeface="ＭＳ Ｐゴシック" charset="-128"/>
                          <a:cs typeface="ＭＳ Ｐゴシック" charset="-128"/>
                        </a:rPr>
                        <a:t>KLOE (2005)</a:t>
                      </a:r>
                      <a:endParaRPr kumimoji="0" lang="en-US" sz="1000" b="0" i="0" u="none" strike="noStrike" cap="none" normalizeH="0" baseline="0" dirty="0">
                        <a:ln>
                          <a:noFill/>
                        </a:ln>
                        <a:solidFill>
                          <a:srgbClr val="4D44FF"/>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L</a:t>
                      </a:r>
                      <a:r>
                        <a:rPr kumimoji="0" lang="en-US" sz="1600" b="1" i="0" u="none" strike="noStrike" cap="none" normalizeH="0" baseline="-25000">
                          <a:ln>
                            <a:noFill/>
                          </a:ln>
                          <a:solidFill>
                            <a:schemeClr val="accent2"/>
                          </a:solidFill>
                          <a:effectLst/>
                          <a:latin typeface="Arial" charset="0"/>
                          <a:ea typeface="ＭＳ Ｐゴシック" charset="-128"/>
                          <a:cs typeface="ＭＳ Ｐゴシック" charset="-128"/>
                        </a:rPr>
                        <a:t>peak</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[cm</a:t>
                      </a:r>
                      <a:r>
                        <a:rPr kumimoji="0" lang="en-US" sz="1600" b="1" i="0" u="none" strike="noStrike" cap="none" normalizeH="0" baseline="30000">
                          <a:ln>
                            <a:noFill/>
                          </a:ln>
                          <a:solidFill>
                            <a:schemeClr val="accent2"/>
                          </a:solidFill>
                          <a:effectLst/>
                          <a:latin typeface="Arial" charset="0"/>
                          <a:ea typeface="ＭＳ Ｐゴシック" charset="-128"/>
                          <a:cs typeface="ＭＳ Ｐゴシック" charset="-128"/>
                        </a:rPr>
                        <a:t>-2</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s</a:t>
                      </a:r>
                      <a:r>
                        <a:rPr kumimoji="0" lang="en-US" sz="1600" b="1" i="0" u="none" strike="noStrike" cap="none" normalizeH="0" baseline="30000">
                          <a:ln>
                            <a:noFill/>
                          </a:ln>
                          <a:solidFill>
                            <a:schemeClr val="accent2"/>
                          </a:solidFill>
                          <a:effectLst/>
                          <a:latin typeface="Arial" charset="0"/>
                          <a:ea typeface="ＭＳ Ｐゴシック" charset="-128"/>
                          <a:cs typeface="ＭＳ Ｐゴシック" charset="-128"/>
                        </a:rPr>
                        <a:t>-1</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90C"/>
                          </a:solidFill>
                          <a:effectLst/>
                          <a:latin typeface="Arial" charset="0"/>
                          <a:ea typeface="ＭＳ Ｐゴシック" charset="-128"/>
                          <a:cs typeface="ＭＳ Ｐゴシック" charset="-128"/>
                        </a:rPr>
                        <a:t>4.53•</a:t>
                      </a:r>
                      <a:r>
                        <a:rPr kumimoji="0" lang="en-US" sz="1600" b="1" i="0" u="none" strike="noStrike" cap="none" normalizeH="0" baseline="0" dirty="0">
                          <a:ln>
                            <a:noFill/>
                          </a:ln>
                          <a:solidFill>
                            <a:srgbClr val="FF090C"/>
                          </a:solidFill>
                          <a:effectLst/>
                          <a:latin typeface="Arial" charset="0"/>
                          <a:ea typeface="ＭＳ Ｐゴシック" charset="-128"/>
                          <a:cs typeface="ＭＳ Ｐゴシック" charset="-128"/>
                        </a:rPr>
                        <a:t>10</a:t>
                      </a:r>
                      <a:r>
                        <a:rPr kumimoji="0" lang="en-US" sz="1600" b="1" i="0" u="none" strike="noStrike" cap="none" normalizeH="0" baseline="30000" dirty="0">
                          <a:ln>
                            <a:noFill/>
                          </a:ln>
                          <a:solidFill>
                            <a:srgbClr val="FF090C"/>
                          </a:solidFill>
                          <a:effectLst/>
                          <a:latin typeface="Arial" charset="0"/>
                          <a:ea typeface="ＭＳ Ｐゴシック" charset="-128"/>
                          <a:cs typeface="ＭＳ Ｐゴシック" charset="-128"/>
                        </a:rPr>
                        <a:t>32   </a:t>
                      </a:r>
                      <a:r>
                        <a:rPr kumimoji="0" lang="en-US" sz="1600" b="1" i="0" u="none" strike="noStrike" cap="none" normalizeH="0" baseline="0" dirty="0">
                          <a:ln>
                            <a:noFill/>
                          </a:ln>
                          <a:solidFill>
                            <a:srgbClr val="1B8F5A"/>
                          </a:solidFill>
                          <a:effectLst/>
                          <a:latin typeface="Arial" charset="0"/>
                          <a:ea typeface="ＭＳ Ｐゴシック" charset="-128"/>
                          <a:cs typeface="ＭＳ Ｐゴシック" charset="-128"/>
                        </a:rPr>
                        <a:t>(5.0•10</a:t>
                      </a:r>
                      <a:r>
                        <a:rPr kumimoji="0" lang="en-US" sz="1600" b="1" i="0" u="none" strike="noStrike" cap="none" normalizeH="0" baseline="30000" dirty="0">
                          <a:ln>
                            <a:noFill/>
                          </a:ln>
                          <a:solidFill>
                            <a:srgbClr val="1B8F5A"/>
                          </a:solidFill>
                          <a:effectLst/>
                          <a:latin typeface="Arial" charset="0"/>
                          <a:ea typeface="ＭＳ Ｐゴシック" charset="-128"/>
                          <a:cs typeface="ＭＳ Ｐゴシック" charset="-128"/>
                        </a:rPr>
                        <a:t>32</a:t>
                      </a:r>
                      <a:r>
                        <a:rPr kumimoji="0" lang="en-US" sz="1600" b="1" i="0" u="none" strike="noStrike" cap="none" normalizeH="0" baseline="0" dirty="0">
                          <a:ln>
                            <a:noFill/>
                          </a:ln>
                          <a:solidFill>
                            <a:srgbClr val="1B8F5A"/>
                          </a:solidFill>
                          <a:effectLst/>
                          <a:latin typeface="Arial" charset="0"/>
                          <a:ea typeface="ＭＳ Ｐゴシック" charset="-128"/>
                          <a:cs typeface="ＭＳ Ｐゴシック" charset="-128"/>
                        </a:rPr>
                        <a:t>)</a:t>
                      </a:r>
                      <a:endParaRPr kumimoji="0" lang="en-US" sz="1600" b="1" i="0" u="none" strike="noStrike" cap="none" normalizeH="0" baseline="30000" dirty="0">
                        <a:ln>
                          <a:noFill/>
                        </a:ln>
                        <a:solidFill>
                          <a:srgbClr val="FF090C"/>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4D44FF"/>
                          </a:solidFill>
                          <a:effectLst/>
                          <a:latin typeface="Arial" charset="0"/>
                          <a:ea typeface="ＭＳ Ｐゴシック" charset="-128"/>
                          <a:cs typeface="ＭＳ Ｐゴシック" charset="-128"/>
                        </a:rPr>
                        <a:t>1.50•</a:t>
                      </a:r>
                      <a:r>
                        <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rPr>
                        <a:t>10</a:t>
                      </a:r>
                      <a:r>
                        <a:rPr kumimoji="0" lang="en-US" sz="1600" b="0" i="0" u="none" strike="noStrike" cap="none" normalizeH="0" baseline="30000" dirty="0">
                          <a:ln>
                            <a:noFill/>
                          </a:ln>
                          <a:solidFill>
                            <a:srgbClr val="4D44FF"/>
                          </a:solidFill>
                          <a:effectLst/>
                          <a:latin typeface="Arial" charset="0"/>
                          <a:ea typeface="ＭＳ Ｐゴシック" charset="-128"/>
                          <a:cs typeface="ＭＳ Ｐゴシック" charset="-128"/>
                        </a:rPr>
                        <a:t>32</a:t>
                      </a:r>
                      <a:endPar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L</a:t>
                      </a:r>
                      <a:r>
                        <a:rPr kumimoji="0" lang="en-US" sz="1600" b="1" i="0" u="none" strike="noStrike" cap="none" normalizeH="0" baseline="-25000">
                          <a:ln>
                            <a:noFill/>
                          </a:ln>
                          <a:solidFill>
                            <a:schemeClr val="accent2"/>
                          </a:solidFill>
                          <a:effectLst/>
                          <a:latin typeface="Arial" charset="0"/>
                          <a:ea typeface="ＭＳ Ｐゴシック" charset="-128"/>
                          <a:cs typeface="ＭＳ Ｐゴシック" charset="-128"/>
                        </a:rPr>
                        <a:t>∫day</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[pb</a:t>
                      </a:r>
                      <a:r>
                        <a:rPr kumimoji="0" lang="en-US" sz="1600" b="1" i="0" u="none" strike="noStrike" cap="none" normalizeH="0" baseline="30000">
                          <a:ln>
                            <a:noFill/>
                          </a:ln>
                          <a:solidFill>
                            <a:schemeClr val="accent2"/>
                          </a:solidFill>
                          <a:effectLst/>
                          <a:latin typeface="Arial" charset="0"/>
                          <a:ea typeface="ＭＳ Ｐゴシック" charset="-128"/>
                          <a:cs typeface="ＭＳ Ｐゴシック" charset="-128"/>
                        </a:rPr>
                        <a:t>-1</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90C"/>
                          </a:solidFill>
                          <a:effectLst/>
                          <a:latin typeface="Arial" charset="0"/>
                          <a:ea typeface="ＭＳ Ｐゴシック" charset="-128"/>
                          <a:cs typeface="ＭＳ Ｐゴシック" charset="-128"/>
                        </a:rPr>
                        <a:t>14.98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4D44FF"/>
                          </a:solidFill>
                          <a:effectLst/>
                          <a:latin typeface="Arial" charset="0"/>
                          <a:ea typeface="ＭＳ Ｐゴシック" charset="-128"/>
                          <a:cs typeface="ＭＳ Ｐゴシック" charset="-128"/>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L</a:t>
                      </a:r>
                      <a:r>
                        <a:rPr kumimoji="0" lang="en-US" sz="1600" b="1" i="0" u="none" strike="noStrike" cap="none" normalizeH="0" baseline="-25000">
                          <a:ln>
                            <a:noFill/>
                          </a:ln>
                          <a:solidFill>
                            <a:schemeClr val="accent2"/>
                          </a:solidFill>
                          <a:effectLst/>
                          <a:latin typeface="Arial" charset="0"/>
                          <a:ea typeface="ＭＳ Ｐゴシック" charset="-128"/>
                          <a:cs typeface="ＭＳ Ｐゴシック" charset="-128"/>
                        </a:rPr>
                        <a:t>∫1 hour   </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[pb</a:t>
                      </a:r>
                      <a:r>
                        <a:rPr kumimoji="0" lang="en-US" sz="1600" b="1" i="0" u="none" strike="noStrike" cap="none" normalizeH="0" baseline="30000">
                          <a:ln>
                            <a:noFill/>
                          </a:ln>
                          <a:solidFill>
                            <a:schemeClr val="accent2"/>
                          </a:solidFill>
                          <a:effectLst/>
                          <a:latin typeface="Arial" charset="0"/>
                          <a:ea typeface="ＭＳ Ｐゴシック" charset="-128"/>
                          <a:cs typeface="ＭＳ Ｐゴシック" charset="-128"/>
                        </a:rPr>
                        <a:t>-1</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90C"/>
                          </a:solidFill>
                          <a:effectLst/>
                          <a:latin typeface="Arial" charset="0"/>
                          <a:ea typeface="ＭＳ Ｐゴシック" charset="-128"/>
                          <a:cs typeface="ＭＳ Ｐゴシック" charset="-128"/>
                        </a:rPr>
                        <a:t>1.033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rPr>
                        <a:t>0.44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I</a:t>
                      </a:r>
                      <a:r>
                        <a:rPr kumimoji="0" lang="en-US" sz="1600" b="1" i="0" u="none" strike="noStrike" cap="none" normalizeH="0" baseline="30000">
                          <a:ln>
                            <a:noFill/>
                          </a:ln>
                          <a:solidFill>
                            <a:schemeClr val="accent2"/>
                          </a:solidFill>
                          <a:effectLst/>
                          <a:latin typeface="Arial" charset="0"/>
                          <a:ea typeface="ＭＳ Ｐゴシック" charset="-128"/>
                          <a:cs typeface="ＭＳ Ｐゴシック" charset="-128"/>
                        </a:rPr>
                        <a:t>-</a:t>
                      </a:r>
                      <a:r>
                        <a:rPr kumimoji="0" lang="en-US" sz="1600" b="1" i="0" u="none" strike="noStrike" cap="none" normalizeH="0" baseline="-25000">
                          <a:ln>
                            <a:noFill/>
                          </a:ln>
                          <a:solidFill>
                            <a:schemeClr val="accent2"/>
                          </a:solidFill>
                          <a:effectLst/>
                          <a:latin typeface="Arial" charset="0"/>
                          <a:ea typeface="ＭＳ Ｐゴシック" charset="-128"/>
                          <a:cs typeface="ＭＳ Ｐゴシック" charset="-128"/>
                        </a:rPr>
                        <a:t>MAX</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a:t>
                      </a:r>
                      <a:r>
                        <a:rPr kumimoji="0" lang="en-US" sz="1200" b="1" i="0" u="none" strike="noStrike" cap="none" normalizeH="0" baseline="0">
                          <a:ln>
                            <a:noFill/>
                          </a:ln>
                          <a:solidFill>
                            <a:schemeClr val="accent2"/>
                          </a:solidFill>
                          <a:effectLst/>
                          <a:latin typeface="Arial" charset="0"/>
                          <a:ea typeface="ＭＳ Ｐゴシック" charset="-128"/>
                          <a:cs typeface="ＭＳ Ｐゴシック" charset="-128"/>
                        </a:rPr>
                        <a:t>in collision</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90C"/>
                          </a:solidFill>
                          <a:effectLst/>
                          <a:latin typeface="Arial" charset="0"/>
                          <a:ea typeface="ＭＳ Ｐゴシック" charset="-128"/>
                          <a:cs typeface="ＭＳ Ｐゴシック" charset="-128"/>
                        </a:rPr>
                        <a:t>1.52</a:t>
                      </a:r>
                      <a:endParaRPr kumimoji="0" lang="en-US" sz="1600" b="1" i="0" u="none" strike="noStrike" cap="none" normalizeH="0" baseline="0" dirty="0">
                        <a:ln>
                          <a:noFill/>
                        </a:ln>
                        <a:solidFill>
                          <a:srgbClr val="FF090C"/>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I</a:t>
                      </a:r>
                      <a:r>
                        <a:rPr kumimoji="0" lang="en-US" sz="1600" b="1" i="0" u="none" strike="noStrike" cap="none" normalizeH="0" baseline="30000">
                          <a:ln>
                            <a:noFill/>
                          </a:ln>
                          <a:solidFill>
                            <a:schemeClr val="accent2"/>
                          </a:solidFill>
                          <a:effectLst/>
                          <a:latin typeface="Arial" charset="0"/>
                          <a:ea typeface="ＭＳ Ｐゴシック" charset="-128"/>
                          <a:cs typeface="ＭＳ Ｐゴシック" charset="-128"/>
                        </a:rPr>
                        <a:t>+</a:t>
                      </a:r>
                      <a:r>
                        <a:rPr kumimoji="0" lang="en-US" sz="1600" b="1" i="0" u="none" strike="noStrike" cap="none" normalizeH="0" baseline="-25000">
                          <a:ln>
                            <a:noFill/>
                          </a:ln>
                          <a:solidFill>
                            <a:schemeClr val="accent2"/>
                          </a:solidFill>
                          <a:effectLst/>
                          <a:latin typeface="Arial" charset="0"/>
                          <a:ea typeface="ＭＳ Ｐゴシック" charset="-128"/>
                          <a:cs typeface="ＭＳ Ｐゴシック" charset="-128"/>
                        </a:rPr>
                        <a:t>MAX</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a:t>
                      </a:r>
                      <a:r>
                        <a:rPr kumimoji="0" lang="en-US" sz="1200" b="1" i="0" u="none" strike="noStrike" cap="none" normalizeH="0" baseline="0">
                          <a:ln>
                            <a:noFill/>
                          </a:ln>
                          <a:solidFill>
                            <a:schemeClr val="accent2"/>
                          </a:solidFill>
                          <a:effectLst/>
                          <a:latin typeface="Arial" charset="0"/>
                          <a:ea typeface="ＭＳ Ｐゴシック" charset="-128"/>
                          <a:cs typeface="ＭＳ Ｐゴシック" charset="-128"/>
                        </a:rPr>
                        <a:t>in collision</a:t>
                      </a:r>
                      <a:r>
                        <a:rPr kumimoji="0" lang="en-US" sz="1600" b="1" i="0" u="none" strike="noStrike" cap="none" normalizeH="0" baseline="0">
                          <a:ln>
                            <a:noFill/>
                          </a:ln>
                          <a:solidFill>
                            <a:schemeClr val="accent2"/>
                          </a:solidFill>
                          <a:effectLst/>
                          <a:latin typeface="Arial" charset="0"/>
                          <a:ea typeface="ＭＳ Ｐゴシック" charset="-128"/>
                          <a:cs typeface="ＭＳ Ｐゴシック" charset="-128"/>
                        </a:rPr>
                        <a:t> [A]</a:t>
                      </a:r>
                      <a:endParaRPr kumimoji="0" lang="en-US" sz="2800" b="1"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90C"/>
                          </a:solidFill>
                          <a:effectLst/>
                          <a:latin typeface="Arial" charset="0"/>
                          <a:ea typeface="ＭＳ Ｐゴシック" charset="-128"/>
                          <a:cs typeface="ＭＳ Ｐゴシック" charset="-128"/>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accent2"/>
                          </a:solidFill>
                          <a:effectLst/>
                          <a:latin typeface="Arial" charset="0"/>
                          <a:ea typeface="ＭＳ Ｐゴシック" charset="-128"/>
                          <a:cs typeface="ＭＳ Ｐゴシック" charset="-128"/>
                        </a:rPr>
                        <a:t>N</a:t>
                      </a:r>
                      <a:r>
                        <a:rPr kumimoji="0" lang="en-US" sz="1600" b="1" i="0" u="none" strike="noStrike" cap="none" normalizeH="0" baseline="-25000" dirty="0" err="1">
                          <a:ln>
                            <a:noFill/>
                          </a:ln>
                          <a:solidFill>
                            <a:schemeClr val="accent2"/>
                          </a:solidFill>
                          <a:effectLst/>
                          <a:latin typeface="Arial" charset="0"/>
                          <a:ea typeface="ＭＳ Ｐゴシック" charset="-128"/>
                          <a:cs typeface="ＭＳ Ｐゴシック" charset="-128"/>
                        </a:rPr>
                        <a:t>bunches</a:t>
                      </a:r>
                      <a:endParaRPr kumimoji="0" lang="en-US" sz="28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90C"/>
                          </a:solidFill>
                          <a:effectLst/>
                          <a:latin typeface="Arial" charset="0"/>
                          <a:ea typeface="ＭＳ Ｐゴシック" charset="-128"/>
                          <a:cs typeface="ＭＳ Ｐゴシック" charset="-128"/>
                        </a:rPr>
                        <a:t>105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rPr>
                        <a:t>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accent2"/>
                          </a:solidFill>
                          <a:effectLst/>
                          <a:latin typeface="Symbol" charset="2"/>
                          <a:ea typeface="ＭＳ Ｐゴシック" charset="-128"/>
                          <a:cs typeface="ＭＳ Ｐゴシック" charset="-128"/>
                          <a:sym typeface="Symbol" charset="2"/>
                        </a:rPr>
                        <a:t></a:t>
                      </a:r>
                      <a:r>
                        <a:rPr kumimoji="0" lang="en-US" sz="1600" b="0" i="0" u="none" strike="noStrike" cap="none" normalizeH="0" baseline="-25000" dirty="0" err="1">
                          <a:ln>
                            <a:noFill/>
                          </a:ln>
                          <a:solidFill>
                            <a:schemeClr val="accent2"/>
                          </a:solidFill>
                          <a:effectLst/>
                          <a:latin typeface="Arial" charset="0"/>
                          <a:ea typeface="ＭＳ Ｐゴシック" charset="-128"/>
                          <a:cs typeface="ＭＳ Ｐゴシック" charset="-128"/>
                        </a:rPr>
                        <a:t>y</a:t>
                      </a:r>
                      <a:endParaRPr kumimoji="0" lang="en-US" sz="28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90C"/>
                          </a:solidFill>
                          <a:effectLst/>
                          <a:latin typeface="Arial" charset="0"/>
                          <a:ea typeface="ＭＳ Ｐゴシック" charset="-128"/>
                          <a:cs typeface="ＭＳ Ｐゴシック" charset="-128"/>
                        </a:rPr>
                        <a:t>0.044</a:t>
                      </a:r>
                      <a:endParaRPr kumimoji="0" lang="en-US" sz="1600" b="1" i="0" u="none" strike="noStrike" cap="none" normalizeH="0" baseline="0" dirty="0">
                        <a:ln>
                          <a:noFill/>
                        </a:ln>
                        <a:solidFill>
                          <a:srgbClr val="FF090C"/>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rgbClr val="4D44FF"/>
                          </a:solidFill>
                          <a:effectLst/>
                          <a:latin typeface="Arial" charset="0"/>
                          <a:ea typeface="ＭＳ Ｐゴシック" charset="-128"/>
                          <a:cs typeface="ＭＳ Ｐゴシック" charset="-128"/>
                        </a:rPr>
                        <a:t>0.025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
        <p:nvSpPr>
          <p:cNvPr id="6" name="TextBox 5"/>
          <p:cNvSpPr txBox="1">
            <a:spLocks noChangeArrowheads="1"/>
          </p:cNvSpPr>
          <p:nvPr/>
        </p:nvSpPr>
        <p:spPr bwMode="auto">
          <a:xfrm>
            <a:off x="1695450" y="169863"/>
            <a:ext cx="6091238" cy="584200"/>
          </a:xfrm>
          <a:prstGeom prst="rect">
            <a:avLst/>
          </a:prstGeom>
          <a:no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3200" dirty="0">
                <a:solidFill>
                  <a:srgbClr val="FF0000"/>
                </a:solidFill>
                <a:latin typeface="+mn-lt"/>
                <a:ea typeface="+mn-ea"/>
                <a:cs typeface="+mn-cs"/>
              </a:rPr>
              <a:t>Maximum Peak Luminosity so far …</a:t>
            </a:r>
          </a:p>
        </p:txBody>
      </p:sp>
      <p:sp>
        <p:nvSpPr>
          <p:cNvPr id="20521" name="TextBox 13"/>
          <p:cNvSpPr txBox="1">
            <a:spLocks noChangeArrowheads="1"/>
          </p:cNvSpPr>
          <p:nvPr/>
        </p:nvSpPr>
        <p:spPr bwMode="auto">
          <a:xfrm>
            <a:off x="5170488" y="906463"/>
            <a:ext cx="3652837" cy="1938992"/>
          </a:xfrm>
          <a:prstGeom prst="rect">
            <a:avLst/>
          </a:prstGeom>
          <a:noFill/>
          <a:ln w="9525">
            <a:noFill/>
            <a:miter lim="800000"/>
            <a:headEnd/>
            <a:tailEnd/>
          </a:ln>
        </p:spPr>
        <p:txBody>
          <a:bodyPr>
            <a:prstTxWarp prst="textNoShape">
              <a:avLst/>
            </a:prstTxWarp>
            <a:spAutoFit/>
          </a:bodyPr>
          <a:lstStyle/>
          <a:p>
            <a:r>
              <a:rPr lang="en-US" sz="2400" dirty="0">
                <a:solidFill>
                  <a:srgbClr val="0000FF"/>
                </a:solidFill>
                <a:latin typeface="Calibri" pitchFamily="36" charset="0"/>
              </a:rPr>
              <a:t>Same peak luminosity as in 2005, but</a:t>
            </a:r>
          </a:p>
          <a:p>
            <a:pPr lvl="1">
              <a:buFont typeface="Arial" pitchFamily="36" charset="0"/>
              <a:buChar char="•"/>
            </a:pPr>
            <a:r>
              <a:rPr lang="en-US" sz="2400" dirty="0">
                <a:solidFill>
                  <a:srgbClr val="0000FF"/>
                </a:solidFill>
                <a:latin typeface="Calibri" pitchFamily="36" charset="0"/>
              </a:rPr>
              <a:t>less bunches in collision (100)</a:t>
            </a:r>
          </a:p>
          <a:p>
            <a:pPr lvl="1">
              <a:buFont typeface="Arial" pitchFamily="36" charset="0"/>
              <a:buChar char="•"/>
            </a:pPr>
            <a:r>
              <a:rPr lang="en-US" sz="2400" dirty="0">
                <a:solidFill>
                  <a:srgbClr val="0000FF"/>
                </a:solidFill>
                <a:latin typeface="Calibri" pitchFamily="36" charset="0"/>
              </a:rPr>
              <a:t>lower currents</a:t>
            </a:r>
          </a:p>
        </p:txBody>
      </p:sp>
      <p:pic>
        <p:nvPicPr>
          <p:cNvPr id="20522" name="Picture 6" descr="Screen shot 2012-06-01 at 11.24.51 AM.png"/>
          <p:cNvPicPr>
            <a:picLocks noChangeAspect="1"/>
          </p:cNvPicPr>
          <p:nvPr/>
        </p:nvPicPr>
        <p:blipFill>
          <a:blip r:embed="rId2"/>
          <a:srcRect/>
          <a:stretch>
            <a:fillRect/>
          </a:stretch>
        </p:blipFill>
        <p:spPr bwMode="auto">
          <a:xfrm>
            <a:off x="1163638" y="906463"/>
            <a:ext cx="3425825" cy="250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6626" name="Titolo 1"/>
          <p:cNvSpPr>
            <a:spLocks noGrp="1"/>
          </p:cNvSpPr>
          <p:nvPr>
            <p:ph type="title"/>
          </p:nvPr>
        </p:nvSpPr>
        <p:spPr>
          <a:xfrm>
            <a:off x="457200" y="44450"/>
            <a:ext cx="8229600" cy="1143000"/>
          </a:xfrm>
        </p:spPr>
        <p:txBody>
          <a:bodyPr/>
          <a:lstStyle/>
          <a:p>
            <a:pPr lvl="0" eaLnBrk="1" hangingPunct="1"/>
            <a:r>
              <a:rPr lang="en-GB" sz="3200" b="1" dirty="0" smtClean="0">
                <a:solidFill>
                  <a:srgbClr val="FF0000"/>
                </a:solidFill>
                <a:latin typeface="Arial" pitchFamily="34" charset="0"/>
                <a:ea typeface="ＭＳ Ｐゴシック" charset="-128"/>
                <a:cs typeface="Arial" pitchFamily="34" charset="0"/>
              </a:rPr>
              <a:t>Activity 2012</a:t>
            </a:r>
            <a:r>
              <a:rPr lang="en-GB" sz="3200" b="1" dirty="0" smtClean="0">
                <a:solidFill>
                  <a:srgbClr val="FF0000"/>
                </a:solidFill>
                <a:ea typeface="ＭＳ Ｐゴシック" charset="-128"/>
              </a:rPr>
              <a:t> </a:t>
            </a:r>
            <a:br>
              <a:rPr lang="en-GB" sz="3200" b="1" dirty="0" smtClean="0">
                <a:solidFill>
                  <a:srgbClr val="FF0000"/>
                </a:solidFill>
                <a:ea typeface="ＭＳ Ｐゴシック" charset="-128"/>
              </a:rPr>
            </a:br>
            <a:r>
              <a:rPr lang="it-IT" sz="3200" dirty="0" smtClean="0">
                <a:solidFill>
                  <a:srgbClr val="FF0000"/>
                </a:solidFill>
                <a:latin typeface="Arial" pitchFamily="34" charset="0"/>
                <a:cs typeface="Arial" pitchFamily="34" charset="0"/>
              </a:rPr>
              <a:t>The New </a:t>
            </a:r>
            <a:r>
              <a:rPr lang="it-IT" sz="3200" dirty="0" err="1" smtClean="0">
                <a:solidFill>
                  <a:srgbClr val="FF0000"/>
                </a:solidFill>
                <a:latin typeface="Arial" pitchFamily="34" charset="0"/>
                <a:cs typeface="Arial" pitchFamily="34" charset="0"/>
              </a:rPr>
              <a:t>THz</a:t>
            </a:r>
            <a:r>
              <a:rPr lang="it-IT" sz="3200" dirty="0" smtClean="0">
                <a:solidFill>
                  <a:srgbClr val="FF0000"/>
                </a:solidFill>
                <a:latin typeface="Arial" pitchFamily="34" charset="0"/>
                <a:cs typeface="Arial" pitchFamily="34" charset="0"/>
              </a:rPr>
              <a:t> </a:t>
            </a:r>
            <a:r>
              <a:rPr lang="it-IT" sz="3200" dirty="0" err="1" smtClean="0">
                <a:solidFill>
                  <a:srgbClr val="FF0000"/>
                </a:solidFill>
                <a:latin typeface="Arial" pitchFamily="34" charset="0"/>
                <a:cs typeface="Arial" pitchFamily="34" charset="0"/>
              </a:rPr>
              <a:t>Beamline</a:t>
            </a:r>
            <a:endParaRPr lang="it-IT" sz="3200" dirty="0" smtClean="0">
              <a:solidFill>
                <a:srgbClr val="FF0000"/>
              </a:solidFill>
              <a:latin typeface="Arial" pitchFamily="34" charset="0"/>
              <a:cs typeface="Arial" pitchFamily="34" charset="0"/>
            </a:endParaRPr>
          </a:p>
        </p:txBody>
      </p:sp>
      <p:pic>
        <p:nvPicPr>
          <p:cNvPr id="26631" name="Picture 2" descr="E:\backup\enrica\SPARC\SPARC_LAB\THzBeamlines\CompleteLayout.png"/>
          <p:cNvPicPr>
            <a:picLocks noChangeAspect="1" noChangeArrowheads="1"/>
          </p:cNvPicPr>
          <p:nvPr/>
        </p:nvPicPr>
        <p:blipFill>
          <a:blip r:embed="rId3" cstate="print"/>
          <a:srcRect l="47363" t="5167" r="584" b="43343"/>
          <a:stretch>
            <a:fillRect/>
          </a:stretch>
        </p:blipFill>
        <p:spPr bwMode="auto">
          <a:xfrm>
            <a:off x="469900" y="1258888"/>
            <a:ext cx="6407150" cy="3178175"/>
          </a:xfrm>
          <a:prstGeom prst="rect">
            <a:avLst/>
          </a:prstGeom>
          <a:noFill/>
          <a:ln w="9525">
            <a:noFill/>
            <a:miter lim="800000"/>
            <a:headEnd/>
            <a:tailEnd/>
          </a:ln>
        </p:spPr>
      </p:pic>
      <p:pic>
        <p:nvPicPr>
          <p:cNvPr id="26632" name="Picture 2" descr="E:\backup\enrica\SPARC\SPARC_LAB\THzBeamlines\THzChamber.png"/>
          <p:cNvPicPr>
            <a:picLocks noChangeAspect="1" noChangeArrowheads="1"/>
          </p:cNvPicPr>
          <p:nvPr/>
        </p:nvPicPr>
        <p:blipFill>
          <a:blip r:embed="rId4" cstate="print"/>
          <a:srcRect/>
          <a:stretch>
            <a:fillRect/>
          </a:stretch>
        </p:blipFill>
        <p:spPr bwMode="auto">
          <a:xfrm>
            <a:off x="971550" y="4149725"/>
            <a:ext cx="5040313" cy="2395538"/>
          </a:xfrm>
          <a:prstGeom prst="rect">
            <a:avLst/>
          </a:prstGeom>
          <a:noFill/>
          <a:ln w="9525">
            <a:noFill/>
            <a:miter lim="800000"/>
            <a:headEnd/>
            <a:tailEnd/>
          </a:ln>
        </p:spPr>
      </p:pic>
      <p:pic>
        <p:nvPicPr>
          <p:cNvPr id="26633" name="Picture 2" descr="E:\backup\enrica\SPARC\SPARC_LAB\THzBeamlines\IMG00144-20120322-1035.jpg"/>
          <p:cNvPicPr>
            <a:picLocks noChangeAspect="1" noChangeArrowheads="1"/>
          </p:cNvPicPr>
          <p:nvPr/>
        </p:nvPicPr>
        <p:blipFill>
          <a:blip r:embed="rId5" cstate="print"/>
          <a:srcRect l="24004" r="17323"/>
          <a:stretch>
            <a:fillRect/>
          </a:stretch>
        </p:blipFill>
        <p:spPr bwMode="auto">
          <a:xfrm>
            <a:off x="6838950" y="2071688"/>
            <a:ext cx="1838325" cy="4176712"/>
          </a:xfrm>
          <a:prstGeom prst="rect">
            <a:avLst/>
          </a:prstGeom>
          <a:noFill/>
          <a:ln w="9525">
            <a:noFill/>
            <a:miter lim="800000"/>
            <a:headEnd/>
            <a:tailEnd/>
          </a:ln>
        </p:spPr>
      </p:pic>
      <p:sp>
        <p:nvSpPr>
          <p:cNvPr id="26634" name="CasellaDiTesto 11"/>
          <p:cNvSpPr txBox="1">
            <a:spLocks noChangeArrowheads="1"/>
          </p:cNvSpPr>
          <p:nvPr/>
        </p:nvSpPr>
        <p:spPr bwMode="auto">
          <a:xfrm>
            <a:off x="2339975" y="3779838"/>
            <a:ext cx="2303463" cy="369887"/>
          </a:xfrm>
          <a:prstGeom prst="rect">
            <a:avLst/>
          </a:prstGeom>
          <a:solidFill>
            <a:srgbClr val="FFFF00"/>
          </a:solidFill>
          <a:ln w="9525">
            <a:noFill/>
            <a:miter lim="800000"/>
            <a:headEnd/>
            <a:tailEnd/>
          </a:ln>
        </p:spPr>
        <p:txBody>
          <a:bodyPr>
            <a:spAutoFit/>
          </a:bodyPr>
          <a:lstStyle/>
          <a:p>
            <a:r>
              <a:rPr lang="en-US">
                <a:latin typeface="Calibri" pitchFamily="34" charset="0"/>
              </a:rPr>
              <a:t>New vacuum chamber</a:t>
            </a:r>
          </a:p>
        </p:txBody>
      </p:sp>
      <p:sp>
        <p:nvSpPr>
          <p:cNvPr id="26635" name="CasellaDiTesto 12"/>
          <p:cNvSpPr txBox="1">
            <a:spLocks noChangeArrowheads="1"/>
          </p:cNvSpPr>
          <p:nvPr/>
        </p:nvSpPr>
        <p:spPr bwMode="auto">
          <a:xfrm>
            <a:off x="6948488" y="1692275"/>
            <a:ext cx="1655762" cy="369888"/>
          </a:xfrm>
          <a:prstGeom prst="rect">
            <a:avLst/>
          </a:prstGeom>
          <a:solidFill>
            <a:srgbClr val="FFFF00"/>
          </a:solidFill>
          <a:ln w="9525">
            <a:noFill/>
            <a:miter lim="800000"/>
            <a:headEnd/>
            <a:tailEnd/>
          </a:ln>
        </p:spPr>
        <p:txBody>
          <a:bodyPr>
            <a:spAutoFit/>
          </a:bodyPr>
          <a:lstStyle/>
          <a:p>
            <a:r>
              <a:rPr lang="en-US">
                <a:latin typeface="Calibri" pitchFamily="34" charset="0"/>
              </a:rPr>
              <a:t>Targets holder</a:t>
            </a:r>
          </a:p>
        </p:txBody>
      </p:sp>
      <p:cxnSp>
        <p:nvCxnSpPr>
          <p:cNvPr id="28" name="Connettore 2 27"/>
          <p:cNvCxnSpPr>
            <a:stCxn id="26637" idx="3"/>
          </p:cNvCxnSpPr>
          <p:nvPr/>
        </p:nvCxnSpPr>
        <p:spPr>
          <a:xfrm>
            <a:off x="6804025" y="2960688"/>
            <a:ext cx="792163" cy="1079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6637" name="CasellaDiTesto 15"/>
          <p:cNvSpPr txBox="1">
            <a:spLocks noChangeArrowheads="1"/>
          </p:cNvSpPr>
          <p:nvPr/>
        </p:nvSpPr>
        <p:spPr bwMode="auto">
          <a:xfrm>
            <a:off x="5867400" y="2636838"/>
            <a:ext cx="936625" cy="646112"/>
          </a:xfrm>
          <a:prstGeom prst="rect">
            <a:avLst/>
          </a:prstGeom>
          <a:solidFill>
            <a:schemeClr val="bg1"/>
          </a:solidFill>
          <a:ln w="28575">
            <a:solidFill>
              <a:srgbClr val="FFFF00"/>
            </a:solidFill>
            <a:miter lim="800000"/>
            <a:headEnd/>
            <a:tailEnd/>
          </a:ln>
        </p:spPr>
        <p:txBody>
          <a:bodyPr>
            <a:spAutoFit/>
          </a:bodyPr>
          <a:lstStyle/>
          <a:p>
            <a:r>
              <a:rPr lang="en-US">
                <a:latin typeface="Calibri" pitchFamily="34" charset="0"/>
              </a:rPr>
              <a:t>YAG:Ce screen</a:t>
            </a:r>
          </a:p>
        </p:txBody>
      </p:sp>
      <p:cxnSp>
        <p:nvCxnSpPr>
          <p:cNvPr id="30" name="Connettore 2 29"/>
          <p:cNvCxnSpPr>
            <a:stCxn id="26639" idx="3"/>
          </p:cNvCxnSpPr>
          <p:nvPr/>
        </p:nvCxnSpPr>
        <p:spPr>
          <a:xfrm>
            <a:off x="6877050" y="3749675"/>
            <a:ext cx="647700" cy="6889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39" name="CasellaDiTesto 18"/>
          <p:cNvSpPr txBox="1">
            <a:spLocks noChangeArrowheads="1"/>
          </p:cNvSpPr>
          <p:nvPr/>
        </p:nvSpPr>
        <p:spPr bwMode="auto">
          <a:xfrm>
            <a:off x="5003800" y="3565525"/>
            <a:ext cx="1873250" cy="368300"/>
          </a:xfrm>
          <a:prstGeom prst="rect">
            <a:avLst/>
          </a:prstGeom>
          <a:noFill/>
          <a:ln w="28575">
            <a:solidFill>
              <a:srgbClr val="C00000"/>
            </a:solidFill>
            <a:miter lim="800000"/>
            <a:headEnd/>
            <a:tailEnd/>
          </a:ln>
        </p:spPr>
        <p:txBody>
          <a:bodyPr>
            <a:spAutoFit/>
          </a:bodyPr>
          <a:lstStyle/>
          <a:p>
            <a:r>
              <a:rPr lang="en-US">
                <a:latin typeface="Calibri" pitchFamily="34" charset="0"/>
              </a:rPr>
              <a:t>Si-Al screen (CTR)</a:t>
            </a:r>
          </a:p>
        </p:txBody>
      </p:sp>
      <p:cxnSp>
        <p:nvCxnSpPr>
          <p:cNvPr id="32" name="Connettore 2 31"/>
          <p:cNvCxnSpPr>
            <a:stCxn id="26641" idx="3"/>
          </p:cNvCxnSpPr>
          <p:nvPr/>
        </p:nvCxnSpPr>
        <p:spPr>
          <a:xfrm>
            <a:off x="6661150" y="4191000"/>
            <a:ext cx="863600" cy="7508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41" name="CasellaDiTesto 20"/>
          <p:cNvSpPr txBox="1">
            <a:spLocks noChangeArrowheads="1"/>
          </p:cNvSpPr>
          <p:nvPr/>
        </p:nvSpPr>
        <p:spPr bwMode="auto">
          <a:xfrm>
            <a:off x="5003800" y="4006850"/>
            <a:ext cx="1657350" cy="368300"/>
          </a:xfrm>
          <a:prstGeom prst="rect">
            <a:avLst/>
          </a:prstGeom>
          <a:noFill/>
          <a:ln w="28575">
            <a:solidFill>
              <a:srgbClr val="C00000"/>
            </a:solidFill>
            <a:miter lim="800000"/>
            <a:headEnd/>
            <a:tailEnd/>
          </a:ln>
        </p:spPr>
        <p:txBody>
          <a:bodyPr>
            <a:spAutoFit/>
          </a:bodyPr>
          <a:lstStyle/>
          <a:p>
            <a:r>
              <a:rPr lang="en-US">
                <a:latin typeface="Calibri" pitchFamily="34" charset="0"/>
              </a:rPr>
              <a:t>5 mm slit (CDR)</a:t>
            </a:r>
          </a:p>
        </p:txBody>
      </p:sp>
      <p:cxnSp>
        <p:nvCxnSpPr>
          <p:cNvPr id="34" name="Connettore 2 33"/>
          <p:cNvCxnSpPr>
            <a:stCxn id="26643" idx="3"/>
          </p:cNvCxnSpPr>
          <p:nvPr/>
        </p:nvCxnSpPr>
        <p:spPr>
          <a:xfrm>
            <a:off x="6804025" y="5127625"/>
            <a:ext cx="792163" cy="3190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643" name="CasellaDiTesto 22"/>
          <p:cNvSpPr txBox="1">
            <a:spLocks noChangeArrowheads="1"/>
          </p:cNvSpPr>
          <p:nvPr/>
        </p:nvSpPr>
        <p:spPr bwMode="auto">
          <a:xfrm>
            <a:off x="5148263" y="4941888"/>
            <a:ext cx="1655762" cy="369887"/>
          </a:xfrm>
          <a:prstGeom prst="rect">
            <a:avLst/>
          </a:prstGeom>
          <a:noFill/>
          <a:ln w="28575">
            <a:solidFill>
              <a:srgbClr val="C00000"/>
            </a:solidFill>
            <a:miter lim="800000"/>
            <a:headEnd/>
            <a:tailEnd/>
          </a:ln>
        </p:spPr>
        <p:txBody>
          <a:bodyPr>
            <a:spAutoFit/>
          </a:bodyPr>
          <a:lstStyle/>
          <a:p>
            <a:r>
              <a:rPr lang="en-US">
                <a:latin typeface="Calibri" pitchFamily="34" charset="0"/>
              </a:rPr>
              <a:t>3 mm slit (CDR)</a:t>
            </a:r>
          </a:p>
        </p:txBody>
      </p:sp>
      <p:sp>
        <p:nvSpPr>
          <p:cNvPr id="36" name="Rettangolo 35"/>
          <p:cNvSpPr/>
          <p:nvPr/>
        </p:nvSpPr>
        <p:spPr>
          <a:xfrm>
            <a:off x="250825" y="1076325"/>
            <a:ext cx="5257800" cy="1200150"/>
          </a:xfrm>
          <a:prstGeom prst="rect">
            <a:avLst/>
          </a:prstGeom>
        </p:spPr>
        <p:txBody>
          <a:bodyPr>
            <a:spAutoFit/>
          </a:bodyPr>
          <a:lstStyle/>
          <a:p>
            <a:pPr fontAlgn="auto">
              <a:spcBef>
                <a:spcPts val="0"/>
              </a:spcBef>
              <a:spcAft>
                <a:spcPts val="0"/>
              </a:spcAft>
              <a:defRPr/>
            </a:pPr>
            <a:r>
              <a:rPr lang="en-US" dirty="0">
                <a:solidFill>
                  <a:schemeClr val="accent4">
                    <a:lumMod val="75000"/>
                  </a:schemeClr>
                </a:solidFill>
                <a:ea typeface="ヒラギノ角ゴ Pro W3" charset="-128"/>
                <a:cs typeface="Arial" pitchFamily="34" charset="0"/>
              </a:rPr>
              <a:t>The sources are </a:t>
            </a:r>
            <a:r>
              <a:rPr lang="en-US" dirty="0">
                <a:solidFill>
                  <a:srgbClr val="C00000"/>
                </a:solidFill>
                <a:ea typeface="ヒラギノ角ゴ Pro W3" charset="-128"/>
                <a:cs typeface="Arial" pitchFamily="34" charset="0"/>
              </a:rPr>
              <a:t>Coherent Transition Radiation</a:t>
            </a:r>
            <a:r>
              <a:rPr lang="en-US" dirty="0">
                <a:solidFill>
                  <a:schemeClr val="accent4">
                    <a:lumMod val="75000"/>
                  </a:schemeClr>
                </a:solidFill>
                <a:ea typeface="ヒラギノ角ゴ Pro W3" charset="-128"/>
                <a:cs typeface="Arial" pitchFamily="34" charset="0"/>
              </a:rPr>
              <a:t> (CTR) from an aluminum-coated silicon screen and </a:t>
            </a:r>
            <a:r>
              <a:rPr lang="en-US" dirty="0">
                <a:solidFill>
                  <a:srgbClr val="C00000"/>
                </a:solidFill>
                <a:ea typeface="ヒラギノ角ゴ Pro W3" charset="-128"/>
                <a:cs typeface="Arial" pitchFamily="34" charset="0"/>
              </a:rPr>
              <a:t>Coherent Diffraction Radiation</a:t>
            </a:r>
            <a:r>
              <a:rPr lang="en-US" dirty="0">
                <a:solidFill>
                  <a:schemeClr val="accent4">
                    <a:lumMod val="75000"/>
                  </a:schemeClr>
                </a:solidFill>
                <a:ea typeface="ヒラギノ角ゴ Pro W3" charset="-128"/>
                <a:cs typeface="Arial" pitchFamily="34" charset="0"/>
              </a:rPr>
              <a:t> (CDR) from </a:t>
            </a:r>
          </a:p>
          <a:p>
            <a:pPr fontAlgn="auto">
              <a:spcBef>
                <a:spcPts val="0"/>
              </a:spcBef>
              <a:spcAft>
                <a:spcPts val="0"/>
              </a:spcAft>
              <a:defRPr/>
            </a:pPr>
            <a:r>
              <a:rPr lang="en-US" dirty="0">
                <a:solidFill>
                  <a:schemeClr val="accent4">
                    <a:lumMod val="75000"/>
                  </a:schemeClr>
                </a:solidFill>
                <a:ea typeface="ヒラギノ角ゴ Pro W3" charset="-128"/>
                <a:cs typeface="Arial" pitchFamily="34" charset="0"/>
              </a:rPr>
              <a:t>a rectangular slit.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78530" name="Picture 2" descr="E:\backup\enrica\My_seminars\44thLNF_SC\GolayCTR_CDR.bmp"/>
          <p:cNvPicPr>
            <a:picLocks noChangeAspect="1" noChangeArrowheads="1"/>
          </p:cNvPicPr>
          <p:nvPr/>
        </p:nvPicPr>
        <p:blipFill>
          <a:blip r:embed="rId3" cstate="print"/>
          <a:srcRect l="2635" t="3125" r="6812"/>
          <a:stretch>
            <a:fillRect/>
          </a:stretch>
        </p:blipFill>
        <p:spPr bwMode="auto">
          <a:xfrm>
            <a:off x="5148580" y="3929251"/>
            <a:ext cx="3600000" cy="2596179"/>
          </a:xfrm>
          <a:prstGeom prst="rect">
            <a:avLst/>
          </a:prstGeom>
          <a:noFill/>
        </p:spPr>
      </p:pic>
      <p:pic>
        <p:nvPicPr>
          <p:cNvPr id="23" name="Immagine 22" descr="Z:\SparcData\2012_05_21\spot_UTLCAM03_2012_05_21_19_57_04\Sample Image.jpg"/>
          <p:cNvPicPr/>
          <p:nvPr/>
        </p:nvPicPr>
        <p:blipFill>
          <a:blip r:embed="rId4" cstate="print"/>
          <a:srcRect l="2340" t="12058" r="7332" b="6029"/>
          <a:stretch>
            <a:fillRect/>
          </a:stretch>
        </p:blipFill>
        <p:spPr bwMode="auto">
          <a:xfrm>
            <a:off x="2555720" y="2420860"/>
            <a:ext cx="2880000" cy="1959793"/>
          </a:xfrm>
          <a:prstGeom prst="rect">
            <a:avLst/>
          </a:prstGeom>
          <a:noFill/>
          <a:ln w="9525">
            <a:noFill/>
            <a:miter lim="800000"/>
            <a:headEnd/>
            <a:tailEnd/>
          </a:ln>
        </p:spPr>
      </p:pic>
      <p:cxnSp>
        <p:nvCxnSpPr>
          <p:cNvPr id="278531" name="AutoShape 3"/>
          <p:cNvCxnSpPr>
            <a:cxnSpLocks noChangeShapeType="1"/>
          </p:cNvCxnSpPr>
          <p:nvPr/>
        </p:nvCxnSpPr>
        <p:spPr bwMode="auto">
          <a:xfrm rot="5400000">
            <a:off x="4896244" y="3176766"/>
            <a:ext cx="648092" cy="400"/>
          </a:xfrm>
          <a:prstGeom prst="straightConnector1">
            <a:avLst/>
          </a:prstGeom>
          <a:noFill/>
          <a:ln w="38100">
            <a:solidFill>
              <a:srgbClr val="000000"/>
            </a:solidFill>
            <a:round/>
            <a:headEnd type="triangle" w="med" len="med"/>
            <a:tailEnd type="triangle" w="med" len="med"/>
          </a:ln>
        </p:spPr>
      </p:cxnSp>
      <p:sp>
        <p:nvSpPr>
          <p:cNvPr id="278532" name="Text Box 4"/>
          <p:cNvSpPr txBox="1">
            <a:spLocks noChangeArrowheads="1"/>
          </p:cNvSpPr>
          <p:nvPr/>
        </p:nvSpPr>
        <p:spPr bwMode="auto">
          <a:xfrm>
            <a:off x="5403745" y="2852920"/>
            <a:ext cx="1040515" cy="576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100" b="0" i="0" u="none" strike="noStrike" cap="none" normalizeH="0" baseline="0" dirty="0" smtClean="0">
                <a:ln>
                  <a:noFill/>
                </a:ln>
                <a:solidFill>
                  <a:schemeClr val="tx1"/>
                </a:solidFill>
                <a:effectLst/>
                <a:latin typeface="Calibri" pitchFamily="34" charset="0"/>
              </a:rPr>
              <a:t>0.876 ps/mm </a:t>
            </a:r>
          </a:p>
          <a:p>
            <a:pPr marL="0" marR="0" lvl="0" indent="0" algn="l" defTabSz="914400" rtl="0" eaLnBrk="1" fontAlgn="base" latinLnBrk="0" hangingPunct="1">
              <a:lnSpc>
                <a:spcPct val="100000"/>
              </a:lnSpc>
              <a:spcBef>
                <a:spcPct val="0"/>
              </a:spcBef>
              <a:spcAft>
                <a:spcPts val="1000"/>
              </a:spcAft>
              <a:buClrTx/>
              <a:buSzTx/>
              <a:buFontTx/>
              <a:buNone/>
              <a:tabLst/>
            </a:pPr>
            <a:r>
              <a:rPr lang="it-IT" sz="1100" b="1" dirty="0" err="1" smtClean="0">
                <a:solidFill>
                  <a:srgbClr val="EF6611"/>
                </a:solidFill>
                <a:latin typeface="Symbol" pitchFamily="18" charset="2"/>
              </a:rPr>
              <a:t>s</a:t>
            </a:r>
            <a:r>
              <a:rPr lang="it-IT" sz="1100" b="1" baseline="-25000" dirty="0" err="1" smtClean="0">
                <a:solidFill>
                  <a:srgbClr val="EF6611"/>
                </a:solidFill>
                <a:latin typeface="Calibri" pitchFamily="34" charset="0"/>
              </a:rPr>
              <a:t>t</a:t>
            </a:r>
            <a:r>
              <a:rPr lang="it-IT" sz="1100" b="1" dirty="0" smtClean="0">
                <a:solidFill>
                  <a:srgbClr val="EF6611"/>
                </a:solidFill>
                <a:latin typeface="Calibri" pitchFamily="34" charset="0"/>
              </a:rPr>
              <a:t> = 160 </a:t>
            </a:r>
            <a:r>
              <a:rPr lang="it-IT" sz="1100" b="1" dirty="0" err="1" smtClean="0">
                <a:solidFill>
                  <a:srgbClr val="EF6611"/>
                </a:solidFill>
                <a:latin typeface="Calibri" pitchFamily="34" charset="0"/>
              </a:rPr>
              <a:t>fs</a:t>
            </a:r>
            <a:endParaRPr kumimoji="0" lang="it-IT" sz="1800" b="1" i="0" u="none" strike="noStrike" cap="none" normalizeH="0" baseline="0" dirty="0" smtClean="0">
              <a:ln>
                <a:noFill/>
              </a:ln>
              <a:solidFill>
                <a:srgbClr val="EF6611"/>
              </a:solidFill>
              <a:effectLst/>
              <a:latin typeface="Arial" pitchFamily="34" charset="0"/>
            </a:endParaRPr>
          </a:p>
        </p:txBody>
      </p:sp>
      <p:sp>
        <p:nvSpPr>
          <p:cNvPr id="11" name="Rettangolo arrotondato 10"/>
          <p:cNvSpPr/>
          <p:nvPr/>
        </p:nvSpPr>
        <p:spPr>
          <a:xfrm>
            <a:off x="467430" y="1268700"/>
            <a:ext cx="8209140" cy="936130"/>
          </a:xfrm>
          <a:prstGeom prst="roundRect">
            <a:avLst/>
          </a:prstGeom>
          <a:noFill/>
          <a:ln>
            <a:solidFill>
              <a:srgbClr val="EF66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smtClean="0">
                <a:solidFill>
                  <a:schemeClr val="accent1">
                    <a:lumMod val="50000"/>
                  </a:schemeClr>
                </a:solidFill>
                <a:latin typeface="Arial" pitchFamily="34" charset="0"/>
                <a:cs typeface="Arial" pitchFamily="34" charset="0"/>
              </a:rPr>
              <a:t>Broad Band THz Radiation  </a:t>
            </a:r>
            <a:endParaRPr lang="en-US" b="1" dirty="0">
              <a:solidFill>
                <a:schemeClr val="accent1">
                  <a:lumMod val="50000"/>
                </a:schemeClr>
              </a:solidFill>
              <a:latin typeface="Arial" pitchFamily="34" charset="0"/>
              <a:cs typeface="Arial" pitchFamily="34" charset="0"/>
            </a:endParaRPr>
          </a:p>
          <a:p>
            <a:pPr algn="ctr" fontAlgn="auto">
              <a:spcBef>
                <a:spcPts val="0"/>
              </a:spcBef>
              <a:spcAft>
                <a:spcPts val="0"/>
              </a:spcAft>
              <a:defRPr/>
            </a:pPr>
            <a:r>
              <a:rPr lang="en-US" b="1" dirty="0">
                <a:solidFill>
                  <a:schemeClr val="accent1">
                    <a:lumMod val="50000"/>
                  </a:schemeClr>
                </a:solidFill>
                <a:latin typeface="Arial" pitchFamily="34" charset="0"/>
                <a:cs typeface="Arial" pitchFamily="34" charset="0"/>
              </a:rPr>
              <a:t>(150 GHz – 5 THz) with sub-</a:t>
            </a:r>
            <a:r>
              <a:rPr lang="en-US" b="1" dirty="0" err="1">
                <a:solidFill>
                  <a:schemeClr val="accent1">
                    <a:lumMod val="50000"/>
                  </a:schemeClr>
                </a:solidFill>
                <a:latin typeface="Arial" pitchFamily="34" charset="0"/>
                <a:cs typeface="Arial" pitchFamily="34" charset="0"/>
              </a:rPr>
              <a:t>ps</a:t>
            </a:r>
            <a:r>
              <a:rPr lang="en-US" b="1" dirty="0">
                <a:solidFill>
                  <a:schemeClr val="accent1">
                    <a:lumMod val="50000"/>
                  </a:schemeClr>
                </a:solidFill>
                <a:latin typeface="Arial" pitchFamily="34" charset="0"/>
                <a:cs typeface="Arial" pitchFamily="34" charset="0"/>
              </a:rPr>
              <a:t> high-brightness electron </a:t>
            </a:r>
            <a:r>
              <a:rPr lang="en-US" b="1" dirty="0" smtClean="0">
                <a:solidFill>
                  <a:schemeClr val="accent1">
                    <a:lumMod val="50000"/>
                  </a:schemeClr>
                </a:solidFill>
                <a:latin typeface="Arial" pitchFamily="34" charset="0"/>
                <a:cs typeface="Arial" pitchFamily="34" charset="0"/>
              </a:rPr>
              <a:t>bunches </a:t>
            </a:r>
          </a:p>
        </p:txBody>
      </p:sp>
      <p:pic>
        <p:nvPicPr>
          <p:cNvPr id="217089" name="Picture 1" descr="Z:\SparcData\2012_05_21\spot_UTLCAM03_2012_05_21_18_23_49\Sample Image.jpg"/>
          <p:cNvPicPr>
            <a:picLocks noChangeAspect="1" noChangeArrowheads="1"/>
          </p:cNvPicPr>
          <p:nvPr/>
        </p:nvPicPr>
        <p:blipFill>
          <a:blip r:embed="rId5" cstate="print"/>
          <a:srcRect l="36781" t="7207" r="36151"/>
          <a:stretch>
            <a:fillRect/>
          </a:stretch>
        </p:blipFill>
        <p:spPr bwMode="auto">
          <a:xfrm>
            <a:off x="611600" y="2235632"/>
            <a:ext cx="1080000" cy="2777588"/>
          </a:xfrm>
          <a:prstGeom prst="rect">
            <a:avLst/>
          </a:prstGeom>
          <a:noFill/>
        </p:spPr>
      </p:pic>
      <p:sp>
        <p:nvSpPr>
          <p:cNvPr id="13" name="Freccia a destra 12"/>
          <p:cNvSpPr/>
          <p:nvPr/>
        </p:nvSpPr>
        <p:spPr>
          <a:xfrm>
            <a:off x="1691600" y="3284980"/>
            <a:ext cx="720100" cy="36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 Box 4"/>
          <p:cNvSpPr txBox="1">
            <a:spLocks noChangeArrowheads="1"/>
          </p:cNvSpPr>
          <p:nvPr/>
        </p:nvSpPr>
        <p:spPr bwMode="auto">
          <a:xfrm>
            <a:off x="1619590" y="2780910"/>
            <a:ext cx="936130" cy="4320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200" b="1" i="0" u="none" strike="noStrike" cap="none" normalizeH="0" baseline="0" dirty="0" err="1" smtClean="0">
                <a:ln>
                  <a:noFill/>
                </a:ln>
                <a:solidFill>
                  <a:schemeClr val="tx1"/>
                </a:solidFill>
                <a:effectLst/>
                <a:cs typeface="Arial" pitchFamily="34" charset="0"/>
              </a:rPr>
              <a:t>Velocity</a:t>
            </a:r>
            <a:r>
              <a:rPr kumimoji="0" lang="it-IT" sz="1200" b="1" i="0" u="none" strike="noStrike" cap="none" normalizeH="0" baseline="0" dirty="0" smtClean="0">
                <a:ln>
                  <a:noFill/>
                </a:ln>
                <a:solidFill>
                  <a:schemeClr val="tx1"/>
                </a:solidFill>
                <a:effectLst/>
                <a:cs typeface="Arial" pitchFamily="34" charset="0"/>
              </a:rPr>
              <a:t> </a:t>
            </a:r>
            <a:r>
              <a:rPr lang="it-IT" sz="1200" b="1" dirty="0" err="1" smtClean="0">
                <a:cs typeface="Arial" pitchFamily="34" charset="0"/>
              </a:rPr>
              <a:t>Bunching</a:t>
            </a:r>
            <a:endParaRPr kumimoji="0" lang="it-IT" sz="1200" b="1" i="0" u="none" strike="noStrike" cap="none" normalizeH="0" baseline="0" dirty="0" smtClean="0">
              <a:ln>
                <a:noFill/>
              </a:ln>
              <a:solidFill>
                <a:schemeClr val="tx1"/>
              </a:solidFill>
              <a:effectLst/>
              <a:cs typeface="Arial" pitchFamily="34" charset="0"/>
            </a:endParaRPr>
          </a:p>
        </p:txBody>
      </p:sp>
      <p:sp>
        <p:nvSpPr>
          <p:cNvPr id="16" name="Text Box 4"/>
          <p:cNvSpPr txBox="1">
            <a:spLocks noChangeArrowheads="1"/>
          </p:cNvSpPr>
          <p:nvPr/>
        </p:nvSpPr>
        <p:spPr bwMode="auto">
          <a:xfrm>
            <a:off x="1403560" y="4005080"/>
            <a:ext cx="1008140" cy="576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spcAft>
                <a:spcPts val="1000"/>
              </a:spcAft>
            </a:pPr>
            <a:r>
              <a:rPr lang="it-IT" sz="1100" dirty="0" smtClean="0">
                <a:latin typeface="Calibri" pitchFamily="34" charset="0"/>
              </a:rPr>
              <a:t>1.389 ps/mm </a:t>
            </a:r>
          </a:p>
          <a:p>
            <a:pPr lvl="0">
              <a:spcAft>
                <a:spcPts val="1000"/>
              </a:spcAft>
            </a:pPr>
            <a:r>
              <a:rPr lang="it-IT" sz="1100" b="1" dirty="0" err="1" smtClean="0">
                <a:solidFill>
                  <a:srgbClr val="EF6611"/>
                </a:solidFill>
                <a:latin typeface="Symbol" pitchFamily="18" charset="2"/>
              </a:rPr>
              <a:t>s</a:t>
            </a:r>
            <a:r>
              <a:rPr lang="it-IT" sz="1100" b="1" baseline="-25000" dirty="0" err="1" smtClean="0">
                <a:solidFill>
                  <a:srgbClr val="EF6611"/>
                </a:solidFill>
                <a:latin typeface="+mj-lt"/>
              </a:rPr>
              <a:t>t</a:t>
            </a:r>
            <a:r>
              <a:rPr lang="it-IT" sz="1100" b="1" dirty="0" smtClean="0">
                <a:solidFill>
                  <a:srgbClr val="EF6611"/>
                </a:solidFill>
                <a:latin typeface="+mj-lt"/>
              </a:rPr>
              <a:t> = 2.586 ps</a:t>
            </a:r>
          </a:p>
          <a:p>
            <a:pPr>
              <a:spcAft>
                <a:spcPts val="1000"/>
              </a:spcAft>
            </a:pPr>
            <a:endParaRPr kumimoji="0" lang="it-IT" sz="1800" b="0" i="0" u="none" strike="noStrike" cap="none" normalizeH="0" baseline="0" dirty="0" smtClean="0">
              <a:ln>
                <a:noFill/>
              </a:ln>
              <a:solidFill>
                <a:schemeClr val="tx1"/>
              </a:solidFill>
              <a:effectLst/>
              <a:latin typeface="Arial" pitchFamily="34" charset="0"/>
            </a:endParaRPr>
          </a:p>
        </p:txBody>
      </p:sp>
      <p:cxnSp>
        <p:nvCxnSpPr>
          <p:cNvPr id="17" name="AutoShape 3"/>
          <p:cNvCxnSpPr>
            <a:cxnSpLocks noChangeShapeType="1"/>
          </p:cNvCxnSpPr>
          <p:nvPr/>
        </p:nvCxnSpPr>
        <p:spPr bwMode="auto">
          <a:xfrm rot="5400000">
            <a:off x="-450761" y="3410660"/>
            <a:ext cx="1980000" cy="400"/>
          </a:xfrm>
          <a:prstGeom prst="straightConnector1">
            <a:avLst/>
          </a:prstGeom>
          <a:noFill/>
          <a:ln w="38100">
            <a:solidFill>
              <a:srgbClr val="000000"/>
            </a:solidFill>
            <a:round/>
            <a:headEnd type="triangle" w="med" len="med"/>
            <a:tailEnd type="none" w="med" len="med"/>
          </a:ln>
        </p:spPr>
      </p:cxnSp>
      <p:sp>
        <p:nvSpPr>
          <p:cNvPr id="18" name="Text Box 4"/>
          <p:cNvSpPr txBox="1">
            <a:spLocks noChangeArrowheads="1"/>
          </p:cNvSpPr>
          <p:nvPr/>
        </p:nvSpPr>
        <p:spPr bwMode="auto">
          <a:xfrm rot="16200000">
            <a:off x="-216666" y="3104955"/>
            <a:ext cx="936130" cy="4320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2000" b="1" i="0" u="none" strike="noStrike" cap="none" normalizeH="0" baseline="0" dirty="0" err="1" smtClean="0">
                <a:ln>
                  <a:noFill/>
                </a:ln>
                <a:solidFill>
                  <a:schemeClr val="tx1"/>
                </a:solidFill>
                <a:effectLst/>
                <a:cs typeface="Arial" pitchFamily="34" charset="0"/>
              </a:rPr>
              <a:t>Time</a:t>
            </a:r>
            <a:endParaRPr kumimoji="0" lang="it-IT" sz="2000" b="1" i="0" u="none" strike="noStrike" cap="none" normalizeH="0" baseline="0" dirty="0" smtClean="0">
              <a:ln>
                <a:noFill/>
              </a:ln>
              <a:solidFill>
                <a:schemeClr val="tx1"/>
              </a:solidFill>
              <a:effectLst/>
              <a:cs typeface="Arial" pitchFamily="34" charset="0"/>
            </a:endParaRPr>
          </a:p>
        </p:txBody>
      </p:sp>
      <p:sp>
        <p:nvSpPr>
          <p:cNvPr id="19" name="CasellaDiTesto 18"/>
          <p:cNvSpPr txBox="1"/>
          <p:nvPr/>
        </p:nvSpPr>
        <p:spPr>
          <a:xfrm>
            <a:off x="6084210" y="3645030"/>
            <a:ext cx="2095445" cy="369332"/>
          </a:xfrm>
          <a:prstGeom prst="rect">
            <a:avLst/>
          </a:prstGeom>
          <a:noFill/>
        </p:spPr>
        <p:txBody>
          <a:bodyPr wrap="none" rtlCol="0">
            <a:spAutoFit/>
          </a:bodyPr>
          <a:lstStyle/>
          <a:p>
            <a:r>
              <a:rPr lang="it-IT" dirty="0" err="1" smtClean="0"/>
              <a:t>Golay</a:t>
            </a:r>
            <a:r>
              <a:rPr lang="it-IT" dirty="0" smtClean="0"/>
              <a:t> </a:t>
            </a:r>
            <a:r>
              <a:rPr lang="it-IT" dirty="0" err="1" smtClean="0"/>
              <a:t>cell</a:t>
            </a:r>
            <a:r>
              <a:rPr lang="it-IT" dirty="0" smtClean="0"/>
              <a:t> detector</a:t>
            </a:r>
            <a:endParaRPr lang="it-IT" dirty="0"/>
          </a:p>
        </p:txBody>
      </p:sp>
      <p:sp>
        <p:nvSpPr>
          <p:cNvPr id="20" name="CasellaDiTesto 19"/>
          <p:cNvSpPr txBox="1"/>
          <p:nvPr/>
        </p:nvSpPr>
        <p:spPr>
          <a:xfrm>
            <a:off x="5857115" y="4149100"/>
            <a:ext cx="659155" cy="369332"/>
          </a:xfrm>
          <a:prstGeom prst="rect">
            <a:avLst/>
          </a:prstGeom>
          <a:noFill/>
        </p:spPr>
        <p:txBody>
          <a:bodyPr wrap="none" rtlCol="0">
            <a:spAutoFit/>
          </a:bodyPr>
          <a:lstStyle/>
          <a:p>
            <a:r>
              <a:rPr lang="it-IT" dirty="0" smtClean="0"/>
              <a:t>CTR</a:t>
            </a:r>
            <a:endParaRPr lang="it-IT" dirty="0"/>
          </a:p>
        </p:txBody>
      </p:sp>
      <p:sp>
        <p:nvSpPr>
          <p:cNvPr id="21" name="CasellaDiTesto 20"/>
          <p:cNvSpPr txBox="1"/>
          <p:nvPr/>
        </p:nvSpPr>
        <p:spPr>
          <a:xfrm>
            <a:off x="7092350" y="5229250"/>
            <a:ext cx="684803" cy="369332"/>
          </a:xfrm>
          <a:prstGeom prst="rect">
            <a:avLst/>
          </a:prstGeom>
          <a:noFill/>
        </p:spPr>
        <p:txBody>
          <a:bodyPr wrap="none" rtlCol="0">
            <a:spAutoFit/>
          </a:bodyPr>
          <a:lstStyle/>
          <a:p>
            <a:r>
              <a:rPr lang="it-IT" dirty="0" smtClean="0"/>
              <a:t>CDR</a:t>
            </a:r>
            <a:endParaRPr lang="it-IT" dirty="0"/>
          </a:p>
        </p:txBody>
      </p:sp>
      <p:sp>
        <p:nvSpPr>
          <p:cNvPr id="22" name="CasellaDiTesto 21"/>
          <p:cNvSpPr txBox="1"/>
          <p:nvPr/>
        </p:nvSpPr>
        <p:spPr>
          <a:xfrm>
            <a:off x="7956470" y="5580018"/>
            <a:ext cx="684803" cy="369332"/>
          </a:xfrm>
          <a:prstGeom prst="rect">
            <a:avLst/>
          </a:prstGeom>
          <a:noFill/>
        </p:spPr>
        <p:txBody>
          <a:bodyPr wrap="none" rtlCol="0">
            <a:spAutoFit/>
          </a:bodyPr>
          <a:lstStyle/>
          <a:p>
            <a:r>
              <a:rPr lang="it-IT" dirty="0" smtClean="0"/>
              <a:t>CDR</a:t>
            </a:r>
            <a:endParaRPr lang="it-IT" dirty="0"/>
          </a:p>
        </p:txBody>
      </p:sp>
      <p:sp>
        <p:nvSpPr>
          <p:cNvPr id="24" name="CasellaDiTesto 23"/>
          <p:cNvSpPr txBox="1"/>
          <p:nvPr/>
        </p:nvSpPr>
        <p:spPr>
          <a:xfrm>
            <a:off x="755470" y="5373270"/>
            <a:ext cx="2608406" cy="646331"/>
          </a:xfrm>
          <a:prstGeom prst="rect">
            <a:avLst/>
          </a:prstGeom>
          <a:noFill/>
        </p:spPr>
        <p:txBody>
          <a:bodyPr wrap="none" rtlCol="0">
            <a:spAutoFit/>
          </a:bodyPr>
          <a:lstStyle/>
          <a:p>
            <a:r>
              <a:rPr lang="it-IT" dirty="0" err="1" smtClean="0"/>
              <a:t>Charge</a:t>
            </a:r>
            <a:r>
              <a:rPr lang="it-IT" dirty="0" smtClean="0"/>
              <a:t>: 300 </a:t>
            </a:r>
            <a:r>
              <a:rPr lang="it-IT" dirty="0" err="1" smtClean="0"/>
              <a:t>pC</a:t>
            </a:r>
            <a:endParaRPr lang="it-IT" dirty="0" smtClean="0"/>
          </a:p>
          <a:p>
            <a:r>
              <a:rPr lang="it-IT" dirty="0" err="1" smtClean="0"/>
              <a:t>Beam</a:t>
            </a:r>
            <a:r>
              <a:rPr lang="it-IT" dirty="0" smtClean="0"/>
              <a:t> </a:t>
            </a:r>
            <a:r>
              <a:rPr lang="it-IT" dirty="0" err="1" smtClean="0"/>
              <a:t>energy</a:t>
            </a:r>
            <a:r>
              <a:rPr lang="it-IT" dirty="0" smtClean="0"/>
              <a:t>: 140 </a:t>
            </a:r>
            <a:r>
              <a:rPr lang="it-IT" dirty="0" err="1" smtClean="0"/>
              <a:t>MeV</a:t>
            </a:r>
            <a:endParaRPr lang="it-IT" dirty="0"/>
          </a:p>
        </p:txBody>
      </p:sp>
      <p:sp>
        <p:nvSpPr>
          <p:cNvPr id="26" name="Titolo 1"/>
          <p:cNvSpPr>
            <a:spLocks noGrp="1"/>
          </p:cNvSpPr>
          <p:nvPr>
            <p:ph type="title"/>
          </p:nvPr>
        </p:nvSpPr>
        <p:spPr>
          <a:xfrm>
            <a:off x="457200" y="44450"/>
            <a:ext cx="8229600" cy="1143000"/>
          </a:xfrm>
        </p:spPr>
        <p:txBody>
          <a:bodyPr/>
          <a:lstStyle/>
          <a:p>
            <a:pPr lvl="0" eaLnBrk="1" hangingPunct="1"/>
            <a:r>
              <a:rPr lang="en-GB" sz="3200" b="1" dirty="0" smtClean="0">
                <a:solidFill>
                  <a:srgbClr val="FF0000"/>
                </a:solidFill>
                <a:latin typeface="Arial" pitchFamily="34" charset="0"/>
                <a:ea typeface="ＭＳ Ｐゴシック" charset="-128"/>
                <a:cs typeface="Arial" pitchFamily="34" charset="0"/>
              </a:rPr>
              <a:t>Activity 2012</a:t>
            </a:r>
            <a:r>
              <a:rPr lang="en-GB" sz="3200" b="1" dirty="0" smtClean="0">
                <a:solidFill>
                  <a:srgbClr val="FF0000"/>
                </a:solidFill>
                <a:ea typeface="ＭＳ Ｐゴシック" charset="-128"/>
              </a:rPr>
              <a:t> </a:t>
            </a:r>
            <a:br>
              <a:rPr lang="en-GB" sz="3200" b="1" dirty="0" smtClean="0">
                <a:solidFill>
                  <a:srgbClr val="FF0000"/>
                </a:solidFill>
                <a:ea typeface="ＭＳ Ｐゴシック" charset="-128"/>
              </a:rPr>
            </a:br>
            <a:r>
              <a:rPr lang="it-IT" sz="3200" dirty="0" err="1" smtClean="0">
                <a:solidFill>
                  <a:srgbClr val="FF0000"/>
                </a:solidFill>
                <a:latin typeface="Arial" pitchFamily="34" charset="0"/>
                <a:cs typeface="Arial" pitchFamily="34" charset="0"/>
              </a:rPr>
              <a:t>Highlights</a:t>
            </a:r>
            <a:endParaRPr lang="it-IT" sz="320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900"/>
            <a:ext cx="8229600" cy="638944"/>
          </a:xfrm>
        </p:spPr>
        <p:txBody>
          <a:bodyPr>
            <a:normAutofit fontScale="90000"/>
          </a:bodyPr>
          <a:lstStyle/>
          <a:p>
            <a:r>
              <a:rPr lang="it-IT" b="1" dirty="0" err="1" smtClean="0">
                <a:solidFill>
                  <a:srgbClr val="FF0000"/>
                </a:solidFill>
              </a:rPr>
              <a:t>SuperB</a:t>
            </a:r>
            <a:endParaRPr lang="en-US" b="1" dirty="0">
              <a:solidFill>
                <a:srgbClr val="FF0000"/>
              </a:solidFill>
            </a:endParaRPr>
          </a:p>
        </p:txBody>
      </p:sp>
      <p:sp>
        <p:nvSpPr>
          <p:cNvPr id="4" name="Segnaposto contenuto 3"/>
          <p:cNvSpPr>
            <a:spLocks noGrp="1"/>
          </p:cNvSpPr>
          <p:nvPr>
            <p:ph idx="1"/>
          </p:nvPr>
        </p:nvSpPr>
        <p:spPr>
          <a:xfrm>
            <a:off x="107504" y="824136"/>
            <a:ext cx="9036496" cy="5729888"/>
          </a:xfrm>
        </p:spPr>
        <p:txBody>
          <a:bodyPr>
            <a:noAutofit/>
          </a:bodyPr>
          <a:lstStyle/>
          <a:p>
            <a:pPr>
              <a:spcAft>
                <a:spcPts val="600"/>
              </a:spcAft>
            </a:pPr>
            <a:r>
              <a:rPr lang="it-IT" sz="2400" dirty="0" err="1" smtClean="0">
                <a:solidFill>
                  <a:srgbClr val="0000FF"/>
                </a:solidFill>
              </a:rPr>
              <a:t>Cabibbo</a:t>
            </a:r>
            <a:r>
              <a:rPr lang="it-IT" sz="2400" dirty="0" smtClean="0">
                <a:solidFill>
                  <a:srgbClr val="0000FF"/>
                </a:solidFill>
              </a:rPr>
              <a:t> </a:t>
            </a:r>
            <a:r>
              <a:rPr lang="it-IT" sz="2400" dirty="0" err="1" smtClean="0">
                <a:solidFill>
                  <a:srgbClr val="0000FF"/>
                </a:solidFill>
              </a:rPr>
              <a:t>Laboratory</a:t>
            </a:r>
            <a:r>
              <a:rPr lang="it-IT" sz="2400" dirty="0" smtClean="0">
                <a:solidFill>
                  <a:srgbClr val="0000FF"/>
                </a:solidFill>
              </a:rPr>
              <a:t>, </a:t>
            </a:r>
            <a:r>
              <a:rPr lang="en-US" sz="2400" dirty="0" smtClean="0">
                <a:solidFill>
                  <a:srgbClr val="0000FF"/>
                </a:solidFill>
              </a:rPr>
              <a:t>in </a:t>
            </a:r>
            <a:r>
              <a:rPr lang="en-US" sz="2400" dirty="0">
                <a:solidFill>
                  <a:srgbClr val="0000FF"/>
                </a:solidFill>
              </a:rPr>
              <a:t>charge of construction and </a:t>
            </a:r>
            <a:r>
              <a:rPr lang="en-US" sz="2400" dirty="0" smtClean="0">
                <a:solidFill>
                  <a:srgbClr val="0000FF"/>
                </a:solidFill>
              </a:rPr>
              <a:t>operation, </a:t>
            </a:r>
            <a:r>
              <a:rPr lang="it-IT" sz="2400" dirty="0" err="1" smtClean="0">
                <a:solidFill>
                  <a:srgbClr val="0000FF"/>
                </a:solidFill>
              </a:rPr>
              <a:t>has</a:t>
            </a:r>
            <a:r>
              <a:rPr lang="it-IT" sz="2400" dirty="0" smtClean="0">
                <a:solidFill>
                  <a:srgbClr val="0000FF"/>
                </a:solidFill>
              </a:rPr>
              <a:t> </a:t>
            </a:r>
            <a:r>
              <a:rPr lang="it-IT" sz="2400" dirty="0" err="1" smtClean="0">
                <a:solidFill>
                  <a:srgbClr val="0000FF"/>
                </a:solidFill>
              </a:rPr>
              <a:t>now</a:t>
            </a:r>
            <a:r>
              <a:rPr lang="it-IT" sz="2400" dirty="0" smtClean="0">
                <a:solidFill>
                  <a:srgbClr val="0000FF"/>
                </a:solidFill>
              </a:rPr>
              <a:t> a management </a:t>
            </a:r>
            <a:r>
              <a:rPr lang="it-IT" sz="2400" dirty="0" err="1" smtClean="0">
                <a:solidFill>
                  <a:srgbClr val="0000FF"/>
                </a:solidFill>
              </a:rPr>
              <a:t>structure</a:t>
            </a:r>
            <a:endParaRPr lang="it-IT" sz="2400" dirty="0" smtClean="0">
              <a:solidFill>
                <a:srgbClr val="0000FF"/>
              </a:solidFill>
            </a:endParaRPr>
          </a:p>
          <a:p>
            <a:pPr>
              <a:spcAft>
                <a:spcPts val="600"/>
              </a:spcAft>
            </a:pPr>
            <a:r>
              <a:rPr lang="it-IT" sz="2400" dirty="0" smtClean="0">
                <a:solidFill>
                  <a:srgbClr val="008000"/>
                </a:solidFill>
              </a:rPr>
              <a:t>The Accelerator and </a:t>
            </a:r>
            <a:r>
              <a:rPr lang="it-IT" sz="2400" dirty="0">
                <a:solidFill>
                  <a:srgbClr val="008000"/>
                </a:solidFill>
              </a:rPr>
              <a:t>T</a:t>
            </a:r>
            <a:r>
              <a:rPr lang="it-IT" sz="2400" dirty="0" smtClean="0">
                <a:solidFill>
                  <a:srgbClr val="008000"/>
                </a:solidFill>
              </a:rPr>
              <a:t>echnical </a:t>
            </a:r>
            <a:r>
              <a:rPr lang="it-IT" sz="2400" dirty="0" err="1" smtClean="0">
                <a:solidFill>
                  <a:srgbClr val="008000"/>
                </a:solidFill>
              </a:rPr>
              <a:t>departments</a:t>
            </a:r>
            <a:r>
              <a:rPr lang="it-IT" sz="2400" dirty="0" smtClean="0">
                <a:solidFill>
                  <a:srgbClr val="008000"/>
                </a:solidFill>
              </a:rPr>
              <a:t> are in </a:t>
            </a:r>
            <a:r>
              <a:rPr lang="it-IT" sz="2400" dirty="0" err="1" smtClean="0">
                <a:solidFill>
                  <a:srgbClr val="008000"/>
                </a:solidFill>
              </a:rPr>
              <a:t>place</a:t>
            </a:r>
            <a:r>
              <a:rPr lang="it-IT" sz="2400" dirty="0" smtClean="0">
                <a:solidFill>
                  <a:srgbClr val="008000"/>
                </a:solidFill>
              </a:rPr>
              <a:t> and </a:t>
            </a:r>
            <a:r>
              <a:rPr lang="it-IT" sz="2400" dirty="0" err="1" smtClean="0">
                <a:solidFill>
                  <a:srgbClr val="008000"/>
                </a:solidFill>
              </a:rPr>
              <a:t>almost</a:t>
            </a:r>
            <a:r>
              <a:rPr lang="it-IT" sz="2400" dirty="0" smtClean="0">
                <a:solidFill>
                  <a:srgbClr val="008000"/>
                </a:solidFill>
              </a:rPr>
              <a:t> </a:t>
            </a:r>
            <a:r>
              <a:rPr lang="it-IT" sz="2400" dirty="0" err="1" smtClean="0">
                <a:solidFill>
                  <a:srgbClr val="008000"/>
                </a:solidFill>
              </a:rPr>
              <a:t>all</a:t>
            </a:r>
            <a:r>
              <a:rPr lang="it-IT" sz="2400" dirty="0" smtClean="0">
                <a:solidFill>
                  <a:srgbClr val="008000"/>
                </a:solidFill>
              </a:rPr>
              <a:t> </a:t>
            </a:r>
            <a:r>
              <a:rPr lang="it-IT" sz="2400" dirty="0" err="1" smtClean="0">
                <a:solidFill>
                  <a:srgbClr val="008000"/>
                </a:solidFill>
              </a:rPr>
              <a:t>leaders</a:t>
            </a:r>
            <a:r>
              <a:rPr lang="it-IT" sz="2400" dirty="0" smtClean="0">
                <a:solidFill>
                  <a:srgbClr val="008000"/>
                </a:solidFill>
              </a:rPr>
              <a:t> of the </a:t>
            </a:r>
            <a:r>
              <a:rPr lang="it-IT" sz="2400" dirty="0" err="1" smtClean="0">
                <a:solidFill>
                  <a:srgbClr val="008000"/>
                </a:solidFill>
              </a:rPr>
              <a:t>subgroups</a:t>
            </a:r>
            <a:r>
              <a:rPr lang="it-IT" sz="2400" dirty="0" smtClean="0">
                <a:solidFill>
                  <a:srgbClr val="008000"/>
                </a:solidFill>
              </a:rPr>
              <a:t> </a:t>
            </a:r>
            <a:r>
              <a:rPr lang="it-IT" sz="2400" dirty="0" err="1" smtClean="0">
                <a:solidFill>
                  <a:srgbClr val="008000"/>
                </a:solidFill>
              </a:rPr>
              <a:t>have</a:t>
            </a:r>
            <a:r>
              <a:rPr lang="it-IT" sz="2400" dirty="0" smtClean="0">
                <a:solidFill>
                  <a:srgbClr val="008000"/>
                </a:solidFill>
              </a:rPr>
              <a:t> </a:t>
            </a:r>
            <a:r>
              <a:rPr lang="it-IT" sz="2400" dirty="0" err="1" smtClean="0">
                <a:solidFill>
                  <a:srgbClr val="008000"/>
                </a:solidFill>
              </a:rPr>
              <a:t>been</a:t>
            </a:r>
            <a:r>
              <a:rPr lang="it-IT" sz="2400" dirty="0" smtClean="0">
                <a:solidFill>
                  <a:srgbClr val="008000"/>
                </a:solidFill>
              </a:rPr>
              <a:t> </a:t>
            </a:r>
            <a:r>
              <a:rPr lang="it-IT" sz="2400" dirty="0" err="1" smtClean="0">
                <a:solidFill>
                  <a:srgbClr val="008000"/>
                </a:solidFill>
              </a:rPr>
              <a:t>identified</a:t>
            </a:r>
            <a:endParaRPr lang="it-IT" sz="2400" dirty="0" smtClean="0">
              <a:solidFill>
                <a:srgbClr val="008000"/>
              </a:solidFill>
            </a:endParaRPr>
          </a:p>
          <a:p>
            <a:r>
              <a:rPr lang="it-IT" sz="2400" dirty="0" smtClean="0">
                <a:solidFill>
                  <a:srgbClr val="0000FF"/>
                </a:solidFill>
              </a:rPr>
              <a:t>A </a:t>
            </a:r>
            <a:r>
              <a:rPr lang="it-IT" sz="2400" dirty="0" err="1" smtClean="0">
                <a:solidFill>
                  <a:srgbClr val="0000FF"/>
                </a:solidFill>
              </a:rPr>
              <a:t>cost</a:t>
            </a:r>
            <a:r>
              <a:rPr lang="it-IT" sz="2400" dirty="0" smtClean="0">
                <a:solidFill>
                  <a:srgbClr val="0000FF"/>
                </a:solidFill>
              </a:rPr>
              <a:t> </a:t>
            </a:r>
            <a:r>
              <a:rPr lang="it-IT" sz="2400" dirty="0" err="1" smtClean="0">
                <a:solidFill>
                  <a:srgbClr val="0000FF"/>
                </a:solidFill>
              </a:rPr>
              <a:t>review</a:t>
            </a:r>
            <a:r>
              <a:rPr lang="it-IT" sz="2400" dirty="0" smtClean="0">
                <a:solidFill>
                  <a:srgbClr val="0000FF"/>
                </a:solidFill>
              </a:rPr>
              <a:t> </a:t>
            </a:r>
            <a:r>
              <a:rPr lang="it-IT" sz="2400" dirty="0" err="1" smtClean="0">
                <a:solidFill>
                  <a:srgbClr val="0000FF"/>
                </a:solidFill>
              </a:rPr>
              <a:t>is</a:t>
            </a:r>
            <a:r>
              <a:rPr lang="it-IT" sz="2400" dirty="0" smtClean="0">
                <a:solidFill>
                  <a:srgbClr val="0000FF"/>
                </a:solidFill>
              </a:rPr>
              <a:t> in progress </a:t>
            </a:r>
            <a:r>
              <a:rPr lang="it-IT" sz="2400" dirty="0" err="1" smtClean="0">
                <a:solidFill>
                  <a:srgbClr val="0000FF"/>
                </a:solidFill>
              </a:rPr>
              <a:t>since</a:t>
            </a:r>
            <a:r>
              <a:rPr lang="it-IT" sz="2400" dirty="0" smtClean="0">
                <a:solidFill>
                  <a:srgbClr val="0000FF"/>
                </a:solidFill>
              </a:rPr>
              <a:t> April, due end of </a:t>
            </a:r>
            <a:r>
              <a:rPr lang="it-IT" sz="2400" dirty="0" err="1" smtClean="0">
                <a:solidFill>
                  <a:srgbClr val="0000FF"/>
                </a:solidFill>
              </a:rPr>
              <a:t>July</a:t>
            </a:r>
            <a:r>
              <a:rPr lang="it-IT" sz="2400" dirty="0" smtClean="0">
                <a:solidFill>
                  <a:srgbClr val="0000FF"/>
                </a:solidFill>
              </a:rPr>
              <a:t>. </a:t>
            </a:r>
            <a:r>
              <a:rPr lang="it-IT" sz="2400" dirty="0" err="1" smtClean="0">
                <a:solidFill>
                  <a:srgbClr val="0000FF"/>
                </a:solidFill>
              </a:rPr>
              <a:t>Many</a:t>
            </a:r>
            <a:r>
              <a:rPr lang="it-IT" sz="2400" dirty="0" smtClean="0">
                <a:solidFill>
                  <a:srgbClr val="0000FF"/>
                </a:solidFill>
              </a:rPr>
              <a:t> LNF AD </a:t>
            </a:r>
            <a:r>
              <a:rPr lang="it-IT" sz="2400" dirty="0" err="1" smtClean="0">
                <a:solidFill>
                  <a:srgbClr val="0000FF"/>
                </a:solidFill>
              </a:rPr>
              <a:t>experts</a:t>
            </a:r>
            <a:r>
              <a:rPr lang="it-IT" sz="2400" dirty="0" smtClean="0">
                <a:solidFill>
                  <a:srgbClr val="0000FF"/>
                </a:solidFill>
              </a:rPr>
              <a:t> are </a:t>
            </a:r>
            <a:r>
              <a:rPr lang="it-IT" sz="2400" dirty="0" err="1" smtClean="0">
                <a:solidFill>
                  <a:srgbClr val="0000FF"/>
                </a:solidFill>
              </a:rPr>
              <a:t>involved</a:t>
            </a:r>
            <a:r>
              <a:rPr lang="it-IT" sz="2400" dirty="0" smtClean="0">
                <a:solidFill>
                  <a:srgbClr val="0000FF"/>
                </a:solidFill>
              </a:rPr>
              <a:t> in </a:t>
            </a:r>
            <a:r>
              <a:rPr lang="it-IT" sz="2400" dirty="0" err="1" smtClean="0">
                <a:solidFill>
                  <a:srgbClr val="0000FF"/>
                </a:solidFill>
              </a:rPr>
              <a:t>this</a:t>
            </a:r>
            <a:r>
              <a:rPr lang="it-IT" sz="2400" dirty="0" smtClean="0">
                <a:solidFill>
                  <a:srgbClr val="0000FF"/>
                </a:solidFill>
              </a:rPr>
              <a:t> </a:t>
            </a:r>
            <a:r>
              <a:rPr lang="it-IT" sz="2400" dirty="0" err="1" smtClean="0">
                <a:solidFill>
                  <a:srgbClr val="0000FF"/>
                </a:solidFill>
              </a:rPr>
              <a:t>process</a:t>
            </a:r>
            <a:endParaRPr lang="it-IT" sz="2400" dirty="0" smtClean="0">
              <a:solidFill>
                <a:srgbClr val="0000FF"/>
              </a:solidFill>
            </a:endParaRPr>
          </a:p>
          <a:p>
            <a:pPr marL="274320" lvl="1" indent="-274320">
              <a:buClr>
                <a:schemeClr val="accent3"/>
              </a:buClr>
              <a:buSzPct val="95000"/>
            </a:pPr>
            <a:r>
              <a:rPr lang="it-IT" sz="2400" dirty="0" smtClean="0">
                <a:solidFill>
                  <a:srgbClr val="008000"/>
                </a:solidFill>
              </a:rPr>
              <a:t>In </a:t>
            </a:r>
            <a:r>
              <a:rPr lang="it-IT" sz="2400" dirty="0" err="1" smtClean="0">
                <a:solidFill>
                  <a:srgbClr val="008000"/>
                </a:solidFill>
              </a:rPr>
              <a:t>parallel</a:t>
            </a:r>
            <a:r>
              <a:rPr lang="it-IT" sz="2400" dirty="0" smtClean="0">
                <a:solidFill>
                  <a:srgbClr val="008000"/>
                </a:solidFill>
              </a:rPr>
              <a:t>, work </a:t>
            </a:r>
            <a:r>
              <a:rPr lang="it-IT" sz="2400" dirty="0" err="1" smtClean="0">
                <a:solidFill>
                  <a:srgbClr val="008000"/>
                </a:solidFill>
              </a:rPr>
              <a:t>is</a:t>
            </a:r>
            <a:r>
              <a:rPr lang="it-IT" sz="2400" dirty="0" smtClean="0">
                <a:solidFill>
                  <a:srgbClr val="008000"/>
                </a:solidFill>
              </a:rPr>
              <a:t> on-</a:t>
            </a:r>
            <a:r>
              <a:rPr lang="it-IT" sz="2400" dirty="0" err="1" smtClean="0">
                <a:solidFill>
                  <a:srgbClr val="008000"/>
                </a:solidFill>
              </a:rPr>
              <a:t>going</a:t>
            </a:r>
            <a:r>
              <a:rPr lang="it-IT" sz="2400" dirty="0" smtClean="0">
                <a:solidFill>
                  <a:srgbClr val="008000"/>
                </a:solidFill>
              </a:rPr>
              <a:t> to </a:t>
            </a:r>
            <a:r>
              <a:rPr lang="it-IT" sz="2400" dirty="0" err="1" smtClean="0">
                <a:solidFill>
                  <a:srgbClr val="008000"/>
                </a:solidFill>
              </a:rPr>
              <a:t>freeze</a:t>
            </a:r>
            <a:r>
              <a:rPr lang="it-IT" sz="2400" dirty="0" smtClean="0">
                <a:solidFill>
                  <a:srgbClr val="008000"/>
                </a:solidFill>
              </a:rPr>
              <a:t> the </a:t>
            </a:r>
            <a:r>
              <a:rPr lang="it-IT" sz="2400" dirty="0" err="1" smtClean="0">
                <a:solidFill>
                  <a:srgbClr val="008000"/>
                </a:solidFill>
              </a:rPr>
              <a:t>footprint</a:t>
            </a:r>
            <a:r>
              <a:rPr lang="it-IT" sz="2400" dirty="0" smtClean="0">
                <a:solidFill>
                  <a:srgbClr val="008000"/>
                </a:solidFill>
              </a:rPr>
              <a:t> of the </a:t>
            </a:r>
            <a:r>
              <a:rPr lang="it-IT" sz="2400" dirty="0" err="1" smtClean="0">
                <a:solidFill>
                  <a:srgbClr val="008000"/>
                </a:solidFill>
              </a:rPr>
              <a:t>accelerator</a:t>
            </a:r>
            <a:r>
              <a:rPr lang="it-IT" sz="2400" dirty="0" smtClean="0">
                <a:solidFill>
                  <a:srgbClr val="008000"/>
                </a:solidFill>
              </a:rPr>
              <a:t> and solve the </a:t>
            </a:r>
            <a:r>
              <a:rPr lang="it-IT" sz="2400" dirty="0" err="1" smtClean="0">
                <a:solidFill>
                  <a:srgbClr val="008000"/>
                </a:solidFill>
              </a:rPr>
              <a:t>most</a:t>
            </a:r>
            <a:r>
              <a:rPr lang="it-IT" sz="2400" dirty="0" smtClean="0">
                <a:solidFill>
                  <a:srgbClr val="008000"/>
                </a:solidFill>
              </a:rPr>
              <a:t> </a:t>
            </a:r>
            <a:r>
              <a:rPr lang="it-IT" sz="2400" dirty="0" err="1" smtClean="0">
                <a:solidFill>
                  <a:srgbClr val="008000"/>
                </a:solidFill>
              </a:rPr>
              <a:t>urgent</a:t>
            </a:r>
            <a:r>
              <a:rPr lang="it-IT" sz="2400" dirty="0" smtClean="0">
                <a:solidFill>
                  <a:srgbClr val="008000"/>
                </a:solidFill>
              </a:rPr>
              <a:t> </a:t>
            </a:r>
            <a:r>
              <a:rPr lang="it-IT" sz="2400" dirty="0" err="1" smtClean="0">
                <a:solidFill>
                  <a:srgbClr val="008000"/>
                </a:solidFill>
              </a:rPr>
              <a:t>issues</a:t>
            </a:r>
            <a:endParaRPr lang="it-IT" sz="2400" dirty="0" smtClean="0">
              <a:solidFill>
                <a:srgbClr val="008000"/>
              </a:solidFill>
            </a:endParaRPr>
          </a:p>
          <a:p>
            <a:pPr marL="274320" lvl="1" indent="-274320">
              <a:buClr>
                <a:schemeClr val="accent3"/>
              </a:buClr>
              <a:buSzPct val="95000"/>
            </a:pPr>
            <a:r>
              <a:rPr lang="en-US" sz="2400" dirty="0">
                <a:solidFill>
                  <a:srgbClr val="0000FF"/>
                </a:solidFill>
              </a:rPr>
              <a:t>R&amp;D on some specific topics </a:t>
            </a:r>
            <a:r>
              <a:rPr lang="en-US" sz="2400" dirty="0" smtClean="0">
                <a:solidFill>
                  <a:srgbClr val="0000FF"/>
                </a:solidFill>
              </a:rPr>
              <a:t>is still </a:t>
            </a:r>
            <a:r>
              <a:rPr lang="en-US" sz="2400" dirty="0">
                <a:solidFill>
                  <a:srgbClr val="0000FF"/>
                </a:solidFill>
              </a:rPr>
              <a:t>in progress</a:t>
            </a:r>
          </a:p>
          <a:p>
            <a:pPr marL="274320" lvl="1" indent="-274320">
              <a:spcAft>
                <a:spcPts val="600"/>
              </a:spcAft>
              <a:buClr>
                <a:schemeClr val="accent3"/>
              </a:buClr>
              <a:buSzPct val="95000"/>
            </a:pPr>
            <a:r>
              <a:rPr lang="en-US" sz="2400" dirty="0" smtClean="0">
                <a:solidFill>
                  <a:srgbClr val="008000"/>
                </a:solidFill>
              </a:rPr>
              <a:t>MOUs </a:t>
            </a:r>
            <a:r>
              <a:rPr lang="en-US" sz="2400" dirty="0">
                <a:solidFill>
                  <a:srgbClr val="008000"/>
                </a:solidFill>
              </a:rPr>
              <a:t>with several international laboratories </a:t>
            </a:r>
            <a:r>
              <a:rPr lang="en-US" sz="2400" dirty="0" smtClean="0">
                <a:solidFill>
                  <a:srgbClr val="008000"/>
                </a:solidFill>
              </a:rPr>
              <a:t>are in preparation</a:t>
            </a:r>
            <a:endParaRPr lang="it-IT" sz="2400" dirty="0" smtClean="0">
              <a:solidFill>
                <a:srgbClr val="008000"/>
              </a:solidFill>
            </a:endParaRPr>
          </a:p>
          <a:p>
            <a:r>
              <a:rPr lang="it-IT" sz="2400" dirty="0" smtClean="0">
                <a:solidFill>
                  <a:srgbClr val="0000FF"/>
                </a:solidFill>
              </a:rPr>
              <a:t>The </a:t>
            </a:r>
            <a:r>
              <a:rPr lang="it-IT" sz="2400" dirty="0" err="1" smtClean="0">
                <a:solidFill>
                  <a:srgbClr val="0000FF"/>
                </a:solidFill>
              </a:rPr>
              <a:t>possibility</a:t>
            </a:r>
            <a:r>
              <a:rPr lang="it-IT" sz="2400" dirty="0" smtClean="0">
                <a:solidFill>
                  <a:srgbClr val="0000FF"/>
                </a:solidFill>
              </a:rPr>
              <a:t> to use the </a:t>
            </a:r>
            <a:r>
              <a:rPr lang="it-IT" sz="2400" dirty="0" err="1" smtClean="0">
                <a:solidFill>
                  <a:srgbClr val="0000FF"/>
                </a:solidFill>
              </a:rPr>
              <a:t>SuperB</a:t>
            </a:r>
            <a:r>
              <a:rPr lang="it-IT" sz="2400" dirty="0" smtClean="0">
                <a:solidFill>
                  <a:srgbClr val="0000FF"/>
                </a:solidFill>
              </a:rPr>
              <a:t> </a:t>
            </a:r>
            <a:r>
              <a:rPr lang="it-IT" sz="2400" dirty="0" err="1" smtClean="0">
                <a:solidFill>
                  <a:srgbClr val="0000FF"/>
                </a:solidFill>
              </a:rPr>
              <a:t>Linac</a:t>
            </a:r>
            <a:r>
              <a:rPr lang="it-IT" sz="2400" dirty="0" smtClean="0">
                <a:solidFill>
                  <a:srgbClr val="0000FF"/>
                </a:solidFill>
              </a:rPr>
              <a:t> </a:t>
            </a:r>
            <a:r>
              <a:rPr lang="it-IT" sz="2400" dirty="0" err="1" smtClean="0">
                <a:solidFill>
                  <a:srgbClr val="0000FF"/>
                </a:solidFill>
              </a:rPr>
              <a:t>as</a:t>
            </a:r>
            <a:r>
              <a:rPr lang="it-IT" sz="2400" dirty="0" smtClean="0">
                <a:solidFill>
                  <a:srgbClr val="0000FF"/>
                </a:solidFill>
              </a:rPr>
              <a:t> an FEL </a:t>
            </a:r>
            <a:r>
              <a:rPr lang="it-IT" sz="2400" dirty="0" err="1" smtClean="0">
                <a:solidFill>
                  <a:srgbClr val="0000FF"/>
                </a:solidFill>
              </a:rPr>
              <a:t>facility</a:t>
            </a:r>
            <a:r>
              <a:rPr lang="it-IT" sz="2400" dirty="0" smtClean="0">
                <a:solidFill>
                  <a:srgbClr val="0000FF"/>
                </a:solidFill>
              </a:rPr>
              <a:t> </a:t>
            </a:r>
            <a:r>
              <a:rPr lang="it-IT" sz="2400" dirty="0" err="1" smtClean="0">
                <a:solidFill>
                  <a:srgbClr val="0000FF"/>
                </a:solidFill>
              </a:rPr>
              <a:t>is</a:t>
            </a:r>
            <a:r>
              <a:rPr lang="it-IT" sz="2400" dirty="0" smtClean="0">
                <a:solidFill>
                  <a:srgbClr val="0000FF"/>
                </a:solidFill>
              </a:rPr>
              <a:t> </a:t>
            </a:r>
            <a:r>
              <a:rPr lang="it-IT" sz="2400" dirty="0" err="1" smtClean="0">
                <a:solidFill>
                  <a:srgbClr val="0000FF"/>
                </a:solidFill>
              </a:rPr>
              <a:t>being</a:t>
            </a:r>
            <a:r>
              <a:rPr lang="it-IT" sz="2400" dirty="0" smtClean="0">
                <a:solidFill>
                  <a:srgbClr val="0000FF"/>
                </a:solidFill>
              </a:rPr>
              <a:t> </a:t>
            </a:r>
            <a:r>
              <a:rPr lang="it-IT" sz="2400" dirty="0" err="1" smtClean="0">
                <a:solidFill>
                  <a:srgbClr val="0000FF"/>
                </a:solidFill>
              </a:rPr>
              <a:t>studied</a:t>
            </a:r>
            <a:endParaRPr lang="it-IT" sz="2400" dirty="0" smtClean="0">
              <a:solidFill>
                <a:srgbClr val="0000FF"/>
              </a:solidFill>
            </a:endParaRPr>
          </a:p>
          <a:p>
            <a:r>
              <a:rPr lang="it-IT" sz="2400" dirty="0" smtClean="0">
                <a:solidFill>
                  <a:srgbClr val="008000"/>
                </a:solidFill>
              </a:rPr>
              <a:t>18 new positions, </a:t>
            </a:r>
            <a:r>
              <a:rPr lang="it-IT" sz="2400" dirty="0" err="1" smtClean="0">
                <a:solidFill>
                  <a:srgbClr val="008000"/>
                </a:solidFill>
              </a:rPr>
              <a:t>mostly</a:t>
            </a:r>
            <a:r>
              <a:rPr lang="it-IT" sz="2400" dirty="0" smtClean="0">
                <a:solidFill>
                  <a:srgbClr val="008000"/>
                </a:solidFill>
              </a:rPr>
              <a:t> for </a:t>
            </a:r>
            <a:r>
              <a:rPr lang="it-IT" sz="2400" dirty="0" err="1" smtClean="0">
                <a:solidFill>
                  <a:srgbClr val="008000"/>
                </a:solidFill>
              </a:rPr>
              <a:t>engineering</a:t>
            </a:r>
            <a:r>
              <a:rPr lang="it-IT" sz="2400" dirty="0" smtClean="0">
                <a:solidFill>
                  <a:srgbClr val="008000"/>
                </a:solidFill>
              </a:rPr>
              <a:t>, </a:t>
            </a:r>
            <a:r>
              <a:rPr lang="it-IT" sz="2400" dirty="0" err="1" smtClean="0">
                <a:solidFill>
                  <a:srgbClr val="008000"/>
                </a:solidFill>
              </a:rPr>
              <a:t>have</a:t>
            </a:r>
            <a:r>
              <a:rPr lang="it-IT" sz="2400" dirty="0" smtClean="0">
                <a:solidFill>
                  <a:srgbClr val="008000"/>
                </a:solidFill>
              </a:rPr>
              <a:t> </a:t>
            </a:r>
            <a:r>
              <a:rPr lang="it-IT" sz="2400" dirty="0" err="1" smtClean="0">
                <a:solidFill>
                  <a:srgbClr val="008000"/>
                </a:solidFill>
              </a:rPr>
              <a:t>been</a:t>
            </a:r>
            <a:r>
              <a:rPr lang="it-IT" sz="2400" dirty="0" smtClean="0">
                <a:solidFill>
                  <a:srgbClr val="008000"/>
                </a:solidFill>
              </a:rPr>
              <a:t> </a:t>
            </a:r>
            <a:r>
              <a:rPr lang="it-IT" sz="2400" dirty="0" err="1" smtClean="0">
                <a:solidFill>
                  <a:srgbClr val="008000"/>
                </a:solidFill>
              </a:rPr>
              <a:t>called</a:t>
            </a:r>
            <a:r>
              <a:rPr lang="it-IT" sz="2400" dirty="0" smtClean="0">
                <a:solidFill>
                  <a:srgbClr val="008000"/>
                </a:solidFill>
              </a:rPr>
              <a:t> and </a:t>
            </a:r>
            <a:r>
              <a:rPr lang="it-IT" sz="2400" dirty="0" err="1" smtClean="0">
                <a:solidFill>
                  <a:srgbClr val="008000"/>
                </a:solidFill>
              </a:rPr>
              <a:t>selections</a:t>
            </a:r>
            <a:r>
              <a:rPr lang="it-IT" sz="2400" dirty="0" smtClean="0">
                <a:solidFill>
                  <a:srgbClr val="008000"/>
                </a:solidFill>
              </a:rPr>
              <a:t> to be </a:t>
            </a:r>
            <a:r>
              <a:rPr lang="it-IT" sz="2400" dirty="0" err="1" smtClean="0">
                <a:solidFill>
                  <a:srgbClr val="008000"/>
                </a:solidFill>
              </a:rPr>
              <a:t>finished</a:t>
            </a:r>
            <a:r>
              <a:rPr lang="it-IT" sz="2400" dirty="0" smtClean="0">
                <a:solidFill>
                  <a:srgbClr val="008000"/>
                </a:solidFill>
              </a:rPr>
              <a:t> </a:t>
            </a:r>
            <a:r>
              <a:rPr lang="it-IT" sz="2400" dirty="0" err="1" smtClean="0">
                <a:solidFill>
                  <a:srgbClr val="008000"/>
                </a:solidFill>
              </a:rPr>
              <a:t>this</a:t>
            </a:r>
            <a:r>
              <a:rPr lang="it-IT" sz="2400" dirty="0" smtClean="0">
                <a:solidFill>
                  <a:srgbClr val="008000"/>
                </a:solidFill>
              </a:rPr>
              <a:t> </a:t>
            </a:r>
            <a:r>
              <a:rPr lang="it-IT" sz="2400" dirty="0" err="1" smtClean="0">
                <a:solidFill>
                  <a:srgbClr val="008000"/>
                </a:solidFill>
              </a:rPr>
              <a:t>month</a:t>
            </a:r>
            <a:endParaRPr lang="en-US" sz="2400" dirty="0">
              <a:solidFill>
                <a:srgbClr val="008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95327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2306736" y="-9689"/>
            <a:ext cx="8229600" cy="492664"/>
          </a:xfrm>
        </p:spPr>
        <p:txBody>
          <a:bodyPr>
            <a:noAutofit/>
          </a:bodyPr>
          <a:lstStyle/>
          <a:p>
            <a:r>
              <a:rPr lang="it-IT" sz="3600" b="1" dirty="0" smtClean="0">
                <a:solidFill>
                  <a:srgbClr val="FF0000"/>
                </a:solidFill>
              </a:rPr>
              <a:t>Accelerator</a:t>
            </a:r>
            <a:endParaRPr lang="en-US" sz="3600" b="1" dirty="0">
              <a:solidFill>
                <a:srgbClr val="FF0000"/>
              </a:solidFill>
            </a:endParaRPr>
          </a:p>
        </p:txBody>
      </p:sp>
      <p:sp>
        <p:nvSpPr>
          <p:cNvPr id="4" name="Segnaposto numero diapositiva 3"/>
          <p:cNvSpPr>
            <a:spLocks noGrp="1"/>
          </p:cNvSpPr>
          <p:nvPr>
            <p:ph type="sldNum" sz="quarter" idx="12"/>
          </p:nvPr>
        </p:nvSpPr>
        <p:spPr/>
        <p:txBody>
          <a:bodyPr/>
          <a:lstStyle/>
          <a:p>
            <a:fld id="{6AEB9F76-9530-4300-8742-75C38656C82A}" type="slidenum">
              <a:rPr lang="en-US" smtClean="0">
                <a:solidFill>
                  <a:srgbClr val="04617B">
                    <a:shade val="90000"/>
                  </a:srgbClr>
                </a:solidFill>
              </a:rPr>
              <a:pPr/>
              <a:t>53</a:t>
            </a:fld>
            <a:endParaRPr lang="en-US">
              <a:solidFill>
                <a:srgbClr val="04617B">
                  <a:shade val="90000"/>
                </a:srgbClr>
              </a:solidFill>
            </a:endParaRPr>
          </a:p>
        </p:txBody>
      </p:sp>
      <p:graphicFrame>
        <p:nvGraphicFramePr>
          <p:cNvPr id="5" name="Diagramma 4"/>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4553091"/>
              </p:ext>
            </p:extLst>
          </p:nvPr>
        </p:nvGraphicFramePr>
        <p:xfrm>
          <a:off x="4572000" y="692696"/>
          <a:ext cx="4320480" cy="5976664"/>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6" name="Diagramma 5"/>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348169"/>
              </p:ext>
            </p:extLst>
          </p:nvPr>
        </p:nvGraphicFramePr>
        <p:xfrm>
          <a:off x="107504" y="548680"/>
          <a:ext cx="4572000" cy="617220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grpSp>
        <p:nvGrpSpPr>
          <p:cNvPr id="3" name="Groupe 6"/>
          <p:cNvGrpSpPr/>
          <p:nvPr/>
        </p:nvGrpSpPr>
        <p:grpSpPr>
          <a:xfrm>
            <a:off x="3337079" y="44624"/>
            <a:ext cx="2387049" cy="504056"/>
            <a:chOff x="973304" y="-182393"/>
            <a:chExt cx="2387049" cy="504056"/>
          </a:xfrm>
          <a:scene3d>
            <a:camera prst="orthographicFront"/>
            <a:lightRig rig="flat" dir="t"/>
          </a:scene3d>
        </p:grpSpPr>
        <p:sp>
          <p:nvSpPr>
            <p:cNvPr id="8" name="Rectangle à coins arrondis 7"/>
            <p:cNvSpPr/>
            <p:nvPr/>
          </p:nvSpPr>
          <p:spPr>
            <a:xfrm>
              <a:off x="973304" y="-182393"/>
              <a:ext cx="2373623" cy="438351"/>
            </a:xfrm>
            <a:prstGeom prst="roundRect">
              <a:avLst>
                <a:gd name="adj" fmla="val 0"/>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Rectangle 8"/>
            <p:cNvSpPr/>
            <p:nvPr/>
          </p:nvSpPr>
          <p:spPr>
            <a:xfrm>
              <a:off x="973304" y="-116688"/>
              <a:ext cx="2387049" cy="43835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1100" kern="1200" dirty="0"/>
                <a:t>TECHNICAL </a:t>
              </a:r>
              <a:r>
                <a:rPr lang="en-US" sz="1100" kern="1200" dirty="0" smtClean="0"/>
                <a:t>COORDINATOR</a:t>
              </a:r>
            </a:p>
            <a:p>
              <a:pPr lvl="0" algn="ctr" defTabSz="400050">
                <a:lnSpc>
                  <a:spcPct val="90000"/>
                </a:lnSpc>
                <a:spcBef>
                  <a:spcPct val="0"/>
                </a:spcBef>
                <a:spcAft>
                  <a:spcPct val="35000"/>
                </a:spcAft>
              </a:pPr>
              <a:r>
                <a:rPr lang="en-US" sz="1100" kern="1200" dirty="0" smtClean="0"/>
                <a:t>W. SCANDALE</a:t>
              </a:r>
              <a:endParaRPr lang="en-US" sz="1100" kern="1200"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5523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35496" y="-99392"/>
            <a:ext cx="8856984" cy="1006801"/>
          </a:xfrm>
        </p:spPr>
        <p:txBody>
          <a:bodyPr>
            <a:noAutofit/>
          </a:bodyPr>
          <a:lstStyle/>
          <a:p>
            <a:r>
              <a:rPr lang="it-IT" sz="4000" dirty="0">
                <a:solidFill>
                  <a:srgbClr val="FF0000"/>
                </a:solidFill>
              </a:rPr>
              <a:t>L</a:t>
            </a:r>
            <a:r>
              <a:rPr lang="it-IT" sz="4000" dirty="0" smtClean="0">
                <a:solidFill>
                  <a:srgbClr val="FF0000"/>
                </a:solidFill>
              </a:rPr>
              <a:t>ayout @ Tor Vergata </a:t>
            </a:r>
            <a:r>
              <a:rPr lang="it-IT" sz="4000" dirty="0" err="1" smtClean="0">
                <a:solidFill>
                  <a:srgbClr val="FF0000"/>
                </a:solidFill>
              </a:rPr>
              <a:t>University</a:t>
            </a:r>
            <a:r>
              <a:rPr lang="it-IT" sz="4000" dirty="0" smtClean="0">
                <a:solidFill>
                  <a:srgbClr val="FF0000"/>
                </a:solidFill>
              </a:rPr>
              <a:t> campus</a:t>
            </a:r>
            <a:endParaRPr lang="en-US" sz="4000" dirty="0">
              <a:solidFill>
                <a:srgbClr val="FF0000"/>
              </a:solidFill>
            </a:endParaRPr>
          </a:p>
        </p:txBody>
      </p:sp>
      <p:sp>
        <p:nvSpPr>
          <p:cNvPr id="3" name="Segnaposto numero diapositiva 2"/>
          <p:cNvSpPr>
            <a:spLocks noGrp="1"/>
          </p:cNvSpPr>
          <p:nvPr>
            <p:ph type="sldNum" sz="quarter" idx="12"/>
          </p:nvPr>
        </p:nvSpPr>
        <p:spPr/>
        <p:txBody>
          <a:bodyPr/>
          <a:lstStyle/>
          <a:p>
            <a:fld id="{6AEB9F76-9530-4300-8742-75C38656C82A}" type="slidenum">
              <a:rPr lang="en-US" smtClean="0"/>
              <a:pPr/>
              <a:t>54</a:t>
            </a:fld>
            <a:endParaRPr lang="en-US"/>
          </a:p>
        </p:txBody>
      </p:sp>
      <p:grpSp>
        <p:nvGrpSpPr>
          <p:cNvPr id="4" name="Gruppo 7"/>
          <p:cNvGrpSpPr/>
          <p:nvPr/>
        </p:nvGrpSpPr>
        <p:grpSpPr>
          <a:xfrm>
            <a:off x="179512" y="1268760"/>
            <a:ext cx="8892480" cy="5296791"/>
            <a:chOff x="179512" y="1268760"/>
            <a:chExt cx="8892480" cy="5296791"/>
          </a:xfrm>
        </p:grpSpPr>
        <p:pic>
          <p:nvPicPr>
            <p:cNvPr id="3074" name="Picture 2"/>
            <p:cNvPicPr>
              <a:picLocks noChangeAspect="1" noChangeArrowheads="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2843808" y="1268760"/>
              <a:ext cx="6228184" cy="529679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Rettangolo 4"/>
            <p:cNvSpPr/>
            <p:nvPr/>
          </p:nvSpPr>
          <p:spPr>
            <a:xfrm>
              <a:off x="179512" y="1401642"/>
              <a:ext cx="2448272" cy="5016758"/>
            </a:xfrm>
            <a:prstGeom prst="rect">
              <a:avLst/>
            </a:prstGeom>
          </p:spPr>
          <p:txBody>
            <a:bodyPr wrap="square">
              <a:spAutoFit/>
            </a:bodyPr>
            <a:lstStyle/>
            <a:p>
              <a:pPr>
                <a:buClr>
                  <a:schemeClr val="accent2"/>
                </a:buClr>
              </a:pPr>
              <a:r>
                <a:rPr lang="it-IT" sz="2000" dirty="0">
                  <a:solidFill>
                    <a:srgbClr val="0000FF"/>
                  </a:solidFill>
                  <a:ea typeface="ＭＳ Ｐゴシック" pitchFamily="34" charset="-128"/>
                </a:rPr>
                <a:t>Ground </a:t>
              </a:r>
              <a:r>
                <a:rPr lang="it-IT" sz="2000" dirty="0" err="1">
                  <a:solidFill>
                    <a:srgbClr val="0000FF"/>
                  </a:solidFill>
                  <a:ea typeface="ＭＳ Ｐゴシック" pitchFamily="34" charset="-128"/>
                </a:rPr>
                <a:t>motion</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measurements</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performed</a:t>
              </a:r>
              <a:r>
                <a:rPr lang="it-IT" sz="2000" dirty="0">
                  <a:solidFill>
                    <a:srgbClr val="0000FF"/>
                  </a:solidFill>
                  <a:ea typeface="ＭＳ Ｐゴシック" pitchFamily="34" charset="-128"/>
                </a:rPr>
                <a:t> on site </a:t>
              </a:r>
              <a:r>
                <a:rPr lang="it-IT" sz="2000" dirty="0" err="1" smtClean="0">
                  <a:solidFill>
                    <a:srgbClr val="0000FF"/>
                  </a:solidFill>
                  <a:ea typeface="ＭＳ Ｐゴシック" pitchFamily="34" charset="-128"/>
                </a:rPr>
                <a:t>showed</a:t>
              </a:r>
              <a:r>
                <a:rPr lang="it-IT" sz="2000" dirty="0" smtClean="0">
                  <a:solidFill>
                    <a:srgbClr val="0000FF"/>
                  </a:solidFill>
                  <a:ea typeface="ＭＳ Ｐゴシック" pitchFamily="34" charset="-128"/>
                </a:rPr>
                <a:t> </a:t>
              </a:r>
              <a:r>
                <a:rPr lang="it-IT" sz="2000" dirty="0" err="1">
                  <a:solidFill>
                    <a:srgbClr val="0000FF"/>
                  </a:solidFill>
                  <a:ea typeface="ＭＳ Ｐゴシック" pitchFamily="34" charset="-128"/>
                </a:rPr>
                <a:t>very</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solid</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grounds</a:t>
              </a:r>
              <a:r>
                <a:rPr lang="it-IT" sz="2000" dirty="0">
                  <a:solidFill>
                    <a:srgbClr val="0000FF"/>
                  </a:solidFill>
                  <a:ea typeface="ＭＳ Ｐゴシック" pitchFamily="34" charset="-128"/>
                </a:rPr>
                <a:t> in </a:t>
              </a:r>
              <a:r>
                <a:rPr lang="it-IT" sz="2000" dirty="0" err="1">
                  <a:solidFill>
                    <a:srgbClr val="0000FF"/>
                  </a:solidFill>
                  <a:ea typeface="ＭＳ Ｐゴシック" pitchFamily="34" charset="-128"/>
                </a:rPr>
                <a:t>spite</a:t>
              </a:r>
              <a:r>
                <a:rPr lang="it-IT" sz="2000" dirty="0">
                  <a:solidFill>
                    <a:srgbClr val="0000FF"/>
                  </a:solidFill>
                  <a:ea typeface="ＭＳ Ｐゴシック" pitchFamily="34" charset="-128"/>
                </a:rPr>
                <a:t> of the </a:t>
              </a:r>
              <a:r>
                <a:rPr lang="it-IT" sz="2000" dirty="0" err="1">
                  <a:solidFill>
                    <a:srgbClr val="0000FF"/>
                  </a:solidFill>
                  <a:ea typeface="ＭＳ Ｐゴシック" pitchFamily="34" charset="-128"/>
                </a:rPr>
                <a:t>vicinity</a:t>
              </a:r>
              <a:r>
                <a:rPr lang="it-IT" sz="2000" dirty="0">
                  <a:solidFill>
                    <a:srgbClr val="0000FF"/>
                  </a:solidFill>
                  <a:ea typeface="ＭＳ Ｐゴシック" pitchFamily="34" charset="-128"/>
                </a:rPr>
                <a:t> of the </a:t>
              </a:r>
              <a:r>
                <a:rPr lang="it-IT" sz="2000" dirty="0" err="1">
                  <a:solidFill>
                    <a:srgbClr val="0000FF"/>
                  </a:solidFill>
                  <a:ea typeface="ＭＳ Ｐゴシック" pitchFamily="34" charset="-128"/>
                </a:rPr>
                <a:t>highway</a:t>
              </a:r>
              <a:r>
                <a:rPr lang="it-IT" sz="2000" dirty="0">
                  <a:solidFill>
                    <a:srgbClr val="0000FF"/>
                  </a:solidFill>
                  <a:ea typeface="ＭＳ Ｐゴシック" pitchFamily="34" charset="-128"/>
                </a:rPr>
                <a:t>, just 100 m </a:t>
              </a:r>
              <a:r>
                <a:rPr lang="it-IT" sz="2000" dirty="0" err="1" smtClean="0">
                  <a:solidFill>
                    <a:srgbClr val="0000FF"/>
                  </a:solidFill>
                  <a:ea typeface="ＭＳ Ｐゴシック" pitchFamily="34" charset="-128"/>
                </a:rPr>
                <a:t>away</a:t>
              </a:r>
              <a:endParaRPr lang="it-IT" sz="2000" dirty="0" smtClean="0">
                <a:solidFill>
                  <a:srgbClr val="0000FF"/>
                </a:solidFill>
                <a:ea typeface="ＭＳ Ｐゴシック" pitchFamily="34" charset="-128"/>
              </a:endParaRPr>
            </a:p>
            <a:p>
              <a:pPr>
                <a:buClr>
                  <a:schemeClr val="accent2"/>
                </a:buClr>
              </a:pPr>
              <a:endParaRPr lang="it-IT" sz="2000" dirty="0">
                <a:solidFill>
                  <a:srgbClr val="0000FF"/>
                </a:solidFill>
                <a:ea typeface="ＭＳ Ｐゴシック" pitchFamily="34" charset="-128"/>
              </a:endParaRPr>
            </a:p>
            <a:p>
              <a:pPr>
                <a:buClr>
                  <a:schemeClr val="accent2"/>
                </a:buClr>
              </a:pPr>
              <a:r>
                <a:rPr lang="it-IT" sz="2000" dirty="0">
                  <a:solidFill>
                    <a:srgbClr val="0000FF"/>
                  </a:solidFill>
                  <a:ea typeface="ＭＳ Ｐゴシック" pitchFamily="34" charset="-128"/>
                </a:rPr>
                <a:t>The </a:t>
              </a:r>
              <a:r>
                <a:rPr lang="it-IT" sz="2000" dirty="0" err="1">
                  <a:solidFill>
                    <a:srgbClr val="0000FF"/>
                  </a:solidFill>
                  <a:ea typeface="ＭＳ Ｐゴシック" pitchFamily="34" charset="-128"/>
                </a:rPr>
                <a:t>highway</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is</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at</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higher</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level</a:t>
              </a:r>
              <a:r>
                <a:rPr lang="it-IT" sz="2000" dirty="0">
                  <a:solidFill>
                    <a:srgbClr val="0000FF"/>
                  </a:solidFill>
                  <a:ea typeface="ＭＳ Ｐゴシック" pitchFamily="34" charset="-128"/>
                </a:rPr>
                <a:t> with </a:t>
              </a:r>
              <a:r>
                <a:rPr lang="it-IT" sz="2000" dirty="0" err="1">
                  <a:solidFill>
                    <a:srgbClr val="0000FF"/>
                  </a:solidFill>
                  <a:ea typeface="ＭＳ Ｐゴシック" pitchFamily="34" charset="-128"/>
                </a:rPr>
                <a:t>respect</a:t>
              </a:r>
              <a:r>
                <a:rPr lang="it-IT" sz="2000" dirty="0">
                  <a:solidFill>
                    <a:srgbClr val="0000FF"/>
                  </a:solidFill>
                  <a:ea typeface="ＭＳ Ｐゴシック" pitchFamily="34" charset="-128"/>
                </a:rPr>
                <a:t> to the site, and the </a:t>
              </a:r>
              <a:r>
                <a:rPr lang="it-IT" sz="2000" dirty="0" err="1">
                  <a:solidFill>
                    <a:srgbClr val="0000FF"/>
                  </a:solidFill>
                  <a:ea typeface="ＭＳ Ｐゴシック" pitchFamily="34" charset="-128"/>
                </a:rPr>
                <a:t>traffic</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vibrations</a:t>
              </a:r>
              <a:r>
                <a:rPr lang="it-IT" sz="2000" dirty="0">
                  <a:solidFill>
                    <a:srgbClr val="0000FF"/>
                  </a:solidFill>
                  <a:ea typeface="ＭＳ Ｐゴシック" pitchFamily="34" charset="-128"/>
                </a:rPr>
                <a:t> («cultural </a:t>
              </a:r>
              <a:r>
                <a:rPr lang="it-IT" sz="2000" dirty="0" err="1">
                  <a:solidFill>
                    <a:srgbClr val="0000FF"/>
                  </a:solidFill>
                  <a:ea typeface="ＭＳ Ｐゴシック" pitchFamily="34" charset="-128"/>
                </a:rPr>
                <a:t>noise</a:t>
              </a:r>
              <a:r>
                <a:rPr lang="it-IT" sz="2000" dirty="0">
                  <a:solidFill>
                    <a:srgbClr val="0000FF"/>
                  </a:solidFill>
                  <a:ea typeface="ＭＳ Ｐゴシック" pitchFamily="34" charset="-128"/>
                </a:rPr>
                <a:t>») are </a:t>
              </a:r>
              <a:r>
                <a:rPr lang="it-IT" sz="2000" dirty="0" err="1">
                  <a:solidFill>
                    <a:srgbClr val="0000FF"/>
                  </a:solidFill>
                  <a:ea typeface="ＭＳ Ｐゴシック" pitchFamily="34" charset="-128"/>
                </a:rPr>
                <a:t>very</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well</a:t>
              </a:r>
              <a:r>
                <a:rPr lang="it-IT" sz="2000" dirty="0">
                  <a:solidFill>
                    <a:srgbClr val="0000FF"/>
                  </a:solidFill>
                  <a:ea typeface="ＭＳ Ｐゴシック" pitchFamily="34" charset="-128"/>
                </a:rPr>
                <a:t> </a:t>
              </a:r>
              <a:r>
                <a:rPr lang="it-IT" sz="2000" dirty="0" err="1">
                  <a:solidFill>
                    <a:srgbClr val="0000FF"/>
                  </a:solidFill>
                  <a:ea typeface="ＭＳ Ｐゴシック" pitchFamily="34" charset="-128"/>
                </a:rPr>
                <a:t>damped</a:t>
              </a:r>
              <a:r>
                <a:rPr lang="it-IT" sz="2000" dirty="0">
                  <a:solidFill>
                    <a:srgbClr val="0000FF"/>
                  </a:solidFill>
                  <a:ea typeface="ＭＳ Ｐゴシック" pitchFamily="34" charset="-128"/>
                </a:rPr>
                <a:t> </a:t>
              </a:r>
              <a:endParaRPr lang="en-US" sz="2000" dirty="0">
                <a:solidFill>
                  <a:srgbClr val="0000FF"/>
                </a:solidFill>
                <a:ea typeface="ＭＳ Ｐゴシック" pitchFamily="34" charset="-128"/>
              </a:endParaRPr>
            </a:p>
          </p:txBody>
        </p:sp>
        <p:cxnSp>
          <p:nvCxnSpPr>
            <p:cNvPr id="7" name="Connettore 2 6"/>
            <p:cNvCxnSpPr/>
            <p:nvPr/>
          </p:nvCxnSpPr>
          <p:spPr>
            <a:xfrm>
              <a:off x="1259632" y="3789040"/>
              <a:ext cx="2736304" cy="720080"/>
            </a:xfrm>
            <a:prstGeom prst="straightConnector1">
              <a:avLst/>
            </a:prstGeom>
            <a:ln w="571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grpSp>
      <p:sp>
        <p:nvSpPr>
          <p:cNvPr id="9" name="Text Box 24"/>
          <p:cNvSpPr txBox="1">
            <a:spLocks noChangeArrowheads="1"/>
          </p:cNvSpPr>
          <p:nvPr/>
        </p:nvSpPr>
        <p:spPr bwMode="auto">
          <a:xfrm>
            <a:off x="5796136" y="2924944"/>
            <a:ext cx="864096" cy="430887"/>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100" b="1" dirty="0" smtClean="0">
                <a:solidFill>
                  <a:srgbClr val="000000"/>
                </a:solidFill>
              </a:rPr>
              <a:t>LER Spin Rotators</a:t>
            </a:r>
            <a:endParaRPr lang="ru-RU" sz="1100" b="1" dirty="0">
              <a:solidFill>
                <a:srgbClr val="000000"/>
              </a:solidFill>
            </a:endParaRPr>
          </a:p>
        </p:txBody>
      </p:sp>
      <p:cxnSp>
        <p:nvCxnSpPr>
          <p:cNvPr id="11" name="Connettore 2 10"/>
          <p:cNvCxnSpPr/>
          <p:nvPr/>
        </p:nvCxnSpPr>
        <p:spPr>
          <a:xfrm flipH="1" flipV="1">
            <a:off x="5957900" y="2204864"/>
            <a:ext cx="198276" cy="720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6660232" y="2780928"/>
            <a:ext cx="720080" cy="43146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 name="Text Box 29"/>
          <p:cNvSpPr txBox="1">
            <a:spLocks noChangeArrowheads="1"/>
          </p:cNvSpPr>
          <p:nvPr/>
        </p:nvSpPr>
        <p:spPr bwMode="auto">
          <a:xfrm>
            <a:off x="4932040" y="4911551"/>
            <a:ext cx="1152128" cy="461665"/>
          </a:xfrm>
          <a:prstGeom prst="rect">
            <a:avLst/>
          </a:prstGeom>
          <a:solidFill>
            <a:schemeClr val="tx2">
              <a:lumMod val="40000"/>
              <a:lumOff val="60000"/>
            </a:schemeClr>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dirty="0">
                <a:solidFill>
                  <a:srgbClr val="000000"/>
                </a:solidFill>
              </a:rPr>
              <a:t>Injection </a:t>
            </a:r>
            <a:r>
              <a:rPr lang="en-US" sz="1200" b="1" dirty="0" smtClean="0">
                <a:solidFill>
                  <a:srgbClr val="000000"/>
                </a:solidFill>
              </a:rPr>
              <a:t>&amp; RF section</a:t>
            </a:r>
            <a:endParaRPr lang="ru-RU" sz="1200" b="1" dirty="0">
              <a:solidFill>
                <a:srgbClr val="000000"/>
              </a:solidFill>
            </a:endParaRPr>
          </a:p>
        </p:txBody>
      </p:sp>
      <p:cxnSp>
        <p:nvCxnSpPr>
          <p:cNvPr id="17" name="Connettore 2 16"/>
          <p:cNvCxnSpPr/>
          <p:nvPr/>
        </p:nvCxnSpPr>
        <p:spPr>
          <a:xfrm flipV="1">
            <a:off x="5652120" y="4509120"/>
            <a:ext cx="72008" cy="4024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V="1">
            <a:off x="5652120" y="4710335"/>
            <a:ext cx="792088" cy="2012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 Box 31"/>
          <p:cNvSpPr txBox="1">
            <a:spLocks noChangeArrowheads="1"/>
          </p:cNvSpPr>
          <p:nvPr/>
        </p:nvSpPr>
        <p:spPr bwMode="auto">
          <a:xfrm>
            <a:off x="6589042" y="1540594"/>
            <a:ext cx="503238" cy="376238"/>
          </a:xfrm>
          <a:prstGeom prst="rect">
            <a:avLst/>
          </a:prstGeom>
          <a:solidFill>
            <a:srgbClr val="FFFF00"/>
          </a:solidFill>
          <a:ln w="9525">
            <a:solidFill>
              <a:schemeClr val="tx1"/>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FF0000"/>
                </a:solidFill>
              </a:rPr>
              <a:t>IP</a:t>
            </a:r>
            <a:endParaRPr lang="ru-RU" b="1">
              <a:solidFill>
                <a:srgbClr val="FF0000"/>
              </a:solidFill>
            </a:endParaRPr>
          </a:p>
        </p:txBody>
      </p:sp>
      <p:sp>
        <p:nvSpPr>
          <p:cNvPr id="23" name="Text Box 28"/>
          <p:cNvSpPr txBox="1">
            <a:spLocks noChangeArrowheads="1"/>
          </p:cNvSpPr>
          <p:nvPr/>
        </p:nvSpPr>
        <p:spPr bwMode="auto">
          <a:xfrm>
            <a:off x="7164461" y="4564930"/>
            <a:ext cx="863923" cy="276999"/>
          </a:xfrm>
          <a:prstGeom prst="rect">
            <a:avLst/>
          </a:prstGeom>
          <a:solidFill>
            <a:srgbClr val="00FF00"/>
          </a:solidFill>
          <a:ln w="9525">
            <a:solidFill>
              <a:schemeClr val="tx1"/>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solidFill>
                  <a:srgbClr val="000000"/>
                </a:solidFill>
              </a:rPr>
              <a:t>3 ID cells</a:t>
            </a:r>
            <a:endParaRPr lang="ru-RU" sz="1200" b="1">
              <a:solidFill>
                <a:srgbClr val="000000"/>
              </a:solidFill>
            </a:endParaRPr>
          </a:p>
        </p:txBody>
      </p:sp>
      <p:sp>
        <p:nvSpPr>
          <p:cNvPr id="24" name="Text Box 28"/>
          <p:cNvSpPr txBox="1">
            <a:spLocks noChangeArrowheads="1"/>
          </p:cNvSpPr>
          <p:nvPr/>
        </p:nvSpPr>
        <p:spPr bwMode="auto">
          <a:xfrm>
            <a:off x="3995936" y="3429000"/>
            <a:ext cx="863923" cy="276999"/>
          </a:xfrm>
          <a:prstGeom prst="rect">
            <a:avLst/>
          </a:prstGeom>
          <a:solidFill>
            <a:srgbClr val="00FF00"/>
          </a:solidFill>
          <a:ln w="9525">
            <a:solidFill>
              <a:schemeClr val="tx1"/>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200" b="1">
                <a:solidFill>
                  <a:srgbClr val="000000"/>
                </a:solidFill>
              </a:rPr>
              <a:t>3 ID cells</a:t>
            </a:r>
            <a:endParaRPr lang="ru-RU" sz="1200" b="1">
              <a:solidFill>
                <a:srgbClr val="000000"/>
              </a:solidFill>
            </a:endParaRPr>
          </a:p>
        </p:txBody>
      </p:sp>
      <p:sp>
        <p:nvSpPr>
          <p:cNvPr id="25" name="Text Box 28"/>
          <p:cNvSpPr txBox="1">
            <a:spLocks noChangeArrowheads="1"/>
          </p:cNvSpPr>
          <p:nvPr/>
        </p:nvSpPr>
        <p:spPr bwMode="auto">
          <a:xfrm>
            <a:off x="7092281" y="5888305"/>
            <a:ext cx="1088504" cy="523220"/>
          </a:xfrm>
          <a:prstGeom prst="rect">
            <a:avLst/>
          </a:prstGeom>
          <a:solidFill>
            <a:srgbClr val="FF0000"/>
          </a:solidFill>
          <a:ln w="9525">
            <a:solidFill>
              <a:schemeClr val="tx1"/>
            </a:solidFill>
            <a:miter lim="800000"/>
            <a:headEnd/>
            <a:tailEnd/>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sz="1400" b="1" dirty="0" err="1" smtClean="0">
                <a:solidFill>
                  <a:schemeClr val="bg1"/>
                </a:solidFill>
              </a:rPr>
              <a:t>Linac</a:t>
            </a:r>
            <a:r>
              <a:rPr lang="it-IT" sz="1400" b="1" dirty="0" smtClean="0">
                <a:solidFill>
                  <a:schemeClr val="bg1"/>
                </a:solidFill>
              </a:rPr>
              <a:t> </a:t>
            </a:r>
            <a:r>
              <a:rPr lang="it-IT" sz="1400" b="1" dirty="0" err="1" smtClean="0">
                <a:solidFill>
                  <a:schemeClr val="bg1"/>
                </a:solidFill>
              </a:rPr>
              <a:t>complex</a:t>
            </a:r>
            <a:endParaRPr lang="ru-RU" sz="1400" b="1"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16424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16632"/>
            <a:ext cx="8229600" cy="1143000"/>
          </a:xfrm>
        </p:spPr>
        <p:txBody>
          <a:bodyPr/>
          <a:lstStyle/>
          <a:p>
            <a:pPr eaLnBrk="1" hangingPunct="1"/>
            <a:r>
              <a:rPr lang="en-US" dirty="0" smtClean="0">
                <a:solidFill>
                  <a:srgbClr val="FF0000"/>
                </a:solidFill>
                <a:ea typeface="ＭＳ Ｐゴシック" pitchFamily="34" charset="-128"/>
              </a:rPr>
              <a:t>Main Rings </a:t>
            </a:r>
            <a:endParaRPr lang="ru-RU" dirty="0" smtClean="0">
              <a:solidFill>
                <a:srgbClr val="FF0000"/>
              </a:solidFill>
              <a:ea typeface="ＭＳ Ｐゴシック" pitchFamily="34" charset="-128"/>
            </a:endParaRPr>
          </a:p>
        </p:txBody>
      </p:sp>
      <p:sp>
        <p:nvSpPr>
          <p:cNvPr id="45059" name="Rectangle 3"/>
          <p:cNvSpPr>
            <a:spLocks noGrp="1" noChangeArrowheads="1"/>
          </p:cNvSpPr>
          <p:nvPr>
            <p:ph idx="1"/>
          </p:nvPr>
        </p:nvSpPr>
        <p:spPr>
          <a:xfrm>
            <a:off x="183704" y="1386632"/>
            <a:ext cx="8579296" cy="4911824"/>
          </a:xfrm>
        </p:spPr>
        <p:txBody>
          <a:bodyPr>
            <a:normAutofit/>
          </a:bodyPr>
          <a:lstStyle/>
          <a:p>
            <a:pPr marL="274320" indent="-274320" eaLnBrk="1" fontAlgn="auto" hangingPunct="1">
              <a:lnSpc>
                <a:spcPct val="80000"/>
              </a:lnSpc>
              <a:spcAft>
                <a:spcPts val="0"/>
              </a:spcAft>
              <a:buClr>
                <a:schemeClr val="accent2"/>
              </a:buClr>
              <a:buFont typeface="Wingdings 2"/>
              <a:buChar char=""/>
              <a:defRPr/>
            </a:pPr>
            <a:r>
              <a:rPr lang="en-US" sz="2400" dirty="0" smtClean="0">
                <a:solidFill>
                  <a:srgbClr val="0000FF"/>
                </a:solidFill>
                <a:ea typeface="+mn-ea"/>
              </a:rPr>
              <a:t>The two rings have similar geometry and layout, except for the length of dipoles</a:t>
            </a:r>
          </a:p>
          <a:p>
            <a:pPr marL="274320" indent="-274320" eaLnBrk="1" fontAlgn="auto" hangingPunct="1">
              <a:lnSpc>
                <a:spcPct val="80000"/>
              </a:lnSpc>
              <a:spcAft>
                <a:spcPts val="0"/>
              </a:spcAft>
              <a:buClr>
                <a:schemeClr val="accent2"/>
              </a:buClr>
              <a:buFont typeface="Wingdings 2"/>
              <a:buChar char=""/>
              <a:defRPr/>
            </a:pPr>
            <a:endParaRPr lang="en-US" sz="2400" dirty="0" smtClean="0">
              <a:solidFill>
                <a:srgbClr val="0000FF"/>
              </a:solidFill>
              <a:ea typeface="+mn-ea"/>
            </a:endParaRPr>
          </a:p>
          <a:p>
            <a:pPr marL="274320" indent="-274320" eaLnBrk="1" fontAlgn="auto" hangingPunct="1">
              <a:lnSpc>
                <a:spcPct val="80000"/>
              </a:lnSpc>
              <a:spcAft>
                <a:spcPts val="0"/>
              </a:spcAft>
              <a:buClr>
                <a:schemeClr val="accent2"/>
              </a:buClr>
              <a:buFont typeface="Wingdings 2"/>
              <a:buChar char=""/>
              <a:defRPr/>
            </a:pPr>
            <a:r>
              <a:rPr lang="it-IT" sz="2400" dirty="0" smtClean="0">
                <a:solidFill>
                  <a:srgbClr val="0000FF"/>
                </a:solidFill>
                <a:ea typeface="+mn-ea"/>
              </a:rPr>
              <a:t>The </a:t>
            </a:r>
            <a:r>
              <a:rPr lang="it-IT" sz="2400" dirty="0" err="1" smtClean="0">
                <a:solidFill>
                  <a:srgbClr val="0000FF"/>
                </a:solidFill>
                <a:ea typeface="+mn-ea"/>
              </a:rPr>
              <a:t>arcs</a:t>
            </a:r>
            <a:r>
              <a:rPr lang="it-IT" sz="2400" dirty="0" smtClean="0">
                <a:solidFill>
                  <a:srgbClr val="0000FF"/>
                </a:solidFill>
                <a:ea typeface="+mn-ea"/>
              </a:rPr>
              <a:t> </a:t>
            </a:r>
            <a:r>
              <a:rPr lang="it-IT" sz="2400" dirty="0" err="1" smtClean="0">
                <a:solidFill>
                  <a:srgbClr val="0000FF"/>
                </a:solidFill>
                <a:ea typeface="+mn-ea"/>
              </a:rPr>
              <a:t>cells</a:t>
            </a:r>
            <a:r>
              <a:rPr lang="it-IT" sz="2400" dirty="0" smtClean="0">
                <a:solidFill>
                  <a:srgbClr val="0000FF"/>
                </a:solidFill>
                <a:ea typeface="+mn-ea"/>
              </a:rPr>
              <a:t> </a:t>
            </a:r>
            <a:r>
              <a:rPr lang="it-IT" sz="2400" dirty="0" err="1" smtClean="0">
                <a:solidFill>
                  <a:srgbClr val="0000FF"/>
                </a:solidFill>
                <a:ea typeface="+mn-ea"/>
              </a:rPr>
              <a:t>have</a:t>
            </a:r>
            <a:r>
              <a:rPr lang="it-IT" sz="2400" dirty="0" smtClean="0">
                <a:solidFill>
                  <a:srgbClr val="0000FF"/>
                </a:solidFill>
                <a:ea typeface="+mn-ea"/>
              </a:rPr>
              <a:t> a design </a:t>
            </a:r>
            <a:r>
              <a:rPr lang="it-IT" sz="2400" dirty="0" err="1" smtClean="0">
                <a:solidFill>
                  <a:srgbClr val="0000FF"/>
                </a:solidFill>
                <a:ea typeface="+mn-ea"/>
              </a:rPr>
              <a:t>similar</a:t>
            </a:r>
            <a:r>
              <a:rPr lang="it-IT" sz="2400" dirty="0" smtClean="0">
                <a:solidFill>
                  <a:srgbClr val="0000FF"/>
                </a:solidFill>
                <a:ea typeface="+mn-ea"/>
              </a:rPr>
              <a:t> to </a:t>
            </a:r>
            <a:r>
              <a:rPr lang="it-IT" sz="2400" dirty="0" err="1" smtClean="0">
                <a:solidFill>
                  <a:srgbClr val="0000FF"/>
                </a:solidFill>
                <a:ea typeface="+mn-ea"/>
              </a:rPr>
              <a:t>that</a:t>
            </a:r>
            <a:r>
              <a:rPr lang="it-IT" sz="2400" dirty="0" smtClean="0">
                <a:solidFill>
                  <a:srgbClr val="0000FF"/>
                </a:solidFill>
                <a:ea typeface="+mn-ea"/>
              </a:rPr>
              <a:t> of </a:t>
            </a:r>
            <a:r>
              <a:rPr lang="it-IT" sz="2400" dirty="0" err="1" smtClean="0">
                <a:solidFill>
                  <a:srgbClr val="0000FF"/>
                </a:solidFill>
                <a:ea typeface="+mn-ea"/>
              </a:rPr>
              <a:t>Synchrotron</a:t>
            </a:r>
            <a:r>
              <a:rPr lang="it-IT" sz="2400" dirty="0" smtClean="0">
                <a:solidFill>
                  <a:srgbClr val="0000FF"/>
                </a:solidFill>
                <a:ea typeface="+mn-ea"/>
              </a:rPr>
              <a:t> Light </a:t>
            </a:r>
            <a:r>
              <a:rPr lang="it-IT" sz="2400" dirty="0" err="1" smtClean="0">
                <a:solidFill>
                  <a:srgbClr val="0000FF"/>
                </a:solidFill>
                <a:ea typeface="+mn-ea"/>
              </a:rPr>
              <a:t>Sources</a:t>
            </a:r>
            <a:r>
              <a:rPr lang="it-IT" sz="2400" dirty="0" smtClean="0">
                <a:solidFill>
                  <a:srgbClr val="0000FF"/>
                </a:solidFill>
                <a:ea typeface="+mn-ea"/>
              </a:rPr>
              <a:t> and </a:t>
            </a:r>
            <a:r>
              <a:rPr lang="it-IT" sz="2400" dirty="0" err="1" smtClean="0">
                <a:solidFill>
                  <a:srgbClr val="0000FF"/>
                </a:solidFill>
                <a:ea typeface="+mn-ea"/>
              </a:rPr>
              <a:t>Damping</a:t>
            </a:r>
            <a:r>
              <a:rPr lang="it-IT" sz="2400" dirty="0" smtClean="0">
                <a:solidFill>
                  <a:srgbClr val="0000FF"/>
                </a:solidFill>
                <a:ea typeface="+mn-ea"/>
              </a:rPr>
              <a:t> Rings in </a:t>
            </a:r>
            <a:r>
              <a:rPr lang="it-IT" sz="2400" dirty="0" err="1" smtClean="0">
                <a:solidFill>
                  <a:srgbClr val="0000FF"/>
                </a:solidFill>
                <a:ea typeface="+mn-ea"/>
              </a:rPr>
              <a:t>order</a:t>
            </a:r>
            <a:r>
              <a:rPr lang="it-IT" sz="2400" dirty="0" smtClean="0">
                <a:solidFill>
                  <a:srgbClr val="0000FF"/>
                </a:solidFill>
                <a:ea typeface="+mn-ea"/>
              </a:rPr>
              <a:t> to </a:t>
            </a:r>
            <a:r>
              <a:rPr lang="it-IT" sz="2400" dirty="0" err="1" smtClean="0">
                <a:solidFill>
                  <a:srgbClr val="0000FF"/>
                </a:solidFill>
                <a:ea typeface="+mn-ea"/>
              </a:rPr>
              <a:t>achieve</a:t>
            </a:r>
            <a:r>
              <a:rPr lang="it-IT" sz="2400" dirty="0" smtClean="0">
                <a:solidFill>
                  <a:srgbClr val="0000FF"/>
                </a:solidFill>
                <a:ea typeface="+mn-ea"/>
              </a:rPr>
              <a:t> the </a:t>
            </a:r>
            <a:r>
              <a:rPr lang="it-IT" sz="2400" dirty="0" err="1" smtClean="0">
                <a:solidFill>
                  <a:srgbClr val="0000FF"/>
                </a:solidFill>
                <a:ea typeface="+mn-ea"/>
              </a:rPr>
              <a:t>very</a:t>
            </a:r>
            <a:r>
              <a:rPr lang="it-IT" sz="2400" dirty="0" smtClean="0">
                <a:solidFill>
                  <a:srgbClr val="0000FF"/>
                </a:solidFill>
                <a:ea typeface="+mn-ea"/>
              </a:rPr>
              <a:t> low </a:t>
            </a:r>
            <a:r>
              <a:rPr lang="it-IT" sz="2400" dirty="0" err="1" smtClean="0">
                <a:solidFill>
                  <a:srgbClr val="0000FF"/>
                </a:solidFill>
                <a:ea typeface="+mn-ea"/>
              </a:rPr>
              <a:t>emittances</a:t>
            </a:r>
            <a:r>
              <a:rPr lang="it-IT" sz="2400" dirty="0" smtClean="0">
                <a:solidFill>
                  <a:srgbClr val="0000FF"/>
                </a:solidFill>
                <a:ea typeface="+mn-ea"/>
              </a:rPr>
              <a:t> </a:t>
            </a:r>
            <a:r>
              <a:rPr lang="it-IT" sz="2400" dirty="0" err="1" smtClean="0">
                <a:solidFill>
                  <a:srgbClr val="0000FF"/>
                </a:solidFill>
                <a:ea typeface="+mn-ea"/>
              </a:rPr>
              <a:t>needed</a:t>
            </a:r>
            <a:endParaRPr lang="it-IT" sz="2400" dirty="0" smtClean="0">
              <a:solidFill>
                <a:srgbClr val="0000FF"/>
              </a:solidFill>
            </a:endParaRPr>
          </a:p>
          <a:p>
            <a:pPr marL="274320" indent="-274320" eaLnBrk="1" fontAlgn="auto" hangingPunct="1">
              <a:lnSpc>
                <a:spcPct val="80000"/>
              </a:lnSpc>
              <a:spcAft>
                <a:spcPts val="0"/>
              </a:spcAft>
              <a:buClr>
                <a:schemeClr val="accent2"/>
              </a:buClr>
              <a:buFont typeface="Wingdings 2"/>
              <a:buChar char=""/>
              <a:defRPr/>
            </a:pPr>
            <a:endParaRPr lang="it-IT" sz="2400" dirty="0" smtClean="0">
              <a:solidFill>
                <a:srgbClr val="0000FF"/>
              </a:solidFill>
            </a:endParaRPr>
          </a:p>
          <a:p>
            <a:pPr marL="274320" indent="-274320" eaLnBrk="1" fontAlgn="auto" hangingPunct="1">
              <a:lnSpc>
                <a:spcPct val="80000"/>
              </a:lnSpc>
              <a:spcAft>
                <a:spcPts val="0"/>
              </a:spcAft>
              <a:buClr>
                <a:schemeClr val="accent2"/>
              </a:buClr>
              <a:buFont typeface="Wingdings 2"/>
              <a:buChar char=""/>
              <a:defRPr/>
            </a:pPr>
            <a:r>
              <a:rPr lang="it-IT" sz="2400" dirty="0" err="1" smtClean="0">
                <a:solidFill>
                  <a:srgbClr val="0000FF"/>
                </a:solidFill>
              </a:rPr>
              <a:t>Rings</a:t>
            </a:r>
            <a:r>
              <a:rPr lang="it-IT" sz="2400" dirty="0" smtClean="0">
                <a:solidFill>
                  <a:srgbClr val="0000FF"/>
                </a:solidFill>
              </a:rPr>
              <a:t> </a:t>
            </a:r>
            <a:r>
              <a:rPr lang="it-IT" sz="2400" dirty="0">
                <a:solidFill>
                  <a:srgbClr val="0000FF"/>
                </a:solidFill>
              </a:rPr>
              <a:t>are </a:t>
            </a:r>
            <a:r>
              <a:rPr lang="it-IT" sz="2400" dirty="0" err="1">
                <a:solidFill>
                  <a:srgbClr val="0000FF"/>
                </a:solidFill>
              </a:rPr>
              <a:t>hosted</a:t>
            </a:r>
            <a:r>
              <a:rPr lang="it-IT" sz="2400" dirty="0">
                <a:solidFill>
                  <a:srgbClr val="0000FF"/>
                </a:solidFill>
              </a:rPr>
              <a:t> in the </a:t>
            </a:r>
            <a:r>
              <a:rPr lang="it-IT" sz="2400" dirty="0" err="1">
                <a:solidFill>
                  <a:srgbClr val="0000FF"/>
                </a:solidFill>
              </a:rPr>
              <a:t>same</a:t>
            </a:r>
            <a:r>
              <a:rPr lang="it-IT" sz="2400" dirty="0">
                <a:solidFill>
                  <a:srgbClr val="0000FF"/>
                </a:solidFill>
              </a:rPr>
              <a:t> tunnel, </a:t>
            </a:r>
            <a:r>
              <a:rPr lang="it-IT" sz="2400" dirty="0" err="1">
                <a:solidFill>
                  <a:srgbClr val="0000FF"/>
                </a:solidFill>
              </a:rPr>
              <a:t>separated</a:t>
            </a:r>
            <a:r>
              <a:rPr lang="it-IT" sz="2400" dirty="0">
                <a:solidFill>
                  <a:srgbClr val="0000FF"/>
                </a:solidFill>
              </a:rPr>
              <a:t> </a:t>
            </a:r>
            <a:r>
              <a:rPr lang="it-IT" sz="2400" dirty="0" err="1">
                <a:solidFill>
                  <a:srgbClr val="0000FF"/>
                </a:solidFill>
              </a:rPr>
              <a:t>about</a:t>
            </a:r>
            <a:r>
              <a:rPr lang="it-IT" sz="2400" dirty="0" smtClean="0">
                <a:solidFill>
                  <a:srgbClr val="0000FF"/>
                </a:solidFill>
              </a:rPr>
              <a:t> </a:t>
            </a:r>
          </a:p>
          <a:p>
            <a:pPr>
              <a:lnSpc>
                <a:spcPct val="80000"/>
              </a:lnSpc>
              <a:buClr>
                <a:schemeClr val="accent2"/>
              </a:buClr>
              <a:buNone/>
              <a:defRPr/>
            </a:pPr>
            <a:r>
              <a:rPr lang="it-IT" sz="2400" dirty="0" smtClean="0">
                <a:solidFill>
                  <a:srgbClr val="0000FF"/>
                </a:solidFill>
              </a:rPr>
              <a:t>	</a:t>
            </a:r>
            <a:r>
              <a:rPr lang="it-IT" sz="2400" dirty="0" err="1" smtClean="0">
                <a:solidFill>
                  <a:srgbClr val="0000FF"/>
                </a:solidFill>
              </a:rPr>
              <a:t>2</a:t>
            </a:r>
            <a:r>
              <a:rPr lang="it-IT" sz="2400" dirty="0" smtClean="0">
                <a:solidFill>
                  <a:srgbClr val="0000FF"/>
                </a:solidFill>
              </a:rPr>
              <a:t> </a:t>
            </a:r>
            <a:r>
              <a:rPr lang="it-IT" sz="2400" dirty="0">
                <a:solidFill>
                  <a:srgbClr val="0000FF"/>
                </a:solidFill>
              </a:rPr>
              <a:t>m in </a:t>
            </a:r>
            <a:r>
              <a:rPr lang="it-IT" sz="2400" dirty="0" err="1">
                <a:solidFill>
                  <a:srgbClr val="0000FF"/>
                </a:solidFill>
              </a:rPr>
              <a:t>horizontal</a:t>
            </a:r>
            <a:r>
              <a:rPr lang="it-IT" sz="2400" dirty="0">
                <a:solidFill>
                  <a:srgbClr val="0000FF"/>
                </a:solidFill>
              </a:rPr>
              <a:t> and 1 m in </a:t>
            </a:r>
            <a:r>
              <a:rPr lang="it-IT" sz="2400" dirty="0" err="1">
                <a:solidFill>
                  <a:srgbClr val="0000FF"/>
                </a:solidFill>
              </a:rPr>
              <a:t>vertical</a:t>
            </a:r>
            <a:r>
              <a:rPr lang="it-IT" sz="2400" dirty="0">
                <a:solidFill>
                  <a:srgbClr val="0000FF"/>
                </a:solidFill>
              </a:rPr>
              <a:t> (opposite to IP</a:t>
            </a:r>
            <a:r>
              <a:rPr lang="it-IT" sz="2400" dirty="0" smtClean="0">
                <a:solidFill>
                  <a:srgbClr val="0000FF"/>
                </a:solidFill>
              </a:rPr>
              <a:t>)</a:t>
            </a:r>
            <a:endParaRPr lang="it-IT" sz="2400" dirty="0" smtClean="0">
              <a:solidFill>
                <a:srgbClr val="0000FF"/>
              </a:solidFill>
              <a:ea typeface="+mn-ea"/>
            </a:endParaRPr>
          </a:p>
          <a:p>
            <a:pPr marL="274320" indent="-274320" eaLnBrk="1" fontAlgn="auto" hangingPunct="1">
              <a:lnSpc>
                <a:spcPct val="80000"/>
              </a:lnSpc>
              <a:spcAft>
                <a:spcPts val="0"/>
              </a:spcAft>
              <a:buClr>
                <a:schemeClr val="accent2"/>
              </a:buClr>
              <a:buFont typeface="Wingdings 2"/>
              <a:buChar char=""/>
              <a:defRPr/>
            </a:pPr>
            <a:endParaRPr lang="en-US" sz="2400" dirty="0" smtClean="0">
              <a:solidFill>
                <a:srgbClr val="0000FF"/>
              </a:solidFill>
              <a:ea typeface="+mn-ea"/>
            </a:endParaRPr>
          </a:p>
          <a:p>
            <a:pPr marL="274320" indent="-274320" eaLnBrk="1" fontAlgn="auto" hangingPunct="1">
              <a:lnSpc>
                <a:spcPct val="80000"/>
              </a:lnSpc>
              <a:spcAft>
                <a:spcPts val="0"/>
              </a:spcAft>
              <a:buClr>
                <a:schemeClr val="accent2"/>
              </a:buClr>
              <a:buFont typeface="Wingdings 2"/>
              <a:buChar char=""/>
              <a:defRPr/>
            </a:pPr>
            <a:r>
              <a:rPr lang="en-US" sz="2400" dirty="0" smtClean="0">
                <a:solidFill>
                  <a:srgbClr val="0000FF"/>
                </a:solidFill>
                <a:ea typeface="+mn-ea"/>
              </a:rPr>
              <a:t>In the latest version of the lattice some cells suitable for SR Insertion Devices have been inserted. </a:t>
            </a:r>
            <a:r>
              <a:rPr lang="en-US" sz="2400" dirty="0">
                <a:solidFill>
                  <a:srgbClr val="0000FF"/>
                </a:solidFill>
              </a:rPr>
              <a:t>T</a:t>
            </a:r>
            <a:r>
              <a:rPr lang="en-US" sz="2400" dirty="0" smtClean="0">
                <a:solidFill>
                  <a:srgbClr val="0000FF"/>
                </a:solidFill>
                <a:ea typeface="+mn-ea"/>
              </a:rPr>
              <a:t>his is an open option to be exploited probably after the collider lifetime (tunnel will have possibility to extend SR </a:t>
            </a:r>
            <a:r>
              <a:rPr lang="en-US" sz="2400" dirty="0" err="1" smtClean="0">
                <a:solidFill>
                  <a:srgbClr val="0000FF"/>
                </a:solidFill>
                <a:ea typeface="+mn-ea"/>
              </a:rPr>
              <a:t>beamlines</a:t>
            </a:r>
            <a:r>
              <a:rPr lang="en-US" sz="2400" dirty="0" smtClean="0">
                <a:solidFill>
                  <a:srgbClr val="0000FF"/>
                </a:solidFill>
              </a:rPr>
              <a:t> from both rings)</a:t>
            </a:r>
            <a:endParaRPr lang="en-US" sz="2400" dirty="0" smtClean="0">
              <a:solidFill>
                <a:srgbClr val="0000FF"/>
              </a:solidFill>
              <a:ea typeface="+mn-ea"/>
            </a:endParaRPr>
          </a:p>
          <a:p>
            <a:pPr marL="274320" indent="-274320" eaLnBrk="1" fontAlgn="auto" hangingPunct="1">
              <a:lnSpc>
                <a:spcPct val="80000"/>
              </a:lnSpc>
              <a:spcAft>
                <a:spcPts val="0"/>
              </a:spcAft>
              <a:buClr>
                <a:schemeClr val="accent2"/>
              </a:buClr>
              <a:buFont typeface="Wingdings 2"/>
              <a:buChar char=""/>
              <a:defRPr/>
            </a:pPr>
            <a:endParaRPr lang="en-US" sz="2400" dirty="0" smtClean="0">
              <a:solidFill>
                <a:srgbClr val="0000FF"/>
              </a:solidFill>
              <a:ea typeface="+mn-ea"/>
            </a:endParaRPr>
          </a:p>
        </p:txBody>
      </p:sp>
      <p:sp>
        <p:nvSpPr>
          <p:cNvPr id="16388" name="Segnaposto numero diapositiva 5"/>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C9CAE57-03D3-4606-9454-252947CF8FBC}" type="slidenum">
              <a:rPr lang="ru-RU" smtClean="0">
                <a:solidFill>
                  <a:schemeClr val="tx2">
                    <a:lumMod val="75000"/>
                  </a:schemeClr>
                </a:solidFill>
                <a:latin typeface="+mn-lt"/>
              </a:rPr>
              <a:pPr eaLnBrk="1" hangingPunct="1"/>
              <a:t>55</a:t>
            </a:fld>
            <a:endParaRPr lang="ru-RU" smtClean="0">
              <a:solidFill>
                <a:schemeClr val="tx2">
                  <a:lumMod val="75000"/>
                </a:schemeClr>
              </a:solidFill>
              <a:latin typeface="+mn-l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22316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egnaposto numero diapositiva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401EAE-166E-4045-8315-2691DC5A5FA1}" type="slidenum">
              <a:rPr lang="ru-RU" smtClean="0">
                <a:solidFill>
                  <a:srgbClr val="000000"/>
                </a:solidFill>
              </a:rPr>
              <a:pPr eaLnBrk="1" hangingPunct="1"/>
              <a:t>56</a:t>
            </a:fld>
            <a:endParaRPr lang="ru-RU" smtClean="0">
              <a:solidFill>
                <a:srgbClr val="000000"/>
              </a:solidFill>
            </a:endParaRPr>
          </a:p>
        </p:txBody>
      </p:sp>
      <p:pic>
        <p:nvPicPr>
          <p:cNvPr id="46083" name="Picture 17"/>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2181200"/>
            <a:ext cx="9144000" cy="304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5616" name="Picture 16"/>
          <p:cNvPicPr>
            <a:picLocks noChangeAspect="1" noChangeArrowheads="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475755" y="873125"/>
            <a:ext cx="6335713" cy="46799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5621" name="Picture 21"/>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79388" y="1989138"/>
            <a:ext cx="8748712" cy="2041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5622" name="Line 22"/>
          <p:cNvSpPr>
            <a:spLocks noChangeShapeType="1"/>
          </p:cNvSpPr>
          <p:nvPr/>
        </p:nvSpPr>
        <p:spPr bwMode="auto">
          <a:xfrm>
            <a:off x="4500563" y="3284538"/>
            <a:ext cx="2016125" cy="649287"/>
          </a:xfrm>
          <a:prstGeom prst="line">
            <a:avLst/>
          </a:prstGeom>
          <a:noFill/>
          <a:ln w="41275">
            <a:solidFill>
              <a:srgbClr val="FF0000"/>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endParaRPr lang="en-US"/>
          </a:p>
        </p:txBody>
      </p:sp>
      <p:sp>
        <p:nvSpPr>
          <p:cNvPr id="25623" name="Line 23"/>
          <p:cNvSpPr>
            <a:spLocks noChangeShapeType="1"/>
          </p:cNvSpPr>
          <p:nvPr/>
        </p:nvSpPr>
        <p:spPr bwMode="auto">
          <a:xfrm flipV="1">
            <a:off x="4500563" y="3213100"/>
            <a:ext cx="2159000" cy="71438"/>
          </a:xfrm>
          <a:prstGeom prst="line">
            <a:avLst/>
          </a:prstGeom>
          <a:noFill/>
          <a:ln w="41275">
            <a:solidFill>
              <a:srgbClr val="FF0000"/>
            </a:solidFill>
            <a:round/>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endParaRPr lang="en-US"/>
          </a:p>
        </p:txBody>
      </p:sp>
      <p:sp>
        <p:nvSpPr>
          <p:cNvPr id="25626" name="Line 26"/>
          <p:cNvSpPr>
            <a:spLocks noChangeShapeType="1"/>
          </p:cNvSpPr>
          <p:nvPr/>
        </p:nvSpPr>
        <p:spPr bwMode="auto">
          <a:xfrm flipV="1">
            <a:off x="5795963" y="3716338"/>
            <a:ext cx="0" cy="504825"/>
          </a:xfrm>
          <a:prstGeom prst="line">
            <a:avLst/>
          </a:prstGeom>
          <a:noFill/>
          <a:ln w="41275">
            <a:solidFill>
              <a:srgbClr val="FF00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endParaRPr lang="en-US"/>
          </a:p>
        </p:txBody>
      </p:sp>
      <p:sp>
        <p:nvSpPr>
          <p:cNvPr id="25627" name="Line 27"/>
          <p:cNvSpPr>
            <a:spLocks noChangeShapeType="1"/>
          </p:cNvSpPr>
          <p:nvPr/>
        </p:nvSpPr>
        <p:spPr bwMode="auto">
          <a:xfrm>
            <a:off x="5795963" y="2708275"/>
            <a:ext cx="0" cy="504825"/>
          </a:xfrm>
          <a:prstGeom prst="line">
            <a:avLst/>
          </a:prstGeom>
          <a:noFill/>
          <a:ln w="41275">
            <a:solidFill>
              <a:srgbClr val="FF00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endParaRPr lang="en-US"/>
          </a:p>
        </p:txBody>
      </p:sp>
      <p:sp>
        <p:nvSpPr>
          <p:cNvPr id="25628" name="Text Box 28"/>
          <p:cNvSpPr txBox="1">
            <a:spLocks noChangeArrowheads="1"/>
          </p:cNvSpPr>
          <p:nvPr/>
        </p:nvSpPr>
        <p:spPr bwMode="auto">
          <a:xfrm>
            <a:off x="5651500" y="3284538"/>
            <a:ext cx="1728788" cy="3667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b="1">
                <a:solidFill>
                  <a:srgbClr val="FF0000"/>
                </a:solidFill>
                <a:cs typeface="Arial" charset="0"/>
              </a:rPr>
              <a:t>α</a:t>
            </a:r>
            <a:r>
              <a:rPr lang="en-US" b="1" baseline="-25000">
                <a:solidFill>
                  <a:srgbClr val="FF0000"/>
                </a:solidFill>
                <a:cs typeface="Arial" charset="0"/>
              </a:rPr>
              <a:t>tilt</a:t>
            </a:r>
            <a:r>
              <a:rPr lang="en-US" b="1">
                <a:solidFill>
                  <a:srgbClr val="FF0000"/>
                </a:solidFill>
                <a:cs typeface="Arial" charset="0"/>
              </a:rPr>
              <a:t>=2.6 mrad</a:t>
            </a:r>
            <a:endParaRPr lang="el-GR" b="1">
              <a:solidFill>
                <a:srgbClr val="FF0000"/>
              </a:solidFill>
              <a:cs typeface="Arial" charset="0"/>
            </a:endParaRPr>
          </a:p>
        </p:txBody>
      </p:sp>
      <p:sp>
        <p:nvSpPr>
          <p:cNvPr id="25632" name="Line 32"/>
          <p:cNvSpPr>
            <a:spLocks noChangeShapeType="1"/>
          </p:cNvSpPr>
          <p:nvPr/>
        </p:nvSpPr>
        <p:spPr bwMode="auto">
          <a:xfrm flipV="1">
            <a:off x="4787900" y="3644900"/>
            <a:ext cx="0" cy="792163"/>
          </a:xfrm>
          <a:prstGeom prst="line">
            <a:avLst/>
          </a:prstGeom>
          <a:noFill/>
          <a:ln w="41275">
            <a:solidFill>
              <a:srgbClr val="FF66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endParaRPr lang="en-US"/>
          </a:p>
        </p:txBody>
      </p:sp>
      <p:sp>
        <p:nvSpPr>
          <p:cNvPr id="25633" name="Line 33"/>
          <p:cNvSpPr>
            <a:spLocks noChangeShapeType="1"/>
          </p:cNvSpPr>
          <p:nvPr/>
        </p:nvSpPr>
        <p:spPr bwMode="auto">
          <a:xfrm>
            <a:off x="4787900" y="2492375"/>
            <a:ext cx="0" cy="936625"/>
          </a:xfrm>
          <a:prstGeom prst="line">
            <a:avLst/>
          </a:prstGeom>
          <a:noFill/>
          <a:ln w="41275">
            <a:solidFill>
              <a:srgbClr val="FF66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lstStyle/>
          <a:p>
            <a:endParaRPr lang="en-US"/>
          </a:p>
        </p:txBody>
      </p:sp>
      <p:sp>
        <p:nvSpPr>
          <p:cNvPr id="25634" name="Text Box 34"/>
          <p:cNvSpPr txBox="1">
            <a:spLocks noChangeArrowheads="1"/>
          </p:cNvSpPr>
          <p:nvPr/>
        </p:nvSpPr>
        <p:spPr bwMode="auto">
          <a:xfrm>
            <a:off x="3924300" y="4437063"/>
            <a:ext cx="2087563" cy="650875"/>
          </a:xfrm>
          <a:prstGeom prst="rect">
            <a:avLst/>
          </a:prstGeom>
          <a:solidFill>
            <a:srgbClr val="FFFF00"/>
          </a:solidFill>
          <a:ln w="9525">
            <a:solidFill>
              <a:srgbClr val="FF6600"/>
            </a:solidFill>
            <a:miter lim="800000"/>
            <a:headEnd/>
            <a:tailEnd/>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solidFill>
                  <a:srgbClr val="FF0000"/>
                </a:solidFill>
              </a:rPr>
              <a:t>Vertical separation 0.9 m</a:t>
            </a:r>
            <a:endParaRPr lang="ru-RU" b="1" dirty="0">
              <a:solidFill>
                <a:srgbClr val="FF0000"/>
              </a:solidFill>
            </a:endParaRPr>
          </a:p>
        </p:txBody>
      </p:sp>
      <p:sp>
        <p:nvSpPr>
          <p:cNvPr id="18" name="Rectangle 2"/>
          <p:cNvSpPr txBox="1">
            <a:spLocks noChangeArrowheads="1"/>
          </p:cNvSpPr>
          <p:nvPr/>
        </p:nvSpPr>
        <p:spPr bwMode="auto">
          <a:xfrm>
            <a:off x="444500" y="188888"/>
            <a:ext cx="9144000" cy="863600"/>
          </a:xfrm>
          <a:prstGeom prst="rect">
            <a:avLst/>
          </a:prstGeom>
          <a:noFill/>
          <a:ln>
            <a:noFill/>
          </a:ln>
          <a:effectLst/>
          <a:extLst/>
        </p:spPr>
        <p:txBody>
          <a:bodyPr anchor="ctr"/>
          <a:lstStyle>
            <a:lvl1pPr algn="ctr" rtl="0" eaLnBrk="0" fontAlgn="base" hangingPunct="0">
              <a:spcBef>
                <a:spcPct val="0"/>
              </a:spcBef>
              <a:spcAft>
                <a:spcPct val="0"/>
              </a:spcAft>
              <a:defRPr sz="4400" i="1">
                <a:solidFill>
                  <a:schemeClr val="bg1"/>
                </a:solidFill>
                <a:latin typeface="+mj-lt"/>
                <a:ea typeface="+mj-ea"/>
                <a:cs typeface="+mj-cs"/>
              </a:defRPr>
            </a:lvl1pPr>
            <a:lvl2pPr algn="ctr" rtl="0" eaLnBrk="0" fontAlgn="base" hangingPunct="0">
              <a:spcBef>
                <a:spcPct val="0"/>
              </a:spcBef>
              <a:spcAft>
                <a:spcPct val="0"/>
              </a:spcAft>
              <a:defRPr sz="4400" i="1">
                <a:solidFill>
                  <a:schemeClr val="bg1"/>
                </a:solidFill>
                <a:latin typeface="Arial" charset="0"/>
              </a:defRPr>
            </a:lvl2pPr>
            <a:lvl3pPr algn="ctr" rtl="0" eaLnBrk="0" fontAlgn="base" hangingPunct="0">
              <a:spcBef>
                <a:spcPct val="0"/>
              </a:spcBef>
              <a:spcAft>
                <a:spcPct val="0"/>
              </a:spcAft>
              <a:defRPr sz="4400" i="1">
                <a:solidFill>
                  <a:schemeClr val="bg1"/>
                </a:solidFill>
                <a:latin typeface="Arial" charset="0"/>
              </a:defRPr>
            </a:lvl3pPr>
            <a:lvl4pPr algn="ctr" rtl="0" eaLnBrk="0" fontAlgn="base" hangingPunct="0">
              <a:spcBef>
                <a:spcPct val="0"/>
              </a:spcBef>
              <a:spcAft>
                <a:spcPct val="0"/>
              </a:spcAft>
              <a:defRPr sz="4400" i="1">
                <a:solidFill>
                  <a:schemeClr val="bg1"/>
                </a:solidFill>
                <a:latin typeface="Arial" charset="0"/>
              </a:defRPr>
            </a:lvl4pPr>
            <a:lvl5pPr algn="ctr" rtl="0" eaLnBrk="0" fontAlgn="base" hangingPunct="0">
              <a:spcBef>
                <a:spcPct val="0"/>
              </a:spcBef>
              <a:spcAft>
                <a:spcPct val="0"/>
              </a:spcAft>
              <a:defRPr sz="4400" i="1">
                <a:solidFill>
                  <a:schemeClr val="bg1"/>
                </a:solidFill>
                <a:latin typeface="Arial" charset="0"/>
              </a:defRPr>
            </a:lvl5pPr>
            <a:lvl6pPr marL="457200" algn="ctr" rtl="0" fontAlgn="base">
              <a:spcBef>
                <a:spcPct val="0"/>
              </a:spcBef>
              <a:spcAft>
                <a:spcPct val="0"/>
              </a:spcAft>
              <a:defRPr sz="4400" i="1">
                <a:solidFill>
                  <a:schemeClr val="bg1"/>
                </a:solidFill>
                <a:latin typeface="Arial" charset="0"/>
              </a:defRPr>
            </a:lvl6pPr>
            <a:lvl7pPr marL="914400" algn="ctr" rtl="0" fontAlgn="base">
              <a:spcBef>
                <a:spcPct val="0"/>
              </a:spcBef>
              <a:spcAft>
                <a:spcPct val="0"/>
              </a:spcAft>
              <a:defRPr sz="4400" i="1">
                <a:solidFill>
                  <a:schemeClr val="bg1"/>
                </a:solidFill>
                <a:latin typeface="Arial" charset="0"/>
              </a:defRPr>
            </a:lvl7pPr>
            <a:lvl8pPr marL="1371600" algn="ctr" rtl="0" fontAlgn="base">
              <a:spcBef>
                <a:spcPct val="0"/>
              </a:spcBef>
              <a:spcAft>
                <a:spcPct val="0"/>
              </a:spcAft>
              <a:defRPr sz="4400" i="1">
                <a:solidFill>
                  <a:schemeClr val="bg1"/>
                </a:solidFill>
                <a:latin typeface="Arial" charset="0"/>
              </a:defRPr>
            </a:lvl8pPr>
            <a:lvl9pPr marL="1828800" algn="ctr" rtl="0" fontAlgn="base">
              <a:spcBef>
                <a:spcPct val="0"/>
              </a:spcBef>
              <a:spcAft>
                <a:spcPct val="0"/>
              </a:spcAft>
              <a:defRPr sz="4400" i="1">
                <a:solidFill>
                  <a:schemeClr val="bg1"/>
                </a:solidFill>
                <a:latin typeface="Arial" charset="0"/>
              </a:defRPr>
            </a:lvl9pPr>
          </a:lstStyle>
          <a:p>
            <a:pPr algn="l" eaLnBrk="1" hangingPunct="1">
              <a:defRPr/>
            </a:pPr>
            <a:r>
              <a:rPr lang="en-US" sz="4800" i="0" kern="0" dirty="0">
                <a:solidFill>
                  <a:srgbClr val="FF0000"/>
                </a:solidFill>
              </a:rPr>
              <a:t>R</a:t>
            </a:r>
            <a:r>
              <a:rPr lang="en-US" sz="4800" i="0" kern="0" dirty="0" smtClean="0">
                <a:solidFill>
                  <a:srgbClr val="FF0000"/>
                </a:solidFill>
              </a:rPr>
              <a:t>ings layout</a:t>
            </a:r>
            <a:endParaRPr lang="ru-RU" sz="4800" i="0" kern="0" dirty="0" smtClean="0">
              <a:solidFill>
                <a:srgbClr val="FF0000"/>
              </a:solidFill>
            </a:endParaRPr>
          </a:p>
        </p:txBody>
      </p:sp>
      <p:sp>
        <p:nvSpPr>
          <p:cNvPr id="46095" name="Rettangolo 2"/>
          <p:cNvSpPr>
            <a:spLocks noChangeArrowheads="1"/>
          </p:cNvSpPr>
          <p:nvPr/>
        </p:nvSpPr>
        <p:spPr bwMode="auto">
          <a:xfrm>
            <a:off x="126207" y="5661248"/>
            <a:ext cx="8748712" cy="9239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r>
              <a:rPr lang="en-US" b="1" dirty="0" smtClean="0">
                <a:solidFill>
                  <a:srgbClr val="333399"/>
                </a:solidFill>
              </a:rPr>
              <a:t>Small tilt </a:t>
            </a:r>
            <a:r>
              <a:rPr lang="en-US" b="1" dirty="0">
                <a:solidFill>
                  <a:srgbClr val="333399"/>
                </a:solidFill>
              </a:rPr>
              <a:t>at IP (by small solenoids not vertical bends) provides ~1 m vertical separation at the opposite point: </a:t>
            </a:r>
            <a:r>
              <a:rPr lang="en-US" b="1" dirty="0">
                <a:solidFill>
                  <a:srgbClr val="FF0000"/>
                </a:solidFill>
              </a:rPr>
              <a:t>(a) </a:t>
            </a:r>
            <a:r>
              <a:rPr lang="en-US" b="1" dirty="0" err="1">
                <a:solidFill>
                  <a:srgbClr val="FF0000"/>
                </a:solidFill>
              </a:rPr>
              <a:t>e+e</a:t>
            </a:r>
            <a:r>
              <a:rPr lang="en-US" b="1" dirty="0">
                <a:solidFill>
                  <a:srgbClr val="FF0000"/>
                </a:solidFill>
              </a:rPr>
              <a:t>- </a:t>
            </a:r>
            <a:r>
              <a:rPr lang="en-US" b="1" dirty="0" smtClean="0">
                <a:solidFill>
                  <a:srgbClr val="FF0000"/>
                </a:solidFill>
              </a:rPr>
              <a:t>rings </a:t>
            </a:r>
            <a:r>
              <a:rPr lang="en-US" b="1" dirty="0">
                <a:solidFill>
                  <a:srgbClr val="FF0000"/>
                </a:solidFill>
              </a:rPr>
              <a:t>separation, </a:t>
            </a:r>
            <a:r>
              <a:rPr lang="en-US" b="1" dirty="0" smtClean="0">
                <a:solidFill>
                  <a:srgbClr val="FF0000"/>
                </a:solidFill>
              </a:rPr>
              <a:t>(b) </a:t>
            </a:r>
            <a:r>
              <a:rPr lang="en-US" b="1" dirty="0">
                <a:solidFill>
                  <a:srgbClr val="FF0000"/>
                </a:solidFill>
              </a:rPr>
              <a:t>better equipment adjustment, (c) SR </a:t>
            </a:r>
            <a:r>
              <a:rPr lang="en-US" b="1" dirty="0" err="1">
                <a:solidFill>
                  <a:srgbClr val="FF0000"/>
                </a:solidFill>
              </a:rPr>
              <a:t>beamlines</a:t>
            </a:r>
            <a:r>
              <a:rPr lang="en-US" b="1" dirty="0">
                <a:solidFill>
                  <a:srgbClr val="FF0000"/>
                </a:solidFill>
              </a:rPr>
              <a:t> from both rings is </a:t>
            </a:r>
            <a:r>
              <a:rPr lang="en-US" b="1" dirty="0" smtClean="0">
                <a:solidFill>
                  <a:srgbClr val="FF0000"/>
                </a:solidFill>
              </a:rPr>
              <a:t>possible</a:t>
            </a:r>
            <a:endParaRPr lang="ru-RU" b="1" dirty="0">
              <a:solidFill>
                <a:srgbClr val="FF0000"/>
              </a:solidFill>
            </a:endParaRPr>
          </a:p>
        </p:txBody>
      </p:sp>
      <p:sp>
        <p:nvSpPr>
          <p:cNvPr id="16" name="Text Box 32"/>
          <p:cNvSpPr txBox="1">
            <a:spLocks noChangeArrowheads="1"/>
          </p:cNvSpPr>
          <p:nvPr/>
        </p:nvSpPr>
        <p:spPr bwMode="auto">
          <a:xfrm>
            <a:off x="4284141" y="620688"/>
            <a:ext cx="4824363" cy="1200329"/>
          </a:xfrm>
          <a:prstGeom prst="rect">
            <a:avLst/>
          </a:prstGeom>
          <a:solidFill>
            <a:schemeClr val="bg2"/>
          </a:solid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spcBef>
                <a:spcPct val="50000"/>
              </a:spcBef>
              <a:buClr>
                <a:schemeClr val="tx2">
                  <a:lumMod val="60000"/>
                  <a:lumOff val="40000"/>
                </a:schemeClr>
              </a:buClr>
              <a:buSzPct val="200000"/>
              <a:buFont typeface="Arial" pitchFamily="34" charset="0"/>
              <a:buChar char="•"/>
            </a:pPr>
            <a:r>
              <a:rPr lang="en-US" b="1" dirty="0">
                <a:solidFill>
                  <a:srgbClr val="000000"/>
                </a:solidFill>
              </a:rPr>
              <a:t>Circumference </a:t>
            </a:r>
            <a:r>
              <a:rPr lang="en-US" b="1" dirty="0" smtClean="0">
                <a:solidFill>
                  <a:srgbClr val="000000"/>
                </a:solidFill>
              </a:rPr>
              <a:t>1200 </a:t>
            </a:r>
            <a:r>
              <a:rPr lang="en-US" b="1" dirty="0">
                <a:solidFill>
                  <a:srgbClr val="000000"/>
                </a:solidFill>
              </a:rPr>
              <a:t>m</a:t>
            </a:r>
          </a:p>
          <a:p>
            <a:pPr marL="285750" indent="-285750" eaLnBrk="1" hangingPunct="1">
              <a:spcBef>
                <a:spcPct val="50000"/>
              </a:spcBef>
              <a:buClr>
                <a:schemeClr val="tx2">
                  <a:lumMod val="60000"/>
                  <a:lumOff val="40000"/>
                </a:schemeClr>
              </a:buClr>
              <a:buSzPct val="200000"/>
              <a:buFont typeface="Arial" pitchFamily="34" charset="0"/>
              <a:buChar char="•"/>
            </a:pPr>
            <a:r>
              <a:rPr lang="en-US" b="1" dirty="0">
                <a:solidFill>
                  <a:srgbClr val="000000"/>
                </a:solidFill>
              </a:rPr>
              <a:t>Horizontal separation of arc ~2 m</a:t>
            </a:r>
          </a:p>
          <a:p>
            <a:pPr marL="285750" indent="-285750" eaLnBrk="1" hangingPunct="1">
              <a:spcBef>
                <a:spcPct val="50000"/>
              </a:spcBef>
              <a:buClr>
                <a:schemeClr val="tx2">
                  <a:lumMod val="60000"/>
                  <a:lumOff val="40000"/>
                </a:schemeClr>
              </a:buClr>
              <a:buSzPct val="200000"/>
              <a:buFont typeface="Arial" pitchFamily="34" charset="0"/>
              <a:buChar char="•"/>
            </a:pPr>
            <a:r>
              <a:rPr lang="en-US" b="1" dirty="0">
                <a:solidFill>
                  <a:srgbClr val="000000"/>
                </a:solidFill>
              </a:rPr>
              <a:t>Vertical separation of RF section 0.9 </a:t>
            </a:r>
            <a:r>
              <a:rPr lang="en-US" b="1" dirty="0" smtClean="0">
                <a:solidFill>
                  <a:srgbClr val="000000"/>
                </a:solidFill>
              </a:rPr>
              <a:t>m</a:t>
            </a:r>
            <a:endParaRPr lang="en-US" b="1"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7670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5616"/>
                                        </p:tgtEl>
                                        <p:attrNameLst>
                                          <p:attrName>style.visibility</p:attrName>
                                        </p:attrNameLst>
                                      </p:cBhvr>
                                      <p:to>
                                        <p:strVal val="visible"/>
                                      </p:to>
                                    </p:set>
                                    <p:animEffect transition="in" filter="box(out)">
                                      <p:cBhvr>
                                        <p:cTn id="7" dur="2000"/>
                                        <p:tgtEl>
                                          <p:spTgt spid="25616"/>
                                        </p:tgtEl>
                                      </p:cBhvr>
                                    </p:animEffect>
                                  </p:childTnLst>
                                </p:cTn>
                              </p:par>
                              <p:par>
                                <p:cTn id="8" presetID="0" presetClass="path" presetSubtype="0" accel="50000" decel="50000" fill="hold" nodeType="withEffect">
                                  <p:stCondLst>
                                    <p:cond delay="0"/>
                                  </p:stCondLst>
                                  <p:childTnLst>
                                    <p:animMotion origin="layout" path="M -0.47257 -0.07337 L 3.88889E-6 5.92593E-6 " pathEditMode="relative" ptsTypes="AA">
                                      <p:cBhvr>
                                        <p:cTn id="9" dur="1000" fill="hold"/>
                                        <p:tgtEl>
                                          <p:spTgt spid="25616"/>
                                        </p:tgtEl>
                                        <p:attrNameLst>
                                          <p:attrName>ppt_x</p:attrName>
                                          <p:attrName>ppt_y</p:attrName>
                                        </p:attrNameLst>
                                      </p:cBhvr>
                                    </p:animMotion>
                                  </p:childTnLst>
                                </p:cTn>
                              </p:par>
                              <p:par>
                                <p:cTn id="10" presetID="4" presetClass="entr" presetSubtype="32" fill="hold" grpId="0" nodeType="withEffect">
                                  <p:stCondLst>
                                    <p:cond delay="0"/>
                                  </p:stCondLst>
                                  <p:childTnLst>
                                    <p:set>
                                      <p:cBhvr>
                                        <p:cTn id="11" dur="1" fill="hold">
                                          <p:stCondLst>
                                            <p:cond delay="0"/>
                                          </p:stCondLst>
                                        </p:cTn>
                                        <p:tgtEl>
                                          <p:spTgt spid="25626"/>
                                        </p:tgtEl>
                                        <p:attrNameLst>
                                          <p:attrName>style.visibility</p:attrName>
                                        </p:attrNameLst>
                                      </p:cBhvr>
                                      <p:to>
                                        <p:strVal val="visible"/>
                                      </p:to>
                                    </p:set>
                                    <p:animEffect transition="in" filter="box(out)">
                                      <p:cBhvr>
                                        <p:cTn id="12" dur="500"/>
                                        <p:tgtEl>
                                          <p:spTgt spid="25626"/>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25622"/>
                                        </p:tgtEl>
                                        <p:attrNameLst>
                                          <p:attrName>style.visibility</p:attrName>
                                        </p:attrNameLst>
                                      </p:cBhvr>
                                      <p:to>
                                        <p:strVal val="visible"/>
                                      </p:to>
                                    </p:set>
                                    <p:animEffect transition="in" filter="box(out)">
                                      <p:cBhvr>
                                        <p:cTn id="15" dur="500"/>
                                        <p:tgtEl>
                                          <p:spTgt spid="25622"/>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25628"/>
                                        </p:tgtEl>
                                        <p:attrNameLst>
                                          <p:attrName>style.visibility</p:attrName>
                                        </p:attrNameLst>
                                      </p:cBhvr>
                                      <p:to>
                                        <p:strVal val="visible"/>
                                      </p:to>
                                    </p:set>
                                    <p:animEffect transition="in" filter="box(out)">
                                      <p:cBhvr>
                                        <p:cTn id="18" dur="500"/>
                                        <p:tgtEl>
                                          <p:spTgt spid="25628"/>
                                        </p:tgtEl>
                                      </p:cBhvr>
                                    </p:animEffect>
                                  </p:childTnLst>
                                </p:cTn>
                              </p:par>
                              <p:par>
                                <p:cTn id="19" presetID="4" presetClass="entr" presetSubtype="32" fill="hold" grpId="0" nodeType="withEffect">
                                  <p:stCondLst>
                                    <p:cond delay="0"/>
                                  </p:stCondLst>
                                  <p:childTnLst>
                                    <p:set>
                                      <p:cBhvr>
                                        <p:cTn id="20" dur="1" fill="hold">
                                          <p:stCondLst>
                                            <p:cond delay="0"/>
                                          </p:stCondLst>
                                        </p:cTn>
                                        <p:tgtEl>
                                          <p:spTgt spid="25623"/>
                                        </p:tgtEl>
                                        <p:attrNameLst>
                                          <p:attrName>style.visibility</p:attrName>
                                        </p:attrNameLst>
                                      </p:cBhvr>
                                      <p:to>
                                        <p:strVal val="visible"/>
                                      </p:to>
                                    </p:set>
                                    <p:animEffect transition="in" filter="box(out)">
                                      <p:cBhvr>
                                        <p:cTn id="21" dur="500"/>
                                        <p:tgtEl>
                                          <p:spTgt spid="25623"/>
                                        </p:tgtEl>
                                      </p:cBhvr>
                                    </p:animEffect>
                                  </p:childTnLst>
                                </p:cTn>
                              </p:par>
                              <p:par>
                                <p:cTn id="22" presetID="4" presetClass="entr" presetSubtype="32" fill="hold" grpId="0" nodeType="withEffect">
                                  <p:stCondLst>
                                    <p:cond delay="0"/>
                                  </p:stCondLst>
                                  <p:childTnLst>
                                    <p:set>
                                      <p:cBhvr>
                                        <p:cTn id="23" dur="1" fill="hold">
                                          <p:stCondLst>
                                            <p:cond delay="0"/>
                                          </p:stCondLst>
                                        </p:cTn>
                                        <p:tgtEl>
                                          <p:spTgt spid="25627"/>
                                        </p:tgtEl>
                                        <p:attrNameLst>
                                          <p:attrName>style.visibility</p:attrName>
                                        </p:attrNameLst>
                                      </p:cBhvr>
                                      <p:to>
                                        <p:strVal val="visible"/>
                                      </p:to>
                                    </p:set>
                                    <p:animEffect transition="in" filter="box(out)">
                                      <p:cBhvr>
                                        <p:cTn id="24" dur="500"/>
                                        <p:tgtEl>
                                          <p:spTgt spid="256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1000"/>
                                        <p:tgtEl>
                                          <p:spTgt spid="25616"/>
                                        </p:tgtEl>
                                      </p:cBhvr>
                                    </p:animEffect>
                                    <p:set>
                                      <p:cBhvr>
                                        <p:cTn id="29" dur="1" fill="hold">
                                          <p:stCondLst>
                                            <p:cond delay="999"/>
                                          </p:stCondLst>
                                        </p:cTn>
                                        <p:tgtEl>
                                          <p:spTgt spid="25616"/>
                                        </p:tgtEl>
                                        <p:attrNameLst>
                                          <p:attrName>style.visibility</p:attrName>
                                        </p:attrNameLst>
                                      </p:cBhvr>
                                      <p:to>
                                        <p:strVal val="hidden"/>
                                      </p:to>
                                    </p:set>
                                  </p:childTnLst>
                                </p:cTn>
                              </p:par>
                              <p:par>
                                <p:cTn id="30" presetID="0" presetClass="path" presetSubtype="0" accel="50000" decel="50000" fill="hold" nodeType="withEffect">
                                  <p:stCondLst>
                                    <p:cond delay="0"/>
                                  </p:stCondLst>
                                  <p:childTnLst>
                                    <p:animMotion origin="layout" path="M -2.5E-6 5.92593E-6 L -0.46458 -0.07337 " pathEditMode="relative" ptsTypes="AA">
                                      <p:cBhvr>
                                        <p:cTn id="31" dur="1000" fill="hold"/>
                                        <p:tgtEl>
                                          <p:spTgt spid="25616"/>
                                        </p:tgtEl>
                                        <p:attrNameLst>
                                          <p:attrName>ppt_x</p:attrName>
                                          <p:attrName>ppt_y</p:attrName>
                                        </p:attrNameLst>
                                      </p:cBhvr>
                                    </p:animMotion>
                                  </p:childTnLst>
                                </p:cTn>
                              </p:par>
                              <p:par>
                                <p:cTn id="32" presetID="4" presetClass="exit" presetSubtype="32" fill="hold" grpId="1" nodeType="withEffect">
                                  <p:stCondLst>
                                    <p:cond delay="0"/>
                                  </p:stCondLst>
                                  <p:childTnLst>
                                    <p:animEffect transition="out" filter="box(out)">
                                      <p:cBhvr>
                                        <p:cTn id="33" dur="500"/>
                                        <p:tgtEl>
                                          <p:spTgt spid="25626"/>
                                        </p:tgtEl>
                                      </p:cBhvr>
                                    </p:animEffect>
                                    <p:set>
                                      <p:cBhvr>
                                        <p:cTn id="34" dur="1" fill="hold">
                                          <p:stCondLst>
                                            <p:cond delay="499"/>
                                          </p:stCondLst>
                                        </p:cTn>
                                        <p:tgtEl>
                                          <p:spTgt spid="25626"/>
                                        </p:tgtEl>
                                        <p:attrNameLst>
                                          <p:attrName>style.visibility</p:attrName>
                                        </p:attrNameLst>
                                      </p:cBhvr>
                                      <p:to>
                                        <p:strVal val="hidden"/>
                                      </p:to>
                                    </p:set>
                                  </p:childTnLst>
                                </p:cTn>
                              </p:par>
                              <p:par>
                                <p:cTn id="35" presetID="4" presetClass="exit" presetSubtype="32" fill="hold" grpId="1" nodeType="withEffect">
                                  <p:stCondLst>
                                    <p:cond delay="0"/>
                                  </p:stCondLst>
                                  <p:childTnLst>
                                    <p:animEffect transition="out" filter="box(out)">
                                      <p:cBhvr>
                                        <p:cTn id="36" dur="500"/>
                                        <p:tgtEl>
                                          <p:spTgt spid="25622"/>
                                        </p:tgtEl>
                                      </p:cBhvr>
                                    </p:animEffect>
                                    <p:set>
                                      <p:cBhvr>
                                        <p:cTn id="37" dur="1" fill="hold">
                                          <p:stCondLst>
                                            <p:cond delay="499"/>
                                          </p:stCondLst>
                                        </p:cTn>
                                        <p:tgtEl>
                                          <p:spTgt spid="25622"/>
                                        </p:tgtEl>
                                        <p:attrNameLst>
                                          <p:attrName>style.visibility</p:attrName>
                                        </p:attrNameLst>
                                      </p:cBhvr>
                                      <p:to>
                                        <p:strVal val="hidden"/>
                                      </p:to>
                                    </p:set>
                                  </p:childTnLst>
                                </p:cTn>
                              </p:par>
                              <p:par>
                                <p:cTn id="38" presetID="4" presetClass="exit" presetSubtype="32" fill="hold" grpId="1" nodeType="withEffect">
                                  <p:stCondLst>
                                    <p:cond delay="0"/>
                                  </p:stCondLst>
                                  <p:childTnLst>
                                    <p:animEffect transition="out" filter="box(out)">
                                      <p:cBhvr>
                                        <p:cTn id="39" dur="500"/>
                                        <p:tgtEl>
                                          <p:spTgt spid="25628"/>
                                        </p:tgtEl>
                                      </p:cBhvr>
                                    </p:animEffect>
                                    <p:set>
                                      <p:cBhvr>
                                        <p:cTn id="40" dur="1" fill="hold">
                                          <p:stCondLst>
                                            <p:cond delay="499"/>
                                          </p:stCondLst>
                                        </p:cTn>
                                        <p:tgtEl>
                                          <p:spTgt spid="25628"/>
                                        </p:tgtEl>
                                        <p:attrNameLst>
                                          <p:attrName>style.visibility</p:attrName>
                                        </p:attrNameLst>
                                      </p:cBhvr>
                                      <p:to>
                                        <p:strVal val="hidden"/>
                                      </p:to>
                                    </p:set>
                                  </p:childTnLst>
                                </p:cTn>
                              </p:par>
                              <p:par>
                                <p:cTn id="41" presetID="4" presetClass="exit" presetSubtype="32" fill="hold" grpId="1" nodeType="withEffect">
                                  <p:stCondLst>
                                    <p:cond delay="0"/>
                                  </p:stCondLst>
                                  <p:childTnLst>
                                    <p:animEffect transition="out" filter="box(out)">
                                      <p:cBhvr>
                                        <p:cTn id="42" dur="500"/>
                                        <p:tgtEl>
                                          <p:spTgt spid="25623"/>
                                        </p:tgtEl>
                                      </p:cBhvr>
                                    </p:animEffect>
                                    <p:set>
                                      <p:cBhvr>
                                        <p:cTn id="43" dur="1" fill="hold">
                                          <p:stCondLst>
                                            <p:cond delay="499"/>
                                          </p:stCondLst>
                                        </p:cTn>
                                        <p:tgtEl>
                                          <p:spTgt spid="25623"/>
                                        </p:tgtEl>
                                        <p:attrNameLst>
                                          <p:attrName>style.visibility</p:attrName>
                                        </p:attrNameLst>
                                      </p:cBhvr>
                                      <p:to>
                                        <p:strVal val="hidden"/>
                                      </p:to>
                                    </p:set>
                                  </p:childTnLst>
                                </p:cTn>
                              </p:par>
                              <p:par>
                                <p:cTn id="44" presetID="4" presetClass="exit" presetSubtype="32" fill="hold" grpId="1" nodeType="withEffect">
                                  <p:stCondLst>
                                    <p:cond delay="0"/>
                                  </p:stCondLst>
                                  <p:childTnLst>
                                    <p:animEffect transition="out" filter="box(out)">
                                      <p:cBhvr>
                                        <p:cTn id="45" dur="500"/>
                                        <p:tgtEl>
                                          <p:spTgt spid="25627"/>
                                        </p:tgtEl>
                                      </p:cBhvr>
                                    </p:animEffect>
                                    <p:set>
                                      <p:cBhvr>
                                        <p:cTn id="46" dur="1" fill="hold">
                                          <p:stCondLst>
                                            <p:cond delay="499"/>
                                          </p:stCondLst>
                                        </p:cTn>
                                        <p:tgtEl>
                                          <p:spTgt spid="2562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25621"/>
                                        </p:tgtEl>
                                        <p:attrNameLst>
                                          <p:attrName>style.visibility</p:attrName>
                                        </p:attrNameLst>
                                      </p:cBhvr>
                                      <p:to>
                                        <p:strVal val="visible"/>
                                      </p:to>
                                    </p:set>
                                    <p:animEffect transition="in" filter="box(out)">
                                      <p:cBhvr>
                                        <p:cTn id="51" dur="1000"/>
                                        <p:tgtEl>
                                          <p:spTgt spid="25621"/>
                                        </p:tgtEl>
                                      </p:cBhvr>
                                    </p:animEffect>
                                  </p:childTnLst>
                                </p:cTn>
                              </p:par>
                              <p:par>
                                <p:cTn id="52" presetID="0" presetClass="path" presetSubtype="0" accel="50000" decel="50000" fill="hold" nodeType="withEffect">
                                  <p:stCondLst>
                                    <p:cond delay="0"/>
                                  </p:stCondLst>
                                  <p:childTnLst>
                                    <p:animMotion origin="layout" path="M 0.43108 0.105 L -2.5E-6 -2.09066E-6 " pathEditMode="relative" rAng="0" ptsTypes="AA">
                                      <p:cBhvr>
                                        <p:cTn id="53" dur="1000" fill="hold"/>
                                        <p:tgtEl>
                                          <p:spTgt spid="25621"/>
                                        </p:tgtEl>
                                        <p:attrNameLst>
                                          <p:attrName>ppt_x</p:attrName>
                                          <p:attrName>ppt_y</p:attrName>
                                        </p:attrNameLst>
                                      </p:cBhvr>
                                      <p:rCtr x="-21563" y="-5250"/>
                                    </p:animMotion>
                                  </p:childTnLst>
                                </p:cTn>
                              </p:par>
                              <p:par>
                                <p:cTn id="54" presetID="4" presetClass="entr" presetSubtype="32" fill="hold" grpId="0" nodeType="withEffect">
                                  <p:stCondLst>
                                    <p:cond delay="0"/>
                                  </p:stCondLst>
                                  <p:childTnLst>
                                    <p:set>
                                      <p:cBhvr>
                                        <p:cTn id="55" dur="1" fill="hold">
                                          <p:stCondLst>
                                            <p:cond delay="0"/>
                                          </p:stCondLst>
                                        </p:cTn>
                                        <p:tgtEl>
                                          <p:spTgt spid="25634"/>
                                        </p:tgtEl>
                                        <p:attrNameLst>
                                          <p:attrName>style.visibility</p:attrName>
                                        </p:attrNameLst>
                                      </p:cBhvr>
                                      <p:to>
                                        <p:strVal val="visible"/>
                                      </p:to>
                                    </p:set>
                                    <p:animEffect transition="in" filter="box(out)">
                                      <p:cBhvr>
                                        <p:cTn id="56" dur="500"/>
                                        <p:tgtEl>
                                          <p:spTgt spid="25634"/>
                                        </p:tgtEl>
                                      </p:cBhvr>
                                    </p:animEffect>
                                  </p:childTnLst>
                                </p:cTn>
                              </p:par>
                              <p:par>
                                <p:cTn id="57" presetID="4" presetClass="entr" presetSubtype="32" fill="hold" grpId="0" nodeType="withEffect">
                                  <p:stCondLst>
                                    <p:cond delay="0"/>
                                  </p:stCondLst>
                                  <p:childTnLst>
                                    <p:set>
                                      <p:cBhvr>
                                        <p:cTn id="58" dur="1" fill="hold">
                                          <p:stCondLst>
                                            <p:cond delay="0"/>
                                          </p:stCondLst>
                                        </p:cTn>
                                        <p:tgtEl>
                                          <p:spTgt spid="25632"/>
                                        </p:tgtEl>
                                        <p:attrNameLst>
                                          <p:attrName>style.visibility</p:attrName>
                                        </p:attrNameLst>
                                      </p:cBhvr>
                                      <p:to>
                                        <p:strVal val="visible"/>
                                      </p:to>
                                    </p:set>
                                    <p:animEffect transition="in" filter="box(out)">
                                      <p:cBhvr>
                                        <p:cTn id="59" dur="500"/>
                                        <p:tgtEl>
                                          <p:spTgt spid="25632"/>
                                        </p:tgtEl>
                                      </p:cBhvr>
                                    </p:animEffect>
                                  </p:childTnLst>
                                </p:cTn>
                              </p:par>
                              <p:par>
                                <p:cTn id="60" presetID="4" presetClass="entr" presetSubtype="32" fill="hold" grpId="0" nodeType="withEffect">
                                  <p:stCondLst>
                                    <p:cond delay="0"/>
                                  </p:stCondLst>
                                  <p:childTnLst>
                                    <p:set>
                                      <p:cBhvr>
                                        <p:cTn id="61" dur="1" fill="hold">
                                          <p:stCondLst>
                                            <p:cond delay="0"/>
                                          </p:stCondLst>
                                        </p:cTn>
                                        <p:tgtEl>
                                          <p:spTgt spid="25633"/>
                                        </p:tgtEl>
                                        <p:attrNameLst>
                                          <p:attrName>style.visibility</p:attrName>
                                        </p:attrNameLst>
                                      </p:cBhvr>
                                      <p:to>
                                        <p:strVal val="visible"/>
                                      </p:to>
                                    </p:set>
                                    <p:animEffect transition="in" filter="box(out)">
                                      <p:cBhvr>
                                        <p:cTn id="62" dur="500"/>
                                        <p:tgtEl>
                                          <p:spTgt spid="2563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xit" presetSubtype="16" fill="hold" nodeType="clickEffect">
                                  <p:stCondLst>
                                    <p:cond delay="0"/>
                                  </p:stCondLst>
                                  <p:childTnLst>
                                    <p:animEffect transition="out" filter="box(in)">
                                      <p:cBhvr>
                                        <p:cTn id="66" dur="1000"/>
                                        <p:tgtEl>
                                          <p:spTgt spid="25621"/>
                                        </p:tgtEl>
                                      </p:cBhvr>
                                    </p:animEffect>
                                    <p:set>
                                      <p:cBhvr>
                                        <p:cTn id="67" dur="1" fill="hold">
                                          <p:stCondLst>
                                            <p:cond delay="999"/>
                                          </p:stCondLst>
                                        </p:cTn>
                                        <p:tgtEl>
                                          <p:spTgt spid="25621"/>
                                        </p:tgtEl>
                                        <p:attrNameLst>
                                          <p:attrName>style.visibility</p:attrName>
                                        </p:attrNameLst>
                                      </p:cBhvr>
                                      <p:to>
                                        <p:strVal val="hidden"/>
                                      </p:to>
                                    </p:set>
                                  </p:childTnLst>
                                </p:cTn>
                              </p:par>
                              <p:par>
                                <p:cTn id="68" presetID="0" presetClass="path" presetSubtype="0" accel="50000" decel="50000" fill="hold" nodeType="withEffect">
                                  <p:stCondLst>
                                    <p:cond delay="0"/>
                                  </p:stCondLst>
                                  <p:childTnLst>
                                    <p:animMotion origin="layout" path="M -5.83333E-6 -3.33333E-6 L 0.41735 0.10509 " pathEditMode="relative" ptsTypes="AA">
                                      <p:cBhvr>
                                        <p:cTn id="69" dur="1000" fill="hold"/>
                                        <p:tgtEl>
                                          <p:spTgt spid="25621"/>
                                        </p:tgtEl>
                                        <p:attrNameLst>
                                          <p:attrName>ppt_x</p:attrName>
                                          <p:attrName>ppt_y</p:attrName>
                                        </p:attrNameLst>
                                      </p:cBhvr>
                                    </p:animMotion>
                                  </p:childTnLst>
                                </p:cTn>
                              </p:par>
                              <p:par>
                                <p:cTn id="70" presetID="4" presetClass="exit" presetSubtype="16" fill="hold" grpId="1" nodeType="withEffect">
                                  <p:stCondLst>
                                    <p:cond delay="0"/>
                                  </p:stCondLst>
                                  <p:childTnLst>
                                    <p:animEffect transition="out" filter="box(in)">
                                      <p:cBhvr>
                                        <p:cTn id="71" dur="500"/>
                                        <p:tgtEl>
                                          <p:spTgt spid="25634"/>
                                        </p:tgtEl>
                                      </p:cBhvr>
                                    </p:animEffect>
                                    <p:set>
                                      <p:cBhvr>
                                        <p:cTn id="72" dur="1" fill="hold">
                                          <p:stCondLst>
                                            <p:cond delay="499"/>
                                          </p:stCondLst>
                                        </p:cTn>
                                        <p:tgtEl>
                                          <p:spTgt spid="25634"/>
                                        </p:tgtEl>
                                        <p:attrNameLst>
                                          <p:attrName>style.visibility</p:attrName>
                                        </p:attrNameLst>
                                      </p:cBhvr>
                                      <p:to>
                                        <p:strVal val="hidden"/>
                                      </p:to>
                                    </p:set>
                                  </p:childTnLst>
                                </p:cTn>
                              </p:par>
                              <p:par>
                                <p:cTn id="73" presetID="4" presetClass="exit" presetSubtype="16" fill="hold" grpId="1" nodeType="withEffect">
                                  <p:stCondLst>
                                    <p:cond delay="0"/>
                                  </p:stCondLst>
                                  <p:childTnLst>
                                    <p:animEffect transition="out" filter="box(in)">
                                      <p:cBhvr>
                                        <p:cTn id="74" dur="500"/>
                                        <p:tgtEl>
                                          <p:spTgt spid="25632"/>
                                        </p:tgtEl>
                                      </p:cBhvr>
                                    </p:animEffect>
                                    <p:set>
                                      <p:cBhvr>
                                        <p:cTn id="75" dur="1" fill="hold">
                                          <p:stCondLst>
                                            <p:cond delay="499"/>
                                          </p:stCondLst>
                                        </p:cTn>
                                        <p:tgtEl>
                                          <p:spTgt spid="25632"/>
                                        </p:tgtEl>
                                        <p:attrNameLst>
                                          <p:attrName>style.visibility</p:attrName>
                                        </p:attrNameLst>
                                      </p:cBhvr>
                                      <p:to>
                                        <p:strVal val="hidden"/>
                                      </p:to>
                                    </p:set>
                                  </p:childTnLst>
                                </p:cTn>
                              </p:par>
                              <p:par>
                                <p:cTn id="76" presetID="4" presetClass="exit" presetSubtype="16" fill="hold" grpId="1" nodeType="withEffect">
                                  <p:stCondLst>
                                    <p:cond delay="0"/>
                                  </p:stCondLst>
                                  <p:childTnLst>
                                    <p:animEffect transition="out" filter="box(in)">
                                      <p:cBhvr>
                                        <p:cTn id="77" dur="500"/>
                                        <p:tgtEl>
                                          <p:spTgt spid="25633"/>
                                        </p:tgtEl>
                                      </p:cBhvr>
                                    </p:animEffect>
                                    <p:set>
                                      <p:cBhvr>
                                        <p:cTn id="78" dur="1" fill="hold">
                                          <p:stCondLst>
                                            <p:cond delay="499"/>
                                          </p:stCondLst>
                                        </p:cTn>
                                        <p:tgtEl>
                                          <p:spTgt spid="256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2" grpId="0" animBg="1"/>
      <p:bldP spid="25622" grpId="1" animBg="1"/>
      <p:bldP spid="25623" grpId="0" animBg="1"/>
      <p:bldP spid="25623" grpId="1" animBg="1"/>
      <p:bldP spid="25626" grpId="0" animBg="1"/>
      <p:bldP spid="25626" grpId="1" animBg="1"/>
      <p:bldP spid="25627" grpId="0" animBg="1"/>
      <p:bldP spid="25627" grpId="1" animBg="1"/>
      <p:bldP spid="25628" grpId="0"/>
      <p:bldP spid="25628" grpId="1"/>
      <p:bldP spid="25632" grpId="0" animBg="1"/>
      <p:bldP spid="25632" grpId="1" animBg="1"/>
      <p:bldP spid="25633" grpId="0" animBg="1"/>
      <p:bldP spid="25633" grpId="1" animBg="1"/>
      <p:bldP spid="25634" grpId="0" animBg="1"/>
      <p:bldP spid="25634" grpId="1"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3528" y="327422"/>
            <a:ext cx="8229600" cy="653306"/>
          </a:xfrm>
        </p:spPr>
        <p:txBody>
          <a:bodyPr>
            <a:normAutofit/>
          </a:bodyPr>
          <a:lstStyle/>
          <a:p>
            <a:pPr eaLnBrk="1" hangingPunct="1"/>
            <a:r>
              <a:rPr lang="en-US" sz="3600" i="1" dirty="0" smtClean="0">
                <a:solidFill>
                  <a:srgbClr val="FF0000"/>
                </a:solidFill>
              </a:rPr>
              <a:t>IR design - Cryostat Magnets and PMs</a:t>
            </a:r>
          </a:p>
        </p:txBody>
      </p:sp>
      <p:pic>
        <p:nvPicPr>
          <p:cNvPr id="9219" name="Picture 8" descr="SB_RL_V12_SF9_3M_NODET_NOSPM"/>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52600" y="1511300"/>
            <a:ext cx="11112500" cy="82803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75982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138" y="3212976"/>
            <a:ext cx="8964488" cy="3625952"/>
          </a:xfrm>
        </p:spPr>
        <p:txBody>
          <a:bodyPr>
            <a:normAutofit lnSpcReduction="10000"/>
          </a:bodyPr>
          <a:lstStyle/>
          <a:p>
            <a:r>
              <a:rPr lang="it-IT" sz="2200" dirty="0" smtClean="0">
                <a:solidFill>
                  <a:srgbClr val="0000FF"/>
                </a:solidFill>
              </a:rPr>
              <a:t>With </a:t>
            </a:r>
            <a:r>
              <a:rPr lang="it-IT" sz="2200" dirty="0">
                <a:solidFill>
                  <a:srgbClr val="0000FF"/>
                </a:solidFill>
              </a:rPr>
              <a:t>the large </a:t>
            </a:r>
            <a:r>
              <a:rPr lang="it-IT" sz="2200" dirty="0" err="1">
                <a:solidFill>
                  <a:srgbClr val="0000FF"/>
                </a:solidFill>
              </a:rPr>
              <a:t>crossing</a:t>
            </a:r>
            <a:r>
              <a:rPr lang="it-IT" sz="2200" dirty="0">
                <a:solidFill>
                  <a:srgbClr val="0000FF"/>
                </a:solidFill>
              </a:rPr>
              <a:t> </a:t>
            </a:r>
            <a:r>
              <a:rPr lang="it-IT" sz="2200" dirty="0" smtClean="0">
                <a:solidFill>
                  <a:srgbClr val="0000FF"/>
                </a:solidFill>
              </a:rPr>
              <a:t>angle a</a:t>
            </a:r>
            <a:r>
              <a:rPr lang="en-US" sz="2200" dirty="0" smtClean="0">
                <a:solidFill>
                  <a:srgbClr val="0000FF"/>
                </a:solidFill>
              </a:rPr>
              <a:t> </a:t>
            </a:r>
            <a:r>
              <a:rPr lang="en-US" sz="2200" dirty="0">
                <a:solidFill>
                  <a:srgbClr val="0000FF"/>
                </a:solidFill>
              </a:rPr>
              <a:t>shared quadrupole layout is not </a:t>
            </a:r>
            <a:r>
              <a:rPr lang="en-US" sz="2200" dirty="0" smtClean="0">
                <a:solidFill>
                  <a:srgbClr val="0000FF"/>
                </a:solidFill>
              </a:rPr>
              <a:t>viable, </a:t>
            </a:r>
            <a:r>
              <a:rPr lang="en-US" sz="2200" dirty="0">
                <a:solidFill>
                  <a:srgbClr val="0000FF"/>
                </a:solidFill>
              </a:rPr>
              <a:t>since the displacement of the magnetic axis with respect to the nominal trajectories will generate unmanageable </a:t>
            </a:r>
            <a:r>
              <a:rPr lang="en-US" sz="2200" dirty="0" smtClean="0">
                <a:solidFill>
                  <a:srgbClr val="0000FF"/>
                </a:solidFill>
              </a:rPr>
              <a:t>backgrounds </a:t>
            </a:r>
            <a:r>
              <a:rPr lang="en-US" sz="2200" dirty="0">
                <a:solidFill>
                  <a:srgbClr val="0000FF"/>
                </a:solidFill>
              </a:rPr>
              <a:t>by steering </a:t>
            </a:r>
            <a:r>
              <a:rPr lang="en-US" sz="2200" dirty="0" smtClean="0">
                <a:solidFill>
                  <a:srgbClr val="0000FF"/>
                </a:solidFill>
              </a:rPr>
              <a:t>off-energy particles </a:t>
            </a:r>
            <a:r>
              <a:rPr lang="en-US" sz="2200" dirty="0">
                <a:solidFill>
                  <a:srgbClr val="0000FF"/>
                </a:solidFill>
              </a:rPr>
              <a:t>in the detector </a:t>
            </a:r>
            <a:endParaRPr lang="it-IT" sz="2200" dirty="0">
              <a:solidFill>
                <a:srgbClr val="0000FF"/>
              </a:solidFill>
            </a:endParaRPr>
          </a:p>
          <a:p>
            <a:r>
              <a:rPr lang="it-IT" sz="2200" dirty="0" smtClean="0">
                <a:solidFill>
                  <a:srgbClr val="0000FF"/>
                </a:solidFill>
              </a:rPr>
              <a:t>A new </a:t>
            </a:r>
            <a:r>
              <a:rPr lang="it-IT" sz="2200" dirty="0">
                <a:solidFill>
                  <a:srgbClr val="0000FF"/>
                </a:solidFill>
              </a:rPr>
              <a:t>design of the first </a:t>
            </a:r>
            <a:r>
              <a:rPr lang="it-IT" sz="2200" dirty="0" err="1">
                <a:solidFill>
                  <a:srgbClr val="0000FF"/>
                </a:solidFill>
              </a:rPr>
              <a:t>doublet</a:t>
            </a:r>
            <a:r>
              <a:rPr lang="it-IT" sz="2200" dirty="0">
                <a:solidFill>
                  <a:srgbClr val="0000FF"/>
                </a:solidFill>
              </a:rPr>
              <a:t> with «</a:t>
            </a:r>
            <a:r>
              <a:rPr lang="it-IT" sz="2200" dirty="0" smtClean="0">
                <a:solidFill>
                  <a:srgbClr val="0000FF"/>
                </a:solidFill>
              </a:rPr>
              <a:t>twin» </a:t>
            </a:r>
            <a:r>
              <a:rPr lang="it-IT" sz="2200" dirty="0" err="1">
                <a:solidFill>
                  <a:srgbClr val="0000FF"/>
                </a:solidFill>
              </a:rPr>
              <a:t>quadrupoles</a:t>
            </a:r>
            <a:r>
              <a:rPr lang="it-IT" sz="2200" dirty="0">
                <a:solidFill>
                  <a:srgbClr val="0000FF"/>
                </a:solidFill>
              </a:rPr>
              <a:t> </a:t>
            </a:r>
            <a:r>
              <a:rPr lang="it-IT" sz="2200" dirty="0" err="1">
                <a:solidFill>
                  <a:srgbClr val="0000FF"/>
                </a:solidFill>
              </a:rPr>
              <a:t>was</a:t>
            </a:r>
            <a:r>
              <a:rPr lang="it-IT" sz="2200" dirty="0">
                <a:solidFill>
                  <a:srgbClr val="0000FF"/>
                </a:solidFill>
              </a:rPr>
              <a:t> </a:t>
            </a:r>
            <a:r>
              <a:rPr lang="it-IT" sz="2200" dirty="0" err="1" smtClean="0">
                <a:solidFill>
                  <a:srgbClr val="0000FF"/>
                </a:solidFill>
              </a:rPr>
              <a:t>then</a:t>
            </a:r>
            <a:r>
              <a:rPr lang="it-IT" sz="2200" dirty="0" smtClean="0">
                <a:solidFill>
                  <a:srgbClr val="0000FF"/>
                </a:solidFill>
              </a:rPr>
              <a:t> </a:t>
            </a:r>
            <a:r>
              <a:rPr lang="it-IT" sz="2200" dirty="0" err="1" smtClean="0">
                <a:solidFill>
                  <a:srgbClr val="0000FF"/>
                </a:solidFill>
              </a:rPr>
              <a:t>developed</a:t>
            </a:r>
            <a:endParaRPr lang="it-IT" sz="2200" dirty="0">
              <a:solidFill>
                <a:srgbClr val="0000FF"/>
              </a:solidFill>
            </a:endParaRPr>
          </a:p>
          <a:p>
            <a:r>
              <a:rPr lang="en-US" sz="2200" dirty="0" smtClean="0">
                <a:solidFill>
                  <a:srgbClr val="0000FF"/>
                </a:solidFill>
              </a:rPr>
              <a:t>They </a:t>
            </a:r>
            <a:r>
              <a:rPr lang="en-US" sz="2200" dirty="0">
                <a:solidFill>
                  <a:srgbClr val="0000FF"/>
                </a:solidFill>
              </a:rPr>
              <a:t>must generate a large field gradient (100 T/m) to </a:t>
            </a:r>
            <a:r>
              <a:rPr lang="en-US" sz="2200" dirty="0" smtClean="0">
                <a:solidFill>
                  <a:srgbClr val="0000FF"/>
                </a:solidFill>
              </a:rPr>
              <a:t>obtain β</a:t>
            </a:r>
            <a:r>
              <a:rPr lang="en-US" sz="2200" baseline="-25000" dirty="0" smtClean="0">
                <a:solidFill>
                  <a:srgbClr val="0000FF"/>
                </a:solidFill>
              </a:rPr>
              <a:t>y</a:t>
            </a:r>
            <a:r>
              <a:rPr lang="en-US" sz="2200" dirty="0" smtClean="0">
                <a:solidFill>
                  <a:srgbClr val="0000FF"/>
                </a:solidFill>
              </a:rPr>
              <a:t>~0.2 </a:t>
            </a:r>
            <a:r>
              <a:rPr lang="en-US" sz="2200" dirty="0">
                <a:solidFill>
                  <a:srgbClr val="0000FF"/>
                </a:solidFill>
              </a:rPr>
              <a:t>mm at </a:t>
            </a:r>
            <a:r>
              <a:rPr lang="en-US" sz="2200" dirty="0" smtClean="0">
                <a:solidFill>
                  <a:srgbClr val="0000FF"/>
                </a:solidFill>
              </a:rPr>
              <a:t>IP</a:t>
            </a:r>
            <a:endParaRPr lang="en-US" sz="2200" dirty="0">
              <a:solidFill>
                <a:srgbClr val="0000FF"/>
              </a:solidFill>
            </a:endParaRPr>
          </a:p>
          <a:p>
            <a:r>
              <a:rPr lang="en-US" sz="2200" dirty="0" smtClean="0">
                <a:solidFill>
                  <a:srgbClr val="0000FF"/>
                </a:solidFill>
              </a:rPr>
              <a:t>The </a:t>
            </a:r>
            <a:r>
              <a:rPr lang="en-US" sz="2200" dirty="0">
                <a:solidFill>
                  <a:srgbClr val="0000FF"/>
                </a:solidFill>
              </a:rPr>
              <a:t>thermal load on the QD0 beam pipe section must be evacuated at room temperature hence a cold pipe design is not </a:t>
            </a:r>
            <a:r>
              <a:rPr lang="en-US" sz="2200" dirty="0" smtClean="0">
                <a:solidFill>
                  <a:srgbClr val="0000FF"/>
                </a:solidFill>
              </a:rPr>
              <a:t>feasible</a:t>
            </a:r>
            <a:endParaRPr lang="en-US" sz="2200" dirty="0">
              <a:solidFill>
                <a:srgbClr val="0000FF"/>
              </a:solidFill>
            </a:endParaRPr>
          </a:p>
        </p:txBody>
      </p:sp>
      <p:sp>
        <p:nvSpPr>
          <p:cNvPr id="4" name="Segnaposto numero diapositiva 3"/>
          <p:cNvSpPr>
            <a:spLocks noGrp="1"/>
          </p:cNvSpPr>
          <p:nvPr>
            <p:ph type="sldNum" sz="quarter" idx="12"/>
          </p:nvPr>
        </p:nvSpPr>
        <p:spPr/>
        <p:txBody>
          <a:bodyPr/>
          <a:lstStyle/>
          <a:p>
            <a:fld id="{6AEB9F76-9530-4300-8742-75C38656C82A}" type="slidenum">
              <a:rPr lang="en-US" smtClean="0"/>
              <a:pPr/>
              <a:t>58</a:t>
            </a:fld>
            <a:endParaRPr lang="en-US"/>
          </a:p>
        </p:txBody>
      </p:sp>
      <p:sp>
        <p:nvSpPr>
          <p:cNvPr id="5" name="Rectangle 4"/>
          <p:cNvSpPr>
            <a:spLocks noGrp="1" noChangeArrowheads="1"/>
          </p:cNvSpPr>
          <p:nvPr>
            <p:ph type="title"/>
          </p:nvPr>
        </p:nvSpPr>
        <p:spPr>
          <a:xfrm>
            <a:off x="251520" y="188640"/>
            <a:ext cx="8229600" cy="782960"/>
          </a:xfrm>
          <a:ln/>
        </p:spPr>
        <p:txBody>
          <a:bodyPr tIns="32146" rIns="116994">
            <a:normAutofit fontScale="90000"/>
          </a:bodyPr>
          <a:lstStyle/>
          <a:p>
            <a:pPr marL="40182"/>
            <a:r>
              <a:rPr lang="it-IT" sz="4800" dirty="0" smtClean="0">
                <a:solidFill>
                  <a:srgbClr val="FF0000"/>
                </a:solidFill>
              </a:rPr>
              <a:t>IP </a:t>
            </a:r>
            <a:r>
              <a:rPr lang="it-IT" sz="4800" dirty="0" err="1" smtClean="0">
                <a:solidFill>
                  <a:srgbClr val="FF0000"/>
                </a:solidFill>
              </a:rPr>
              <a:t>doublets</a:t>
            </a:r>
            <a:r>
              <a:rPr lang="it-IT" sz="4800" dirty="0" smtClean="0">
                <a:solidFill>
                  <a:srgbClr val="FF0000"/>
                </a:solidFill>
              </a:rPr>
              <a:t> design</a:t>
            </a:r>
            <a:endParaRPr lang="en-US" sz="4800" dirty="0">
              <a:solidFill>
                <a:srgbClr val="FF0000"/>
              </a:solidFill>
            </a:endParaRPr>
          </a:p>
        </p:txBody>
      </p:sp>
      <p:grpSp>
        <p:nvGrpSpPr>
          <p:cNvPr id="2" name="Group 21"/>
          <p:cNvGrpSpPr>
            <a:grpSpLocks/>
          </p:cNvGrpSpPr>
          <p:nvPr/>
        </p:nvGrpSpPr>
        <p:grpSpPr bwMode="auto">
          <a:xfrm>
            <a:off x="65857" y="980728"/>
            <a:ext cx="9011171" cy="2134195"/>
            <a:chOff x="0" y="0"/>
            <a:chExt cx="8072" cy="1912"/>
          </a:xfrm>
        </p:grpSpPr>
        <p:pic>
          <p:nvPicPr>
            <p:cNvPr id="7" name="Picture 7"/>
            <p:cNvPicPr>
              <a:picLocks noChangeAspect="1" noChangeArrowheads="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8072" cy="19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
          <p:nvSpPr>
            <p:cNvPr id="8" name="Rectangle 8"/>
            <p:cNvSpPr>
              <a:spLocks/>
            </p:cNvSpPr>
            <p:nvPr/>
          </p:nvSpPr>
          <p:spPr bwMode="auto">
            <a:xfrm>
              <a:off x="3892" y="1040"/>
              <a:ext cx="274" cy="2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700">
                  <a:latin typeface="Arial" charset="0"/>
                  <a:cs typeface="Arial" charset="0"/>
                  <a:sym typeface="Arial" charset="0"/>
                </a:rPr>
                <a:t>IP</a:t>
              </a:r>
            </a:p>
          </p:txBody>
        </p:sp>
        <p:sp>
          <p:nvSpPr>
            <p:cNvPr id="9" name="AutoShape 9"/>
            <p:cNvSpPr>
              <a:spLocks/>
            </p:cNvSpPr>
            <p:nvPr/>
          </p:nvSpPr>
          <p:spPr bwMode="auto">
            <a:xfrm rot="96833">
              <a:off x="3244" y="536"/>
              <a:ext cx="776" cy="400"/>
            </a:xfrm>
            <a:prstGeom prst="rightArrow">
              <a:avLst>
                <a:gd name="adj1" fmla="val 76926"/>
                <a:gd name="adj2" fmla="val 78004"/>
              </a:avLst>
            </a:prstGeom>
            <a:solidFill>
              <a:schemeClr val="accent1"/>
            </a:solidFill>
            <a:ln w="9525" cap="flat">
              <a:solidFill>
                <a:schemeClr val="tx1"/>
              </a:solidFill>
              <a:prstDash val="solid"/>
              <a:round/>
              <a:headEnd type="none" w="med" len="med"/>
              <a:tailEnd type="none" w="med" len="med"/>
            </a:ln>
          </p:spPr>
          <p:txBody>
            <a:bodyPr lIns="0" tIns="0" rIns="57799" bIns="0" anchor="ctr"/>
            <a:lstStyle/>
            <a:p>
              <a:pPr marL="40182"/>
              <a:r>
                <a:rPr lang="en-US" sz="1700">
                  <a:latin typeface="Arial" charset="0"/>
                  <a:cs typeface="Arial" charset="0"/>
                  <a:sym typeface="Arial" charset="0"/>
                </a:rPr>
                <a:t>HER</a:t>
              </a:r>
            </a:p>
          </p:txBody>
        </p:sp>
        <p:sp>
          <p:nvSpPr>
            <p:cNvPr id="10" name="AutoShape 10"/>
            <p:cNvSpPr>
              <a:spLocks/>
            </p:cNvSpPr>
            <p:nvPr/>
          </p:nvSpPr>
          <p:spPr bwMode="auto">
            <a:xfrm rot="21498000" flipH="1">
              <a:off x="4029" y="536"/>
              <a:ext cx="864" cy="400"/>
            </a:xfrm>
            <a:prstGeom prst="rightArrow">
              <a:avLst>
                <a:gd name="adj1" fmla="val 76926"/>
                <a:gd name="adj2" fmla="val 78000"/>
              </a:avLst>
            </a:prstGeom>
            <a:solidFill>
              <a:srgbClr val="A3D979"/>
            </a:solidFill>
            <a:ln w="9525" cap="flat">
              <a:solidFill>
                <a:schemeClr val="tx1"/>
              </a:solidFill>
              <a:prstDash val="solid"/>
              <a:round/>
              <a:headEnd type="none" w="med" len="med"/>
              <a:tailEnd type="none" w="med" len="med"/>
            </a:ln>
          </p:spPr>
          <p:txBody>
            <a:bodyPr lIns="0" tIns="0" rIns="57799" bIns="0" anchor="ctr"/>
            <a:lstStyle/>
            <a:p>
              <a:pPr marL="40182"/>
              <a:r>
                <a:rPr lang="en-US" sz="1700">
                  <a:latin typeface="Arial" charset="0"/>
                  <a:cs typeface="Arial" charset="0"/>
                  <a:sym typeface="Arial" charset="0"/>
                </a:rPr>
                <a:t>LER</a:t>
              </a:r>
            </a:p>
          </p:txBody>
        </p:sp>
        <p:sp>
          <p:nvSpPr>
            <p:cNvPr id="11" name="Rectangle 11"/>
            <p:cNvSpPr>
              <a:spLocks/>
            </p:cNvSpPr>
            <p:nvPr/>
          </p:nvSpPr>
          <p:spPr bwMode="auto">
            <a:xfrm>
              <a:off x="1212" y="208"/>
              <a:ext cx="664" cy="2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700">
                  <a:latin typeface="Arial" charset="0"/>
                  <a:cs typeface="Arial" charset="0"/>
                  <a:sym typeface="Arial" charset="0"/>
                </a:rPr>
                <a:t>Cryo 1</a:t>
              </a:r>
            </a:p>
          </p:txBody>
        </p:sp>
        <p:sp>
          <p:nvSpPr>
            <p:cNvPr id="12" name="Rectangle 12"/>
            <p:cNvSpPr>
              <a:spLocks/>
            </p:cNvSpPr>
            <p:nvPr/>
          </p:nvSpPr>
          <p:spPr bwMode="auto">
            <a:xfrm>
              <a:off x="6220" y="208"/>
              <a:ext cx="664" cy="2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700">
                  <a:latin typeface="Arial" charset="0"/>
                  <a:cs typeface="Arial" charset="0"/>
                  <a:sym typeface="Arial" charset="0"/>
                </a:rPr>
                <a:t>Cryo 2</a:t>
              </a:r>
            </a:p>
          </p:txBody>
        </p:sp>
        <p:sp>
          <p:nvSpPr>
            <p:cNvPr id="13" name="Rectangle 13"/>
            <p:cNvSpPr>
              <a:spLocks/>
            </p:cNvSpPr>
            <p:nvPr/>
          </p:nvSpPr>
          <p:spPr bwMode="auto">
            <a:xfrm>
              <a:off x="2064" y="16"/>
              <a:ext cx="630" cy="2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000">
                  <a:latin typeface="Arial" charset="0"/>
                  <a:cs typeface="Arial" charset="0"/>
                  <a:sym typeface="Arial" charset="0"/>
                </a:rPr>
                <a:t>HER QD0 </a:t>
              </a:r>
            </a:p>
            <a:p>
              <a:pPr marL="40182"/>
              <a:r>
                <a:rPr lang="en-US" sz="1000">
                  <a:latin typeface="Arial" charset="0"/>
                  <a:cs typeface="Arial" charset="0"/>
                  <a:sym typeface="Arial" charset="0"/>
                </a:rPr>
                <a:t>upstream</a:t>
              </a:r>
            </a:p>
          </p:txBody>
        </p:sp>
        <p:sp>
          <p:nvSpPr>
            <p:cNvPr id="14" name="Line 14"/>
            <p:cNvSpPr>
              <a:spLocks noChangeShapeType="1"/>
            </p:cNvSpPr>
            <p:nvPr/>
          </p:nvSpPr>
          <p:spPr bwMode="auto">
            <a:xfrm rot="10800000" flipH="1">
              <a:off x="1572" y="227"/>
              <a:ext cx="564" cy="564"/>
            </a:xfrm>
            <a:prstGeom prst="line">
              <a:avLst/>
            </a:prstGeom>
            <a:noFill/>
            <a:ln w="38100" cap="flat">
              <a:solidFill>
                <a:srgbClr val="D90B0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 name="Rectangle 15"/>
            <p:cNvSpPr>
              <a:spLocks/>
            </p:cNvSpPr>
            <p:nvPr/>
          </p:nvSpPr>
          <p:spPr bwMode="auto">
            <a:xfrm>
              <a:off x="5261" y="16"/>
              <a:ext cx="610" cy="2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000">
                  <a:latin typeface="Arial" charset="0"/>
                  <a:cs typeface="Arial" charset="0"/>
                  <a:sym typeface="Arial" charset="0"/>
                </a:rPr>
                <a:t>LER QD0 </a:t>
              </a:r>
            </a:p>
            <a:p>
              <a:pPr marL="40182"/>
              <a:r>
                <a:rPr lang="en-US" sz="1000">
                  <a:latin typeface="Arial" charset="0"/>
                  <a:cs typeface="Arial" charset="0"/>
                  <a:sym typeface="Arial" charset="0"/>
                </a:rPr>
                <a:t>upstream</a:t>
              </a:r>
            </a:p>
          </p:txBody>
        </p:sp>
        <p:sp>
          <p:nvSpPr>
            <p:cNvPr id="16" name="Line 16"/>
            <p:cNvSpPr>
              <a:spLocks noChangeShapeType="1"/>
            </p:cNvSpPr>
            <p:nvPr/>
          </p:nvSpPr>
          <p:spPr bwMode="auto">
            <a:xfrm rot="10800000">
              <a:off x="5918" y="290"/>
              <a:ext cx="510" cy="510"/>
            </a:xfrm>
            <a:prstGeom prst="line">
              <a:avLst/>
            </a:prstGeom>
            <a:noFill/>
            <a:ln w="38100" cap="flat">
              <a:solidFill>
                <a:srgbClr val="D90B0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7" name="Line 17"/>
            <p:cNvSpPr>
              <a:spLocks noChangeShapeType="1"/>
            </p:cNvSpPr>
            <p:nvPr/>
          </p:nvSpPr>
          <p:spPr bwMode="auto">
            <a:xfrm>
              <a:off x="1596" y="1184"/>
              <a:ext cx="514" cy="514"/>
            </a:xfrm>
            <a:prstGeom prst="line">
              <a:avLst/>
            </a:prstGeom>
            <a:noFill/>
            <a:ln w="38100" cap="flat">
              <a:solidFill>
                <a:srgbClr val="D90B0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8" name="Rectangle 18"/>
            <p:cNvSpPr>
              <a:spLocks/>
            </p:cNvSpPr>
            <p:nvPr/>
          </p:nvSpPr>
          <p:spPr bwMode="auto">
            <a:xfrm>
              <a:off x="2026" y="1592"/>
              <a:ext cx="712" cy="2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000" dirty="0">
                  <a:latin typeface="Arial" charset="0"/>
                  <a:cs typeface="Arial" charset="0"/>
                  <a:sym typeface="Arial" charset="0"/>
                </a:rPr>
                <a:t>LER QD0 </a:t>
              </a:r>
            </a:p>
            <a:p>
              <a:pPr marL="40182"/>
              <a:r>
                <a:rPr lang="en-US" sz="1000" dirty="0">
                  <a:latin typeface="Arial" charset="0"/>
                  <a:cs typeface="Arial" charset="0"/>
                  <a:sym typeface="Arial" charset="0"/>
                </a:rPr>
                <a:t>downstream</a:t>
              </a:r>
            </a:p>
          </p:txBody>
        </p:sp>
        <p:sp>
          <p:nvSpPr>
            <p:cNvPr id="19" name="Line 19"/>
            <p:cNvSpPr>
              <a:spLocks noChangeShapeType="1"/>
            </p:cNvSpPr>
            <p:nvPr/>
          </p:nvSpPr>
          <p:spPr bwMode="auto">
            <a:xfrm flipH="1">
              <a:off x="5831" y="1176"/>
              <a:ext cx="565" cy="564"/>
            </a:xfrm>
            <a:prstGeom prst="line">
              <a:avLst/>
            </a:prstGeom>
            <a:noFill/>
            <a:ln w="38100" cap="flat">
              <a:solidFill>
                <a:srgbClr val="D90B00"/>
              </a:solidFill>
              <a:prstDash val="solid"/>
              <a:round/>
              <a:headEnd type="stealth"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 name="Rectangle 20"/>
            <p:cNvSpPr>
              <a:spLocks/>
            </p:cNvSpPr>
            <p:nvPr/>
          </p:nvSpPr>
          <p:spPr bwMode="auto">
            <a:xfrm>
              <a:off x="5138" y="1592"/>
              <a:ext cx="712" cy="2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000">
                  <a:latin typeface="Arial" charset="0"/>
                  <a:cs typeface="Arial" charset="0"/>
                  <a:sym typeface="Arial" charset="0"/>
                </a:rPr>
                <a:t>HER QD0 </a:t>
              </a:r>
            </a:p>
            <a:p>
              <a:pPr marL="40182"/>
              <a:r>
                <a:rPr lang="en-US" sz="1000">
                  <a:latin typeface="Arial" charset="0"/>
                  <a:cs typeface="Arial" charset="0"/>
                  <a:sym typeface="Arial" charset="0"/>
                </a:rPr>
                <a:t>downstream</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44888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903" y="2924944"/>
            <a:ext cx="8922593" cy="3816424"/>
          </a:xfrm>
        </p:spPr>
        <p:txBody>
          <a:bodyPr>
            <a:normAutofit/>
          </a:bodyPr>
          <a:lstStyle/>
          <a:p>
            <a:r>
              <a:rPr lang="en-US" sz="2400" dirty="0">
                <a:solidFill>
                  <a:srgbClr val="0000FF"/>
                </a:solidFill>
              </a:rPr>
              <a:t>M</a:t>
            </a:r>
            <a:r>
              <a:rPr lang="en-US" sz="2400" dirty="0" smtClean="0">
                <a:solidFill>
                  <a:srgbClr val="0000FF"/>
                </a:solidFill>
              </a:rPr>
              <a:t>ain </a:t>
            </a:r>
            <a:r>
              <a:rPr lang="en-US" sz="2400" dirty="0">
                <a:solidFill>
                  <a:srgbClr val="0000FF"/>
                </a:solidFill>
              </a:rPr>
              <a:t>goal of the prototype is to study its </a:t>
            </a:r>
            <a:r>
              <a:rPr lang="en-US" sz="2400" dirty="0" smtClean="0">
                <a:solidFill>
                  <a:srgbClr val="0000FF"/>
                </a:solidFill>
              </a:rPr>
              <a:t>behavior </a:t>
            </a:r>
            <a:r>
              <a:rPr lang="en-US" sz="2400" dirty="0">
                <a:solidFill>
                  <a:srgbClr val="0000FF"/>
                </a:solidFill>
              </a:rPr>
              <a:t>during a quench </a:t>
            </a:r>
          </a:p>
          <a:p>
            <a:r>
              <a:rPr lang="en-US" sz="2400" dirty="0">
                <a:solidFill>
                  <a:srgbClr val="0000FF"/>
                </a:solidFill>
              </a:rPr>
              <a:t>M</a:t>
            </a:r>
            <a:r>
              <a:rPr lang="en-US" sz="2400" dirty="0" smtClean="0">
                <a:solidFill>
                  <a:srgbClr val="0000FF"/>
                </a:solidFill>
              </a:rPr>
              <a:t>agnetic </a:t>
            </a:r>
            <a:r>
              <a:rPr lang="en-US" sz="2400" dirty="0">
                <a:solidFill>
                  <a:srgbClr val="0000FF"/>
                </a:solidFill>
              </a:rPr>
              <a:t>design is based on the double helical concept</a:t>
            </a:r>
          </a:p>
          <a:p>
            <a:pPr lvl="1"/>
            <a:r>
              <a:rPr lang="en-US" sz="2000" dirty="0">
                <a:solidFill>
                  <a:srgbClr val="0000FF"/>
                </a:solidFill>
              </a:rPr>
              <a:t>Excellent field quality on almost the whole mechanical aperture</a:t>
            </a:r>
          </a:p>
          <a:p>
            <a:pPr lvl="1"/>
            <a:r>
              <a:rPr lang="en-US" sz="2000" dirty="0">
                <a:solidFill>
                  <a:srgbClr val="0000FF"/>
                </a:solidFill>
              </a:rPr>
              <a:t>Possibility to produce arbitrary combinations of multipolar fields by a clever design of the winding shape</a:t>
            </a:r>
          </a:p>
          <a:p>
            <a:r>
              <a:rPr lang="en-US" sz="2400" dirty="0" err="1">
                <a:solidFill>
                  <a:srgbClr val="0000FF"/>
                </a:solidFill>
              </a:rPr>
              <a:t>NbTi</a:t>
            </a:r>
            <a:r>
              <a:rPr lang="en-US" sz="2400" dirty="0">
                <a:solidFill>
                  <a:srgbClr val="0000FF"/>
                </a:solidFill>
              </a:rPr>
              <a:t> SC </a:t>
            </a:r>
            <a:r>
              <a:rPr lang="en-US" sz="2400" dirty="0" smtClean="0">
                <a:solidFill>
                  <a:srgbClr val="0000FF"/>
                </a:solidFill>
              </a:rPr>
              <a:t>wire for a nominal </a:t>
            </a:r>
            <a:r>
              <a:rPr lang="en-US" sz="2400" dirty="0">
                <a:solidFill>
                  <a:srgbClr val="0000FF"/>
                </a:solidFill>
              </a:rPr>
              <a:t>current </a:t>
            </a:r>
            <a:r>
              <a:rPr lang="en-US" sz="2400" dirty="0" smtClean="0">
                <a:solidFill>
                  <a:srgbClr val="0000FF"/>
                </a:solidFill>
              </a:rPr>
              <a:t>of 2650 A</a:t>
            </a:r>
          </a:p>
          <a:p>
            <a:r>
              <a:rPr lang="en-US" sz="2400" dirty="0" smtClean="0">
                <a:solidFill>
                  <a:srgbClr val="0000FF"/>
                </a:solidFill>
              </a:rPr>
              <a:t> Inner </a:t>
            </a:r>
            <a:r>
              <a:rPr lang="en-US" sz="2400" dirty="0">
                <a:solidFill>
                  <a:srgbClr val="0000FF"/>
                </a:solidFill>
              </a:rPr>
              <a:t>bore diameter is 50 mm to </a:t>
            </a:r>
            <a:r>
              <a:rPr lang="en-US" sz="2400" dirty="0" smtClean="0">
                <a:solidFill>
                  <a:srgbClr val="0000FF"/>
                </a:solidFill>
              </a:rPr>
              <a:t>accommodate </a:t>
            </a:r>
            <a:r>
              <a:rPr lang="en-US" sz="2400" dirty="0">
                <a:solidFill>
                  <a:srgbClr val="0000FF"/>
                </a:solidFill>
              </a:rPr>
              <a:t>for a rotating coil device to measure the generated field </a:t>
            </a:r>
            <a:r>
              <a:rPr lang="en-US" sz="2400" dirty="0" smtClean="0">
                <a:solidFill>
                  <a:srgbClr val="0000FF"/>
                </a:solidFill>
              </a:rPr>
              <a:t>quality</a:t>
            </a:r>
          </a:p>
        </p:txBody>
      </p:sp>
      <p:sp>
        <p:nvSpPr>
          <p:cNvPr id="4" name="Segnaposto numero diapositiva 3"/>
          <p:cNvSpPr>
            <a:spLocks noGrp="1"/>
          </p:cNvSpPr>
          <p:nvPr>
            <p:ph type="sldNum" sz="quarter" idx="12"/>
          </p:nvPr>
        </p:nvSpPr>
        <p:spPr/>
        <p:txBody>
          <a:bodyPr/>
          <a:lstStyle/>
          <a:p>
            <a:fld id="{6AEB9F76-9530-4300-8742-75C38656C82A}" type="slidenum">
              <a:rPr lang="en-US" smtClean="0"/>
              <a:pPr/>
              <a:t>59</a:t>
            </a:fld>
            <a:endParaRPr lang="en-US"/>
          </a:p>
        </p:txBody>
      </p:sp>
      <p:sp>
        <p:nvSpPr>
          <p:cNvPr id="5" name="Rectangle 4"/>
          <p:cNvSpPr>
            <a:spLocks noGrp="1" noChangeArrowheads="1"/>
          </p:cNvSpPr>
          <p:nvPr>
            <p:ph type="title"/>
          </p:nvPr>
        </p:nvSpPr>
        <p:spPr>
          <a:xfrm>
            <a:off x="179512" y="116632"/>
            <a:ext cx="8229600" cy="926976"/>
          </a:xfrm>
          <a:ln/>
        </p:spPr>
        <p:txBody>
          <a:bodyPr tIns="32146" rIns="116994">
            <a:normAutofit/>
          </a:bodyPr>
          <a:lstStyle/>
          <a:p>
            <a:pPr marL="40182"/>
            <a:r>
              <a:rPr lang="en-US" sz="4800" i="1" dirty="0" smtClean="0">
                <a:solidFill>
                  <a:srgbClr val="FF0000"/>
                </a:solidFill>
              </a:rPr>
              <a:t>QD0 </a:t>
            </a:r>
            <a:r>
              <a:rPr lang="en-US" sz="4800" i="1" dirty="0">
                <a:solidFill>
                  <a:srgbClr val="FF0000"/>
                </a:solidFill>
              </a:rPr>
              <a:t>prototype</a:t>
            </a:r>
          </a:p>
        </p:txBody>
      </p:sp>
      <p:grpSp>
        <p:nvGrpSpPr>
          <p:cNvPr id="6" name="Group 9"/>
          <p:cNvGrpSpPr>
            <a:grpSpLocks/>
          </p:cNvGrpSpPr>
          <p:nvPr/>
        </p:nvGrpSpPr>
        <p:grpSpPr bwMode="auto">
          <a:xfrm>
            <a:off x="113903" y="1052736"/>
            <a:ext cx="8922593" cy="1746225"/>
            <a:chOff x="0" y="0"/>
            <a:chExt cx="8472" cy="1440"/>
          </a:xfrm>
        </p:grpSpPr>
        <p:pic>
          <p:nvPicPr>
            <p:cNvPr id="7" name="Picture 7"/>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8472" cy="14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
          <p:nvSpPr>
            <p:cNvPr id="8" name="Rectangle 8"/>
            <p:cNvSpPr>
              <a:spLocks/>
            </p:cNvSpPr>
            <p:nvPr/>
          </p:nvSpPr>
          <p:spPr bwMode="auto">
            <a:xfrm>
              <a:off x="236" y="1160"/>
              <a:ext cx="3104" cy="2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57799" bIns="0">
              <a:spAutoFit/>
            </a:bodyPr>
            <a:lstStyle/>
            <a:p>
              <a:pPr marL="40182"/>
              <a:r>
                <a:rPr lang="en-US" sz="1700">
                  <a:latin typeface="Arial" charset="0"/>
                  <a:cs typeface="Arial" charset="0"/>
                  <a:sym typeface="Arial" charset="0"/>
                </a:rPr>
                <a:t>QD0 prototype early building stage</a:t>
              </a:r>
            </a:p>
          </p:txBody>
        </p:sp>
      </p:grpSp>
      <p:sp>
        <p:nvSpPr>
          <p:cNvPr id="2" name="CasellaDiTesto 1"/>
          <p:cNvSpPr txBox="1"/>
          <p:nvPr/>
        </p:nvSpPr>
        <p:spPr>
          <a:xfrm>
            <a:off x="899592" y="6444044"/>
            <a:ext cx="7457683" cy="369332"/>
          </a:xfrm>
          <a:prstGeom prst="rect">
            <a:avLst/>
          </a:prstGeom>
          <a:solidFill>
            <a:schemeClr val="accent2"/>
          </a:solidFill>
        </p:spPr>
        <p:txBody>
          <a:bodyPr wrap="none" rtlCol="0">
            <a:spAutoFit/>
          </a:bodyPr>
          <a:lstStyle/>
          <a:p>
            <a:r>
              <a:rPr lang="it-IT" b="1" dirty="0" smtClean="0">
                <a:solidFill>
                  <a:schemeClr val="bg1"/>
                </a:solidFill>
              </a:rPr>
              <a:t>E. </a:t>
            </a:r>
            <a:r>
              <a:rPr lang="it-IT" b="1" dirty="0" err="1" smtClean="0">
                <a:solidFill>
                  <a:schemeClr val="bg1"/>
                </a:solidFill>
              </a:rPr>
              <a:t>Paoloni</a:t>
            </a:r>
            <a:r>
              <a:rPr lang="it-IT" b="1" dirty="0">
                <a:solidFill>
                  <a:schemeClr val="bg1"/>
                </a:solidFill>
              </a:rPr>
              <a:t> </a:t>
            </a:r>
            <a:r>
              <a:rPr lang="it-IT" b="1" dirty="0" smtClean="0">
                <a:solidFill>
                  <a:schemeClr val="bg1"/>
                </a:solidFill>
              </a:rPr>
              <a:t>(Pisa), P. Fabbricatore, S. </a:t>
            </a:r>
            <a:r>
              <a:rPr lang="it-IT" b="1" dirty="0" err="1" smtClean="0">
                <a:solidFill>
                  <a:schemeClr val="bg1"/>
                </a:solidFill>
              </a:rPr>
              <a:t>Farinon</a:t>
            </a:r>
            <a:r>
              <a:rPr lang="it-IT" b="1" dirty="0" smtClean="0">
                <a:solidFill>
                  <a:schemeClr val="bg1"/>
                </a:solidFill>
              </a:rPr>
              <a:t>, R. </a:t>
            </a:r>
            <a:r>
              <a:rPr lang="it-IT" b="1" dirty="0" err="1" smtClean="0">
                <a:solidFill>
                  <a:schemeClr val="bg1"/>
                </a:solidFill>
              </a:rPr>
              <a:t>Musenich</a:t>
            </a:r>
            <a:r>
              <a:rPr lang="it-IT" b="1" dirty="0" smtClean="0">
                <a:solidFill>
                  <a:schemeClr val="bg1"/>
                </a:solidFill>
              </a:rPr>
              <a:t> (Genova)</a:t>
            </a:r>
            <a:endParaRPr lang="en-US" b="1"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0543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87313" y="1473200"/>
            <a:ext cx="8988425" cy="43465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510" name="Picture 6" descr="lumi_kloe2_kloe_finuda_crab_120418.eps"/>
          <p:cNvPicPr>
            <a:picLocks noChangeAspect="1"/>
          </p:cNvPicPr>
          <p:nvPr/>
        </p:nvPicPr>
        <p:blipFill>
          <a:blip r:embed="rId3"/>
          <a:srcRect l="7397" t="14445" r="13631" b="9236"/>
          <a:stretch>
            <a:fillRect/>
          </a:stretch>
        </p:blipFill>
        <p:spPr bwMode="auto">
          <a:xfrm>
            <a:off x="769144" y="1201123"/>
            <a:ext cx="5601816" cy="5415577"/>
          </a:xfrm>
          <a:prstGeom prst="rect">
            <a:avLst/>
          </a:prstGeom>
          <a:noFill/>
          <a:ln w="9525">
            <a:noFill/>
            <a:miter lim="800000"/>
            <a:headEnd/>
            <a:tailEnd/>
          </a:ln>
        </p:spPr>
      </p:pic>
      <p:graphicFrame>
        <p:nvGraphicFramePr>
          <p:cNvPr id="21506" name="Object 2"/>
          <p:cNvGraphicFramePr>
            <a:graphicFrameLocks noChangeAspect="1"/>
          </p:cNvGraphicFramePr>
          <p:nvPr/>
        </p:nvGraphicFramePr>
        <p:xfrm>
          <a:off x="4846960" y="6223000"/>
          <a:ext cx="1524000" cy="477838"/>
        </p:xfrm>
        <a:graphic>
          <a:graphicData uri="http://schemas.openxmlformats.org/presentationml/2006/ole">
            <p:oleObj spid="_x0000_s69634" name="Equation" r:id="rId4" imgW="1295400" imgH="406400" progId="Equation.3">
              <p:embed/>
            </p:oleObj>
          </a:graphicData>
        </a:graphic>
      </p:graphicFrame>
      <p:sp>
        <p:nvSpPr>
          <p:cNvPr id="21512" name="Rectangle 25"/>
          <p:cNvSpPr>
            <a:spLocks noChangeArrowheads="1"/>
          </p:cNvSpPr>
          <p:nvPr/>
        </p:nvSpPr>
        <p:spPr bwMode="auto">
          <a:xfrm rot="-5400000">
            <a:off x="-609600" y="3205957"/>
            <a:ext cx="2743200" cy="366712"/>
          </a:xfrm>
          <a:prstGeom prst="rect">
            <a:avLst/>
          </a:prstGeom>
          <a:solidFill>
            <a:schemeClr val="bg1"/>
          </a:solidFill>
          <a:ln w="9525">
            <a:noFill/>
            <a:miter lim="800000"/>
            <a:headEnd/>
            <a:tailEnd/>
          </a:ln>
        </p:spPr>
        <p:txBody>
          <a:bodyPr>
            <a:prstTxWarp prst="textNoShape">
              <a:avLst/>
            </a:prstTxWarp>
            <a:spAutoFit/>
          </a:bodyPr>
          <a:lstStyle/>
          <a:p>
            <a:r>
              <a:rPr lang="en-US" dirty="0">
                <a:solidFill>
                  <a:srgbClr val="E30D1A"/>
                </a:solidFill>
              </a:rPr>
              <a:t>Luminosity [10</a:t>
            </a:r>
            <a:r>
              <a:rPr lang="en-US" baseline="30000" dirty="0">
                <a:solidFill>
                  <a:srgbClr val="E30D1A"/>
                </a:solidFill>
              </a:rPr>
              <a:t>28</a:t>
            </a:r>
            <a:r>
              <a:rPr lang="en-US" dirty="0">
                <a:solidFill>
                  <a:srgbClr val="E30D1A"/>
                </a:solidFill>
              </a:rPr>
              <a:t> cm</a:t>
            </a:r>
            <a:r>
              <a:rPr lang="en-US" baseline="30000" dirty="0">
                <a:solidFill>
                  <a:srgbClr val="E30D1A"/>
                </a:solidFill>
              </a:rPr>
              <a:t>-2</a:t>
            </a:r>
            <a:r>
              <a:rPr lang="en-US" dirty="0">
                <a:solidFill>
                  <a:srgbClr val="E30D1A"/>
                </a:solidFill>
              </a:rPr>
              <a:t> s</a:t>
            </a:r>
            <a:r>
              <a:rPr lang="en-US" baseline="30000" dirty="0">
                <a:solidFill>
                  <a:srgbClr val="E30D1A"/>
                </a:solidFill>
              </a:rPr>
              <a:t>-1</a:t>
            </a:r>
            <a:r>
              <a:rPr lang="en-US" dirty="0">
                <a:solidFill>
                  <a:srgbClr val="E30D1A"/>
                </a:solidFill>
              </a:rPr>
              <a:t>]</a:t>
            </a:r>
          </a:p>
        </p:txBody>
      </p:sp>
      <p:sp>
        <p:nvSpPr>
          <p:cNvPr id="13" name="TextBox 5"/>
          <p:cNvSpPr txBox="1">
            <a:spLocks noChangeArrowheads="1"/>
          </p:cNvSpPr>
          <p:nvPr/>
        </p:nvSpPr>
        <p:spPr bwMode="auto">
          <a:xfrm>
            <a:off x="762000" y="171450"/>
            <a:ext cx="7670800" cy="1077913"/>
          </a:xfrm>
          <a:prstGeom prst="rect">
            <a:avLst/>
          </a:prstGeom>
          <a:solidFill>
            <a:srgbClr val="FFFFFF"/>
          </a:solidFill>
          <a:ln w="9525">
            <a:noFill/>
            <a:miter lim="800000"/>
            <a:headEnd/>
            <a:tailEnd/>
          </a:ln>
        </p:spPr>
        <p:txBody>
          <a:bodyPr>
            <a:prstTxWarp prst="textNoShape">
              <a:avLst/>
            </a:prstTxWarp>
            <a:spAutoFit/>
          </a:bodyPr>
          <a:lstStyle/>
          <a:p>
            <a:pPr algn="ctr" fontAlgn="auto">
              <a:spcBef>
                <a:spcPts val="0"/>
              </a:spcBef>
              <a:spcAft>
                <a:spcPts val="0"/>
              </a:spcAft>
              <a:defRPr/>
            </a:pPr>
            <a:r>
              <a:rPr lang="en-US" sz="3200" dirty="0">
                <a:solidFill>
                  <a:srgbClr val="FF0000"/>
                </a:solidFill>
                <a:latin typeface="+mn-lt"/>
                <a:ea typeface="+mn-ea"/>
                <a:cs typeface="+mn-cs"/>
              </a:rPr>
              <a:t>Comparison among DA</a:t>
            </a:r>
            <a:r>
              <a:rPr lang="en-US" sz="3200" dirty="0">
                <a:solidFill>
                  <a:srgbClr val="FF0000"/>
                </a:solidFill>
                <a:latin typeface="Symbol" charset="2"/>
                <a:ea typeface="+mn-ea"/>
                <a:cs typeface="Symbol" charset="2"/>
              </a:rPr>
              <a:t>F</a:t>
            </a:r>
            <a:r>
              <a:rPr lang="en-US" sz="3200" dirty="0">
                <a:solidFill>
                  <a:srgbClr val="FF0000"/>
                </a:solidFill>
                <a:latin typeface="+mn-lt"/>
                <a:ea typeface="+mn-ea"/>
                <a:cs typeface="+mn-cs"/>
              </a:rPr>
              <a:t>NE best runs with and without </a:t>
            </a:r>
            <a:r>
              <a:rPr lang="en-US" sz="3200" i="1" dirty="0">
                <a:solidFill>
                  <a:srgbClr val="FF0000"/>
                </a:solidFill>
                <a:latin typeface="+mn-lt"/>
                <a:ea typeface="+mn-ea"/>
                <a:cs typeface="+mn-cs"/>
              </a:rPr>
              <a:t>Crab-Waist</a:t>
            </a:r>
          </a:p>
        </p:txBody>
      </p:sp>
      <p:sp>
        <p:nvSpPr>
          <p:cNvPr id="21514" name="Rectangle 13"/>
          <p:cNvSpPr>
            <a:spLocks noChangeArrowheads="1"/>
          </p:cNvSpPr>
          <p:nvPr/>
        </p:nvSpPr>
        <p:spPr bwMode="auto">
          <a:xfrm>
            <a:off x="6410326" y="2589073"/>
            <a:ext cx="2538412" cy="1754327"/>
          </a:xfrm>
          <a:prstGeom prst="rect">
            <a:avLst/>
          </a:prstGeom>
          <a:noFill/>
          <a:ln w="9525">
            <a:noFill/>
            <a:miter lim="800000"/>
            <a:headEnd/>
            <a:tailEnd/>
          </a:ln>
        </p:spPr>
        <p:txBody>
          <a:bodyPr wrap="square">
            <a:prstTxWarp prst="textNoShape">
              <a:avLst/>
            </a:prstTxWarp>
            <a:spAutoFit/>
          </a:bodyPr>
          <a:lstStyle/>
          <a:p>
            <a:r>
              <a:rPr lang="en-GB" dirty="0">
                <a:solidFill>
                  <a:srgbClr val="660066"/>
                </a:solidFill>
                <a:latin typeface="Calibri" pitchFamily="36" charset="0"/>
              </a:rPr>
              <a:t>At low currents the highest L</a:t>
            </a:r>
            <a:r>
              <a:rPr lang="en-GB" baseline="-25000" dirty="0">
                <a:solidFill>
                  <a:srgbClr val="660066"/>
                </a:solidFill>
                <a:latin typeface="Calibri" pitchFamily="36" charset="0"/>
              </a:rPr>
              <a:t>s</a:t>
            </a:r>
            <a:r>
              <a:rPr lang="en-GB" dirty="0">
                <a:solidFill>
                  <a:srgbClr val="660066"/>
                </a:solidFill>
                <a:latin typeface="Calibri" pitchFamily="36" charset="0"/>
              </a:rPr>
              <a:t> achieved exceeds by 2÷3 times the best value measured during the past KLOE runs</a:t>
            </a:r>
            <a:endParaRPr lang="en-US" dirty="0">
              <a:solidFill>
                <a:srgbClr val="660066"/>
              </a:solidFill>
              <a:latin typeface="Calibri" pitchFamily="3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068" y="1196752"/>
            <a:ext cx="6704172" cy="5040560"/>
          </a:xfrm>
        </p:spPr>
        <p:txBody>
          <a:bodyPr>
            <a:noAutofit/>
          </a:bodyPr>
          <a:lstStyle/>
          <a:p>
            <a:r>
              <a:rPr lang="en-US" sz="2000" dirty="0">
                <a:solidFill>
                  <a:srgbClr val="0000FF"/>
                </a:solidFill>
              </a:rPr>
              <a:t>An SC current transformer was built to feed the </a:t>
            </a:r>
            <a:r>
              <a:rPr lang="en-US" sz="2000" dirty="0" smtClean="0">
                <a:solidFill>
                  <a:srgbClr val="0000FF"/>
                </a:solidFill>
              </a:rPr>
              <a:t>prototype</a:t>
            </a:r>
          </a:p>
          <a:p>
            <a:pPr lvl="1"/>
            <a:r>
              <a:rPr lang="en-US" sz="2000" dirty="0" smtClean="0">
                <a:solidFill>
                  <a:srgbClr val="0000FF"/>
                </a:solidFill>
              </a:rPr>
              <a:t>The </a:t>
            </a:r>
            <a:r>
              <a:rPr lang="en-US" sz="2000" dirty="0">
                <a:solidFill>
                  <a:srgbClr val="0000FF"/>
                </a:solidFill>
              </a:rPr>
              <a:t>total energy to be dissipated during quench is the one stored </a:t>
            </a:r>
            <a:r>
              <a:rPr lang="en-US" sz="2000" dirty="0" smtClean="0">
                <a:solidFill>
                  <a:srgbClr val="0000FF"/>
                </a:solidFill>
              </a:rPr>
              <a:t>in the </a:t>
            </a:r>
            <a:r>
              <a:rPr lang="en-US" sz="2000" dirty="0">
                <a:solidFill>
                  <a:srgbClr val="0000FF"/>
                </a:solidFill>
              </a:rPr>
              <a:t>small secondary  + the quadrupole ~ 1.4 </a:t>
            </a:r>
            <a:r>
              <a:rPr lang="en-US" sz="2000" dirty="0" smtClean="0">
                <a:solidFill>
                  <a:srgbClr val="0000FF"/>
                </a:solidFill>
              </a:rPr>
              <a:t>kJ</a:t>
            </a:r>
          </a:p>
          <a:p>
            <a:pPr lvl="1"/>
            <a:r>
              <a:rPr lang="en-US" sz="2000" dirty="0" smtClean="0">
                <a:solidFill>
                  <a:srgbClr val="0000FF"/>
                </a:solidFill>
              </a:rPr>
              <a:t>A </a:t>
            </a:r>
            <a:r>
              <a:rPr lang="en-US" sz="2000" dirty="0">
                <a:solidFill>
                  <a:srgbClr val="0000FF"/>
                </a:solidFill>
              </a:rPr>
              <a:t>conventional power supply + quench detecting system and quench heathers will hardly (if ever) protect the magnet from </a:t>
            </a:r>
            <a:r>
              <a:rPr lang="en-US" sz="2000" dirty="0" smtClean="0">
                <a:solidFill>
                  <a:srgbClr val="0000FF"/>
                </a:solidFill>
              </a:rPr>
              <a:t>disastrous </a:t>
            </a:r>
            <a:r>
              <a:rPr lang="en-US" sz="2000" dirty="0">
                <a:solidFill>
                  <a:srgbClr val="0000FF"/>
                </a:solidFill>
              </a:rPr>
              <a:t>thermal </a:t>
            </a:r>
            <a:r>
              <a:rPr lang="en-US" sz="2000" dirty="0" smtClean="0">
                <a:solidFill>
                  <a:srgbClr val="0000FF"/>
                </a:solidFill>
              </a:rPr>
              <a:t>shocks</a:t>
            </a:r>
            <a:endParaRPr lang="en-US" sz="2000" dirty="0">
              <a:solidFill>
                <a:srgbClr val="0000FF"/>
              </a:solidFill>
            </a:endParaRPr>
          </a:p>
          <a:p>
            <a:r>
              <a:rPr lang="en-US" sz="2000" dirty="0">
                <a:solidFill>
                  <a:srgbClr val="0000FF"/>
                </a:solidFill>
              </a:rPr>
              <a:t>The model was successfully tested. </a:t>
            </a:r>
            <a:r>
              <a:rPr lang="en-US" sz="2000" dirty="0">
                <a:solidFill>
                  <a:srgbClr val="FF0000"/>
                </a:solidFill>
              </a:rPr>
              <a:t>IT WORKS!</a:t>
            </a:r>
          </a:p>
          <a:p>
            <a:r>
              <a:rPr lang="en-US" sz="2000" dirty="0">
                <a:solidFill>
                  <a:srgbClr val="0000FF"/>
                </a:solidFill>
              </a:rPr>
              <a:t>Training process started at ~ 2300 A with the first quench. </a:t>
            </a:r>
            <a:r>
              <a:rPr lang="en-US" sz="2000" dirty="0" smtClean="0">
                <a:solidFill>
                  <a:srgbClr val="0000FF"/>
                </a:solidFill>
              </a:rPr>
              <a:t>The </a:t>
            </a:r>
            <a:r>
              <a:rPr lang="en-US" sz="2000" dirty="0">
                <a:solidFill>
                  <a:srgbClr val="0000FF"/>
                </a:solidFill>
              </a:rPr>
              <a:t>magnet quickly improved its maximum current handling </a:t>
            </a:r>
            <a:r>
              <a:rPr lang="en-US" sz="2000" dirty="0" smtClean="0">
                <a:solidFill>
                  <a:srgbClr val="0000FF"/>
                </a:solidFill>
              </a:rPr>
              <a:t>capability </a:t>
            </a:r>
            <a:r>
              <a:rPr lang="en-US" sz="2000" dirty="0">
                <a:solidFill>
                  <a:srgbClr val="0000FF"/>
                </a:solidFill>
              </a:rPr>
              <a:t>operating in steady state at its design </a:t>
            </a:r>
            <a:r>
              <a:rPr lang="en-US" sz="2000" dirty="0" smtClean="0">
                <a:solidFill>
                  <a:srgbClr val="0000FF"/>
                </a:solidFill>
              </a:rPr>
              <a:t>current</a:t>
            </a:r>
            <a:endParaRPr lang="en-US" sz="2000" dirty="0">
              <a:solidFill>
                <a:srgbClr val="0000FF"/>
              </a:solidFill>
            </a:endParaRPr>
          </a:p>
          <a:p>
            <a:r>
              <a:rPr lang="en-US" sz="2000" dirty="0">
                <a:solidFill>
                  <a:srgbClr val="0000FF"/>
                </a:solidFill>
              </a:rPr>
              <a:t>The subsequent quenches occurred at current exceeding 2750 A. </a:t>
            </a:r>
            <a:r>
              <a:rPr lang="en-US" sz="2000" dirty="0" smtClean="0">
                <a:solidFill>
                  <a:srgbClr val="0000FF"/>
                </a:solidFill>
              </a:rPr>
              <a:t>The </a:t>
            </a:r>
            <a:r>
              <a:rPr lang="en-US" sz="2000" dirty="0">
                <a:solidFill>
                  <a:srgbClr val="0000FF"/>
                </a:solidFill>
              </a:rPr>
              <a:t>limitation seemed to be of mechanical nature. Further test </a:t>
            </a:r>
            <a:r>
              <a:rPr lang="en-US" sz="2000" dirty="0" smtClean="0">
                <a:solidFill>
                  <a:srgbClr val="0000FF"/>
                </a:solidFill>
              </a:rPr>
              <a:t>are </a:t>
            </a:r>
            <a:r>
              <a:rPr lang="en-US" sz="2000" dirty="0">
                <a:solidFill>
                  <a:srgbClr val="0000FF"/>
                </a:solidFill>
              </a:rPr>
              <a:t>under way for better investigate this </a:t>
            </a:r>
            <a:r>
              <a:rPr lang="en-US" sz="2000" dirty="0" smtClean="0">
                <a:solidFill>
                  <a:srgbClr val="0000FF"/>
                </a:solidFill>
              </a:rPr>
              <a:t>aspect</a:t>
            </a:r>
            <a:endParaRPr lang="en-US" sz="2000" dirty="0">
              <a:solidFill>
                <a:srgbClr val="0000FF"/>
              </a:solidFill>
            </a:endParaRPr>
          </a:p>
          <a:p>
            <a:endParaRPr lang="en-US" sz="2000" dirty="0">
              <a:solidFill>
                <a:srgbClr val="0000FF"/>
              </a:solidFill>
            </a:endParaRPr>
          </a:p>
        </p:txBody>
      </p:sp>
      <p:sp>
        <p:nvSpPr>
          <p:cNvPr id="4" name="Segnaposto numero diapositiva 3"/>
          <p:cNvSpPr>
            <a:spLocks noGrp="1"/>
          </p:cNvSpPr>
          <p:nvPr>
            <p:ph type="sldNum" sz="quarter" idx="12"/>
          </p:nvPr>
        </p:nvSpPr>
        <p:spPr/>
        <p:txBody>
          <a:bodyPr/>
          <a:lstStyle/>
          <a:p>
            <a:fld id="{6AEB9F76-9530-4300-8742-75C38656C82A}" type="slidenum">
              <a:rPr lang="en-US" smtClean="0"/>
              <a:pPr/>
              <a:t>60</a:t>
            </a:fld>
            <a:endParaRPr lang="en-US"/>
          </a:p>
        </p:txBody>
      </p:sp>
      <p:sp>
        <p:nvSpPr>
          <p:cNvPr id="5" name="Rectangle 4"/>
          <p:cNvSpPr>
            <a:spLocks noGrp="1" noChangeArrowheads="1"/>
          </p:cNvSpPr>
          <p:nvPr>
            <p:ph type="title"/>
          </p:nvPr>
        </p:nvSpPr>
        <p:spPr>
          <a:xfrm>
            <a:off x="252562" y="339732"/>
            <a:ext cx="8291264" cy="708688"/>
          </a:xfrm>
          <a:ln/>
        </p:spPr>
        <p:txBody>
          <a:bodyPr tIns="32146" rIns="116994">
            <a:normAutofit/>
          </a:bodyPr>
          <a:lstStyle/>
          <a:p>
            <a:pPr marL="40182"/>
            <a:r>
              <a:rPr lang="en-US" sz="4000" dirty="0">
                <a:solidFill>
                  <a:srgbClr val="FF0000"/>
                </a:solidFill>
              </a:rPr>
              <a:t>Cold test of the QD0 prototype </a:t>
            </a:r>
          </a:p>
        </p:txBody>
      </p:sp>
      <p:grpSp>
        <p:nvGrpSpPr>
          <p:cNvPr id="2" name="Group 8"/>
          <p:cNvGrpSpPr>
            <a:grpSpLocks/>
          </p:cNvGrpSpPr>
          <p:nvPr/>
        </p:nvGrpSpPr>
        <p:grpSpPr bwMode="auto">
          <a:xfrm>
            <a:off x="7452320" y="908720"/>
            <a:ext cx="1625203" cy="2357438"/>
            <a:chOff x="0" y="0"/>
            <a:chExt cx="1456" cy="2112"/>
          </a:xfrm>
        </p:grpSpPr>
        <p:pic>
          <p:nvPicPr>
            <p:cNvPr id="7" name="Picture 6"/>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255"/>
              <a:ext cx="1392" cy="185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sp>
          <p:nvSpPr>
            <p:cNvPr id="8" name="Rectangle 7"/>
            <p:cNvSpPr>
              <a:spLocks/>
            </p:cNvSpPr>
            <p:nvPr/>
          </p:nvSpPr>
          <p:spPr bwMode="auto">
            <a:xfrm>
              <a:off x="0" y="0"/>
              <a:ext cx="1456" cy="2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57799" bIns="0"/>
            <a:lstStyle/>
            <a:p>
              <a:pPr marL="40182"/>
              <a:r>
                <a:rPr lang="en-US" sz="1500">
                  <a:solidFill>
                    <a:srgbClr val="FFFFFF"/>
                  </a:solidFill>
                  <a:latin typeface="Arial" charset="0"/>
                  <a:cs typeface="Arial" charset="0"/>
                  <a:sym typeface="Arial" charset="0"/>
                </a:rPr>
                <a:t>Warm Prototype</a:t>
              </a:r>
            </a:p>
          </p:txBody>
        </p:sp>
      </p:grpSp>
      <p:grpSp>
        <p:nvGrpSpPr>
          <p:cNvPr id="6" name="Group 13"/>
          <p:cNvGrpSpPr>
            <a:grpSpLocks/>
          </p:cNvGrpSpPr>
          <p:nvPr/>
        </p:nvGrpSpPr>
        <p:grpSpPr bwMode="auto">
          <a:xfrm>
            <a:off x="6588224" y="3464719"/>
            <a:ext cx="2491383" cy="3321844"/>
            <a:chOff x="0" y="0"/>
            <a:chExt cx="2232" cy="2976"/>
          </a:xfrm>
        </p:grpSpPr>
        <p:pic>
          <p:nvPicPr>
            <p:cNvPr id="10" name="Picture 9"/>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2232" cy="29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sp>
          <p:nvSpPr>
            <p:cNvPr id="11" name="Rectangle 10"/>
            <p:cNvSpPr>
              <a:spLocks/>
            </p:cNvSpPr>
            <p:nvPr/>
          </p:nvSpPr>
          <p:spPr bwMode="auto">
            <a:xfrm>
              <a:off x="56" y="0"/>
              <a:ext cx="1696" cy="6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57799" bIns="0"/>
            <a:lstStyle/>
            <a:p>
              <a:pPr marL="40182"/>
              <a:r>
                <a:rPr lang="en-US" sz="1500">
                  <a:solidFill>
                    <a:srgbClr val="FFFFFF"/>
                  </a:solidFill>
                  <a:latin typeface="Arial" charset="0"/>
                  <a:cs typeface="Arial" charset="0"/>
                  <a:sym typeface="Arial" charset="0"/>
                </a:rPr>
                <a:t>Prototype right after one of the cold tests</a:t>
              </a:r>
            </a:p>
          </p:txBody>
        </p:sp>
        <p:sp>
          <p:nvSpPr>
            <p:cNvPr id="12" name="Rectangle 11"/>
            <p:cNvSpPr>
              <a:spLocks/>
            </p:cNvSpPr>
            <p:nvPr/>
          </p:nvSpPr>
          <p:spPr bwMode="auto">
            <a:xfrm>
              <a:off x="648" y="2224"/>
              <a:ext cx="1544" cy="3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57799" bIns="0"/>
            <a:lstStyle/>
            <a:p>
              <a:pPr marL="40182"/>
              <a:r>
                <a:rPr lang="en-US" sz="2500">
                  <a:latin typeface="Arial" charset="0"/>
                  <a:cs typeface="Arial" charset="0"/>
                  <a:sym typeface="Arial" charset="0"/>
                </a:rPr>
                <a:t>L</a:t>
              </a:r>
              <a:r>
                <a:rPr lang="en-US" sz="2500" baseline="-6000">
                  <a:latin typeface="Arial" charset="0"/>
                  <a:cs typeface="Arial" charset="0"/>
                  <a:sym typeface="Arial" charset="0"/>
                </a:rPr>
                <a:t>s</a:t>
              </a:r>
              <a:r>
                <a:rPr lang="en-US" sz="2500">
                  <a:latin typeface="Arial" charset="0"/>
                  <a:cs typeface="Arial" charset="0"/>
                  <a:sym typeface="Arial" charset="0"/>
                </a:rPr>
                <a:t>= 90μH </a:t>
              </a:r>
            </a:p>
          </p:txBody>
        </p:sp>
        <p:sp>
          <p:nvSpPr>
            <p:cNvPr id="13" name="Rectangle 12"/>
            <p:cNvSpPr>
              <a:spLocks/>
            </p:cNvSpPr>
            <p:nvPr/>
          </p:nvSpPr>
          <p:spPr bwMode="auto">
            <a:xfrm rot="-3417726">
              <a:off x="504" y="784"/>
              <a:ext cx="1544" cy="3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57799" bIns="0"/>
            <a:lstStyle/>
            <a:p>
              <a:pPr marL="40182"/>
              <a:r>
                <a:rPr lang="en-US" sz="2500">
                  <a:solidFill>
                    <a:srgbClr val="FFDBCD"/>
                  </a:solidFill>
                  <a:latin typeface="Arial" charset="0"/>
                  <a:cs typeface="Arial" charset="0"/>
                  <a:sym typeface="Arial" charset="0"/>
                </a:rPr>
                <a:t>L</a:t>
              </a:r>
              <a:r>
                <a:rPr lang="en-US" sz="2500" baseline="-6000">
                  <a:solidFill>
                    <a:srgbClr val="FFDBCD"/>
                  </a:solidFill>
                  <a:latin typeface="Arial" charset="0"/>
                  <a:cs typeface="Arial" charset="0"/>
                  <a:sym typeface="Arial" charset="0"/>
                </a:rPr>
                <a:t>c</a:t>
              </a:r>
              <a:r>
                <a:rPr lang="en-US" sz="2500">
                  <a:solidFill>
                    <a:srgbClr val="FFDBCD"/>
                  </a:solidFill>
                  <a:latin typeface="Arial" charset="0"/>
                  <a:cs typeface="Arial" charset="0"/>
                  <a:sym typeface="Arial" charset="0"/>
                </a:rPr>
                <a:t>= 330μH </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75970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00" name="Picture 4" descr="ML60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2111375"/>
            <a:ext cx="4572000" cy="183356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4102" name="Picture 6" descr="pos_14bit_800mA_100b_"/>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68738" y="1650479"/>
            <a:ext cx="5275262" cy="272732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098" name="Rectangle 2"/>
          <p:cNvSpPr>
            <a:spLocks noGrp="1" noChangeArrowheads="1"/>
          </p:cNvSpPr>
          <p:nvPr>
            <p:ph type="title"/>
          </p:nvPr>
        </p:nvSpPr>
        <p:spPr>
          <a:xfrm>
            <a:off x="251520" y="260648"/>
            <a:ext cx="8511480" cy="1586440"/>
          </a:xfrm>
        </p:spPr>
        <p:txBody>
          <a:bodyPr>
            <a:noAutofit/>
          </a:bodyPr>
          <a:lstStyle/>
          <a:p>
            <a:pPr algn="l"/>
            <a:r>
              <a:rPr lang="it-IT" sz="2800" b="1" dirty="0" smtClean="0">
                <a:solidFill>
                  <a:srgbClr val="FF0000"/>
                </a:solidFill>
              </a:rPr>
              <a:t>FEEDBACK </a:t>
            </a:r>
            <a:r>
              <a:rPr lang="it-IT" sz="2800" b="1" dirty="0" err="1" smtClean="0">
                <a:solidFill>
                  <a:srgbClr val="FF0000"/>
                </a:solidFill>
              </a:rPr>
              <a:t>developments</a:t>
            </a:r>
            <a:r>
              <a:rPr lang="it-IT" sz="2800" dirty="0" smtClean="0">
                <a:solidFill>
                  <a:srgbClr val="FF0000"/>
                </a:solidFill>
              </a:rPr>
              <a:t>: </a:t>
            </a:r>
            <a:r>
              <a:rPr lang="it-IT" sz="2400" dirty="0"/>
              <a:t/>
            </a:r>
            <a:br>
              <a:rPr lang="it-IT" sz="2400" dirty="0"/>
            </a:br>
            <a:r>
              <a:rPr lang="it-IT" sz="2000" dirty="0" err="1" smtClean="0">
                <a:solidFill>
                  <a:srgbClr val="0000FF"/>
                </a:solidFill>
              </a:rPr>
              <a:t>To</a:t>
            </a:r>
            <a:r>
              <a:rPr lang="it-IT" sz="2000" dirty="0" smtClean="0">
                <a:solidFill>
                  <a:srgbClr val="0000FF"/>
                </a:solidFill>
              </a:rPr>
              <a:t> </a:t>
            </a:r>
            <a:r>
              <a:rPr lang="it-IT" sz="2000" dirty="0">
                <a:solidFill>
                  <a:srgbClr val="0000FF"/>
                </a:solidFill>
              </a:rPr>
              <a:t>start an R&amp;D </a:t>
            </a:r>
            <a:r>
              <a:rPr lang="it-IT" sz="2000" dirty="0" err="1">
                <a:solidFill>
                  <a:srgbClr val="0000FF"/>
                </a:solidFill>
              </a:rPr>
              <a:t>activity</a:t>
            </a:r>
            <a:r>
              <a:rPr lang="it-IT" sz="2000" dirty="0">
                <a:solidFill>
                  <a:srgbClr val="0000FF"/>
                </a:solidFill>
              </a:rPr>
              <a:t> for the IP </a:t>
            </a:r>
            <a:r>
              <a:rPr lang="it-IT" sz="2000" dirty="0" smtClean="0">
                <a:solidFill>
                  <a:srgbClr val="0000FF"/>
                </a:solidFill>
              </a:rPr>
              <a:t>feedback: in May </a:t>
            </a:r>
            <a:r>
              <a:rPr lang="it-IT" sz="2000" dirty="0">
                <a:solidFill>
                  <a:srgbClr val="0000FF"/>
                </a:solidFill>
              </a:rPr>
              <a:t>a new 14-bit hardware </a:t>
            </a:r>
            <a:r>
              <a:rPr lang="it-IT" sz="2000" dirty="0" err="1" smtClean="0">
                <a:solidFill>
                  <a:srgbClr val="0000FF"/>
                </a:solidFill>
              </a:rPr>
              <a:t>based</a:t>
            </a:r>
            <a:r>
              <a:rPr lang="it-IT" sz="2000" dirty="0" smtClean="0">
                <a:solidFill>
                  <a:srgbClr val="0000FF"/>
                </a:solidFill>
              </a:rPr>
              <a:t> on </a:t>
            </a:r>
            <a:r>
              <a:rPr lang="it-IT" sz="2000" dirty="0" err="1" smtClean="0">
                <a:solidFill>
                  <a:srgbClr val="0000FF"/>
                </a:solidFill>
              </a:rPr>
              <a:t>ready-made</a:t>
            </a:r>
            <a:r>
              <a:rPr lang="it-IT" sz="2000" dirty="0" smtClean="0">
                <a:solidFill>
                  <a:srgbClr val="0000FF"/>
                </a:solidFill>
              </a:rPr>
              <a:t> low </a:t>
            </a:r>
            <a:r>
              <a:rPr lang="it-IT" sz="2000" dirty="0" err="1" smtClean="0">
                <a:solidFill>
                  <a:srgbClr val="0000FF"/>
                </a:solidFill>
              </a:rPr>
              <a:t>cost</a:t>
            </a:r>
            <a:r>
              <a:rPr lang="it-IT" sz="2000" dirty="0" smtClean="0">
                <a:solidFill>
                  <a:srgbClr val="0000FF"/>
                </a:solidFill>
              </a:rPr>
              <a:t> </a:t>
            </a:r>
            <a:r>
              <a:rPr lang="it-IT" sz="2000" dirty="0" err="1" smtClean="0">
                <a:solidFill>
                  <a:srgbClr val="0000FF"/>
                </a:solidFill>
              </a:rPr>
              <a:t>board</a:t>
            </a:r>
            <a:r>
              <a:rPr lang="it-IT" sz="2000" dirty="0" smtClean="0">
                <a:solidFill>
                  <a:srgbClr val="0000FF"/>
                </a:solidFill>
              </a:rPr>
              <a:t> </a:t>
            </a:r>
            <a:r>
              <a:rPr lang="it-IT" sz="2000" dirty="0" err="1" smtClean="0">
                <a:solidFill>
                  <a:srgbClr val="0000FF"/>
                </a:solidFill>
              </a:rPr>
              <a:t>has</a:t>
            </a:r>
            <a:r>
              <a:rPr lang="it-IT" sz="2000" dirty="0" smtClean="0">
                <a:solidFill>
                  <a:srgbClr val="0000FF"/>
                </a:solidFill>
              </a:rPr>
              <a:t> </a:t>
            </a:r>
            <a:r>
              <a:rPr lang="it-IT" sz="2000" dirty="0" err="1" smtClean="0">
                <a:solidFill>
                  <a:srgbClr val="0000FF"/>
                </a:solidFill>
              </a:rPr>
              <a:t>been</a:t>
            </a:r>
            <a:r>
              <a:rPr lang="it-IT" sz="2000" dirty="0" smtClean="0">
                <a:solidFill>
                  <a:srgbClr val="0000FF"/>
                </a:solidFill>
              </a:rPr>
              <a:t> </a:t>
            </a:r>
            <a:r>
              <a:rPr lang="it-IT" sz="2000" dirty="0" err="1" smtClean="0">
                <a:solidFill>
                  <a:srgbClr val="0000FF"/>
                </a:solidFill>
              </a:rPr>
              <a:t>used</a:t>
            </a:r>
            <a:r>
              <a:rPr lang="it-IT" sz="2000" dirty="0" smtClean="0">
                <a:solidFill>
                  <a:srgbClr val="0000FF"/>
                </a:solidFill>
              </a:rPr>
              <a:t> </a:t>
            </a:r>
            <a:r>
              <a:rPr lang="it-IT" sz="2000" dirty="0" err="1" smtClean="0">
                <a:solidFill>
                  <a:srgbClr val="0000FF"/>
                </a:solidFill>
              </a:rPr>
              <a:t>to</a:t>
            </a:r>
            <a:r>
              <a:rPr lang="it-IT" sz="2000" dirty="0" smtClean="0">
                <a:solidFill>
                  <a:srgbClr val="0000FF"/>
                </a:solidFill>
              </a:rPr>
              <a:t> </a:t>
            </a:r>
            <a:r>
              <a:rPr lang="it-IT" sz="2000" dirty="0" err="1" smtClean="0">
                <a:solidFill>
                  <a:srgbClr val="0000FF"/>
                </a:solidFill>
              </a:rPr>
              <a:t>acquire</a:t>
            </a:r>
            <a:r>
              <a:rPr lang="it-IT" sz="2000" dirty="0" smtClean="0">
                <a:solidFill>
                  <a:srgbClr val="0000FF"/>
                </a:solidFill>
              </a:rPr>
              <a:t> long </a:t>
            </a:r>
            <a:r>
              <a:rPr lang="it-IT" sz="2000" dirty="0" err="1" smtClean="0">
                <a:solidFill>
                  <a:srgbClr val="0000FF"/>
                </a:solidFill>
              </a:rPr>
              <a:t>tracks</a:t>
            </a:r>
            <a:r>
              <a:rPr lang="it-IT" sz="2000" dirty="0" smtClean="0">
                <a:solidFill>
                  <a:srgbClr val="0000FF"/>
                </a:solidFill>
              </a:rPr>
              <a:t> </a:t>
            </a:r>
            <a:r>
              <a:rPr lang="it-IT" sz="2000" dirty="0" err="1" smtClean="0">
                <a:solidFill>
                  <a:srgbClr val="0000FF"/>
                </a:solidFill>
              </a:rPr>
              <a:t>of</a:t>
            </a:r>
            <a:r>
              <a:rPr lang="it-IT" sz="2000" dirty="0" smtClean="0">
                <a:solidFill>
                  <a:srgbClr val="0000FF"/>
                </a:solidFill>
              </a:rPr>
              <a:t> DA</a:t>
            </a:r>
            <a:r>
              <a:rPr lang="it-IT" sz="2000" dirty="0" smtClean="0">
                <a:solidFill>
                  <a:srgbClr val="0000FF"/>
                </a:solidFill>
                <a:latin typeface="Symbol" pitchFamily="18" charset="2"/>
              </a:rPr>
              <a:t>F</a:t>
            </a:r>
            <a:r>
              <a:rPr lang="it-IT" sz="2000" dirty="0" smtClean="0">
                <a:solidFill>
                  <a:srgbClr val="0000FF"/>
                </a:solidFill>
              </a:rPr>
              <a:t>NE </a:t>
            </a:r>
            <a:r>
              <a:rPr lang="it-IT" sz="2000" dirty="0" err="1" smtClean="0">
                <a:solidFill>
                  <a:srgbClr val="0000FF"/>
                </a:solidFill>
              </a:rPr>
              <a:t>e+</a:t>
            </a:r>
            <a:r>
              <a:rPr lang="it-IT" sz="2000" dirty="0" smtClean="0">
                <a:solidFill>
                  <a:srgbClr val="0000FF"/>
                </a:solidFill>
              </a:rPr>
              <a:t> </a:t>
            </a:r>
            <a:r>
              <a:rPr lang="it-IT" sz="2000" dirty="0" err="1" smtClean="0">
                <a:solidFill>
                  <a:srgbClr val="0000FF"/>
                </a:solidFill>
              </a:rPr>
              <a:t>bunch-by-bunch</a:t>
            </a:r>
            <a:r>
              <a:rPr lang="it-IT" sz="2000" dirty="0" smtClean="0">
                <a:solidFill>
                  <a:srgbClr val="0000FF"/>
                </a:solidFill>
              </a:rPr>
              <a:t> data. The output </a:t>
            </a:r>
            <a:r>
              <a:rPr lang="it-IT" sz="2000" dirty="0" err="1" smtClean="0">
                <a:solidFill>
                  <a:srgbClr val="0000FF"/>
                </a:solidFill>
              </a:rPr>
              <a:t>signal</a:t>
            </a:r>
            <a:r>
              <a:rPr lang="it-IT" sz="2000" dirty="0" smtClean="0">
                <a:solidFill>
                  <a:srgbClr val="0000FF"/>
                </a:solidFill>
              </a:rPr>
              <a:t> </a:t>
            </a:r>
            <a:r>
              <a:rPr lang="it-IT" sz="2000" dirty="0" err="1" smtClean="0">
                <a:solidFill>
                  <a:srgbClr val="0000FF"/>
                </a:solidFill>
              </a:rPr>
              <a:t>was</a:t>
            </a:r>
            <a:r>
              <a:rPr lang="it-IT" sz="2000" dirty="0" smtClean="0">
                <a:solidFill>
                  <a:srgbClr val="0000FF"/>
                </a:solidFill>
              </a:rPr>
              <a:t> </a:t>
            </a:r>
            <a:r>
              <a:rPr lang="it-IT" sz="2000" dirty="0" err="1" smtClean="0">
                <a:solidFill>
                  <a:srgbClr val="0000FF"/>
                </a:solidFill>
              </a:rPr>
              <a:t>also</a:t>
            </a:r>
            <a:r>
              <a:rPr lang="it-IT" sz="2000" dirty="0" smtClean="0">
                <a:solidFill>
                  <a:srgbClr val="0000FF"/>
                </a:solidFill>
              </a:rPr>
              <a:t> </a:t>
            </a:r>
            <a:r>
              <a:rPr lang="it-IT" sz="2000" dirty="0" err="1" smtClean="0">
                <a:solidFill>
                  <a:srgbClr val="0000FF"/>
                </a:solidFill>
              </a:rPr>
              <a:t>used</a:t>
            </a:r>
            <a:r>
              <a:rPr lang="it-IT" sz="2000" dirty="0" smtClean="0">
                <a:solidFill>
                  <a:srgbClr val="0000FF"/>
                </a:solidFill>
              </a:rPr>
              <a:t> </a:t>
            </a:r>
            <a:r>
              <a:rPr lang="it-IT" sz="2000" dirty="0" err="1" smtClean="0">
                <a:solidFill>
                  <a:srgbClr val="0000FF"/>
                </a:solidFill>
              </a:rPr>
              <a:t>to</a:t>
            </a:r>
            <a:r>
              <a:rPr lang="it-IT" sz="2000" dirty="0" smtClean="0">
                <a:solidFill>
                  <a:srgbClr val="0000FF"/>
                </a:solidFill>
              </a:rPr>
              <a:t> </a:t>
            </a:r>
            <a:r>
              <a:rPr lang="it-IT" sz="2000" dirty="0" err="1" smtClean="0">
                <a:solidFill>
                  <a:srgbClr val="0000FF"/>
                </a:solidFill>
              </a:rPr>
              <a:t>time</a:t>
            </a:r>
            <a:r>
              <a:rPr lang="it-IT" sz="2000" dirty="0" smtClean="0">
                <a:solidFill>
                  <a:srgbClr val="0000FF"/>
                </a:solidFill>
              </a:rPr>
              <a:t> the </a:t>
            </a:r>
            <a:r>
              <a:rPr lang="it-IT" sz="2000" dirty="0" err="1" smtClean="0">
                <a:solidFill>
                  <a:srgbClr val="0000FF"/>
                </a:solidFill>
              </a:rPr>
              <a:t>front</a:t>
            </a:r>
            <a:r>
              <a:rPr lang="it-IT" sz="2000" dirty="0" smtClean="0">
                <a:solidFill>
                  <a:srgbClr val="0000FF"/>
                </a:solidFill>
              </a:rPr>
              <a:t> end clock                                                                          </a:t>
            </a:r>
            <a:endParaRPr lang="it-IT" sz="2400" dirty="0">
              <a:solidFill>
                <a:srgbClr val="0000FF"/>
              </a:solidFill>
            </a:endParaRPr>
          </a:p>
        </p:txBody>
      </p:sp>
      <p:pic>
        <p:nvPicPr>
          <p:cNvPr id="4101" name="Picture 5" descr="pos_14bit_800mA_100b"/>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157663"/>
            <a:ext cx="6965950" cy="270033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8" name="CasellaDiTesto 7"/>
          <p:cNvSpPr txBox="1"/>
          <p:nvPr/>
        </p:nvSpPr>
        <p:spPr>
          <a:xfrm>
            <a:off x="7164288" y="6125234"/>
            <a:ext cx="1854995" cy="400110"/>
          </a:xfrm>
          <a:prstGeom prst="rect">
            <a:avLst/>
          </a:prstGeom>
          <a:solidFill>
            <a:srgbClr val="009DD9"/>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smtClean="0">
                <a:ln>
                  <a:noFill/>
                </a:ln>
                <a:solidFill>
                  <a:sysClr val="window" lastClr="FFFFFF"/>
                </a:solidFill>
                <a:effectLst/>
                <a:uLnTx/>
                <a:uFillTx/>
              </a:rPr>
              <a:t>A.</a:t>
            </a:r>
            <a:r>
              <a:rPr kumimoji="0" lang="it-IT" sz="2000" b="1" i="0" u="none" strike="noStrike" kern="0" cap="none" spc="0" normalizeH="0" noProof="0" dirty="0" smtClean="0">
                <a:ln>
                  <a:noFill/>
                </a:ln>
                <a:solidFill>
                  <a:sysClr val="window" lastClr="FFFFFF"/>
                </a:solidFill>
                <a:effectLst/>
                <a:uLnTx/>
                <a:uFillTx/>
              </a:rPr>
              <a:t> </a:t>
            </a:r>
            <a:r>
              <a:rPr kumimoji="0" lang="it-IT" sz="2000" b="1" i="0" u="none" strike="noStrike" kern="0" cap="none" spc="0" normalizeH="0" baseline="0" noProof="0" dirty="0" smtClean="0">
                <a:ln>
                  <a:noFill/>
                </a:ln>
                <a:solidFill>
                  <a:sysClr val="window" lastClr="FFFFFF"/>
                </a:solidFill>
                <a:effectLst/>
                <a:uLnTx/>
                <a:uFillTx/>
              </a:rPr>
              <a:t>Drago, LNF</a:t>
            </a:r>
            <a:endParaRPr kumimoji="0" lang="en-US" sz="2000" b="1"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78275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2-06-03 at 11.28.33 A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2366" y="1274433"/>
            <a:ext cx="3991209" cy="2196678"/>
          </a:xfrm>
          <a:prstGeom prst="rect">
            <a:avLst/>
          </a:prstGeom>
        </p:spPr>
      </p:pic>
      <p:pic>
        <p:nvPicPr>
          <p:cNvPr id="5" name="Picture 4" descr="network.pn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160472" y="3386584"/>
            <a:ext cx="2838095" cy="2608315"/>
          </a:xfrm>
          <a:prstGeom prst="rect">
            <a:avLst/>
          </a:prstGeom>
        </p:spPr>
      </p:pic>
      <p:sp>
        <p:nvSpPr>
          <p:cNvPr id="7" name="Title 6"/>
          <p:cNvSpPr>
            <a:spLocks noGrp="1"/>
          </p:cNvSpPr>
          <p:nvPr>
            <p:ph type="title"/>
          </p:nvPr>
        </p:nvSpPr>
        <p:spPr>
          <a:xfrm>
            <a:off x="295937" y="110358"/>
            <a:ext cx="6368616" cy="1100575"/>
          </a:xfrm>
        </p:spPr>
        <p:txBody>
          <a:bodyPr>
            <a:noAutofit/>
          </a:bodyPr>
          <a:lstStyle/>
          <a:p>
            <a:pPr algn="l"/>
            <a:r>
              <a:rPr lang="en-GB" sz="3600" b="1" dirty="0" smtClean="0">
                <a:solidFill>
                  <a:srgbClr val="FF0000"/>
                </a:solidFill>
              </a:rPr>
              <a:t>Controls, Computing and </a:t>
            </a:r>
            <a:br>
              <a:rPr lang="en-GB" sz="3600" b="1" dirty="0" smtClean="0">
                <a:solidFill>
                  <a:srgbClr val="FF0000"/>
                </a:solidFill>
              </a:rPr>
            </a:br>
            <a:r>
              <a:rPr lang="en-GB" sz="3600" b="1" dirty="0" smtClean="0">
                <a:solidFill>
                  <a:srgbClr val="FF0000"/>
                </a:solidFill>
              </a:rPr>
              <a:t>!CHAOS developing</a:t>
            </a:r>
            <a:endParaRPr lang="en-GB" sz="3600" b="1" dirty="0">
              <a:solidFill>
                <a:srgbClr val="FF0000"/>
              </a:solidFill>
            </a:endParaRPr>
          </a:p>
        </p:txBody>
      </p:sp>
      <p:sp>
        <p:nvSpPr>
          <p:cNvPr id="8" name="TextBox 7"/>
          <p:cNvSpPr txBox="1"/>
          <p:nvPr/>
        </p:nvSpPr>
        <p:spPr>
          <a:xfrm>
            <a:off x="4454834" y="1733396"/>
            <a:ext cx="4454833" cy="1938992"/>
          </a:xfrm>
          <a:prstGeom prst="rect">
            <a:avLst/>
          </a:prstGeom>
          <a:noFill/>
        </p:spPr>
        <p:txBody>
          <a:bodyPr wrap="square" rtlCol="0">
            <a:spAutoFit/>
          </a:bodyPr>
          <a:lstStyle/>
          <a:p>
            <a:pPr algn="just"/>
            <a:r>
              <a:rPr lang="en-GB" sz="2000" dirty="0" smtClean="0">
                <a:solidFill>
                  <a:srgbClr val="0000FF"/>
                </a:solidFill>
              </a:rPr>
              <a:t>The !CHAOS collaboration continues the development of the </a:t>
            </a:r>
            <a:r>
              <a:rPr lang="en-GB" sz="2000" b="1" dirty="0" smtClean="0">
                <a:solidFill>
                  <a:srgbClr val="0000FF"/>
                </a:solidFill>
              </a:rPr>
              <a:t>control system core</a:t>
            </a:r>
            <a:r>
              <a:rPr lang="en-GB" sz="2000" dirty="0" smtClean="0">
                <a:solidFill>
                  <a:srgbClr val="0000FF"/>
                </a:solidFill>
              </a:rPr>
              <a:t>, integrating the expected functionality.</a:t>
            </a:r>
          </a:p>
          <a:p>
            <a:pPr algn="just"/>
            <a:r>
              <a:rPr lang="en-GB" sz="2000" dirty="0" smtClean="0">
                <a:solidFill>
                  <a:srgbClr val="0000FF"/>
                </a:solidFill>
              </a:rPr>
              <a:t>A </a:t>
            </a:r>
            <a:r>
              <a:rPr lang="en-GB" sz="2000" b="1" dirty="0" smtClean="0">
                <a:solidFill>
                  <a:srgbClr val="0000FF"/>
                </a:solidFill>
              </a:rPr>
              <a:t>first Open Source release  </a:t>
            </a:r>
            <a:r>
              <a:rPr lang="en-GB" sz="2000" dirty="0" smtClean="0">
                <a:solidFill>
                  <a:srgbClr val="0000FF"/>
                </a:solidFill>
              </a:rPr>
              <a:t>is available  on the INFN web site</a:t>
            </a:r>
          </a:p>
          <a:p>
            <a:pPr algn="just"/>
            <a:r>
              <a:rPr lang="en-GB" sz="2000" dirty="0" smtClean="0">
                <a:solidFill>
                  <a:srgbClr val="0000FF"/>
                </a:solidFill>
              </a:rPr>
              <a:t> </a:t>
            </a:r>
            <a:r>
              <a:rPr lang="it-IT" sz="2000" b="0" i="0" dirty="0" smtClean="0">
                <a:solidFill>
                  <a:srgbClr val="000000"/>
                </a:solidFill>
                <a:latin typeface="Lucida Grande"/>
                <a:ea typeface="Lucida Grande"/>
                <a:cs typeface="Lucida Grande"/>
                <a:hlinkClick r:id="rId4"/>
              </a:rPr>
              <a:t>http://</a:t>
            </a:r>
            <a:r>
              <a:rPr lang="it-IT" sz="2000" b="0" i="0" dirty="0" err="1" smtClean="0">
                <a:solidFill>
                  <a:srgbClr val="000000"/>
                </a:solidFill>
                <a:latin typeface="Lucida Grande"/>
                <a:ea typeface="Lucida Grande"/>
                <a:cs typeface="Lucida Grande"/>
                <a:hlinkClick r:id="rId4"/>
              </a:rPr>
              <a:t>chaos.infn.it</a:t>
            </a:r>
            <a:r>
              <a:rPr lang="it-IT" sz="2000" b="0" i="0" dirty="0" smtClean="0">
                <a:solidFill>
                  <a:srgbClr val="000000"/>
                </a:solidFill>
                <a:latin typeface="Lucida Grande"/>
                <a:ea typeface="Lucida Grande"/>
                <a:cs typeface="Lucida Grande"/>
                <a:hlinkClick r:id="rId4"/>
              </a:rPr>
              <a:t>/ </a:t>
            </a:r>
            <a:endParaRPr lang="en-GB" sz="2000" dirty="0">
              <a:solidFill>
                <a:srgbClr val="000000"/>
              </a:solidFill>
            </a:endParaRPr>
          </a:p>
        </p:txBody>
      </p:sp>
      <p:sp>
        <p:nvSpPr>
          <p:cNvPr id="9" name="TextBox 8"/>
          <p:cNvSpPr txBox="1"/>
          <p:nvPr/>
        </p:nvSpPr>
        <p:spPr>
          <a:xfrm>
            <a:off x="120944" y="4577642"/>
            <a:ext cx="5805396" cy="2246769"/>
          </a:xfrm>
          <a:prstGeom prst="rect">
            <a:avLst/>
          </a:prstGeom>
          <a:noFill/>
        </p:spPr>
        <p:txBody>
          <a:bodyPr wrap="square" rtlCol="0">
            <a:spAutoFit/>
          </a:bodyPr>
          <a:lstStyle/>
          <a:p>
            <a:pPr algn="just"/>
            <a:r>
              <a:rPr lang="en-GB" sz="2000" dirty="0" smtClean="0">
                <a:solidFill>
                  <a:srgbClr val="0000FF"/>
                </a:solidFill>
              </a:rPr>
              <a:t>The </a:t>
            </a:r>
            <a:r>
              <a:rPr lang="en-GB" sz="2000" b="1" dirty="0" smtClean="0">
                <a:solidFill>
                  <a:srgbClr val="0000FF"/>
                </a:solidFill>
              </a:rPr>
              <a:t>cost estimation </a:t>
            </a:r>
            <a:r>
              <a:rPr lang="en-GB" sz="2000" dirty="0" smtClean="0">
                <a:solidFill>
                  <a:srgbClr val="0000FF"/>
                </a:solidFill>
              </a:rPr>
              <a:t>is going on taking into account also the networking and computing infrastructure needed to Controls and Accelerator project develop-</a:t>
            </a:r>
            <a:r>
              <a:rPr lang="en-GB" sz="2000" dirty="0" err="1" smtClean="0">
                <a:solidFill>
                  <a:srgbClr val="0000FF"/>
                </a:solidFill>
              </a:rPr>
              <a:t>ment</a:t>
            </a:r>
            <a:r>
              <a:rPr lang="en-GB" sz="2000" dirty="0" smtClean="0">
                <a:solidFill>
                  <a:srgbClr val="0000FF"/>
                </a:solidFill>
              </a:rPr>
              <a:t> and maintenance (EMDS, PMDS, </a:t>
            </a:r>
            <a:r>
              <a:rPr lang="en-GB" sz="2000" dirty="0" err="1" smtClean="0">
                <a:solidFill>
                  <a:srgbClr val="0000FF"/>
                </a:solidFill>
              </a:rPr>
              <a:t>etc</a:t>
            </a:r>
            <a:r>
              <a:rPr lang="en-GB" sz="2000" dirty="0" smtClean="0">
                <a:solidFill>
                  <a:srgbClr val="0000FF"/>
                </a:solidFill>
              </a:rPr>
              <a:t>).</a:t>
            </a:r>
          </a:p>
          <a:p>
            <a:pPr algn="just"/>
            <a:r>
              <a:rPr lang="en-GB" sz="2000" b="1" dirty="0" smtClean="0">
                <a:solidFill>
                  <a:srgbClr val="0000FF"/>
                </a:solidFill>
              </a:rPr>
              <a:t>Integration</a:t>
            </a:r>
            <a:r>
              <a:rPr lang="en-GB" sz="2000" dirty="0" smtClean="0">
                <a:solidFill>
                  <a:srgbClr val="0000FF"/>
                </a:solidFill>
              </a:rPr>
              <a:t> of standard I/O device (GPIB, LIBERA BPM) is started in order to check real performances.</a:t>
            </a:r>
          </a:p>
          <a:p>
            <a:pPr algn="just"/>
            <a:r>
              <a:rPr lang="en-GB" sz="2000" b="1" dirty="0" smtClean="0">
                <a:solidFill>
                  <a:srgbClr val="0000FF"/>
                </a:solidFill>
              </a:rPr>
              <a:t>Commercial partners</a:t>
            </a:r>
            <a:r>
              <a:rPr lang="en-GB" sz="2000" dirty="0" smtClean="0">
                <a:solidFill>
                  <a:srgbClr val="0000FF"/>
                </a:solidFill>
              </a:rPr>
              <a:t> collaborations are under study </a:t>
            </a:r>
          </a:p>
        </p:txBody>
      </p:sp>
      <p:sp>
        <p:nvSpPr>
          <p:cNvPr id="10" name="TextBox 9"/>
          <p:cNvSpPr txBox="1"/>
          <p:nvPr/>
        </p:nvSpPr>
        <p:spPr>
          <a:xfrm>
            <a:off x="302365" y="3301624"/>
            <a:ext cx="4031521" cy="1200329"/>
          </a:xfrm>
          <a:prstGeom prst="rect">
            <a:avLst/>
          </a:prstGeom>
          <a:noFill/>
        </p:spPr>
        <p:txBody>
          <a:bodyPr wrap="square" rtlCol="0">
            <a:spAutoFit/>
          </a:bodyPr>
          <a:lstStyle/>
          <a:p>
            <a:pPr algn="just"/>
            <a:r>
              <a:rPr lang="en-GB" i="1" dirty="0" smtClean="0"/>
              <a:t>University of Cagliari and  computer science department of Tor </a:t>
            </a:r>
            <a:r>
              <a:rPr lang="en-GB" i="1" dirty="0" err="1" smtClean="0"/>
              <a:t>Vergata</a:t>
            </a:r>
            <a:r>
              <a:rPr lang="en-GB" i="1" dirty="0" smtClean="0"/>
              <a:t> recently </a:t>
            </a:r>
            <a:r>
              <a:rPr lang="en-GB" b="1" i="1" dirty="0" smtClean="0"/>
              <a:t>joint</a:t>
            </a:r>
            <a:r>
              <a:rPr lang="en-GB" i="1" dirty="0" smtClean="0"/>
              <a:t> the collaboration with </a:t>
            </a:r>
            <a:r>
              <a:rPr lang="en-GB" b="1" i="1" dirty="0" smtClean="0"/>
              <a:t>thesis</a:t>
            </a:r>
            <a:r>
              <a:rPr lang="en-GB" i="1" dirty="0" smtClean="0"/>
              <a:t> and </a:t>
            </a:r>
            <a:r>
              <a:rPr lang="en-GB" b="1" i="1" dirty="0" smtClean="0"/>
              <a:t>PhD positions</a:t>
            </a:r>
            <a:endParaRPr lang="en-GB" b="1" i="1" dirty="0"/>
          </a:p>
        </p:txBody>
      </p:sp>
      <p:pic>
        <p:nvPicPr>
          <p:cNvPr id="14" name="Picture 13" descr="chaos2.pn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90430" y="147821"/>
            <a:ext cx="2957973" cy="1267703"/>
          </a:xfrm>
          <a:prstGeom prst="rect">
            <a:avLst/>
          </a:prstGeom>
        </p:spPr>
      </p:pic>
      <p:sp>
        <p:nvSpPr>
          <p:cNvPr id="12" name="TextBox 10"/>
          <p:cNvSpPr txBox="1"/>
          <p:nvPr/>
        </p:nvSpPr>
        <p:spPr>
          <a:xfrm>
            <a:off x="6071572" y="6074712"/>
            <a:ext cx="3072427" cy="738664"/>
          </a:xfrm>
          <a:prstGeom prst="rect">
            <a:avLst/>
          </a:prstGeom>
          <a:solidFill>
            <a:srgbClr val="FF0000"/>
          </a:solidFill>
        </p:spPr>
        <p:txBody>
          <a:bodyPr wrap="square" rtlCol="0">
            <a:spAutoFit/>
          </a:bodyPr>
          <a:lstStyle/>
          <a:p>
            <a:r>
              <a:rPr lang="en-GB" sz="1400" b="1" i="1" dirty="0" smtClean="0">
                <a:solidFill>
                  <a:schemeClr val="bg1"/>
                </a:solidFill>
              </a:rPr>
              <a:t>L2/L3 Network layout</a:t>
            </a:r>
          </a:p>
          <a:p>
            <a:r>
              <a:rPr lang="en-GB" sz="1400" b="1" i="1" dirty="0" smtClean="0">
                <a:solidFill>
                  <a:schemeClr val="bg1"/>
                </a:solidFill>
              </a:rPr>
              <a:t>more than 2000 network device have been estimated up to now</a:t>
            </a:r>
            <a:endParaRPr lang="en-GB" sz="1400" b="1" i="1" dirty="0">
              <a:solidFill>
                <a:schemeClr val="bg1"/>
              </a:solidFill>
            </a:endParaRPr>
          </a:p>
        </p:txBody>
      </p:sp>
      <p:sp>
        <p:nvSpPr>
          <p:cNvPr id="13" name="CasellaDiTesto 12"/>
          <p:cNvSpPr txBox="1"/>
          <p:nvPr/>
        </p:nvSpPr>
        <p:spPr>
          <a:xfrm>
            <a:off x="2195736" y="1268760"/>
            <a:ext cx="6933308" cy="338554"/>
          </a:xfrm>
          <a:prstGeom prst="rect">
            <a:avLst/>
          </a:prstGeom>
          <a:solidFill>
            <a:srgbClr val="009DD9"/>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sysClr val="window" lastClr="FFFFFF"/>
                </a:solidFill>
                <a:effectLst/>
                <a:uLnTx/>
                <a:uFillTx/>
              </a:rPr>
              <a:t>C. </a:t>
            </a:r>
            <a:r>
              <a:rPr kumimoji="0" lang="it-IT" sz="1600" b="1" i="0" u="none" strike="noStrike" kern="0" cap="none" spc="0" normalizeH="0" baseline="0" noProof="0" dirty="0" err="1" smtClean="0">
                <a:ln>
                  <a:noFill/>
                </a:ln>
                <a:solidFill>
                  <a:sysClr val="window" lastClr="FFFFFF"/>
                </a:solidFill>
                <a:effectLst/>
                <a:uLnTx/>
                <a:uFillTx/>
              </a:rPr>
              <a:t>Bisegni</a:t>
            </a:r>
            <a:r>
              <a:rPr kumimoji="0" lang="it-IT" sz="1600" b="1" i="0" u="none" strike="noStrike" kern="0" cap="none" spc="0" normalizeH="0" baseline="0" noProof="0" dirty="0" smtClean="0">
                <a:ln>
                  <a:noFill/>
                </a:ln>
                <a:solidFill>
                  <a:sysClr val="window" lastClr="FFFFFF"/>
                </a:solidFill>
                <a:effectLst/>
                <a:uLnTx/>
                <a:uFillTx/>
              </a:rPr>
              <a:t>, G. Mazzitelli, A. Stecchi et al (LNF), L.</a:t>
            </a:r>
            <a:r>
              <a:rPr kumimoji="0" lang="it-IT" sz="1600" b="1" i="0" u="none" strike="noStrike" kern="0" cap="none" spc="0" normalizeH="0" noProof="0" dirty="0" smtClean="0">
                <a:ln>
                  <a:noFill/>
                </a:ln>
                <a:solidFill>
                  <a:sysClr val="window" lastClr="FFFFFF"/>
                </a:solidFill>
                <a:effectLst/>
                <a:uLnTx/>
                <a:uFillTx/>
              </a:rPr>
              <a:t> </a:t>
            </a:r>
            <a:r>
              <a:rPr kumimoji="0" lang="it-IT" sz="1600" b="1" i="0" u="none" strike="noStrike" kern="0" cap="none" spc="0" normalizeH="0" noProof="0" dirty="0" err="1" smtClean="0">
                <a:ln>
                  <a:noFill/>
                </a:ln>
                <a:solidFill>
                  <a:sysClr val="window" lastClr="FFFFFF"/>
                </a:solidFill>
                <a:effectLst/>
                <a:uLnTx/>
                <a:uFillTx/>
              </a:rPr>
              <a:t>Catani</a:t>
            </a:r>
            <a:r>
              <a:rPr kumimoji="0" lang="it-IT" sz="1600" b="1" i="0" u="none" strike="noStrike" kern="0" cap="none" spc="0" normalizeH="0" noProof="0" dirty="0" smtClean="0">
                <a:ln>
                  <a:noFill/>
                </a:ln>
                <a:solidFill>
                  <a:sysClr val="window" lastClr="FFFFFF"/>
                </a:solidFill>
                <a:effectLst/>
                <a:uLnTx/>
                <a:uFillTx/>
              </a:rPr>
              <a:t> et al (</a:t>
            </a:r>
            <a:r>
              <a:rPr kumimoji="0" lang="it-IT" sz="1600" b="1" i="0" u="none" strike="noStrike" kern="0" cap="none" spc="0" normalizeH="0" noProof="0" dirty="0" err="1" smtClean="0">
                <a:ln>
                  <a:noFill/>
                </a:ln>
                <a:solidFill>
                  <a:sysClr val="window" lastClr="FFFFFF"/>
                </a:solidFill>
                <a:effectLst/>
                <a:uLnTx/>
                <a:uFillTx/>
              </a:rPr>
              <a:t>RomaII</a:t>
            </a:r>
            <a:r>
              <a:rPr kumimoji="0" lang="it-IT" sz="1600" b="1" i="0" u="none" strike="noStrike" kern="0" cap="none" spc="0" normalizeH="0" noProof="0" dirty="0" smtClean="0">
                <a:ln>
                  <a:noFill/>
                </a:ln>
                <a:solidFill>
                  <a:sysClr val="window" lastClr="FFFFFF"/>
                </a:solidFill>
                <a:effectLst/>
                <a:uLnTx/>
                <a:uFillTx/>
              </a:rPr>
              <a:t>)</a:t>
            </a:r>
            <a:endParaRPr kumimoji="0" lang="en-US" sz="1600" b="1"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528203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6AEB9F76-9530-4300-8742-75C38656C82A}" type="slidenum">
              <a:rPr lang="en-US" smtClean="0"/>
              <a:pPr/>
              <a:t>63</a:t>
            </a:fld>
            <a:endParaRPr lang="en-US"/>
          </a:p>
        </p:txBody>
      </p:sp>
      <p:sp>
        <p:nvSpPr>
          <p:cNvPr id="4" name="Title 41"/>
          <p:cNvSpPr>
            <a:spLocks noGrp="1"/>
          </p:cNvSpPr>
          <p:nvPr>
            <p:ph type="title"/>
          </p:nvPr>
        </p:nvSpPr>
        <p:spPr>
          <a:xfrm>
            <a:off x="179512" y="-99392"/>
            <a:ext cx="8305800" cy="866360"/>
          </a:xfrm>
        </p:spPr>
        <p:txBody>
          <a:bodyPr>
            <a:normAutofit/>
          </a:bodyPr>
          <a:lstStyle/>
          <a:p>
            <a:r>
              <a:rPr lang="en-US" dirty="0" smtClean="0">
                <a:solidFill>
                  <a:srgbClr val="FF0000"/>
                </a:solidFill>
              </a:rPr>
              <a:t>New injection system layout</a:t>
            </a:r>
          </a:p>
        </p:txBody>
      </p:sp>
      <p:sp>
        <p:nvSpPr>
          <p:cNvPr id="14" name="CasellaDiTesto 13"/>
          <p:cNvSpPr txBox="1"/>
          <p:nvPr/>
        </p:nvSpPr>
        <p:spPr>
          <a:xfrm>
            <a:off x="88116" y="4689718"/>
            <a:ext cx="5825249" cy="2123658"/>
          </a:xfrm>
          <a:prstGeom prst="rect">
            <a:avLst/>
          </a:prstGeom>
          <a:solidFill>
            <a:schemeClr val="bg2">
              <a:lumMod val="90000"/>
            </a:schemeClr>
          </a:solidFill>
          <a:ln>
            <a:solidFill>
              <a:schemeClr val="accent1"/>
            </a:solidFill>
          </a:ln>
        </p:spPr>
        <p:txBody>
          <a:bodyPr wrap="none" rtlCol="0">
            <a:spAutoFit/>
          </a:bodyPr>
          <a:lstStyle/>
          <a:p>
            <a:r>
              <a:rPr lang="it-IT" sz="2400" b="1" dirty="0" err="1" smtClean="0"/>
              <a:t>Recent</a:t>
            </a:r>
            <a:r>
              <a:rPr lang="it-IT" sz="2400" b="1" dirty="0" smtClean="0"/>
              <a:t> </a:t>
            </a:r>
            <a:r>
              <a:rPr lang="it-IT" sz="2400" b="1" dirty="0" err="1" smtClean="0"/>
              <a:t>progresses</a:t>
            </a:r>
            <a:r>
              <a:rPr lang="it-IT" sz="2400" b="1" dirty="0" smtClean="0"/>
              <a:t>:</a:t>
            </a:r>
          </a:p>
          <a:p>
            <a:pPr marL="285750" indent="-285750">
              <a:buClr>
                <a:schemeClr val="tx2">
                  <a:lumMod val="60000"/>
                  <a:lumOff val="40000"/>
                </a:schemeClr>
              </a:buClr>
              <a:buSzPct val="170000"/>
              <a:buFont typeface="Arial" pitchFamily="34" charset="0"/>
              <a:buChar char="•"/>
            </a:pPr>
            <a:r>
              <a:rPr lang="it-IT" b="1" dirty="0" err="1" smtClean="0"/>
              <a:t>Final</a:t>
            </a:r>
            <a:r>
              <a:rPr lang="it-IT" b="1" dirty="0" smtClean="0"/>
              <a:t> design with DR for </a:t>
            </a:r>
            <a:r>
              <a:rPr lang="it-IT" b="1" dirty="0" err="1" smtClean="0"/>
              <a:t>electrons</a:t>
            </a:r>
            <a:r>
              <a:rPr lang="it-IT" b="1" dirty="0" smtClean="0"/>
              <a:t> </a:t>
            </a:r>
            <a:r>
              <a:rPr lang="it-IT" b="1" dirty="0" err="1" smtClean="0"/>
              <a:t>too</a:t>
            </a:r>
            <a:endParaRPr lang="it-IT" b="1" dirty="0" smtClean="0"/>
          </a:p>
          <a:p>
            <a:pPr marL="285750" indent="-285750">
              <a:buClr>
                <a:schemeClr val="tx2">
                  <a:lumMod val="60000"/>
                  <a:lumOff val="40000"/>
                </a:schemeClr>
              </a:buClr>
              <a:buSzPct val="170000"/>
              <a:buFont typeface="Arial" pitchFamily="34" charset="0"/>
              <a:buChar char="•"/>
            </a:pPr>
            <a:r>
              <a:rPr lang="it-IT" b="1" dirty="0" smtClean="0"/>
              <a:t>Start-to-end </a:t>
            </a:r>
            <a:r>
              <a:rPr lang="it-IT" b="1" dirty="0" err="1" smtClean="0"/>
              <a:t>simulation</a:t>
            </a:r>
            <a:r>
              <a:rPr lang="it-IT" b="1" dirty="0" smtClean="0"/>
              <a:t> </a:t>
            </a:r>
          </a:p>
          <a:p>
            <a:pPr marL="285750" indent="-285750">
              <a:buClr>
                <a:schemeClr val="tx2">
                  <a:lumMod val="60000"/>
                  <a:lumOff val="40000"/>
                </a:schemeClr>
              </a:buClr>
              <a:buSzPct val="170000"/>
              <a:buFont typeface="Arial" pitchFamily="34" charset="0"/>
              <a:buChar char="•"/>
            </a:pPr>
            <a:r>
              <a:rPr lang="it-IT" b="1" dirty="0" smtClean="0"/>
              <a:t>Design of PSDR, ESDR and </a:t>
            </a:r>
            <a:r>
              <a:rPr lang="it-IT" b="1" dirty="0" err="1" smtClean="0"/>
              <a:t>bunch</a:t>
            </a:r>
            <a:r>
              <a:rPr lang="it-IT" b="1" dirty="0" smtClean="0"/>
              <a:t> </a:t>
            </a:r>
            <a:r>
              <a:rPr lang="it-IT" b="1" dirty="0" err="1" smtClean="0"/>
              <a:t>compressor</a:t>
            </a:r>
            <a:r>
              <a:rPr lang="it-IT" b="1" dirty="0" smtClean="0"/>
              <a:t> </a:t>
            </a:r>
          </a:p>
          <a:p>
            <a:pPr marL="285750" indent="-285750">
              <a:buClr>
                <a:schemeClr val="tx2">
                  <a:lumMod val="60000"/>
                  <a:lumOff val="40000"/>
                </a:schemeClr>
              </a:buClr>
              <a:buSzPct val="170000"/>
              <a:buFont typeface="Arial" pitchFamily="34" charset="0"/>
              <a:buChar char="•"/>
            </a:pPr>
            <a:r>
              <a:rPr lang="it-IT" b="1" dirty="0" err="1" smtClean="0"/>
              <a:t>Options</a:t>
            </a:r>
            <a:r>
              <a:rPr lang="it-IT" b="1" dirty="0" smtClean="0"/>
              <a:t> for e+ </a:t>
            </a:r>
            <a:r>
              <a:rPr lang="it-IT" b="1" dirty="0" err="1" smtClean="0"/>
              <a:t>Linac</a:t>
            </a:r>
            <a:r>
              <a:rPr lang="it-IT" b="1" dirty="0" smtClean="0"/>
              <a:t> </a:t>
            </a:r>
            <a:r>
              <a:rPr lang="it-IT" b="1" dirty="0" err="1" smtClean="0"/>
              <a:t>still</a:t>
            </a:r>
            <a:r>
              <a:rPr lang="it-IT" b="1" dirty="0" smtClean="0"/>
              <a:t> open (S-band or L-band)</a:t>
            </a:r>
          </a:p>
          <a:p>
            <a:pPr marL="285750" indent="-285750">
              <a:buClr>
                <a:schemeClr val="tx2">
                  <a:lumMod val="60000"/>
                  <a:lumOff val="40000"/>
                </a:schemeClr>
              </a:buClr>
              <a:buSzPct val="170000"/>
              <a:buFont typeface="Arial" pitchFamily="34" charset="0"/>
              <a:buChar char="•"/>
            </a:pPr>
            <a:r>
              <a:rPr lang="it-IT" b="1" dirty="0" smtClean="0"/>
              <a:t>Design of </a:t>
            </a:r>
            <a:r>
              <a:rPr lang="it-IT" b="1" dirty="0" err="1" smtClean="0"/>
              <a:t>Main</a:t>
            </a:r>
            <a:r>
              <a:rPr lang="it-IT" b="1" dirty="0" smtClean="0"/>
              <a:t> </a:t>
            </a:r>
            <a:r>
              <a:rPr lang="it-IT" b="1" dirty="0" err="1" smtClean="0"/>
              <a:t>Linac</a:t>
            </a:r>
            <a:r>
              <a:rPr lang="it-IT" b="1" dirty="0" smtClean="0"/>
              <a:t> </a:t>
            </a:r>
          </a:p>
          <a:p>
            <a:pPr marL="285750" indent="-285750">
              <a:buClr>
                <a:schemeClr val="tx2">
                  <a:lumMod val="60000"/>
                  <a:lumOff val="40000"/>
                </a:schemeClr>
              </a:buClr>
              <a:buSzPct val="170000"/>
              <a:buFont typeface="Arial" pitchFamily="34" charset="0"/>
              <a:buChar char="•"/>
            </a:pPr>
            <a:r>
              <a:rPr lang="it-IT" b="1" dirty="0" smtClean="0"/>
              <a:t>PLMR and ELMR to be </a:t>
            </a:r>
            <a:r>
              <a:rPr lang="it-IT" b="1" dirty="0" err="1" smtClean="0"/>
              <a:t>modified</a:t>
            </a:r>
            <a:endParaRPr lang="en-US" b="1" dirty="0"/>
          </a:p>
        </p:txBody>
      </p:sp>
      <p:sp>
        <p:nvSpPr>
          <p:cNvPr id="13" name="TextBox 51"/>
          <p:cNvSpPr txBox="1"/>
          <p:nvPr/>
        </p:nvSpPr>
        <p:spPr>
          <a:xfrm>
            <a:off x="5189464" y="3845366"/>
            <a:ext cx="3816424" cy="181588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en-US" sz="1600" dirty="0">
                <a:solidFill>
                  <a:srgbClr val="000000"/>
                </a:solidFill>
              </a:rPr>
              <a:t>Transfer lines</a:t>
            </a:r>
          </a:p>
          <a:p>
            <a:pPr eaLnBrk="0" hangingPunct="0">
              <a:defRPr/>
            </a:pPr>
            <a:r>
              <a:rPr lang="en-US" sz="1600" dirty="0">
                <a:solidFill>
                  <a:srgbClr val="000000"/>
                </a:solidFill>
              </a:rPr>
              <a:t>Positron Source to Damping </a:t>
            </a:r>
            <a:r>
              <a:rPr lang="en-US" sz="1600" dirty="0" smtClean="0">
                <a:solidFill>
                  <a:srgbClr val="000000"/>
                </a:solidFill>
              </a:rPr>
              <a:t>Ring (PSDR)</a:t>
            </a:r>
            <a:endParaRPr lang="en-US" sz="1600" dirty="0">
              <a:solidFill>
                <a:srgbClr val="000000"/>
              </a:solidFill>
            </a:endParaRPr>
          </a:p>
          <a:p>
            <a:pPr eaLnBrk="0" hangingPunct="0">
              <a:defRPr/>
            </a:pPr>
            <a:r>
              <a:rPr lang="en-US" sz="1600" dirty="0">
                <a:solidFill>
                  <a:srgbClr val="000000"/>
                </a:solidFill>
              </a:rPr>
              <a:t>Damping Ring to Main </a:t>
            </a:r>
            <a:r>
              <a:rPr lang="en-US" sz="1600" dirty="0" err="1" smtClean="0">
                <a:solidFill>
                  <a:srgbClr val="000000"/>
                </a:solidFill>
              </a:rPr>
              <a:t>Linac</a:t>
            </a:r>
            <a:r>
              <a:rPr lang="en-US" sz="1600" dirty="0" smtClean="0">
                <a:solidFill>
                  <a:srgbClr val="000000"/>
                </a:solidFill>
              </a:rPr>
              <a:t> (PDRL)</a:t>
            </a:r>
            <a:endParaRPr lang="en-US" sz="1600" dirty="0">
              <a:solidFill>
                <a:srgbClr val="000000"/>
              </a:solidFill>
            </a:endParaRPr>
          </a:p>
          <a:p>
            <a:pPr eaLnBrk="0" hangingPunct="0">
              <a:defRPr/>
            </a:pPr>
            <a:r>
              <a:rPr lang="en-US" sz="1600" dirty="0">
                <a:solidFill>
                  <a:srgbClr val="000000"/>
                </a:solidFill>
              </a:rPr>
              <a:t>Electron Source </a:t>
            </a:r>
            <a:r>
              <a:rPr lang="en-US" sz="1600" dirty="0" smtClean="0">
                <a:solidFill>
                  <a:srgbClr val="000000"/>
                </a:solidFill>
              </a:rPr>
              <a:t>to </a:t>
            </a:r>
            <a:r>
              <a:rPr lang="en-US" sz="1600" dirty="0">
                <a:solidFill>
                  <a:srgbClr val="000000"/>
                </a:solidFill>
              </a:rPr>
              <a:t>Damping Ring </a:t>
            </a:r>
            <a:r>
              <a:rPr lang="en-US" sz="1600" dirty="0" smtClean="0">
                <a:solidFill>
                  <a:srgbClr val="000000"/>
                </a:solidFill>
              </a:rPr>
              <a:t>(ESDR)</a:t>
            </a:r>
          </a:p>
          <a:p>
            <a:pPr eaLnBrk="0" hangingPunct="0">
              <a:defRPr/>
            </a:pPr>
            <a:r>
              <a:rPr lang="en-US" sz="1600" dirty="0">
                <a:solidFill>
                  <a:srgbClr val="000000"/>
                </a:solidFill>
              </a:rPr>
              <a:t>Damping Ring to Main </a:t>
            </a:r>
            <a:r>
              <a:rPr lang="en-US" sz="1600" dirty="0" err="1">
                <a:solidFill>
                  <a:srgbClr val="000000"/>
                </a:solidFill>
              </a:rPr>
              <a:t>Linac</a:t>
            </a:r>
            <a:r>
              <a:rPr lang="en-US" sz="1600" dirty="0">
                <a:solidFill>
                  <a:srgbClr val="000000"/>
                </a:solidFill>
              </a:rPr>
              <a:t> </a:t>
            </a:r>
            <a:r>
              <a:rPr lang="en-US" sz="1600" dirty="0" smtClean="0">
                <a:solidFill>
                  <a:srgbClr val="000000"/>
                </a:solidFill>
              </a:rPr>
              <a:t>(EDRL</a:t>
            </a:r>
            <a:r>
              <a:rPr lang="en-US" sz="1600" dirty="0">
                <a:solidFill>
                  <a:srgbClr val="000000"/>
                </a:solidFill>
              </a:rPr>
              <a:t>)</a:t>
            </a:r>
          </a:p>
          <a:p>
            <a:pPr eaLnBrk="0" hangingPunct="0">
              <a:defRPr/>
            </a:pPr>
            <a:r>
              <a:rPr lang="en-US" sz="1600" dirty="0" smtClean="0">
                <a:solidFill>
                  <a:srgbClr val="000000"/>
                </a:solidFill>
              </a:rPr>
              <a:t>Main </a:t>
            </a:r>
            <a:r>
              <a:rPr lang="en-US" sz="1600" dirty="0" err="1">
                <a:solidFill>
                  <a:srgbClr val="000000"/>
                </a:solidFill>
              </a:rPr>
              <a:t>Linac</a:t>
            </a:r>
            <a:r>
              <a:rPr lang="en-US" sz="1600" dirty="0">
                <a:solidFill>
                  <a:srgbClr val="000000"/>
                </a:solidFill>
              </a:rPr>
              <a:t> to </a:t>
            </a:r>
            <a:r>
              <a:rPr lang="en-US" sz="1600" dirty="0" smtClean="0">
                <a:solidFill>
                  <a:srgbClr val="000000"/>
                </a:solidFill>
              </a:rPr>
              <a:t>HER (PLMR)</a:t>
            </a:r>
            <a:endParaRPr lang="en-US" sz="1600" dirty="0">
              <a:solidFill>
                <a:srgbClr val="000000"/>
              </a:solidFill>
            </a:endParaRPr>
          </a:p>
          <a:p>
            <a:pPr eaLnBrk="0" hangingPunct="0">
              <a:defRPr/>
            </a:pPr>
            <a:r>
              <a:rPr lang="en-US" sz="1600" dirty="0">
                <a:solidFill>
                  <a:srgbClr val="000000"/>
                </a:solidFill>
              </a:rPr>
              <a:t>Main </a:t>
            </a:r>
            <a:r>
              <a:rPr lang="en-US" sz="1600" dirty="0" err="1">
                <a:solidFill>
                  <a:srgbClr val="000000"/>
                </a:solidFill>
              </a:rPr>
              <a:t>Linac</a:t>
            </a:r>
            <a:r>
              <a:rPr lang="en-US" sz="1600" dirty="0">
                <a:solidFill>
                  <a:srgbClr val="000000"/>
                </a:solidFill>
              </a:rPr>
              <a:t> to </a:t>
            </a:r>
            <a:r>
              <a:rPr lang="en-US" sz="1600" dirty="0" smtClean="0">
                <a:solidFill>
                  <a:srgbClr val="000000"/>
                </a:solidFill>
              </a:rPr>
              <a:t>LER (ELMR)</a:t>
            </a:r>
            <a:endParaRPr lang="en-US" sz="1200" dirty="0">
              <a:solidFill>
                <a:srgbClr val="000000"/>
              </a:solidFill>
            </a:endParaRPr>
          </a:p>
        </p:txBody>
      </p:sp>
      <p:grpSp>
        <p:nvGrpSpPr>
          <p:cNvPr id="2" name="Gruppo 18"/>
          <p:cNvGrpSpPr/>
          <p:nvPr/>
        </p:nvGrpSpPr>
        <p:grpSpPr>
          <a:xfrm>
            <a:off x="138113" y="1124744"/>
            <a:ext cx="8867775" cy="3456384"/>
            <a:chOff x="138113" y="1124744"/>
            <a:chExt cx="8867775" cy="3456384"/>
          </a:xfrm>
        </p:grpSpPr>
        <p:grpSp>
          <p:nvGrpSpPr>
            <p:cNvPr id="5" name="Gruppo 14"/>
            <p:cNvGrpSpPr/>
            <p:nvPr/>
          </p:nvGrpSpPr>
          <p:grpSpPr>
            <a:xfrm>
              <a:off x="138113" y="1124744"/>
              <a:ext cx="8867775" cy="2762577"/>
              <a:chOff x="138113" y="1250176"/>
              <a:chExt cx="8867775" cy="2762577"/>
            </a:xfrm>
          </p:grpSpPr>
          <p:grpSp>
            <p:nvGrpSpPr>
              <p:cNvPr id="6" name="Gruppo 5"/>
              <p:cNvGrpSpPr/>
              <p:nvPr/>
            </p:nvGrpSpPr>
            <p:grpSpPr>
              <a:xfrm>
                <a:off x="138113" y="1484784"/>
                <a:ext cx="8867775" cy="2527969"/>
                <a:chOff x="138113" y="1484784"/>
                <a:chExt cx="8867775" cy="2527969"/>
              </a:xfrm>
            </p:grpSpPr>
            <p:pic>
              <p:nvPicPr>
                <p:cNvPr id="5122" name="Picture 2"/>
                <p:cNvPicPr>
                  <a:picLocks noChangeAspect="1" noChangeArrowheads="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bwMode="auto">
                <a:xfrm>
                  <a:off x="138113" y="1658491"/>
                  <a:ext cx="8867775" cy="23542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8" name="Text Box 59"/>
                <p:cNvSpPr txBox="1">
                  <a:spLocks noChangeArrowheads="1"/>
                </p:cNvSpPr>
                <p:nvPr/>
              </p:nvSpPr>
              <p:spPr bwMode="auto">
                <a:xfrm>
                  <a:off x="2051720" y="1514475"/>
                  <a:ext cx="1457387" cy="461665"/>
                </a:xfrm>
                <a:prstGeom prst="rect">
                  <a:avLst/>
                </a:prstGeom>
                <a:solidFill>
                  <a:srgbClr val="FFFF0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it-IT" sz="1200" b="1" dirty="0" err="1" smtClean="0">
                      <a:solidFill>
                        <a:srgbClr val="000000"/>
                      </a:solidFill>
                      <a:latin typeface="+mn-lt"/>
                    </a:rPr>
                    <a:t>Positron</a:t>
                  </a:r>
                  <a:r>
                    <a:rPr lang="it-IT" sz="1200" b="1" dirty="0" smtClean="0">
                      <a:solidFill>
                        <a:srgbClr val="000000"/>
                      </a:solidFill>
                      <a:latin typeface="+mn-lt"/>
                    </a:rPr>
                    <a:t> </a:t>
                  </a:r>
                  <a:r>
                    <a:rPr lang="it-IT" sz="1200" b="1" dirty="0" err="1" smtClean="0">
                      <a:solidFill>
                        <a:srgbClr val="000000"/>
                      </a:solidFill>
                      <a:latin typeface="+mn-lt"/>
                    </a:rPr>
                    <a:t>linac</a:t>
                  </a:r>
                  <a:r>
                    <a:rPr lang="it-IT" sz="1200" b="1" dirty="0" smtClean="0">
                      <a:solidFill>
                        <a:srgbClr val="000000"/>
                      </a:solidFill>
                      <a:latin typeface="+mn-lt"/>
                    </a:rPr>
                    <a:t> </a:t>
                  </a:r>
                </a:p>
                <a:p>
                  <a:pPr algn="ctr"/>
                  <a:r>
                    <a:rPr lang="it-IT" sz="1200" b="1" dirty="0" smtClean="0">
                      <a:solidFill>
                        <a:srgbClr val="000000"/>
                      </a:solidFill>
                      <a:latin typeface="+mn-lt"/>
                    </a:rPr>
                    <a:t>S-band or L-band</a:t>
                  </a:r>
                  <a:endParaRPr lang="it-IT" sz="1200" b="1" dirty="0">
                    <a:solidFill>
                      <a:srgbClr val="000000"/>
                    </a:solidFill>
                    <a:latin typeface="+mn-lt"/>
                  </a:endParaRPr>
                </a:p>
              </p:txBody>
            </p:sp>
            <p:sp>
              <p:nvSpPr>
                <p:cNvPr id="9" name="TextBox 43"/>
                <p:cNvSpPr txBox="1">
                  <a:spLocks noChangeArrowheads="1"/>
                </p:cNvSpPr>
                <p:nvPr/>
              </p:nvSpPr>
              <p:spPr bwMode="auto">
                <a:xfrm>
                  <a:off x="3563888" y="1484784"/>
                  <a:ext cx="1800200" cy="307777"/>
                </a:xfrm>
                <a:prstGeom prst="rect">
                  <a:avLst/>
                </a:prstGeom>
                <a:solidFill>
                  <a:schemeClr val="bg2">
                    <a:lumMod val="90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400" dirty="0">
                      <a:solidFill>
                        <a:srgbClr val="000000"/>
                      </a:solidFill>
                      <a:latin typeface="+mn-lt"/>
                    </a:rPr>
                    <a:t>Positron </a:t>
                  </a:r>
                  <a:r>
                    <a:rPr lang="en-US" sz="1400" dirty="0" smtClean="0">
                      <a:solidFill>
                        <a:srgbClr val="000000"/>
                      </a:solidFill>
                      <a:latin typeface="+mn-lt"/>
                    </a:rPr>
                    <a:t>Converter</a:t>
                  </a:r>
                  <a:endParaRPr lang="en-US" sz="1400" dirty="0">
                    <a:solidFill>
                      <a:srgbClr val="000000"/>
                    </a:solidFill>
                    <a:latin typeface="+mn-lt"/>
                  </a:endParaRPr>
                </a:p>
              </p:txBody>
            </p:sp>
            <p:sp>
              <p:nvSpPr>
                <p:cNvPr id="10" name="Text Box 17"/>
                <p:cNvSpPr txBox="1">
                  <a:spLocks noChangeArrowheads="1"/>
                </p:cNvSpPr>
                <p:nvPr/>
              </p:nvSpPr>
              <p:spPr bwMode="auto">
                <a:xfrm>
                  <a:off x="2322116" y="2438747"/>
                  <a:ext cx="1101725" cy="396875"/>
                </a:xfrm>
                <a:prstGeom prst="rect">
                  <a:avLst/>
                </a:prstGeom>
                <a:solidFill>
                  <a:schemeClr val="folHlink"/>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 b="1" dirty="0">
                      <a:latin typeface="Helvetica" pitchFamily="34" charset="0"/>
                    </a:rPr>
                    <a:t>BUNCH</a:t>
                  </a:r>
                </a:p>
                <a:p>
                  <a:pPr algn="ctr"/>
                  <a:r>
                    <a:rPr lang="en-US" sz="1000" b="1" dirty="0">
                      <a:latin typeface="Helvetica" pitchFamily="34" charset="0"/>
                    </a:rPr>
                    <a:t>COMPRESSOR</a:t>
                  </a:r>
                  <a:endParaRPr lang="en-US" sz="1200" b="1" dirty="0">
                    <a:latin typeface="Comic Sans MS" pitchFamily="66" charset="0"/>
                  </a:endParaRPr>
                </a:p>
              </p:txBody>
            </p:sp>
            <p:sp>
              <p:nvSpPr>
                <p:cNvPr id="11" name="Rectangle 45"/>
                <p:cNvSpPr>
                  <a:spLocks noChangeArrowheads="1"/>
                </p:cNvSpPr>
                <p:nvPr/>
              </p:nvSpPr>
              <p:spPr bwMode="auto">
                <a:xfrm>
                  <a:off x="4804429" y="2545159"/>
                  <a:ext cx="1124923" cy="307777"/>
                </a:xfrm>
                <a:prstGeom prst="rect">
                  <a:avLst/>
                </a:prstGeom>
                <a:solidFill>
                  <a:schemeClr val="accent5">
                    <a:lumMod val="60000"/>
                    <a:lumOff val="40000"/>
                  </a:schemeClr>
                </a:solidFill>
                <a:ln>
                  <a:noFill/>
                </a:ln>
                <a:extLst/>
              </p:spPr>
              <p:txBody>
                <a:bodyPr wrap="none">
                  <a:spAutoFit/>
                </a:bodyPr>
                <a:lstStyle/>
                <a:p>
                  <a:pPr algn="ctr" eaLnBrk="0" hangingPunct="0"/>
                  <a:r>
                    <a:rPr lang="en-US" sz="1400" b="1" dirty="0">
                      <a:solidFill>
                        <a:srgbClr val="000000"/>
                      </a:solidFill>
                    </a:rPr>
                    <a:t>Main </a:t>
                  </a:r>
                  <a:r>
                    <a:rPr lang="en-US" sz="1400" b="1" dirty="0" err="1">
                      <a:solidFill>
                        <a:srgbClr val="000000"/>
                      </a:solidFill>
                    </a:rPr>
                    <a:t>Linac</a:t>
                  </a:r>
                  <a:endParaRPr lang="en-US" sz="1400" b="1" dirty="0">
                    <a:solidFill>
                      <a:srgbClr val="000000"/>
                    </a:solidFill>
                  </a:endParaRPr>
                </a:p>
              </p:txBody>
            </p:sp>
          </p:grpSp>
          <p:sp>
            <p:nvSpPr>
              <p:cNvPr id="12" name="CasellaDiTesto 11"/>
              <p:cNvSpPr txBox="1"/>
              <p:nvPr/>
            </p:nvSpPr>
            <p:spPr>
              <a:xfrm>
                <a:off x="7452320" y="1250176"/>
                <a:ext cx="1389163" cy="738664"/>
              </a:xfrm>
              <a:prstGeom prst="rect">
                <a:avLst/>
              </a:prstGeom>
              <a:solidFill>
                <a:srgbClr val="00FF00"/>
              </a:solidFill>
            </p:spPr>
            <p:txBody>
              <a:bodyPr wrap="none" rtlCol="0">
                <a:spAutoFit/>
              </a:bodyPr>
              <a:lstStyle/>
              <a:p>
                <a:pPr algn="ctr"/>
                <a:r>
                  <a:rPr lang="it-IT" sz="1400" b="1" dirty="0" err="1" smtClean="0"/>
                  <a:t>Polarised</a:t>
                </a:r>
                <a:r>
                  <a:rPr lang="it-IT" sz="1400" b="1" dirty="0" smtClean="0"/>
                  <a:t> </a:t>
                </a:r>
                <a:r>
                  <a:rPr lang="it-IT" sz="1400" b="1" dirty="0" err="1" smtClean="0"/>
                  <a:t>gun</a:t>
                </a:r>
                <a:r>
                  <a:rPr lang="it-IT" sz="1400" b="1" dirty="0" smtClean="0"/>
                  <a:t> </a:t>
                </a:r>
              </a:p>
              <a:p>
                <a:pPr algn="ctr"/>
                <a:r>
                  <a:rPr lang="it-IT" sz="1400" b="1" dirty="0" smtClean="0"/>
                  <a:t>(SLAC </a:t>
                </a:r>
                <a:r>
                  <a:rPr lang="it-IT" sz="1400" b="1" dirty="0" err="1" smtClean="0"/>
                  <a:t>type</a:t>
                </a:r>
                <a:r>
                  <a:rPr lang="it-IT" sz="1400" b="1" dirty="0" smtClean="0"/>
                  <a:t>) </a:t>
                </a:r>
              </a:p>
              <a:p>
                <a:pPr algn="ctr"/>
                <a:r>
                  <a:rPr lang="it-IT" sz="1400" b="1" dirty="0" smtClean="0"/>
                  <a:t>for </a:t>
                </a:r>
                <a:r>
                  <a:rPr lang="it-IT" sz="1400" b="1" dirty="0" err="1" smtClean="0"/>
                  <a:t>electrons</a:t>
                </a:r>
                <a:endParaRPr lang="en-US" sz="1400" b="1" dirty="0"/>
              </a:p>
            </p:txBody>
          </p:sp>
        </p:grpSp>
        <p:grpSp>
          <p:nvGrpSpPr>
            <p:cNvPr id="7" name="Gruppo 17"/>
            <p:cNvGrpSpPr/>
            <p:nvPr/>
          </p:nvGrpSpPr>
          <p:grpSpPr>
            <a:xfrm>
              <a:off x="251520" y="2132856"/>
              <a:ext cx="1910316" cy="2448272"/>
              <a:chOff x="251520" y="2132856"/>
              <a:chExt cx="1910316" cy="2448272"/>
            </a:xfrm>
          </p:grpSpPr>
          <p:pic>
            <p:nvPicPr>
              <p:cNvPr id="17" name="Picture 2"/>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251520" y="3307584"/>
                <a:ext cx="1910316" cy="1273544"/>
              </a:xfrm>
              <a:prstGeom prst="rect">
                <a:avLst/>
              </a:prstGeom>
            </p:spPr>
          </p:pic>
          <p:sp>
            <p:nvSpPr>
              <p:cNvPr id="16" name="Fumetto 2 15"/>
              <p:cNvSpPr/>
              <p:nvPr/>
            </p:nvSpPr>
            <p:spPr>
              <a:xfrm>
                <a:off x="1403648" y="2132856"/>
                <a:ext cx="648072" cy="864096"/>
              </a:xfrm>
              <a:prstGeom prst="wedgeRoundRectCallout">
                <a:avLst>
                  <a:gd name="adj1" fmla="val -81582"/>
                  <a:gd name="adj2" fmla="val 88955"/>
                  <a:gd name="adj3" fmla="val 16667"/>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CasellaDiTesto 19"/>
          <p:cNvSpPr txBox="1"/>
          <p:nvPr/>
        </p:nvSpPr>
        <p:spPr>
          <a:xfrm>
            <a:off x="482848" y="786190"/>
            <a:ext cx="7962280" cy="338554"/>
          </a:xfrm>
          <a:prstGeom prst="rect">
            <a:avLst/>
          </a:prstGeom>
          <a:solidFill>
            <a:srgbClr val="FFFF00"/>
          </a:solidFill>
        </p:spPr>
        <p:txBody>
          <a:bodyPr wrap="square" rtlCol="0">
            <a:spAutoFit/>
          </a:bodyPr>
          <a:lstStyle/>
          <a:p>
            <a:r>
              <a:rPr lang="en-US" sz="1600" b="1" dirty="0" smtClean="0"/>
              <a:t>S. </a:t>
            </a:r>
            <a:r>
              <a:rPr lang="en-US" sz="1600" b="1" dirty="0" err="1" smtClean="0"/>
              <a:t>Guiducci</a:t>
            </a:r>
            <a:r>
              <a:rPr lang="en-US" sz="1600" b="1" dirty="0" smtClean="0"/>
              <a:t>, “Baseline design of the SuperB </a:t>
            </a:r>
            <a:r>
              <a:rPr lang="en-US" sz="1600" b="1" dirty="0"/>
              <a:t>Factory Injection System</a:t>
            </a:r>
            <a:r>
              <a:rPr lang="en-US" sz="1600" b="1" dirty="0" smtClean="0"/>
              <a:t>”, THPPRo88</a:t>
            </a:r>
          </a:p>
        </p:txBody>
      </p:sp>
      <p:sp>
        <p:nvSpPr>
          <p:cNvPr id="21" name="CasellaDiTesto 20"/>
          <p:cNvSpPr txBox="1"/>
          <p:nvPr/>
        </p:nvSpPr>
        <p:spPr>
          <a:xfrm>
            <a:off x="4349637" y="6474822"/>
            <a:ext cx="4758867" cy="338554"/>
          </a:xfrm>
          <a:prstGeom prst="rect">
            <a:avLst/>
          </a:prstGeom>
          <a:solidFill>
            <a:schemeClr val="accent2"/>
          </a:solidFill>
        </p:spPr>
        <p:txBody>
          <a:bodyPr wrap="none" rtlCol="0">
            <a:spAutoFit/>
          </a:bodyPr>
          <a:lstStyle/>
          <a:p>
            <a:r>
              <a:rPr lang="it-IT" sz="1600" b="1" dirty="0" smtClean="0">
                <a:solidFill>
                  <a:schemeClr val="bg1"/>
                </a:solidFill>
              </a:rPr>
              <a:t>R. Boni, S. Guiducci (LNF), A. Variola et al (LAL)</a:t>
            </a:r>
            <a:endParaRPr lang="en-US" sz="1600" b="1"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75055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1" y="908720"/>
            <a:ext cx="9078203" cy="3312368"/>
          </a:xfrm>
        </p:spPr>
        <p:txBody>
          <a:bodyPr>
            <a:normAutofit/>
          </a:bodyPr>
          <a:lstStyle/>
          <a:p>
            <a:r>
              <a:rPr lang="en-US" sz="2000" dirty="0">
                <a:solidFill>
                  <a:srgbClr val="0000FF"/>
                </a:solidFill>
              </a:rPr>
              <a:t>The possibility to drive a SASE </a:t>
            </a:r>
            <a:r>
              <a:rPr lang="en-US" sz="2000" dirty="0" smtClean="0">
                <a:solidFill>
                  <a:srgbClr val="0000FF"/>
                </a:solidFill>
              </a:rPr>
              <a:t>Hard-X </a:t>
            </a:r>
            <a:r>
              <a:rPr lang="en-US" sz="2000" dirty="0">
                <a:solidFill>
                  <a:srgbClr val="0000FF"/>
                </a:solidFill>
              </a:rPr>
              <a:t>FEL using </a:t>
            </a:r>
            <a:r>
              <a:rPr lang="en-US" sz="2000" dirty="0">
                <a:solidFill>
                  <a:srgbClr val="FF0000"/>
                </a:solidFill>
              </a:rPr>
              <a:t>the </a:t>
            </a:r>
            <a:r>
              <a:rPr lang="en-US" sz="2000" dirty="0" smtClean="0">
                <a:solidFill>
                  <a:srgbClr val="FF0000"/>
                </a:solidFill>
              </a:rPr>
              <a:t>6 </a:t>
            </a:r>
            <a:r>
              <a:rPr lang="en-US" sz="2000" dirty="0" err="1" smtClean="0">
                <a:solidFill>
                  <a:srgbClr val="FF0000"/>
                </a:solidFill>
              </a:rPr>
              <a:t>GeV</a:t>
            </a:r>
            <a:r>
              <a:rPr lang="en-US" sz="2000" dirty="0" smtClean="0">
                <a:solidFill>
                  <a:srgbClr val="FF0000"/>
                </a:solidFill>
              </a:rPr>
              <a:t> e</a:t>
            </a:r>
            <a:r>
              <a:rPr lang="en-US" sz="2000" baseline="30000" dirty="0" smtClean="0">
                <a:solidFill>
                  <a:srgbClr val="FF0000"/>
                </a:solidFill>
              </a:rPr>
              <a:t>-</a:t>
            </a:r>
            <a:r>
              <a:rPr lang="en-US" sz="2000" dirty="0" smtClean="0">
                <a:solidFill>
                  <a:srgbClr val="FF0000"/>
                </a:solidFill>
              </a:rPr>
              <a:t> </a:t>
            </a:r>
            <a:r>
              <a:rPr lang="en-US" sz="2000" dirty="0" err="1" smtClean="0">
                <a:solidFill>
                  <a:srgbClr val="FF0000"/>
                </a:solidFill>
              </a:rPr>
              <a:t>linac</a:t>
            </a:r>
            <a:r>
              <a:rPr lang="en-US" sz="2000" dirty="0" smtClean="0">
                <a:solidFill>
                  <a:srgbClr val="FF0000"/>
                </a:solidFill>
              </a:rPr>
              <a:t> </a:t>
            </a:r>
            <a:r>
              <a:rPr lang="en-US" sz="2000" dirty="0" smtClean="0">
                <a:solidFill>
                  <a:srgbClr val="0000FF"/>
                </a:solidFill>
              </a:rPr>
              <a:t>has </a:t>
            </a:r>
            <a:r>
              <a:rPr lang="en-US" sz="2000" dirty="0">
                <a:solidFill>
                  <a:srgbClr val="0000FF"/>
                </a:solidFill>
              </a:rPr>
              <a:t>been recently </a:t>
            </a:r>
            <a:r>
              <a:rPr lang="en-US" sz="2000" dirty="0" smtClean="0">
                <a:solidFill>
                  <a:srgbClr val="0000FF"/>
                </a:solidFill>
              </a:rPr>
              <a:t>considered</a:t>
            </a:r>
          </a:p>
          <a:p>
            <a:r>
              <a:rPr lang="en-US" sz="2000" dirty="0">
                <a:solidFill>
                  <a:srgbClr val="0000FF"/>
                </a:solidFill>
              </a:rPr>
              <a:t>A preliminary design study, based on FEL scaling laws supported by HOMDYN and GENESIS simulations, shows that a </a:t>
            </a:r>
            <a:r>
              <a:rPr lang="en-US" sz="2000" dirty="0">
                <a:solidFill>
                  <a:srgbClr val="FF0000"/>
                </a:solidFill>
              </a:rPr>
              <a:t>FEL source in the range of 1-3 </a:t>
            </a:r>
            <a:r>
              <a:rPr lang="en-US" sz="2000" dirty="0" err="1" smtClean="0">
                <a:solidFill>
                  <a:srgbClr val="FF0000"/>
                </a:solidFill>
              </a:rPr>
              <a:t>Ang</a:t>
            </a:r>
            <a:r>
              <a:rPr lang="en-US" sz="2000" dirty="0" smtClean="0">
                <a:solidFill>
                  <a:srgbClr val="FF0000"/>
                </a:solidFill>
              </a:rPr>
              <a:t> </a:t>
            </a:r>
            <a:r>
              <a:rPr lang="en-US" sz="2000" dirty="0">
                <a:solidFill>
                  <a:srgbClr val="0000FF"/>
                </a:solidFill>
              </a:rPr>
              <a:t>can be implemented still preserving the compatibility  with the collider </a:t>
            </a:r>
            <a:r>
              <a:rPr lang="en-US" sz="2000" dirty="0" smtClean="0">
                <a:solidFill>
                  <a:srgbClr val="0000FF"/>
                </a:solidFill>
              </a:rPr>
              <a:t>operation</a:t>
            </a:r>
          </a:p>
          <a:p>
            <a:r>
              <a:rPr lang="en-US" sz="2000" dirty="0" err="1">
                <a:solidFill>
                  <a:srgbClr val="FF0000"/>
                </a:solidFill>
              </a:rPr>
              <a:t>Linac</a:t>
            </a:r>
            <a:r>
              <a:rPr lang="en-US" sz="2000" dirty="0">
                <a:solidFill>
                  <a:srgbClr val="FF0000"/>
                </a:solidFill>
              </a:rPr>
              <a:t> repetition frequency is 100 Hz </a:t>
            </a:r>
            <a:r>
              <a:rPr lang="en-US" sz="2000" dirty="0">
                <a:solidFill>
                  <a:srgbClr val="0000FF"/>
                </a:solidFill>
                <a:sym typeface="Wingdings" pitchFamily="2" charset="2"/>
              </a:rPr>
              <a:t> </a:t>
            </a:r>
            <a:r>
              <a:rPr lang="en-US" sz="2000" dirty="0">
                <a:solidFill>
                  <a:srgbClr val="0000FF"/>
                </a:solidFill>
              </a:rPr>
              <a:t>accelerate a pulse for the X-FEL during the store time of e</a:t>
            </a:r>
            <a:r>
              <a:rPr lang="en-US" sz="2000" baseline="30000" dirty="0">
                <a:solidFill>
                  <a:srgbClr val="0000FF"/>
                </a:solidFill>
              </a:rPr>
              <a:t>+</a:t>
            </a:r>
            <a:r>
              <a:rPr lang="en-US" sz="2000" dirty="0">
                <a:solidFill>
                  <a:srgbClr val="0000FF"/>
                </a:solidFill>
              </a:rPr>
              <a:t> in the DR, without affecting injection rate into </a:t>
            </a:r>
            <a:r>
              <a:rPr lang="en-US" sz="2000" dirty="0" smtClean="0">
                <a:solidFill>
                  <a:srgbClr val="0000FF"/>
                </a:solidFill>
              </a:rPr>
              <a:t>MR </a:t>
            </a:r>
            <a:r>
              <a:rPr lang="en-US" sz="2000" dirty="0" smtClean="0">
                <a:solidFill>
                  <a:srgbClr val="0000FF"/>
                </a:solidFill>
                <a:sym typeface="Wingdings" pitchFamily="2" charset="2"/>
              </a:rPr>
              <a:t> </a:t>
            </a:r>
            <a:r>
              <a:rPr lang="en-US" sz="2000" dirty="0" smtClean="0">
                <a:solidFill>
                  <a:srgbClr val="0000FF"/>
                </a:solidFill>
              </a:rPr>
              <a:t>repetition </a:t>
            </a:r>
            <a:r>
              <a:rPr lang="en-US" sz="2000" dirty="0">
                <a:solidFill>
                  <a:srgbClr val="0000FF"/>
                </a:solidFill>
              </a:rPr>
              <a:t>cycle of 30 </a:t>
            </a:r>
            <a:r>
              <a:rPr lang="en-US" sz="2000" dirty="0" err="1">
                <a:solidFill>
                  <a:srgbClr val="0000FF"/>
                </a:solidFill>
              </a:rPr>
              <a:t>ms</a:t>
            </a:r>
            <a:r>
              <a:rPr lang="en-US" sz="2000" dirty="0">
                <a:solidFill>
                  <a:srgbClr val="0000FF"/>
                </a:solidFill>
              </a:rPr>
              <a:t> for each beam is </a:t>
            </a:r>
            <a:r>
              <a:rPr lang="en-US" sz="2000" dirty="0" smtClean="0">
                <a:solidFill>
                  <a:srgbClr val="0000FF"/>
                </a:solidFill>
              </a:rPr>
              <a:t>possible: e</a:t>
            </a:r>
            <a:r>
              <a:rPr lang="en-US" sz="2000" baseline="30000" dirty="0">
                <a:solidFill>
                  <a:srgbClr val="0000FF"/>
                </a:solidFill>
              </a:rPr>
              <a:t>+</a:t>
            </a:r>
            <a:r>
              <a:rPr lang="en-US" sz="2000" dirty="0">
                <a:solidFill>
                  <a:srgbClr val="0000FF"/>
                </a:solidFill>
              </a:rPr>
              <a:t> </a:t>
            </a:r>
            <a:r>
              <a:rPr lang="en-US" sz="2000" dirty="0" smtClean="0">
                <a:solidFill>
                  <a:srgbClr val="0000FF"/>
                </a:solidFill>
              </a:rPr>
              <a:t>injection, e</a:t>
            </a:r>
            <a:r>
              <a:rPr lang="en-US" sz="2000" baseline="30000" dirty="0" smtClean="0">
                <a:solidFill>
                  <a:srgbClr val="0000FF"/>
                </a:solidFill>
              </a:rPr>
              <a:t>- </a:t>
            </a:r>
            <a:r>
              <a:rPr lang="en-US" sz="2000" dirty="0">
                <a:solidFill>
                  <a:srgbClr val="0000FF"/>
                </a:solidFill>
              </a:rPr>
              <a:t>injection  and a dedicated </a:t>
            </a:r>
            <a:r>
              <a:rPr lang="en-US" sz="2000" dirty="0" err="1">
                <a:solidFill>
                  <a:srgbClr val="0000FF"/>
                </a:solidFill>
              </a:rPr>
              <a:t>linac</a:t>
            </a:r>
            <a:r>
              <a:rPr lang="en-US" sz="2000" dirty="0">
                <a:solidFill>
                  <a:srgbClr val="0000FF"/>
                </a:solidFill>
              </a:rPr>
              <a:t> pulse for X-FEL</a:t>
            </a:r>
          </a:p>
          <a:p>
            <a:endParaRPr lang="en-US" sz="2000" dirty="0">
              <a:solidFill>
                <a:srgbClr val="0000FF"/>
              </a:solidFill>
            </a:endParaRPr>
          </a:p>
          <a:p>
            <a:endParaRPr lang="en-US" sz="2400" dirty="0">
              <a:solidFill>
                <a:srgbClr val="0000FF"/>
              </a:solidFill>
            </a:endParaRPr>
          </a:p>
        </p:txBody>
      </p:sp>
      <p:sp>
        <p:nvSpPr>
          <p:cNvPr id="4" name="Titolo 3"/>
          <p:cNvSpPr>
            <a:spLocks noGrp="1"/>
          </p:cNvSpPr>
          <p:nvPr>
            <p:ph type="title"/>
          </p:nvPr>
        </p:nvSpPr>
        <p:spPr>
          <a:xfrm>
            <a:off x="446856" y="116632"/>
            <a:ext cx="8229600" cy="782960"/>
          </a:xfrm>
        </p:spPr>
        <p:txBody>
          <a:bodyPr>
            <a:normAutofit/>
          </a:bodyPr>
          <a:lstStyle/>
          <a:p>
            <a:r>
              <a:rPr lang="it-IT" sz="4000" dirty="0" err="1" smtClean="0">
                <a:solidFill>
                  <a:srgbClr val="FF0000"/>
                </a:solidFill>
              </a:rPr>
              <a:t>SuperB</a:t>
            </a:r>
            <a:r>
              <a:rPr lang="it-IT" sz="4000" dirty="0" smtClean="0">
                <a:solidFill>
                  <a:srgbClr val="FF0000"/>
                </a:solidFill>
              </a:rPr>
              <a:t> </a:t>
            </a:r>
            <a:r>
              <a:rPr lang="it-IT" sz="4000" dirty="0" err="1" smtClean="0">
                <a:solidFill>
                  <a:srgbClr val="FF0000"/>
                </a:solidFill>
              </a:rPr>
              <a:t>as</a:t>
            </a:r>
            <a:r>
              <a:rPr lang="it-IT" sz="4000" dirty="0" smtClean="0">
                <a:solidFill>
                  <a:srgbClr val="FF0000"/>
                </a:solidFill>
              </a:rPr>
              <a:t> a SASE X-FEL</a:t>
            </a:r>
            <a:endParaRPr lang="en-US" sz="4000" dirty="0">
              <a:solidFill>
                <a:srgbClr val="FF0000"/>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Segnaposto numero diapositiva 29"/>
          <p:cNvSpPr>
            <a:spLocks noGrp="1"/>
          </p:cNvSpPr>
          <p:nvPr>
            <p:ph type="sldNum" sz="quarter" idx="12"/>
          </p:nvPr>
        </p:nvSpPr>
        <p:spPr/>
        <p:txBody>
          <a:bodyPr/>
          <a:lstStyle/>
          <a:p>
            <a:fld id="{6AEB9F76-9530-4300-8742-75C38656C82A}" type="slidenum">
              <a:rPr lang="en-US" smtClean="0"/>
              <a:pPr/>
              <a:t>64</a:t>
            </a:fld>
            <a:endParaRPr lang="en-US"/>
          </a:p>
        </p:txBody>
      </p:sp>
      <p:pic>
        <p:nvPicPr>
          <p:cNvPr id="31" name="Picture 2"/>
          <p:cNvPicPr/>
          <p:nvPr/>
        </p:nvPicPr>
        <p:blipFill>
          <a:blip r:embed="rId2"/>
          <a:srcRect/>
          <a:stretch>
            <a:fillRect/>
          </a:stretch>
        </p:blipFill>
        <p:spPr bwMode="auto">
          <a:xfrm>
            <a:off x="1115616" y="4022293"/>
            <a:ext cx="6984776" cy="2791083"/>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12523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5" name="Picture 7" descr="P1040069.JPG"/>
          <p:cNvPicPr>
            <a:picLocks noChangeAspect="1"/>
          </p:cNvPicPr>
          <p:nvPr/>
        </p:nvPicPr>
        <p:blipFill>
          <a:blip r:embed="rId2"/>
          <a:srcRect/>
          <a:stretch>
            <a:fillRect/>
          </a:stretch>
        </p:blipFill>
        <p:spPr bwMode="auto">
          <a:xfrm>
            <a:off x="-70338" y="-476250"/>
            <a:ext cx="9214338" cy="7486650"/>
          </a:xfrm>
          <a:prstGeom prst="rect">
            <a:avLst/>
          </a:prstGeom>
          <a:noFill/>
          <a:ln w="9525">
            <a:noFill/>
            <a:miter lim="800000"/>
            <a:headEnd/>
            <a:tailEnd/>
          </a:ln>
        </p:spPr>
      </p:pic>
      <p:sp>
        <p:nvSpPr>
          <p:cNvPr id="16386" name="Rectangle 6"/>
          <p:cNvSpPr>
            <a:spLocks noChangeArrowheads="1"/>
          </p:cNvSpPr>
          <p:nvPr/>
        </p:nvSpPr>
        <p:spPr bwMode="auto">
          <a:xfrm>
            <a:off x="0" y="-88900"/>
            <a:ext cx="9144000" cy="6995762"/>
          </a:xfrm>
          <a:prstGeom prst="rect">
            <a:avLst/>
          </a:prstGeom>
          <a:solidFill>
            <a:srgbClr val="0000FF"/>
          </a:solidFill>
          <a:ln>
            <a:noFill/>
          </a:ln>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a:prstTxWarp prst="textNoShape">
              <a:avLst/>
            </a:prstTxWarp>
            <a:spAutoFit/>
          </a:bodyPr>
          <a:lstStyle/>
          <a:p>
            <a:pPr marL="457200" indent="-457200" algn="ctr">
              <a:spcAft>
                <a:spcPts val="600"/>
              </a:spcAft>
            </a:pPr>
            <a:r>
              <a:rPr lang="en-US" sz="3200" dirty="0">
                <a:solidFill>
                  <a:srgbClr val="FFFFFF"/>
                </a:solidFill>
                <a:latin typeface="Monotype Corsiva" pitchFamily="36" charset="0"/>
                <a:ea typeface="Monotype Corsiva" pitchFamily="36" charset="0"/>
                <a:cs typeface="Monotype Corsiva" pitchFamily="36" charset="0"/>
              </a:rPr>
              <a:t>NTA-IMCA (</a:t>
            </a:r>
            <a:r>
              <a:rPr lang="en-US" sz="3200" dirty="0" err="1">
                <a:solidFill>
                  <a:srgbClr val="FFFFFF"/>
                </a:solidFill>
                <a:latin typeface="Monotype Corsiva" pitchFamily="36" charset="0"/>
                <a:ea typeface="Monotype Corsiva" pitchFamily="36" charset="0"/>
                <a:cs typeface="Monotype Corsiva" pitchFamily="36" charset="0"/>
              </a:rPr>
              <a:t>dal</a:t>
            </a:r>
            <a:r>
              <a:rPr lang="en-US" sz="3200" dirty="0">
                <a:solidFill>
                  <a:srgbClr val="FFFFFF"/>
                </a:solidFill>
                <a:latin typeface="Monotype Corsiva" pitchFamily="36" charset="0"/>
                <a:ea typeface="Monotype Corsiva" pitchFamily="36" charset="0"/>
                <a:cs typeface="Monotype Corsiva" pitchFamily="36" charset="0"/>
              </a:rPr>
              <a:t> 2011) ~ 6 FTE</a:t>
            </a:r>
          </a:p>
          <a:p>
            <a:pPr marL="457200" indent="-457200" algn="ctr">
              <a:spcAft>
                <a:spcPts val="600"/>
              </a:spcAft>
            </a:pPr>
            <a:r>
              <a:rPr lang="en-US" dirty="0">
                <a:solidFill>
                  <a:srgbClr val="FFFF00"/>
                </a:solidFill>
                <a:latin typeface="Monotype Corsiva" pitchFamily="36" charset="0"/>
                <a:ea typeface="Monotype Corsiva" pitchFamily="36" charset="0"/>
                <a:cs typeface="Monotype Corsiva" pitchFamily="36" charset="0"/>
              </a:rPr>
              <a:t>(Innovative Material and Coatings for Accelerators)</a:t>
            </a:r>
          </a:p>
          <a:p>
            <a:pPr marL="457200" indent="-457200">
              <a:spcAft>
                <a:spcPts val="600"/>
              </a:spcAft>
            </a:pPr>
            <a:r>
              <a:rPr lang="it-IT" dirty="0">
                <a:solidFill>
                  <a:srgbClr val="FFFFFF"/>
                </a:solidFill>
                <a:latin typeface="Monotype Corsiva" pitchFamily="36" charset="0"/>
                <a:ea typeface="Monotype Corsiva" pitchFamily="36" charset="0"/>
                <a:cs typeface="Monotype Corsiva" pitchFamily="36" charset="0"/>
              </a:rPr>
              <a:t> 	R. Cimino (100%)</a:t>
            </a:r>
            <a:r>
              <a:rPr lang="en-US" dirty="0">
                <a:solidFill>
                  <a:srgbClr val="FFFFFF"/>
                </a:solidFill>
                <a:latin typeface="Monotype Corsiva" pitchFamily="36" charset="0"/>
                <a:ea typeface="Monotype Corsiva" pitchFamily="36" charset="0"/>
                <a:cs typeface="Monotype Corsiva" pitchFamily="36" charset="0"/>
              </a:rPr>
              <a:t>, S. </a:t>
            </a:r>
            <a:r>
              <a:rPr lang="en-US" dirty="0" err="1">
                <a:solidFill>
                  <a:srgbClr val="FFFFFF"/>
                </a:solidFill>
                <a:latin typeface="Monotype Corsiva" pitchFamily="36" charset="0"/>
                <a:ea typeface="Monotype Corsiva" pitchFamily="36" charset="0"/>
                <a:cs typeface="Monotype Corsiva" pitchFamily="36" charset="0"/>
              </a:rPr>
              <a:t>Bini</a:t>
            </a:r>
            <a:r>
              <a:rPr lang="en-US" dirty="0">
                <a:solidFill>
                  <a:srgbClr val="FFFFFF"/>
                </a:solidFill>
                <a:latin typeface="Monotype Corsiva" pitchFamily="36" charset="0"/>
                <a:ea typeface="Monotype Corsiva" pitchFamily="36" charset="0"/>
                <a:cs typeface="Monotype Corsiva" pitchFamily="36" charset="0"/>
              </a:rPr>
              <a:t> (20%), A. </a:t>
            </a:r>
            <a:r>
              <a:rPr lang="en-US" dirty="0" err="1">
                <a:solidFill>
                  <a:srgbClr val="FFFFFF"/>
                </a:solidFill>
                <a:latin typeface="Monotype Corsiva" pitchFamily="36" charset="0"/>
                <a:ea typeface="Monotype Corsiva" pitchFamily="36" charset="0"/>
                <a:cs typeface="Monotype Corsiva" pitchFamily="36" charset="0"/>
              </a:rPr>
              <a:t>Balerna</a:t>
            </a:r>
            <a:r>
              <a:rPr lang="en-US" dirty="0">
                <a:solidFill>
                  <a:srgbClr val="FFFFFF"/>
                </a:solidFill>
                <a:latin typeface="Monotype Corsiva" pitchFamily="36" charset="0"/>
                <a:ea typeface="Monotype Corsiva" pitchFamily="36" charset="0"/>
                <a:cs typeface="Monotype Corsiva" pitchFamily="36" charset="0"/>
              </a:rPr>
              <a:t> (30%), E. </a:t>
            </a:r>
            <a:r>
              <a:rPr lang="en-US" dirty="0" err="1">
                <a:solidFill>
                  <a:srgbClr val="FFFFFF"/>
                </a:solidFill>
                <a:latin typeface="Monotype Corsiva" pitchFamily="36" charset="0"/>
                <a:ea typeface="Monotype Corsiva" pitchFamily="36" charset="0"/>
                <a:cs typeface="Monotype Corsiva" pitchFamily="36" charset="0"/>
              </a:rPr>
              <a:t>Bernieri</a:t>
            </a:r>
            <a:r>
              <a:rPr lang="en-US" dirty="0">
                <a:solidFill>
                  <a:srgbClr val="FFFFFF"/>
                </a:solidFill>
                <a:latin typeface="Monotype Corsiva" pitchFamily="36" charset="0"/>
                <a:ea typeface="Monotype Corsiva" pitchFamily="36" charset="0"/>
                <a:cs typeface="Monotype Corsiva" pitchFamily="36" charset="0"/>
              </a:rPr>
              <a:t> (30 %), </a:t>
            </a:r>
            <a:r>
              <a:rPr lang="en-US" b="1" dirty="0">
                <a:solidFill>
                  <a:schemeClr val="bg1"/>
                </a:solidFill>
                <a:latin typeface="Monotype Corsiva" pitchFamily="36" charset="0"/>
                <a:ea typeface="Monotype Corsiva" pitchFamily="36" charset="0"/>
                <a:cs typeface="Monotype Corsiva" pitchFamily="36" charset="0"/>
              </a:rPr>
              <a:t>D. </a:t>
            </a:r>
            <a:r>
              <a:rPr lang="en-US" b="1" dirty="0" err="1">
                <a:solidFill>
                  <a:schemeClr val="bg1"/>
                </a:solidFill>
                <a:latin typeface="Monotype Corsiva" pitchFamily="36" charset="0"/>
                <a:ea typeface="Monotype Corsiva" pitchFamily="36" charset="0"/>
                <a:cs typeface="Monotype Corsiva" pitchFamily="36" charset="0"/>
              </a:rPr>
              <a:t>Alesini</a:t>
            </a:r>
            <a:r>
              <a:rPr lang="it-IT" b="1" dirty="0">
                <a:solidFill>
                  <a:schemeClr val="bg1"/>
                </a:solidFill>
                <a:latin typeface="Monotype Corsiva" pitchFamily="36" charset="0"/>
                <a:ea typeface="Monotype Corsiva" pitchFamily="36" charset="0"/>
                <a:cs typeface="Monotype Corsiva" pitchFamily="36" charset="0"/>
              </a:rPr>
              <a:t> (20%)  </a:t>
            </a:r>
          </a:p>
          <a:p>
            <a:pPr marL="457200" indent="-457200">
              <a:spcAft>
                <a:spcPts val="600"/>
              </a:spcAft>
            </a:pPr>
            <a:r>
              <a:rPr lang="it-IT" b="1" dirty="0">
                <a:solidFill>
                  <a:schemeClr val="bg1"/>
                </a:solidFill>
                <a:latin typeface="Monotype Corsiva" pitchFamily="36" charset="0"/>
                <a:ea typeface="Monotype Corsiva" pitchFamily="36" charset="0"/>
                <a:cs typeface="Monotype Corsiva" pitchFamily="36" charset="0"/>
              </a:rPr>
              <a:t>  </a:t>
            </a:r>
            <a:r>
              <a:rPr lang="en-US" b="1" dirty="0">
                <a:solidFill>
                  <a:schemeClr val="bg1"/>
                </a:solidFill>
                <a:latin typeface="Monotype Corsiva" pitchFamily="36" charset="0"/>
                <a:ea typeface="Monotype Corsiva" pitchFamily="36" charset="0"/>
                <a:cs typeface="Monotype Corsiva" pitchFamily="36" charset="0"/>
              </a:rPr>
              <a:t>M. Zobov(20%), A. </a:t>
            </a:r>
            <a:r>
              <a:rPr lang="en-US" b="1" dirty="0" err="1">
                <a:solidFill>
                  <a:schemeClr val="bg1"/>
                </a:solidFill>
                <a:latin typeface="Monotype Corsiva" pitchFamily="36" charset="0"/>
                <a:ea typeface="Monotype Corsiva" pitchFamily="36" charset="0"/>
                <a:cs typeface="Monotype Corsiva" pitchFamily="36" charset="0"/>
              </a:rPr>
              <a:t>Clozza</a:t>
            </a:r>
            <a:r>
              <a:rPr lang="en-US" b="1" dirty="0">
                <a:solidFill>
                  <a:schemeClr val="bg1"/>
                </a:solidFill>
                <a:latin typeface="Monotype Corsiva" pitchFamily="36" charset="0"/>
                <a:ea typeface="Monotype Corsiva" pitchFamily="36" charset="0"/>
                <a:cs typeface="Monotype Corsiva" pitchFamily="36" charset="0"/>
              </a:rPr>
              <a:t> (20%),  </a:t>
            </a:r>
            <a:r>
              <a:rPr lang="en-US" dirty="0">
                <a:solidFill>
                  <a:schemeClr val="bg1"/>
                </a:solidFill>
                <a:latin typeface="Monotype Corsiva" pitchFamily="36" charset="0"/>
                <a:ea typeface="Monotype Corsiva" pitchFamily="36" charset="0"/>
                <a:cs typeface="Monotype Corsiva" pitchFamily="36" charset="0"/>
              </a:rPr>
              <a:t>R. </a:t>
            </a:r>
            <a:r>
              <a:rPr lang="en-US" dirty="0" err="1">
                <a:solidFill>
                  <a:schemeClr val="bg1"/>
                </a:solidFill>
                <a:latin typeface="Monotype Corsiva" pitchFamily="36" charset="0"/>
                <a:ea typeface="Monotype Corsiva" pitchFamily="36" charset="0"/>
                <a:cs typeface="Monotype Corsiva" pitchFamily="36" charset="0"/>
              </a:rPr>
              <a:t>Larciprete</a:t>
            </a:r>
            <a:r>
              <a:rPr lang="en-US" dirty="0">
                <a:solidFill>
                  <a:schemeClr val="bg1"/>
                </a:solidFill>
                <a:latin typeface="Monotype Corsiva" pitchFamily="36" charset="0"/>
                <a:ea typeface="Monotype Corsiva" pitchFamily="36" charset="0"/>
                <a:cs typeface="Monotype Corsiva" pitchFamily="36" charset="0"/>
              </a:rPr>
              <a:t> (CNR –ISC, 100%) R. </a:t>
            </a:r>
            <a:r>
              <a:rPr lang="en-US" dirty="0" err="1">
                <a:solidFill>
                  <a:schemeClr val="bg1"/>
                </a:solidFill>
                <a:latin typeface="Monotype Corsiva" pitchFamily="36" charset="0"/>
                <a:ea typeface="Monotype Corsiva" pitchFamily="36" charset="0"/>
                <a:cs typeface="Monotype Corsiva" pitchFamily="36" charset="0"/>
              </a:rPr>
              <a:t>Flammini</a:t>
            </a:r>
            <a:r>
              <a:rPr lang="en-US" dirty="0">
                <a:solidFill>
                  <a:schemeClr val="bg1"/>
                </a:solidFill>
                <a:latin typeface="Monotype Corsiva" pitchFamily="36" charset="0"/>
                <a:ea typeface="Monotype Corsiva" pitchFamily="36" charset="0"/>
                <a:cs typeface="Monotype Corsiva" pitchFamily="36" charset="0"/>
              </a:rPr>
              <a:t> (CNR-IMIP, 100%)</a:t>
            </a:r>
            <a:r>
              <a:rPr lang="it-IT" b="1" u="sng" dirty="0">
                <a:solidFill>
                  <a:schemeClr val="bg1"/>
                </a:solidFill>
                <a:latin typeface="Monotype Corsiva" pitchFamily="36" charset="0"/>
                <a:ea typeface="Monotype Corsiva" pitchFamily="36" charset="0"/>
                <a:cs typeface="Monotype Corsiva" pitchFamily="36" charset="0"/>
              </a:rPr>
              <a:t> </a:t>
            </a:r>
          </a:p>
          <a:p>
            <a:pPr marL="457200" indent="-457200" algn="just" eaLnBrk="0" hangingPunct="0"/>
            <a:r>
              <a:rPr lang="it-IT" b="1" dirty="0">
                <a:solidFill>
                  <a:schemeClr val="bg1"/>
                </a:solidFill>
                <a:latin typeface="Monotype Corsiva" pitchFamily="36" charset="0"/>
                <a:ea typeface="Monotype Corsiva" pitchFamily="36" charset="0"/>
                <a:cs typeface="Monotype Corsiva" pitchFamily="36" charset="0"/>
              </a:rPr>
              <a:t>	I. </a:t>
            </a:r>
            <a:r>
              <a:rPr lang="it-IT" b="1" dirty="0" err="1">
                <a:solidFill>
                  <a:schemeClr val="bg1"/>
                </a:solidFill>
                <a:latin typeface="Monotype Corsiva" pitchFamily="36" charset="0"/>
                <a:ea typeface="Monotype Corsiva" pitchFamily="36" charset="0"/>
                <a:cs typeface="Monotype Corsiva" pitchFamily="36" charset="0"/>
              </a:rPr>
              <a:t>Masullo</a:t>
            </a:r>
            <a:r>
              <a:rPr lang="it-IT" b="1" dirty="0">
                <a:solidFill>
                  <a:schemeClr val="bg1"/>
                </a:solidFill>
                <a:latin typeface="Monotype Corsiva" pitchFamily="36" charset="0"/>
                <a:ea typeface="Monotype Corsiva" pitchFamily="36" charset="0"/>
                <a:cs typeface="Monotype Corsiva" pitchFamily="36" charset="0"/>
              </a:rPr>
              <a:t> (?%) </a:t>
            </a:r>
            <a:r>
              <a:rPr lang="it-IT" b="1" dirty="0" err="1">
                <a:solidFill>
                  <a:schemeClr val="bg1"/>
                </a:solidFill>
                <a:latin typeface="Monotype Corsiva" pitchFamily="36" charset="0"/>
                <a:ea typeface="Monotype Corsiva" pitchFamily="36" charset="0"/>
                <a:cs typeface="Monotype Corsiva" pitchFamily="36" charset="0"/>
              </a:rPr>
              <a:t>et</a:t>
            </a:r>
            <a:r>
              <a:rPr lang="it-IT" b="1" dirty="0">
                <a:solidFill>
                  <a:schemeClr val="bg1"/>
                </a:solidFill>
                <a:latin typeface="Monotype Corsiva" pitchFamily="36" charset="0"/>
                <a:ea typeface="Monotype Corsiva" pitchFamily="36" charset="0"/>
                <a:cs typeface="Monotype Corsiva" pitchFamily="36" charset="0"/>
              </a:rPr>
              <a:t> al  (INFN- </a:t>
            </a:r>
            <a:r>
              <a:rPr lang="it-IT" b="1" dirty="0" err="1">
                <a:solidFill>
                  <a:schemeClr val="bg1"/>
                </a:solidFill>
                <a:latin typeface="Monotype Corsiva" pitchFamily="36" charset="0"/>
                <a:ea typeface="Monotype Corsiva" pitchFamily="36" charset="0"/>
                <a:cs typeface="Monotype Corsiva" pitchFamily="36" charset="0"/>
              </a:rPr>
              <a:t>Na</a:t>
            </a:r>
            <a:r>
              <a:rPr lang="it-IT" b="1" dirty="0">
                <a:solidFill>
                  <a:schemeClr val="bg1"/>
                </a:solidFill>
                <a:latin typeface="Monotype Corsiva" pitchFamily="36" charset="0"/>
                <a:ea typeface="Monotype Corsiva" pitchFamily="36" charset="0"/>
                <a:cs typeface="Monotype Corsiva" pitchFamily="36" charset="0"/>
              </a:rPr>
              <a:t>)</a:t>
            </a:r>
          </a:p>
          <a:p>
            <a:pPr marL="457200" indent="-457200" algn="just" eaLnBrk="0" hangingPunct="0"/>
            <a:r>
              <a:rPr lang="it-IT" b="1" dirty="0">
                <a:solidFill>
                  <a:schemeClr val="bg1"/>
                </a:solidFill>
                <a:latin typeface="Monotype Corsiva" pitchFamily="36" charset="0"/>
                <a:ea typeface="Monotype Corsiva" pitchFamily="36" charset="0"/>
                <a:cs typeface="Monotype Corsiva" pitchFamily="36" charset="0"/>
              </a:rPr>
              <a:t>	</a:t>
            </a:r>
            <a:r>
              <a:rPr lang="it-IT" b="1" dirty="0" err="1">
                <a:solidFill>
                  <a:schemeClr val="bg1"/>
                </a:solidFill>
                <a:latin typeface="Monotype Corsiva" pitchFamily="36" charset="0"/>
                <a:ea typeface="Monotype Corsiva" pitchFamily="36" charset="0"/>
                <a:cs typeface="Monotype Corsiva" pitchFamily="36" charset="0"/>
              </a:rPr>
              <a:t>Thanks</a:t>
            </a:r>
            <a:r>
              <a:rPr lang="it-IT" b="1" dirty="0">
                <a:solidFill>
                  <a:schemeClr val="bg1"/>
                </a:solidFill>
                <a:latin typeface="Monotype Corsiva" pitchFamily="36" charset="0"/>
                <a:ea typeface="Monotype Corsiva" pitchFamily="36" charset="0"/>
                <a:cs typeface="Monotype Corsiva" pitchFamily="36" charset="0"/>
              </a:rPr>
              <a:t> </a:t>
            </a:r>
            <a:r>
              <a:rPr lang="it-IT" b="1" dirty="0" err="1">
                <a:solidFill>
                  <a:srgbClr val="FFFFFF"/>
                </a:solidFill>
                <a:latin typeface="Monotype Corsiva" pitchFamily="36" charset="0"/>
                <a:ea typeface="Monotype Corsiva" pitchFamily="36" charset="0"/>
                <a:cs typeface="Monotype Corsiva" pitchFamily="36" charset="0"/>
              </a:rPr>
              <a:t>to</a:t>
            </a:r>
            <a:r>
              <a:rPr lang="it-IT" b="1" dirty="0">
                <a:solidFill>
                  <a:srgbClr val="FFFFFF"/>
                </a:solidFill>
                <a:latin typeface="Monotype Corsiva" pitchFamily="36" charset="0"/>
                <a:ea typeface="Monotype Corsiva" pitchFamily="36" charset="0"/>
                <a:cs typeface="Monotype Corsiva" pitchFamily="36" charset="0"/>
              </a:rPr>
              <a:t> : </a:t>
            </a:r>
            <a:r>
              <a:rPr lang="en-US" b="1" dirty="0">
                <a:solidFill>
                  <a:srgbClr val="FFFFFF"/>
                </a:solidFill>
                <a:latin typeface="Monotype Corsiva" pitchFamily="36" charset="0"/>
                <a:ea typeface="Monotype Corsiva" pitchFamily="36" charset="0"/>
                <a:cs typeface="Monotype Corsiva" pitchFamily="36" charset="0"/>
              </a:rPr>
              <a:t>the team of DA</a:t>
            </a:r>
            <a:r>
              <a:rPr lang="en-US" b="1" dirty="0">
                <a:solidFill>
                  <a:srgbClr val="FFFFFF"/>
                </a:solidFill>
                <a:latin typeface="Symbol" pitchFamily="36" charset="2"/>
                <a:ea typeface="Monotype Corsiva" pitchFamily="36" charset="0"/>
                <a:cs typeface="Monotype Corsiva" pitchFamily="36" charset="0"/>
              </a:rPr>
              <a:t>F</a:t>
            </a:r>
            <a:r>
              <a:rPr lang="en-US" b="1" dirty="0">
                <a:solidFill>
                  <a:srgbClr val="FFFFFF"/>
                </a:solidFill>
                <a:latin typeface="Monotype Corsiva" pitchFamily="36" charset="0"/>
                <a:ea typeface="Monotype Corsiva" pitchFamily="36" charset="0"/>
                <a:cs typeface="Monotype Corsiva" pitchFamily="36" charset="0"/>
              </a:rPr>
              <a:t>NE-L and the LNF acc. Group</a:t>
            </a:r>
          </a:p>
          <a:p>
            <a:pPr marL="457200" indent="-457200" algn="just">
              <a:spcBef>
                <a:spcPct val="20000"/>
              </a:spcBef>
              <a:buClr>
                <a:schemeClr val="accent2"/>
              </a:buClr>
              <a:buFont typeface="Arial" pitchFamily="36" charset="0"/>
              <a:buChar char="•"/>
            </a:pPr>
            <a:r>
              <a:rPr lang="en-US" b="1" dirty="0" err="1">
                <a:solidFill>
                  <a:srgbClr val="FFFFFF"/>
                </a:solidFill>
                <a:latin typeface="Monotype Corsiva" pitchFamily="36" charset="0"/>
                <a:ea typeface="Monotype Corsiva" pitchFamily="36" charset="0"/>
                <a:cs typeface="Monotype Corsiva" pitchFamily="36" charset="0"/>
              </a:rPr>
              <a:t>Inteernational</a:t>
            </a:r>
            <a:r>
              <a:rPr lang="en-US" b="1" dirty="0">
                <a:solidFill>
                  <a:srgbClr val="FFFFFF"/>
                </a:solidFill>
                <a:latin typeface="Monotype Corsiva" pitchFamily="36" charset="0"/>
                <a:ea typeface="Monotype Corsiva" pitchFamily="36" charset="0"/>
                <a:cs typeface="Monotype Corsiva" pitchFamily="36" charset="0"/>
              </a:rPr>
              <a:t> </a:t>
            </a:r>
            <a:r>
              <a:rPr lang="en-US" b="1" dirty="0" err="1">
                <a:solidFill>
                  <a:srgbClr val="FFFFFF"/>
                </a:solidFill>
                <a:latin typeface="Monotype Corsiva" pitchFamily="36" charset="0"/>
                <a:ea typeface="Monotype Corsiva" pitchFamily="36" charset="0"/>
                <a:cs typeface="Monotype Corsiva" pitchFamily="36" charset="0"/>
              </a:rPr>
              <a:t>coll.:CERN</a:t>
            </a:r>
            <a:r>
              <a:rPr lang="en-US" b="1" dirty="0">
                <a:solidFill>
                  <a:srgbClr val="FFFFFF"/>
                </a:solidFill>
                <a:latin typeface="Monotype Corsiva" pitchFamily="36" charset="0"/>
                <a:ea typeface="Monotype Corsiva" pitchFamily="36" charset="0"/>
                <a:cs typeface="Monotype Corsiva" pitchFamily="36" charset="0"/>
              </a:rPr>
              <a:t>, SLAC, ANKA, DESY, Cornell, RICH, </a:t>
            </a:r>
            <a:r>
              <a:rPr lang="en-US" b="1" dirty="0" err="1">
                <a:solidFill>
                  <a:srgbClr val="FFFFFF"/>
                </a:solidFill>
                <a:latin typeface="Monotype Corsiva" pitchFamily="36" charset="0"/>
                <a:ea typeface="Monotype Corsiva" pitchFamily="36" charset="0"/>
                <a:cs typeface="Monotype Corsiva" pitchFamily="36" charset="0"/>
              </a:rPr>
              <a:t>SuperB</a:t>
            </a:r>
            <a:r>
              <a:rPr lang="en-US" b="1" dirty="0">
                <a:solidFill>
                  <a:srgbClr val="FFFFFF"/>
                </a:solidFill>
                <a:latin typeface="Monotype Corsiva" pitchFamily="36" charset="0"/>
                <a:ea typeface="Monotype Corsiva" pitchFamily="36" charset="0"/>
                <a:cs typeface="Monotype Corsiva" pitchFamily="36" charset="0"/>
              </a:rPr>
              <a:t>, </a:t>
            </a:r>
            <a:r>
              <a:rPr lang="en-US" b="1" dirty="0" err="1">
                <a:solidFill>
                  <a:srgbClr val="FFFFFF"/>
                </a:solidFill>
                <a:latin typeface="Monotype Corsiva" pitchFamily="36" charset="0"/>
                <a:ea typeface="Monotype Corsiva" pitchFamily="36" charset="0"/>
                <a:cs typeface="Monotype Corsiva" pitchFamily="36" charset="0"/>
              </a:rPr>
              <a:t>SuperKEKB</a:t>
            </a:r>
            <a:r>
              <a:rPr lang="en-US" b="1" dirty="0">
                <a:solidFill>
                  <a:srgbClr val="FFFFFF"/>
                </a:solidFill>
                <a:latin typeface="Monotype Corsiva" pitchFamily="36" charset="0"/>
                <a:ea typeface="Monotype Corsiva" pitchFamily="36" charset="0"/>
                <a:cs typeface="Monotype Corsiva" pitchFamily="36" charset="0"/>
              </a:rPr>
              <a:t>.</a:t>
            </a:r>
            <a:endParaRPr lang="en-US" b="1" dirty="0">
              <a:solidFill>
                <a:schemeClr val="bg1"/>
              </a:solidFill>
              <a:latin typeface="Monotype Corsiva" pitchFamily="36" charset="0"/>
              <a:ea typeface="Monotype Corsiva" pitchFamily="36" charset="0"/>
              <a:cs typeface="Monotype Corsiva" pitchFamily="36" charset="0"/>
            </a:endParaRPr>
          </a:p>
          <a:p>
            <a:pPr marL="457200" indent="-457200" algn="just">
              <a:spcAft>
                <a:spcPts val="600"/>
              </a:spcAft>
            </a:pPr>
            <a:r>
              <a:rPr lang="it-IT" dirty="0" err="1">
                <a:solidFill>
                  <a:srgbClr val="FFFF00"/>
                </a:solidFill>
                <a:latin typeface="Comic Sans MS" pitchFamily="36" charset="0"/>
              </a:rPr>
              <a:t>R&amp;D</a:t>
            </a:r>
            <a:r>
              <a:rPr lang="it-IT" dirty="0">
                <a:solidFill>
                  <a:srgbClr val="FFFF00"/>
                </a:solidFill>
                <a:latin typeface="Comic Sans MS" pitchFamily="36" charset="0"/>
              </a:rPr>
              <a:t> per la crescita e la caratterizzazione di nuovi materiali e film sottili per la realizzazione di acceleratori con pareti di nuova concezione, in grado di minimizzare le eventuali instabilità di  fascio dovute alla creazione di una “nuvola di elettroni”, potenziale collo di bottiglia per macchine quali DAFNE, i DR del ILC, SPS, LHC, LHC upgrade </a:t>
            </a:r>
            <a:r>
              <a:rPr lang="it-IT" dirty="0" err="1">
                <a:solidFill>
                  <a:srgbClr val="FFFF00"/>
                </a:solidFill>
                <a:latin typeface="Comic Sans MS" pitchFamily="36" charset="0"/>
              </a:rPr>
              <a:t>Super-B</a:t>
            </a:r>
            <a:r>
              <a:rPr lang="it-IT" dirty="0">
                <a:solidFill>
                  <a:srgbClr val="FFFF00"/>
                </a:solidFill>
                <a:latin typeface="Comic Sans MS" pitchFamily="36" charset="0"/>
              </a:rPr>
              <a:t>, </a:t>
            </a:r>
            <a:r>
              <a:rPr lang="it-IT" dirty="0" err="1">
                <a:solidFill>
                  <a:srgbClr val="FFFF00"/>
                </a:solidFill>
                <a:latin typeface="Comic Sans MS" pitchFamily="36" charset="0"/>
              </a:rPr>
              <a:t>SuperKEKB</a:t>
            </a:r>
            <a:r>
              <a:rPr lang="it-IT" dirty="0">
                <a:solidFill>
                  <a:srgbClr val="FFFF00"/>
                </a:solidFill>
                <a:latin typeface="Comic Sans MS" pitchFamily="36" charset="0"/>
              </a:rPr>
              <a:t> etc. </a:t>
            </a:r>
          </a:p>
          <a:p>
            <a:pPr marL="457200" indent="-457200" algn="just">
              <a:spcAft>
                <a:spcPts val="600"/>
              </a:spcAft>
            </a:pPr>
            <a:r>
              <a:rPr lang="it-IT" dirty="0">
                <a:solidFill>
                  <a:srgbClr val="FFFF00"/>
                </a:solidFill>
                <a:latin typeface="Comic Sans MS" pitchFamily="36" charset="0"/>
              </a:rPr>
              <a:t>Questi materiali e ricoprimenti verranno da noi (o in coll.) prodotti e da noi  analizzati inserendoli nella filiera di caratterizzazione già sviluppata nel nostro laboratorio, inclusa quella, unica al mondo in questo ambito, ottenibile con l’utilizzo di Luce di Sincrotrone (a BESSY II per la riflettività e, </a:t>
            </a:r>
            <a:r>
              <a:rPr lang="it-IT" dirty="0" err="1">
                <a:solidFill>
                  <a:srgbClr val="FFFF00"/>
                </a:solidFill>
                <a:latin typeface="Comic Sans MS" pitchFamily="36" charset="0"/>
              </a:rPr>
              <a:t>sperabilmente</a:t>
            </a:r>
            <a:r>
              <a:rPr lang="it-IT" dirty="0">
                <a:solidFill>
                  <a:srgbClr val="FFFF00"/>
                </a:solidFill>
                <a:latin typeface="Comic Sans MS" pitchFamily="36" charset="0"/>
              </a:rPr>
              <a:t>, ai LNF).</a:t>
            </a:r>
          </a:p>
          <a:p>
            <a:pPr marL="457200" indent="-457200" algn="just">
              <a:spcAft>
                <a:spcPts val="600"/>
              </a:spcAft>
            </a:pPr>
            <a:r>
              <a:rPr lang="it-IT" dirty="0">
                <a:solidFill>
                  <a:srgbClr val="FFFF00"/>
                </a:solidFill>
                <a:latin typeface="Comic Sans MS" pitchFamily="36" charset="0"/>
              </a:rPr>
              <a:t>Tali analisi porteranno a un “</a:t>
            </a:r>
            <a:r>
              <a:rPr lang="it-IT" altLang="ja-JP" dirty="0" err="1">
                <a:solidFill>
                  <a:srgbClr val="FFFF00"/>
                </a:solidFill>
                <a:latin typeface="Comic Sans MS" pitchFamily="36" charset="0"/>
              </a:rPr>
              <a:t>feed</a:t>
            </a:r>
            <a:r>
              <a:rPr lang="it-IT" altLang="ja-JP" dirty="0">
                <a:solidFill>
                  <a:srgbClr val="FFFF00"/>
                </a:solidFill>
                <a:latin typeface="Comic Sans MS" pitchFamily="36" charset="0"/>
              </a:rPr>
              <a:t> back</a:t>
            </a:r>
            <a:r>
              <a:rPr lang="it-IT" dirty="0">
                <a:solidFill>
                  <a:srgbClr val="FFFF00"/>
                </a:solidFill>
                <a:latin typeface="Comic Sans MS" pitchFamily="36" charset="0"/>
              </a:rPr>
              <a:t>”</a:t>
            </a:r>
            <a:r>
              <a:rPr lang="it-IT" altLang="ja-JP" dirty="0">
                <a:solidFill>
                  <a:srgbClr val="FFFF00"/>
                </a:solidFill>
                <a:latin typeface="Comic Sans MS" pitchFamily="36" charset="0"/>
              </a:rPr>
              <a:t> rapido per l</a:t>
            </a:r>
            <a:r>
              <a:rPr lang="it-IT" dirty="0">
                <a:solidFill>
                  <a:srgbClr val="FFFF00"/>
                </a:solidFill>
                <a:latin typeface="Comic Sans MS" pitchFamily="36" charset="0"/>
              </a:rPr>
              <a:t>’</a:t>
            </a:r>
            <a:r>
              <a:rPr lang="it-IT" altLang="ja-JP" dirty="0">
                <a:solidFill>
                  <a:srgbClr val="FFFF00"/>
                </a:solidFill>
                <a:latin typeface="Comic Sans MS" pitchFamily="36" charset="0"/>
              </a:rPr>
              <a:t>ottimizzazione del procedimento di crescita. Si prevedono </a:t>
            </a:r>
            <a:r>
              <a:rPr lang="it-IT" altLang="ja-JP" dirty="0" err="1">
                <a:solidFill>
                  <a:srgbClr val="FFFF00"/>
                </a:solidFill>
                <a:latin typeface="Comic Sans MS" pitchFamily="36" charset="0"/>
              </a:rPr>
              <a:t>tests</a:t>
            </a:r>
            <a:r>
              <a:rPr lang="it-IT" altLang="ja-JP" dirty="0">
                <a:solidFill>
                  <a:srgbClr val="FFFF00"/>
                </a:solidFill>
                <a:latin typeface="Comic Sans MS" pitchFamily="36" charset="0"/>
              </a:rPr>
              <a:t> atti a verificarne l</a:t>
            </a:r>
            <a:r>
              <a:rPr lang="it-IT" dirty="0">
                <a:solidFill>
                  <a:srgbClr val="FFFF00"/>
                </a:solidFill>
                <a:latin typeface="Comic Sans MS" pitchFamily="36" charset="0"/>
              </a:rPr>
              <a:t>’</a:t>
            </a:r>
            <a:r>
              <a:rPr lang="it-IT" altLang="ja-JP" dirty="0">
                <a:solidFill>
                  <a:srgbClr val="FFFF00"/>
                </a:solidFill>
                <a:latin typeface="Comic Sans MS" pitchFamily="36" charset="0"/>
              </a:rPr>
              <a:t>impiego su larga scala, la compatibilità con l</a:t>
            </a:r>
            <a:r>
              <a:rPr lang="it-IT" dirty="0">
                <a:solidFill>
                  <a:srgbClr val="FFFF00"/>
                </a:solidFill>
                <a:latin typeface="Comic Sans MS" pitchFamily="36" charset="0"/>
              </a:rPr>
              <a:t>’</a:t>
            </a:r>
            <a:r>
              <a:rPr lang="it-IT" altLang="ja-JP" dirty="0">
                <a:solidFill>
                  <a:srgbClr val="FFFF00"/>
                </a:solidFill>
                <a:latin typeface="Comic Sans MS" pitchFamily="36" charset="0"/>
              </a:rPr>
              <a:t>UHV, la stabilità etc. </a:t>
            </a:r>
            <a:endParaRPr lang="en-US" altLang="ja-JP" dirty="0">
              <a:solidFill>
                <a:srgbClr val="FFFF00"/>
              </a:solidFill>
              <a:latin typeface="Comic Sans MS" pitchFamily="36" charset="0"/>
            </a:endParaRPr>
          </a:p>
          <a:p>
            <a:pPr marL="457200" indent="-457200"/>
            <a:endParaRPr lang="en-US" dirty="0">
              <a:solidFill>
                <a:srgbClr val="FFFF00"/>
              </a:solidFill>
              <a:latin typeface="Monotype Corsiva" pitchFamily="36" charset="0"/>
              <a:ea typeface="Monotype Corsiva" pitchFamily="36" charset="0"/>
              <a:cs typeface="Monotype Corsiva" pitchFamily="36" charset="0"/>
            </a:endParaRPr>
          </a:p>
          <a:p>
            <a:pPr marL="457200" indent="-457200" algn="ctr">
              <a:spcAft>
                <a:spcPts val="600"/>
              </a:spcAft>
            </a:pPr>
            <a:endParaRPr lang="it-IT" dirty="0">
              <a:solidFill>
                <a:srgbClr val="FFFF00"/>
              </a:solidFill>
              <a:latin typeface="Monotype Corsiva" pitchFamily="36" charset="0"/>
              <a:ea typeface="Monotype Corsiva" pitchFamily="36" charset="0"/>
              <a:cs typeface="Monotype Corsiva" pitchFamily="36" charset="0"/>
            </a:endParaRPr>
          </a:p>
        </p:txBody>
      </p:sp>
      <p:sp>
        <p:nvSpPr>
          <p:cNvPr id="16387" name="Footer Placeholder 3"/>
          <p:cNvSpPr>
            <a:spLocks noGrp="1"/>
          </p:cNvSpPr>
          <p:nvPr>
            <p:ph type="ftr" sz="quarter" idx="10"/>
          </p:nvPr>
        </p:nvSpPr>
        <p:spPr>
          <a:xfrm>
            <a:off x="-14654" y="6400800"/>
            <a:ext cx="4290646" cy="457200"/>
          </a:xfrm>
          <a:noFill/>
        </p:spPr>
        <p:txBody>
          <a:bodyPr/>
          <a:lstStyle/>
          <a:p>
            <a:r>
              <a:rPr lang="en-US" sz="2000">
                <a:solidFill>
                  <a:srgbClr val="FFFFFF"/>
                </a:solidFill>
                <a:latin typeface="Times" pitchFamily="36" charset="0"/>
                <a:ea typeface="ＭＳ Ｐゴシック" pitchFamily="36" charset="-128"/>
                <a:cs typeface="ＭＳ Ｐゴシック" pitchFamily="36" charset="-128"/>
              </a:rPr>
              <a:t>Attività NTA 3 Luglio 2012</a:t>
            </a:r>
            <a:endParaRPr lang="en-US" sz="2000">
              <a:solidFill>
                <a:srgbClr val="FFFFFF"/>
              </a:solidFill>
              <a:latin typeface="Monotype Corsiva" pitchFamily="36" charset="0"/>
              <a:ea typeface="Monotype Corsiva" pitchFamily="36" charset="0"/>
              <a:cs typeface="Monotype Corsiva" pitchFamily="36" charset="0"/>
            </a:endParaRPr>
          </a:p>
        </p:txBody>
      </p:sp>
      <p:sp>
        <p:nvSpPr>
          <p:cNvPr id="16388" name="Slide Number Placeholder 4"/>
          <p:cNvSpPr>
            <a:spLocks noGrp="1"/>
          </p:cNvSpPr>
          <p:nvPr>
            <p:ph type="sldNum" sz="quarter" idx="11"/>
          </p:nvPr>
        </p:nvSpPr>
        <p:spPr>
          <a:noFill/>
        </p:spPr>
        <p:txBody>
          <a:bodyPr/>
          <a:lstStyle/>
          <a:p>
            <a:fld id="{EEF56670-A867-7E45-ABF8-A91111AD9282}" type="slidenum">
              <a:rPr lang="en-US" sz="1800">
                <a:latin typeface="Monotype Corsiva" pitchFamily="36" charset="0"/>
                <a:ea typeface="Monotype Corsiva" pitchFamily="36" charset="0"/>
                <a:cs typeface="Monotype Corsiva" pitchFamily="36" charset="0"/>
              </a:rPr>
              <a:pPr/>
              <a:t>65</a:t>
            </a:fld>
            <a:endParaRPr lang="en-US" sz="1800">
              <a:latin typeface="Monotype Corsiva" pitchFamily="36" charset="0"/>
              <a:ea typeface="Monotype Corsiva" pitchFamily="36" charset="0"/>
              <a:cs typeface="Monotype Corsiva" pitchFamily="36" charset="0"/>
            </a:endParaRPr>
          </a:p>
        </p:txBody>
      </p:sp>
      <p:sp>
        <p:nvSpPr>
          <p:cNvPr id="16389" name="Rectangle 41"/>
          <p:cNvSpPr txBox="1">
            <a:spLocks noChangeArrowheads="1"/>
          </p:cNvSpPr>
          <p:nvPr/>
        </p:nvSpPr>
        <p:spPr bwMode="auto">
          <a:xfrm>
            <a:off x="8379069" y="6477000"/>
            <a:ext cx="762000" cy="381000"/>
          </a:xfrm>
          <a:prstGeom prst="rect">
            <a:avLst/>
          </a:prstGeom>
          <a:noFill/>
          <a:ln w="9525">
            <a:noFill/>
            <a:miter lim="800000"/>
            <a:headEnd/>
            <a:tailEnd/>
          </a:ln>
        </p:spPr>
        <p:txBody>
          <a:bodyPr>
            <a:prstTxWarp prst="textNoShape">
              <a:avLst/>
            </a:prstTxWarp>
          </a:bodyPr>
          <a:lstStyle/>
          <a:p>
            <a:pPr algn="r" eaLnBrk="0" hangingPunct="0"/>
            <a:fld id="{A47AE7FD-CD3C-2A4F-82A2-C4B0241D46BF}" type="slidenum">
              <a:rPr lang="en-US" sz="1400"/>
              <a:pPr algn="r" eaLnBrk="0" hangingPunct="0"/>
              <a:t>65</a:t>
            </a:fld>
            <a:endParaRPr lang="en-US" sz="1400"/>
          </a:p>
        </p:txBody>
      </p:sp>
      <p:sp>
        <p:nvSpPr>
          <p:cNvPr id="16390" name="Text Box 44"/>
          <p:cNvSpPr txBox="1">
            <a:spLocks noChangeArrowheads="1"/>
          </p:cNvSpPr>
          <p:nvPr/>
        </p:nvSpPr>
        <p:spPr bwMode="auto">
          <a:xfrm>
            <a:off x="7174523" y="6477000"/>
            <a:ext cx="993531" cy="336550"/>
          </a:xfrm>
          <a:prstGeom prst="rect">
            <a:avLst/>
          </a:prstGeom>
          <a:noFill/>
          <a:ln w="9525">
            <a:noFill/>
            <a:miter lim="800000"/>
            <a:headEnd/>
            <a:tailEnd/>
          </a:ln>
        </p:spPr>
        <p:txBody>
          <a:bodyPr>
            <a:prstTxWarp prst="textNoShape">
              <a:avLst/>
            </a:prstTxWarp>
            <a:spAutoFit/>
          </a:bodyPr>
          <a:lstStyle/>
          <a:p>
            <a:pPr eaLnBrk="0" hangingPunct="0"/>
            <a:r>
              <a:rPr lang="en-US" sz="1600" b="1">
                <a:solidFill>
                  <a:srgbClr val="FFFFFF"/>
                </a:solidFill>
              </a:rPr>
              <a:t>R. Cimino</a:t>
            </a:r>
            <a:endParaRPr lang="en-US" sz="2400">
              <a:solidFill>
                <a:srgbClr val="FFFFFF"/>
              </a:solidFill>
            </a:endParaRPr>
          </a:p>
        </p:txBody>
      </p:sp>
      <p:sp>
        <p:nvSpPr>
          <p:cNvPr id="13" name="Line 45"/>
          <p:cNvSpPr>
            <a:spLocks noChangeShapeType="1"/>
          </p:cNvSpPr>
          <p:nvPr/>
        </p:nvSpPr>
        <p:spPr bwMode="auto">
          <a:xfrm>
            <a:off x="193431" y="6400800"/>
            <a:ext cx="3235569" cy="0"/>
          </a:xfrm>
          <a:prstGeom prst="line">
            <a:avLst/>
          </a:prstGeom>
          <a:noFill/>
          <a:ln w="57150">
            <a:solidFill>
              <a:schemeClr val="accent2"/>
            </a:solidFill>
            <a:round/>
            <a:headEnd/>
            <a:tailEnd/>
          </a:ln>
          <a:effectLst/>
        </p:spPr>
        <p:txBody>
          <a:bodyPr wrap="none" anchor="ctr"/>
          <a:lstStyle/>
          <a:p>
            <a:pPr eaLnBrk="0" hangingPunct="0">
              <a:defRPr/>
            </a:pPr>
            <a:endParaRPr lang="en-US">
              <a:latin typeface="Times" pitchFamily="-108" charset="0"/>
              <a:ea typeface="+mn-ea"/>
              <a:cs typeface="+mn-cs"/>
            </a:endParaRPr>
          </a:p>
        </p:txBody>
      </p:sp>
      <p:sp>
        <p:nvSpPr>
          <p:cNvPr id="14" name="Line 46"/>
          <p:cNvSpPr>
            <a:spLocks noChangeShapeType="1"/>
          </p:cNvSpPr>
          <p:nvPr/>
        </p:nvSpPr>
        <p:spPr bwMode="auto">
          <a:xfrm>
            <a:off x="3291254" y="6400800"/>
            <a:ext cx="2180492" cy="0"/>
          </a:xfrm>
          <a:prstGeom prst="line">
            <a:avLst/>
          </a:prstGeom>
          <a:noFill/>
          <a:ln w="57150">
            <a:solidFill>
              <a:schemeClr val="accent2"/>
            </a:solidFill>
            <a:round/>
            <a:headEnd/>
            <a:tailEnd/>
          </a:ln>
          <a:effectLst/>
        </p:spPr>
        <p:txBody>
          <a:bodyPr wrap="none" anchor="ctr"/>
          <a:lstStyle/>
          <a:p>
            <a:pPr eaLnBrk="0" hangingPunct="0">
              <a:defRPr/>
            </a:pPr>
            <a:endParaRPr lang="en-US">
              <a:latin typeface="Times" pitchFamily="-108" charset="0"/>
              <a:ea typeface="+mn-ea"/>
              <a:cs typeface="+mn-cs"/>
            </a:endParaRPr>
          </a:p>
        </p:txBody>
      </p:sp>
      <p:sp>
        <p:nvSpPr>
          <p:cNvPr id="15" name="Line 47"/>
          <p:cNvSpPr>
            <a:spLocks noChangeShapeType="1"/>
          </p:cNvSpPr>
          <p:nvPr/>
        </p:nvSpPr>
        <p:spPr bwMode="auto">
          <a:xfrm>
            <a:off x="5413131" y="6400800"/>
            <a:ext cx="773723" cy="0"/>
          </a:xfrm>
          <a:prstGeom prst="line">
            <a:avLst/>
          </a:prstGeom>
          <a:noFill/>
          <a:ln w="57150">
            <a:solidFill>
              <a:schemeClr val="accent2"/>
            </a:solidFill>
            <a:round/>
            <a:headEnd/>
            <a:tailEnd/>
          </a:ln>
          <a:effectLst/>
        </p:spPr>
        <p:txBody>
          <a:bodyPr wrap="none" anchor="ctr"/>
          <a:lstStyle/>
          <a:p>
            <a:pPr eaLnBrk="0" hangingPunct="0">
              <a:defRPr/>
            </a:pPr>
            <a:endParaRPr lang="en-US">
              <a:latin typeface="Times" pitchFamily="-108" charset="0"/>
              <a:ea typeface="+mn-ea"/>
              <a:cs typeface="+mn-cs"/>
            </a:endParaRPr>
          </a:p>
        </p:txBody>
      </p:sp>
      <p:sp>
        <p:nvSpPr>
          <p:cNvPr id="16" name="Line 48"/>
          <p:cNvSpPr>
            <a:spLocks noChangeShapeType="1"/>
          </p:cNvSpPr>
          <p:nvPr/>
        </p:nvSpPr>
        <p:spPr bwMode="auto">
          <a:xfrm>
            <a:off x="6819900" y="6400800"/>
            <a:ext cx="2321169" cy="0"/>
          </a:xfrm>
          <a:prstGeom prst="line">
            <a:avLst/>
          </a:prstGeom>
          <a:noFill/>
          <a:ln w="57150">
            <a:solidFill>
              <a:schemeClr val="accent2"/>
            </a:solidFill>
            <a:round/>
            <a:headEnd/>
            <a:tailEnd/>
          </a:ln>
          <a:effectLst/>
        </p:spPr>
        <p:txBody>
          <a:bodyPr wrap="none" anchor="ctr"/>
          <a:lstStyle/>
          <a:p>
            <a:pPr eaLnBrk="0" hangingPunct="0">
              <a:defRPr/>
            </a:pPr>
            <a:endParaRPr lang="en-US">
              <a:latin typeface="Times" pitchFamily="-108" charset="0"/>
              <a:ea typeface="+mn-ea"/>
              <a:cs typeface="+mn-cs"/>
            </a:endParaRPr>
          </a:p>
        </p:txBody>
      </p:sp>
      <p:pic>
        <p:nvPicPr>
          <p:cNvPr id="16395" name="Picture 49" descr="INFN+LNFlogo.jpg                                               000235E7Macintosh HD                   B8AA6D3E:"/>
          <p:cNvPicPr>
            <a:picLocks noChangeAspect="1" noChangeArrowheads="1"/>
          </p:cNvPicPr>
          <p:nvPr/>
        </p:nvPicPr>
        <p:blipFill>
          <a:blip r:embed="rId3"/>
          <a:srcRect/>
          <a:stretch>
            <a:fillRect/>
          </a:stretch>
        </p:blipFill>
        <p:spPr bwMode="auto">
          <a:xfrm>
            <a:off x="6189785" y="6172201"/>
            <a:ext cx="633046" cy="500063"/>
          </a:xfrm>
          <a:prstGeom prst="rect">
            <a:avLst/>
          </a:prstGeom>
          <a:noFill/>
          <a:ln w="2857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7" name="Picture 7" descr="P1040069.JPG"/>
          <p:cNvPicPr>
            <a:picLocks noChangeAspect="1"/>
          </p:cNvPicPr>
          <p:nvPr/>
        </p:nvPicPr>
        <p:blipFill>
          <a:blip r:embed="rId2"/>
          <a:srcRect/>
          <a:stretch>
            <a:fillRect/>
          </a:stretch>
        </p:blipFill>
        <p:spPr bwMode="auto">
          <a:xfrm>
            <a:off x="-64477" y="-87313"/>
            <a:ext cx="9299331" cy="7594601"/>
          </a:xfrm>
          <a:prstGeom prst="rect">
            <a:avLst/>
          </a:prstGeom>
          <a:noFill/>
          <a:ln w="9525">
            <a:noFill/>
            <a:miter lim="800000"/>
            <a:headEnd/>
            <a:tailEnd/>
          </a:ln>
        </p:spPr>
      </p:pic>
      <p:sp>
        <p:nvSpPr>
          <p:cNvPr id="19458" name="Rectangle 5"/>
          <p:cNvSpPr>
            <a:spLocks noChangeArrowheads="1"/>
          </p:cNvSpPr>
          <p:nvPr/>
        </p:nvSpPr>
        <p:spPr bwMode="auto">
          <a:xfrm>
            <a:off x="0" y="-87313"/>
            <a:ext cx="9144000" cy="6617197"/>
          </a:xfrm>
          <a:prstGeom prst="rect">
            <a:avLst/>
          </a:prstGeom>
          <a:noFill/>
          <a:ln w="9525">
            <a:noFill/>
            <a:miter lim="800000"/>
            <a:headEnd/>
            <a:tailEnd/>
          </a:ln>
        </p:spPr>
        <p:txBody>
          <a:bodyPr>
            <a:prstTxWarp prst="textNoShape">
              <a:avLst/>
            </a:prstTxWarp>
            <a:spAutoFit/>
          </a:bodyPr>
          <a:lstStyle/>
          <a:p>
            <a:pPr algn="ctr"/>
            <a:r>
              <a:rPr lang="en-US" sz="2800">
                <a:solidFill>
                  <a:srgbClr val="FFFFFF"/>
                </a:solidFill>
                <a:latin typeface="Calibri" pitchFamily="36" charset="0"/>
              </a:rPr>
              <a:t>announcement &amp; invitation </a:t>
            </a:r>
          </a:p>
          <a:p>
            <a:pPr algn="ctr"/>
            <a:r>
              <a:rPr lang="en-US" sz="4000" b="1">
                <a:solidFill>
                  <a:srgbClr val="FFFF00"/>
                </a:solidFill>
                <a:latin typeface="Calibri" pitchFamily="36" charset="0"/>
              </a:rPr>
              <a:t>ECLOUD</a:t>
            </a:r>
            <a:r>
              <a:rPr lang="ja-JP" altLang="en-US" sz="4000" b="1">
                <a:solidFill>
                  <a:srgbClr val="FFFF00"/>
                </a:solidFill>
                <a:latin typeface="Calibri" pitchFamily="36" charset="0"/>
              </a:rPr>
              <a:t>’</a:t>
            </a:r>
            <a:r>
              <a:rPr lang="en-US" altLang="ja-JP" sz="4000" b="1">
                <a:solidFill>
                  <a:srgbClr val="FFFF00"/>
                </a:solidFill>
                <a:latin typeface="Calibri" pitchFamily="36" charset="0"/>
              </a:rPr>
              <a:t>12</a:t>
            </a:r>
          </a:p>
          <a:p>
            <a:pPr algn="ctr"/>
            <a:r>
              <a:rPr lang="en-US" sz="2800">
                <a:solidFill>
                  <a:srgbClr val="FFFF66"/>
                </a:solidFill>
                <a:latin typeface="Calibri" pitchFamily="36" charset="0"/>
              </a:rPr>
              <a:t>La Biodola, Isola d</a:t>
            </a:r>
            <a:r>
              <a:rPr lang="ja-JP" altLang="en-US" sz="2800">
                <a:solidFill>
                  <a:srgbClr val="FFFF66"/>
                </a:solidFill>
                <a:latin typeface="Calibri" pitchFamily="36" charset="0"/>
              </a:rPr>
              <a:t>’</a:t>
            </a:r>
            <a:r>
              <a:rPr lang="en-US" altLang="ja-JP" sz="2800">
                <a:solidFill>
                  <a:srgbClr val="FFFF66"/>
                </a:solidFill>
                <a:latin typeface="Calibri" pitchFamily="36" charset="0"/>
              </a:rPr>
              <a:t>Elba, Italy</a:t>
            </a:r>
          </a:p>
          <a:p>
            <a:pPr algn="ctr"/>
            <a:r>
              <a:rPr lang="en-US" sz="2800">
                <a:solidFill>
                  <a:srgbClr val="FFFF66"/>
                </a:solidFill>
                <a:latin typeface="Calibri" pitchFamily="36" charset="0"/>
              </a:rPr>
              <a:t>From 5 to 9 June 2012</a:t>
            </a:r>
          </a:p>
          <a:p>
            <a:pPr algn="ctr"/>
            <a:r>
              <a:rPr lang="en-US" sz="1600">
                <a:solidFill>
                  <a:srgbClr val="FFFFFF"/>
                </a:solidFill>
                <a:latin typeface="Calibri" pitchFamily="36" charset="0"/>
              </a:rPr>
              <a:t>  </a:t>
            </a:r>
          </a:p>
          <a:p>
            <a:pPr algn="ctr"/>
            <a:r>
              <a:rPr lang="en-US" sz="2000">
                <a:solidFill>
                  <a:srgbClr val="FFFFFF"/>
                </a:solidFill>
                <a:latin typeface="Calibri" pitchFamily="36" charset="0"/>
              </a:rPr>
              <a:t>ECLOUD workshop series started at CERN in 2002.</a:t>
            </a:r>
          </a:p>
          <a:p>
            <a:pPr algn="ctr"/>
            <a:r>
              <a:rPr lang="en-US" sz="2000">
                <a:solidFill>
                  <a:srgbClr val="FFFFFF"/>
                </a:solidFill>
                <a:latin typeface="Calibri" pitchFamily="36" charset="0"/>
              </a:rPr>
              <a:t>After 10 years and stops in Napa Valley/CA (2004), Daegu/Korea (2007), and Cornell University/NY (2010), ECLOUD'12 returns to Europe!</a:t>
            </a:r>
          </a:p>
          <a:p>
            <a:pPr algn="ctr"/>
            <a:endParaRPr lang="en-US" sz="2000">
              <a:solidFill>
                <a:srgbClr val="FFFFFF"/>
              </a:solidFill>
              <a:latin typeface="Calibri" pitchFamily="36" charset="0"/>
            </a:endParaRPr>
          </a:p>
          <a:p>
            <a:pPr algn="ctr"/>
            <a:r>
              <a:rPr lang="en-US" sz="2000">
                <a:solidFill>
                  <a:srgbClr val="FFFFFF"/>
                </a:solidFill>
                <a:latin typeface="Calibri" pitchFamily="36" charset="0"/>
              </a:rPr>
              <a:t>Topics: SEY models, e-cloud build  &amp; e-cloud effects in accelerators, beam induced multi-pactoring, surface properties, mitigation measures, microwave diagnostics, …</a:t>
            </a:r>
          </a:p>
          <a:p>
            <a:pPr algn="ctr"/>
            <a:r>
              <a:rPr lang="en-US" sz="1600">
                <a:solidFill>
                  <a:srgbClr val="FFFFFF"/>
                </a:solidFill>
                <a:latin typeface="Calibri" pitchFamily="36" charset="0"/>
              </a:rPr>
              <a:t>  </a:t>
            </a:r>
          </a:p>
          <a:p>
            <a:pPr algn="ctr"/>
            <a:r>
              <a:rPr lang="en-US" sz="2800">
                <a:solidFill>
                  <a:srgbClr val="FFFFFF"/>
                </a:solidFill>
                <a:latin typeface="Calibri" pitchFamily="36" charset="0"/>
              </a:rPr>
              <a:t>more info @ http://www.lnf.infn.it/conference/ecloud12/</a:t>
            </a:r>
            <a:endParaRPr lang="en-US" sz="2800" b="1">
              <a:solidFill>
                <a:srgbClr val="FFFFFF"/>
              </a:solidFill>
              <a:latin typeface="Bell MT" pitchFamily="36" charset="0"/>
            </a:endParaRPr>
          </a:p>
          <a:p>
            <a:pPr algn="ctr"/>
            <a:endParaRPr lang="en-US" sz="2800" i="1">
              <a:solidFill>
                <a:srgbClr val="FFFFFF"/>
              </a:solidFill>
              <a:latin typeface="Calibri" pitchFamily="36" charset="0"/>
            </a:endParaRPr>
          </a:p>
          <a:p>
            <a:pPr algn="ctr"/>
            <a:endParaRPr lang="en-US" i="1">
              <a:solidFill>
                <a:srgbClr val="FFFFFF"/>
              </a:solidFill>
              <a:latin typeface="Calibri" pitchFamily="36" charset="0"/>
            </a:endParaRPr>
          </a:p>
          <a:p>
            <a:pPr algn="ctr"/>
            <a:r>
              <a:rPr lang="en-US" i="1">
                <a:solidFill>
                  <a:srgbClr val="FFFFFF"/>
                </a:solidFill>
                <a:latin typeface="Calibri" pitchFamily="36" charset="0"/>
              </a:rPr>
              <a:t>  </a:t>
            </a:r>
            <a:endParaRPr lang="en-US">
              <a:solidFill>
                <a:srgbClr val="FFFFFF"/>
              </a:solidFill>
              <a:latin typeface="Calibri" pitchFamily="36" charset="0"/>
            </a:endParaRPr>
          </a:p>
          <a:p>
            <a:pPr algn="ctr"/>
            <a:r>
              <a:rPr lang="en-US" sz="2800">
                <a:solidFill>
                  <a:srgbClr val="FFFFFF"/>
                </a:solidFill>
                <a:latin typeface="Calibri" pitchFamily="36" charset="0"/>
              </a:rPr>
              <a:t>Roberto Cimino (</a:t>
            </a:r>
            <a:r>
              <a:rPr lang="en-US" sz="2800">
                <a:solidFill>
                  <a:srgbClr val="FFFFFF"/>
                </a:solidFill>
                <a:latin typeface="Calibri" pitchFamily="36" charset="0"/>
                <a:hlinkClick r:id="rId3"/>
              </a:rPr>
              <a:t>Roberto.Cimino@lnf.infn.it</a:t>
            </a:r>
            <a:r>
              <a:rPr lang="en-US" sz="2800">
                <a:solidFill>
                  <a:srgbClr val="FFFFFF"/>
                </a:solidFill>
                <a:latin typeface="Calibri" pitchFamily="36" charset="0"/>
              </a:rPr>
              <a:t> ) </a:t>
            </a:r>
          </a:p>
          <a:p>
            <a:pPr algn="ctr"/>
            <a:r>
              <a:rPr lang="en-US" sz="2800">
                <a:solidFill>
                  <a:srgbClr val="FFFFFF"/>
                </a:solidFill>
                <a:latin typeface="Calibri" pitchFamily="36" charset="0"/>
              </a:rPr>
              <a:t>and Frank Zimmermann (frank.zimmermann@cern.ch)</a:t>
            </a:r>
          </a:p>
        </p:txBody>
      </p:sp>
      <p:pic>
        <p:nvPicPr>
          <p:cNvPr id="19459" name="Picture 1"/>
          <p:cNvPicPr>
            <a:picLocks noChangeAspect="1" noChangeArrowheads="1"/>
          </p:cNvPicPr>
          <p:nvPr/>
        </p:nvPicPr>
        <p:blipFill>
          <a:blip r:embed="rId4"/>
          <a:srcRect/>
          <a:stretch>
            <a:fillRect/>
          </a:stretch>
        </p:blipFill>
        <p:spPr bwMode="auto">
          <a:xfrm>
            <a:off x="6330461" y="-87313"/>
            <a:ext cx="2414954" cy="2043113"/>
          </a:xfrm>
          <a:prstGeom prst="rect">
            <a:avLst/>
          </a:prstGeom>
          <a:noFill/>
          <a:ln w="9525">
            <a:noFill/>
            <a:round/>
            <a:headEnd/>
            <a:tailEnd/>
          </a:ln>
        </p:spPr>
      </p:pic>
      <p:pic>
        <p:nvPicPr>
          <p:cNvPr id="19460" name="Picture 6" descr="accnet-logo-extremelysmall.jpg"/>
          <p:cNvPicPr>
            <a:picLocks noChangeAspect="1"/>
          </p:cNvPicPr>
          <p:nvPr/>
        </p:nvPicPr>
        <p:blipFill>
          <a:blip r:embed="rId5"/>
          <a:srcRect/>
          <a:stretch>
            <a:fillRect/>
          </a:stretch>
        </p:blipFill>
        <p:spPr bwMode="auto">
          <a:xfrm>
            <a:off x="266700" y="5156201"/>
            <a:ext cx="1466850" cy="682625"/>
          </a:xfrm>
          <a:prstGeom prst="rect">
            <a:avLst/>
          </a:prstGeom>
          <a:noFill/>
          <a:ln w="9525">
            <a:noFill/>
            <a:miter lim="800000"/>
            <a:headEnd/>
            <a:tailEnd/>
          </a:ln>
        </p:spPr>
      </p:pic>
      <p:pic>
        <p:nvPicPr>
          <p:cNvPr id="19461" name="Picture 7" descr="EuCARD_moy_transparent_Logo.png"/>
          <p:cNvPicPr>
            <a:picLocks noChangeAspect="1"/>
          </p:cNvPicPr>
          <p:nvPr/>
        </p:nvPicPr>
        <p:blipFill>
          <a:blip r:embed="rId6"/>
          <a:srcRect/>
          <a:stretch>
            <a:fillRect/>
          </a:stretch>
        </p:blipFill>
        <p:spPr bwMode="auto">
          <a:xfrm>
            <a:off x="6919547" y="4968875"/>
            <a:ext cx="1562100" cy="1092200"/>
          </a:xfrm>
          <a:prstGeom prst="rect">
            <a:avLst/>
          </a:prstGeom>
          <a:noFill/>
          <a:ln w="9525">
            <a:noFill/>
            <a:miter lim="800000"/>
            <a:headEnd/>
            <a:tailEnd/>
          </a:ln>
        </p:spPr>
      </p:pic>
      <p:pic>
        <p:nvPicPr>
          <p:cNvPr id="19462" name="Picture 1"/>
          <p:cNvPicPr>
            <a:picLocks noChangeAspect="1"/>
          </p:cNvPicPr>
          <p:nvPr/>
        </p:nvPicPr>
        <p:blipFill>
          <a:blip r:embed="rId7"/>
          <a:srcRect/>
          <a:stretch>
            <a:fillRect/>
          </a:stretch>
        </p:blipFill>
        <p:spPr bwMode="auto">
          <a:xfrm>
            <a:off x="86458" y="1711325"/>
            <a:ext cx="1891811" cy="422275"/>
          </a:xfrm>
          <a:prstGeom prst="rect">
            <a:avLst/>
          </a:prstGeom>
          <a:noFill/>
          <a:ln w="9525">
            <a:noFill/>
            <a:miter lim="800000"/>
            <a:headEnd/>
            <a:tailEnd/>
          </a:ln>
        </p:spPr>
      </p:pic>
      <p:pic>
        <p:nvPicPr>
          <p:cNvPr id="19463" name="Picture 2"/>
          <p:cNvPicPr>
            <a:picLocks noChangeAspect="1"/>
          </p:cNvPicPr>
          <p:nvPr/>
        </p:nvPicPr>
        <p:blipFill>
          <a:blip r:embed="rId8"/>
          <a:srcRect/>
          <a:stretch>
            <a:fillRect/>
          </a:stretch>
        </p:blipFill>
        <p:spPr bwMode="auto">
          <a:xfrm>
            <a:off x="86458" y="114300"/>
            <a:ext cx="1663211" cy="130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Number Placeholder 4"/>
          <p:cNvSpPr>
            <a:spLocks noGrp="1"/>
          </p:cNvSpPr>
          <p:nvPr>
            <p:ph type="sldNum" sz="quarter" idx="11"/>
          </p:nvPr>
        </p:nvSpPr>
        <p:spPr>
          <a:noFill/>
        </p:spPr>
        <p:txBody>
          <a:bodyPr/>
          <a:lstStyle/>
          <a:p>
            <a:fld id="{6A811C76-AFEA-984F-BA04-D1E8602D179D}" type="slidenum">
              <a:rPr lang="en-US"/>
              <a:pPr/>
              <a:t>67</a:t>
            </a:fld>
            <a:endParaRPr lang="en-US"/>
          </a:p>
        </p:txBody>
      </p:sp>
      <p:sp>
        <p:nvSpPr>
          <p:cNvPr id="20482" name="Rectangle 8"/>
          <p:cNvSpPr>
            <a:spLocks noChangeArrowheads="1"/>
          </p:cNvSpPr>
          <p:nvPr/>
        </p:nvSpPr>
        <p:spPr bwMode="auto">
          <a:xfrm>
            <a:off x="1532947" y="4398964"/>
            <a:ext cx="283977" cy="400110"/>
          </a:xfrm>
          <a:prstGeom prst="rect">
            <a:avLst/>
          </a:prstGeom>
          <a:noFill/>
          <a:ln w="9525">
            <a:noFill/>
            <a:miter lim="800000"/>
            <a:headEnd/>
            <a:tailEnd/>
          </a:ln>
        </p:spPr>
        <p:txBody>
          <a:bodyPr wrap="none">
            <a:prstTxWarp prst="textNoShape">
              <a:avLst/>
            </a:prstTxWarp>
            <a:spAutoFit/>
          </a:bodyPr>
          <a:lstStyle/>
          <a:p>
            <a:pPr algn="just">
              <a:spcBef>
                <a:spcPct val="20000"/>
              </a:spcBef>
              <a:buFontTx/>
              <a:buChar char="•"/>
            </a:pPr>
            <a:endParaRPr lang="en-US" sz="2000" b="1">
              <a:solidFill>
                <a:srgbClr val="187534"/>
              </a:solidFill>
              <a:latin typeface="Comic Sans MS" pitchFamily="36" charset="0"/>
            </a:endParaRPr>
          </a:p>
        </p:txBody>
      </p:sp>
      <p:sp>
        <p:nvSpPr>
          <p:cNvPr id="20483" name="Footer Placeholder 3"/>
          <p:cNvSpPr>
            <a:spLocks noGrp="1"/>
          </p:cNvSpPr>
          <p:nvPr>
            <p:ph type="ftr" sz="quarter" idx="10"/>
          </p:nvPr>
        </p:nvSpPr>
        <p:spPr>
          <a:xfrm>
            <a:off x="0" y="6400800"/>
            <a:ext cx="4853354" cy="457200"/>
          </a:xfrm>
          <a:noFill/>
        </p:spPr>
        <p:txBody>
          <a:bodyPr/>
          <a:lstStyle/>
          <a:p>
            <a:r>
              <a:rPr lang="en-US" sz="2000">
                <a:solidFill>
                  <a:srgbClr val="0000FF"/>
                </a:solidFill>
                <a:latin typeface="Times" pitchFamily="36" charset="0"/>
                <a:ea typeface="ＭＳ Ｐゴシック" pitchFamily="36" charset="-128"/>
                <a:cs typeface="ＭＳ Ｐゴシック" pitchFamily="36" charset="-128"/>
              </a:rPr>
              <a:t>Attività NTA 3 Luglio 2012</a:t>
            </a:r>
            <a:endParaRPr lang="en-US" sz="2000">
              <a:solidFill>
                <a:srgbClr val="0000FF"/>
              </a:solidFill>
              <a:latin typeface="Monotype Corsiva" pitchFamily="36" charset="0"/>
              <a:ea typeface="Monotype Corsiva" pitchFamily="36" charset="0"/>
              <a:cs typeface="Monotype Corsiva" pitchFamily="36" charset="0"/>
            </a:endParaRPr>
          </a:p>
        </p:txBody>
      </p:sp>
      <p:sp>
        <p:nvSpPr>
          <p:cNvPr id="68615" name="TextBox 9"/>
          <p:cNvSpPr txBox="1">
            <a:spLocks noChangeArrowheads="1"/>
          </p:cNvSpPr>
          <p:nvPr/>
        </p:nvSpPr>
        <p:spPr bwMode="auto">
          <a:xfrm>
            <a:off x="0" y="330200"/>
            <a:ext cx="9144000" cy="5632310"/>
          </a:xfrm>
          <a:prstGeom prst="rect">
            <a:avLst/>
          </a:prstGeom>
          <a:noFill/>
          <a:ln w="9525">
            <a:noFill/>
            <a:miter lim="800000"/>
            <a:headEnd/>
            <a:tailEnd/>
          </a:ln>
        </p:spPr>
        <p:txBody>
          <a:bodyPr>
            <a:spAutoFit/>
          </a:bodyPr>
          <a:lstStyle/>
          <a:p>
            <a:pPr algn="ctr">
              <a:defRPr/>
            </a:pPr>
            <a:r>
              <a:rPr lang="it-IT" sz="2400" dirty="0" err="1">
                <a:solidFill>
                  <a:srgbClr val="2D2D8A"/>
                </a:solidFill>
                <a:latin typeface="Monotype Corsiva" charset="0"/>
                <a:ea typeface="Monotype Corsiva" charset="0"/>
                <a:cs typeface="Monotype Corsiva" charset="0"/>
              </a:rPr>
              <a:t>Prospectives</a:t>
            </a:r>
            <a:r>
              <a:rPr lang="it-IT" sz="2400" dirty="0">
                <a:solidFill>
                  <a:srgbClr val="2D2D8A"/>
                </a:solidFill>
                <a:latin typeface="Monotype Corsiva" charset="0"/>
                <a:ea typeface="Monotype Corsiva" charset="0"/>
                <a:cs typeface="Monotype Corsiva" charset="0"/>
              </a:rPr>
              <a:t> 2013:</a:t>
            </a:r>
          </a:p>
          <a:p>
            <a:pPr algn="just">
              <a:buFont typeface="Wingdings" charset="2"/>
              <a:buChar char="ü"/>
              <a:defRPr/>
            </a:pPr>
            <a:r>
              <a:rPr lang="it-IT" sz="2400" dirty="0" err="1">
                <a:solidFill>
                  <a:srgbClr val="2D2D8A"/>
                </a:solidFill>
                <a:latin typeface="Monotype Corsiva" charset="0"/>
                <a:ea typeface="Monotype Corsiva" charset="0"/>
                <a:cs typeface="Monotype Corsiva" charset="0"/>
              </a:rPr>
              <a:t>Not</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only</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we</a:t>
            </a:r>
            <a:r>
              <a:rPr lang="it-IT" sz="2400" dirty="0">
                <a:solidFill>
                  <a:srgbClr val="2D2D8A"/>
                </a:solidFill>
                <a:latin typeface="Monotype Corsiva" charset="0"/>
                <a:ea typeface="Monotype Corsiva" charset="0"/>
                <a:cs typeface="Monotype Corsiva" charset="0"/>
              </a:rPr>
              <a:t> start to </a:t>
            </a:r>
            <a:r>
              <a:rPr lang="it-IT" sz="2400" dirty="0" err="1">
                <a:solidFill>
                  <a:srgbClr val="2D2D8A"/>
                </a:solidFill>
                <a:latin typeface="Monotype Corsiva" charset="0"/>
                <a:ea typeface="Monotype Corsiva" charset="0"/>
                <a:cs typeface="Monotype Corsiva" charset="0"/>
              </a:rPr>
              <a:t>understand</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what</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is</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actually</a:t>
            </a:r>
            <a:r>
              <a:rPr lang="it-IT" sz="2400" dirty="0">
                <a:solidFill>
                  <a:srgbClr val="2D2D8A"/>
                </a:solidFill>
                <a:latin typeface="Monotype Corsiva" charset="0"/>
                <a:ea typeface="Monotype Corsiva" charset="0"/>
                <a:cs typeface="Monotype Corsiva" charset="0"/>
              </a:rPr>
              <a:t> happening </a:t>
            </a:r>
            <a:r>
              <a:rPr lang="it-IT" sz="2400" dirty="0" err="1">
                <a:solidFill>
                  <a:srgbClr val="2D2D8A"/>
                </a:solidFill>
                <a:latin typeface="Monotype Corsiva" charset="0"/>
                <a:ea typeface="Monotype Corsiva" charset="0"/>
                <a:cs typeface="Monotype Corsiva" charset="0"/>
              </a:rPr>
              <a:t>during</a:t>
            </a:r>
            <a:r>
              <a:rPr lang="it-IT" sz="2400" dirty="0">
                <a:solidFill>
                  <a:srgbClr val="2D2D8A"/>
                </a:solidFill>
                <a:latin typeface="Monotype Corsiva" charset="0"/>
                <a:ea typeface="Monotype Corsiva" charset="0"/>
                <a:cs typeface="Monotype Corsiva" charset="0"/>
              </a:rPr>
              <a:t> SEY </a:t>
            </a:r>
            <a:r>
              <a:rPr lang="it-IT" sz="2400" dirty="0" err="1">
                <a:solidFill>
                  <a:srgbClr val="2D2D8A"/>
                </a:solidFill>
                <a:latin typeface="Monotype Corsiva" charset="0"/>
                <a:ea typeface="Monotype Corsiva" charset="0"/>
                <a:cs typeface="Monotype Corsiva" charset="0"/>
              </a:rPr>
              <a:t>reduction</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but</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also</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using</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it</a:t>
            </a:r>
            <a:r>
              <a:rPr lang="it-IT" sz="2400" dirty="0">
                <a:solidFill>
                  <a:srgbClr val="2D2D8A"/>
                </a:solidFill>
                <a:latin typeface="Monotype Corsiva" charset="0"/>
                <a:ea typeface="Monotype Corsiva" charset="0"/>
                <a:cs typeface="Monotype Corsiva" charset="0"/>
              </a:rPr>
              <a:t> to </a:t>
            </a:r>
            <a:r>
              <a:rPr lang="it-IT" sz="2400" dirty="0" err="1">
                <a:solidFill>
                  <a:srgbClr val="2D2D8A"/>
                </a:solidFill>
                <a:latin typeface="Monotype Corsiva" charset="0"/>
                <a:ea typeface="Monotype Corsiva" charset="0"/>
                <a:cs typeface="Monotype Corsiva" charset="0"/>
              </a:rPr>
              <a:t>develop</a:t>
            </a:r>
            <a:r>
              <a:rPr lang="it-IT" sz="2400" dirty="0">
                <a:solidFill>
                  <a:srgbClr val="2D2D8A"/>
                </a:solidFill>
                <a:latin typeface="Monotype Corsiva" charset="0"/>
                <a:ea typeface="Monotype Corsiva" charset="0"/>
                <a:cs typeface="Monotype Corsiva" charset="0"/>
              </a:rPr>
              <a:t> </a:t>
            </a:r>
            <a:r>
              <a:rPr lang="it-IT" sz="2400" dirty="0" err="1">
                <a:solidFill>
                  <a:srgbClr val="2D2D8A"/>
                </a:solidFill>
                <a:latin typeface="Monotype Corsiva" charset="0"/>
                <a:ea typeface="Monotype Corsiva" charset="0"/>
                <a:cs typeface="Monotype Corsiva" charset="0"/>
              </a:rPr>
              <a:t>conceptually</a:t>
            </a:r>
            <a:r>
              <a:rPr lang="it-IT" sz="2400" dirty="0">
                <a:solidFill>
                  <a:srgbClr val="2D2D8A"/>
                </a:solidFill>
                <a:latin typeface="Monotype Corsiva" charset="0"/>
                <a:ea typeface="Monotype Corsiva" charset="0"/>
                <a:cs typeface="Monotype Corsiva" charset="0"/>
              </a:rPr>
              <a:t> new material and </a:t>
            </a:r>
            <a:r>
              <a:rPr lang="it-IT" sz="2400" dirty="0" err="1">
                <a:solidFill>
                  <a:srgbClr val="2D2D8A"/>
                </a:solidFill>
                <a:latin typeface="Monotype Corsiva" charset="0"/>
                <a:ea typeface="Monotype Corsiva" charset="0"/>
                <a:cs typeface="Monotype Corsiva" charset="0"/>
              </a:rPr>
              <a:t>coatings</a:t>
            </a:r>
            <a:r>
              <a:rPr lang="it-IT" sz="2400" dirty="0">
                <a:solidFill>
                  <a:srgbClr val="2D2D8A"/>
                </a:solidFill>
                <a:latin typeface="Monotype Corsiva" charset="0"/>
                <a:ea typeface="Monotype Corsiva" charset="0"/>
                <a:cs typeface="Monotype Corsiva" charset="0"/>
              </a:rPr>
              <a:t>.</a:t>
            </a:r>
            <a:r>
              <a:rPr lang="it-IT" sz="2400" dirty="0">
                <a:ln>
                  <a:solidFill>
                    <a:srgbClr val="000090"/>
                  </a:solidFill>
                </a:ln>
                <a:solidFill>
                  <a:srgbClr val="2D2D8A"/>
                </a:solidFill>
                <a:latin typeface="Monotype Corsiva"/>
                <a:ea typeface="ＭＳ Ｐゴシック" charset="-128"/>
                <a:cs typeface="Monotype Corsiva"/>
              </a:rPr>
              <a:t> </a:t>
            </a:r>
            <a:r>
              <a:rPr lang="it-IT" sz="2400" b="1" dirty="0">
                <a:ln>
                  <a:solidFill>
                    <a:srgbClr val="000090"/>
                  </a:solidFill>
                </a:ln>
                <a:solidFill>
                  <a:srgbClr val="2D2D8A"/>
                </a:solidFill>
                <a:latin typeface="Monotype Corsiva"/>
                <a:ea typeface="ＭＳ Ｐゴシック" charset="-128"/>
                <a:cs typeface="Monotype Corsiva"/>
              </a:rPr>
              <a:t>So</a:t>
            </a:r>
            <a:r>
              <a:rPr lang="it-IT" sz="2400" dirty="0">
                <a:ln>
                  <a:solidFill>
                    <a:srgbClr val="000090"/>
                  </a:solidFill>
                </a:ln>
                <a:solidFill>
                  <a:srgbClr val="2D2D8A"/>
                </a:solidFill>
                <a:latin typeface="Monotype Corsiva"/>
                <a:ea typeface="ＭＳ Ｐゴシック" charset="-128"/>
                <a:cs typeface="Monotype Corsiva"/>
              </a:rPr>
              <a:t>:</a:t>
            </a:r>
          </a:p>
          <a:p>
            <a:pPr algn="just">
              <a:buFont typeface="Wingdings" charset="2"/>
              <a:buChar char="ü"/>
              <a:defRPr/>
            </a:pPr>
            <a:endParaRPr lang="it-IT" sz="2400" dirty="0">
              <a:ln>
                <a:solidFill>
                  <a:srgbClr val="000090"/>
                </a:solidFill>
              </a:ln>
              <a:solidFill>
                <a:srgbClr val="2D2D8A"/>
              </a:solidFill>
              <a:latin typeface="Monotype Corsiva"/>
              <a:ea typeface="ＭＳ Ｐゴシック" charset="-128"/>
              <a:cs typeface="Monotype Corsiva"/>
            </a:endParaRPr>
          </a:p>
          <a:p>
            <a:pPr marL="571500" indent="-571500">
              <a:buFont typeface="Arial" charset="0"/>
              <a:buChar char="•"/>
              <a:defRPr/>
            </a:pPr>
            <a:r>
              <a:rPr lang="en-US" sz="2400" dirty="0">
                <a:latin typeface="Times" charset="0"/>
                <a:ea typeface="ＭＳ Ｐゴシック" charset="0"/>
                <a:cs typeface="ＭＳ Ｐゴシック" charset="0"/>
              </a:rPr>
              <a:t>Continue the SEY-XPS activity with special emphasis to the planned grow by dissociation of hydrocarbons by Chemical Vapor Deposition in UHV.</a:t>
            </a:r>
          </a:p>
          <a:p>
            <a:pPr marL="571500" indent="-571500">
              <a:buFont typeface="Arial" charset="0"/>
              <a:buChar char="•"/>
              <a:defRPr/>
            </a:pPr>
            <a:r>
              <a:rPr lang="en-US" sz="2400" dirty="0">
                <a:latin typeface="Times" charset="0"/>
                <a:ea typeface="ＭＳ Ｐゴシック" charset="0"/>
                <a:cs typeface="ＭＳ Ｐゴシック" charset="0"/>
              </a:rPr>
              <a:t>Integrate our SEY-XPS understanding with μ-Raman spectroscopy. </a:t>
            </a:r>
          </a:p>
          <a:p>
            <a:pPr marL="571500" indent="-571500">
              <a:buFont typeface="Arial" charset="0"/>
              <a:buChar char="•"/>
              <a:defRPr/>
            </a:pPr>
            <a:r>
              <a:rPr lang="en-US" sz="2400" dirty="0">
                <a:latin typeface="Times" charset="0"/>
                <a:ea typeface="ＭＳ Ｐゴシック" charset="0"/>
                <a:cs typeface="ＭＳ Ｐゴシック" charset="0"/>
              </a:rPr>
              <a:t>Understand the importance of roughness on the SEY value.</a:t>
            </a:r>
          </a:p>
          <a:p>
            <a:pPr marL="571500" indent="-571500">
              <a:buFont typeface="Arial" charset="0"/>
              <a:buChar char="•"/>
              <a:defRPr/>
            </a:pPr>
            <a:r>
              <a:rPr lang="en-US" sz="2400" dirty="0">
                <a:latin typeface="Times" charset="0"/>
                <a:ea typeface="ＭＳ Ｐゴシック" charset="0"/>
                <a:cs typeface="ＭＳ Ｐゴシック" charset="0"/>
              </a:rPr>
              <a:t>Study PEY and photon reflectivity.</a:t>
            </a:r>
          </a:p>
          <a:p>
            <a:pPr marL="571500" indent="-571500">
              <a:buFont typeface="Arial" charset="0"/>
              <a:buChar char="•"/>
              <a:defRPr/>
            </a:pPr>
            <a:r>
              <a:rPr lang="en-US" sz="2400" dirty="0">
                <a:latin typeface="Times" charset="0"/>
                <a:ea typeface="ＭＳ Ｐゴシック" charset="0"/>
                <a:cs typeface="ＭＳ Ｐゴシック" charset="0"/>
              </a:rPr>
              <a:t>Study effect on machine parameters (</a:t>
            </a:r>
            <a:r>
              <a:rPr lang="en-US" sz="2400" dirty="0" err="1">
                <a:latin typeface="Times" charset="0"/>
                <a:ea typeface="ＭＳ Ｐゴシック" charset="0"/>
                <a:cs typeface="ＭＳ Ｐゴシック" charset="0"/>
              </a:rPr>
              <a:t>ecloud</a:t>
            </a:r>
            <a:r>
              <a:rPr lang="en-US" sz="2400" dirty="0">
                <a:latin typeface="Times" charset="0"/>
                <a:ea typeface="ＭＳ Ｐゴシック" charset="0"/>
                <a:cs typeface="ＭＳ Ｐゴシック" charset="0"/>
              </a:rPr>
              <a:t> codes </a:t>
            </a:r>
            <a:r>
              <a:rPr lang="en-US" sz="2400" dirty="0" err="1">
                <a:latin typeface="Times" charset="0"/>
                <a:ea typeface="ＭＳ Ｐゴシック" charset="0"/>
                <a:cs typeface="ＭＳ Ｐゴシック" charset="0"/>
              </a:rPr>
              <a:t>Impedeance</a:t>
            </a:r>
            <a:r>
              <a:rPr lang="en-US" sz="2400" dirty="0">
                <a:latin typeface="Times" charset="0"/>
                <a:ea typeface="ＭＳ Ｐゴシック" charset="0"/>
                <a:cs typeface="ＭＳ Ｐゴシック" charset="0"/>
              </a:rPr>
              <a:t>..) of the potential solutions (INFN-Na)</a:t>
            </a:r>
            <a:endParaRPr lang="it-IT" sz="2400" dirty="0">
              <a:solidFill>
                <a:srgbClr val="2D2D8A"/>
              </a:solidFill>
              <a:latin typeface="Monotype Corsiva"/>
              <a:ea typeface="ＭＳ Ｐゴシック" charset="-128"/>
              <a:cs typeface="Monotype Corsiva"/>
            </a:endParaRPr>
          </a:p>
          <a:p>
            <a:pPr algn="just">
              <a:buFont typeface="Wingdings" charset="2"/>
              <a:buChar char="ü"/>
              <a:defRPr/>
            </a:pPr>
            <a:r>
              <a:rPr lang="it-IT" sz="2400" dirty="0" err="1">
                <a:solidFill>
                  <a:srgbClr val="2D2D8A"/>
                </a:solidFill>
                <a:latin typeface="Monotype Corsiva"/>
                <a:ea typeface="ＭＳ Ｐゴシック" charset="-128"/>
                <a:cs typeface="Monotype Corsiva"/>
              </a:rPr>
              <a:t>Other</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studies</a:t>
            </a:r>
            <a:r>
              <a:rPr lang="it-IT" sz="2400" dirty="0">
                <a:solidFill>
                  <a:srgbClr val="2D2D8A"/>
                </a:solidFill>
                <a:latin typeface="Monotype Corsiva"/>
                <a:ea typeface="ＭＳ Ｐゴシック" charset="-128"/>
                <a:cs typeface="Monotype Corsiva"/>
              </a:rPr>
              <a:t> are </a:t>
            </a:r>
            <a:r>
              <a:rPr lang="it-IT" sz="2400" dirty="0" err="1">
                <a:solidFill>
                  <a:srgbClr val="2D2D8A"/>
                </a:solidFill>
                <a:latin typeface="Monotype Corsiva"/>
                <a:ea typeface="ＭＳ Ｐゴシック" charset="-128"/>
                <a:cs typeface="Monotype Corsiva"/>
              </a:rPr>
              <a:t>necessary</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to</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optimize</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growth</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parameters</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to</a:t>
            </a:r>
            <a:r>
              <a:rPr lang="it-IT" sz="2400" dirty="0">
                <a:solidFill>
                  <a:srgbClr val="2D2D8A"/>
                </a:solidFill>
                <a:latin typeface="Monotype Corsiva"/>
                <a:ea typeface="ＭＳ Ｐゴシック" charset="-128"/>
                <a:cs typeface="Monotype Corsiva"/>
              </a:rPr>
              <a:t> test </a:t>
            </a:r>
            <a:r>
              <a:rPr lang="it-IT" sz="2400" dirty="0" err="1">
                <a:solidFill>
                  <a:srgbClr val="2D2D8A"/>
                </a:solidFill>
                <a:latin typeface="Monotype Corsiva"/>
                <a:ea typeface="ＭＳ Ｐゴシック" charset="-128"/>
                <a:cs typeface="Monotype Corsiva"/>
              </a:rPr>
              <a:t>stability</a:t>
            </a:r>
            <a:r>
              <a:rPr lang="it-IT" sz="2400" dirty="0">
                <a:solidFill>
                  <a:srgbClr val="2D2D8A"/>
                </a:solidFill>
                <a:latin typeface="Monotype Corsiva"/>
                <a:ea typeface="ＭＳ Ｐゴシック" charset="-128"/>
                <a:cs typeface="Monotype Corsiva"/>
              </a:rPr>
              <a:t> vs </a:t>
            </a:r>
            <a:r>
              <a:rPr lang="it-IT" sz="2400" dirty="0" err="1">
                <a:solidFill>
                  <a:srgbClr val="2D2D8A"/>
                </a:solidFill>
                <a:latin typeface="Monotype Corsiva"/>
                <a:ea typeface="ＭＳ Ｐゴシック" charset="-128"/>
                <a:cs typeface="Monotype Corsiva"/>
              </a:rPr>
              <a:t>time</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adhesion</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cost</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effectiveness</a:t>
            </a:r>
            <a:r>
              <a:rPr lang="it-IT" sz="2400" dirty="0">
                <a:solidFill>
                  <a:srgbClr val="2D2D8A"/>
                </a:solidFill>
                <a:latin typeface="Monotype Corsiva"/>
                <a:ea typeface="ＭＳ Ｐゴシック" charset="-128"/>
                <a:cs typeface="Monotype Corsiva"/>
              </a:rPr>
              <a:t> </a:t>
            </a:r>
            <a:r>
              <a:rPr lang="it-IT" sz="2400" dirty="0" err="1">
                <a:solidFill>
                  <a:srgbClr val="2D2D8A"/>
                </a:solidFill>
                <a:latin typeface="Monotype Corsiva"/>
                <a:ea typeface="ＭＳ Ｐゴシック" charset="-128"/>
                <a:cs typeface="Monotype Corsiva"/>
              </a:rPr>
              <a:t>etc</a:t>
            </a:r>
            <a:r>
              <a:rPr lang="it-IT" sz="2400" dirty="0">
                <a:solidFill>
                  <a:srgbClr val="2D2D8A"/>
                </a:solidFill>
                <a:latin typeface="Monotype Corsiva"/>
                <a:ea typeface="ＭＳ Ｐゴシック" charset="-128"/>
                <a:cs typeface="Monotype Corsiva"/>
              </a:rPr>
              <a:t>.. And </a:t>
            </a:r>
            <a:r>
              <a:rPr lang="it-IT" sz="2400" b="1" u="sng" dirty="0" err="1">
                <a:solidFill>
                  <a:srgbClr val="2D2D8A"/>
                </a:solidFill>
                <a:latin typeface="Monotype Corsiva"/>
                <a:ea typeface="ＭＳ Ｐゴシック" charset="-128"/>
                <a:cs typeface="Monotype Corsiva"/>
              </a:rPr>
              <a:t>to</a:t>
            </a:r>
            <a:r>
              <a:rPr lang="it-IT" sz="2400" b="1" u="sng" dirty="0">
                <a:solidFill>
                  <a:srgbClr val="2D2D8A"/>
                </a:solidFill>
                <a:latin typeface="Monotype Corsiva"/>
                <a:ea typeface="ＭＳ Ｐゴシック" charset="-128"/>
                <a:cs typeface="Monotype Corsiva"/>
              </a:rPr>
              <a:t> produce </a:t>
            </a:r>
            <a:r>
              <a:rPr lang="it-IT" sz="2400" b="1" u="sng" dirty="0" err="1">
                <a:solidFill>
                  <a:srgbClr val="2D2D8A"/>
                </a:solidFill>
                <a:latin typeface="Monotype Corsiva"/>
                <a:ea typeface="ＭＳ Ｐゴシック" charset="-128"/>
                <a:cs typeface="Monotype Corsiva"/>
              </a:rPr>
              <a:t>these</a:t>
            </a:r>
            <a:r>
              <a:rPr lang="it-IT" sz="2400" b="1" u="sng" dirty="0">
                <a:solidFill>
                  <a:srgbClr val="2D2D8A"/>
                </a:solidFill>
                <a:latin typeface="Monotype Corsiva"/>
                <a:ea typeface="ＭＳ Ｐゴシック" charset="-128"/>
                <a:cs typeface="Monotype Corsiva"/>
              </a:rPr>
              <a:t> material in </a:t>
            </a:r>
            <a:r>
              <a:rPr lang="it-IT" sz="2400" b="1" u="sng" dirty="0" err="1">
                <a:solidFill>
                  <a:srgbClr val="2D2D8A"/>
                </a:solidFill>
                <a:latin typeface="Monotype Corsiva"/>
                <a:ea typeface="ＭＳ Ｐゴシック" charset="-128"/>
                <a:cs typeface="Monotype Corsiva"/>
              </a:rPr>
              <a:t>large</a:t>
            </a:r>
            <a:r>
              <a:rPr lang="it-IT" sz="2400" b="1" u="sng" dirty="0">
                <a:solidFill>
                  <a:srgbClr val="2D2D8A"/>
                </a:solidFill>
                <a:latin typeface="Monotype Corsiva"/>
                <a:ea typeface="ＭＳ Ｐゴシック" charset="-128"/>
                <a:cs typeface="Monotype Corsiva"/>
              </a:rPr>
              <a:t> scale </a:t>
            </a:r>
            <a:r>
              <a:rPr lang="it-IT" sz="2400" b="1" u="sng" dirty="0" err="1">
                <a:solidFill>
                  <a:srgbClr val="2D2D8A"/>
                </a:solidFill>
                <a:latin typeface="Monotype Corsiva"/>
                <a:ea typeface="ＭＳ Ｐゴシック" charset="-128"/>
                <a:cs typeface="Monotype Corsiva"/>
              </a:rPr>
              <a:t>for</a:t>
            </a:r>
            <a:r>
              <a:rPr lang="it-IT" sz="2400" b="1" u="sng" dirty="0">
                <a:solidFill>
                  <a:srgbClr val="2D2D8A"/>
                </a:solidFill>
                <a:latin typeface="Monotype Corsiva"/>
                <a:ea typeface="ＭＳ Ｐゴシック" charset="-128"/>
                <a:cs typeface="Monotype Corsiva"/>
              </a:rPr>
              <a:t> </a:t>
            </a:r>
            <a:r>
              <a:rPr lang="it-IT" sz="2400" b="1" u="sng" dirty="0" err="1">
                <a:solidFill>
                  <a:srgbClr val="2D2D8A"/>
                </a:solidFill>
                <a:latin typeface="Monotype Corsiva"/>
                <a:ea typeface="ＭＳ Ｐゴシック" charset="-128"/>
                <a:cs typeface="Monotype Corsiva"/>
              </a:rPr>
              <a:t>accelerators</a:t>
            </a:r>
            <a:r>
              <a:rPr lang="it-IT" sz="2400" b="1" u="sng" dirty="0">
                <a:solidFill>
                  <a:srgbClr val="2D2D8A"/>
                </a:solidFill>
                <a:latin typeface="Monotype Corsiva"/>
                <a:ea typeface="ＭＳ Ｐゴシック" charset="-128"/>
                <a:cs typeface="Monotype Corsiva"/>
              </a:rPr>
              <a:t>: </a:t>
            </a:r>
            <a:r>
              <a:rPr lang="it-IT" sz="2400" b="1" u="sng" dirty="0" err="1">
                <a:solidFill>
                  <a:srgbClr val="2D2D8A"/>
                </a:solidFill>
                <a:latin typeface="Monotype Corsiva"/>
                <a:ea typeface="ＭＳ Ｐゴシック" charset="-128"/>
                <a:cs typeface="Monotype Corsiva"/>
              </a:rPr>
              <a:t>…</a:t>
            </a:r>
            <a:r>
              <a:rPr lang="it-IT" sz="2400" b="1" u="sng" dirty="0">
                <a:solidFill>
                  <a:srgbClr val="2D2D8A"/>
                </a:solidFill>
                <a:latin typeface="Monotype Corsiva"/>
                <a:ea typeface="ＭＳ Ｐゴシック" charset="-128"/>
                <a:cs typeface="Monotype Corsiva"/>
              </a:rPr>
              <a:t>. </a:t>
            </a:r>
            <a:r>
              <a:rPr lang="it-IT" sz="2400" b="1" u="sng" dirty="0" err="1">
                <a:solidFill>
                  <a:srgbClr val="2D2D8A"/>
                </a:solidFill>
                <a:latin typeface="Monotype Corsiva"/>
                <a:ea typeface="ＭＳ Ｐゴシック" charset="-128"/>
                <a:cs typeface="Monotype Corsiva"/>
              </a:rPr>
              <a:t>lot</a:t>
            </a:r>
            <a:r>
              <a:rPr lang="it-IT" sz="2400" b="1" u="sng" dirty="0">
                <a:solidFill>
                  <a:srgbClr val="2D2D8A"/>
                </a:solidFill>
                <a:latin typeface="Monotype Corsiva"/>
                <a:ea typeface="ＭＳ Ｐゴシック" charset="-128"/>
                <a:cs typeface="Monotype Corsiva"/>
              </a:rPr>
              <a:t> of work!!!</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971550" y="269875"/>
            <a:ext cx="7200900" cy="107721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it-IT" sz="3200" b="1" dirty="0">
                <a:solidFill>
                  <a:srgbClr val="FF0000"/>
                </a:solidFill>
              </a:rPr>
              <a:t>FP7 High </a:t>
            </a:r>
            <a:r>
              <a:rPr lang="it-IT" sz="3200" b="1" dirty="0" err="1">
                <a:solidFill>
                  <a:srgbClr val="FF0000"/>
                </a:solidFill>
              </a:rPr>
              <a:t>Luminosity</a:t>
            </a:r>
            <a:r>
              <a:rPr lang="it-IT" sz="3200" b="1" dirty="0">
                <a:solidFill>
                  <a:srgbClr val="FF0000"/>
                </a:solidFill>
              </a:rPr>
              <a:t> </a:t>
            </a:r>
            <a:r>
              <a:rPr lang="it-IT" sz="3200" b="1" dirty="0" err="1">
                <a:solidFill>
                  <a:srgbClr val="FF0000"/>
                </a:solidFill>
              </a:rPr>
              <a:t>Large</a:t>
            </a:r>
            <a:r>
              <a:rPr lang="it-IT" sz="3200" b="1" dirty="0">
                <a:solidFill>
                  <a:srgbClr val="FF0000"/>
                </a:solidFill>
              </a:rPr>
              <a:t> </a:t>
            </a:r>
            <a:r>
              <a:rPr lang="it-IT" sz="3200" b="1" dirty="0" err="1">
                <a:solidFill>
                  <a:srgbClr val="FF0000"/>
                </a:solidFill>
              </a:rPr>
              <a:t>Hadron</a:t>
            </a:r>
            <a:r>
              <a:rPr lang="it-IT" sz="3200" b="1" dirty="0">
                <a:solidFill>
                  <a:srgbClr val="FF0000"/>
                </a:solidFill>
              </a:rPr>
              <a:t> Collider Design </a:t>
            </a:r>
            <a:r>
              <a:rPr lang="it-IT" sz="3200" b="1" dirty="0" err="1">
                <a:solidFill>
                  <a:srgbClr val="FF0000"/>
                </a:solidFill>
              </a:rPr>
              <a:t>Study</a:t>
            </a:r>
            <a:r>
              <a:rPr lang="it-IT" sz="3200" b="1" dirty="0">
                <a:solidFill>
                  <a:srgbClr val="FF0000"/>
                </a:solidFill>
              </a:rPr>
              <a:t> (</a:t>
            </a:r>
            <a:r>
              <a:rPr lang="it-IT" sz="3200" b="1" dirty="0" err="1">
                <a:solidFill>
                  <a:srgbClr val="FF0000"/>
                </a:solidFill>
              </a:rPr>
              <a:t>HiLumi</a:t>
            </a:r>
            <a:r>
              <a:rPr lang="it-IT" sz="3200" b="1" dirty="0">
                <a:solidFill>
                  <a:srgbClr val="FF0000"/>
                </a:solidFill>
              </a:rPr>
              <a:t> LHC)</a:t>
            </a:r>
            <a:endParaRPr lang="en-US" sz="3200" b="1" dirty="0">
              <a:solidFill>
                <a:srgbClr val="FF0000"/>
              </a:solidFill>
            </a:endParaRPr>
          </a:p>
        </p:txBody>
      </p:sp>
      <p:sp>
        <p:nvSpPr>
          <p:cNvPr id="7173" name="Text Box 5"/>
          <p:cNvSpPr txBox="1">
            <a:spLocks noChangeArrowheads="1"/>
          </p:cNvSpPr>
          <p:nvPr/>
        </p:nvSpPr>
        <p:spPr bwMode="auto">
          <a:xfrm>
            <a:off x="611188" y="1336675"/>
            <a:ext cx="7848600" cy="5447645"/>
          </a:xfrm>
          <a:prstGeom prst="rect">
            <a:avLst/>
          </a:prstGeom>
          <a:noFill/>
          <a:ln w="9525">
            <a:noFill/>
            <a:miter lim="800000"/>
            <a:headEnd/>
            <a:tailEnd/>
          </a:ln>
          <a:effectLst/>
        </p:spPr>
        <p:txBody>
          <a:bodyPr>
            <a:prstTxWarp prst="textNoShape">
              <a:avLst/>
            </a:prstTxWarp>
            <a:spAutoFit/>
          </a:bodyPr>
          <a:lstStyle/>
          <a:p>
            <a:pPr marL="342900" indent="-342900">
              <a:spcBef>
                <a:spcPct val="50000"/>
              </a:spcBef>
              <a:spcAft>
                <a:spcPct val="30000"/>
              </a:spcAft>
              <a:buFontTx/>
              <a:buAutoNum type="arabicPeriod"/>
            </a:pPr>
            <a:r>
              <a:rPr lang="it-IT" sz="2400" dirty="0">
                <a:solidFill>
                  <a:srgbClr val="0000CC"/>
                </a:solidFill>
              </a:rPr>
              <a:t>The Project goal </a:t>
            </a:r>
            <a:r>
              <a:rPr lang="it-IT" sz="2400" dirty="0" err="1">
                <a:solidFill>
                  <a:srgbClr val="0000CC"/>
                </a:solidFill>
              </a:rPr>
              <a:t>is</a:t>
            </a:r>
            <a:r>
              <a:rPr lang="it-IT" sz="2400" dirty="0">
                <a:solidFill>
                  <a:srgbClr val="0000CC"/>
                </a:solidFill>
              </a:rPr>
              <a:t> the design </a:t>
            </a:r>
            <a:r>
              <a:rPr lang="it-IT" sz="2400" dirty="0" err="1">
                <a:solidFill>
                  <a:srgbClr val="0000CC"/>
                </a:solidFill>
              </a:rPr>
              <a:t>of</a:t>
            </a:r>
            <a:r>
              <a:rPr lang="it-IT" sz="2400" dirty="0">
                <a:solidFill>
                  <a:srgbClr val="0000CC"/>
                </a:solidFill>
              </a:rPr>
              <a:t> the LHC upgrade </a:t>
            </a:r>
            <a:r>
              <a:rPr lang="it-IT" sz="2400" dirty="0" err="1">
                <a:solidFill>
                  <a:srgbClr val="0000CC"/>
                </a:solidFill>
              </a:rPr>
              <a:t>configuration</a:t>
            </a:r>
            <a:r>
              <a:rPr lang="it-IT" sz="2400" dirty="0">
                <a:solidFill>
                  <a:srgbClr val="0000CC"/>
                </a:solidFill>
              </a:rPr>
              <a:t> </a:t>
            </a:r>
            <a:r>
              <a:rPr lang="it-IT" sz="2400" dirty="0" err="1">
                <a:solidFill>
                  <a:srgbClr val="0000CC"/>
                </a:solidFill>
              </a:rPr>
              <a:t>with</a:t>
            </a:r>
            <a:r>
              <a:rPr lang="it-IT" sz="2400" dirty="0">
                <a:solidFill>
                  <a:srgbClr val="0000CC"/>
                </a:solidFill>
              </a:rPr>
              <a:t> </a:t>
            </a:r>
            <a:r>
              <a:rPr lang="it-IT" sz="2400" dirty="0" err="1">
                <a:solidFill>
                  <a:srgbClr val="0000CC"/>
                </a:solidFill>
              </a:rPr>
              <a:t>luminosity</a:t>
            </a:r>
            <a:r>
              <a:rPr lang="it-IT" sz="2400" dirty="0">
                <a:solidFill>
                  <a:srgbClr val="0000CC"/>
                </a:solidFill>
              </a:rPr>
              <a:t> </a:t>
            </a:r>
            <a:r>
              <a:rPr lang="it-IT" sz="2400" dirty="0" err="1">
                <a:solidFill>
                  <a:srgbClr val="0000CC"/>
                </a:solidFill>
              </a:rPr>
              <a:t>of</a:t>
            </a:r>
            <a:r>
              <a:rPr lang="it-IT" sz="2400" dirty="0">
                <a:solidFill>
                  <a:srgbClr val="0000CC"/>
                </a:solidFill>
              </a:rPr>
              <a:t> </a:t>
            </a:r>
            <a:r>
              <a:rPr lang="it-IT" sz="2400" dirty="0">
                <a:solidFill>
                  <a:srgbClr val="CC0066"/>
                </a:solidFill>
              </a:rPr>
              <a:t>10</a:t>
            </a:r>
            <a:r>
              <a:rPr lang="it-IT" sz="2400" baseline="30000" dirty="0">
                <a:solidFill>
                  <a:srgbClr val="CC0066"/>
                </a:solidFill>
              </a:rPr>
              <a:t>35</a:t>
            </a:r>
            <a:r>
              <a:rPr lang="it-IT" sz="2400" dirty="0">
                <a:solidFill>
                  <a:srgbClr val="CC0066"/>
                </a:solidFill>
              </a:rPr>
              <a:t> cm</a:t>
            </a:r>
            <a:r>
              <a:rPr lang="it-IT" sz="2400" baseline="30000" dirty="0">
                <a:solidFill>
                  <a:srgbClr val="CC0066"/>
                </a:solidFill>
              </a:rPr>
              <a:t>-2</a:t>
            </a:r>
            <a:r>
              <a:rPr lang="it-IT" sz="2400" dirty="0">
                <a:solidFill>
                  <a:srgbClr val="CC0066"/>
                </a:solidFill>
              </a:rPr>
              <a:t> s</a:t>
            </a:r>
            <a:r>
              <a:rPr lang="it-IT" sz="2400" baseline="30000" dirty="0">
                <a:solidFill>
                  <a:srgbClr val="CC0066"/>
                </a:solidFill>
              </a:rPr>
              <a:t>-1</a:t>
            </a:r>
            <a:endParaRPr lang="it-IT" sz="2400" dirty="0">
              <a:solidFill>
                <a:srgbClr val="CC0066"/>
              </a:solidFill>
            </a:endParaRPr>
          </a:p>
          <a:p>
            <a:pPr marL="342900" indent="-342900">
              <a:spcBef>
                <a:spcPct val="50000"/>
              </a:spcBef>
              <a:spcAft>
                <a:spcPct val="40000"/>
              </a:spcAft>
              <a:buFontTx/>
              <a:buAutoNum type="arabicPeriod"/>
            </a:pPr>
            <a:r>
              <a:rPr lang="it-IT" sz="2400" dirty="0" err="1">
                <a:solidFill>
                  <a:srgbClr val="0000CC"/>
                </a:solidFill>
              </a:rPr>
              <a:t>It</a:t>
            </a:r>
            <a:r>
              <a:rPr lang="it-IT" sz="2400" dirty="0">
                <a:solidFill>
                  <a:srgbClr val="0000CC"/>
                </a:solidFill>
              </a:rPr>
              <a:t> </a:t>
            </a:r>
            <a:r>
              <a:rPr lang="it-IT" sz="2400" dirty="0" err="1">
                <a:solidFill>
                  <a:srgbClr val="0000CC"/>
                </a:solidFill>
              </a:rPr>
              <a:t>involves</a:t>
            </a:r>
            <a:r>
              <a:rPr lang="it-IT" sz="2400" dirty="0">
                <a:solidFill>
                  <a:srgbClr val="0000CC"/>
                </a:solidFill>
              </a:rPr>
              <a:t> </a:t>
            </a:r>
            <a:r>
              <a:rPr lang="it-IT" sz="2400" dirty="0" err="1">
                <a:solidFill>
                  <a:srgbClr val="0000CC"/>
                </a:solidFill>
              </a:rPr>
              <a:t>participants</a:t>
            </a:r>
            <a:r>
              <a:rPr lang="it-IT" sz="2400" dirty="0">
                <a:solidFill>
                  <a:srgbClr val="0000CC"/>
                </a:solidFill>
              </a:rPr>
              <a:t> </a:t>
            </a:r>
            <a:r>
              <a:rPr lang="it-IT" sz="2400" dirty="0" err="1">
                <a:solidFill>
                  <a:srgbClr val="0000CC"/>
                </a:solidFill>
              </a:rPr>
              <a:t>from</a:t>
            </a:r>
            <a:r>
              <a:rPr lang="it-IT" sz="2400" dirty="0">
                <a:solidFill>
                  <a:srgbClr val="0000CC"/>
                </a:solidFill>
              </a:rPr>
              <a:t> </a:t>
            </a:r>
            <a:r>
              <a:rPr lang="it-IT" sz="2400" dirty="0">
                <a:solidFill>
                  <a:srgbClr val="CC0066"/>
                </a:solidFill>
              </a:rPr>
              <a:t>20 </a:t>
            </a:r>
            <a:r>
              <a:rPr lang="it-IT" sz="2400" dirty="0" err="1">
                <a:solidFill>
                  <a:srgbClr val="CC0066"/>
                </a:solidFill>
              </a:rPr>
              <a:t>research</a:t>
            </a:r>
            <a:r>
              <a:rPr lang="it-IT" sz="2400" dirty="0">
                <a:solidFill>
                  <a:srgbClr val="CC0066"/>
                </a:solidFill>
              </a:rPr>
              <a:t> </a:t>
            </a:r>
            <a:r>
              <a:rPr lang="it-IT" sz="2400" dirty="0" err="1">
                <a:solidFill>
                  <a:srgbClr val="CC0066"/>
                </a:solidFill>
              </a:rPr>
              <a:t>institutions</a:t>
            </a:r>
            <a:r>
              <a:rPr lang="it-IT" sz="2400" dirty="0">
                <a:solidFill>
                  <a:srgbClr val="0000CC"/>
                </a:solidFill>
              </a:rPr>
              <a:t> </a:t>
            </a:r>
            <a:r>
              <a:rPr lang="it-IT" sz="2400" dirty="0" err="1">
                <a:solidFill>
                  <a:srgbClr val="0000CC"/>
                </a:solidFill>
              </a:rPr>
              <a:t>from</a:t>
            </a:r>
            <a:r>
              <a:rPr lang="it-IT" sz="2400" dirty="0">
                <a:solidFill>
                  <a:srgbClr val="0000CC"/>
                </a:solidFill>
              </a:rPr>
              <a:t> </a:t>
            </a:r>
            <a:r>
              <a:rPr lang="it-IT" sz="2400" dirty="0" err="1">
                <a:solidFill>
                  <a:srgbClr val="0000CC"/>
                </a:solidFill>
              </a:rPr>
              <a:t>European</a:t>
            </a:r>
            <a:r>
              <a:rPr lang="it-IT" sz="2400" dirty="0">
                <a:solidFill>
                  <a:srgbClr val="0000CC"/>
                </a:solidFill>
              </a:rPr>
              <a:t> </a:t>
            </a:r>
            <a:r>
              <a:rPr lang="it-IT" sz="2400" dirty="0" err="1">
                <a:solidFill>
                  <a:srgbClr val="0000CC"/>
                </a:solidFill>
              </a:rPr>
              <a:t>Union</a:t>
            </a:r>
            <a:r>
              <a:rPr lang="it-IT" sz="2400" dirty="0">
                <a:solidFill>
                  <a:srgbClr val="0000CC"/>
                </a:solidFill>
              </a:rPr>
              <a:t>, Russia, USA and </a:t>
            </a:r>
            <a:r>
              <a:rPr lang="it-IT" sz="2400" dirty="0" err="1">
                <a:solidFill>
                  <a:srgbClr val="0000CC"/>
                </a:solidFill>
              </a:rPr>
              <a:t>Japan</a:t>
            </a:r>
            <a:endParaRPr lang="it-IT" sz="2400" dirty="0">
              <a:solidFill>
                <a:srgbClr val="0000CC"/>
              </a:solidFill>
            </a:endParaRPr>
          </a:p>
          <a:p>
            <a:pPr marL="342900" indent="-342900">
              <a:spcBef>
                <a:spcPct val="50000"/>
              </a:spcBef>
              <a:spcAft>
                <a:spcPct val="40000"/>
              </a:spcAft>
              <a:buFontTx/>
              <a:buAutoNum type="arabicPeriod"/>
            </a:pPr>
            <a:r>
              <a:rPr lang="it-IT" sz="2400" dirty="0" err="1">
                <a:solidFill>
                  <a:srgbClr val="0000CC"/>
                </a:solidFill>
              </a:rPr>
              <a:t>HiLumi</a:t>
            </a:r>
            <a:r>
              <a:rPr lang="it-IT" sz="2400" dirty="0">
                <a:solidFill>
                  <a:srgbClr val="0000CC"/>
                </a:solidFill>
              </a:rPr>
              <a:t> LHC </a:t>
            </a:r>
            <a:r>
              <a:rPr lang="it-IT" sz="2400" dirty="0" err="1">
                <a:solidFill>
                  <a:srgbClr val="0000CC"/>
                </a:solidFill>
              </a:rPr>
              <a:t>has</a:t>
            </a:r>
            <a:r>
              <a:rPr lang="it-IT" sz="2400" dirty="0">
                <a:solidFill>
                  <a:srgbClr val="0000CC"/>
                </a:solidFill>
              </a:rPr>
              <a:t> </a:t>
            </a:r>
            <a:r>
              <a:rPr lang="it-IT" sz="2400" dirty="0" err="1">
                <a:solidFill>
                  <a:srgbClr val="0000CC"/>
                </a:solidFill>
              </a:rPr>
              <a:t>been</a:t>
            </a:r>
            <a:r>
              <a:rPr lang="it-IT" sz="2400" dirty="0">
                <a:solidFill>
                  <a:srgbClr val="0000CC"/>
                </a:solidFill>
              </a:rPr>
              <a:t> </a:t>
            </a:r>
            <a:r>
              <a:rPr lang="it-IT" sz="2400" dirty="0" err="1">
                <a:solidFill>
                  <a:srgbClr val="0000CC"/>
                </a:solidFill>
              </a:rPr>
              <a:t>approved</a:t>
            </a:r>
            <a:r>
              <a:rPr lang="it-IT" sz="2400" dirty="0">
                <a:solidFill>
                  <a:srgbClr val="0000CC"/>
                </a:solidFill>
              </a:rPr>
              <a:t> </a:t>
            </a:r>
            <a:r>
              <a:rPr lang="it-IT" sz="2400" dirty="0" err="1">
                <a:solidFill>
                  <a:srgbClr val="0000CC"/>
                </a:solidFill>
              </a:rPr>
              <a:t>with</a:t>
            </a:r>
            <a:r>
              <a:rPr lang="it-IT" sz="2400" dirty="0">
                <a:solidFill>
                  <a:srgbClr val="0000CC"/>
                </a:solidFill>
              </a:rPr>
              <a:t> the </a:t>
            </a:r>
            <a:r>
              <a:rPr lang="it-IT" sz="2400" dirty="0" err="1">
                <a:solidFill>
                  <a:srgbClr val="0000CC"/>
                </a:solidFill>
              </a:rPr>
              <a:t>highest</a:t>
            </a:r>
            <a:r>
              <a:rPr lang="it-IT" sz="2400" dirty="0">
                <a:solidFill>
                  <a:srgbClr val="0000CC"/>
                </a:solidFill>
              </a:rPr>
              <a:t> score </a:t>
            </a:r>
            <a:r>
              <a:rPr lang="it-IT" sz="2400" dirty="0">
                <a:solidFill>
                  <a:srgbClr val="CC0066"/>
                </a:solidFill>
              </a:rPr>
              <a:t>15/15 </a:t>
            </a:r>
            <a:r>
              <a:rPr lang="it-IT" sz="2400" dirty="0">
                <a:solidFill>
                  <a:srgbClr val="0000CC"/>
                </a:solidFill>
              </a:rPr>
              <a:t>and </a:t>
            </a:r>
            <a:r>
              <a:rPr lang="it-IT" sz="2400" dirty="0" err="1">
                <a:solidFill>
                  <a:srgbClr val="0000CC"/>
                </a:solidFill>
              </a:rPr>
              <a:t>it</a:t>
            </a:r>
            <a:r>
              <a:rPr lang="it-IT" sz="2400" dirty="0">
                <a:solidFill>
                  <a:srgbClr val="0000CC"/>
                </a:solidFill>
              </a:rPr>
              <a:t> </a:t>
            </a:r>
            <a:r>
              <a:rPr lang="it-IT" sz="2400" dirty="0" err="1">
                <a:solidFill>
                  <a:srgbClr val="0000CC"/>
                </a:solidFill>
              </a:rPr>
              <a:t>have</a:t>
            </a:r>
            <a:r>
              <a:rPr lang="it-IT" sz="2400" dirty="0">
                <a:solidFill>
                  <a:srgbClr val="0000CC"/>
                </a:solidFill>
              </a:rPr>
              <a:t> </a:t>
            </a:r>
            <a:r>
              <a:rPr lang="it-IT" sz="2400" dirty="0" err="1">
                <a:solidFill>
                  <a:srgbClr val="0000CC"/>
                </a:solidFill>
              </a:rPr>
              <a:t>obtained</a:t>
            </a:r>
            <a:r>
              <a:rPr lang="it-IT" sz="2400" dirty="0">
                <a:solidFill>
                  <a:srgbClr val="0000CC"/>
                </a:solidFill>
              </a:rPr>
              <a:t> </a:t>
            </a:r>
            <a:r>
              <a:rPr lang="it-IT" sz="2400" dirty="0" err="1">
                <a:solidFill>
                  <a:srgbClr val="0000CC"/>
                </a:solidFill>
              </a:rPr>
              <a:t>European</a:t>
            </a:r>
            <a:r>
              <a:rPr lang="it-IT" sz="2400" dirty="0">
                <a:solidFill>
                  <a:srgbClr val="0000CC"/>
                </a:solidFill>
              </a:rPr>
              <a:t> </a:t>
            </a:r>
            <a:r>
              <a:rPr lang="it-IT" sz="2400" dirty="0" err="1">
                <a:solidFill>
                  <a:srgbClr val="0000CC"/>
                </a:solidFill>
              </a:rPr>
              <a:t>funding</a:t>
            </a:r>
            <a:r>
              <a:rPr lang="it-IT" sz="2400" dirty="0">
                <a:solidFill>
                  <a:srgbClr val="0000CC"/>
                </a:solidFill>
              </a:rPr>
              <a:t> </a:t>
            </a:r>
            <a:r>
              <a:rPr lang="it-IT" sz="2400" dirty="0" err="1">
                <a:solidFill>
                  <a:srgbClr val="0000CC"/>
                </a:solidFill>
              </a:rPr>
              <a:t>of</a:t>
            </a:r>
            <a:r>
              <a:rPr lang="it-IT" sz="2400" dirty="0">
                <a:solidFill>
                  <a:srgbClr val="0000CC"/>
                </a:solidFill>
              </a:rPr>
              <a:t> </a:t>
            </a:r>
            <a:r>
              <a:rPr lang="it-IT" sz="2400" dirty="0">
                <a:solidFill>
                  <a:srgbClr val="CC0066"/>
                </a:solidFill>
              </a:rPr>
              <a:t>4.900.000,00 Euro</a:t>
            </a:r>
            <a:r>
              <a:rPr lang="it-IT" sz="2400" dirty="0">
                <a:solidFill>
                  <a:srgbClr val="0000CC"/>
                </a:solidFill>
              </a:rPr>
              <a:t> out </a:t>
            </a:r>
            <a:r>
              <a:rPr lang="it-IT" sz="2400" dirty="0" err="1">
                <a:solidFill>
                  <a:srgbClr val="0000CC"/>
                </a:solidFill>
              </a:rPr>
              <a:t>of</a:t>
            </a:r>
            <a:r>
              <a:rPr lang="it-IT" sz="2400" dirty="0">
                <a:solidFill>
                  <a:srgbClr val="0000CC"/>
                </a:solidFill>
              </a:rPr>
              <a:t> 4.950.000,00 Euro </a:t>
            </a:r>
            <a:r>
              <a:rPr lang="it-IT" sz="2400" dirty="0" err="1">
                <a:solidFill>
                  <a:srgbClr val="0000CC"/>
                </a:solidFill>
              </a:rPr>
              <a:t>requested</a:t>
            </a:r>
            <a:endParaRPr lang="it-IT" sz="2400" dirty="0">
              <a:solidFill>
                <a:srgbClr val="0000CC"/>
              </a:solidFill>
            </a:endParaRPr>
          </a:p>
          <a:p>
            <a:pPr marL="342900" indent="-342900">
              <a:spcBef>
                <a:spcPct val="50000"/>
              </a:spcBef>
              <a:spcAft>
                <a:spcPct val="40000"/>
              </a:spcAft>
              <a:buFontTx/>
              <a:buAutoNum type="arabicPeriod"/>
            </a:pPr>
            <a:r>
              <a:rPr lang="it-IT" sz="2400" dirty="0">
                <a:solidFill>
                  <a:srgbClr val="0000CC"/>
                </a:solidFill>
              </a:rPr>
              <a:t>The INFN </a:t>
            </a:r>
            <a:r>
              <a:rPr lang="it-IT" sz="2400" dirty="0" err="1">
                <a:solidFill>
                  <a:srgbClr val="0000CC"/>
                </a:solidFill>
              </a:rPr>
              <a:t>President</a:t>
            </a:r>
            <a:r>
              <a:rPr lang="it-IT" sz="2400" dirty="0">
                <a:solidFill>
                  <a:srgbClr val="0000CC"/>
                </a:solidFill>
              </a:rPr>
              <a:t> </a:t>
            </a:r>
            <a:r>
              <a:rPr lang="it-IT" sz="2400" dirty="0" err="1">
                <a:solidFill>
                  <a:srgbClr val="0000CC"/>
                </a:solidFill>
              </a:rPr>
              <a:t>has</a:t>
            </a:r>
            <a:r>
              <a:rPr lang="it-IT" sz="2400" dirty="0">
                <a:solidFill>
                  <a:srgbClr val="0000CC"/>
                </a:solidFill>
              </a:rPr>
              <a:t> </a:t>
            </a:r>
            <a:r>
              <a:rPr lang="it-IT" sz="2400" dirty="0" err="1">
                <a:solidFill>
                  <a:srgbClr val="0000CC"/>
                </a:solidFill>
              </a:rPr>
              <a:t>signed</a:t>
            </a:r>
            <a:r>
              <a:rPr lang="it-IT" sz="2400" dirty="0">
                <a:solidFill>
                  <a:srgbClr val="0000CC"/>
                </a:solidFill>
              </a:rPr>
              <a:t> the Grant </a:t>
            </a:r>
            <a:r>
              <a:rPr lang="it-IT" sz="2400" dirty="0" err="1">
                <a:solidFill>
                  <a:srgbClr val="0000CC"/>
                </a:solidFill>
              </a:rPr>
              <a:t>Preparation</a:t>
            </a:r>
            <a:r>
              <a:rPr lang="it-IT" sz="2400" dirty="0">
                <a:solidFill>
                  <a:srgbClr val="0000CC"/>
                </a:solidFill>
              </a:rPr>
              <a:t> </a:t>
            </a:r>
            <a:r>
              <a:rPr lang="it-IT" sz="2400" dirty="0" err="1">
                <a:solidFill>
                  <a:srgbClr val="0000CC"/>
                </a:solidFill>
              </a:rPr>
              <a:t>Form</a:t>
            </a:r>
            <a:r>
              <a:rPr lang="it-IT" sz="2400" dirty="0">
                <a:solidFill>
                  <a:srgbClr val="0000CC"/>
                </a:solidFill>
              </a:rPr>
              <a:t> </a:t>
            </a:r>
            <a:r>
              <a:rPr lang="it-IT" sz="2400" dirty="0" err="1">
                <a:solidFill>
                  <a:srgbClr val="0000CC"/>
                </a:solidFill>
              </a:rPr>
              <a:t>of</a:t>
            </a:r>
            <a:r>
              <a:rPr lang="it-IT" sz="2400" dirty="0">
                <a:solidFill>
                  <a:srgbClr val="0000CC"/>
                </a:solidFill>
              </a:rPr>
              <a:t> the Collaborative Agreement </a:t>
            </a:r>
            <a:r>
              <a:rPr lang="it-IT" sz="2400" dirty="0">
                <a:solidFill>
                  <a:srgbClr val="CC0066"/>
                </a:solidFill>
              </a:rPr>
              <a:t>(21/06/2011)</a:t>
            </a:r>
          </a:p>
          <a:p>
            <a:pPr marL="342900" indent="-342900">
              <a:spcBef>
                <a:spcPct val="50000"/>
              </a:spcBef>
              <a:buFontTx/>
              <a:buAutoNum type="arabicPeriod"/>
            </a:pPr>
            <a:r>
              <a:rPr lang="it-IT" sz="2400" dirty="0">
                <a:solidFill>
                  <a:srgbClr val="0000CC"/>
                </a:solidFill>
              </a:rPr>
              <a:t>INFN </a:t>
            </a:r>
            <a:r>
              <a:rPr lang="it-IT" sz="2400" dirty="0" err="1">
                <a:solidFill>
                  <a:srgbClr val="0000CC"/>
                </a:solidFill>
              </a:rPr>
              <a:t>has</a:t>
            </a:r>
            <a:r>
              <a:rPr lang="it-IT" sz="2400" dirty="0">
                <a:solidFill>
                  <a:srgbClr val="0000CC"/>
                </a:solidFill>
              </a:rPr>
              <a:t> </a:t>
            </a:r>
            <a:r>
              <a:rPr lang="it-IT" sz="2400" dirty="0" err="1">
                <a:solidFill>
                  <a:srgbClr val="0000CC"/>
                </a:solidFill>
              </a:rPr>
              <a:t>obtained</a:t>
            </a:r>
            <a:r>
              <a:rPr lang="it-IT" sz="2400" dirty="0">
                <a:solidFill>
                  <a:srgbClr val="0000CC"/>
                </a:solidFill>
              </a:rPr>
              <a:t> the </a:t>
            </a:r>
            <a:r>
              <a:rPr lang="it-IT" sz="2400" dirty="0" err="1">
                <a:solidFill>
                  <a:srgbClr val="0000CC"/>
                </a:solidFill>
              </a:rPr>
              <a:t>second</a:t>
            </a:r>
            <a:r>
              <a:rPr lang="it-IT" sz="2400" dirty="0">
                <a:solidFill>
                  <a:srgbClr val="0000CC"/>
                </a:solidFill>
              </a:rPr>
              <a:t> </a:t>
            </a:r>
            <a:r>
              <a:rPr lang="it-IT" sz="2400" dirty="0" err="1">
                <a:solidFill>
                  <a:srgbClr val="0000CC"/>
                </a:solidFill>
              </a:rPr>
              <a:t>biggest</a:t>
            </a:r>
            <a:r>
              <a:rPr lang="it-IT" sz="2400" dirty="0">
                <a:solidFill>
                  <a:srgbClr val="0000CC"/>
                </a:solidFill>
              </a:rPr>
              <a:t> </a:t>
            </a:r>
            <a:r>
              <a:rPr lang="it-IT" sz="2400" dirty="0" err="1">
                <a:solidFill>
                  <a:srgbClr val="0000CC"/>
                </a:solidFill>
              </a:rPr>
              <a:t>European</a:t>
            </a:r>
            <a:r>
              <a:rPr lang="it-IT" sz="2400" dirty="0">
                <a:solidFill>
                  <a:srgbClr val="0000CC"/>
                </a:solidFill>
              </a:rPr>
              <a:t> </a:t>
            </a:r>
            <a:r>
              <a:rPr lang="it-IT" sz="2400" dirty="0" err="1">
                <a:solidFill>
                  <a:srgbClr val="0000CC"/>
                </a:solidFill>
              </a:rPr>
              <a:t>funding</a:t>
            </a:r>
            <a:r>
              <a:rPr lang="it-IT" sz="2400" dirty="0">
                <a:solidFill>
                  <a:srgbClr val="0000CC"/>
                </a:solidFill>
              </a:rPr>
              <a:t> (</a:t>
            </a:r>
            <a:r>
              <a:rPr lang="it-IT" sz="2400" dirty="0" err="1">
                <a:solidFill>
                  <a:srgbClr val="0000CC"/>
                </a:solidFill>
              </a:rPr>
              <a:t>after</a:t>
            </a:r>
            <a:r>
              <a:rPr lang="it-IT" sz="2400" dirty="0">
                <a:solidFill>
                  <a:srgbClr val="0000CC"/>
                </a:solidFill>
              </a:rPr>
              <a:t> CERN) </a:t>
            </a:r>
            <a:r>
              <a:rPr lang="it-IT" sz="2400" dirty="0" err="1">
                <a:solidFill>
                  <a:srgbClr val="0000CC"/>
                </a:solidFill>
              </a:rPr>
              <a:t>for</a:t>
            </a:r>
            <a:r>
              <a:rPr lang="it-IT" sz="2400" dirty="0">
                <a:solidFill>
                  <a:srgbClr val="0000CC"/>
                </a:solidFill>
              </a:rPr>
              <a:t> </a:t>
            </a:r>
            <a:r>
              <a:rPr lang="it-IT" sz="2400" dirty="0" err="1">
                <a:solidFill>
                  <a:srgbClr val="0000CC"/>
                </a:solidFill>
              </a:rPr>
              <a:t>participation</a:t>
            </a:r>
            <a:r>
              <a:rPr lang="it-IT" sz="2400" dirty="0">
                <a:solidFill>
                  <a:srgbClr val="0000CC"/>
                </a:solidFill>
              </a:rPr>
              <a:t> in the Project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srcRect t="1678"/>
          <a:stretch>
            <a:fillRect/>
          </a:stretch>
        </p:blipFill>
        <p:spPr bwMode="auto">
          <a:xfrm>
            <a:off x="0" y="404813"/>
            <a:ext cx="9144000" cy="6210300"/>
          </a:xfrm>
          <a:prstGeom prst="rect">
            <a:avLst/>
          </a:prstGeom>
          <a:noFill/>
          <a:ln w="9525">
            <a:noFill/>
            <a:miter lim="800000"/>
            <a:headEnd/>
            <a:tailEnd/>
          </a:ln>
          <a:effectLst/>
        </p:spPr>
      </p:pic>
      <p:sp>
        <p:nvSpPr>
          <p:cNvPr id="6149" name="Oval 5"/>
          <p:cNvSpPr>
            <a:spLocks noChangeArrowheads="1"/>
          </p:cNvSpPr>
          <p:nvPr/>
        </p:nvSpPr>
        <p:spPr bwMode="auto">
          <a:xfrm>
            <a:off x="755650" y="2781300"/>
            <a:ext cx="719138" cy="287338"/>
          </a:xfrm>
          <a:prstGeom prst="ellipse">
            <a:avLst/>
          </a:prstGeom>
          <a:noFill/>
          <a:ln w="19050">
            <a:solidFill>
              <a:srgbClr val="CC0066"/>
            </a:solidFill>
            <a:round/>
            <a:headEnd/>
            <a:tailEnd/>
          </a:ln>
          <a:effectLst/>
        </p:spPr>
        <p:txBody>
          <a:bodyPr wrap="none" anchor="ctr">
            <a:prstTxWarp prst="textNoShape">
              <a:avLst/>
            </a:prstTxWarp>
          </a:bodyPr>
          <a:lstStyle/>
          <a:p>
            <a:endParaRPr lang="en-US"/>
          </a:p>
        </p:txBody>
      </p:sp>
      <p:sp>
        <p:nvSpPr>
          <p:cNvPr id="6150" name="Oval 6"/>
          <p:cNvSpPr>
            <a:spLocks noChangeArrowheads="1"/>
          </p:cNvSpPr>
          <p:nvPr/>
        </p:nvSpPr>
        <p:spPr bwMode="auto">
          <a:xfrm>
            <a:off x="8172450" y="2781300"/>
            <a:ext cx="863600" cy="287338"/>
          </a:xfrm>
          <a:prstGeom prst="ellipse">
            <a:avLst/>
          </a:prstGeom>
          <a:noFill/>
          <a:ln w="19050">
            <a:solidFill>
              <a:srgbClr val="CC0066"/>
            </a:solidFill>
            <a:round/>
            <a:headEnd/>
            <a:tailEnd/>
          </a:ln>
          <a:effectLst/>
        </p:spPr>
        <p:txBody>
          <a:bodyPr wrap="none" anchor="ctr">
            <a:prstTxWarp prst="textNoShape">
              <a:avLst/>
            </a:prstTxWarp>
          </a:bodyPr>
          <a:lstStyle/>
          <a:p>
            <a:endParaRPr lang="en-US"/>
          </a:p>
        </p:txBody>
      </p:sp>
      <p:sp>
        <p:nvSpPr>
          <p:cNvPr id="6151" name="Line 7"/>
          <p:cNvSpPr>
            <a:spLocks noChangeShapeType="1"/>
          </p:cNvSpPr>
          <p:nvPr/>
        </p:nvSpPr>
        <p:spPr bwMode="auto">
          <a:xfrm>
            <a:off x="1547813" y="2924175"/>
            <a:ext cx="6553200" cy="0"/>
          </a:xfrm>
          <a:prstGeom prst="line">
            <a:avLst/>
          </a:prstGeom>
          <a:noFill/>
          <a:ln w="9525">
            <a:solidFill>
              <a:srgbClr val="CC0066"/>
            </a:solidFill>
            <a:prstDash val="dash"/>
            <a:round/>
            <a:headEnd/>
            <a:tailEnd type="stealth"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5472113" y="2262188"/>
            <a:ext cx="3533775" cy="3135312"/>
          </a:xfrm>
          <a:prstGeom prst="rect">
            <a:avLst/>
          </a:prstGeom>
          <a:solidFill>
            <a:srgbClr val="FEFFEA"/>
          </a:solidFill>
          <a:ln>
            <a:solidFill>
              <a:srgbClr val="FCF60E"/>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2531" name="Picture 4" descr="last2hIP1"/>
          <p:cNvPicPr>
            <a:picLocks noChangeAspect="1" noChangeArrowheads="1"/>
          </p:cNvPicPr>
          <p:nvPr/>
        </p:nvPicPr>
        <p:blipFill>
          <a:blip r:embed="rId2"/>
          <a:srcRect/>
          <a:stretch>
            <a:fillRect/>
          </a:stretch>
        </p:blipFill>
        <p:spPr bwMode="auto">
          <a:xfrm>
            <a:off x="393700" y="1320800"/>
            <a:ext cx="5011738" cy="5080000"/>
          </a:xfrm>
          <a:prstGeom prst="rect">
            <a:avLst/>
          </a:prstGeom>
          <a:noFill/>
          <a:ln w="9525">
            <a:noFill/>
            <a:miter lim="800000"/>
            <a:headEnd/>
            <a:tailEnd/>
          </a:ln>
        </p:spPr>
      </p:pic>
      <p:sp>
        <p:nvSpPr>
          <p:cNvPr id="22532" name="Rectangle 6"/>
          <p:cNvSpPr>
            <a:spLocks noChangeArrowheads="1"/>
          </p:cNvSpPr>
          <p:nvPr/>
        </p:nvSpPr>
        <p:spPr bwMode="auto">
          <a:xfrm>
            <a:off x="1716088" y="304800"/>
            <a:ext cx="5711825" cy="584200"/>
          </a:xfrm>
          <a:prstGeom prst="rect">
            <a:avLst/>
          </a:prstGeom>
          <a:noFill/>
          <a:ln w="9525">
            <a:noFill/>
            <a:miter lim="800000"/>
            <a:headEnd/>
            <a:tailEnd/>
          </a:ln>
        </p:spPr>
        <p:txBody>
          <a:bodyPr wrap="none">
            <a:prstTxWarp prst="textNoShape">
              <a:avLst/>
            </a:prstTxWarp>
            <a:spAutoFit/>
          </a:bodyPr>
          <a:lstStyle/>
          <a:p>
            <a:r>
              <a:rPr lang="it-IT" sz="3200">
                <a:solidFill>
                  <a:srgbClr val="FA1E2A"/>
                </a:solidFill>
                <a:latin typeface="Calibri" pitchFamily="36" charset="0"/>
              </a:rPr>
              <a:t>Best hourly integrated luminosity</a:t>
            </a:r>
            <a:endParaRPr lang="en-US" sz="3200">
              <a:solidFill>
                <a:srgbClr val="FA1E2A"/>
              </a:solidFill>
              <a:latin typeface="Calibri" pitchFamily="36" charset="0"/>
            </a:endParaRPr>
          </a:p>
        </p:txBody>
      </p:sp>
      <p:sp>
        <p:nvSpPr>
          <p:cNvPr id="22533" name="Rectangle 7"/>
          <p:cNvSpPr>
            <a:spLocks noChangeArrowheads="1"/>
          </p:cNvSpPr>
          <p:nvPr/>
        </p:nvSpPr>
        <p:spPr bwMode="auto">
          <a:xfrm>
            <a:off x="5691188" y="2443163"/>
            <a:ext cx="3314700" cy="584200"/>
          </a:xfrm>
          <a:prstGeom prst="rect">
            <a:avLst/>
          </a:prstGeom>
          <a:noFill/>
          <a:ln w="9525">
            <a:noFill/>
            <a:miter lim="800000"/>
            <a:headEnd/>
            <a:tailEnd/>
          </a:ln>
        </p:spPr>
        <p:txBody>
          <a:bodyPr wrap="none">
            <a:prstTxWarp prst="textNoShape">
              <a:avLst/>
            </a:prstTxWarp>
            <a:spAutoFit/>
          </a:bodyPr>
          <a:lstStyle/>
          <a:p>
            <a:pPr marL="119063" indent="-119063"/>
            <a:r>
              <a:rPr lang="it-IT" sz="3200" b="1" i="1">
                <a:solidFill>
                  <a:srgbClr val="E30D1A"/>
                </a:solidFill>
                <a:latin typeface="Calibri" pitchFamily="36" charset="0"/>
              </a:rPr>
              <a:t>L</a:t>
            </a:r>
            <a:r>
              <a:rPr lang="it-IT" altLang="ja-JP" sz="3200" b="1" i="1" baseline="-25000">
                <a:solidFill>
                  <a:srgbClr val="E30D1A"/>
                </a:solidFill>
                <a:latin typeface="Calibri" pitchFamily="36" charset="0"/>
              </a:rPr>
              <a:t>∫1 hour </a:t>
            </a:r>
            <a:r>
              <a:rPr lang="it-IT" altLang="ja-JP" sz="3200" b="1" i="1">
                <a:solidFill>
                  <a:srgbClr val="E30D1A"/>
                </a:solidFill>
                <a:latin typeface="Calibri" pitchFamily="36" charset="0"/>
              </a:rPr>
              <a:t>= 0.359 pb</a:t>
            </a:r>
            <a:r>
              <a:rPr lang="it-IT" altLang="ja-JP" sz="3200" b="1" i="1" baseline="30000">
                <a:solidFill>
                  <a:srgbClr val="E30D1A"/>
                </a:solidFill>
                <a:latin typeface="Calibri" pitchFamily="36" charset="0"/>
              </a:rPr>
              <a:t>-1 </a:t>
            </a:r>
          </a:p>
        </p:txBody>
      </p:sp>
      <p:sp>
        <p:nvSpPr>
          <p:cNvPr id="9" name="Rectangle 8"/>
          <p:cNvSpPr/>
          <p:nvPr/>
        </p:nvSpPr>
        <p:spPr>
          <a:xfrm>
            <a:off x="5951538" y="4608513"/>
            <a:ext cx="2794000" cy="584200"/>
          </a:xfrm>
          <a:prstGeom prst="rect">
            <a:avLst/>
          </a:prstGeom>
        </p:spPr>
        <p:txBody>
          <a:bodyPr wrap="none">
            <a:spAutoFit/>
          </a:bodyPr>
          <a:lstStyle/>
          <a:p>
            <a:pPr marL="119063" indent="-119063" fontAlgn="auto">
              <a:spcBef>
                <a:spcPts val="0"/>
              </a:spcBef>
              <a:spcAft>
                <a:spcPts val="0"/>
              </a:spcAft>
              <a:defRPr/>
            </a:pPr>
            <a:r>
              <a:rPr lang="it-IT" sz="3200" b="1" i="1" dirty="0">
                <a:solidFill>
                  <a:schemeClr val="tx1">
                    <a:lumMod val="50000"/>
                    <a:lumOff val="50000"/>
                  </a:schemeClr>
                </a:solidFill>
                <a:latin typeface="+mn-lt"/>
                <a:ea typeface="+mn-ea"/>
                <a:cs typeface="+mn-cs"/>
              </a:rPr>
              <a:t>L</a:t>
            </a:r>
            <a:r>
              <a:rPr lang="it-IT" altLang="ja-JP" sz="3200" b="1" i="1" baseline="-25000" dirty="0">
                <a:solidFill>
                  <a:schemeClr val="tx1">
                    <a:lumMod val="50000"/>
                    <a:lumOff val="50000"/>
                  </a:schemeClr>
                </a:solidFill>
                <a:latin typeface="+mn-lt"/>
                <a:ea typeface="+mn-ea"/>
                <a:cs typeface="+mn-cs"/>
              </a:rPr>
              <a:t>∫day </a:t>
            </a:r>
            <a:r>
              <a:rPr lang="it-IT" altLang="ja-JP" sz="3200" b="1" i="1" dirty="0">
                <a:solidFill>
                  <a:schemeClr val="tx1">
                    <a:lumMod val="50000"/>
                    <a:lumOff val="50000"/>
                  </a:schemeClr>
                </a:solidFill>
                <a:latin typeface="+mn-lt"/>
                <a:ea typeface="+mn-ea"/>
                <a:cs typeface="+mn-cs"/>
              </a:rPr>
              <a:t>= 8.62 pb</a:t>
            </a:r>
            <a:r>
              <a:rPr lang="it-IT" altLang="ja-JP" sz="3200" b="1" i="1" baseline="30000" dirty="0">
                <a:solidFill>
                  <a:schemeClr val="tx1">
                    <a:lumMod val="50000"/>
                    <a:lumOff val="50000"/>
                  </a:schemeClr>
                </a:solidFill>
                <a:latin typeface="+mn-lt"/>
                <a:ea typeface="+mn-ea"/>
                <a:cs typeface="+mn-cs"/>
              </a:rPr>
              <a:t>-1 </a:t>
            </a:r>
          </a:p>
        </p:txBody>
      </p:sp>
      <p:sp>
        <p:nvSpPr>
          <p:cNvPr id="10" name="Down Arrow 9"/>
          <p:cNvSpPr/>
          <p:nvPr/>
        </p:nvSpPr>
        <p:spPr>
          <a:xfrm>
            <a:off x="6931025" y="3333750"/>
            <a:ext cx="847725" cy="1004888"/>
          </a:xfrm>
          <a:prstGeom prst="downArrow">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331913" y="476250"/>
            <a:ext cx="6696075" cy="579438"/>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3200" dirty="0">
                <a:solidFill>
                  <a:srgbClr val="FF0000"/>
                </a:solidFill>
              </a:rPr>
              <a:t>LNF </a:t>
            </a:r>
            <a:r>
              <a:rPr lang="it-IT" sz="3200" dirty="0" err="1">
                <a:solidFill>
                  <a:srgbClr val="FF0000"/>
                </a:solidFill>
              </a:rPr>
              <a:t>Participation</a:t>
            </a:r>
            <a:r>
              <a:rPr lang="it-IT" sz="3200" dirty="0">
                <a:solidFill>
                  <a:srgbClr val="FF0000"/>
                </a:solidFill>
              </a:rPr>
              <a:t> in HL-LHC Project</a:t>
            </a:r>
            <a:endParaRPr lang="en-US" sz="3200" dirty="0">
              <a:solidFill>
                <a:srgbClr val="FF0000"/>
              </a:solidFill>
            </a:endParaRPr>
          </a:p>
        </p:txBody>
      </p:sp>
      <p:sp>
        <p:nvSpPr>
          <p:cNvPr id="4101" name="Text Box 5"/>
          <p:cNvSpPr txBox="1">
            <a:spLocks noChangeArrowheads="1"/>
          </p:cNvSpPr>
          <p:nvPr/>
        </p:nvSpPr>
        <p:spPr bwMode="auto">
          <a:xfrm>
            <a:off x="468313" y="1412875"/>
            <a:ext cx="3816350" cy="822325"/>
          </a:xfrm>
          <a:prstGeom prst="rect">
            <a:avLst/>
          </a:prstGeom>
          <a:noFill/>
          <a:ln w="9525">
            <a:noFill/>
            <a:miter lim="800000"/>
            <a:headEnd/>
            <a:tailEnd/>
          </a:ln>
          <a:effectLst/>
        </p:spPr>
        <p:txBody>
          <a:bodyPr>
            <a:prstTxWarp prst="textNoShape">
              <a:avLst/>
            </a:prstTxWarp>
            <a:spAutoFit/>
          </a:bodyPr>
          <a:lstStyle/>
          <a:p>
            <a:pPr algn="ctr"/>
            <a:r>
              <a:rPr lang="it-IT" sz="2400">
                <a:solidFill>
                  <a:srgbClr val="0000CC"/>
                </a:solidFill>
              </a:rPr>
              <a:t>Participants </a:t>
            </a:r>
          </a:p>
          <a:p>
            <a:pPr algn="ctr"/>
            <a:r>
              <a:rPr lang="it-IT" sz="2400">
                <a:solidFill>
                  <a:srgbClr val="0000CC"/>
                </a:solidFill>
              </a:rPr>
              <a:t>(Accelerator Division)</a:t>
            </a:r>
            <a:endParaRPr lang="en-US" sz="2400">
              <a:solidFill>
                <a:srgbClr val="0000CC"/>
              </a:solidFill>
            </a:endParaRPr>
          </a:p>
        </p:txBody>
      </p:sp>
      <p:sp>
        <p:nvSpPr>
          <p:cNvPr id="4102" name="Text Box 6"/>
          <p:cNvSpPr txBox="1">
            <a:spLocks noChangeArrowheads="1"/>
          </p:cNvSpPr>
          <p:nvPr/>
        </p:nvSpPr>
        <p:spPr bwMode="auto">
          <a:xfrm>
            <a:off x="179388" y="2781300"/>
            <a:ext cx="4392612" cy="3149600"/>
          </a:xfrm>
          <a:prstGeom prst="rect">
            <a:avLst/>
          </a:prstGeom>
          <a:noFill/>
          <a:ln w="9525">
            <a:solidFill>
              <a:srgbClr val="0000CC"/>
            </a:solidFill>
            <a:miter lim="800000"/>
            <a:headEnd/>
            <a:tailEnd/>
          </a:ln>
          <a:effectLst/>
        </p:spPr>
        <p:txBody>
          <a:bodyPr>
            <a:prstTxWarp prst="textNoShape">
              <a:avLst/>
            </a:prstTxWarp>
            <a:spAutoFit/>
          </a:bodyPr>
          <a:lstStyle/>
          <a:p>
            <a:pPr marL="342900" indent="-342900">
              <a:spcBef>
                <a:spcPct val="100000"/>
              </a:spcBef>
              <a:buFontTx/>
              <a:buAutoNum type="arabicPeriod"/>
            </a:pPr>
            <a:r>
              <a:rPr lang="it-IT" sz="2000"/>
              <a:t>Zobov Mikhail - Local Coordinator</a:t>
            </a:r>
          </a:p>
          <a:p>
            <a:pPr marL="342900" indent="-342900">
              <a:spcBef>
                <a:spcPct val="50000"/>
              </a:spcBef>
              <a:buFontTx/>
              <a:buAutoNum type="arabicPeriod"/>
            </a:pPr>
            <a:r>
              <a:rPr lang="it-IT" sz="2000"/>
              <a:t>Alesini David</a:t>
            </a:r>
          </a:p>
          <a:p>
            <a:pPr marL="342900" indent="-342900">
              <a:spcBef>
                <a:spcPct val="50000"/>
              </a:spcBef>
              <a:buFontTx/>
              <a:buAutoNum type="arabicPeriod"/>
            </a:pPr>
            <a:r>
              <a:rPr lang="it-IT" sz="2000"/>
              <a:t>Drago Alessandro</a:t>
            </a:r>
          </a:p>
          <a:p>
            <a:pPr marL="342900" indent="-342900">
              <a:spcBef>
                <a:spcPct val="50000"/>
              </a:spcBef>
              <a:buFontTx/>
              <a:buAutoNum type="arabicPeriod"/>
            </a:pPr>
            <a:r>
              <a:rPr lang="it-IT" sz="2000"/>
              <a:t>Gallo Alessandro</a:t>
            </a:r>
          </a:p>
          <a:p>
            <a:pPr marL="342900" indent="-342900">
              <a:spcBef>
                <a:spcPct val="50000"/>
              </a:spcBef>
              <a:buFontTx/>
              <a:buAutoNum type="arabicPeriod"/>
            </a:pPr>
            <a:r>
              <a:rPr lang="it-IT" sz="2000"/>
              <a:t>Marcellini Fabio</a:t>
            </a:r>
          </a:p>
          <a:p>
            <a:pPr marL="342900" indent="-342900">
              <a:spcBef>
                <a:spcPct val="50000"/>
              </a:spcBef>
              <a:buFontTx/>
              <a:buAutoNum type="arabicPeriod"/>
            </a:pPr>
            <a:r>
              <a:rPr lang="it-IT" sz="2000"/>
              <a:t>Milardi Catia</a:t>
            </a:r>
          </a:p>
          <a:p>
            <a:pPr marL="342900" indent="-342900">
              <a:spcBef>
                <a:spcPct val="50000"/>
              </a:spcBef>
              <a:buFontTx/>
              <a:buAutoNum type="arabicPeriod"/>
            </a:pPr>
            <a:r>
              <a:rPr lang="it-IT" sz="2000"/>
              <a:t>Bruno Spataro</a:t>
            </a:r>
            <a:endParaRPr lang="en-US" sz="2000"/>
          </a:p>
        </p:txBody>
      </p:sp>
      <p:sp>
        <p:nvSpPr>
          <p:cNvPr id="4103" name="Text Box 7"/>
          <p:cNvSpPr txBox="1">
            <a:spLocks noChangeArrowheads="1"/>
          </p:cNvSpPr>
          <p:nvPr/>
        </p:nvSpPr>
        <p:spPr bwMode="auto">
          <a:xfrm>
            <a:off x="5364163" y="1412875"/>
            <a:ext cx="3311525"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400">
                <a:solidFill>
                  <a:srgbClr val="0000CC"/>
                </a:solidFill>
              </a:rPr>
              <a:t>Subjects to Study for LHC Upgrade (WP2)</a:t>
            </a:r>
            <a:endParaRPr lang="en-US" sz="2400">
              <a:solidFill>
                <a:srgbClr val="0000CC"/>
              </a:solidFill>
            </a:endParaRPr>
          </a:p>
        </p:txBody>
      </p:sp>
      <p:sp>
        <p:nvSpPr>
          <p:cNvPr id="4104" name="Text Box 8"/>
          <p:cNvSpPr txBox="1">
            <a:spLocks noChangeArrowheads="1"/>
          </p:cNvSpPr>
          <p:nvPr/>
        </p:nvSpPr>
        <p:spPr bwMode="auto">
          <a:xfrm>
            <a:off x="5003800" y="2781300"/>
            <a:ext cx="3816350" cy="3149600"/>
          </a:xfrm>
          <a:prstGeom prst="rect">
            <a:avLst/>
          </a:prstGeom>
          <a:noFill/>
          <a:ln w="9525">
            <a:solidFill>
              <a:srgbClr val="0000CC"/>
            </a:solidFill>
            <a:miter lim="800000"/>
            <a:headEnd/>
            <a:tailEnd/>
          </a:ln>
          <a:effectLst/>
        </p:spPr>
        <p:txBody>
          <a:bodyPr>
            <a:prstTxWarp prst="textNoShape">
              <a:avLst/>
            </a:prstTxWarp>
            <a:spAutoFit/>
          </a:bodyPr>
          <a:lstStyle/>
          <a:p>
            <a:pPr marL="342900" indent="-342900">
              <a:spcBef>
                <a:spcPct val="50000"/>
              </a:spcBef>
              <a:buFontTx/>
              <a:buAutoNum type="arabicPeriod"/>
            </a:pPr>
            <a:r>
              <a:rPr lang="it-IT" sz="2000"/>
              <a:t>Linear and Nonlinear Optics</a:t>
            </a:r>
          </a:p>
          <a:p>
            <a:pPr marL="342900" indent="-342900">
              <a:spcBef>
                <a:spcPct val="50000"/>
              </a:spcBef>
              <a:buFontTx/>
              <a:buAutoNum type="arabicPeriod"/>
            </a:pPr>
            <a:r>
              <a:rPr lang="it-IT" sz="2000"/>
              <a:t>Vacuum Chamber Design and Beam Impedance Evaluation</a:t>
            </a:r>
          </a:p>
          <a:p>
            <a:pPr marL="342900" indent="-342900">
              <a:spcBef>
                <a:spcPct val="50000"/>
              </a:spcBef>
              <a:buFontTx/>
              <a:buAutoNum type="arabicPeriod"/>
            </a:pPr>
            <a:r>
              <a:rPr lang="it-IT" sz="2000"/>
              <a:t>Collective Effects and Beam Instabilities                (</a:t>
            </a:r>
            <a:r>
              <a:rPr lang="it-IT" sz="2000">
                <a:solidFill>
                  <a:srgbClr val="CC0066"/>
                </a:solidFill>
              </a:rPr>
              <a:t>including e-Cloud</a:t>
            </a:r>
            <a:r>
              <a:rPr lang="it-IT" sz="2000"/>
              <a:t>)</a:t>
            </a:r>
          </a:p>
          <a:p>
            <a:pPr marL="342900" indent="-342900">
              <a:spcBef>
                <a:spcPct val="50000"/>
              </a:spcBef>
              <a:spcAft>
                <a:spcPct val="50000"/>
              </a:spcAft>
              <a:buFontTx/>
              <a:buAutoNum type="arabicPeriod"/>
            </a:pPr>
            <a:r>
              <a:rPr lang="it-IT" sz="2000"/>
              <a:t>Beam-Beam Effects</a:t>
            </a:r>
          </a:p>
        </p:txBody>
      </p:sp>
      <p:sp>
        <p:nvSpPr>
          <p:cNvPr id="4105" name="Line 9"/>
          <p:cNvSpPr>
            <a:spLocks noChangeShapeType="1"/>
          </p:cNvSpPr>
          <p:nvPr/>
        </p:nvSpPr>
        <p:spPr bwMode="auto">
          <a:xfrm>
            <a:off x="2195513" y="2276475"/>
            <a:ext cx="0" cy="431800"/>
          </a:xfrm>
          <a:prstGeom prst="line">
            <a:avLst/>
          </a:prstGeom>
          <a:noFill/>
          <a:ln w="9525">
            <a:solidFill>
              <a:srgbClr val="0000CC"/>
            </a:solidFill>
            <a:round/>
            <a:headEnd/>
            <a:tailEnd type="stealth" w="med" len="med"/>
          </a:ln>
          <a:effectLst/>
        </p:spPr>
        <p:txBody>
          <a:bodyPr>
            <a:prstTxWarp prst="textNoShape">
              <a:avLst/>
            </a:prstTxWarp>
          </a:bodyPr>
          <a:lstStyle/>
          <a:p>
            <a:endParaRPr lang="en-US"/>
          </a:p>
        </p:txBody>
      </p:sp>
      <p:sp>
        <p:nvSpPr>
          <p:cNvPr id="4106" name="Line 10"/>
          <p:cNvSpPr>
            <a:spLocks noChangeShapeType="1"/>
          </p:cNvSpPr>
          <p:nvPr/>
        </p:nvSpPr>
        <p:spPr bwMode="auto">
          <a:xfrm>
            <a:off x="6948488" y="2276475"/>
            <a:ext cx="0" cy="431800"/>
          </a:xfrm>
          <a:prstGeom prst="line">
            <a:avLst/>
          </a:prstGeom>
          <a:noFill/>
          <a:ln w="9525">
            <a:solidFill>
              <a:srgbClr val="0000CC"/>
            </a:solidFill>
            <a:round/>
            <a:headEnd/>
            <a:tailEnd type="stealth" w="med" len="med"/>
          </a:ln>
          <a:effectLst/>
        </p:spPr>
        <p:txBody>
          <a:bodyPr>
            <a:prstTxWarp prst="textNoShape">
              <a:avLst/>
            </a:prstTxWarp>
          </a:bodyPr>
          <a:lstStyle/>
          <a:p>
            <a:endParaRPr lang="en-US"/>
          </a:p>
        </p:txBody>
      </p:sp>
      <p:sp>
        <p:nvSpPr>
          <p:cNvPr id="4107" name="Line 11"/>
          <p:cNvSpPr>
            <a:spLocks noChangeShapeType="1"/>
          </p:cNvSpPr>
          <p:nvPr/>
        </p:nvSpPr>
        <p:spPr bwMode="auto">
          <a:xfrm>
            <a:off x="4572000" y="4076700"/>
            <a:ext cx="431800" cy="0"/>
          </a:xfrm>
          <a:prstGeom prst="line">
            <a:avLst/>
          </a:prstGeom>
          <a:noFill/>
          <a:ln w="9525">
            <a:solidFill>
              <a:srgbClr val="0000CC"/>
            </a:solidFill>
            <a:round/>
            <a:headEnd/>
            <a:tailEnd type="stealth"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00113" y="188913"/>
            <a:ext cx="6840537" cy="83099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it-IT" sz="2800" dirty="0" err="1">
                <a:solidFill>
                  <a:srgbClr val="FF0000"/>
                </a:solidFill>
              </a:rPr>
              <a:t>Scheme</a:t>
            </a:r>
            <a:r>
              <a:rPr lang="it-IT" sz="2800" dirty="0">
                <a:solidFill>
                  <a:srgbClr val="FF0000"/>
                </a:solidFill>
              </a:rPr>
              <a:t> </a:t>
            </a:r>
            <a:r>
              <a:rPr lang="it-IT" sz="2800" dirty="0" err="1">
                <a:solidFill>
                  <a:srgbClr val="FF0000"/>
                </a:solidFill>
              </a:rPr>
              <a:t>of</a:t>
            </a:r>
            <a:r>
              <a:rPr lang="it-IT" sz="2800" dirty="0">
                <a:solidFill>
                  <a:srgbClr val="FF0000"/>
                </a:solidFill>
              </a:rPr>
              <a:t> the </a:t>
            </a:r>
            <a:r>
              <a:rPr lang="it-IT" sz="2800" dirty="0" err="1" smtClean="0">
                <a:solidFill>
                  <a:srgbClr val="FF0000"/>
                </a:solidFill>
              </a:rPr>
              <a:t>intrabunch</a:t>
            </a:r>
            <a:r>
              <a:rPr lang="it-IT" sz="2800" dirty="0" smtClean="0">
                <a:solidFill>
                  <a:srgbClr val="FF0000"/>
                </a:solidFill>
              </a:rPr>
              <a:t> </a:t>
            </a:r>
            <a:r>
              <a:rPr lang="it-IT" sz="2800" dirty="0">
                <a:solidFill>
                  <a:srgbClr val="FF0000"/>
                </a:solidFill>
              </a:rPr>
              <a:t>feedback system </a:t>
            </a:r>
            <a:r>
              <a:rPr lang="it-IT" sz="2000" dirty="0" err="1">
                <a:solidFill>
                  <a:srgbClr val="FF0000"/>
                </a:solidFill>
              </a:rPr>
              <a:t>proposed</a:t>
            </a:r>
            <a:r>
              <a:rPr lang="it-IT" sz="2000" dirty="0">
                <a:solidFill>
                  <a:srgbClr val="FF0000"/>
                </a:solidFill>
              </a:rPr>
              <a:t> </a:t>
            </a:r>
            <a:r>
              <a:rPr lang="it-IT" sz="2000" dirty="0" err="1">
                <a:solidFill>
                  <a:srgbClr val="FF0000"/>
                </a:solidFill>
              </a:rPr>
              <a:t>by</a:t>
            </a:r>
            <a:r>
              <a:rPr lang="it-IT" sz="2000" dirty="0">
                <a:solidFill>
                  <a:srgbClr val="FF0000"/>
                </a:solidFill>
              </a:rPr>
              <a:t> </a:t>
            </a:r>
            <a:r>
              <a:rPr lang="it-IT" sz="2000" dirty="0" err="1">
                <a:solidFill>
                  <a:srgbClr val="FF0000"/>
                </a:solidFill>
              </a:rPr>
              <a:t>A.Gallo</a:t>
            </a:r>
            <a:endParaRPr lang="en-US" sz="2000" dirty="0">
              <a:solidFill>
                <a:srgbClr val="FF0000"/>
              </a:solidFill>
            </a:endParaRPr>
          </a:p>
        </p:txBody>
      </p:sp>
      <p:pic>
        <p:nvPicPr>
          <p:cNvPr id="13315" name="Picture 3" descr="Intrabunch_FBK"/>
          <p:cNvPicPr>
            <a:picLocks noChangeAspect="1" noChangeArrowheads="1"/>
          </p:cNvPicPr>
          <p:nvPr/>
        </p:nvPicPr>
        <p:blipFill>
          <a:blip r:embed="rId2"/>
          <a:srcRect/>
          <a:stretch>
            <a:fillRect/>
          </a:stretch>
        </p:blipFill>
        <p:spPr bwMode="auto">
          <a:xfrm>
            <a:off x="0" y="1484313"/>
            <a:ext cx="5292725" cy="4105275"/>
          </a:xfrm>
          <a:prstGeom prst="rect">
            <a:avLst/>
          </a:prstGeom>
          <a:noFill/>
        </p:spPr>
      </p:pic>
      <p:pic>
        <p:nvPicPr>
          <p:cNvPr id="13316" name="Picture 4"/>
          <p:cNvPicPr>
            <a:picLocks noChangeAspect="1" noChangeArrowheads="1"/>
          </p:cNvPicPr>
          <p:nvPr/>
        </p:nvPicPr>
        <p:blipFill>
          <a:blip r:embed="rId3"/>
          <a:srcRect/>
          <a:stretch>
            <a:fillRect/>
          </a:stretch>
        </p:blipFill>
        <p:spPr bwMode="auto">
          <a:xfrm>
            <a:off x="5508625" y="1341438"/>
            <a:ext cx="3457575" cy="2395537"/>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a:srcRect/>
          <a:stretch>
            <a:fillRect/>
          </a:stretch>
        </p:blipFill>
        <p:spPr bwMode="auto">
          <a:xfrm>
            <a:off x="5508625" y="3860800"/>
            <a:ext cx="3479800" cy="24114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2"/>
          <a:srcRect l="15800" r="25281"/>
          <a:stretch>
            <a:fillRect/>
          </a:stretch>
        </p:blipFill>
        <p:spPr bwMode="auto">
          <a:xfrm>
            <a:off x="611188" y="836613"/>
            <a:ext cx="3540125" cy="4249737"/>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4716463" y="3068638"/>
            <a:ext cx="2984500" cy="2087562"/>
          </a:xfrm>
          <a:prstGeom prst="rect">
            <a:avLst/>
          </a:prstGeom>
          <a:noFill/>
          <a:ln w="9525">
            <a:noFill/>
            <a:miter lim="800000"/>
            <a:headEnd/>
            <a:tailEnd/>
          </a:ln>
        </p:spPr>
      </p:pic>
      <p:pic>
        <p:nvPicPr>
          <p:cNvPr id="11268" name="Picture 5"/>
          <p:cNvPicPr>
            <a:picLocks noChangeAspect="1" noChangeArrowheads="1"/>
          </p:cNvPicPr>
          <p:nvPr/>
        </p:nvPicPr>
        <p:blipFill>
          <a:blip r:embed="rId4"/>
          <a:srcRect/>
          <a:stretch>
            <a:fillRect/>
          </a:stretch>
        </p:blipFill>
        <p:spPr bwMode="auto">
          <a:xfrm>
            <a:off x="4716463" y="981075"/>
            <a:ext cx="2879725" cy="2008188"/>
          </a:xfrm>
          <a:prstGeom prst="rect">
            <a:avLst/>
          </a:prstGeom>
          <a:noFill/>
          <a:ln w="9525">
            <a:noFill/>
            <a:miter lim="800000"/>
            <a:headEnd/>
            <a:tailEnd/>
          </a:ln>
        </p:spPr>
      </p:pic>
      <p:graphicFrame>
        <p:nvGraphicFramePr>
          <p:cNvPr id="11269" name="Group 5"/>
          <p:cNvGraphicFramePr>
            <a:graphicFrameLocks noGrp="1"/>
          </p:cNvGraphicFramePr>
          <p:nvPr/>
        </p:nvGraphicFramePr>
        <p:xfrm>
          <a:off x="1331913" y="5373688"/>
          <a:ext cx="6551612" cy="1341120"/>
        </p:xfrm>
        <a:graphic>
          <a:graphicData uri="http://schemas.openxmlformats.org/drawingml/2006/table">
            <a:tbl>
              <a:tblPr/>
              <a:tblGrid>
                <a:gridCol w="2287587"/>
                <a:gridCol w="2012950"/>
                <a:gridCol w="2251075"/>
              </a:tblGrid>
              <a:tr h="2000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6600"/>
                          </a:solidFill>
                          <a:effectLst/>
                          <a:latin typeface="Times New Roman" pitchFamily="36" charset="0"/>
                          <a:ea typeface="Times New Roman" pitchFamily="36" charset="0"/>
                          <a:cs typeface="Times New Roman" pitchFamily="36" charset="0"/>
                        </a:rPr>
                        <a:t>Frequency </a:t>
                      </a:r>
                      <a:endParaRPr kumimoji="0" lang="en-US" sz="1600" b="0" i="0" u="none" strike="noStrike" cap="none" normalizeH="0" baseline="0">
                        <a:ln>
                          <a:noFill/>
                        </a:ln>
                        <a:solidFill>
                          <a:srgbClr val="006600"/>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0.8GHz</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1.2 GHz</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6600"/>
                          </a:solidFill>
                          <a:effectLst/>
                          <a:latin typeface="Times New Roman" pitchFamily="36" charset="0"/>
                          <a:ea typeface="Times New Roman" pitchFamily="36" charset="0"/>
                          <a:cs typeface="Times New Roman" pitchFamily="36" charset="0"/>
                        </a:rPr>
                        <a:t>Q</a:t>
                      </a:r>
                      <a:endParaRPr kumimoji="0" lang="en-US" sz="1600" b="0" i="0" u="none" strike="noStrike" cap="none" normalizeH="0" baseline="0">
                        <a:ln>
                          <a:noFill/>
                        </a:ln>
                        <a:solidFill>
                          <a:srgbClr val="006600"/>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23</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38</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6600"/>
                          </a:solidFill>
                          <a:effectLst/>
                          <a:latin typeface="Times New Roman" pitchFamily="36" charset="0"/>
                          <a:ea typeface="Times New Roman" pitchFamily="36" charset="0"/>
                          <a:cs typeface="Times New Roman" pitchFamily="36" charset="0"/>
                        </a:rPr>
                        <a:t>Vertical shunt impedance</a:t>
                      </a:r>
                      <a:endParaRPr kumimoji="0" lang="en-US" sz="1600" b="0" i="0" u="none" strike="noStrike" cap="none" normalizeH="0" baseline="0">
                        <a:ln>
                          <a:noFill/>
                        </a:ln>
                        <a:solidFill>
                          <a:srgbClr val="006600"/>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2.1 kΩ</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3.3 kΩ</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6600"/>
                          </a:solidFill>
                          <a:effectLst/>
                          <a:latin typeface="Times New Roman" pitchFamily="36" charset="0"/>
                          <a:ea typeface="Times New Roman" pitchFamily="36" charset="0"/>
                          <a:cs typeface="Times New Roman" pitchFamily="36" charset="0"/>
                        </a:rPr>
                        <a:t>H</a:t>
                      </a:r>
                      <a:endParaRPr kumimoji="0" lang="en-US" sz="1600" b="0" i="0" u="none" strike="noStrike" cap="none" normalizeH="0" baseline="0">
                        <a:ln>
                          <a:noFill/>
                        </a:ln>
                        <a:solidFill>
                          <a:srgbClr val="006600"/>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 100 cm</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562225" algn="l"/>
                        </a:tabLst>
                      </a:pPr>
                      <a:r>
                        <a:rPr kumimoji="0" lang="en-US" sz="1600" b="0" i="0" u="none" strike="noStrike" cap="none" normalizeH="0" baseline="0">
                          <a:ln>
                            <a:noFill/>
                          </a:ln>
                          <a:solidFill>
                            <a:srgbClr val="0000CC"/>
                          </a:solidFill>
                          <a:effectLst/>
                          <a:latin typeface="Times New Roman" pitchFamily="36" charset="0"/>
                          <a:ea typeface="Times New Roman" pitchFamily="36" charset="0"/>
                          <a:cs typeface="Times New Roman" pitchFamily="36" charset="0"/>
                        </a:rPr>
                        <a:t>≈ 60 cm</a:t>
                      </a:r>
                      <a:endParaRPr kumimoji="0" lang="en-US" sz="1600" b="0" i="0" u="none" strike="noStrike" cap="none" normalizeH="0" baseline="0">
                        <a:ln>
                          <a:noFill/>
                        </a:ln>
                        <a:solidFill>
                          <a:srgbClr val="0000CC"/>
                        </a:solidFill>
                        <a:effectLst/>
                        <a:latin typeface="Arial" pitchFamily="3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291" name="Text Box 27"/>
          <p:cNvSpPr txBox="1">
            <a:spLocks noChangeArrowheads="1"/>
          </p:cNvSpPr>
          <p:nvPr/>
        </p:nvSpPr>
        <p:spPr bwMode="auto">
          <a:xfrm>
            <a:off x="827088" y="188913"/>
            <a:ext cx="7777162"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it-IT" sz="2400" dirty="0">
                <a:solidFill>
                  <a:srgbClr val="FF0000"/>
                </a:solidFill>
              </a:rPr>
              <a:t>Broad-band </a:t>
            </a:r>
            <a:r>
              <a:rPr lang="it-IT" sz="2400" dirty="0" err="1">
                <a:solidFill>
                  <a:srgbClr val="FF0000"/>
                </a:solidFill>
              </a:rPr>
              <a:t>kicker</a:t>
            </a:r>
            <a:r>
              <a:rPr lang="it-IT" sz="2400" dirty="0">
                <a:solidFill>
                  <a:srgbClr val="FF0000"/>
                </a:solidFill>
              </a:rPr>
              <a:t> </a:t>
            </a:r>
            <a:r>
              <a:rPr lang="it-IT" sz="2400" dirty="0" err="1">
                <a:solidFill>
                  <a:srgbClr val="FF0000"/>
                </a:solidFill>
              </a:rPr>
              <a:t>for</a:t>
            </a:r>
            <a:r>
              <a:rPr lang="it-IT" sz="2400" dirty="0">
                <a:solidFill>
                  <a:srgbClr val="FF0000"/>
                </a:solidFill>
              </a:rPr>
              <a:t> SPS </a:t>
            </a:r>
            <a:r>
              <a:rPr lang="it-IT" sz="2400" dirty="0" err="1">
                <a:solidFill>
                  <a:srgbClr val="FF0000"/>
                </a:solidFill>
              </a:rPr>
              <a:t>intrabunch</a:t>
            </a:r>
            <a:r>
              <a:rPr lang="it-IT" sz="2400" dirty="0">
                <a:solidFill>
                  <a:srgbClr val="FF0000"/>
                </a:solidFill>
              </a:rPr>
              <a:t> feedback system </a:t>
            </a:r>
            <a:endParaRPr lang="en-US" sz="2400" dirty="0">
              <a:solidFill>
                <a:srgbClr val="FF0000"/>
              </a:solidFill>
            </a:endParaRPr>
          </a:p>
        </p:txBody>
      </p:sp>
      <p:sp>
        <p:nvSpPr>
          <p:cNvPr id="11292" name="Line 28"/>
          <p:cNvSpPr>
            <a:spLocks noChangeShapeType="1"/>
          </p:cNvSpPr>
          <p:nvPr/>
        </p:nvSpPr>
        <p:spPr bwMode="auto">
          <a:xfrm>
            <a:off x="468313" y="1484313"/>
            <a:ext cx="0" cy="3382962"/>
          </a:xfrm>
          <a:prstGeom prst="line">
            <a:avLst/>
          </a:prstGeom>
          <a:noFill/>
          <a:ln w="9525">
            <a:solidFill>
              <a:srgbClr val="D60093"/>
            </a:solidFill>
            <a:round/>
            <a:headEnd type="triangle" w="med" len="med"/>
            <a:tailEnd type="triangle" w="med" len="med"/>
          </a:ln>
          <a:effectLst/>
        </p:spPr>
        <p:txBody>
          <a:bodyPr>
            <a:prstTxWarp prst="textNoShape">
              <a:avLst/>
            </a:prstTxWarp>
          </a:bodyPr>
          <a:lstStyle/>
          <a:p>
            <a:endParaRPr lang="en-US"/>
          </a:p>
        </p:txBody>
      </p:sp>
      <p:sp>
        <p:nvSpPr>
          <p:cNvPr id="11293" name="Text Box 29"/>
          <p:cNvSpPr txBox="1">
            <a:spLocks noChangeArrowheads="1"/>
          </p:cNvSpPr>
          <p:nvPr/>
        </p:nvSpPr>
        <p:spPr bwMode="auto">
          <a:xfrm>
            <a:off x="539750" y="2205038"/>
            <a:ext cx="503238"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D60093"/>
                </a:solidFill>
              </a:rPr>
              <a:t>H</a:t>
            </a:r>
            <a:endParaRPr lang="en-US">
              <a:solidFill>
                <a:srgbClr val="D60093"/>
              </a:solidFill>
            </a:endParaRPr>
          </a:p>
        </p:txBody>
      </p:sp>
      <p:sp>
        <p:nvSpPr>
          <p:cNvPr id="11294" name="Text Box 30"/>
          <p:cNvSpPr txBox="1">
            <a:spLocks noChangeArrowheads="1"/>
          </p:cNvSpPr>
          <p:nvPr/>
        </p:nvSpPr>
        <p:spPr bwMode="auto">
          <a:xfrm>
            <a:off x="323850" y="765175"/>
            <a:ext cx="1439863"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0000CC"/>
                </a:solidFill>
              </a:rPr>
              <a:t>F. Marcellini</a:t>
            </a:r>
            <a:endParaRPr lang="en-US">
              <a:solidFill>
                <a:srgbClr val="0000CC"/>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1835150" y="908050"/>
            <a:ext cx="5400675" cy="2954338"/>
          </a:xfrm>
          <a:prstGeom prst="rect">
            <a:avLst/>
          </a:prstGeom>
          <a:noFill/>
          <a:ln w="9525">
            <a:noFill/>
            <a:miter lim="800000"/>
            <a:headEnd/>
            <a:tailEnd/>
          </a:ln>
          <a:effectLst/>
        </p:spPr>
      </p:pic>
      <p:sp>
        <p:nvSpPr>
          <p:cNvPr id="14339" name="Text Box 3"/>
          <p:cNvSpPr txBox="1">
            <a:spLocks noChangeArrowheads="1"/>
          </p:cNvSpPr>
          <p:nvPr/>
        </p:nvSpPr>
        <p:spPr bwMode="auto">
          <a:xfrm>
            <a:off x="323850" y="260350"/>
            <a:ext cx="8424863"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400" dirty="0" err="1">
                <a:solidFill>
                  <a:srgbClr val="FF0000"/>
                </a:solidFill>
              </a:rPr>
              <a:t>Coupling</a:t>
            </a:r>
            <a:r>
              <a:rPr lang="it-IT" sz="2400" dirty="0">
                <a:solidFill>
                  <a:srgbClr val="FF0000"/>
                </a:solidFill>
              </a:rPr>
              <a:t> </a:t>
            </a:r>
            <a:r>
              <a:rPr lang="it-IT" sz="2400" dirty="0" err="1">
                <a:solidFill>
                  <a:srgbClr val="FF0000"/>
                </a:solidFill>
              </a:rPr>
              <a:t>impedance</a:t>
            </a:r>
            <a:r>
              <a:rPr lang="it-IT" sz="2400" dirty="0">
                <a:solidFill>
                  <a:srgbClr val="FF0000"/>
                </a:solidFill>
              </a:rPr>
              <a:t> </a:t>
            </a:r>
            <a:r>
              <a:rPr lang="it-IT" sz="2400" dirty="0" err="1">
                <a:solidFill>
                  <a:srgbClr val="FF0000"/>
                </a:solidFill>
              </a:rPr>
              <a:t>calculations</a:t>
            </a:r>
            <a:r>
              <a:rPr lang="it-IT" sz="2400" dirty="0">
                <a:solidFill>
                  <a:srgbClr val="FF0000"/>
                </a:solidFill>
              </a:rPr>
              <a:t> </a:t>
            </a:r>
            <a:r>
              <a:rPr lang="it-IT" sz="2400" dirty="0" err="1">
                <a:solidFill>
                  <a:srgbClr val="FF0000"/>
                </a:solidFill>
              </a:rPr>
              <a:t>for</a:t>
            </a:r>
            <a:r>
              <a:rPr lang="it-IT" sz="2400" dirty="0">
                <a:solidFill>
                  <a:srgbClr val="FF0000"/>
                </a:solidFill>
              </a:rPr>
              <a:t> </a:t>
            </a:r>
            <a:r>
              <a:rPr lang="it-IT" sz="2400" dirty="0" err="1">
                <a:solidFill>
                  <a:srgbClr val="FF0000"/>
                </a:solidFill>
              </a:rPr>
              <a:t>slotted</a:t>
            </a:r>
            <a:r>
              <a:rPr lang="it-IT" sz="2400" dirty="0">
                <a:solidFill>
                  <a:srgbClr val="FF0000"/>
                </a:solidFill>
              </a:rPr>
              <a:t> </a:t>
            </a:r>
            <a:r>
              <a:rPr lang="it-IT" sz="2400" dirty="0" err="1">
                <a:solidFill>
                  <a:srgbClr val="FF0000"/>
                </a:solidFill>
              </a:rPr>
              <a:t>kicker</a:t>
            </a:r>
            <a:r>
              <a:rPr lang="it-IT" sz="2400" dirty="0">
                <a:solidFill>
                  <a:srgbClr val="FF0000"/>
                </a:solidFill>
              </a:rPr>
              <a:t> (</a:t>
            </a:r>
            <a:r>
              <a:rPr lang="it-IT" sz="2400" dirty="0" err="1">
                <a:solidFill>
                  <a:srgbClr val="FF0000"/>
                </a:solidFill>
              </a:rPr>
              <a:t>M.Zobov</a:t>
            </a:r>
            <a:r>
              <a:rPr lang="it-IT" sz="2400" dirty="0">
                <a:solidFill>
                  <a:srgbClr val="FF0000"/>
                </a:solidFill>
              </a:rPr>
              <a:t>)</a:t>
            </a:r>
            <a:endParaRPr lang="en-US" sz="2400" dirty="0">
              <a:solidFill>
                <a:srgbClr val="FF0000"/>
              </a:solidFill>
            </a:endParaRPr>
          </a:p>
        </p:txBody>
      </p:sp>
      <p:pic>
        <p:nvPicPr>
          <p:cNvPr id="14340" name="Picture 4" descr="dataplot"/>
          <p:cNvPicPr>
            <a:picLocks noChangeAspect="1" noChangeArrowheads="1"/>
          </p:cNvPicPr>
          <p:nvPr/>
        </p:nvPicPr>
        <p:blipFill>
          <a:blip r:embed="rId3"/>
          <a:srcRect/>
          <a:stretch>
            <a:fillRect/>
          </a:stretch>
        </p:blipFill>
        <p:spPr bwMode="auto">
          <a:xfrm>
            <a:off x="539750" y="3933825"/>
            <a:ext cx="3673475" cy="2620963"/>
          </a:xfrm>
          <a:prstGeom prst="rect">
            <a:avLst/>
          </a:prstGeom>
          <a:noFill/>
        </p:spPr>
      </p:pic>
      <p:pic>
        <p:nvPicPr>
          <p:cNvPr id="14341" name="Picture 5" descr="dataplot"/>
          <p:cNvPicPr>
            <a:picLocks noChangeAspect="1" noChangeArrowheads="1"/>
          </p:cNvPicPr>
          <p:nvPr/>
        </p:nvPicPr>
        <p:blipFill>
          <a:blip r:embed="rId4"/>
          <a:srcRect/>
          <a:stretch>
            <a:fillRect/>
          </a:stretch>
        </p:blipFill>
        <p:spPr bwMode="auto">
          <a:xfrm>
            <a:off x="4859338" y="3933825"/>
            <a:ext cx="3673475" cy="2620963"/>
          </a:xfrm>
          <a:prstGeom prst="rect">
            <a:avLst/>
          </a:prstGeom>
          <a:noFill/>
        </p:spPr>
      </p:pic>
      <p:sp>
        <p:nvSpPr>
          <p:cNvPr id="14342" name="Text Box 6"/>
          <p:cNvSpPr txBox="1">
            <a:spLocks noChangeArrowheads="1"/>
          </p:cNvSpPr>
          <p:nvPr/>
        </p:nvSpPr>
        <p:spPr bwMode="auto">
          <a:xfrm>
            <a:off x="611188" y="3500438"/>
            <a:ext cx="165735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CC0000"/>
                </a:solidFill>
              </a:rPr>
              <a:t>Real Part</a:t>
            </a:r>
            <a:endParaRPr lang="en-US">
              <a:solidFill>
                <a:srgbClr val="CC0000"/>
              </a:solidFill>
            </a:endParaRPr>
          </a:p>
        </p:txBody>
      </p:sp>
      <p:sp>
        <p:nvSpPr>
          <p:cNvPr id="14343" name="Text Box 7"/>
          <p:cNvSpPr txBox="1">
            <a:spLocks noChangeArrowheads="1"/>
          </p:cNvSpPr>
          <p:nvPr/>
        </p:nvSpPr>
        <p:spPr bwMode="auto">
          <a:xfrm>
            <a:off x="6877050" y="3500438"/>
            <a:ext cx="1728788"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CC0000"/>
                </a:solidFill>
              </a:rPr>
              <a:t>Imaginary Part</a:t>
            </a:r>
            <a:endParaRPr lang="en-US">
              <a:solidFill>
                <a:srgbClr val="CC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0"/>
          <p:cNvPicPr>
            <a:picLocks noChangeAspect="1" noChangeArrowheads="1"/>
          </p:cNvPicPr>
          <p:nvPr/>
        </p:nvPicPr>
        <p:blipFill>
          <a:blip r:embed="rId2"/>
          <a:srcRect/>
          <a:stretch>
            <a:fillRect/>
          </a:stretch>
        </p:blipFill>
        <p:spPr bwMode="auto">
          <a:xfrm>
            <a:off x="3779838" y="1268413"/>
            <a:ext cx="5364162" cy="4600575"/>
          </a:xfrm>
          <a:prstGeom prst="rect">
            <a:avLst/>
          </a:prstGeom>
          <a:noFill/>
          <a:ln w="9525">
            <a:noFill/>
            <a:miter lim="800000"/>
            <a:headEnd/>
            <a:tailEnd/>
          </a:ln>
        </p:spPr>
      </p:pic>
      <p:pic>
        <p:nvPicPr>
          <p:cNvPr id="12291" name="Picture 6"/>
          <p:cNvPicPr>
            <a:picLocks noChangeAspect="1" noChangeArrowheads="1"/>
          </p:cNvPicPr>
          <p:nvPr/>
        </p:nvPicPr>
        <p:blipFill>
          <a:blip r:embed="rId3"/>
          <a:srcRect/>
          <a:stretch>
            <a:fillRect/>
          </a:stretch>
        </p:blipFill>
        <p:spPr bwMode="auto">
          <a:xfrm>
            <a:off x="250825" y="1196975"/>
            <a:ext cx="3609975" cy="2514600"/>
          </a:xfrm>
          <a:prstGeom prst="rect">
            <a:avLst/>
          </a:prstGeom>
          <a:noFill/>
          <a:ln w="9525">
            <a:noFill/>
            <a:miter lim="800000"/>
            <a:headEnd/>
            <a:tailEnd/>
          </a:ln>
        </p:spPr>
      </p:pic>
      <p:pic>
        <p:nvPicPr>
          <p:cNvPr id="12292" name="Picture 23"/>
          <p:cNvPicPr>
            <a:picLocks noChangeAspect="1" noChangeArrowheads="1"/>
          </p:cNvPicPr>
          <p:nvPr/>
        </p:nvPicPr>
        <p:blipFill>
          <a:blip r:embed="rId4"/>
          <a:srcRect/>
          <a:stretch>
            <a:fillRect/>
          </a:stretch>
        </p:blipFill>
        <p:spPr bwMode="auto">
          <a:xfrm>
            <a:off x="179388" y="3716338"/>
            <a:ext cx="3527425" cy="2465387"/>
          </a:xfrm>
          <a:prstGeom prst="rect">
            <a:avLst/>
          </a:prstGeom>
          <a:noFill/>
          <a:ln w="9525">
            <a:noFill/>
            <a:miter lim="800000"/>
            <a:headEnd/>
            <a:tailEnd/>
          </a:ln>
        </p:spPr>
      </p:pic>
      <p:sp>
        <p:nvSpPr>
          <p:cNvPr id="12293" name="Text Box 5"/>
          <p:cNvSpPr txBox="1">
            <a:spLocks noChangeArrowheads="1"/>
          </p:cNvSpPr>
          <p:nvPr/>
        </p:nvSpPr>
        <p:spPr bwMode="auto">
          <a:xfrm>
            <a:off x="1403350" y="115888"/>
            <a:ext cx="6408738" cy="76944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it-IT" sz="2400" dirty="0" err="1">
                <a:solidFill>
                  <a:srgbClr val="FF0000"/>
                </a:solidFill>
              </a:rPr>
              <a:t>Study</a:t>
            </a:r>
            <a:r>
              <a:rPr lang="it-IT" sz="2400" dirty="0">
                <a:solidFill>
                  <a:srgbClr val="FF0000"/>
                </a:solidFill>
              </a:rPr>
              <a:t> </a:t>
            </a:r>
            <a:r>
              <a:rPr lang="it-IT" sz="2400" dirty="0" err="1">
                <a:solidFill>
                  <a:srgbClr val="FF0000"/>
                </a:solidFill>
              </a:rPr>
              <a:t>of</a:t>
            </a:r>
            <a:r>
              <a:rPr lang="it-IT" sz="2400" dirty="0">
                <a:solidFill>
                  <a:srgbClr val="FF0000"/>
                </a:solidFill>
              </a:rPr>
              <a:t> </a:t>
            </a:r>
            <a:r>
              <a:rPr lang="it-IT" sz="2400" dirty="0" err="1">
                <a:solidFill>
                  <a:srgbClr val="FF0000"/>
                </a:solidFill>
              </a:rPr>
              <a:t>flat</a:t>
            </a:r>
            <a:r>
              <a:rPr lang="it-IT" sz="2400" dirty="0">
                <a:solidFill>
                  <a:srgbClr val="FF0000"/>
                </a:solidFill>
              </a:rPr>
              <a:t> </a:t>
            </a:r>
            <a:r>
              <a:rPr lang="it-IT" sz="2400" dirty="0" err="1">
                <a:solidFill>
                  <a:srgbClr val="FF0000"/>
                </a:solidFill>
              </a:rPr>
              <a:t>beam</a:t>
            </a:r>
            <a:r>
              <a:rPr lang="it-IT" sz="2400" dirty="0">
                <a:solidFill>
                  <a:srgbClr val="FF0000"/>
                </a:solidFill>
              </a:rPr>
              <a:t> </a:t>
            </a:r>
            <a:r>
              <a:rPr lang="it-IT" sz="2400" dirty="0" err="1">
                <a:solidFill>
                  <a:srgbClr val="FF0000"/>
                </a:solidFill>
              </a:rPr>
              <a:t>collisions</a:t>
            </a:r>
            <a:r>
              <a:rPr lang="it-IT" sz="2400" dirty="0">
                <a:solidFill>
                  <a:srgbClr val="FF0000"/>
                </a:solidFill>
              </a:rPr>
              <a:t> </a:t>
            </a:r>
            <a:r>
              <a:rPr lang="it-IT" sz="2400" dirty="0" err="1">
                <a:solidFill>
                  <a:srgbClr val="FF0000"/>
                </a:solidFill>
              </a:rPr>
              <a:t>for</a:t>
            </a:r>
            <a:r>
              <a:rPr lang="it-IT" sz="2400" dirty="0">
                <a:solidFill>
                  <a:srgbClr val="FF0000"/>
                </a:solidFill>
              </a:rPr>
              <a:t> LHC upgrade </a:t>
            </a:r>
            <a:r>
              <a:rPr lang="it-IT" sz="2000" dirty="0">
                <a:solidFill>
                  <a:srgbClr val="FF0000"/>
                </a:solidFill>
              </a:rPr>
              <a:t>(</a:t>
            </a:r>
            <a:r>
              <a:rPr lang="it-IT" sz="2000" dirty="0" err="1">
                <a:solidFill>
                  <a:srgbClr val="FF0000"/>
                </a:solidFill>
              </a:rPr>
              <a:t>D.Shatilov</a:t>
            </a:r>
            <a:r>
              <a:rPr lang="it-IT" sz="2000" dirty="0">
                <a:solidFill>
                  <a:srgbClr val="FF0000"/>
                </a:solidFill>
              </a:rPr>
              <a:t>, </a:t>
            </a:r>
            <a:r>
              <a:rPr lang="it-IT" sz="2000" dirty="0" err="1">
                <a:solidFill>
                  <a:srgbClr val="FF0000"/>
                </a:solidFill>
              </a:rPr>
              <a:t>M.Zobov</a:t>
            </a:r>
            <a:r>
              <a:rPr lang="it-IT" sz="2000" dirty="0">
                <a:solidFill>
                  <a:srgbClr val="FF0000"/>
                </a:solidFill>
              </a:rPr>
              <a:t>)</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descr="C:\Users\David\Desktop\DAFNE\elettrodi\IPAC12\Fig5_new.jpg"/>
          <p:cNvPicPr>
            <a:picLocks noChangeAspect="1" noChangeArrowheads="1"/>
          </p:cNvPicPr>
          <p:nvPr/>
        </p:nvPicPr>
        <p:blipFill>
          <a:blip r:embed="rId2"/>
          <a:srcRect/>
          <a:stretch>
            <a:fillRect/>
          </a:stretch>
        </p:blipFill>
        <p:spPr bwMode="auto">
          <a:xfrm>
            <a:off x="250825" y="1341438"/>
            <a:ext cx="3744913" cy="2546350"/>
          </a:xfrm>
          <a:prstGeom prst="rect">
            <a:avLst/>
          </a:prstGeom>
          <a:noFill/>
          <a:ln w="9525">
            <a:noFill/>
            <a:miter lim="800000"/>
            <a:headEnd/>
            <a:tailEnd/>
          </a:ln>
        </p:spPr>
      </p:pic>
      <p:pic>
        <p:nvPicPr>
          <p:cNvPr id="10243" name="Immagine 4"/>
          <p:cNvPicPr>
            <a:picLocks noChangeAspect="1"/>
          </p:cNvPicPr>
          <p:nvPr/>
        </p:nvPicPr>
        <p:blipFill>
          <a:blip r:embed="rId3"/>
          <a:srcRect/>
          <a:stretch>
            <a:fillRect/>
          </a:stretch>
        </p:blipFill>
        <p:spPr bwMode="auto">
          <a:xfrm>
            <a:off x="323850" y="4160838"/>
            <a:ext cx="3743325" cy="2697162"/>
          </a:xfrm>
          <a:prstGeom prst="rect">
            <a:avLst/>
          </a:prstGeom>
          <a:noFill/>
          <a:ln w="9525">
            <a:noFill/>
            <a:miter lim="800000"/>
            <a:headEnd/>
            <a:tailEnd/>
          </a:ln>
        </p:spPr>
      </p:pic>
      <p:pic>
        <p:nvPicPr>
          <p:cNvPr id="10244" name="Picture 4" descr="_tune_spread_H_180806_181737"/>
          <p:cNvPicPr>
            <a:picLocks noChangeAspect="1" noChangeArrowheads="1"/>
          </p:cNvPicPr>
          <p:nvPr/>
        </p:nvPicPr>
        <p:blipFill>
          <a:blip r:embed="rId4"/>
          <a:srcRect/>
          <a:stretch>
            <a:fillRect/>
          </a:stretch>
        </p:blipFill>
        <p:spPr bwMode="auto">
          <a:xfrm>
            <a:off x="4859338" y="4292600"/>
            <a:ext cx="3240087" cy="2424113"/>
          </a:xfrm>
          <a:prstGeom prst="rect">
            <a:avLst/>
          </a:prstGeom>
          <a:noFill/>
        </p:spPr>
      </p:pic>
      <p:pic>
        <p:nvPicPr>
          <p:cNvPr id="10245" name="Picture 5"/>
          <p:cNvPicPr>
            <a:picLocks noChangeAspect="1" noChangeArrowheads="1"/>
          </p:cNvPicPr>
          <p:nvPr/>
        </p:nvPicPr>
        <p:blipFill>
          <a:blip r:embed="rId5"/>
          <a:srcRect/>
          <a:stretch>
            <a:fillRect/>
          </a:stretch>
        </p:blipFill>
        <p:spPr bwMode="auto">
          <a:xfrm>
            <a:off x="4284663" y="1484313"/>
            <a:ext cx="4465637" cy="2414587"/>
          </a:xfrm>
          <a:prstGeom prst="rect">
            <a:avLst/>
          </a:prstGeom>
          <a:noFill/>
          <a:ln w="9525">
            <a:noFill/>
            <a:round/>
            <a:headEnd/>
            <a:tailEnd/>
          </a:ln>
          <a:effectLst/>
        </p:spPr>
      </p:pic>
      <p:sp>
        <p:nvSpPr>
          <p:cNvPr id="10246" name="Text Box 6"/>
          <p:cNvSpPr txBox="1">
            <a:spLocks noChangeArrowheads="1"/>
          </p:cNvSpPr>
          <p:nvPr/>
        </p:nvSpPr>
        <p:spPr bwMode="auto">
          <a:xfrm>
            <a:off x="1116013" y="115888"/>
            <a:ext cx="7272337" cy="83099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it-IT" sz="2400" dirty="0" err="1">
                <a:solidFill>
                  <a:srgbClr val="FF0000"/>
                </a:solidFill>
              </a:rPr>
              <a:t>Experimental</a:t>
            </a:r>
            <a:r>
              <a:rPr lang="it-IT" sz="2400" dirty="0">
                <a:solidFill>
                  <a:srgbClr val="FF0000"/>
                </a:solidFill>
              </a:rPr>
              <a:t> </a:t>
            </a:r>
            <a:r>
              <a:rPr lang="it-IT" sz="2400" dirty="0" err="1">
                <a:solidFill>
                  <a:srgbClr val="FF0000"/>
                </a:solidFill>
              </a:rPr>
              <a:t>study</a:t>
            </a:r>
            <a:r>
              <a:rPr lang="it-IT" sz="2400" dirty="0">
                <a:solidFill>
                  <a:srgbClr val="FF0000"/>
                </a:solidFill>
              </a:rPr>
              <a:t> </a:t>
            </a:r>
            <a:r>
              <a:rPr lang="it-IT" sz="2400" dirty="0" err="1">
                <a:solidFill>
                  <a:srgbClr val="FF0000"/>
                </a:solidFill>
              </a:rPr>
              <a:t>of</a:t>
            </a:r>
            <a:r>
              <a:rPr lang="it-IT" sz="2400" dirty="0">
                <a:solidFill>
                  <a:srgbClr val="FF0000"/>
                </a:solidFill>
              </a:rPr>
              <a:t> </a:t>
            </a:r>
            <a:r>
              <a:rPr lang="it-IT" sz="2400" dirty="0" err="1">
                <a:solidFill>
                  <a:srgbClr val="FF0000"/>
                </a:solidFill>
              </a:rPr>
              <a:t>e-cloud</a:t>
            </a:r>
            <a:r>
              <a:rPr lang="it-IT" sz="2400" dirty="0">
                <a:solidFill>
                  <a:srgbClr val="FF0000"/>
                </a:solidFill>
              </a:rPr>
              <a:t> </a:t>
            </a:r>
            <a:r>
              <a:rPr lang="it-IT" sz="2400" dirty="0" err="1">
                <a:solidFill>
                  <a:srgbClr val="FF0000"/>
                </a:solidFill>
              </a:rPr>
              <a:t>suppression</a:t>
            </a:r>
            <a:r>
              <a:rPr lang="it-IT" sz="2400" dirty="0">
                <a:solidFill>
                  <a:srgbClr val="FF0000"/>
                </a:solidFill>
              </a:rPr>
              <a:t> </a:t>
            </a:r>
            <a:r>
              <a:rPr lang="it-IT" sz="2400" dirty="0" err="1">
                <a:solidFill>
                  <a:srgbClr val="FF0000"/>
                </a:solidFill>
              </a:rPr>
              <a:t>by</a:t>
            </a:r>
            <a:r>
              <a:rPr lang="it-IT" sz="2400" dirty="0">
                <a:solidFill>
                  <a:srgbClr val="FF0000"/>
                </a:solidFill>
              </a:rPr>
              <a:t> clearing </a:t>
            </a:r>
            <a:r>
              <a:rPr lang="it-IT" sz="2400" dirty="0" err="1">
                <a:solidFill>
                  <a:srgbClr val="FF0000"/>
                </a:solidFill>
              </a:rPr>
              <a:t>electrodes</a:t>
            </a:r>
            <a:r>
              <a:rPr lang="it-IT" sz="2400" dirty="0">
                <a:solidFill>
                  <a:srgbClr val="FF0000"/>
                </a:solidFill>
              </a:rPr>
              <a:t> </a:t>
            </a:r>
            <a:r>
              <a:rPr lang="it-IT" sz="2000" dirty="0">
                <a:solidFill>
                  <a:srgbClr val="FF0000"/>
                </a:solidFill>
              </a:rPr>
              <a:t>(</a:t>
            </a:r>
            <a:r>
              <a:rPr lang="it-IT" sz="2000" dirty="0" err="1">
                <a:solidFill>
                  <a:srgbClr val="FF0000"/>
                </a:solidFill>
              </a:rPr>
              <a:t>D.Alesini</a:t>
            </a:r>
            <a:r>
              <a:rPr lang="it-IT" sz="2000" dirty="0">
                <a:solidFill>
                  <a:srgbClr val="FF0000"/>
                </a:solidFill>
              </a:rPr>
              <a:t>, </a:t>
            </a:r>
            <a:r>
              <a:rPr lang="it-IT" sz="2000" dirty="0" err="1">
                <a:solidFill>
                  <a:srgbClr val="FF0000"/>
                </a:solidFill>
              </a:rPr>
              <a:t>A.Drago</a:t>
            </a:r>
            <a:r>
              <a:rPr lang="it-IT" sz="2000" dirty="0">
                <a:solidFill>
                  <a:srgbClr val="FF0000"/>
                </a:solidFill>
              </a:rPr>
              <a:t> </a:t>
            </a:r>
            <a:r>
              <a:rPr lang="it-IT" sz="2000" dirty="0" err="1">
                <a:solidFill>
                  <a:srgbClr val="FF0000"/>
                </a:solidFill>
              </a:rPr>
              <a:t>et</a:t>
            </a:r>
            <a:r>
              <a:rPr lang="it-IT" sz="2000" dirty="0">
                <a:solidFill>
                  <a:srgbClr val="FF0000"/>
                </a:solidFill>
              </a:rPr>
              <a:t> al.)</a:t>
            </a:r>
            <a:endParaRPr lang="en-US" sz="2000" dirty="0">
              <a:solidFill>
                <a:srgbClr val="FF0000"/>
              </a:solidFill>
            </a:endParaRPr>
          </a:p>
        </p:txBody>
      </p:sp>
      <p:sp>
        <p:nvSpPr>
          <p:cNvPr id="10247" name="Text Box 7"/>
          <p:cNvSpPr txBox="1">
            <a:spLocks noChangeArrowheads="1"/>
          </p:cNvSpPr>
          <p:nvPr/>
        </p:nvSpPr>
        <p:spPr bwMode="auto">
          <a:xfrm>
            <a:off x="971550" y="1052513"/>
            <a:ext cx="2376488"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0000CC"/>
                </a:solidFill>
              </a:rPr>
              <a:t>Instability growth rate</a:t>
            </a:r>
            <a:endParaRPr lang="en-US">
              <a:solidFill>
                <a:srgbClr val="0000CC"/>
              </a:solidFill>
            </a:endParaRPr>
          </a:p>
        </p:txBody>
      </p:sp>
      <p:sp>
        <p:nvSpPr>
          <p:cNvPr id="10248" name="Text Box 8"/>
          <p:cNvSpPr txBox="1">
            <a:spLocks noChangeArrowheads="1"/>
          </p:cNvSpPr>
          <p:nvPr/>
        </p:nvSpPr>
        <p:spPr bwMode="auto">
          <a:xfrm>
            <a:off x="4932363" y="1125538"/>
            <a:ext cx="3311525"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0000CC"/>
                </a:solidFill>
              </a:rPr>
              <a:t>Vertical beam size increase</a:t>
            </a:r>
            <a:endParaRPr lang="en-US">
              <a:solidFill>
                <a:srgbClr val="0000CC"/>
              </a:solidFill>
            </a:endParaRPr>
          </a:p>
        </p:txBody>
      </p:sp>
      <p:sp>
        <p:nvSpPr>
          <p:cNvPr id="10249" name="Text Box 9"/>
          <p:cNvSpPr txBox="1">
            <a:spLocks noChangeArrowheads="1"/>
          </p:cNvSpPr>
          <p:nvPr/>
        </p:nvSpPr>
        <p:spPr bwMode="auto">
          <a:xfrm>
            <a:off x="827088" y="3860800"/>
            <a:ext cx="2879725"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0000CC"/>
                </a:solidFill>
              </a:rPr>
              <a:t>Absorbed e-cloud current</a:t>
            </a:r>
            <a:endParaRPr lang="en-US">
              <a:solidFill>
                <a:srgbClr val="0000CC"/>
              </a:solidFill>
            </a:endParaRPr>
          </a:p>
        </p:txBody>
      </p:sp>
      <p:sp>
        <p:nvSpPr>
          <p:cNvPr id="10250" name="Text Box 10"/>
          <p:cNvSpPr txBox="1">
            <a:spLocks noChangeArrowheads="1"/>
          </p:cNvSpPr>
          <p:nvPr/>
        </p:nvSpPr>
        <p:spPr bwMode="auto">
          <a:xfrm>
            <a:off x="4787900" y="3933825"/>
            <a:ext cx="3311525"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a:solidFill>
                  <a:srgbClr val="0000CC"/>
                </a:solidFill>
              </a:rPr>
              <a:t>Tune spread along bunch train</a:t>
            </a:r>
            <a:endParaRPr lang="en-US">
              <a:solidFill>
                <a:srgbClr val="0000CC"/>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srcRect/>
          <a:stretch>
            <a:fillRect/>
          </a:stretch>
        </p:blipFill>
        <p:spPr bwMode="auto">
          <a:xfrm>
            <a:off x="1298575" y="1296988"/>
            <a:ext cx="5857875" cy="4683125"/>
          </a:xfrm>
          <a:prstGeom prst="rect">
            <a:avLst/>
          </a:prstGeom>
          <a:noFill/>
          <a:ln w="9525">
            <a:noFill/>
            <a:miter lim="800000"/>
            <a:headEnd/>
            <a:tailEnd/>
          </a:ln>
        </p:spPr>
      </p:pic>
      <p:sp>
        <p:nvSpPr>
          <p:cNvPr id="15363" name="TextBox 4"/>
          <p:cNvSpPr txBox="1">
            <a:spLocks noChangeArrowheads="1"/>
          </p:cNvSpPr>
          <p:nvPr/>
        </p:nvSpPr>
        <p:spPr bwMode="auto">
          <a:xfrm>
            <a:off x="884484" y="361950"/>
            <a:ext cx="8000507" cy="830997"/>
          </a:xfrm>
          <a:prstGeom prst="rect">
            <a:avLst/>
          </a:prstGeom>
          <a:noFill/>
          <a:ln w="9525">
            <a:noFill/>
            <a:miter lim="800000"/>
            <a:headEnd/>
            <a:tailEnd/>
          </a:ln>
        </p:spPr>
        <p:txBody>
          <a:bodyPr wrap="none">
            <a:prstTxWarp prst="textNoShape">
              <a:avLst/>
            </a:prstTxWarp>
            <a:spAutoFit/>
          </a:bodyPr>
          <a:lstStyle/>
          <a:p>
            <a:pPr algn="ctr" defTabSz="457200"/>
            <a:r>
              <a:rPr lang="en-US" sz="2400" dirty="0">
                <a:solidFill>
                  <a:srgbClr val="FF0000"/>
                </a:solidFill>
                <a:latin typeface="Calibri" pitchFamily="36" charset="0"/>
                <a:ea typeface="ＭＳ Ｐゴシック" pitchFamily="36" charset="-128"/>
                <a:cs typeface="ＭＳ Ｐゴシック" pitchFamily="36" charset="-128"/>
              </a:rPr>
              <a:t>High Luminosity LHC</a:t>
            </a:r>
          </a:p>
          <a:p>
            <a:pPr algn="ctr" defTabSz="457200"/>
            <a:r>
              <a:rPr lang="en-US" sz="2400" dirty="0">
                <a:solidFill>
                  <a:srgbClr val="FF0000"/>
                </a:solidFill>
                <a:latin typeface="Calibri" pitchFamily="36" charset="0"/>
                <a:ea typeface="ＭＳ Ｐゴシック" pitchFamily="36" charset="-128"/>
                <a:cs typeface="ＭＳ Ｐゴシック" pitchFamily="36" charset="-128"/>
              </a:rPr>
              <a:t>Study of the tolerances for the </a:t>
            </a:r>
            <a:r>
              <a:rPr lang="en-US" sz="2400" dirty="0" err="1">
                <a:solidFill>
                  <a:srgbClr val="FF0000"/>
                </a:solidFill>
                <a:latin typeface="Calibri" pitchFamily="36" charset="0"/>
                <a:ea typeface="ＭＳ Ｐゴシック" pitchFamily="36" charset="-128"/>
                <a:cs typeface="ＭＳ Ｐゴシック" pitchFamily="36" charset="-128"/>
              </a:rPr>
              <a:t>quadrupole</a:t>
            </a:r>
            <a:r>
              <a:rPr lang="en-US" sz="2400" dirty="0">
                <a:solidFill>
                  <a:srgbClr val="FF0000"/>
                </a:solidFill>
                <a:latin typeface="Calibri" pitchFamily="36" charset="0"/>
                <a:ea typeface="ＭＳ Ｐゴシック" pitchFamily="36" charset="-128"/>
                <a:cs typeface="ＭＳ Ｐゴシック" pitchFamily="36" charset="-128"/>
              </a:rPr>
              <a:t> strengths in the IR5 </a:t>
            </a:r>
          </a:p>
        </p:txBody>
      </p:sp>
      <p:sp>
        <p:nvSpPr>
          <p:cNvPr id="15364" name="Text Box 4"/>
          <p:cNvSpPr txBox="1">
            <a:spLocks noChangeArrowheads="1"/>
          </p:cNvSpPr>
          <p:nvPr/>
        </p:nvSpPr>
        <p:spPr bwMode="auto">
          <a:xfrm>
            <a:off x="6791325" y="6097588"/>
            <a:ext cx="1393825"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it-IT" sz="2000">
                <a:solidFill>
                  <a:srgbClr val="CC0066"/>
                </a:solidFill>
                <a:ea typeface="ＭＳ Ｐゴシック" pitchFamily="36" charset="-128"/>
                <a:cs typeface="ＭＳ Ｐゴシック" pitchFamily="36" charset="-128"/>
              </a:rPr>
              <a:t>C. Milardi</a:t>
            </a:r>
            <a:endParaRPr lang="en-US" sz="2000">
              <a:solidFill>
                <a:srgbClr val="CC0066"/>
              </a:solidFill>
              <a:ea typeface="ＭＳ Ｐゴシック" pitchFamily="36" charset="-128"/>
              <a:cs typeface="ＭＳ Ｐゴシック" pitchFamily="36" charset="-12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7"/>
          <p:cNvSpPr txBox="1">
            <a:spLocks/>
          </p:cNvSpPr>
          <p:nvPr/>
        </p:nvSpPr>
        <p:spPr>
          <a:xfrm>
            <a:off x="888044" y="1238250"/>
            <a:ext cx="7762080" cy="615950"/>
          </a:xfrm>
          <a:prstGeom prst="rect">
            <a:avLst/>
          </a:prstGeom>
        </p:spPr>
        <p:txBody>
          <a:bodyPr>
            <a:noAutofit/>
          </a:bodyPr>
          <a:lstStyle/>
          <a:p>
            <a:pPr algn="ctr"/>
            <a:r>
              <a:rPr lang="en-US" sz="2800" dirty="0">
                <a:solidFill>
                  <a:srgbClr val="FF0000"/>
                </a:solidFill>
                <a:latin typeface="+mj-lt"/>
              </a:rPr>
              <a:t>CTF3 Achievements – Drive Beam Generation</a:t>
            </a:r>
          </a:p>
        </p:txBody>
      </p:sp>
      <p:grpSp>
        <p:nvGrpSpPr>
          <p:cNvPr id="4" name="Group 12"/>
          <p:cNvGrpSpPr/>
          <p:nvPr/>
        </p:nvGrpSpPr>
        <p:grpSpPr>
          <a:xfrm>
            <a:off x="4419600" y="3581400"/>
            <a:ext cx="4572000" cy="2895600"/>
            <a:chOff x="4191000" y="3352800"/>
            <a:chExt cx="4724400" cy="3048000"/>
          </a:xfrm>
          <a:effectLst>
            <a:outerShdw blurRad="50800" dist="38100" dir="2700000">
              <a:srgbClr val="000000">
                <a:alpha val="43000"/>
              </a:srgbClr>
            </a:outerShdw>
          </a:effectLst>
        </p:grpSpPr>
        <p:pic>
          <p:nvPicPr>
            <p:cNvPr id="11" name="Picture 43"/>
            <p:cNvPicPr>
              <a:picLocks noChangeAspect="1" noChangeArrowheads="1"/>
            </p:cNvPicPr>
            <p:nvPr/>
          </p:nvPicPr>
          <p:blipFill>
            <a:blip r:embed="rId2" cstate="print"/>
            <a:srcRect/>
            <a:stretch>
              <a:fillRect/>
            </a:stretch>
          </p:blipFill>
          <p:spPr bwMode="auto">
            <a:xfrm>
              <a:off x="4191000" y="3352800"/>
              <a:ext cx="4724400" cy="3024276"/>
            </a:xfrm>
            <a:prstGeom prst="rect">
              <a:avLst/>
            </a:prstGeom>
            <a:noFill/>
            <a:ln w="0">
              <a:noFill/>
              <a:miter lim="800000"/>
              <a:headEnd/>
              <a:tailEnd/>
            </a:ln>
          </p:spPr>
        </p:pic>
        <p:sp>
          <p:nvSpPr>
            <p:cNvPr id="12" name="Rectangle 11"/>
            <p:cNvSpPr/>
            <p:nvPr/>
          </p:nvSpPr>
          <p:spPr>
            <a:xfrm>
              <a:off x="4191000" y="3352800"/>
              <a:ext cx="4724400" cy="3048000"/>
            </a:xfrm>
            <a:prstGeom prst="rect">
              <a:avLst/>
            </a:prstGeom>
            <a:noFill/>
            <a:ln w="25400" cap="flat" cmpd="sng" algn="ctr">
              <a:solidFill>
                <a:srgbClr val="00187E"/>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Content Placeholder 2"/>
          <p:cNvSpPr txBox="1">
            <a:spLocks/>
          </p:cNvSpPr>
          <p:nvPr/>
        </p:nvSpPr>
        <p:spPr bwMode="auto">
          <a:xfrm>
            <a:off x="5791200" y="2209800"/>
            <a:ext cx="2743200" cy="838200"/>
          </a:xfrm>
          <a:prstGeom prst="rect">
            <a:avLst/>
          </a:prstGeom>
          <a:solidFill>
            <a:srgbClr val="DCE6F2"/>
          </a:solidFill>
          <a:ln w="9525">
            <a:noFill/>
            <a:miter lim="800000"/>
            <a:headEnd/>
            <a:tailEnd/>
          </a:ln>
          <a:effectLst>
            <a:outerShdw dist="38100" dir="2700000" rotWithShape="0">
              <a:srgbClr val="808080">
                <a:alpha val="42999"/>
              </a:srgbClr>
            </a:outerShdw>
          </a:effectLst>
        </p:spPr>
        <p:txBody>
          <a:bodyPr/>
          <a:lstStyle/>
          <a:p>
            <a:pPr defTabSz="457200">
              <a:lnSpc>
                <a:spcPct val="80000"/>
              </a:lnSpc>
              <a:spcBef>
                <a:spcPct val="20000"/>
              </a:spcBef>
              <a:buFont typeface="Arial" pitchFamily="34" charset="0"/>
              <a:buNone/>
            </a:pPr>
            <a:r>
              <a:rPr lang="en-GB" sz="1600" b="1" dirty="0">
                <a:solidFill>
                  <a:srgbClr val="17375E"/>
                </a:solidFill>
                <a:latin typeface="+mn-lt"/>
              </a:rPr>
              <a:t>Beam recombination </a:t>
            </a:r>
          </a:p>
          <a:p>
            <a:pPr defTabSz="457200">
              <a:lnSpc>
                <a:spcPct val="80000"/>
              </a:lnSpc>
              <a:spcBef>
                <a:spcPct val="20000"/>
              </a:spcBef>
              <a:buFont typeface="Arial" pitchFamily="34" charset="0"/>
              <a:buNone/>
            </a:pPr>
            <a:endParaRPr lang="en-GB" sz="900" dirty="0">
              <a:latin typeface="+mn-lt"/>
            </a:endParaRPr>
          </a:p>
          <a:p>
            <a:pPr marL="228600" indent="-228600" defTabSz="457200">
              <a:lnSpc>
                <a:spcPct val="80000"/>
              </a:lnSpc>
              <a:spcBef>
                <a:spcPct val="20000"/>
              </a:spcBef>
              <a:buFont typeface="Arial" pitchFamily="34" charset="0"/>
              <a:buChar char="•"/>
            </a:pPr>
            <a:r>
              <a:rPr lang="en-GB" sz="1200" dirty="0">
                <a:latin typeface="+mn-lt"/>
              </a:rPr>
              <a:t>Factor 8 recombination by RF deflector injection</a:t>
            </a:r>
            <a:endParaRPr lang="en-GB" sz="1200" dirty="0" smtClean="0">
              <a:latin typeface="+mn-lt"/>
            </a:endParaRPr>
          </a:p>
          <a:p>
            <a:pPr marL="228600" indent="-228600" defTabSz="457200">
              <a:lnSpc>
                <a:spcPct val="80000"/>
              </a:lnSpc>
              <a:spcBef>
                <a:spcPct val="20000"/>
              </a:spcBef>
            </a:pPr>
            <a:endParaRPr lang="en-GB" sz="1200" dirty="0" smtClean="0">
              <a:latin typeface="+mn-lt"/>
            </a:endParaRPr>
          </a:p>
          <a:p>
            <a:pPr defTabSz="457200">
              <a:lnSpc>
                <a:spcPct val="80000"/>
              </a:lnSpc>
              <a:spcBef>
                <a:spcPct val="20000"/>
              </a:spcBef>
              <a:buFont typeface="Arial" pitchFamily="34" charset="0"/>
              <a:buNone/>
            </a:pPr>
            <a:endParaRPr lang="en-GB" sz="1200" dirty="0">
              <a:latin typeface="+mn-lt"/>
            </a:endParaRPr>
          </a:p>
        </p:txBody>
      </p:sp>
      <p:grpSp>
        <p:nvGrpSpPr>
          <p:cNvPr id="5" name="Group 70"/>
          <p:cNvGrpSpPr>
            <a:grpSpLocks noChangeAspect="1"/>
          </p:cNvGrpSpPr>
          <p:nvPr/>
        </p:nvGrpSpPr>
        <p:grpSpPr bwMode="auto">
          <a:xfrm>
            <a:off x="228600" y="1981200"/>
            <a:ext cx="5248606" cy="2038350"/>
            <a:chOff x="2291" y="2909"/>
            <a:chExt cx="3311" cy="1284"/>
          </a:xfrm>
        </p:grpSpPr>
        <p:grpSp>
          <p:nvGrpSpPr>
            <p:cNvPr id="6" name="Group 72"/>
            <p:cNvGrpSpPr>
              <a:grpSpLocks/>
            </p:cNvGrpSpPr>
            <p:nvPr/>
          </p:nvGrpSpPr>
          <p:grpSpPr bwMode="auto">
            <a:xfrm>
              <a:off x="3584" y="3321"/>
              <a:ext cx="440" cy="332"/>
              <a:chOff x="3584" y="3321"/>
              <a:chExt cx="440" cy="332"/>
            </a:xfrm>
          </p:grpSpPr>
          <p:sp>
            <p:nvSpPr>
              <p:cNvPr id="1364" name="Freeform 73"/>
              <p:cNvSpPr>
                <a:spLocks/>
              </p:cNvSpPr>
              <p:nvPr/>
            </p:nvSpPr>
            <p:spPr bwMode="auto">
              <a:xfrm>
                <a:off x="3640" y="3323"/>
                <a:ext cx="338" cy="43"/>
              </a:xfrm>
              <a:custGeom>
                <a:avLst/>
                <a:gdLst/>
                <a:ahLst/>
                <a:cxnLst>
                  <a:cxn ang="0">
                    <a:pos x="676" y="79"/>
                  </a:cxn>
                  <a:cxn ang="0">
                    <a:pos x="665" y="87"/>
                  </a:cxn>
                  <a:cxn ang="0">
                    <a:pos x="0" y="7"/>
                  </a:cxn>
                  <a:cxn ang="0">
                    <a:pos x="13" y="0"/>
                  </a:cxn>
                  <a:cxn ang="0">
                    <a:pos x="676" y="79"/>
                  </a:cxn>
                </a:cxnLst>
                <a:rect l="0" t="0" r="r" b="b"/>
                <a:pathLst>
                  <a:path w="676" h="87">
                    <a:moveTo>
                      <a:pt x="676" y="79"/>
                    </a:moveTo>
                    <a:lnTo>
                      <a:pt x="665" y="87"/>
                    </a:lnTo>
                    <a:lnTo>
                      <a:pt x="0" y="7"/>
                    </a:lnTo>
                    <a:lnTo>
                      <a:pt x="13" y="0"/>
                    </a:lnTo>
                    <a:lnTo>
                      <a:pt x="676" y="79"/>
                    </a:lnTo>
                    <a:close/>
                  </a:path>
                </a:pathLst>
              </a:custGeom>
              <a:solidFill>
                <a:srgbClr val="3B3B3B"/>
              </a:solidFill>
              <a:ln w="9525">
                <a:noFill/>
                <a:round/>
                <a:headEnd/>
                <a:tailEnd/>
              </a:ln>
            </p:spPr>
            <p:txBody>
              <a:bodyPr>
                <a:prstTxWarp prst="textNoShape">
                  <a:avLst/>
                </a:prstTxWarp>
              </a:bodyPr>
              <a:lstStyle/>
              <a:p>
                <a:endParaRPr lang="en-US">
                  <a:latin typeface="+mn-lt"/>
                </a:endParaRPr>
              </a:p>
            </p:txBody>
          </p:sp>
          <p:sp>
            <p:nvSpPr>
              <p:cNvPr id="1365" name="Freeform 74"/>
              <p:cNvSpPr>
                <a:spLocks/>
              </p:cNvSpPr>
              <p:nvPr/>
            </p:nvSpPr>
            <p:spPr bwMode="auto">
              <a:xfrm>
                <a:off x="3644" y="3323"/>
                <a:ext cx="334" cy="40"/>
              </a:xfrm>
              <a:custGeom>
                <a:avLst/>
                <a:gdLst/>
                <a:ahLst/>
                <a:cxnLst>
                  <a:cxn ang="0">
                    <a:pos x="667" y="79"/>
                  </a:cxn>
                  <a:cxn ang="0">
                    <a:pos x="665" y="80"/>
                  </a:cxn>
                  <a:cxn ang="0">
                    <a:pos x="0" y="2"/>
                  </a:cxn>
                  <a:cxn ang="0">
                    <a:pos x="4" y="0"/>
                  </a:cxn>
                  <a:cxn ang="0">
                    <a:pos x="667" y="79"/>
                  </a:cxn>
                </a:cxnLst>
                <a:rect l="0" t="0" r="r" b="b"/>
                <a:pathLst>
                  <a:path w="667" h="80">
                    <a:moveTo>
                      <a:pt x="667" y="79"/>
                    </a:moveTo>
                    <a:lnTo>
                      <a:pt x="665" y="80"/>
                    </a:lnTo>
                    <a:lnTo>
                      <a:pt x="0" y="2"/>
                    </a:lnTo>
                    <a:lnTo>
                      <a:pt x="4" y="0"/>
                    </a:lnTo>
                    <a:lnTo>
                      <a:pt x="667" y="79"/>
                    </a:lnTo>
                    <a:close/>
                  </a:path>
                </a:pathLst>
              </a:custGeom>
              <a:solidFill>
                <a:srgbClr val="3B3B3B"/>
              </a:solidFill>
              <a:ln w="9525">
                <a:noFill/>
                <a:round/>
                <a:headEnd/>
                <a:tailEnd/>
              </a:ln>
            </p:spPr>
            <p:txBody>
              <a:bodyPr>
                <a:prstTxWarp prst="textNoShape">
                  <a:avLst/>
                </a:prstTxWarp>
              </a:bodyPr>
              <a:lstStyle/>
              <a:p>
                <a:endParaRPr lang="en-US">
                  <a:latin typeface="+mn-lt"/>
                </a:endParaRPr>
              </a:p>
            </p:txBody>
          </p:sp>
          <p:sp>
            <p:nvSpPr>
              <p:cNvPr id="1366" name="Freeform 75"/>
              <p:cNvSpPr>
                <a:spLocks/>
              </p:cNvSpPr>
              <p:nvPr/>
            </p:nvSpPr>
            <p:spPr bwMode="auto">
              <a:xfrm>
                <a:off x="3643" y="3324"/>
                <a:ext cx="333" cy="40"/>
              </a:xfrm>
              <a:custGeom>
                <a:avLst/>
                <a:gdLst/>
                <a:ahLst/>
                <a:cxnLst>
                  <a:cxn ang="0">
                    <a:pos x="668" y="78"/>
                  </a:cxn>
                  <a:cxn ang="0">
                    <a:pos x="665" y="81"/>
                  </a:cxn>
                  <a:cxn ang="0">
                    <a:pos x="0" y="1"/>
                  </a:cxn>
                  <a:cxn ang="0">
                    <a:pos x="3" y="0"/>
                  </a:cxn>
                  <a:cxn ang="0">
                    <a:pos x="668" y="78"/>
                  </a:cxn>
                </a:cxnLst>
                <a:rect l="0" t="0" r="r" b="b"/>
                <a:pathLst>
                  <a:path w="668" h="81">
                    <a:moveTo>
                      <a:pt x="668" y="78"/>
                    </a:moveTo>
                    <a:lnTo>
                      <a:pt x="665" y="81"/>
                    </a:lnTo>
                    <a:lnTo>
                      <a:pt x="0" y="1"/>
                    </a:lnTo>
                    <a:lnTo>
                      <a:pt x="3" y="0"/>
                    </a:lnTo>
                    <a:lnTo>
                      <a:pt x="668" y="78"/>
                    </a:lnTo>
                    <a:close/>
                  </a:path>
                </a:pathLst>
              </a:custGeom>
              <a:solidFill>
                <a:srgbClr val="3C3C3C"/>
              </a:solidFill>
              <a:ln w="9525">
                <a:noFill/>
                <a:round/>
                <a:headEnd/>
                <a:tailEnd/>
              </a:ln>
            </p:spPr>
            <p:txBody>
              <a:bodyPr>
                <a:prstTxWarp prst="textNoShape">
                  <a:avLst/>
                </a:prstTxWarp>
              </a:bodyPr>
              <a:lstStyle/>
              <a:p>
                <a:endParaRPr lang="en-US">
                  <a:latin typeface="+mn-lt"/>
                </a:endParaRPr>
              </a:p>
            </p:txBody>
          </p:sp>
          <p:sp>
            <p:nvSpPr>
              <p:cNvPr id="1367" name="Freeform 76"/>
              <p:cNvSpPr>
                <a:spLocks/>
              </p:cNvSpPr>
              <p:nvPr/>
            </p:nvSpPr>
            <p:spPr bwMode="auto">
              <a:xfrm>
                <a:off x="3641" y="3325"/>
                <a:ext cx="334" cy="40"/>
              </a:xfrm>
              <a:custGeom>
                <a:avLst/>
                <a:gdLst/>
                <a:ahLst/>
                <a:cxnLst>
                  <a:cxn ang="0">
                    <a:pos x="667" y="80"/>
                  </a:cxn>
                  <a:cxn ang="0">
                    <a:pos x="663" y="81"/>
                  </a:cxn>
                  <a:cxn ang="0">
                    <a:pos x="0" y="2"/>
                  </a:cxn>
                  <a:cxn ang="0">
                    <a:pos x="2" y="0"/>
                  </a:cxn>
                  <a:cxn ang="0">
                    <a:pos x="667" y="80"/>
                  </a:cxn>
                </a:cxnLst>
                <a:rect l="0" t="0" r="r" b="b"/>
                <a:pathLst>
                  <a:path w="667" h="81">
                    <a:moveTo>
                      <a:pt x="667" y="80"/>
                    </a:moveTo>
                    <a:lnTo>
                      <a:pt x="663" y="81"/>
                    </a:lnTo>
                    <a:lnTo>
                      <a:pt x="0" y="2"/>
                    </a:lnTo>
                    <a:lnTo>
                      <a:pt x="2" y="0"/>
                    </a:lnTo>
                    <a:lnTo>
                      <a:pt x="667" y="80"/>
                    </a:lnTo>
                    <a:close/>
                  </a:path>
                </a:pathLst>
              </a:custGeom>
              <a:solidFill>
                <a:srgbClr val="3E3E3E"/>
              </a:solidFill>
              <a:ln w="9525">
                <a:noFill/>
                <a:round/>
                <a:headEnd/>
                <a:tailEnd/>
              </a:ln>
            </p:spPr>
            <p:txBody>
              <a:bodyPr>
                <a:prstTxWarp prst="textNoShape">
                  <a:avLst/>
                </a:prstTxWarp>
              </a:bodyPr>
              <a:lstStyle/>
              <a:p>
                <a:endParaRPr lang="en-US">
                  <a:latin typeface="+mn-lt"/>
                </a:endParaRPr>
              </a:p>
            </p:txBody>
          </p:sp>
          <p:sp>
            <p:nvSpPr>
              <p:cNvPr id="1368" name="Freeform 77"/>
              <p:cNvSpPr>
                <a:spLocks/>
              </p:cNvSpPr>
              <p:nvPr/>
            </p:nvSpPr>
            <p:spPr bwMode="auto">
              <a:xfrm>
                <a:off x="3640" y="3325"/>
                <a:ext cx="333" cy="41"/>
              </a:xfrm>
              <a:custGeom>
                <a:avLst/>
                <a:gdLst/>
                <a:ahLst/>
                <a:cxnLst>
                  <a:cxn ang="0">
                    <a:pos x="667" y="79"/>
                  </a:cxn>
                  <a:cxn ang="0">
                    <a:pos x="665" y="82"/>
                  </a:cxn>
                  <a:cxn ang="0">
                    <a:pos x="0" y="2"/>
                  </a:cxn>
                  <a:cxn ang="0">
                    <a:pos x="4" y="0"/>
                  </a:cxn>
                  <a:cxn ang="0">
                    <a:pos x="667" y="79"/>
                  </a:cxn>
                </a:cxnLst>
                <a:rect l="0" t="0" r="r" b="b"/>
                <a:pathLst>
                  <a:path w="667" h="82">
                    <a:moveTo>
                      <a:pt x="667" y="79"/>
                    </a:moveTo>
                    <a:lnTo>
                      <a:pt x="665" y="82"/>
                    </a:lnTo>
                    <a:lnTo>
                      <a:pt x="0" y="2"/>
                    </a:lnTo>
                    <a:lnTo>
                      <a:pt x="4" y="0"/>
                    </a:lnTo>
                    <a:lnTo>
                      <a:pt x="667" y="79"/>
                    </a:lnTo>
                    <a:close/>
                  </a:path>
                </a:pathLst>
              </a:custGeom>
              <a:solidFill>
                <a:srgbClr val="404040"/>
              </a:solidFill>
              <a:ln w="9525">
                <a:noFill/>
                <a:round/>
                <a:headEnd/>
                <a:tailEnd/>
              </a:ln>
            </p:spPr>
            <p:txBody>
              <a:bodyPr>
                <a:prstTxWarp prst="textNoShape">
                  <a:avLst/>
                </a:prstTxWarp>
              </a:bodyPr>
              <a:lstStyle/>
              <a:p>
                <a:endParaRPr lang="en-US">
                  <a:latin typeface="+mn-lt"/>
                </a:endParaRPr>
              </a:p>
            </p:txBody>
          </p:sp>
          <p:sp>
            <p:nvSpPr>
              <p:cNvPr id="1369" name="Freeform 78"/>
              <p:cNvSpPr>
                <a:spLocks/>
              </p:cNvSpPr>
              <p:nvPr/>
            </p:nvSpPr>
            <p:spPr bwMode="auto">
              <a:xfrm>
                <a:off x="3634" y="3327"/>
                <a:ext cx="338" cy="44"/>
              </a:xfrm>
              <a:custGeom>
                <a:avLst/>
                <a:gdLst/>
                <a:ahLst/>
                <a:cxnLst>
                  <a:cxn ang="0">
                    <a:pos x="676" y="80"/>
                  </a:cxn>
                  <a:cxn ang="0">
                    <a:pos x="666" y="90"/>
                  </a:cxn>
                  <a:cxn ang="0">
                    <a:pos x="0" y="9"/>
                  </a:cxn>
                  <a:cxn ang="0">
                    <a:pos x="11" y="0"/>
                  </a:cxn>
                  <a:cxn ang="0">
                    <a:pos x="676" y="80"/>
                  </a:cxn>
                </a:cxnLst>
                <a:rect l="0" t="0" r="r" b="b"/>
                <a:pathLst>
                  <a:path w="676" h="90">
                    <a:moveTo>
                      <a:pt x="676" y="80"/>
                    </a:moveTo>
                    <a:lnTo>
                      <a:pt x="666" y="90"/>
                    </a:lnTo>
                    <a:lnTo>
                      <a:pt x="0" y="9"/>
                    </a:lnTo>
                    <a:lnTo>
                      <a:pt x="11" y="0"/>
                    </a:lnTo>
                    <a:lnTo>
                      <a:pt x="676" y="80"/>
                    </a:lnTo>
                    <a:close/>
                  </a:path>
                </a:pathLst>
              </a:custGeom>
              <a:solidFill>
                <a:srgbClr val="424242"/>
              </a:solidFill>
              <a:ln w="9525">
                <a:noFill/>
                <a:round/>
                <a:headEnd/>
                <a:tailEnd/>
              </a:ln>
            </p:spPr>
            <p:txBody>
              <a:bodyPr>
                <a:prstTxWarp prst="textNoShape">
                  <a:avLst/>
                </a:prstTxWarp>
              </a:bodyPr>
              <a:lstStyle/>
              <a:p>
                <a:endParaRPr lang="en-US">
                  <a:latin typeface="+mn-lt"/>
                </a:endParaRPr>
              </a:p>
            </p:txBody>
          </p:sp>
          <p:sp>
            <p:nvSpPr>
              <p:cNvPr id="1370" name="Freeform 79"/>
              <p:cNvSpPr>
                <a:spLocks/>
              </p:cNvSpPr>
              <p:nvPr/>
            </p:nvSpPr>
            <p:spPr bwMode="auto">
              <a:xfrm>
                <a:off x="3638" y="3327"/>
                <a:ext cx="334" cy="40"/>
              </a:xfrm>
              <a:custGeom>
                <a:avLst/>
                <a:gdLst/>
                <a:ahLst/>
                <a:cxnLst>
                  <a:cxn ang="0">
                    <a:pos x="667" y="80"/>
                  </a:cxn>
                  <a:cxn ang="0">
                    <a:pos x="665" y="81"/>
                  </a:cxn>
                  <a:cxn ang="0">
                    <a:pos x="0" y="1"/>
                  </a:cxn>
                  <a:cxn ang="0">
                    <a:pos x="2" y="0"/>
                  </a:cxn>
                  <a:cxn ang="0">
                    <a:pos x="667" y="80"/>
                  </a:cxn>
                </a:cxnLst>
                <a:rect l="0" t="0" r="r" b="b"/>
                <a:pathLst>
                  <a:path w="667" h="81">
                    <a:moveTo>
                      <a:pt x="667" y="80"/>
                    </a:moveTo>
                    <a:lnTo>
                      <a:pt x="665" y="81"/>
                    </a:lnTo>
                    <a:lnTo>
                      <a:pt x="0" y="1"/>
                    </a:lnTo>
                    <a:lnTo>
                      <a:pt x="2" y="0"/>
                    </a:lnTo>
                    <a:lnTo>
                      <a:pt x="667" y="80"/>
                    </a:lnTo>
                    <a:close/>
                  </a:path>
                </a:pathLst>
              </a:custGeom>
              <a:solidFill>
                <a:srgbClr val="424242"/>
              </a:solidFill>
              <a:ln w="9525">
                <a:noFill/>
                <a:round/>
                <a:headEnd/>
                <a:tailEnd/>
              </a:ln>
            </p:spPr>
            <p:txBody>
              <a:bodyPr>
                <a:prstTxWarp prst="textNoShape">
                  <a:avLst/>
                </a:prstTxWarp>
              </a:bodyPr>
              <a:lstStyle/>
              <a:p>
                <a:endParaRPr lang="en-US">
                  <a:latin typeface="+mn-lt"/>
                </a:endParaRPr>
              </a:p>
            </p:txBody>
          </p:sp>
          <p:sp>
            <p:nvSpPr>
              <p:cNvPr id="1371" name="Freeform 80"/>
              <p:cNvSpPr>
                <a:spLocks/>
              </p:cNvSpPr>
              <p:nvPr/>
            </p:nvSpPr>
            <p:spPr bwMode="auto">
              <a:xfrm>
                <a:off x="3637" y="3327"/>
                <a:ext cx="334" cy="41"/>
              </a:xfrm>
              <a:custGeom>
                <a:avLst/>
                <a:gdLst/>
                <a:ahLst/>
                <a:cxnLst>
                  <a:cxn ang="0">
                    <a:pos x="668" y="80"/>
                  </a:cxn>
                  <a:cxn ang="0">
                    <a:pos x="666" y="82"/>
                  </a:cxn>
                  <a:cxn ang="0">
                    <a:pos x="0" y="3"/>
                  </a:cxn>
                  <a:cxn ang="0">
                    <a:pos x="3" y="0"/>
                  </a:cxn>
                  <a:cxn ang="0">
                    <a:pos x="668" y="80"/>
                  </a:cxn>
                </a:cxnLst>
                <a:rect l="0" t="0" r="r" b="b"/>
                <a:pathLst>
                  <a:path w="668" h="82">
                    <a:moveTo>
                      <a:pt x="668" y="80"/>
                    </a:moveTo>
                    <a:lnTo>
                      <a:pt x="666" y="82"/>
                    </a:lnTo>
                    <a:lnTo>
                      <a:pt x="0" y="3"/>
                    </a:lnTo>
                    <a:lnTo>
                      <a:pt x="3" y="0"/>
                    </a:lnTo>
                    <a:lnTo>
                      <a:pt x="668" y="80"/>
                    </a:lnTo>
                    <a:close/>
                  </a:path>
                </a:pathLst>
              </a:custGeom>
              <a:solidFill>
                <a:srgbClr val="434343"/>
              </a:solidFill>
              <a:ln w="9525">
                <a:noFill/>
                <a:round/>
                <a:headEnd/>
                <a:tailEnd/>
              </a:ln>
            </p:spPr>
            <p:txBody>
              <a:bodyPr>
                <a:prstTxWarp prst="textNoShape">
                  <a:avLst/>
                </a:prstTxWarp>
              </a:bodyPr>
              <a:lstStyle/>
              <a:p>
                <a:endParaRPr lang="en-US">
                  <a:latin typeface="+mn-lt"/>
                </a:endParaRPr>
              </a:p>
            </p:txBody>
          </p:sp>
          <p:sp>
            <p:nvSpPr>
              <p:cNvPr id="1372" name="Freeform 81"/>
              <p:cNvSpPr>
                <a:spLocks/>
              </p:cNvSpPr>
              <p:nvPr/>
            </p:nvSpPr>
            <p:spPr bwMode="auto">
              <a:xfrm>
                <a:off x="3636" y="3328"/>
                <a:ext cx="334" cy="41"/>
              </a:xfrm>
              <a:custGeom>
                <a:avLst/>
                <a:gdLst/>
                <a:ahLst/>
                <a:cxnLst>
                  <a:cxn ang="0">
                    <a:pos x="667" y="79"/>
                  </a:cxn>
                  <a:cxn ang="0">
                    <a:pos x="666" y="81"/>
                  </a:cxn>
                  <a:cxn ang="0">
                    <a:pos x="0" y="1"/>
                  </a:cxn>
                  <a:cxn ang="0">
                    <a:pos x="1" y="0"/>
                  </a:cxn>
                  <a:cxn ang="0">
                    <a:pos x="667" y="79"/>
                  </a:cxn>
                </a:cxnLst>
                <a:rect l="0" t="0" r="r" b="b"/>
                <a:pathLst>
                  <a:path w="667" h="81">
                    <a:moveTo>
                      <a:pt x="667" y="79"/>
                    </a:moveTo>
                    <a:lnTo>
                      <a:pt x="666" y="81"/>
                    </a:lnTo>
                    <a:lnTo>
                      <a:pt x="0" y="1"/>
                    </a:lnTo>
                    <a:lnTo>
                      <a:pt x="1" y="0"/>
                    </a:lnTo>
                    <a:lnTo>
                      <a:pt x="667" y="79"/>
                    </a:lnTo>
                    <a:close/>
                  </a:path>
                </a:pathLst>
              </a:custGeom>
              <a:solidFill>
                <a:srgbClr val="444444"/>
              </a:solidFill>
              <a:ln w="9525">
                <a:noFill/>
                <a:round/>
                <a:headEnd/>
                <a:tailEnd/>
              </a:ln>
            </p:spPr>
            <p:txBody>
              <a:bodyPr>
                <a:prstTxWarp prst="textNoShape">
                  <a:avLst/>
                </a:prstTxWarp>
              </a:bodyPr>
              <a:lstStyle/>
              <a:p>
                <a:endParaRPr lang="en-US">
                  <a:latin typeface="+mn-lt"/>
                </a:endParaRPr>
              </a:p>
            </p:txBody>
          </p:sp>
          <p:sp>
            <p:nvSpPr>
              <p:cNvPr id="1373" name="Freeform 82"/>
              <p:cNvSpPr>
                <a:spLocks/>
              </p:cNvSpPr>
              <p:nvPr/>
            </p:nvSpPr>
            <p:spPr bwMode="auto">
              <a:xfrm>
                <a:off x="3635" y="3329"/>
                <a:ext cx="334" cy="41"/>
              </a:xfrm>
              <a:custGeom>
                <a:avLst/>
                <a:gdLst/>
                <a:ahLst/>
                <a:cxnLst>
                  <a:cxn ang="0">
                    <a:pos x="669" y="80"/>
                  </a:cxn>
                  <a:cxn ang="0">
                    <a:pos x="666" y="82"/>
                  </a:cxn>
                  <a:cxn ang="0">
                    <a:pos x="0" y="3"/>
                  </a:cxn>
                  <a:cxn ang="0">
                    <a:pos x="3" y="0"/>
                  </a:cxn>
                  <a:cxn ang="0">
                    <a:pos x="669" y="80"/>
                  </a:cxn>
                </a:cxnLst>
                <a:rect l="0" t="0" r="r" b="b"/>
                <a:pathLst>
                  <a:path w="669" h="82">
                    <a:moveTo>
                      <a:pt x="669" y="80"/>
                    </a:moveTo>
                    <a:lnTo>
                      <a:pt x="666" y="82"/>
                    </a:lnTo>
                    <a:lnTo>
                      <a:pt x="0" y="3"/>
                    </a:lnTo>
                    <a:lnTo>
                      <a:pt x="3" y="0"/>
                    </a:lnTo>
                    <a:lnTo>
                      <a:pt x="669" y="80"/>
                    </a:lnTo>
                    <a:close/>
                  </a:path>
                </a:pathLst>
              </a:custGeom>
              <a:solidFill>
                <a:srgbClr val="464646"/>
              </a:solidFill>
              <a:ln w="9525">
                <a:noFill/>
                <a:round/>
                <a:headEnd/>
                <a:tailEnd/>
              </a:ln>
            </p:spPr>
            <p:txBody>
              <a:bodyPr>
                <a:prstTxWarp prst="textNoShape">
                  <a:avLst/>
                </a:prstTxWarp>
              </a:bodyPr>
              <a:lstStyle/>
              <a:p>
                <a:endParaRPr lang="en-US">
                  <a:latin typeface="+mn-lt"/>
                </a:endParaRPr>
              </a:p>
            </p:txBody>
          </p:sp>
          <p:sp>
            <p:nvSpPr>
              <p:cNvPr id="1374" name="Freeform 83"/>
              <p:cNvSpPr>
                <a:spLocks/>
              </p:cNvSpPr>
              <p:nvPr/>
            </p:nvSpPr>
            <p:spPr bwMode="auto">
              <a:xfrm>
                <a:off x="3634" y="3330"/>
                <a:ext cx="334" cy="41"/>
              </a:xfrm>
              <a:custGeom>
                <a:avLst/>
                <a:gdLst/>
                <a:ahLst/>
                <a:cxnLst>
                  <a:cxn ang="0">
                    <a:pos x="668" y="79"/>
                  </a:cxn>
                  <a:cxn ang="0">
                    <a:pos x="666" y="82"/>
                  </a:cxn>
                  <a:cxn ang="0">
                    <a:pos x="0" y="1"/>
                  </a:cxn>
                  <a:cxn ang="0">
                    <a:pos x="2" y="0"/>
                  </a:cxn>
                  <a:cxn ang="0">
                    <a:pos x="668" y="79"/>
                  </a:cxn>
                </a:cxnLst>
                <a:rect l="0" t="0" r="r" b="b"/>
                <a:pathLst>
                  <a:path w="668" h="82">
                    <a:moveTo>
                      <a:pt x="668" y="79"/>
                    </a:moveTo>
                    <a:lnTo>
                      <a:pt x="666" y="82"/>
                    </a:lnTo>
                    <a:lnTo>
                      <a:pt x="0" y="1"/>
                    </a:lnTo>
                    <a:lnTo>
                      <a:pt x="2" y="0"/>
                    </a:lnTo>
                    <a:lnTo>
                      <a:pt x="668" y="79"/>
                    </a:lnTo>
                    <a:close/>
                  </a:path>
                </a:pathLst>
              </a:custGeom>
              <a:solidFill>
                <a:srgbClr val="474747"/>
              </a:solidFill>
              <a:ln w="9525">
                <a:noFill/>
                <a:round/>
                <a:headEnd/>
                <a:tailEnd/>
              </a:ln>
            </p:spPr>
            <p:txBody>
              <a:bodyPr>
                <a:prstTxWarp prst="textNoShape">
                  <a:avLst/>
                </a:prstTxWarp>
              </a:bodyPr>
              <a:lstStyle/>
              <a:p>
                <a:endParaRPr lang="en-US">
                  <a:latin typeface="+mn-lt"/>
                </a:endParaRPr>
              </a:p>
            </p:txBody>
          </p:sp>
          <p:sp>
            <p:nvSpPr>
              <p:cNvPr id="1375" name="Freeform 84"/>
              <p:cNvSpPr>
                <a:spLocks/>
              </p:cNvSpPr>
              <p:nvPr/>
            </p:nvSpPr>
            <p:spPr bwMode="auto">
              <a:xfrm>
                <a:off x="3628" y="3331"/>
                <a:ext cx="339" cy="47"/>
              </a:xfrm>
              <a:custGeom>
                <a:avLst/>
                <a:gdLst/>
                <a:ahLst/>
                <a:cxnLst>
                  <a:cxn ang="0">
                    <a:pos x="678" y="81"/>
                  </a:cxn>
                  <a:cxn ang="0">
                    <a:pos x="668" y="93"/>
                  </a:cxn>
                  <a:cxn ang="0">
                    <a:pos x="0" y="13"/>
                  </a:cxn>
                  <a:cxn ang="0">
                    <a:pos x="12" y="0"/>
                  </a:cxn>
                  <a:cxn ang="0">
                    <a:pos x="678" y="81"/>
                  </a:cxn>
                </a:cxnLst>
                <a:rect l="0" t="0" r="r" b="b"/>
                <a:pathLst>
                  <a:path w="678" h="93">
                    <a:moveTo>
                      <a:pt x="678" y="81"/>
                    </a:moveTo>
                    <a:lnTo>
                      <a:pt x="668" y="93"/>
                    </a:lnTo>
                    <a:lnTo>
                      <a:pt x="0" y="13"/>
                    </a:lnTo>
                    <a:lnTo>
                      <a:pt x="12" y="0"/>
                    </a:lnTo>
                    <a:lnTo>
                      <a:pt x="678" y="81"/>
                    </a:lnTo>
                    <a:close/>
                  </a:path>
                </a:pathLst>
              </a:custGeom>
              <a:solidFill>
                <a:srgbClr val="494949"/>
              </a:solidFill>
              <a:ln w="9525">
                <a:noFill/>
                <a:round/>
                <a:headEnd/>
                <a:tailEnd/>
              </a:ln>
            </p:spPr>
            <p:txBody>
              <a:bodyPr>
                <a:prstTxWarp prst="textNoShape">
                  <a:avLst/>
                </a:prstTxWarp>
              </a:bodyPr>
              <a:lstStyle/>
              <a:p>
                <a:endParaRPr lang="en-US">
                  <a:latin typeface="+mn-lt"/>
                </a:endParaRPr>
              </a:p>
            </p:txBody>
          </p:sp>
          <p:sp>
            <p:nvSpPr>
              <p:cNvPr id="1376" name="Freeform 85"/>
              <p:cNvSpPr>
                <a:spLocks/>
              </p:cNvSpPr>
              <p:nvPr/>
            </p:nvSpPr>
            <p:spPr bwMode="auto">
              <a:xfrm>
                <a:off x="3633" y="3331"/>
                <a:ext cx="334" cy="41"/>
              </a:xfrm>
              <a:custGeom>
                <a:avLst/>
                <a:gdLst/>
                <a:ahLst/>
                <a:cxnLst>
                  <a:cxn ang="0">
                    <a:pos x="669" y="81"/>
                  </a:cxn>
                  <a:cxn ang="0">
                    <a:pos x="667" y="82"/>
                  </a:cxn>
                  <a:cxn ang="0">
                    <a:pos x="0" y="3"/>
                  </a:cxn>
                  <a:cxn ang="0">
                    <a:pos x="3" y="0"/>
                  </a:cxn>
                  <a:cxn ang="0">
                    <a:pos x="669" y="81"/>
                  </a:cxn>
                </a:cxnLst>
                <a:rect l="0" t="0" r="r" b="b"/>
                <a:pathLst>
                  <a:path w="669" h="82">
                    <a:moveTo>
                      <a:pt x="669" y="81"/>
                    </a:moveTo>
                    <a:lnTo>
                      <a:pt x="667" y="82"/>
                    </a:lnTo>
                    <a:lnTo>
                      <a:pt x="0" y="3"/>
                    </a:lnTo>
                    <a:lnTo>
                      <a:pt x="3" y="0"/>
                    </a:lnTo>
                    <a:lnTo>
                      <a:pt x="669" y="81"/>
                    </a:lnTo>
                    <a:close/>
                  </a:path>
                </a:pathLst>
              </a:custGeom>
              <a:solidFill>
                <a:srgbClr val="494949"/>
              </a:solidFill>
              <a:ln w="9525">
                <a:noFill/>
                <a:round/>
                <a:headEnd/>
                <a:tailEnd/>
              </a:ln>
            </p:spPr>
            <p:txBody>
              <a:bodyPr>
                <a:prstTxWarp prst="textNoShape">
                  <a:avLst/>
                </a:prstTxWarp>
              </a:bodyPr>
              <a:lstStyle/>
              <a:p>
                <a:endParaRPr lang="en-US">
                  <a:latin typeface="+mn-lt"/>
                </a:endParaRPr>
              </a:p>
            </p:txBody>
          </p:sp>
          <p:sp>
            <p:nvSpPr>
              <p:cNvPr id="1377" name="Freeform 86"/>
              <p:cNvSpPr>
                <a:spLocks/>
              </p:cNvSpPr>
              <p:nvPr/>
            </p:nvSpPr>
            <p:spPr bwMode="auto">
              <a:xfrm>
                <a:off x="3632" y="3332"/>
                <a:ext cx="334" cy="41"/>
              </a:xfrm>
              <a:custGeom>
                <a:avLst/>
                <a:gdLst/>
                <a:ahLst/>
                <a:cxnLst>
                  <a:cxn ang="0">
                    <a:pos x="668" y="79"/>
                  </a:cxn>
                  <a:cxn ang="0">
                    <a:pos x="667" y="81"/>
                  </a:cxn>
                  <a:cxn ang="0">
                    <a:pos x="0" y="1"/>
                  </a:cxn>
                  <a:cxn ang="0">
                    <a:pos x="1" y="0"/>
                  </a:cxn>
                  <a:cxn ang="0">
                    <a:pos x="668" y="79"/>
                  </a:cxn>
                </a:cxnLst>
                <a:rect l="0" t="0" r="r" b="b"/>
                <a:pathLst>
                  <a:path w="668" h="81">
                    <a:moveTo>
                      <a:pt x="668" y="79"/>
                    </a:moveTo>
                    <a:lnTo>
                      <a:pt x="667" y="81"/>
                    </a:lnTo>
                    <a:lnTo>
                      <a:pt x="0" y="1"/>
                    </a:lnTo>
                    <a:lnTo>
                      <a:pt x="1" y="0"/>
                    </a:lnTo>
                    <a:lnTo>
                      <a:pt x="668" y="79"/>
                    </a:lnTo>
                    <a:close/>
                  </a:path>
                </a:pathLst>
              </a:custGeom>
              <a:solidFill>
                <a:srgbClr val="494949"/>
              </a:solidFill>
              <a:ln w="9525">
                <a:noFill/>
                <a:round/>
                <a:headEnd/>
                <a:tailEnd/>
              </a:ln>
            </p:spPr>
            <p:txBody>
              <a:bodyPr>
                <a:prstTxWarp prst="textNoShape">
                  <a:avLst/>
                </a:prstTxWarp>
              </a:bodyPr>
              <a:lstStyle/>
              <a:p>
                <a:endParaRPr lang="en-US">
                  <a:latin typeface="+mn-lt"/>
                </a:endParaRPr>
              </a:p>
            </p:txBody>
          </p:sp>
          <p:sp>
            <p:nvSpPr>
              <p:cNvPr id="1378" name="Freeform 87"/>
              <p:cNvSpPr>
                <a:spLocks/>
              </p:cNvSpPr>
              <p:nvPr/>
            </p:nvSpPr>
            <p:spPr bwMode="auto">
              <a:xfrm>
                <a:off x="3631" y="3333"/>
                <a:ext cx="335" cy="41"/>
              </a:xfrm>
              <a:custGeom>
                <a:avLst/>
                <a:gdLst/>
                <a:ahLst/>
                <a:cxnLst>
                  <a:cxn ang="0">
                    <a:pos x="670" y="80"/>
                  </a:cxn>
                  <a:cxn ang="0">
                    <a:pos x="668" y="83"/>
                  </a:cxn>
                  <a:cxn ang="0">
                    <a:pos x="0" y="2"/>
                  </a:cxn>
                  <a:cxn ang="0">
                    <a:pos x="3" y="0"/>
                  </a:cxn>
                  <a:cxn ang="0">
                    <a:pos x="670" y="80"/>
                  </a:cxn>
                </a:cxnLst>
                <a:rect l="0" t="0" r="r" b="b"/>
                <a:pathLst>
                  <a:path w="670" h="83">
                    <a:moveTo>
                      <a:pt x="670" y="80"/>
                    </a:moveTo>
                    <a:lnTo>
                      <a:pt x="668" y="83"/>
                    </a:lnTo>
                    <a:lnTo>
                      <a:pt x="0" y="2"/>
                    </a:lnTo>
                    <a:lnTo>
                      <a:pt x="3" y="0"/>
                    </a:lnTo>
                    <a:lnTo>
                      <a:pt x="670" y="80"/>
                    </a:lnTo>
                    <a:close/>
                  </a:path>
                </a:pathLst>
              </a:custGeom>
              <a:solidFill>
                <a:srgbClr val="4A4A4A"/>
              </a:solidFill>
              <a:ln w="9525">
                <a:noFill/>
                <a:round/>
                <a:headEnd/>
                <a:tailEnd/>
              </a:ln>
            </p:spPr>
            <p:txBody>
              <a:bodyPr>
                <a:prstTxWarp prst="textNoShape">
                  <a:avLst/>
                </a:prstTxWarp>
              </a:bodyPr>
              <a:lstStyle/>
              <a:p>
                <a:endParaRPr lang="en-US">
                  <a:latin typeface="+mn-lt"/>
                </a:endParaRPr>
              </a:p>
            </p:txBody>
          </p:sp>
          <p:sp>
            <p:nvSpPr>
              <p:cNvPr id="1379" name="Freeform 88"/>
              <p:cNvSpPr>
                <a:spLocks/>
              </p:cNvSpPr>
              <p:nvPr/>
            </p:nvSpPr>
            <p:spPr bwMode="auto">
              <a:xfrm>
                <a:off x="3630" y="3334"/>
                <a:ext cx="334" cy="41"/>
              </a:xfrm>
              <a:custGeom>
                <a:avLst/>
                <a:gdLst/>
                <a:ahLst/>
                <a:cxnLst>
                  <a:cxn ang="0">
                    <a:pos x="669" y="81"/>
                  </a:cxn>
                  <a:cxn ang="0">
                    <a:pos x="667" y="82"/>
                  </a:cxn>
                  <a:cxn ang="0">
                    <a:pos x="0" y="3"/>
                  </a:cxn>
                  <a:cxn ang="0">
                    <a:pos x="1" y="0"/>
                  </a:cxn>
                  <a:cxn ang="0">
                    <a:pos x="669" y="81"/>
                  </a:cxn>
                </a:cxnLst>
                <a:rect l="0" t="0" r="r" b="b"/>
                <a:pathLst>
                  <a:path w="669" h="82">
                    <a:moveTo>
                      <a:pt x="669" y="81"/>
                    </a:moveTo>
                    <a:lnTo>
                      <a:pt x="667" y="82"/>
                    </a:lnTo>
                    <a:lnTo>
                      <a:pt x="0" y="3"/>
                    </a:lnTo>
                    <a:lnTo>
                      <a:pt x="1" y="0"/>
                    </a:lnTo>
                    <a:lnTo>
                      <a:pt x="669" y="81"/>
                    </a:lnTo>
                    <a:close/>
                  </a:path>
                </a:pathLst>
              </a:custGeom>
              <a:solidFill>
                <a:srgbClr val="4B4B4B"/>
              </a:solidFill>
              <a:ln w="9525">
                <a:noFill/>
                <a:round/>
                <a:headEnd/>
                <a:tailEnd/>
              </a:ln>
            </p:spPr>
            <p:txBody>
              <a:bodyPr>
                <a:prstTxWarp prst="textNoShape">
                  <a:avLst/>
                </a:prstTxWarp>
              </a:bodyPr>
              <a:lstStyle/>
              <a:p>
                <a:endParaRPr lang="en-US">
                  <a:latin typeface="+mn-lt"/>
                </a:endParaRPr>
              </a:p>
            </p:txBody>
          </p:sp>
          <p:sp>
            <p:nvSpPr>
              <p:cNvPr id="1380" name="Freeform 89"/>
              <p:cNvSpPr>
                <a:spLocks/>
              </p:cNvSpPr>
              <p:nvPr/>
            </p:nvSpPr>
            <p:spPr bwMode="auto">
              <a:xfrm>
                <a:off x="3629" y="3335"/>
                <a:ext cx="335" cy="41"/>
              </a:xfrm>
              <a:custGeom>
                <a:avLst/>
                <a:gdLst/>
                <a:ahLst/>
                <a:cxnLst>
                  <a:cxn ang="0">
                    <a:pos x="669" y="79"/>
                  </a:cxn>
                  <a:cxn ang="0">
                    <a:pos x="668" y="82"/>
                  </a:cxn>
                  <a:cxn ang="0">
                    <a:pos x="0" y="1"/>
                  </a:cxn>
                  <a:cxn ang="0">
                    <a:pos x="2" y="0"/>
                  </a:cxn>
                  <a:cxn ang="0">
                    <a:pos x="669" y="79"/>
                  </a:cxn>
                </a:cxnLst>
                <a:rect l="0" t="0" r="r" b="b"/>
                <a:pathLst>
                  <a:path w="669" h="82">
                    <a:moveTo>
                      <a:pt x="669" y="79"/>
                    </a:moveTo>
                    <a:lnTo>
                      <a:pt x="668" y="82"/>
                    </a:lnTo>
                    <a:lnTo>
                      <a:pt x="0" y="1"/>
                    </a:lnTo>
                    <a:lnTo>
                      <a:pt x="2" y="0"/>
                    </a:lnTo>
                    <a:lnTo>
                      <a:pt x="669" y="79"/>
                    </a:lnTo>
                    <a:close/>
                  </a:path>
                </a:pathLst>
              </a:custGeom>
              <a:solidFill>
                <a:srgbClr val="4C4C4C"/>
              </a:solidFill>
              <a:ln w="9525">
                <a:noFill/>
                <a:round/>
                <a:headEnd/>
                <a:tailEnd/>
              </a:ln>
            </p:spPr>
            <p:txBody>
              <a:bodyPr>
                <a:prstTxWarp prst="textNoShape">
                  <a:avLst/>
                </a:prstTxWarp>
              </a:bodyPr>
              <a:lstStyle/>
              <a:p>
                <a:endParaRPr lang="en-US">
                  <a:latin typeface="+mn-lt"/>
                </a:endParaRPr>
              </a:p>
            </p:txBody>
          </p:sp>
          <p:sp>
            <p:nvSpPr>
              <p:cNvPr id="1381" name="Freeform 90"/>
              <p:cNvSpPr>
                <a:spLocks/>
              </p:cNvSpPr>
              <p:nvPr/>
            </p:nvSpPr>
            <p:spPr bwMode="auto">
              <a:xfrm>
                <a:off x="3628" y="3336"/>
                <a:ext cx="335" cy="42"/>
              </a:xfrm>
              <a:custGeom>
                <a:avLst/>
                <a:gdLst/>
                <a:ahLst/>
                <a:cxnLst>
                  <a:cxn ang="0">
                    <a:pos x="670" y="81"/>
                  </a:cxn>
                  <a:cxn ang="0">
                    <a:pos x="668" y="83"/>
                  </a:cxn>
                  <a:cxn ang="0">
                    <a:pos x="0" y="3"/>
                  </a:cxn>
                  <a:cxn ang="0">
                    <a:pos x="2" y="0"/>
                  </a:cxn>
                  <a:cxn ang="0">
                    <a:pos x="670" y="81"/>
                  </a:cxn>
                </a:cxnLst>
                <a:rect l="0" t="0" r="r" b="b"/>
                <a:pathLst>
                  <a:path w="670" h="83">
                    <a:moveTo>
                      <a:pt x="670" y="81"/>
                    </a:moveTo>
                    <a:lnTo>
                      <a:pt x="668" y="83"/>
                    </a:lnTo>
                    <a:lnTo>
                      <a:pt x="0" y="3"/>
                    </a:lnTo>
                    <a:lnTo>
                      <a:pt x="2" y="0"/>
                    </a:lnTo>
                    <a:lnTo>
                      <a:pt x="670" y="81"/>
                    </a:lnTo>
                    <a:close/>
                  </a:path>
                </a:pathLst>
              </a:custGeom>
              <a:solidFill>
                <a:srgbClr val="4D4D4D"/>
              </a:solidFill>
              <a:ln w="9525">
                <a:noFill/>
                <a:round/>
                <a:headEnd/>
                <a:tailEnd/>
              </a:ln>
            </p:spPr>
            <p:txBody>
              <a:bodyPr>
                <a:prstTxWarp prst="textNoShape">
                  <a:avLst/>
                </a:prstTxWarp>
              </a:bodyPr>
              <a:lstStyle/>
              <a:p>
                <a:endParaRPr lang="en-US">
                  <a:latin typeface="+mn-lt"/>
                </a:endParaRPr>
              </a:p>
            </p:txBody>
          </p:sp>
          <p:sp>
            <p:nvSpPr>
              <p:cNvPr id="1382" name="Freeform 91"/>
              <p:cNvSpPr>
                <a:spLocks/>
              </p:cNvSpPr>
              <p:nvPr/>
            </p:nvSpPr>
            <p:spPr bwMode="auto">
              <a:xfrm>
                <a:off x="3622" y="3337"/>
                <a:ext cx="340" cy="48"/>
              </a:xfrm>
              <a:custGeom>
                <a:avLst/>
                <a:gdLst/>
                <a:ahLst/>
                <a:cxnLst>
                  <a:cxn ang="0">
                    <a:pos x="679" y="80"/>
                  </a:cxn>
                  <a:cxn ang="0">
                    <a:pos x="670" y="95"/>
                  </a:cxn>
                  <a:cxn ang="0">
                    <a:pos x="0" y="13"/>
                  </a:cxn>
                  <a:cxn ang="0">
                    <a:pos x="11" y="0"/>
                  </a:cxn>
                  <a:cxn ang="0">
                    <a:pos x="679" y="80"/>
                  </a:cxn>
                </a:cxnLst>
                <a:rect l="0" t="0" r="r" b="b"/>
                <a:pathLst>
                  <a:path w="679" h="95">
                    <a:moveTo>
                      <a:pt x="679" y="80"/>
                    </a:moveTo>
                    <a:lnTo>
                      <a:pt x="670" y="95"/>
                    </a:lnTo>
                    <a:lnTo>
                      <a:pt x="0" y="13"/>
                    </a:lnTo>
                    <a:lnTo>
                      <a:pt x="11" y="0"/>
                    </a:lnTo>
                    <a:lnTo>
                      <a:pt x="679" y="80"/>
                    </a:lnTo>
                    <a:close/>
                  </a:path>
                </a:pathLst>
              </a:custGeom>
              <a:solidFill>
                <a:srgbClr val="4F4F4F"/>
              </a:solidFill>
              <a:ln w="9525">
                <a:noFill/>
                <a:round/>
                <a:headEnd/>
                <a:tailEnd/>
              </a:ln>
            </p:spPr>
            <p:txBody>
              <a:bodyPr>
                <a:prstTxWarp prst="textNoShape">
                  <a:avLst/>
                </a:prstTxWarp>
              </a:bodyPr>
              <a:lstStyle/>
              <a:p>
                <a:endParaRPr lang="en-US">
                  <a:latin typeface="+mn-lt"/>
                </a:endParaRPr>
              </a:p>
            </p:txBody>
          </p:sp>
          <p:sp>
            <p:nvSpPr>
              <p:cNvPr id="1383" name="Freeform 92"/>
              <p:cNvSpPr>
                <a:spLocks/>
              </p:cNvSpPr>
              <p:nvPr/>
            </p:nvSpPr>
            <p:spPr bwMode="auto">
              <a:xfrm>
                <a:off x="3627" y="3337"/>
                <a:ext cx="335" cy="42"/>
              </a:xfrm>
              <a:custGeom>
                <a:avLst/>
                <a:gdLst/>
                <a:ahLst/>
                <a:cxnLst>
                  <a:cxn ang="0">
                    <a:pos x="670" y="80"/>
                  </a:cxn>
                  <a:cxn ang="0">
                    <a:pos x="668" y="83"/>
                  </a:cxn>
                  <a:cxn ang="0">
                    <a:pos x="0" y="2"/>
                  </a:cxn>
                  <a:cxn ang="0">
                    <a:pos x="2" y="0"/>
                  </a:cxn>
                  <a:cxn ang="0">
                    <a:pos x="670" y="80"/>
                  </a:cxn>
                </a:cxnLst>
                <a:rect l="0" t="0" r="r" b="b"/>
                <a:pathLst>
                  <a:path w="670" h="83">
                    <a:moveTo>
                      <a:pt x="670" y="80"/>
                    </a:moveTo>
                    <a:lnTo>
                      <a:pt x="668" y="83"/>
                    </a:lnTo>
                    <a:lnTo>
                      <a:pt x="0" y="2"/>
                    </a:lnTo>
                    <a:lnTo>
                      <a:pt x="2" y="0"/>
                    </a:lnTo>
                    <a:lnTo>
                      <a:pt x="670" y="80"/>
                    </a:lnTo>
                    <a:close/>
                  </a:path>
                </a:pathLst>
              </a:custGeom>
              <a:solidFill>
                <a:srgbClr val="4F4F4F"/>
              </a:solidFill>
              <a:ln w="9525">
                <a:noFill/>
                <a:round/>
                <a:headEnd/>
                <a:tailEnd/>
              </a:ln>
            </p:spPr>
            <p:txBody>
              <a:bodyPr>
                <a:prstTxWarp prst="textNoShape">
                  <a:avLst/>
                </a:prstTxWarp>
              </a:bodyPr>
              <a:lstStyle/>
              <a:p>
                <a:endParaRPr lang="en-US">
                  <a:latin typeface="+mn-lt"/>
                </a:endParaRPr>
              </a:p>
            </p:txBody>
          </p:sp>
          <p:sp>
            <p:nvSpPr>
              <p:cNvPr id="1384" name="Freeform 93"/>
              <p:cNvSpPr>
                <a:spLocks/>
              </p:cNvSpPr>
              <p:nvPr/>
            </p:nvSpPr>
            <p:spPr bwMode="auto">
              <a:xfrm>
                <a:off x="3626" y="3339"/>
                <a:ext cx="335" cy="41"/>
              </a:xfrm>
              <a:custGeom>
                <a:avLst/>
                <a:gdLst/>
                <a:ahLst/>
                <a:cxnLst>
                  <a:cxn ang="0">
                    <a:pos x="669" y="81"/>
                  </a:cxn>
                  <a:cxn ang="0">
                    <a:pos x="668" y="83"/>
                  </a:cxn>
                  <a:cxn ang="0">
                    <a:pos x="0" y="1"/>
                  </a:cxn>
                  <a:cxn ang="0">
                    <a:pos x="1" y="0"/>
                  </a:cxn>
                  <a:cxn ang="0">
                    <a:pos x="669" y="81"/>
                  </a:cxn>
                </a:cxnLst>
                <a:rect l="0" t="0" r="r" b="b"/>
                <a:pathLst>
                  <a:path w="669" h="83">
                    <a:moveTo>
                      <a:pt x="669" y="81"/>
                    </a:moveTo>
                    <a:lnTo>
                      <a:pt x="668" y="83"/>
                    </a:lnTo>
                    <a:lnTo>
                      <a:pt x="0" y="1"/>
                    </a:lnTo>
                    <a:lnTo>
                      <a:pt x="1" y="0"/>
                    </a:lnTo>
                    <a:lnTo>
                      <a:pt x="669" y="81"/>
                    </a:lnTo>
                    <a:close/>
                  </a:path>
                </a:pathLst>
              </a:custGeom>
              <a:solidFill>
                <a:srgbClr val="4F4F4F"/>
              </a:solidFill>
              <a:ln w="9525">
                <a:noFill/>
                <a:round/>
                <a:headEnd/>
                <a:tailEnd/>
              </a:ln>
            </p:spPr>
            <p:txBody>
              <a:bodyPr>
                <a:prstTxWarp prst="textNoShape">
                  <a:avLst/>
                </a:prstTxWarp>
              </a:bodyPr>
              <a:lstStyle/>
              <a:p>
                <a:endParaRPr lang="en-US">
                  <a:latin typeface="+mn-lt"/>
                </a:endParaRPr>
              </a:p>
            </p:txBody>
          </p:sp>
          <p:sp>
            <p:nvSpPr>
              <p:cNvPr id="1385" name="Freeform 94"/>
              <p:cNvSpPr>
                <a:spLocks/>
              </p:cNvSpPr>
              <p:nvPr/>
            </p:nvSpPr>
            <p:spPr bwMode="auto">
              <a:xfrm>
                <a:off x="3625" y="3339"/>
                <a:ext cx="336" cy="42"/>
              </a:xfrm>
              <a:custGeom>
                <a:avLst/>
                <a:gdLst/>
                <a:ahLst/>
                <a:cxnLst>
                  <a:cxn ang="0">
                    <a:pos x="671" y="82"/>
                  </a:cxn>
                  <a:cxn ang="0">
                    <a:pos x="670" y="85"/>
                  </a:cxn>
                  <a:cxn ang="0">
                    <a:pos x="0" y="3"/>
                  </a:cxn>
                  <a:cxn ang="0">
                    <a:pos x="3" y="0"/>
                  </a:cxn>
                  <a:cxn ang="0">
                    <a:pos x="671" y="82"/>
                  </a:cxn>
                </a:cxnLst>
                <a:rect l="0" t="0" r="r" b="b"/>
                <a:pathLst>
                  <a:path w="671" h="85">
                    <a:moveTo>
                      <a:pt x="671" y="82"/>
                    </a:moveTo>
                    <a:lnTo>
                      <a:pt x="670" y="85"/>
                    </a:lnTo>
                    <a:lnTo>
                      <a:pt x="0" y="3"/>
                    </a:lnTo>
                    <a:lnTo>
                      <a:pt x="3" y="0"/>
                    </a:lnTo>
                    <a:lnTo>
                      <a:pt x="671" y="82"/>
                    </a:lnTo>
                    <a:close/>
                  </a:path>
                </a:pathLst>
              </a:custGeom>
              <a:solidFill>
                <a:srgbClr val="505050"/>
              </a:solidFill>
              <a:ln w="9525">
                <a:noFill/>
                <a:round/>
                <a:headEnd/>
                <a:tailEnd/>
              </a:ln>
            </p:spPr>
            <p:txBody>
              <a:bodyPr>
                <a:prstTxWarp prst="textNoShape">
                  <a:avLst/>
                </a:prstTxWarp>
              </a:bodyPr>
              <a:lstStyle/>
              <a:p>
                <a:endParaRPr lang="en-US">
                  <a:latin typeface="+mn-lt"/>
                </a:endParaRPr>
              </a:p>
            </p:txBody>
          </p:sp>
          <p:sp>
            <p:nvSpPr>
              <p:cNvPr id="1386" name="Freeform 95"/>
              <p:cNvSpPr>
                <a:spLocks/>
              </p:cNvSpPr>
              <p:nvPr/>
            </p:nvSpPr>
            <p:spPr bwMode="auto">
              <a:xfrm>
                <a:off x="3624" y="3340"/>
                <a:ext cx="336" cy="43"/>
              </a:xfrm>
              <a:custGeom>
                <a:avLst/>
                <a:gdLst/>
                <a:ahLst/>
                <a:cxnLst>
                  <a:cxn ang="0">
                    <a:pos x="671" y="82"/>
                  </a:cxn>
                  <a:cxn ang="0">
                    <a:pos x="668" y="84"/>
                  </a:cxn>
                  <a:cxn ang="0">
                    <a:pos x="0" y="2"/>
                  </a:cxn>
                  <a:cxn ang="0">
                    <a:pos x="1" y="0"/>
                  </a:cxn>
                  <a:cxn ang="0">
                    <a:pos x="671" y="82"/>
                  </a:cxn>
                </a:cxnLst>
                <a:rect l="0" t="0" r="r" b="b"/>
                <a:pathLst>
                  <a:path w="671" h="84">
                    <a:moveTo>
                      <a:pt x="671" y="82"/>
                    </a:moveTo>
                    <a:lnTo>
                      <a:pt x="668" y="84"/>
                    </a:lnTo>
                    <a:lnTo>
                      <a:pt x="0" y="2"/>
                    </a:lnTo>
                    <a:lnTo>
                      <a:pt x="1" y="0"/>
                    </a:lnTo>
                    <a:lnTo>
                      <a:pt x="671" y="82"/>
                    </a:lnTo>
                    <a:close/>
                  </a:path>
                </a:pathLst>
              </a:custGeom>
              <a:solidFill>
                <a:srgbClr val="515151"/>
              </a:solidFill>
              <a:ln w="9525">
                <a:noFill/>
                <a:round/>
                <a:headEnd/>
                <a:tailEnd/>
              </a:ln>
            </p:spPr>
            <p:txBody>
              <a:bodyPr>
                <a:prstTxWarp prst="textNoShape">
                  <a:avLst/>
                </a:prstTxWarp>
              </a:bodyPr>
              <a:lstStyle/>
              <a:p>
                <a:endParaRPr lang="en-US">
                  <a:latin typeface="+mn-lt"/>
                </a:endParaRPr>
              </a:p>
            </p:txBody>
          </p:sp>
          <p:sp>
            <p:nvSpPr>
              <p:cNvPr id="1387" name="Freeform 96"/>
              <p:cNvSpPr>
                <a:spLocks/>
              </p:cNvSpPr>
              <p:nvPr/>
            </p:nvSpPr>
            <p:spPr bwMode="auto">
              <a:xfrm>
                <a:off x="3623" y="3342"/>
                <a:ext cx="336" cy="42"/>
              </a:xfrm>
              <a:custGeom>
                <a:avLst/>
                <a:gdLst/>
                <a:ahLst/>
                <a:cxnLst>
                  <a:cxn ang="0">
                    <a:pos x="671" y="82"/>
                  </a:cxn>
                  <a:cxn ang="0">
                    <a:pos x="670" y="85"/>
                  </a:cxn>
                  <a:cxn ang="0">
                    <a:pos x="0" y="3"/>
                  </a:cxn>
                  <a:cxn ang="0">
                    <a:pos x="3" y="0"/>
                  </a:cxn>
                  <a:cxn ang="0">
                    <a:pos x="671" y="82"/>
                  </a:cxn>
                </a:cxnLst>
                <a:rect l="0" t="0" r="r" b="b"/>
                <a:pathLst>
                  <a:path w="671" h="85">
                    <a:moveTo>
                      <a:pt x="671" y="82"/>
                    </a:moveTo>
                    <a:lnTo>
                      <a:pt x="670" y="85"/>
                    </a:lnTo>
                    <a:lnTo>
                      <a:pt x="0" y="3"/>
                    </a:lnTo>
                    <a:lnTo>
                      <a:pt x="3" y="0"/>
                    </a:lnTo>
                    <a:lnTo>
                      <a:pt x="671" y="82"/>
                    </a:lnTo>
                    <a:close/>
                  </a:path>
                </a:pathLst>
              </a:custGeom>
              <a:solidFill>
                <a:srgbClr val="525252"/>
              </a:solidFill>
              <a:ln w="9525">
                <a:noFill/>
                <a:round/>
                <a:headEnd/>
                <a:tailEnd/>
              </a:ln>
            </p:spPr>
            <p:txBody>
              <a:bodyPr>
                <a:prstTxWarp prst="textNoShape">
                  <a:avLst/>
                </a:prstTxWarp>
              </a:bodyPr>
              <a:lstStyle/>
              <a:p>
                <a:endParaRPr lang="en-US">
                  <a:latin typeface="+mn-lt"/>
                </a:endParaRPr>
              </a:p>
            </p:txBody>
          </p:sp>
          <p:sp>
            <p:nvSpPr>
              <p:cNvPr id="1388" name="Freeform 97"/>
              <p:cNvSpPr>
                <a:spLocks/>
              </p:cNvSpPr>
              <p:nvPr/>
            </p:nvSpPr>
            <p:spPr bwMode="auto">
              <a:xfrm>
                <a:off x="3622" y="3343"/>
                <a:ext cx="336" cy="42"/>
              </a:xfrm>
              <a:custGeom>
                <a:avLst/>
                <a:gdLst/>
                <a:ahLst/>
                <a:cxnLst>
                  <a:cxn ang="0">
                    <a:pos x="671" y="82"/>
                  </a:cxn>
                  <a:cxn ang="0">
                    <a:pos x="670" y="84"/>
                  </a:cxn>
                  <a:cxn ang="0">
                    <a:pos x="0" y="2"/>
                  </a:cxn>
                  <a:cxn ang="0">
                    <a:pos x="1" y="0"/>
                  </a:cxn>
                  <a:cxn ang="0">
                    <a:pos x="671" y="82"/>
                  </a:cxn>
                </a:cxnLst>
                <a:rect l="0" t="0" r="r" b="b"/>
                <a:pathLst>
                  <a:path w="671" h="84">
                    <a:moveTo>
                      <a:pt x="671" y="82"/>
                    </a:moveTo>
                    <a:lnTo>
                      <a:pt x="670" y="84"/>
                    </a:lnTo>
                    <a:lnTo>
                      <a:pt x="0" y="2"/>
                    </a:lnTo>
                    <a:lnTo>
                      <a:pt x="1" y="0"/>
                    </a:lnTo>
                    <a:lnTo>
                      <a:pt x="671" y="82"/>
                    </a:lnTo>
                    <a:close/>
                  </a:path>
                </a:pathLst>
              </a:custGeom>
              <a:solidFill>
                <a:srgbClr val="535353"/>
              </a:solidFill>
              <a:ln w="9525">
                <a:noFill/>
                <a:round/>
                <a:headEnd/>
                <a:tailEnd/>
              </a:ln>
            </p:spPr>
            <p:txBody>
              <a:bodyPr>
                <a:prstTxWarp prst="textNoShape">
                  <a:avLst/>
                </a:prstTxWarp>
              </a:bodyPr>
              <a:lstStyle/>
              <a:p>
                <a:endParaRPr lang="en-US">
                  <a:latin typeface="+mn-lt"/>
                </a:endParaRPr>
              </a:p>
            </p:txBody>
          </p:sp>
          <p:sp>
            <p:nvSpPr>
              <p:cNvPr id="1389" name="Freeform 98"/>
              <p:cNvSpPr>
                <a:spLocks/>
              </p:cNvSpPr>
              <p:nvPr/>
            </p:nvSpPr>
            <p:spPr bwMode="auto">
              <a:xfrm>
                <a:off x="3617" y="3344"/>
                <a:ext cx="340" cy="50"/>
              </a:xfrm>
              <a:custGeom>
                <a:avLst/>
                <a:gdLst/>
                <a:ahLst/>
                <a:cxnLst>
                  <a:cxn ang="0">
                    <a:pos x="681" y="82"/>
                  </a:cxn>
                  <a:cxn ang="0">
                    <a:pos x="671" y="100"/>
                  </a:cxn>
                  <a:cxn ang="0">
                    <a:pos x="0" y="17"/>
                  </a:cxn>
                  <a:cxn ang="0">
                    <a:pos x="11" y="0"/>
                  </a:cxn>
                  <a:cxn ang="0">
                    <a:pos x="681" y="82"/>
                  </a:cxn>
                </a:cxnLst>
                <a:rect l="0" t="0" r="r" b="b"/>
                <a:pathLst>
                  <a:path w="681" h="100">
                    <a:moveTo>
                      <a:pt x="681" y="82"/>
                    </a:moveTo>
                    <a:lnTo>
                      <a:pt x="671" y="100"/>
                    </a:lnTo>
                    <a:lnTo>
                      <a:pt x="0" y="17"/>
                    </a:lnTo>
                    <a:lnTo>
                      <a:pt x="11" y="0"/>
                    </a:lnTo>
                    <a:lnTo>
                      <a:pt x="681" y="82"/>
                    </a:lnTo>
                    <a:close/>
                  </a:path>
                </a:pathLst>
              </a:custGeom>
              <a:solidFill>
                <a:srgbClr val="555555"/>
              </a:solidFill>
              <a:ln w="9525">
                <a:noFill/>
                <a:round/>
                <a:headEnd/>
                <a:tailEnd/>
              </a:ln>
            </p:spPr>
            <p:txBody>
              <a:bodyPr>
                <a:prstTxWarp prst="textNoShape">
                  <a:avLst/>
                </a:prstTxWarp>
              </a:bodyPr>
              <a:lstStyle/>
              <a:p>
                <a:endParaRPr lang="en-US">
                  <a:latin typeface="+mn-lt"/>
                </a:endParaRPr>
              </a:p>
            </p:txBody>
          </p:sp>
          <p:sp>
            <p:nvSpPr>
              <p:cNvPr id="1390" name="Freeform 99"/>
              <p:cNvSpPr>
                <a:spLocks/>
              </p:cNvSpPr>
              <p:nvPr/>
            </p:nvSpPr>
            <p:spPr bwMode="auto">
              <a:xfrm>
                <a:off x="3621" y="3344"/>
                <a:ext cx="336" cy="42"/>
              </a:xfrm>
              <a:custGeom>
                <a:avLst/>
                <a:gdLst/>
                <a:ahLst/>
                <a:cxnLst>
                  <a:cxn ang="0">
                    <a:pos x="673" y="82"/>
                  </a:cxn>
                  <a:cxn ang="0">
                    <a:pos x="671" y="85"/>
                  </a:cxn>
                  <a:cxn ang="0">
                    <a:pos x="0" y="3"/>
                  </a:cxn>
                  <a:cxn ang="0">
                    <a:pos x="3" y="0"/>
                  </a:cxn>
                  <a:cxn ang="0">
                    <a:pos x="673" y="82"/>
                  </a:cxn>
                </a:cxnLst>
                <a:rect l="0" t="0" r="r" b="b"/>
                <a:pathLst>
                  <a:path w="673" h="85">
                    <a:moveTo>
                      <a:pt x="673" y="82"/>
                    </a:moveTo>
                    <a:lnTo>
                      <a:pt x="671" y="85"/>
                    </a:lnTo>
                    <a:lnTo>
                      <a:pt x="0" y="3"/>
                    </a:lnTo>
                    <a:lnTo>
                      <a:pt x="3" y="0"/>
                    </a:lnTo>
                    <a:lnTo>
                      <a:pt x="673" y="82"/>
                    </a:lnTo>
                    <a:close/>
                  </a:path>
                </a:pathLst>
              </a:custGeom>
              <a:solidFill>
                <a:srgbClr val="555555"/>
              </a:solidFill>
              <a:ln w="9525">
                <a:noFill/>
                <a:round/>
                <a:headEnd/>
                <a:tailEnd/>
              </a:ln>
            </p:spPr>
            <p:txBody>
              <a:bodyPr>
                <a:prstTxWarp prst="textNoShape">
                  <a:avLst/>
                </a:prstTxWarp>
              </a:bodyPr>
              <a:lstStyle/>
              <a:p>
                <a:endParaRPr lang="en-US">
                  <a:latin typeface="+mn-lt"/>
                </a:endParaRPr>
              </a:p>
            </p:txBody>
          </p:sp>
          <p:sp>
            <p:nvSpPr>
              <p:cNvPr id="1391" name="Freeform 100"/>
              <p:cNvSpPr>
                <a:spLocks/>
              </p:cNvSpPr>
              <p:nvPr/>
            </p:nvSpPr>
            <p:spPr bwMode="auto">
              <a:xfrm>
                <a:off x="3621" y="3345"/>
                <a:ext cx="336" cy="43"/>
              </a:xfrm>
              <a:custGeom>
                <a:avLst/>
                <a:gdLst/>
                <a:ahLst/>
                <a:cxnLst>
                  <a:cxn ang="0">
                    <a:pos x="672" y="82"/>
                  </a:cxn>
                  <a:cxn ang="0">
                    <a:pos x="670" y="84"/>
                  </a:cxn>
                  <a:cxn ang="0">
                    <a:pos x="0" y="3"/>
                  </a:cxn>
                  <a:cxn ang="0">
                    <a:pos x="1" y="0"/>
                  </a:cxn>
                  <a:cxn ang="0">
                    <a:pos x="672" y="82"/>
                  </a:cxn>
                </a:cxnLst>
                <a:rect l="0" t="0" r="r" b="b"/>
                <a:pathLst>
                  <a:path w="672" h="84">
                    <a:moveTo>
                      <a:pt x="672" y="82"/>
                    </a:moveTo>
                    <a:lnTo>
                      <a:pt x="670" y="84"/>
                    </a:lnTo>
                    <a:lnTo>
                      <a:pt x="0" y="3"/>
                    </a:lnTo>
                    <a:lnTo>
                      <a:pt x="1" y="0"/>
                    </a:lnTo>
                    <a:lnTo>
                      <a:pt x="672" y="82"/>
                    </a:lnTo>
                    <a:close/>
                  </a:path>
                </a:pathLst>
              </a:custGeom>
              <a:solidFill>
                <a:srgbClr val="555555"/>
              </a:solidFill>
              <a:ln w="9525">
                <a:noFill/>
                <a:round/>
                <a:headEnd/>
                <a:tailEnd/>
              </a:ln>
            </p:spPr>
            <p:txBody>
              <a:bodyPr>
                <a:prstTxWarp prst="textNoShape">
                  <a:avLst/>
                </a:prstTxWarp>
              </a:bodyPr>
              <a:lstStyle/>
              <a:p>
                <a:endParaRPr lang="en-US">
                  <a:latin typeface="+mn-lt"/>
                </a:endParaRPr>
              </a:p>
            </p:txBody>
          </p:sp>
          <p:sp>
            <p:nvSpPr>
              <p:cNvPr id="1392" name="Freeform 101"/>
              <p:cNvSpPr>
                <a:spLocks/>
              </p:cNvSpPr>
              <p:nvPr/>
            </p:nvSpPr>
            <p:spPr bwMode="auto">
              <a:xfrm>
                <a:off x="3619" y="3347"/>
                <a:ext cx="336" cy="43"/>
              </a:xfrm>
              <a:custGeom>
                <a:avLst/>
                <a:gdLst/>
                <a:ahLst/>
                <a:cxnLst>
                  <a:cxn ang="0">
                    <a:pos x="672" y="81"/>
                  </a:cxn>
                  <a:cxn ang="0">
                    <a:pos x="671" y="85"/>
                  </a:cxn>
                  <a:cxn ang="0">
                    <a:pos x="0" y="2"/>
                  </a:cxn>
                  <a:cxn ang="0">
                    <a:pos x="2" y="0"/>
                  </a:cxn>
                  <a:cxn ang="0">
                    <a:pos x="672" y="81"/>
                  </a:cxn>
                </a:cxnLst>
                <a:rect l="0" t="0" r="r" b="b"/>
                <a:pathLst>
                  <a:path w="672" h="85">
                    <a:moveTo>
                      <a:pt x="672" y="81"/>
                    </a:moveTo>
                    <a:lnTo>
                      <a:pt x="671" y="85"/>
                    </a:lnTo>
                    <a:lnTo>
                      <a:pt x="0" y="2"/>
                    </a:lnTo>
                    <a:lnTo>
                      <a:pt x="2" y="0"/>
                    </a:lnTo>
                    <a:lnTo>
                      <a:pt x="672" y="81"/>
                    </a:lnTo>
                    <a:close/>
                  </a:path>
                </a:pathLst>
              </a:custGeom>
              <a:solidFill>
                <a:srgbClr val="565656"/>
              </a:solidFill>
              <a:ln w="9525">
                <a:noFill/>
                <a:round/>
                <a:headEnd/>
                <a:tailEnd/>
              </a:ln>
            </p:spPr>
            <p:txBody>
              <a:bodyPr>
                <a:prstTxWarp prst="textNoShape">
                  <a:avLst/>
                </a:prstTxWarp>
              </a:bodyPr>
              <a:lstStyle/>
              <a:p>
                <a:endParaRPr lang="en-US">
                  <a:latin typeface="+mn-lt"/>
                </a:endParaRPr>
              </a:p>
            </p:txBody>
          </p:sp>
          <p:sp>
            <p:nvSpPr>
              <p:cNvPr id="1393" name="Freeform 102"/>
              <p:cNvSpPr>
                <a:spLocks/>
              </p:cNvSpPr>
              <p:nvPr/>
            </p:nvSpPr>
            <p:spPr bwMode="auto">
              <a:xfrm>
                <a:off x="3619" y="3348"/>
                <a:ext cx="336" cy="43"/>
              </a:xfrm>
              <a:custGeom>
                <a:avLst/>
                <a:gdLst/>
                <a:ahLst/>
                <a:cxnLst>
                  <a:cxn ang="0">
                    <a:pos x="673" y="83"/>
                  </a:cxn>
                  <a:cxn ang="0">
                    <a:pos x="671" y="86"/>
                  </a:cxn>
                  <a:cxn ang="0">
                    <a:pos x="0" y="4"/>
                  </a:cxn>
                  <a:cxn ang="0">
                    <a:pos x="2" y="0"/>
                  </a:cxn>
                  <a:cxn ang="0">
                    <a:pos x="673" y="83"/>
                  </a:cxn>
                </a:cxnLst>
                <a:rect l="0" t="0" r="r" b="b"/>
                <a:pathLst>
                  <a:path w="673" h="86">
                    <a:moveTo>
                      <a:pt x="673" y="83"/>
                    </a:moveTo>
                    <a:lnTo>
                      <a:pt x="671" y="86"/>
                    </a:lnTo>
                    <a:lnTo>
                      <a:pt x="0" y="4"/>
                    </a:lnTo>
                    <a:lnTo>
                      <a:pt x="2" y="0"/>
                    </a:lnTo>
                    <a:lnTo>
                      <a:pt x="673" y="83"/>
                    </a:lnTo>
                    <a:close/>
                  </a:path>
                </a:pathLst>
              </a:custGeom>
              <a:solidFill>
                <a:srgbClr val="575757"/>
              </a:solidFill>
              <a:ln w="9525">
                <a:noFill/>
                <a:round/>
                <a:headEnd/>
                <a:tailEnd/>
              </a:ln>
            </p:spPr>
            <p:txBody>
              <a:bodyPr>
                <a:prstTxWarp prst="textNoShape">
                  <a:avLst/>
                </a:prstTxWarp>
              </a:bodyPr>
              <a:lstStyle/>
              <a:p>
                <a:endParaRPr lang="en-US">
                  <a:latin typeface="+mn-lt"/>
                </a:endParaRPr>
              </a:p>
            </p:txBody>
          </p:sp>
          <p:sp>
            <p:nvSpPr>
              <p:cNvPr id="1394" name="Freeform 103"/>
              <p:cNvSpPr>
                <a:spLocks/>
              </p:cNvSpPr>
              <p:nvPr/>
            </p:nvSpPr>
            <p:spPr bwMode="auto">
              <a:xfrm>
                <a:off x="3618" y="3350"/>
                <a:ext cx="336" cy="42"/>
              </a:xfrm>
              <a:custGeom>
                <a:avLst/>
                <a:gdLst/>
                <a:ahLst/>
                <a:cxnLst>
                  <a:cxn ang="0">
                    <a:pos x="672" y="82"/>
                  </a:cxn>
                  <a:cxn ang="0">
                    <a:pos x="671" y="84"/>
                  </a:cxn>
                  <a:cxn ang="0">
                    <a:pos x="0" y="2"/>
                  </a:cxn>
                  <a:cxn ang="0">
                    <a:pos x="1" y="0"/>
                  </a:cxn>
                  <a:cxn ang="0">
                    <a:pos x="672" y="82"/>
                  </a:cxn>
                </a:cxnLst>
                <a:rect l="0" t="0" r="r" b="b"/>
                <a:pathLst>
                  <a:path w="672" h="84">
                    <a:moveTo>
                      <a:pt x="672" y="82"/>
                    </a:moveTo>
                    <a:lnTo>
                      <a:pt x="671" y="84"/>
                    </a:lnTo>
                    <a:lnTo>
                      <a:pt x="0" y="2"/>
                    </a:lnTo>
                    <a:lnTo>
                      <a:pt x="1" y="0"/>
                    </a:lnTo>
                    <a:lnTo>
                      <a:pt x="672" y="82"/>
                    </a:lnTo>
                    <a:close/>
                  </a:path>
                </a:pathLst>
              </a:custGeom>
              <a:solidFill>
                <a:srgbClr val="585858"/>
              </a:solidFill>
              <a:ln w="9525">
                <a:noFill/>
                <a:round/>
                <a:headEnd/>
                <a:tailEnd/>
              </a:ln>
            </p:spPr>
            <p:txBody>
              <a:bodyPr>
                <a:prstTxWarp prst="textNoShape">
                  <a:avLst/>
                </a:prstTxWarp>
              </a:bodyPr>
              <a:lstStyle/>
              <a:p>
                <a:endParaRPr lang="en-US">
                  <a:latin typeface="+mn-lt"/>
                </a:endParaRPr>
              </a:p>
            </p:txBody>
          </p:sp>
          <p:sp>
            <p:nvSpPr>
              <p:cNvPr id="1395" name="Freeform 104"/>
              <p:cNvSpPr>
                <a:spLocks/>
              </p:cNvSpPr>
              <p:nvPr/>
            </p:nvSpPr>
            <p:spPr bwMode="auto">
              <a:xfrm>
                <a:off x="3617" y="3351"/>
                <a:ext cx="337" cy="43"/>
              </a:xfrm>
              <a:custGeom>
                <a:avLst/>
                <a:gdLst/>
                <a:ahLst/>
                <a:cxnLst>
                  <a:cxn ang="0">
                    <a:pos x="673" y="82"/>
                  </a:cxn>
                  <a:cxn ang="0">
                    <a:pos x="671" y="86"/>
                  </a:cxn>
                  <a:cxn ang="0">
                    <a:pos x="0" y="3"/>
                  </a:cxn>
                  <a:cxn ang="0">
                    <a:pos x="2" y="0"/>
                  </a:cxn>
                  <a:cxn ang="0">
                    <a:pos x="673" y="82"/>
                  </a:cxn>
                </a:cxnLst>
                <a:rect l="0" t="0" r="r" b="b"/>
                <a:pathLst>
                  <a:path w="673" h="86">
                    <a:moveTo>
                      <a:pt x="673" y="82"/>
                    </a:moveTo>
                    <a:lnTo>
                      <a:pt x="671" y="86"/>
                    </a:lnTo>
                    <a:lnTo>
                      <a:pt x="0" y="3"/>
                    </a:lnTo>
                    <a:lnTo>
                      <a:pt x="2" y="0"/>
                    </a:lnTo>
                    <a:lnTo>
                      <a:pt x="673" y="82"/>
                    </a:lnTo>
                    <a:close/>
                  </a:path>
                </a:pathLst>
              </a:custGeom>
              <a:solidFill>
                <a:srgbClr val="595959"/>
              </a:solidFill>
              <a:ln w="9525">
                <a:noFill/>
                <a:round/>
                <a:headEnd/>
                <a:tailEnd/>
              </a:ln>
            </p:spPr>
            <p:txBody>
              <a:bodyPr>
                <a:prstTxWarp prst="textNoShape">
                  <a:avLst/>
                </a:prstTxWarp>
              </a:bodyPr>
              <a:lstStyle/>
              <a:p>
                <a:endParaRPr lang="en-US">
                  <a:latin typeface="+mn-lt"/>
                </a:endParaRPr>
              </a:p>
            </p:txBody>
          </p:sp>
          <p:sp>
            <p:nvSpPr>
              <p:cNvPr id="1396" name="Freeform 105"/>
              <p:cNvSpPr>
                <a:spLocks/>
              </p:cNvSpPr>
              <p:nvPr/>
            </p:nvSpPr>
            <p:spPr bwMode="auto">
              <a:xfrm>
                <a:off x="3612" y="3352"/>
                <a:ext cx="340" cy="51"/>
              </a:xfrm>
              <a:custGeom>
                <a:avLst/>
                <a:gdLst/>
                <a:ahLst/>
                <a:cxnLst>
                  <a:cxn ang="0">
                    <a:pos x="681" y="83"/>
                  </a:cxn>
                  <a:cxn ang="0">
                    <a:pos x="672" y="102"/>
                  </a:cxn>
                  <a:cxn ang="0">
                    <a:pos x="0" y="19"/>
                  </a:cxn>
                  <a:cxn ang="0">
                    <a:pos x="10" y="0"/>
                  </a:cxn>
                  <a:cxn ang="0">
                    <a:pos x="681" y="83"/>
                  </a:cxn>
                </a:cxnLst>
                <a:rect l="0" t="0" r="r" b="b"/>
                <a:pathLst>
                  <a:path w="681" h="102">
                    <a:moveTo>
                      <a:pt x="681" y="83"/>
                    </a:moveTo>
                    <a:lnTo>
                      <a:pt x="672" y="102"/>
                    </a:lnTo>
                    <a:lnTo>
                      <a:pt x="0" y="19"/>
                    </a:lnTo>
                    <a:lnTo>
                      <a:pt x="10" y="0"/>
                    </a:lnTo>
                    <a:lnTo>
                      <a:pt x="681" y="83"/>
                    </a:lnTo>
                    <a:close/>
                  </a:path>
                </a:pathLst>
              </a:custGeom>
              <a:solidFill>
                <a:srgbClr val="5B5B5B"/>
              </a:solidFill>
              <a:ln w="9525">
                <a:noFill/>
                <a:round/>
                <a:headEnd/>
                <a:tailEnd/>
              </a:ln>
            </p:spPr>
            <p:txBody>
              <a:bodyPr>
                <a:prstTxWarp prst="textNoShape">
                  <a:avLst/>
                </a:prstTxWarp>
              </a:bodyPr>
              <a:lstStyle/>
              <a:p>
                <a:endParaRPr lang="en-US">
                  <a:latin typeface="+mn-lt"/>
                </a:endParaRPr>
              </a:p>
            </p:txBody>
          </p:sp>
          <p:sp>
            <p:nvSpPr>
              <p:cNvPr id="1397" name="Freeform 106"/>
              <p:cNvSpPr>
                <a:spLocks/>
              </p:cNvSpPr>
              <p:nvPr/>
            </p:nvSpPr>
            <p:spPr bwMode="auto">
              <a:xfrm>
                <a:off x="3616" y="3352"/>
                <a:ext cx="336" cy="44"/>
              </a:xfrm>
              <a:custGeom>
                <a:avLst/>
                <a:gdLst/>
                <a:ahLst/>
                <a:cxnLst>
                  <a:cxn ang="0">
                    <a:pos x="673" y="83"/>
                  </a:cxn>
                  <a:cxn ang="0">
                    <a:pos x="671" y="87"/>
                  </a:cxn>
                  <a:cxn ang="0">
                    <a:pos x="0" y="4"/>
                  </a:cxn>
                  <a:cxn ang="0">
                    <a:pos x="2" y="0"/>
                  </a:cxn>
                  <a:cxn ang="0">
                    <a:pos x="673" y="83"/>
                  </a:cxn>
                </a:cxnLst>
                <a:rect l="0" t="0" r="r" b="b"/>
                <a:pathLst>
                  <a:path w="673" h="87">
                    <a:moveTo>
                      <a:pt x="673" y="83"/>
                    </a:moveTo>
                    <a:lnTo>
                      <a:pt x="671" y="87"/>
                    </a:lnTo>
                    <a:lnTo>
                      <a:pt x="0" y="4"/>
                    </a:lnTo>
                    <a:lnTo>
                      <a:pt x="2" y="0"/>
                    </a:lnTo>
                    <a:lnTo>
                      <a:pt x="673" y="83"/>
                    </a:lnTo>
                    <a:close/>
                  </a:path>
                </a:pathLst>
              </a:custGeom>
              <a:solidFill>
                <a:srgbClr val="5B5B5B"/>
              </a:solidFill>
              <a:ln w="9525">
                <a:noFill/>
                <a:round/>
                <a:headEnd/>
                <a:tailEnd/>
              </a:ln>
            </p:spPr>
            <p:txBody>
              <a:bodyPr>
                <a:prstTxWarp prst="textNoShape">
                  <a:avLst/>
                </a:prstTxWarp>
              </a:bodyPr>
              <a:lstStyle/>
              <a:p>
                <a:endParaRPr lang="en-US">
                  <a:latin typeface="+mn-lt"/>
                </a:endParaRPr>
              </a:p>
            </p:txBody>
          </p:sp>
          <p:sp>
            <p:nvSpPr>
              <p:cNvPr id="1398" name="Freeform 107"/>
              <p:cNvSpPr>
                <a:spLocks/>
              </p:cNvSpPr>
              <p:nvPr/>
            </p:nvSpPr>
            <p:spPr bwMode="auto">
              <a:xfrm>
                <a:off x="3615" y="3354"/>
                <a:ext cx="337" cy="44"/>
              </a:xfrm>
              <a:custGeom>
                <a:avLst/>
                <a:gdLst/>
                <a:ahLst/>
                <a:cxnLst>
                  <a:cxn ang="0">
                    <a:pos x="673" y="83"/>
                  </a:cxn>
                  <a:cxn ang="0">
                    <a:pos x="672" y="87"/>
                  </a:cxn>
                  <a:cxn ang="0">
                    <a:pos x="0" y="3"/>
                  </a:cxn>
                  <a:cxn ang="0">
                    <a:pos x="2" y="0"/>
                  </a:cxn>
                  <a:cxn ang="0">
                    <a:pos x="673" y="83"/>
                  </a:cxn>
                </a:cxnLst>
                <a:rect l="0" t="0" r="r" b="b"/>
                <a:pathLst>
                  <a:path w="673" h="87">
                    <a:moveTo>
                      <a:pt x="673" y="83"/>
                    </a:moveTo>
                    <a:lnTo>
                      <a:pt x="672" y="87"/>
                    </a:lnTo>
                    <a:lnTo>
                      <a:pt x="0" y="3"/>
                    </a:lnTo>
                    <a:lnTo>
                      <a:pt x="2" y="0"/>
                    </a:lnTo>
                    <a:lnTo>
                      <a:pt x="673" y="83"/>
                    </a:lnTo>
                    <a:close/>
                  </a:path>
                </a:pathLst>
              </a:custGeom>
              <a:solidFill>
                <a:srgbClr val="5B5B5B"/>
              </a:solidFill>
              <a:ln w="9525">
                <a:noFill/>
                <a:round/>
                <a:headEnd/>
                <a:tailEnd/>
              </a:ln>
            </p:spPr>
            <p:txBody>
              <a:bodyPr>
                <a:prstTxWarp prst="textNoShape">
                  <a:avLst/>
                </a:prstTxWarp>
              </a:bodyPr>
              <a:lstStyle/>
              <a:p>
                <a:endParaRPr lang="en-US">
                  <a:latin typeface="+mn-lt"/>
                </a:endParaRPr>
              </a:p>
            </p:txBody>
          </p:sp>
          <p:sp>
            <p:nvSpPr>
              <p:cNvPr id="1399" name="Freeform 108"/>
              <p:cNvSpPr>
                <a:spLocks/>
              </p:cNvSpPr>
              <p:nvPr/>
            </p:nvSpPr>
            <p:spPr bwMode="auto">
              <a:xfrm>
                <a:off x="3614" y="3356"/>
                <a:ext cx="337" cy="44"/>
              </a:xfrm>
              <a:custGeom>
                <a:avLst/>
                <a:gdLst/>
                <a:ahLst/>
                <a:cxnLst>
                  <a:cxn ang="0">
                    <a:pos x="675" y="84"/>
                  </a:cxn>
                  <a:cxn ang="0">
                    <a:pos x="673" y="87"/>
                  </a:cxn>
                  <a:cxn ang="0">
                    <a:pos x="0" y="4"/>
                  </a:cxn>
                  <a:cxn ang="0">
                    <a:pos x="3" y="0"/>
                  </a:cxn>
                  <a:cxn ang="0">
                    <a:pos x="675" y="84"/>
                  </a:cxn>
                </a:cxnLst>
                <a:rect l="0" t="0" r="r" b="b"/>
                <a:pathLst>
                  <a:path w="675" h="87">
                    <a:moveTo>
                      <a:pt x="675" y="84"/>
                    </a:moveTo>
                    <a:lnTo>
                      <a:pt x="673" y="87"/>
                    </a:lnTo>
                    <a:lnTo>
                      <a:pt x="0" y="4"/>
                    </a:lnTo>
                    <a:lnTo>
                      <a:pt x="3" y="0"/>
                    </a:lnTo>
                    <a:lnTo>
                      <a:pt x="675" y="84"/>
                    </a:lnTo>
                    <a:close/>
                  </a:path>
                </a:pathLst>
              </a:custGeom>
              <a:solidFill>
                <a:srgbClr val="5C5C5C"/>
              </a:solidFill>
              <a:ln w="9525">
                <a:noFill/>
                <a:round/>
                <a:headEnd/>
                <a:tailEnd/>
              </a:ln>
            </p:spPr>
            <p:txBody>
              <a:bodyPr>
                <a:prstTxWarp prst="textNoShape">
                  <a:avLst/>
                </a:prstTxWarp>
              </a:bodyPr>
              <a:lstStyle/>
              <a:p>
                <a:endParaRPr lang="en-US">
                  <a:latin typeface="+mn-lt"/>
                </a:endParaRPr>
              </a:p>
            </p:txBody>
          </p:sp>
          <p:sp>
            <p:nvSpPr>
              <p:cNvPr id="1400" name="Freeform 109"/>
              <p:cNvSpPr>
                <a:spLocks/>
              </p:cNvSpPr>
              <p:nvPr/>
            </p:nvSpPr>
            <p:spPr bwMode="auto">
              <a:xfrm>
                <a:off x="3613" y="3358"/>
                <a:ext cx="337" cy="44"/>
              </a:xfrm>
              <a:custGeom>
                <a:avLst/>
                <a:gdLst/>
                <a:ahLst/>
                <a:cxnLst>
                  <a:cxn ang="0">
                    <a:pos x="674" y="83"/>
                  </a:cxn>
                  <a:cxn ang="0">
                    <a:pos x="672" y="87"/>
                  </a:cxn>
                  <a:cxn ang="0">
                    <a:pos x="0" y="4"/>
                  </a:cxn>
                  <a:cxn ang="0">
                    <a:pos x="1" y="0"/>
                  </a:cxn>
                  <a:cxn ang="0">
                    <a:pos x="674" y="83"/>
                  </a:cxn>
                </a:cxnLst>
                <a:rect l="0" t="0" r="r" b="b"/>
                <a:pathLst>
                  <a:path w="674" h="87">
                    <a:moveTo>
                      <a:pt x="674" y="83"/>
                    </a:moveTo>
                    <a:lnTo>
                      <a:pt x="672" y="87"/>
                    </a:lnTo>
                    <a:lnTo>
                      <a:pt x="0" y="4"/>
                    </a:lnTo>
                    <a:lnTo>
                      <a:pt x="1" y="0"/>
                    </a:lnTo>
                    <a:lnTo>
                      <a:pt x="674" y="83"/>
                    </a:lnTo>
                    <a:close/>
                  </a:path>
                </a:pathLst>
              </a:custGeom>
              <a:solidFill>
                <a:srgbClr val="5D5D5D"/>
              </a:solidFill>
              <a:ln w="9525">
                <a:noFill/>
                <a:round/>
                <a:headEnd/>
                <a:tailEnd/>
              </a:ln>
            </p:spPr>
            <p:txBody>
              <a:bodyPr>
                <a:prstTxWarp prst="textNoShape">
                  <a:avLst/>
                </a:prstTxWarp>
              </a:bodyPr>
              <a:lstStyle/>
              <a:p>
                <a:endParaRPr lang="en-US">
                  <a:latin typeface="+mn-lt"/>
                </a:endParaRPr>
              </a:p>
            </p:txBody>
          </p:sp>
          <p:sp>
            <p:nvSpPr>
              <p:cNvPr id="1401" name="Freeform 110"/>
              <p:cNvSpPr>
                <a:spLocks/>
              </p:cNvSpPr>
              <p:nvPr/>
            </p:nvSpPr>
            <p:spPr bwMode="auto">
              <a:xfrm>
                <a:off x="3612" y="3360"/>
                <a:ext cx="337" cy="43"/>
              </a:xfrm>
              <a:custGeom>
                <a:avLst/>
                <a:gdLst/>
                <a:ahLst/>
                <a:cxnLst>
                  <a:cxn ang="0">
                    <a:pos x="674" y="83"/>
                  </a:cxn>
                  <a:cxn ang="0">
                    <a:pos x="672" y="87"/>
                  </a:cxn>
                  <a:cxn ang="0">
                    <a:pos x="0" y="4"/>
                  </a:cxn>
                  <a:cxn ang="0">
                    <a:pos x="2" y="0"/>
                  </a:cxn>
                  <a:cxn ang="0">
                    <a:pos x="674" y="83"/>
                  </a:cxn>
                </a:cxnLst>
                <a:rect l="0" t="0" r="r" b="b"/>
                <a:pathLst>
                  <a:path w="674" h="87">
                    <a:moveTo>
                      <a:pt x="674" y="83"/>
                    </a:moveTo>
                    <a:lnTo>
                      <a:pt x="672" y="87"/>
                    </a:lnTo>
                    <a:lnTo>
                      <a:pt x="0" y="4"/>
                    </a:lnTo>
                    <a:lnTo>
                      <a:pt x="2" y="0"/>
                    </a:lnTo>
                    <a:lnTo>
                      <a:pt x="674" y="83"/>
                    </a:lnTo>
                    <a:close/>
                  </a:path>
                </a:pathLst>
              </a:custGeom>
              <a:solidFill>
                <a:srgbClr val="5E5E5E"/>
              </a:solidFill>
              <a:ln w="9525">
                <a:noFill/>
                <a:round/>
                <a:headEnd/>
                <a:tailEnd/>
              </a:ln>
            </p:spPr>
            <p:txBody>
              <a:bodyPr>
                <a:prstTxWarp prst="textNoShape">
                  <a:avLst/>
                </a:prstTxWarp>
              </a:bodyPr>
              <a:lstStyle/>
              <a:p>
                <a:endParaRPr lang="en-US">
                  <a:latin typeface="+mn-lt"/>
                </a:endParaRPr>
              </a:p>
            </p:txBody>
          </p:sp>
          <p:sp>
            <p:nvSpPr>
              <p:cNvPr id="1402" name="Freeform 111"/>
              <p:cNvSpPr>
                <a:spLocks/>
              </p:cNvSpPr>
              <p:nvPr/>
            </p:nvSpPr>
            <p:spPr bwMode="auto">
              <a:xfrm>
                <a:off x="3607" y="3362"/>
                <a:ext cx="341" cy="52"/>
              </a:xfrm>
              <a:custGeom>
                <a:avLst/>
                <a:gdLst/>
                <a:ahLst/>
                <a:cxnLst>
                  <a:cxn ang="0">
                    <a:pos x="681" y="83"/>
                  </a:cxn>
                  <a:cxn ang="0">
                    <a:pos x="673" y="104"/>
                  </a:cxn>
                  <a:cxn ang="0">
                    <a:pos x="0" y="20"/>
                  </a:cxn>
                  <a:cxn ang="0">
                    <a:pos x="9" y="0"/>
                  </a:cxn>
                  <a:cxn ang="0">
                    <a:pos x="681" y="83"/>
                  </a:cxn>
                </a:cxnLst>
                <a:rect l="0" t="0" r="r" b="b"/>
                <a:pathLst>
                  <a:path w="681" h="104">
                    <a:moveTo>
                      <a:pt x="681" y="83"/>
                    </a:moveTo>
                    <a:lnTo>
                      <a:pt x="673" y="104"/>
                    </a:lnTo>
                    <a:lnTo>
                      <a:pt x="0" y="20"/>
                    </a:lnTo>
                    <a:lnTo>
                      <a:pt x="9" y="0"/>
                    </a:lnTo>
                    <a:lnTo>
                      <a:pt x="681" y="83"/>
                    </a:lnTo>
                    <a:close/>
                  </a:path>
                </a:pathLst>
              </a:custGeom>
              <a:solidFill>
                <a:srgbClr val="606060"/>
              </a:solidFill>
              <a:ln w="9525">
                <a:noFill/>
                <a:round/>
                <a:headEnd/>
                <a:tailEnd/>
              </a:ln>
            </p:spPr>
            <p:txBody>
              <a:bodyPr>
                <a:prstTxWarp prst="textNoShape">
                  <a:avLst/>
                </a:prstTxWarp>
              </a:bodyPr>
              <a:lstStyle/>
              <a:p>
                <a:endParaRPr lang="en-US">
                  <a:latin typeface="+mn-lt"/>
                </a:endParaRPr>
              </a:p>
            </p:txBody>
          </p:sp>
          <p:sp>
            <p:nvSpPr>
              <p:cNvPr id="1403" name="Freeform 112"/>
              <p:cNvSpPr>
                <a:spLocks/>
              </p:cNvSpPr>
              <p:nvPr/>
            </p:nvSpPr>
            <p:spPr bwMode="auto">
              <a:xfrm>
                <a:off x="3611" y="3362"/>
                <a:ext cx="337" cy="44"/>
              </a:xfrm>
              <a:custGeom>
                <a:avLst/>
                <a:gdLst/>
                <a:ahLst/>
                <a:cxnLst>
                  <a:cxn ang="0">
                    <a:pos x="674" y="83"/>
                  </a:cxn>
                  <a:cxn ang="0">
                    <a:pos x="673" y="88"/>
                  </a:cxn>
                  <a:cxn ang="0">
                    <a:pos x="0" y="4"/>
                  </a:cxn>
                  <a:cxn ang="0">
                    <a:pos x="2" y="0"/>
                  </a:cxn>
                  <a:cxn ang="0">
                    <a:pos x="674" y="83"/>
                  </a:cxn>
                </a:cxnLst>
                <a:rect l="0" t="0" r="r" b="b"/>
                <a:pathLst>
                  <a:path w="674" h="88">
                    <a:moveTo>
                      <a:pt x="674" y="83"/>
                    </a:moveTo>
                    <a:lnTo>
                      <a:pt x="673" y="88"/>
                    </a:lnTo>
                    <a:lnTo>
                      <a:pt x="0" y="4"/>
                    </a:lnTo>
                    <a:lnTo>
                      <a:pt x="2" y="0"/>
                    </a:lnTo>
                    <a:lnTo>
                      <a:pt x="674" y="83"/>
                    </a:lnTo>
                    <a:close/>
                  </a:path>
                </a:pathLst>
              </a:custGeom>
              <a:solidFill>
                <a:srgbClr val="606060"/>
              </a:solidFill>
              <a:ln w="9525">
                <a:noFill/>
                <a:round/>
                <a:headEnd/>
                <a:tailEnd/>
              </a:ln>
            </p:spPr>
            <p:txBody>
              <a:bodyPr>
                <a:prstTxWarp prst="textNoShape">
                  <a:avLst/>
                </a:prstTxWarp>
              </a:bodyPr>
              <a:lstStyle/>
              <a:p>
                <a:endParaRPr lang="en-US">
                  <a:latin typeface="+mn-lt"/>
                </a:endParaRPr>
              </a:p>
            </p:txBody>
          </p:sp>
          <p:sp>
            <p:nvSpPr>
              <p:cNvPr id="1404" name="Freeform 113"/>
              <p:cNvSpPr>
                <a:spLocks/>
              </p:cNvSpPr>
              <p:nvPr/>
            </p:nvSpPr>
            <p:spPr bwMode="auto">
              <a:xfrm>
                <a:off x="3610" y="3364"/>
                <a:ext cx="337" cy="44"/>
              </a:xfrm>
              <a:custGeom>
                <a:avLst/>
                <a:gdLst/>
                <a:ahLst/>
                <a:cxnLst>
                  <a:cxn ang="0">
                    <a:pos x="675" y="84"/>
                  </a:cxn>
                  <a:cxn ang="0">
                    <a:pos x="673" y="88"/>
                  </a:cxn>
                  <a:cxn ang="0">
                    <a:pos x="0" y="3"/>
                  </a:cxn>
                  <a:cxn ang="0">
                    <a:pos x="2" y="0"/>
                  </a:cxn>
                  <a:cxn ang="0">
                    <a:pos x="675" y="84"/>
                  </a:cxn>
                </a:cxnLst>
                <a:rect l="0" t="0" r="r" b="b"/>
                <a:pathLst>
                  <a:path w="675" h="88">
                    <a:moveTo>
                      <a:pt x="675" y="84"/>
                    </a:moveTo>
                    <a:lnTo>
                      <a:pt x="673" y="88"/>
                    </a:lnTo>
                    <a:lnTo>
                      <a:pt x="0" y="3"/>
                    </a:lnTo>
                    <a:lnTo>
                      <a:pt x="2" y="0"/>
                    </a:lnTo>
                    <a:lnTo>
                      <a:pt x="675" y="84"/>
                    </a:lnTo>
                    <a:close/>
                  </a:path>
                </a:pathLst>
              </a:custGeom>
              <a:solidFill>
                <a:srgbClr val="606060"/>
              </a:solidFill>
              <a:ln w="9525">
                <a:noFill/>
                <a:round/>
                <a:headEnd/>
                <a:tailEnd/>
              </a:ln>
            </p:spPr>
            <p:txBody>
              <a:bodyPr>
                <a:prstTxWarp prst="textNoShape">
                  <a:avLst/>
                </a:prstTxWarp>
              </a:bodyPr>
              <a:lstStyle/>
              <a:p>
                <a:endParaRPr lang="en-US">
                  <a:latin typeface="+mn-lt"/>
                </a:endParaRPr>
              </a:p>
            </p:txBody>
          </p:sp>
          <p:sp>
            <p:nvSpPr>
              <p:cNvPr id="1405" name="Freeform 114"/>
              <p:cNvSpPr>
                <a:spLocks/>
              </p:cNvSpPr>
              <p:nvPr/>
            </p:nvSpPr>
            <p:spPr bwMode="auto">
              <a:xfrm>
                <a:off x="3609" y="3366"/>
                <a:ext cx="338" cy="44"/>
              </a:xfrm>
              <a:custGeom>
                <a:avLst/>
                <a:gdLst/>
                <a:ahLst/>
                <a:cxnLst>
                  <a:cxn ang="0">
                    <a:pos x="674" y="85"/>
                  </a:cxn>
                  <a:cxn ang="0">
                    <a:pos x="673" y="90"/>
                  </a:cxn>
                  <a:cxn ang="0">
                    <a:pos x="0" y="4"/>
                  </a:cxn>
                  <a:cxn ang="0">
                    <a:pos x="1" y="0"/>
                  </a:cxn>
                  <a:cxn ang="0">
                    <a:pos x="674" y="85"/>
                  </a:cxn>
                </a:cxnLst>
                <a:rect l="0" t="0" r="r" b="b"/>
                <a:pathLst>
                  <a:path w="674" h="90">
                    <a:moveTo>
                      <a:pt x="674" y="85"/>
                    </a:moveTo>
                    <a:lnTo>
                      <a:pt x="673" y="90"/>
                    </a:lnTo>
                    <a:lnTo>
                      <a:pt x="0" y="4"/>
                    </a:lnTo>
                    <a:lnTo>
                      <a:pt x="1" y="0"/>
                    </a:lnTo>
                    <a:lnTo>
                      <a:pt x="674" y="85"/>
                    </a:lnTo>
                    <a:close/>
                  </a:path>
                </a:pathLst>
              </a:custGeom>
              <a:solidFill>
                <a:srgbClr val="616161"/>
              </a:solidFill>
              <a:ln w="9525">
                <a:noFill/>
                <a:round/>
                <a:headEnd/>
                <a:tailEnd/>
              </a:ln>
            </p:spPr>
            <p:txBody>
              <a:bodyPr>
                <a:prstTxWarp prst="textNoShape">
                  <a:avLst/>
                </a:prstTxWarp>
              </a:bodyPr>
              <a:lstStyle/>
              <a:p>
                <a:endParaRPr lang="en-US">
                  <a:latin typeface="+mn-lt"/>
                </a:endParaRPr>
              </a:p>
            </p:txBody>
          </p:sp>
          <p:sp>
            <p:nvSpPr>
              <p:cNvPr id="1406" name="Freeform 115"/>
              <p:cNvSpPr>
                <a:spLocks/>
              </p:cNvSpPr>
              <p:nvPr/>
            </p:nvSpPr>
            <p:spPr bwMode="auto">
              <a:xfrm>
                <a:off x="3608" y="3368"/>
                <a:ext cx="338" cy="44"/>
              </a:xfrm>
              <a:custGeom>
                <a:avLst/>
                <a:gdLst/>
                <a:ahLst/>
                <a:cxnLst>
                  <a:cxn ang="0">
                    <a:pos x="676" y="86"/>
                  </a:cxn>
                  <a:cxn ang="0">
                    <a:pos x="673" y="90"/>
                  </a:cxn>
                  <a:cxn ang="0">
                    <a:pos x="0" y="5"/>
                  </a:cxn>
                  <a:cxn ang="0">
                    <a:pos x="3" y="0"/>
                  </a:cxn>
                  <a:cxn ang="0">
                    <a:pos x="676" y="86"/>
                  </a:cxn>
                </a:cxnLst>
                <a:rect l="0" t="0" r="r" b="b"/>
                <a:pathLst>
                  <a:path w="676" h="90">
                    <a:moveTo>
                      <a:pt x="676" y="86"/>
                    </a:moveTo>
                    <a:lnTo>
                      <a:pt x="673" y="90"/>
                    </a:lnTo>
                    <a:lnTo>
                      <a:pt x="0" y="5"/>
                    </a:lnTo>
                    <a:lnTo>
                      <a:pt x="3" y="0"/>
                    </a:lnTo>
                    <a:lnTo>
                      <a:pt x="676" y="86"/>
                    </a:lnTo>
                    <a:close/>
                  </a:path>
                </a:pathLst>
              </a:custGeom>
              <a:solidFill>
                <a:srgbClr val="626262"/>
              </a:solidFill>
              <a:ln w="9525">
                <a:noFill/>
                <a:round/>
                <a:headEnd/>
                <a:tailEnd/>
              </a:ln>
            </p:spPr>
            <p:txBody>
              <a:bodyPr>
                <a:prstTxWarp prst="textNoShape">
                  <a:avLst/>
                </a:prstTxWarp>
              </a:bodyPr>
              <a:lstStyle/>
              <a:p>
                <a:endParaRPr lang="en-US">
                  <a:latin typeface="+mn-lt"/>
                </a:endParaRPr>
              </a:p>
            </p:txBody>
          </p:sp>
          <p:sp>
            <p:nvSpPr>
              <p:cNvPr id="1407" name="Freeform 116"/>
              <p:cNvSpPr>
                <a:spLocks/>
              </p:cNvSpPr>
              <p:nvPr/>
            </p:nvSpPr>
            <p:spPr bwMode="auto">
              <a:xfrm>
                <a:off x="3607" y="3370"/>
                <a:ext cx="338" cy="44"/>
              </a:xfrm>
              <a:custGeom>
                <a:avLst/>
                <a:gdLst/>
                <a:ahLst/>
                <a:cxnLst>
                  <a:cxn ang="0">
                    <a:pos x="674" y="85"/>
                  </a:cxn>
                  <a:cxn ang="0">
                    <a:pos x="673" y="88"/>
                  </a:cxn>
                  <a:cxn ang="0">
                    <a:pos x="0" y="4"/>
                  </a:cxn>
                  <a:cxn ang="0">
                    <a:pos x="1" y="0"/>
                  </a:cxn>
                  <a:cxn ang="0">
                    <a:pos x="674" y="85"/>
                  </a:cxn>
                </a:cxnLst>
                <a:rect l="0" t="0" r="r" b="b"/>
                <a:pathLst>
                  <a:path w="674" h="88">
                    <a:moveTo>
                      <a:pt x="674" y="85"/>
                    </a:moveTo>
                    <a:lnTo>
                      <a:pt x="673" y="88"/>
                    </a:lnTo>
                    <a:lnTo>
                      <a:pt x="0" y="4"/>
                    </a:lnTo>
                    <a:lnTo>
                      <a:pt x="1" y="0"/>
                    </a:lnTo>
                    <a:lnTo>
                      <a:pt x="674" y="85"/>
                    </a:lnTo>
                    <a:close/>
                  </a:path>
                </a:pathLst>
              </a:custGeom>
              <a:solidFill>
                <a:srgbClr val="636363"/>
              </a:solidFill>
              <a:ln w="9525">
                <a:noFill/>
                <a:round/>
                <a:headEnd/>
                <a:tailEnd/>
              </a:ln>
            </p:spPr>
            <p:txBody>
              <a:bodyPr>
                <a:prstTxWarp prst="textNoShape">
                  <a:avLst/>
                </a:prstTxWarp>
              </a:bodyPr>
              <a:lstStyle/>
              <a:p>
                <a:endParaRPr lang="en-US">
                  <a:latin typeface="+mn-lt"/>
                </a:endParaRPr>
              </a:p>
            </p:txBody>
          </p:sp>
          <p:sp>
            <p:nvSpPr>
              <p:cNvPr id="1408" name="Freeform 117"/>
              <p:cNvSpPr>
                <a:spLocks/>
              </p:cNvSpPr>
              <p:nvPr/>
            </p:nvSpPr>
            <p:spPr bwMode="auto">
              <a:xfrm>
                <a:off x="3603" y="3372"/>
                <a:ext cx="341" cy="54"/>
              </a:xfrm>
              <a:custGeom>
                <a:avLst/>
                <a:gdLst/>
                <a:ahLst/>
                <a:cxnLst>
                  <a:cxn ang="0">
                    <a:pos x="682" y="84"/>
                  </a:cxn>
                  <a:cxn ang="0">
                    <a:pos x="675" y="108"/>
                  </a:cxn>
                  <a:cxn ang="0">
                    <a:pos x="0" y="21"/>
                  </a:cxn>
                  <a:cxn ang="0">
                    <a:pos x="9" y="0"/>
                  </a:cxn>
                  <a:cxn ang="0">
                    <a:pos x="682" y="84"/>
                  </a:cxn>
                </a:cxnLst>
                <a:rect l="0" t="0" r="r" b="b"/>
                <a:pathLst>
                  <a:path w="682" h="108">
                    <a:moveTo>
                      <a:pt x="682" y="84"/>
                    </a:moveTo>
                    <a:lnTo>
                      <a:pt x="675" y="108"/>
                    </a:lnTo>
                    <a:lnTo>
                      <a:pt x="0" y="21"/>
                    </a:lnTo>
                    <a:lnTo>
                      <a:pt x="9" y="0"/>
                    </a:lnTo>
                    <a:lnTo>
                      <a:pt x="682" y="84"/>
                    </a:lnTo>
                    <a:close/>
                  </a:path>
                </a:pathLst>
              </a:custGeom>
              <a:solidFill>
                <a:srgbClr val="656565"/>
              </a:solidFill>
              <a:ln w="9525">
                <a:noFill/>
                <a:round/>
                <a:headEnd/>
                <a:tailEnd/>
              </a:ln>
            </p:spPr>
            <p:txBody>
              <a:bodyPr>
                <a:prstTxWarp prst="textNoShape">
                  <a:avLst/>
                </a:prstTxWarp>
              </a:bodyPr>
              <a:lstStyle/>
              <a:p>
                <a:endParaRPr lang="en-US">
                  <a:latin typeface="+mn-lt"/>
                </a:endParaRPr>
              </a:p>
            </p:txBody>
          </p:sp>
          <p:sp>
            <p:nvSpPr>
              <p:cNvPr id="1409" name="Freeform 118"/>
              <p:cNvSpPr>
                <a:spLocks/>
              </p:cNvSpPr>
              <p:nvPr/>
            </p:nvSpPr>
            <p:spPr bwMode="auto">
              <a:xfrm>
                <a:off x="3606" y="3372"/>
                <a:ext cx="338" cy="45"/>
              </a:xfrm>
              <a:custGeom>
                <a:avLst/>
                <a:gdLst/>
                <a:ahLst/>
                <a:cxnLst>
                  <a:cxn ang="0">
                    <a:pos x="676" y="84"/>
                  </a:cxn>
                  <a:cxn ang="0">
                    <a:pos x="674" y="91"/>
                  </a:cxn>
                  <a:cxn ang="0">
                    <a:pos x="0" y="5"/>
                  </a:cxn>
                  <a:cxn ang="0">
                    <a:pos x="3" y="0"/>
                  </a:cxn>
                  <a:cxn ang="0">
                    <a:pos x="676" y="84"/>
                  </a:cxn>
                </a:cxnLst>
                <a:rect l="0" t="0" r="r" b="b"/>
                <a:pathLst>
                  <a:path w="676" h="91">
                    <a:moveTo>
                      <a:pt x="676" y="84"/>
                    </a:moveTo>
                    <a:lnTo>
                      <a:pt x="674" y="91"/>
                    </a:lnTo>
                    <a:lnTo>
                      <a:pt x="0" y="5"/>
                    </a:lnTo>
                    <a:lnTo>
                      <a:pt x="3" y="0"/>
                    </a:lnTo>
                    <a:lnTo>
                      <a:pt x="676" y="84"/>
                    </a:lnTo>
                    <a:close/>
                  </a:path>
                </a:pathLst>
              </a:custGeom>
              <a:solidFill>
                <a:srgbClr val="656565"/>
              </a:solidFill>
              <a:ln w="9525">
                <a:noFill/>
                <a:round/>
                <a:headEnd/>
                <a:tailEnd/>
              </a:ln>
            </p:spPr>
            <p:txBody>
              <a:bodyPr>
                <a:prstTxWarp prst="textNoShape">
                  <a:avLst/>
                </a:prstTxWarp>
              </a:bodyPr>
              <a:lstStyle/>
              <a:p>
                <a:endParaRPr lang="en-US">
                  <a:latin typeface="+mn-lt"/>
                </a:endParaRPr>
              </a:p>
            </p:txBody>
          </p:sp>
          <p:sp>
            <p:nvSpPr>
              <p:cNvPr id="1410" name="Freeform 119"/>
              <p:cNvSpPr>
                <a:spLocks/>
              </p:cNvSpPr>
              <p:nvPr/>
            </p:nvSpPr>
            <p:spPr bwMode="auto">
              <a:xfrm>
                <a:off x="3605" y="3374"/>
                <a:ext cx="338" cy="47"/>
              </a:xfrm>
              <a:custGeom>
                <a:avLst/>
                <a:gdLst/>
                <a:ahLst/>
                <a:cxnLst>
                  <a:cxn ang="0">
                    <a:pos x="676" y="86"/>
                  </a:cxn>
                  <a:cxn ang="0">
                    <a:pos x="674" y="92"/>
                  </a:cxn>
                  <a:cxn ang="0">
                    <a:pos x="0" y="6"/>
                  </a:cxn>
                  <a:cxn ang="0">
                    <a:pos x="2" y="0"/>
                  </a:cxn>
                  <a:cxn ang="0">
                    <a:pos x="676" y="86"/>
                  </a:cxn>
                </a:cxnLst>
                <a:rect l="0" t="0" r="r" b="b"/>
                <a:pathLst>
                  <a:path w="676" h="92">
                    <a:moveTo>
                      <a:pt x="676" y="86"/>
                    </a:moveTo>
                    <a:lnTo>
                      <a:pt x="674" y="92"/>
                    </a:lnTo>
                    <a:lnTo>
                      <a:pt x="0" y="6"/>
                    </a:lnTo>
                    <a:lnTo>
                      <a:pt x="2" y="0"/>
                    </a:lnTo>
                    <a:lnTo>
                      <a:pt x="676" y="86"/>
                    </a:lnTo>
                    <a:close/>
                  </a:path>
                </a:pathLst>
              </a:custGeom>
              <a:solidFill>
                <a:srgbClr val="666666"/>
              </a:solidFill>
              <a:ln w="9525">
                <a:noFill/>
                <a:round/>
                <a:headEnd/>
                <a:tailEnd/>
              </a:ln>
            </p:spPr>
            <p:txBody>
              <a:bodyPr>
                <a:prstTxWarp prst="textNoShape">
                  <a:avLst/>
                </a:prstTxWarp>
              </a:bodyPr>
              <a:lstStyle/>
              <a:p>
                <a:endParaRPr lang="en-US">
                  <a:latin typeface="+mn-lt"/>
                </a:endParaRPr>
              </a:p>
            </p:txBody>
          </p:sp>
          <p:sp>
            <p:nvSpPr>
              <p:cNvPr id="1411" name="Freeform 120"/>
              <p:cNvSpPr>
                <a:spLocks/>
              </p:cNvSpPr>
              <p:nvPr/>
            </p:nvSpPr>
            <p:spPr bwMode="auto">
              <a:xfrm>
                <a:off x="3604" y="3378"/>
                <a:ext cx="338" cy="45"/>
              </a:xfrm>
              <a:custGeom>
                <a:avLst/>
                <a:gdLst/>
                <a:ahLst/>
                <a:cxnLst>
                  <a:cxn ang="0">
                    <a:pos x="677" y="86"/>
                  </a:cxn>
                  <a:cxn ang="0">
                    <a:pos x="675" y="91"/>
                  </a:cxn>
                  <a:cxn ang="0">
                    <a:pos x="0" y="5"/>
                  </a:cxn>
                  <a:cxn ang="0">
                    <a:pos x="3" y="0"/>
                  </a:cxn>
                  <a:cxn ang="0">
                    <a:pos x="677" y="86"/>
                  </a:cxn>
                </a:cxnLst>
                <a:rect l="0" t="0" r="r" b="b"/>
                <a:pathLst>
                  <a:path w="677" h="91">
                    <a:moveTo>
                      <a:pt x="677" y="86"/>
                    </a:moveTo>
                    <a:lnTo>
                      <a:pt x="675" y="91"/>
                    </a:lnTo>
                    <a:lnTo>
                      <a:pt x="0" y="5"/>
                    </a:lnTo>
                    <a:lnTo>
                      <a:pt x="3" y="0"/>
                    </a:lnTo>
                    <a:lnTo>
                      <a:pt x="677" y="86"/>
                    </a:lnTo>
                    <a:close/>
                  </a:path>
                </a:pathLst>
              </a:custGeom>
              <a:solidFill>
                <a:srgbClr val="676767"/>
              </a:solidFill>
              <a:ln w="9525">
                <a:noFill/>
                <a:round/>
                <a:headEnd/>
                <a:tailEnd/>
              </a:ln>
            </p:spPr>
            <p:txBody>
              <a:bodyPr>
                <a:prstTxWarp prst="textNoShape">
                  <a:avLst/>
                </a:prstTxWarp>
              </a:bodyPr>
              <a:lstStyle/>
              <a:p>
                <a:endParaRPr lang="en-US">
                  <a:latin typeface="+mn-lt"/>
                </a:endParaRPr>
              </a:p>
            </p:txBody>
          </p:sp>
          <p:sp>
            <p:nvSpPr>
              <p:cNvPr id="1412" name="Freeform 121"/>
              <p:cNvSpPr>
                <a:spLocks/>
              </p:cNvSpPr>
              <p:nvPr/>
            </p:nvSpPr>
            <p:spPr bwMode="auto">
              <a:xfrm>
                <a:off x="3603" y="3380"/>
                <a:ext cx="338" cy="46"/>
              </a:xfrm>
              <a:custGeom>
                <a:avLst/>
                <a:gdLst/>
                <a:ahLst/>
                <a:cxnLst>
                  <a:cxn ang="0">
                    <a:pos x="676" y="86"/>
                  </a:cxn>
                  <a:cxn ang="0">
                    <a:pos x="675" y="92"/>
                  </a:cxn>
                  <a:cxn ang="0">
                    <a:pos x="0" y="5"/>
                  </a:cxn>
                  <a:cxn ang="0">
                    <a:pos x="1" y="0"/>
                  </a:cxn>
                  <a:cxn ang="0">
                    <a:pos x="676" y="86"/>
                  </a:cxn>
                </a:cxnLst>
                <a:rect l="0" t="0" r="r" b="b"/>
                <a:pathLst>
                  <a:path w="676" h="92">
                    <a:moveTo>
                      <a:pt x="676" y="86"/>
                    </a:moveTo>
                    <a:lnTo>
                      <a:pt x="675" y="92"/>
                    </a:lnTo>
                    <a:lnTo>
                      <a:pt x="0" y="5"/>
                    </a:lnTo>
                    <a:lnTo>
                      <a:pt x="1" y="0"/>
                    </a:lnTo>
                    <a:lnTo>
                      <a:pt x="676" y="86"/>
                    </a:lnTo>
                    <a:close/>
                  </a:path>
                </a:pathLst>
              </a:custGeom>
              <a:solidFill>
                <a:srgbClr val="686868"/>
              </a:solidFill>
              <a:ln w="9525">
                <a:noFill/>
                <a:round/>
                <a:headEnd/>
                <a:tailEnd/>
              </a:ln>
            </p:spPr>
            <p:txBody>
              <a:bodyPr>
                <a:prstTxWarp prst="textNoShape">
                  <a:avLst/>
                </a:prstTxWarp>
              </a:bodyPr>
              <a:lstStyle/>
              <a:p>
                <a:endParaRPr lang="en-US">
                  <a:latin typeface="+mn-lt"/>
                </a:endParaRPr>
              </a:p>
            </p:txBody>
          </p:sp>
          <p:sp>
            <p:nvSpPr>
              <p:cNvPr id="1413" name="Freeform 122"/>
              <p:cNvSpPr>
                <a:spLocks/>
              </p:cNvSpPr>
              <p:nvPr/>
            </p:nvSpPr>
            <p:spPr bwMode="auto">
              <a:xfrm>
                <a:off x="3599" y="3383"/>
                <a:ext cx="341" cy="56"/>
              </a:xfrm>
              <a:custGeom>
                <a:avLst/>
                <a:gdLst/>
                <a:ahLst/>
                <a:cxnLst>
                  <a:cxn ang="0">
                    <a:pos x="684" y="87"/>
                  </a:cxn>
                  <a:cxn ang="0">
                    <a:pos x="676" y="113"/>
                  </a:cxn>
                  <a:cxn ang="0">
                    <a:pos x="0" y="24"/>
                  </a:cxn>
                  <a:cxn ang="0">
                    <a:pos x="9" y="0"/>
                  </a:cxn>
                  <a:cxn ang="0">
                    <a:pos x="684" y="87"/>
                  </a:cxn>
                </a:cxnLst>
                <a:rect l="0" t="0" r="r" b="b"/>
                <a:pathLst>
                  <a:path w="684" h="113">
                    <a:moveTo>
                      <a:pt x="684" y="87"/>
                    </a:moveTo>
                    <a:lnTo>
                      <a:pt x="676" y="113"/>
                    </a:lnTo>
                    <a:lnTo>
                      <a:pt x="0" y="24"/>
                    </a:lnTo>
                    <a:lnTo>
                      <a:pt x="9" y="0"/>
                    </a:lnTo>
                    <a:lnTo>
                      <a:pt x="684" y="87"/>
                    </a:lnTo>
                    <a:close/>
                  </a:path>
                </a:pathLst>
              </a:custGeom>
              <a:solidFill>
                <a:srgbClr val="696969"/>
              </a:solidFill>
              <a:ln w="9525">
                <a:noFill/>
                <a:round/>
                <a:headEnd/>
                <a:tailEnd/>
              </a:ln>
            </p:spPr>
            <p:txBody>
              <a:bodyPr>
                <a:prstTxWarp prst="textNoShape">
                  <a:avLst/>
                </a:prstTxWarp>
              </a:bodyPr>
              <a:lstStyle/>
              <a:p>
                <a:endParaRPr lang="en-US">
                  <a:latin typeface="+mn-lt"/>
                </a:endParaRPr>
              </a:p>
            </p:txBody>
          </p:sp>
          <p:sp>
            <p:nvSpPr>
              <p:cNvPr id="1414" name="Freeform 123"/>
              <p:cNvSpPr>
                <a:spLocks/>
              </p:cNvSpPr>
              <p:nvPr/>
            </p:nvSpPr>
            <p:spPr bwMode="auto">
              <a:xfrm>
                <a:off x="3602" y="3383"/>
                <a:ext cx="338" cy="46"/>
              </a:xfrm>
              <a:custGeom>
                <a:avLst/>
                <a:gdLst/>
                <a:ahLst/>
                <a:cxnLst>
                  <a:cxn ang="0">
                    <a:pos x="678" y="87"/>
                  </a:cxn>
                  <a:cxn ang="0">
                    <a:pos x="675" y="94"/>
                  </a:cxn>
                  <a:cxn ang="0">
                    <a:pos x="0" y="7"/>
                  </a:cxn>
                  <a:cxn ang="0">
                    <a:pos x="3" y="0"/>
                  </a:cxn>
                  <a:cxn ang="0">
                    <a:pos x="678" y="87"/>
                  </a:cxn>
                </a:cxnLst>
                <a:rect l="0" t="0" r="r" b="b"/>
                <a:pathLst>
                  <a:path w="678" h="94">
                    <a:moveTo>
                      <a:pt x="678" y="87"/>
                    </a:moveTo>
                    <a:lnTo>
                      <a:pt x="675" y="94"/>
                    </a:lnTo>
                    <a:lnTo>
                      <a:pt x="0" y="7"/>
                    </a:lnTo>
                    <a:lnTo>
                      <a:pt x="3" y="0"/>
                    </a:lnTo>
                    <a:lnTo>
                      <a:pt x="678" y="87"/>
                    </a:lnTo>
                    <a:close/>
                  </a:path>
                </a:pathLst>
              </a:custGeom>
              <a:solidFill>
                <a:srgbClr val="696969"/>
              </a:solidFill>
              <a:ln w="9525">
                <a:noFill/>
                <a:round/>
                <a:headEnd/>
                <a:tailEnd/>
              </a:ln>
            </p:spPr>
            <p:txBody>
              <a:bodyPr>
                <a:prstTxWarp prst="textNoShape">
                  <a:avLst/>
                </a:prstTxWarp>
              </a:bodyPr>
              <a:lstStyle/>
              <a:p>
                <a:endParaRPr lang="en-US">
                  <a:latin typeface="+mn-lt"/>
                </a:endParaRPr>
              </a:p>
            </p:txBody>
          </p:sp>
          <p:sp>
            <p:nvSpPr>
              <p:cNvPr id="1415" name="Freeform 124"/>
              <p:cNvSpPr>
                <a:spLocks/>
              </p:cNvSpPr>
              <p:nvPr/>
            </p:nvSpPr>
            <p:spPr bwMode="auto">
              <a:xfrm>
                <a:off x="3600" y="3386"/>
                <a:ext cx="339" cy="46"/>
              </a:xfrm>
              <a:custGeom>
                <a:avLst/>
                <a:gdLst/>
                <a:ahLst/>
                <a:cxnLst>
                  <a:cxn ang="0">
                    <a:pos x="677" y="87"/>
                  </a:cxn>
                  <a:cxn ang="0">
                    <a:pos x="676" y="93"/>
                  </a:cxn>
                  <a:cxn ang="0">
                    <a:pos x="0" y="6"/>
                  </a:cxn>
                  <a:cxn ang="0">
                    <a:pos x="2" y="0"/>
                  </a:cxn>
                  <a:cxn ang="0">
                    <a:pos x="677" y="87"/>
                  </a:cxn>
                </a:cxnLst>
                <a:rect l="0" t="0" r="r" b="b"/>
                <a:pathLst>
                  <a:path w="677" h="93">
                    <a:moveTo>
                      <a:pt x="677" y="87"/>
                    </a:moveTo>
                    <a:lnTo>
                      <a:pt x="676" y="93"/>
                    </a:lnTo>
                    <a:lnTo>
                      <a:pt x="0" y="6"/>
                    </a:lnTo>
                    <a:lnTo>
                      <a:pt x="2" y="0"/>
                    </a:lnTo>
                    <a:lnTo>
                      <a:pt x="677" y="87"/>
                    </a:lnTo>
                    <a:close/>
                  </a:path>
                </a:pathLst>
              </a:custGeom>
              <a:solidFill>
                <a:srgbClr val="6A6A6A"/>
              </a:solidFill>
              <a:ln w="9525">
                <a:noFill/>
                <a:round/>
                <a:headEnd/>
                <a:tailEnd/>
              </a:ln>
            </p:spPr>
            <p:txBody>
              <a:bodyPr>
                <a:prstTxWarp prst="textNoShape">
                  <a:avLst/>
                </a:prstTxWarp>
              </a:bodyPr>
              <a:lstStyle/>
              <a:p>
                <a:endParaRPr lang="en-US">
                  <a:latin typeface="+mn-lt"/>
                </a:endParaRPr>
              </a:p>
            </p:txBody>
          </p:sp>
          <p:sp>
            <p:nvSpPr>
              <p:cNvPr id="1416" name="Freeform 125"/>
              <p:cNvSpPr>
                <a:spLocks/>
              </p:cNvSpPr>
              <p:nvPr/>
            </p:nvSpPr>
            <p:spPr bwMode="auto">
              <a:xfrm>
                <a:off x="3600" y="3389"/>
                <a:ext cx="338" cy="47"/>
              </a:xfrm>
              <a:custGeom>
                <a:avLst/>
                <a:gdLst/>
                <a:ahLst/>
                <a:cxnLst>
                  <a:cxn ang="0">
                    <a:pos x="677" y="87"/>
                  </a:cxn>
                  <a:cxn ang="0">
                    <a:pos x="674" y="93"/>
                  </a:cxn>
                  <a:cxn ang="0">
                    <a:pos x="0" y="5"/>
                  </a:cxn>
                  <a:cxn ang="0">
                    <a:pos x="1" y="0"/>
                  </a:cxn>
                  <a:cxn ang="0">
                    <a:pos x="677" y="87"/>
                  </a:cxn>
                </a:cxnLst>
                <a:rect l="0" t="0" r="r" b="b"/>
                <a:pathLst>
                  <a:path w="677" h="93">
                    <a:moveTo>
                      <a:pt x="677" y="87"/>
                    </a:moveTo>
                    <a:lnTo>
                      <a:pt x="674" y="93"/>
                    </a:lnTo>
                    <a:lnTo>
                      <a:pt x="0" y="5"/>
                    </a:lnTo>
                    <a:lnTo>
                      <a:pt x="1" y="0"/>
                    </a:lnTo>
                    <a:lnTo>
                      <a:pt x="677" y="87"/>
                    </a:lnTo>
                    <a:close/>
                  </a:path>
                </a:pathLst>
              </a:custGeom>
              <a:solidFill>
                <a:srgbClr val="6B6B6B"/>
              </a:solidFill>
              <a:ln w="9525">
                <a:noFill/>
                <a:round/>
                <a:headEnd/>
                <a:tailEnd/>
              </a:ln>
            </p:spPr>
            <p:txBody>
              <a:bodyPr>
                <a:prstTxWarp prst="textNoShape">
                  <a:avLst/>
                </a:prstTxWarp>
              </a:bodyPr>
              <a:lstStyle/>
              <a:p>
                <a:endParaRPr lang="en-US">
                  <a:latin typeface="+mn-lt"/>
                </a:endParaRPr>
              </a:p>
            </p:txBody>
          </p:sp>
          <p:sp>
            <p:nvSpPr>
              <p:cNvPr id="1417" name="Freeform 126"/>
              <p:cNvSpPr>
                <a:spLocks/>
              </p:cNvSpPr>
              <p:nvPr/>
            </p:nvSpPr>
            <p:spPr bwMode="auto">
              <a:xfrm>
                <a:off x="3599" y="3392"/>
                <a:ext cx="338" cy="47"/>
              </a:xfrm>
              <a:custGeom>
                <a:avLst/>
                <a:gdLst/>
                <a:ahLst/>
                <a:cxnLst>
                  <a:cxn ang="0">
                    <a:pos x="677" y="88"/>
                  </a:cxn>
                  <a:cxn ang="0">
                    <a:pos x="676" y="95"/>
                  </a:cxn>
                  <a:cxn ang="0">
                    <a:pos x="0" y="6"/>
                  </a:cxn>
                  <a:cxn ang="0">
                    <a:pos x="3" y="0"/>
                  </a:cxn>
                  <a:cxn ang="0">
                    <a:pos x="677" y="88"/>
                  </a:cxn>
                </a:cxnLst>
                <a:rect l="0" t="0" r="r" b="b"/>
                <a:pathLst>
                  <a:path w="677" h="95">
                    <a:moveTo>
                      <a:pt x="677" y="88"/>
                    </a:moveTo>
                    <a:lnTo>
                      <a:pt x="676" y="95"/>
                    </a:lnTo>
                    <a:lnTo>
                      <a:pt x="0" y="6"/>
                    </a:lnTo>
                    <a:lnTo>
                      <a:pt x="3" y="0"/>
                    </a:lnTo>
                    <a:lnTo>
                      <a:pt x="677" y="88"/>
                    </a:lnTo>
                    <a:close/>
                  </a:path>
                </a:pathLst>
              </a:custGeom>
              <a:solidFill>
                <a:srgbClr val="6C6C6C"/>
              </a:solidFill>
              <a:ln w="9525">
                <a:noFill/>
                <a:round/>
                <a:headEnd/>
                <a:tailEnd/>
              </a:ln>
            </p:spPr>
            <p:txBody>
              <a:bodyPr>
                <a:prstTxWarp prst="textNoShape">
                  <a:avLst/>
                </a:prstTxWarp>
              </a:bodyPr>
              <a:lstStyle/>
              <a:p>
                <a:endParaRPr lang="en-US">
                  <a:latin typeface="+mn-lt"/>
                </a:endParaRPr>
              </a:p>
            </p:txBody>
          </p:sp>
          <p:sp>
            <p:nvSpPr>
              <p:cNvPr id="1418" name="Freeform 127"/>
              <p:cNvSpPr>
                <a:spLocks/>
              </p:cNvSpPr>
              <p:nvPr/>
            </p:nvSpPr>
            <p:spPr bwMode="auto">
              <a:xfrm>
                <a:off x="3595" y="3395"/>
                <a:ext cx="342" cy="57"/>
              </a:xfrm>
              <a:custGeom>
                <a:avLst/>
                <a:gdLst/>
                <a:ahLst/>
                <a:cxnLst>
                  <a:cxn ang="0">
                    <a:pos x="684" y="89"/>
                  </a:cxn>
                  <a:cxn ang="0">
                    <a:pos x="678" y="115"/>
                  </a:cxn>
                  <a:cxn ang="0">
                    <a:pos x="0" y="26"/>
                  </a:cxn>
                  <a:cxn ang="0">
                    <a:pos x="8" y="0"/>
                  </a:cxn>
                  <a:cxn ang="0">
                    <a:pos x="684" y="89"/>
                  </a:cxn>
                </a:cxnLst>
                <a:rect l="0" t="0" r="r" b="b"/>
                <a:pathLst>
                  <a:path w="684" h="115">
                    <a:moveTo>
                      <a:pt x="684" y="89"/>
                    </a:moveTo>
                    <a:lnTo>
                      <a:pt x="678" y="115"/>
                    </a:lnTo>
                    <a:lnTo>
                      <a:pt x="0" y="26"/>
                    </a:lnTo>
                    <a:lnTo>
                      <a:pt x="8" y="0"/>
                    </a:lnTo>
                    <a:lnTo>
                      <a:pt x="684" y="89"/>
                    </a:lnTo>
                    <a:close/>
                  </a:path>
                </a:pathLst>
              </a:custGeom>
              <a:solidFill>
                <a:srgbClr val="6D6D6D"/>
              </a:solidFill>
              <a:ln w="9525">
                <a:noFill/>
                <a:round/>
                <a:headEnd/>
                <a:tailEnd/>
              </a:ln>
            </p:spPr>
            <p:txBody>
              <a:bodyPr>
                <a:prstTxWarp prst="textNoShape">
                  <a:avLst/>
                </a:prstTxWarp>
              </a:bodyPr>
              <a:lstStyle/>
              <a:p>
                <a:endParaRPr lang="en-US">
                  <a:latin typeface="+mn-lt"/>
                </a:endParaRPr>
              </a:p>
            </p:txBody>
          </p:sp>
          <p:sp>
            <p:nvSpPr>
              <p:cNvPr id="1419" name="Freeform 128"/>
              <p:cNvSpPr>
                <a:spLocks/>
              </p:cNvSpPr>
              <p:nvPr/>
            </p:nvSpPr>
            <p:spPr bwMode="auto">
              <a:xfrm>
                <a:off x="3597" y="3395"/>
                <a:ext cx="340" cy="48"/>
              </a:xfrm>
              <a:custGeom>
                <a:avLst/>
                <a:gdLst/>
                <a:ahLst/>
                <a:cxnLst>
                  <a:cxn ang="0">
                    <a:pos x="678" y="89"/>
                  </a:cxn>
                  <a:cxn ang="0">
                    <a:pos x="676" y="97"/>
                  </a:cxn>
                  <a:cxn ang="0">
                    <a:pos x="0" y="9"/>
                  </a:cxn>
                  <a:cxn ang="0">
                    <a:pos x="2" y="0"/>
                  </a:cxn>
                  <a:cxn ang="0">
                    <a:pos x="678" y="89"/>
                  </a:cxn>
                </a:cxnLst>
                <a:rect l="0" t="0" r="r" b="b"/>
                <a:pathLst>
                  <a:path w="678" h="97">
                    <a:moveTo>
                      <a:pt x="678" y="89"/>
                    </a:moveTo>
                    <a:lnTo>
                      <a:pt x="676" y="97"/>
                    </a:lnTo>
                    <a:lnTo>
                      <a:pt x="0" y="9"/>
                    </a:lnTo>
                    <a:lnTo>
                      <a:pt x="2" y="0"/>
                    </a:lnTo>
                    <a:lnTo>
                      <a:pt x="678" y="89"/>
                    </a:lnTo>
                    <a:close/>
                  </a:path>
                </a:pathLst>
              </a:custGeom>
              <a:solidFill>
                <a:srgbClr val="6D6D6D"/>
              </a:solidFill>
              <a:ln w="9525">
                <a:noFill/>
                <a:round/>
                <a:headEnd/>
                <a:tailEnd/>
              </a:ln>
            </p:spPr>
            <p:txBody>
              <a:bodyPr>
                <a:prstTxWarp prst="textNoShape">
                  <a:avLst/>
                </a:prstTxWarp>
              </a:bodyPr>
              <a:lstStyle/>
              <a:p>
                <a:endParaRPr lang="en-US">
                  <a:latin typeface="+mn-lt"/>
                </a:endParaRPr>
              </a:p>
            </p:txBody>
          </p:sp>
          <p:sp>
            <p:nvSpPr>
              <p:cNvPr id="1420" name="Freeform 129"/>
              <p:cNvSpPr>
                <a:spLocks/>
              </p:cNvSpPr>
              <p:nvPr/>
            </p:nvSpPr>
            <p:spPr bwMode="auto">
              <a:xfrm>
                <a:off x="3596" y="3399"/>
                <a:ext cx="339" cy="49"/>
              </a:xfrm>
              <a:custGeom>
                <a:avLst/>
                <a:gdLst/>
                <a:ahLst/>
                <a:cxnLst>
                  <a:cxn ang="0">
                    <a:pos x="679" y="88"/>
                  </a:cxn>
                  <a:cxn ang="0">
                    <a:pos x="677" y="97"/>
                  </a:cxn>
                  <a:cxn ang="0">
                    <a:pos x="0" y="8"/>
                  </a:cxn>
                  <a:cxn ang="0">
                    <a:pos x="3" y="0"/>
                  </a:cxn>
                  <a:cxn ang="0">
                    <a:pos x="679" y="88"/>
                  </a:cxn>
                </a:cxnLst>
                <a:rect l="0" t="0" r="r" b="b"/>
                <a:pathLst>
                  <a:path w="679" h="97">
                    <a:moveTo>
                      <a:pt x="679" y="88"/>
                    </a:moveTo>
                    <a:lnTo>
                      <a:pt x="677" y="97"/>
                    </a:lnTo>
                    <a:lnTo>
                      <a:pt x="0" y="8"/>
                    </a:lnTo>
                    <a:lnTo>
                      <a:pt x="3" y="0"/>
                    </a:lnTo>
                    <a:lnTo>
                      <a:pt x="679" y="88"/>
                    </a:lnTo>
                    <a:close/>
                  </a:path>
                </a:pathLst>
              </a:custGeom>
              <a:solidFill>
                <a:srgbClr val="6D6D6D"/>
              </a:solidFill>
              <a:ln w="9525">
                <a:noFill/>
                <a:round/>
                <a:headEnd/>
                <a:tailEnd/>
              </a:ln>
            </p:spPr>
            <p:txBody>
              <a:bodyPr>
                <a:prstTxWarp prst="textNoShape">
                  <a:avLst/>
                </a:prstTxWarp>
              </a:bodyPr>
              <a:lstStyle/>
              <a:p>
                <a:endParaRPr lang="en-US">
                  <a:latin typeface="+mn-lt"/>
                </a:endParaRPr>
              </a:p>
            </p:txBody>
          </p:sp>
          <p:sp>
            <p:nvSpPr>
              <p:cNvPr id="1421" name="Freeform 130"/>
              <p:cNvSpPr>
                <a:spLocks/>
              </p:cNvSpPr>
              <p:nvPr/>
            </p:nvSpPr>
            <p:spPr bwMode="auto">
              <a:xfrm>
                <a:off x="3595" y="3403"/>
                <a:ext cx="340" cy="49"/>
              </a:xfrm>
              <a:custGeom>
                <a:avLst/>
                <a:gdLst/>
                <a:ahLst/>
                <a:cxnLst>
                  <a:cxn ang="0">
                    <a:pos x="680" y="89"/>
                  </a:cxn>
                  <a:cxn ang="0">
                    <a:pos x="678" y="98"/>
                  </a:cxn>
                  <a:cxn ang="0">
                    <a:pos x="0" y="9"/>
                  </a:cxn>
                  <a:cxn ang="0">
                    <a:pos x="3" y="0"/>
                  </a:cxn>
                  <a:cxn ang="0">
                    <a:pos x="680" y="89"/>
                  </a:cxn>
                </a:cxnLst>
                <a:rect l="0" t="0" r="r" b="b"/>
                <a:pathLst>
                  <a:path w="680" h="98">
                    <a:moveTo>
                      <a:pt x="680" y="89"/>
                    </a:moveTo>
                    <a:lnTo>
                      <a:pt x="678" y="98"/>
                    </a:lnTo>
                    <a:lnTo>
                      <a:pt x="0" y="9"/>
                    </a:lnTo>
                    <a:lnTo>
                      <a:pt x="3" y="0"/>
                    </a:lnTo>
                    <a:lnTo>
                      <a:pt x="680" y="89"/>
                    </a:lnTo>
                    <a:close/>
                  </a:path>
                </a:pathLst>
              </a:custGeom>
              <a:solidFill>
                <a:srgbClr val="6E6E6E"/>
              </a:solidFill>
              <a:ln w="9525">
                <a:noFill/>
                <a:round/>
                <a:headEnd/>
                <a:tailEnd/>
              </a:ln>
            </p:spPr>
            <p:txBody>
              <a:bodyPr>
                <a:prstTxWarp prst="textNoShape">
                  <a:avLst/>
                </a:prstTxWarp>
              </a:bodyPr>
              <a:lstStyle/>
              <a:p>
                <a:endParaRPr lang="en-US">
                  <a:latin typeface="+mn-lt"/>
                </a:endParaRPr>
              </a:p>
            </p:txBody>
          </p:sp>
          <p:sp>
            <p:nvSpPr>
              <p:cNvPr id="1422" name="Freeform 131"/>
              <p:cNvSpPr>
                <a:spLocks/>
              </p:cNvSpPr>
              <p:nvPr/>
            </p:nvSpPr>
            <p:spPr bwMode="auto">
              <a:xfrm>
                <a:off x="3592" y="3407"/>
                <a:ext cx="341" cy="59"/>
              </a:xfrm>
              <a:custGeom>
                <a:avLst/>
                <a:gdLst/>
                <a:ahLst/>
                <a:cxnLst>
                  <a:cxn ang="0">
                    <a:pos x="684" y="89"/>
                  </a:cxn>
                  <a:cxn ang="0">
                    <a:pos x="677" y="117"/>
                  </a:cxn>
                  <a:cxn ang="0">
                    <a:pos x="0" y="26"/>
                  </a:cxn>
                  <a:cxn ang="0">
                    <a:pos x="6" y="0"/>
                  </a:cxn>
                  <a:cxn ang="0">
                    <a:pos x="684" y="89"/>
                  </a:cxn>
                </a:cxnLst>
                <a:rect l="0" t="0" r="r" b="b"/>
                <a:pathLst>
                  <a:path w="684" h="117">
                    <a:moveTo>
                      <a:pt x="684" y="89"/>
                    </a:moveTo>
                    <a:lnTo>
                      <a:pt x="677" y="117"/>
                    </a:lnTo>
                    <a:lnTo>
                      <a:pt x="0" y="26"/>
                    </a:lnTo>
                    <a:lnTo>
                      <a:pt x="6" y="0"/>
                    </a:lnTo>
                    <a:lnTo>
                      <a:pt x="684" y="89"/>
                    </a:lnTo>
                    <a:close/>
                  </a:path>
                </a:pathLst>
              </a:custGeom>
              <a:solidFill>
                <a:srgbClr val="707070"/>
              </a:solidFill>
              <a:ln w="9525">
                <a:noFill/>
                <a:round/>
                <a:headEnd/>
                <a:tailEnd/>
              </a:ln>
            </p:spPr>
            <p:txBody>
              <a:bodyPr>
                <a:prstTxWarp prst="textNoShape">
                  <a:avLst/>
                </a:prstTxWarp>
              </a:bodyPr>
              <a:lstStyle/>
              <a:p>
                <a:endParaRPr lang="en-US">
                  <a:latin typeface="+mn-lt"/>
                </a:endParaRPr>
              </a:p>
            </p:txBody>
          </p:sp>
          <p:sp>
            <p:nvSpPr>
              <p:cNvPr id="1423" name="Freeform 132"/>
              <p:cNvSpPr>
                <a:spLocks/>
              </p:cNvSpPr>
              <p:nvPr/>
            </p:nvSpPr>
            <p:spPr bwMode="auto">
              <a:xfrm>
                <a:off x="3594" y="3407"/>
                <a:ext cx="339" cy="49"/>
              </a:xfrm>
              <a:custGeom>
                <a:avLst/>
                <a:gdLst/>
                <a:ahLst/>
                <a:cxnLst>
                  <a:cxn ang="0">
                    <a:pos x="679" y="89"/>
                  </a:cxn>
                  <a:cxn ang="0">
                    <a:pos x="676" y="98"/>
                  </a:cxn>
                  <a:cxn ang="0">
                    <a:pos x="0" y="8"/>
                  </a:cxn>
                  <a:cxn ang="0">
                    <a:pos x="1" y="0"/>
                  </a:cxn>
                  <a:cxn ang="0">
                    <a:pos x="679" y="89"/>
                  </a:cxn>
                </a:cxnLst>
                <a:rect l="0" t="0" r="r" b="b"/>
                <a:pathLst>
                  <a:path w="679" h="98">
                    <a:moveTo>
                      <a:pt x="679" y="89"/>
                    </a:moveTo>
                    <a:lnTo>
                      <a:pt x="676" y="98"/>
                    </a:lnTo>
                    <a:lnTo>
                      <a:pt x="0" y="8"/>
                    </a:lnTo>
                    <a:lnTo>
                      <a:pt x="1" y="0"/>
                    </a:lnTo>
                    <a:lnTo>
                      <a:pt x="679" y="89"/>
                    </a:lnTo>
                    <a:close/>
                  </a:path>
                </a:pathLst>
              </a:custGeom>
              <a:solidFill>
                <a:srgbClr val="707070"/>
              </a:solidFill>
              <a:ln w="9525">
                <a:noFill/>
                <a:round/>
                <a:headEnd/>
                <a:tailEnd/>
              </a:ln>
            </p:spPr>
            <p:txBody>
              <a:bodyPr>
                <a:prstTxWarp prst="textNoShape">
                  <a:avLst/>
                </a:prstTxWarp>
              </a:bodyPr>
              <a:lstStyle/>
              <a:p>
                <a:endParaRPr lang="en-US">
                  <a:latin typeface="+mn-lt"/>
                </a:endParaRPr>
              </a:p>
            </p:txBody>
          </p:sp>
          <p:sp>
            <p:nvSpPr>
              <p:cNvPr id="1424" name="Freeform 133"/>
              <p:cNvSpPr>
                <a:spLocks/>
              </p:cNvSpPr>
              <p:nvPr/>
            </p:nvSpPr>
            <p:spPr bwMode="auto">
              <a:xfrm>
                <a:off x="3593" y="3412"/>
                <a:ext cx="339" cy="49"/>
              </a:xfrm>
              <a:custGeom>
                <a:avLst/>
                <a:gdLst/>
                <a:ahLst/>
                <a:cxnLst>
                  <a:cxn ang="0">
                    <a:pos x="678" y="90"/>
                  </a:cxn>
                  <a:cxn ang="0">
                    <a:pos x="677" y="99"/>
                  </a:cxn>
                  <a:cxn ang="0">
                    <a:pos x="0" y="9"/>
                  </a:cxn>
                  <a:cxn ang="0">
                    <a:pos x="2" y="0"/>
                  </a:cxn>
                  <a:cxn ang="0">
                    <a:pos x="678" y="90"/>
                  </a:cxn>
                </a:cxnLst>
                <a:rect l="0" t="0" r="r" b="b"/>
                <a:pathLst>
                  <a:path w="678" h="99">
                    <a:moveTo>
                      <a:pt x="678" y="90"/>
                    </a:moveTo>
                    <a:lnTo>
                      <a:pt x="677" y="99"/>
                    </a:lnTo>
                    <a:lnTo>
                      <a:pt x="0" y="9"/>
                    </a:lnTo>
                    <a:lnTo>
                      <a:pt x="2" y="0"/>
                    </a:lnTo>
                    <a:lnTo>
                      <a:pt x="678" y="90"/>
                    </a:lnTo>
                    <a:close/>
                  </a:path>
                </a:pathLst>
              </a:custGeom>
              <a:solidFill>
                <a:srgbClr val="707070"/>
              </a:solidFill>
              <a:ln w="9525">
                <a:noFill/>
                <a:round/>
                <a:headEnd/>
                <a:tailEnd/>
              </a:ln>
            </p:spPr>
            <p:txBody>
              <a:bodyPr>
                <a:prstTxWarp prst="textNoShape">
                  <a:avLst/>
                </a:prstTxWarp>
              </a:bodyPr>
              <a:lstStyle/>
              <a:p>
                <a:endParaRPr lang="en-US">
                  <a:latin typeface="+mn-lt"/>
                </a:endParaRPr>
              </a:p>
            </p:txBody>
          </p:sp>
          <p:sp>
            <p:nvSpPr>
              <p:cNvPr id="1425" name="Freeform 134"/>
              <p:cNvSpPr>
                <a:spLocks/>
              </p:cNvSpPr>
              <p:nvPr/>
            </p:nvSpPr>
            <p:spPr bwMode="auto">
              <a:xfrm>
                <a:off x="3592" y="3416"/>
                <a:ext cx="339" cy="50"/>
              </a:xfrm>
              <a:custGeom>
                <a:avLst/>
                <a:gdLst/>
                <a:ahLst/>
                <a:cxnLst>
                  <a:cxn ang="0">
                    <a:pos x="680" y="90"/>
                  </a:cxn>
                  <a:cxn ang="0">
                    <a:pos x="677" y="100"/>
                  </a:cxn>
                  <a:cxn ang="0">
                    <a:pos x="0" y="9"/>
                  </a:cxn>
                  <a:cxn ang="0">
                    <a:pos x="3" y="0"/>
                  </a:cxn>
                  <a:cxn ang="0">
                    <a:pos x="680" y="90"/>
                  </a:cxn>
                </a:cxnLst>
                <a:rect l="0" t="0" r="r" b="b"/>
                <a:pathLst>
                  <a:path w="680" h="100">
                    <a:moveTo>
                      <a:pt x="680" y="90"/>
                    </a:moveTo>
                    <a:lnTo>
                      <a:pt x="677" y="100"/>
                    </a:lnTo>
                    <a:lnTo>
                      <a:pt x="0" y="9"/>
                    </a:lnTo>
                    <a:lnTo>
                      <a:pt x="3" y="0"/>
                    </a:lnTo>
                    <a:lnTo>
                      <a:pt x="680" y="90"/>
                    </a:lnTo>
                    <a:close/>
                  </a:path>
                </a:pathLst>
              </a:custGeom>
              <a:solidFill>
                <a:srgbClr val="717171"/>
              </a:solidFill>
              <a:ln w="9525">
                <a:noFill/>
                <a:round/>
                <a:headEnd/>
                <a:tailEnd/>
              </a:ln>
            </p:spPr>
            <p:txBody>
              <a:bodyPr>
                <a:prstTxWarp prst="textNoShape">
                  <a:avLst/>
                </a:prstTxWarp>
              </a:bodyPr>
              <a:lstStyle/>
              <a:p>
                <a:endParaRPr lang="en-US">
                  <a:latin typeface="+mn-lt"/>
                </a:endParaRPr>
              </a:p>
            </p:txBody>
          </p:sp>
          <p:sp>
            <p:nvSpPr>
              <p:cNvPr id="1426" name="Freeform 135"/>
              <p:cNvSpPr>
                <a:spLocks/>
              </p:cNvSpPr>
              <p:nvPr/>
            </p:nvSpPr>
            <p:spPr bwMode="auto">
              <a:xfrm>
                <a:off x="3589" y="3421"/>
                <a:ext cx="341" cy="59"/>
              </a:xfrm>
              <a:custGeom>
                <a:avLst/>
                <a:gdLst/>
                <a:ahLst/>
                <a:cxnLst>
                  <a:cxn ang="0">
                    <a:pos x="682" y="91"/>
                  </a:cxn>
                  <a:cxn ang="0">
                    <a:pos x="677" y="120"/>
                  </a:cxn>
                  <a:cxn ang="0">
                    <a:pos x="0" y="26"/>
                  </a:cxn>
                  <a:cxn ang="0">
                    <a:pos x="5" y="0"/>
                  </a:cxn>
                  <a:cxn ang="0">
                    <a:pos x="682" y="91"/>
                  </a:cxn>
                </a:cxnLst>
                <a:rect l="0" t="0" r="r" b="b"/>
                <a:pathLst>
                  <a:path w="682" h="120">
                    <a:moveTo>
                      <a:pt x="682" y="91"/>
                    </a:moveTo>
                    <a:lnTo>
                      <a:pt x="677" y="120"/>
                    </a:lnTo>
                    <a:lnTo>
                      <a:pt x="0" y="26"/>
                    </a:lnTo>
                    <a:lnTo>
                      <a:pt x="5" y="0"/>
                    </a:lnTo>
                    <a:lnTo>
                      <a:pt x="682" y="91"/>
                    </a:lnTo>
                    <a:close/>
                  </a:path>
                </a:pathLst>
              </a:custGeom>
              <a:solidFill>
                <a:srgbClr val="737373"/>
              </a:solidFill>
              <a:ln w="9525">
                <a:noFill/>
                <a:round/>
                <a:headEnd/>
                <a:tailEnd/>
              </a:ln>
            </p:spPr>
            <p:txBody>
              <a:bodyPr>
                <a:prstTxWarp prst="textNoShape">
                  <a:avLst/>
                </a:prstTxWarp>
              </a:bodyPr>
              <a:lstStyle/>
              <a:p>
                <a:endParaRPr lang="en-US">
                  <a:latin typeface="+mn-lt"/>
                </a:endParaRPr>
              </a:p>
            </p:txBody>
          </p:sp>
          <p:sp>
            <p:nvSpPr>
              <p:cNvPr id="1427" name="Freeform 136"/>
              <p:cNvSpPr>
                <a:spLocks/>
              </p:cNvSpPr>
              <p:nvPr/>
            </p:nvSpPr>
            <p:spPr bwMode="auto">
              <a:xfrm>
                <a:off x="3590" y="3421"/>
                <a:ext cx="340" cy="52"/>
              </a:xfrm>
              <a:custGeom>
                <a:avLst/>
                <a:gdLst/>
                <a:ahLst/>
                <a:cxnLst>
                  <a:cxn ang="0">
                    <a:pos x="679" y="91"/>
                  </a:cxn>
                  <a:cxn ang="0">
                    <a:pos x="677" y="105"/>
                  </a:cxn>
                  <a:cxn ang="0">
                    <a:pos x="0" y="13"/>
                  </a:cxn>
                  <a:cxn ang="0">
                    <a:pos x="2" y="0"/>
                  </a:cxn>
                  <a:cxn ang="0">
                    <a:pos x="679" y="91"/>
                  </a:cxn>
                </a:cxnLst>
                <a:rect l="0" t="0" r="r" b="b"/>
                <a:pathLst>
                  <a:path w="679" h="105">
                    <a:moveTo>
                      <a:pt x="679" y="91"/>
                    </a:moveTo>
                    <a:lnTo>
                      <a:pt x="677" y="105"/>
                    </a:lnTo>
                    <a:lnTo>
                      <a:pt x="0" y="13"/>
                    </a:lnTo>
                    <a:lnTo>
                      <a:pt x="2" y="0"/>
                    </a:lnTo>
                    <a:lnTo>
                      <a:pt x="679" y="91"/>
                    </a:lnTo>
                    <a:close/>
                  </a:path>
                </a:pathLst>
              </a:custGeom>
              <a:solidFill>
                <a:srgbClr val="737373"/>
              </a:solidFill>
              <a:ln w="9525">
                <a:noFill/>
                <a:round/>
                <a:headEnd/>
                <a:tailEnd/>
              </a:ln>
            </p:spPr>
            <p:txBody>
              <a:bodyPr>
                <a:prstTxWarp prst="textNoShape">
                  <a:avLst/>
                </a:prstTxWarp>
              </a:bodyPr>
              <a:lstStyle/>
              <a:p>
                <a:endParaRPr lang="en-US">
                  <a:latin typeface="+mn-lt"/>
                </a:endParaRPr>
              </a:p>
            </p:txBody>
          </p:sp>
          <p:sp>
            <p:nvSpPr>
              <p:cNvPr id="1428" name="Freeform 137"/>
              <p:cNvSpPr>
                <a:spLocks/>
              </p:cNvSpPr>
              <p:nvPr/>
            </p:nvSpPr>
            <p:spPr bwMode="auto">
              <a:xfrm>
                <a:off x="3589" y="3427"/>
                <a:ext cx="340" cy="53"/>
              </a:xfrm>
              <a:custGeom>
                <a:avLst/>
                <a:gdLst/>
                <a:ahLst/>
                <a:cxnLst>
                  <a:cxn ang="0">
                    <a:pos x="680" y="92"/>
                  </a:cxn>
                  <a:cxn ang="0">
                    <a:pos x="677" y="107"/>
                  </a:cxn>
                  <a:cxn ang="0">
                    <a:pos x="0" y="13"/>
                  </a:cxn>
                  <a:cxn ang="0">
                    <a:pos x="3" y="0"/>
                  </a:cxn>
                  <a:cxn ang="0">
                    <a:pos x="680" y="92"/>
                  </a:cxn>
                </a:cxnLst>
                <a:rect l="0" t="0" r="r" b="b"/>
                <a:pathLst>
                  <a:path w="680" h="107">
                    <a:moveTo>
                      <a:pt x="680" y="92"/>
                    </a:moveTo>
                    <a:lnTo>
                      <a:pt x="677" y="107"/>
                    </a:lnTo>
                    <a:lnTo>
                      <a:pt x="0" y="13"/>
                    </a:lnTo>
                    <a:lnTo>
                      <a:pt x="3" y="0"/>
                    </a:lnTo>
                    <a:lnTo>
                      <a:pt x="680" y="92"/>
                    </a:lnTo>
                    <a:close/>
                  </a:path>
                </a:pathLst>
              </a:custGeom>
              <a:solidFill>
                <a:srgbClr val="747474"/>
              </a:solidFill>
              <a:ln w="9525">
                <a:noFill/>
                <a:round/>
                <a:headEnd/>
                <a:tailEnd/>
              </a:ln>
            </p:spPr>
            <p:txBody>
              <a:bodyPr>
                <a:prstTxWarp prst="textNoShape">
                  <a:avLst/>
                </a:prstTxWarp>
              </a:bodyPr>
              <a:lstStyle/>
              <a:p>
                <a:endParaRPr lang="en-US">
                  <a:latin typeface="+mn-lt"/>
                </a:endParaRPr>
              </a:p>
            </p:txBody>
          </p:sp>
          <p:sp>
            <p:nvSpPr>
              <p:cNvPr id="1429" name="Freeform 138"/>
              <p:cNvSpPr>
                <a:spLocks/>
              </p:cNvSpPr>
              <p:nvPr/>
            </p:nvSpPr>
            <p:spPr bwMode="auto">
              <a:xfrm>
                <a:off x="3587" y="3434"/>
                <a:ext cx="341" cy="61"/>
              </a:xfrm>
              <a:custGeom>
                <a:avLst/>
                <a:gdLst/>
                <a:ahLst/>
                <a:cxnLst>
                  <a:cxn ang="0">
                    <a:pos x="682" y="94"/>
                  </a:cxn>
                  <a:cxn ang="0">
                    <a:pos x="679" y="123"/>
                  </a:cxn>
                  <a:cxn ang="0">
                    <a:pos x="0" y="28"/>
                  </a:cxn>
                  <a:cxn ang="0">
                    <a:pos x="5" y="0"/>
                  </a:cxn>
                  <a:cxn ang="0">
                    <a:pos x="682" y="94"/>
                  </a:cxn>
                </a:cxnLst>
                <a:rect l="0" t="0" r="r" b="b"/>
                <a:pathLst>
                  <a:path w="682" h="123">
                    <a:moveTo>
                      <a:pt x="682" y="94"/>
                    </a:moveTo>
                    <a:lnTo>
                      <a:pt x="679" y="123"/>
                    </a:lnTo>
                    <a:lnTo>
                      <a:pt x="0" y="28"/>
                    </a:lnTo>
                    <a:lnTo>
                      <a:pt x="5" y="0"/>
                    </a:lnTo>
                    <a:lnTo>
                      <a:pt x="682" y="94"/>
                    </a:lnTo>
                    <a:close/>
                  </a:path>
                </a:pathLst>
              </a:custGeom>
              <a:solidFill>
                <a:srgbClr val="757575"/>
              </a:solidFill>
              <a:ln w="9525">
                <a:noFill/>
                <a:round/>
                <a:headEnd/>
                <a:tailEnd/>
              </a:ln>
            </p:spPr>
            <p:txBody>
              <a:bodyPr>
                <a:prstTxWarp prst="textNoShape">
                  <a:avLst/>
                </a:prstTxWarp>
              </a:bodyPr>
              <a:lstStyle/>
              <a:p>
                <a:endParaRPr lang="en-US">
                  <a:latin typeface="+mn-lt"/>
                </a:endParaRPr>
              </a:p>
            </p:txBody>
          </p:sp>
          <p:sp>
            <p:nvSpPr>
              <p:cNvPr id="1430" name="Freeform 139"/>
              <p:cNvSpPr>
                <a:spLocks/>
              </p:cNvSpPr>
              <p:nvPr/>
            </p:nvSpPr>
            <p:spPr bwMode="auto">
              <a:xfrm>
                <a:off x="3588" y="3434"/>
                <a:ext cx="340" cy="53"/>
              </a:xfrm>
              <a:custGeom>
                <a:avLst/>
                <a:gdLst/>
                <a:ahLst/>
                <a:cxnLst>
                  <a:cxn ang="0">
                    <a:pos x="679" y="94"/>
                  </a:cxn>
                  <a:cxn ang="0">
                    <a:pos x="678" y="108"/>
                  </a:cxn>
                  <a:cxn ang="0">
                    <a:pos x="0" y="14"/>
                  </a:cxn>
                  <a:cxn ang="0">
                    <a:pos x="2" y="0"/>
                  </a:cxn>
                  <a:cxn ang="0">
                    <a:pos x="679" y="94"/>
                  </a:cxn>
                </a:cxnLst>
                <a:rect l="0" t="0" r="r" b="b"/>
                <a:pathLst>
                  <a:path w="679" h="108">
                    <a:moveTo>
                      <a:pt x="679" y="94"/>
                    </a:moveTo>
                    <a:lnTo>
                      <a:pt x="678" y="108"/>
                    </a:lnTo>
                    <a:lnTo>
                      <a:pt x="0" y="14"/>
                    </a:lnTo>
                    <a:lnTo>
                      <a:pt x="2" y="0"/>
                    </a:lnTo>
                    <a:lnTo>
                      <a:pt x="679" y="94"/>
                    </a:lnTo>
                    <a:close/>
                  </a:path>
                </a:pathLst>
              </a:custGeom>
              <a:solidFill>
                <a:srgbClr val="757575"/>
              </a:solidFill>
              <a:ln w="9525">
                <a:noFill/>
                <a:round/>
                <a:headEnd/>
                <a:tailEnd/>
              </a:ln>
            </p:spPr>
            <p:txBody>
              <a:bodyPr>
                <a:prstTxWarp prst="textNoShape">
                  <a:avLst/>
                </a:prstTxWarp>
              </a:bodyPr>
              <a:lstStyle/>
              <a:p>
                <a:endParaRPr lang="en-US">
                  <a:latin typeface="+mn-lt"/>
                </a:endParaRPr>
              </a:p>
            </p:txBody>
          </p:sp>
          <p:sp>
            <p:nvSpPr>
              <p:cNvPr id="1431" name="Freeform 140"/>
              <p:cNvSpPr>
                <a:spLocks/>
              </p:cNvSpPr>
              <p:nvPr/>
            </p:nvSpPr>
            <p:spPr bwMode="auto">
              <a:xfrm>
                <a:off x="3587" y="3441"/>
                <a:ext cx="340" cy="54"/>
              </a:xfrm>
              <a:custGeom>
                <a:avLst/>
                <a:gdLst/>
                <a:ahLst/>
                <a:cxnLst>
                  <a:cxn ang="0">
                    <a:pos x="681" y="94"/>
                  </a:cxn>
                  <a:cxn ang="0">
                    <a:pos x="679" y="109"/>
                  </a:cxn>
                  <a:cxn ang="0">
                    <a:pos x="0" y="14"/>
                  </a:cxn>
                  <a:cxn ang="0">
                    <a:pos x="3" y="0"/>
                  </a:cxn>
                  <a:cxn ang="0">
                    <a:pos x="681" y="94"/>
                  </a:cxn>
                </a:cxnLst>
                <a:rect l="0" t="0" r="r" b="b"/>
                <a:pathLst>
                  <a:path w="681" h="109">
                    <a:moveTo>
                      <a:pt x="681" y="94"/>
                    </a:moveTo>
                    <a:lnTo>
                      <a:pt x="679" y="109"/>
                    </a:lnTo>
                    <a:lnTo>
                      <a:pt x="0" y="14"/>
                    </a:lnTo>
                    <a:lnTo>
                      <a:pt x="3" y="0"/>
                    </a:lnTo>
                    <a:lnTo>
                      <a:pt x="681" y="94"/>
                    </a:lnTo>
                    <a:close/>
                  </a:path>
                </a:pathLst>
              </a:custGeom>
              <a:solidFill>
                <a:srgbClr val="767676"/>
              </a:solidFill>
              <a:ln w="9525">
                <a:noFill/>
                <a:round/>
                <a:headEnd/>
                <a:tailEnd/>
              </a:ln>
            </p:spPr>
            <p:txBody>
              <a:bodyPr>
                <a:prstTxWarp prst="textNoShape">
                  <a:avLst/>
                </a:prstTxWarp>
              </a:bodyPr>
              <a:lstStyle/>
              <a:p>
                <a:endParaRPr lang="en-US">
                  <a:latin typeface="+mn-lt"/>
                </a:endParaRPr>
              </a:p>
            </p:txBody>
          </p:sp>
          <p:sp>
            <p:nvSpPr>
              <p:cNvPr id="1432" name="Freeform 141"/>
              <p:cNvSpPr>
                <a:spLocks/>
              </p:cNvSpPr>
              <p:nvPr/>
            </p:nvSpPr>
            <p:spPr bwMode="auto">
              <a:xfrm>
                <a:off x="3585" y="3448"/>
                <a:ext cx="341" cy="62"/>
              </a:xfrm>
              <a:custGeom>
                <a:avLst/>
                <a:gdLst/>
                <a:ahLst/>
                <a:cxnLst>
                  <a:cxn ang="0">
                    <a:pos x="681" y="95"/>
                  </a:cxn>
                  <a:cxn ang="0">
                    <a:pos x="678" y="125"/>
                  </a:cxn>
                  <a:cxn ang="0">
                    <a:pos x="0" y="29"/>
                  </a:cxn>
                  <a:cxn ang="0">
                    <a:pos x="2" y="0"/>
                  </a:cxn>
                  <a:cxn ang="0">
                    <a:pos x="681" y="95"/>
                  </a:cxn>
                </a:cxnLst>
                <a:rect l="0" t="0" r="r" b="b"/>
                <a:pathLst>
                  <a:path w="681" h="125">
                    <a:moveTo>
                      <a:pt x="681" y="95"/>
                    </a:moveTo>
                    <a:lnTo>
                      <a:pt x="678" y="125"/>
                    </a:lnTo>
                    <a:lnTo>
                      <a:pt x="0" y="29"/>
                    </a:lnTo>
                    <a:lnTo>
                      <a:pt x="2" y="0"/>
                    </a:lnTo>
                    <a:lnTo>
                      <a:pt x="681" y="95"/>
                    </a:lnTo>
                    <a:close/>
                  </a:path>
                </a:pathLst>
              </a:custGeom>
              <a:solidFill>
                <a:srgbClr val="777777"/>
              </a:solidFill>
              <a:ln w="9525">
                <a:noFill/>
                <a:round/>
                <a:headEnd/>
                <a:tailEnd/>
              </a:ln>
            </p:spPr>
            <p:txBody>
              <a:bodyPr>
                <a:prstTxWarp prst="textNoShape">
                  <a:avLst/>
                </a:prstTxWarp>
              </a:bodyPr>
              <a:lstStyle/>
              <a:p>
                <a:endParaRPr lang="en-US">
                  <a:latin typeface="+mn-lt"/>
                </a:endParaRPr>
              </a:p>
            </p:txBody>
          </p:sp>
          <p:sp>
            <p:nvSpPr>
              <p:cNvPr id="1433" name="Freeform 142"/>
              <p:cNvSpPr>
                <a:spLocks/>
              </p:cNvSpPr>
              <p:nvPr/>
            </p:nvSpPr>
            <p:spPr bwMode="auto">
              <a:xfrm>
                <a:off x="3586" y="3448"/>
                <a:ext cx="340" cy="54"/>
              </a:xfrm>
              <a:custGeom>
                <a:avLst/>
                <a:gdLst/>
                <a:ahLst/>
                <a:cxnLst>
                  <a:cxn ang="0">
                    <a:pos x="680" y="95"/>
                  </a:cxn>
                  <a:cxn ang="0">
                    <a:pos x="678" y="110"/>
                  </a:cxn>
                  <a:cxn ang="0">
                    <a:pos x="0" y="15"/>
                  </a:cxn>
                  <a:cxn ang="0">
                    <a:pos x="1" y="0"/>
                  </a:cxn>
                  <a:cxn ang="0">
                    <a:pos x="680" y="95"/>
                  </a:cxn>
                </a:cxnLst>
                <a:rect l="0" t="0" r="r" b="b"/>
                <a:pathLst>
                  <a:path w="680" h="110">
                    <a:moveTo>
                      <a:pt x="680" y="95"/>
                    </a:moveTo>
                    <a:lnTo>
                      <a:pt x="678" y="110"/>
                    </a:lnTo>
                    <a:lnTo>
                      <a:pt x="0" y="15"/>
                    </a:lnTo>
                    <a:lnTo>
                      <a:pt x="1" y="0"/>
                    </a:lnTo>
                    <a:lnTo>
                      <a:pt x="680" y="95"/>
                    </a:lnTo>
                    <a:close/>
                  </a:path>
                </a:pathLst>
              </a:custGeom>
              <a:solidFill>
                <a:srgbClr val="777777"/>
              </a:solidFill>
              <a:ln w="9525">
                <a:noFill/>
                <a:round/>
                <a:headEnd/>
                <a:tailEnd/>
              </a:ln>
            </p:spPr>
            <p:txBody>
              <a:bodyPr>
                <a:prstTxWarp prst="textNoShape">
                  <a:avLst/>
                </a:prstTxWarp>
              </a:bodyPr>
              <a:lstStyle/>
              <a:p>
                <a:endParaRPr lang="en-US">
                  <a:latin typeface="+mn-lt"/>
                </a:endParaRPr>
              </a:p>
            </p:txBody>
          </p:sp>
          <p:sp>
            <p:nvSpPr>
              <p:cNvPr id="1434" name="Freeform 143"/>
              <p:cNvSpPr>
                <a:spLocks/>
              </p:cNvSpPr>
              <p:nvPr/>
            </p:nvSpPr>
            <p:spPr bwMode="auto">
              <a:xfrm>
                <a:off x="3585" y="3455"/>
                <a:ext cx="340" cy="55"/>
              </a:xfrm>
              <a:custGeom>
                <a:avLst/>
                <a:gdLst/>
                <a:ahLst/>
                <a:cxnLst>
                  <a:cxn ang="0">
                    <a:pos x="679" y="95"/>
                  </a:cxn>
                  <a:cxn ang="0">
                    <a:pos x="678" y="110"/>
                  </a:cxn>
                  <a:cxn ang="0">
                    <a:pos x="0" y="14"/>
                  </a:cxn>
                  <a:cxn ang="0">
                    <a:pos x="1" y="0"/>
                  </a:cxn>
                  <a:cxn ang="0">
                    <a:pos x="679" y="95"/>
                  </a:cxn>
                </a:cxnLst>
                <a:rect l="0" t="0" r="r" b="b"/>
                <a:pathLst>
                  <a:path w="679" h="110">
                    <a:moveTo>
                      <a:pt x="679" y="95"/>
                    </a:moveTo>
                    <a:lnTo>
                      <a:pt x="678" y="110"/>
                    </a:lnTo>
                    <a:lnTo>
                      <a:pt x="0" y="14"/>
                    </a:lnTo>
                    <a:lnTo>
                      <a:pt x="1" y="0"/>
                    </a:lnTo>
                    <a:lnTo>
                      <a:pt x="679" y="95"/>
                    </a:lnTo>
                    <a:close/>
                  </a:path>
                </a:pathLst>
              </a:custGeom>
              <a:solidFill>
                <a:srgbClr val="787878"/>
              </a:solidFill>
              <a:ln w="9525">
                <a:noFill/>
                <a:round/>
                <a:headEnd/>
                <a:tailEnd/>
              </a:ln>
            </p:spPr>
            <p:txBody>
              <a:bodyPr>
                <a:prstTxWarp prst="textNoShape">
                  <a:avLst/>
                </a:prstTxWarp>
              </a:bodyPr>
              <a:lstStyle/>
              <a:p>
                <a:endParaRPr lang="en-US">
                  <a:latin typeface="+mn-lt"/>
                </a:endParaRPr>
              </a:p>
            </p:txBody>
          </p:sp>
          <p:sp>
            <p:nvSpPr>
              <p:cNvPr id="1435" name="Freeform 144"/>
              <p:cNvSpPr>
                <a:spLocks/>
              </p:cNvSpPr>
              <p:nvPr/>
            </p:nvSpPr>
            <p:spPr bwMode="auto">
              <a:xfrm>
                <a:off x="3584" y="3462"/>
                <a:ext cx="341" cy="63"/>
              </a:xfrm>
              <a:custGeom>
                <a:avLst/>
                <a:gdLst/>
                <a:ahLst/>
                <a:cxnLst>
                  <a:cxn ang="0">
                    <a:pos x="681" y="96"/>
                  </a:cxn>
                  <a:cxn ang="0">
                    <a:pos x="679" y="126"/>
                  </a:cxn>
                  <a:cxn ang="0">
                    <a:pos x="0" y="29"/>
                  </a:cxn>
                  <a:cxn ang="0">
                    <a:pos x="3" y="0"/>
                  </a:cxn>
                  <a:cxn ang="0">
                    <a:pos x="681" y="96"/>
                  </a:cxn>
                </a:cxnLst>
                <a:rect l="0" t="0" r="r" b="b"/>
                <a:pathLst>
                  <a:path w="681" h="126">
                    <a:moveTo>
                      <a:pt x="681" y="96"/>
                    </a:moveTo>
                    <a:lnTo>
                      <a:pt x="679" y="126"/>
                    </a:lnTo>
                    <a:lnTo>
                      <a:pt x="0" y="29"/>
                    </a:lnTo>
                    <a:lnTo>
                      <a:pt x="3" y="0"/>
                    </a:lnTo>
                    <a:lnTo>
                      <a:pt x="681" y="96"/>
                    </a:lnTo>
                    <a:close/>
                  </a:path>
                </a:pathLst>
              </a:custGeom>
              <a:solidFill>
                <a:srgbClr val="797979"/>
              </a:solidFill>
              <a:ln w="9525">
                <a:noFill/>
                <a:round/>
                <a:headEnd/>
                <a:tailEnd/>
              </a:ln>
            </p:spPr>
            <p:txBody>
              <a:bodyPr>
                <a:prstTxWarp prst="textNoShape">
                  <a:avLst/>
                </a:prstTxWarp>
              </a:bodyPr>
              <a:lstStyle/>
              <a:p>
                <a:endParaRPr lang="en-US">
                  <a:latin typeface="+mn-lt"/>
                </a:endParaRPr>
              </a:p>
            </p:txBody>
          </p:sp>
          <p:sp>
            <p:nvSpPr>
              <p:cNvPr id="1436" name="Freeform 145"/>
              <p:cNvSpPr>
                <a:spLocks/>
              </p:cNvSpPr>
              <p:nvPr/>
            </p:nvSpPr>
            <p:spPr bwMode="auto">
              <a:xfrm>
                <a:off x="3584" y="3477"/>
                <a:ext cx="339" cy="63"/>
              </a:xfrm>
              <a:custGeom>
                <a:avLst/>
                <a:gdLst/>
                <a:ahLst/>
                <a:cxnLst>
                  <a:cxn ang="0">
                    <a:pos x="679" y="97"/>
                  </a:cxn>
                  <a:cxn ang="0">
                    <a:pos x="677" y="128"/>
                  </a:cxn>
                  <a:cxn ang="0">
                    <a:pos x="0" y="29"/>
                  </a:cxn>
                  <a:cxn ang="0">
                    <a:pos x="0" y="0"/>
                  </a:cxn>
                  <a:cxn ang="0">
                    <a:pos x="679" y="97"/>
                  </a:cxn>
                </a:cxnLst>
                <a:rect l="0" t="0" r="r" b="b"/>
                <a:pathLst>
                  <a:path w="679" h="128">
                    <a:moveTo>
                      <a:pt x="679" y="97"/>
                    </a:moveTo>
                    <a:lnTo>
                      <a:pt x="677" y="128"/>
                    </a:lnTo>
                    <a:lnTo>
                      <a:pt x="0" y="29"/>
                    </a:lnTo>
                    <a:lnTo>
                      <a:pt x="0" y="0"/>
                    </a:lnTo>
                    <a:lnTo>
                      <a:pt x="679" y="97"/>
                    </a:lnTo>
                    <a:close/>
                  </a:path>
                </a:pathLst>
              </a:custGeom>
              <a:solidFill>
                <a:srgbClr val="797979"/>
              </a:solidFill>
              <a:ln w="9525">
                <a:noFill/>
                <a:round/>
                <a:headEnd/>
                <a:tailEnd/>
              </a:ln>
            </p:spPr>
            <p:txBody>
              <a:bodyPr>
                <a:prstTxWarp prst="textNoShape">
                  <a:avLst/>
                </a:prstTxWarp>
              </a:bodyPr>
              <a:lstStyle/>
              <a:p>
                <a:endParaRPr lang="en-US">
                  <a:latin typeface="+mn-lt"/>
                </a:endParaRPr>
              </a:p>
            </p:txBody>
          </p:sp>
          <p:sp>
            <p:nvSpPr>
              <p:cNvPr id="1437" name="Freeform 146"/>
              <p:cNvSpPr>
                <a:spLocks/>
              </p:cNvSpPr>
              <p:nvPr/>
            </p:nvSpPr>
            <p:spPr bwMode="auto">
              <a:xfrm>
                <a:off x="3584" y="3491"/>
                <a:ext cx="339" cy="64"/>
              </a:xfrm>
              <a:custGeom>
                <a:avLst/>
                <a:gdLst/>
                <a:ahLst/>
                <a:cxnLst>
                  <a:cxn ang="0">
                    <a:pos x="677" y="99"/>
                  </a:cxn>
                  <a:cxn ang="0">
                    <a:pos x="679" y="129"/>
                  </a:cxn>
                  <a:cxn ang="0">
                    <a:pos x="0" y="28"/>
                  </a:cxn>
                  <a:cxn ang="0">
                    <a:pos x="0" y="0"/>
                  </a:cxn>
                  <a:cxn ang="0">
                    <a:pos x="677" y="99"/>
                  </a:cxn>
                </a:cxnLst>
                <a:rect l="0" t="0" r="r" b="b"/>
                <a:pathLst>
                  <a:path w="679" h="129">
                    <a:moveTo>
                      <a:pt x="677" y="99"/>
                    </a:moveTo>
                    <a:lnTo>
                      <a:pt x="679" y="129"/>
                    </a:lnTo>
                    <a:lnTo>
                      <a:pt x="0" y="28"/>
                    </a:lnTo>
                    <a:lnTo>
                      <a:pt x="0" y="0"/>
                    </a:lnTo>
                    <a:lnTo>
                      <a:pt x="677" y="99"/>
                    </a:lnTo>
                    <a:close/>
                  </a:path>
                </a:pathLst>
              </a:custGeom>
              <a:solidFill>
                <a:srgbClr val="797979"/>
              </a:solidFill>
              <a:ln w="9525">
                <a:noFill/>
                <a:round/>
                <a:headEnd/>
                <a:tailEnd/>
              </a:ln>
            </p:spPr>
            <p:txBody>
              <a:bodyPr>
                <a:prstTxWarp prst="textNoShape">
                  <a:avLst/>
                </a:prstTxWarp>
              </a:bodyPr>
              <a:lstStyle/>
              <a:p>
                <a:endParaRPr lang="en-US">
                  <a:latin typeface="+mn-lt"/>
                </a:endParaRPr>
              </a:p>
            </p:txBody>
          </p:sp>
          <p:sp>
            <p:nvSpPr>
              <p:cNvPr id="1438" name="Freeform 147"/>
              <p:cNvSpPr>
                <a:spLocks/>
              </p:cNvSpPr>
              <p:nvPr/>
            </p:nvSpPr>
            <p:spPr bwMode="auto">
              <a:xfrm>
                <a:off x="3584" y="3491"/>
                <a:ext cx="339" cy="57"/>
              </a:xfrm>
              <a:custGeom>
                <a:avLst/>
                <a:gdLst/>
                <a:ahLst/>
                <a:cxnLst>
                  <a:cxn ang="0">
                    <a:pos x="677" y="99"/>
                  </a:cxn>
                  <a:cxn ang="0">
                    <a:pos x="677" y="114"/>
                  </a:cxn>
                  <a:cxn ang="0">
                    <a:pos x="0" y="14"/>
                  </a:cxn>
                  <a:cxn ang="0">
                    <a:pos x="0" y="0"/>
                  </a:cxn>
                  <a:cxn ang="0">
                    <a:pos x="677" y="99"/>
                  </a:cxn>
                </a:cxnLst>
                <a:rect l="0" t="0" r="r" b="b"/>
                <a:pathLst>
                  <a:path w="677" h="114">
                    <a:moveTo>
                      <a:pt x="677" y="99"/>
                    </a:moveTo>
                    <a:lnTo>
                      <a:pt x="677" y="114"/>
                    </a:lnTo>
                    <a:lnTo>
                      <a:pt x="0" y="14"/>
                    </a:lnTo>
                    <a:lnTo>
                      <a:pt x="0" y="0"/>
                    </a:lnTo>
                    <a:lnTo>
                      <a:pt x="677" y="99"/>
                    </a:lnTo>
                    <a:close/>
                  </a:path>
                </a:pathLst>
              </a:custGeom>
              <a:solidFill>
                <a:srgbClr val="797979"/>
              </a:solidFill>
              <a:ln w="9525">
                <a:noFill/>
                <a:round/>
                <a:headEnd/>
                <a:tailEnd/>
              </a:ln>
            </p:spPr>
            <p:txBody>
              <a:bodyPr>
                <a:prstTxWarp prst="textNoShape">
                  <a:avLst/>
                </a:prstTxWarp>
              </a:bodyPr>
              <a:lstStyle/>
              <a:p>
                <a:endParaRPr lang="en-US">
                  <a:latin typeface="+mn-lt"/>
                </a:endParaRPr>
              </a:p>
            </p:txBody>
          </p:sp>
          <p:sp>
            <p:nvSpPr>
              <p:cNvPr id="1439" name="Freeform 148"/>
              <p:cNvSpPr>
                <a:spLocks/>
              </p:cNvSpPr>
              <p:nvPr/>
            </p:nvSpPr>
            <p:spPr bwMode="auto">
              <a:xfrm>
                <a:off x="3584" y="3498"/>
                <a:ext cx="339" cy="57"/>
              </a:xfrm>
              <a:custGeom>
                <a:avLst/>
                <a:gdLst/>
                <a:ahLst/>
                <a:cxnLst>
                  <a:cxn ang="0">
                    <a:pos x="677" y="100"/>
                  </a:cxn>
                  <a:cxn ang="0">
                    <a:pos x="679" y="115"/>
                  </a:cxn>
                  <a:cxn ang="0">
                    <a:pos x="0" y="14"/>
                  </a:cxn>
                  <a:cxn ang="0">
                    <a:pos x="0" y="0"/>
                  </a:cxn>
                  <a:cxn ang="0">
                    <a:pos x="677" y="100"/>
                  </a:cxn>
                </a:cxnLst>
                <a:rect l="0" t="0" r="r" b="b"/>
                <a:pathLst>
                  <a:path w="679" h="115">
                    <a:moveTo>
                      <a:pt x="677" y="100"/>
                    </a:moveTo>
                    <a:lnTo>
                      <a:pt x="679" y="115"/>
                    </a:lnTo>
                    <a:lnTo>
                      <a:pt x="0" y="14"/>
                    </a:lnTo>
                    <a:lnTo>
                      <a:pt x="0" y="0"/>
                    </a:lnTo>
                    <a:lnTo>
                      <a:pt x="677" y="100"/>
                    </a:lnTo>
                    <a:close/>
                  </a:path>
                </a:pathLst>
              </a:custGeom>
              <a:solidFill>
                <a:srgbClr val="787878"/>
              </a:solidFill>
              <a:ln w="9525">
                <a:noFill/>
                <a:round/>
                <a:headEnd/>
                <a:tailEnd/>
              </a:ln>
            </p:spPr>
            <p:txBody>
              <a:bodyPr>
                <a:prstTxWarp prst="textNoShape">
                  <a:avLst/>
                </a:prstTxWarp>
              </a:bodyPr>
              <a:lstStyle/>
              <a:p>
                <a:endParaRPr lang="en-US">
                  <a:latin typeface="+mn-lt"/>
                </a:endParaRPr>
              </a:p>
            </p:txBody>
          </p:sp>
          <p:sp>
            <p:nvSpPr>
              <p:cNvPr id="1440" name="Freeform 149"/>
              <p:cNvSpPr>
                <a:spLocks/>
              </p:cNvSpPr>
              <p:nvPr/>
            </p:nvSpPr>
            <p:spPr bwMode="auto">
              <a:xfrm>
                <a:off x="3584" y="3505"/>
                <a:ext cx="339" cy="64"/>
              </a:xfrm>
              <a:custGeom>
                <a:avLst/>
                <a:gdLst/>
                <a:ahLst/>
                <a:cxnLst>
                  <a:cxn ang="0">
                    <a:pos x="679" y="101"/>
                  </a:cxn>
                  <a:cxn ang="0">
                    <a:pos x="679" y="129"/>
                  </a:cxn>
                  <a:cxn ang="0">
                    <a:pos x="1" y="28"/>
                  </a:cxn>
                  <a:cxn ang="0">
                    <a:pos x="0" y="0"/>
                  </a:cxn>
                  <a:cxn ang="0">
                    <a:pos x="679" y="101"/>
                  </a:cxn>
                </a:cxnLst>
                <a:rect l="0" t="0" r="r" b="b"/>
                <a:pathLst>
                  <a:path w="679" h="129">
                    <a:moveTo>
                      <a:pt x="679" y="101"/>
                    </a:moveTo>
                    <a:lnTo>
                      <a:pt x="679" y="129"/>
                    </a:lnTo>
                    <a:lnTo>
                      <a:pt x="1" y="28"/>
                    </a:lnTo>
                    <a:lnTo>
                      <a:pt x="0" y="0"/>
                    </a:lnTo>
                    <a:lnTo>
                      <a:pt x="679" y="101"/>
                    </a:lnTo>
                    <a:close/>
                  </a:path>
                </a:pathLst>
              </a:custGeom>
              <a:solidFill>
                <a:srgbClr val="777777"/>
              </a:solidFill>
              <a:ln w="9525">
                <a:noFill/>
                <a:round/>
                <a:headEnd/>
                <a:tailEnd/>
              </a:ln>
            </p:spPr>
            <p:txBody>
              <a:bodyPr>
                <a:prstTxWarp prst="textNoShape">
                  <a:avLst/>
                </a:prstTxWarp>
              </a:bodyPr>
              <a:lstStyle/>
              <a:p>
                <a:endParaRPr lang="en-US">
                  <a:latin typeface="+mn-lt"/>
                </a:endParaRPr>
              </a:p>
            </p:txBody>
          </p:sp>
          <p:sp>
            <p:nvSpPr>
              <p:cNvPr id="1441" name="Freeform 150"/>
              <p:cNvSpPr>
                <a:spLocks/>
              </p:cNvSpPr>
              <p:nvPr/>
            </p:nvSpPr>
            <p:spPr bwMode="auto">
              <a:xfrm>
                <a:off x="3584" y="3505"/>
                <a:ext cx="339" cy="57"/>
              </a:xfrm>
              <a:custGeom>
                <a:avLst/>
                <a:gdLst/>
                <a:ahLst/>
                <a:cxnLst>
                  <a:cxn ang="0">
                    <a:pos x="679" y="101"/>
                  </a:cxn>
                  <a:cxn ang="0">
                    <a:pos x="679" y="115"/>
                  </a:cxn>
                  <a:cxn ang="0">
                    <a:pos x="1" y="14"/>
                  </a:cxn>
                  <a:cxn ang="0">
                    <a:pos x="0" y="0"/>
                  </a:cxn>
                  <a:cxn ang="0">
                    <a:pos x="679" y="101"/>
                  </a:cxn>
                </a:cxnLst>
                <a:rect l="0" t="0" r="r" b="b"/>
                <a:pathLst>
                  <a:path w="679" h="115">
                    <a:moveTo>
                      <a:pt x="679" y="101"/>
                    </a:moveTo>
                    <a:lnTo>
                      <a:pt x="679" y="115"/>
                    </a:lnTo>
                    <a:lnTo>
                      <a:pt x="1" y="14"/>
                    </a:lnTo>
                    <a:lnTo>
                      <a:pt x="0" y="0"/>
                    </a:lnTo>
                    <a:lnTo>
                      <a:pt x="679" y="101"/>
                    </a:lnTo>
                    <a:close/>
                  </a:path>
                </a:pathLst>
              </a:custGeom>
              <a:solidFill>
                <a:srgbClr val="777777"/>
              </a:solidFill>
              <a:ln w="9525">
                <a:noFill/>
                <a:round/>
                <a:headEnd/>
                <a:tailEnd/>
              </a:ln>
            </p:spPr>
            <p:txBody>
              <a:bodyPr>
                <a:prstTxWarp prst="textNoShape">
                  <a:avLst/>
                </a:prstTxWarp>
              </a:bodyPr>
              <a:lstStyle/>
              <a:p>
                <a:endParaRPr lang="en-US">
                  <a:latin typeface="+mn-lt"/>
                </a:endParaRPr>
              </a:p>
            </p:txBody>
          </p:sp>
          <p:sp>
            <p:nvSpPr>
              <p:cNvPr id="1442" name="Freeform 151"/>
              <p:cNvSpPr>
                <a:spLocks/>
              </p:cNvSpPr>
              <p:nvPr/>
            </p:nvSpPr>
            <p:spPr bwMode="auto">
              <a:xfrm>
                <a:off x="3585" y="3512"/>
                <a:ext cx="338" cy="57"/>
              </a:xfrm>
              <a:custGeom>
                <a:avLst/>
                <a:gdLst/>
                <a:ahLst/>
                <a:cxnLst>
                  <a:cxn ang="0">
                    <a:pos x="678" y="101"/>
                  </a:cxn>
                  <a:cxn ang="0">
                    <a:pos x="678" y="115"/>
                  </a:cxn>
                  <a:cxn ang="0">
                    <a:pos x="0" y="14"/>
                  </a:cxn>
                  <a:cxn ang="0">
                    <a:pos x="0" y="0"/>
                  </a:cxn>
                  <a:cxn ang="0">
                    <a:pos x="678" y="101"/>
                  </a:cxn>
                </a:cxnLst>
                <a:rect l="0" t="0" r="r" b="b"/>
                <a:pathLst>
                  <a:path w="678" h="115">
                    <a:moveTo>
                      <a:pt x="678" y="101"/>
                    </a:moveTo>
                    <a:lnTo>
                      <a:pt x="678" y="115"/>
                    </a:lnTo>
                    <a:lnTo>
                      <a:pt x="0" y="14"/>
                    </a:lnTo>
                    <a:lnTo>
                      <a:pt x="0" y="0"/>
                    </a:lnTo>
                    <a:lnTo>
                      <a:pt x="678" y="101"/>
                    </a:lnTo>
                    <a:close/>
                  </a:path>
                </a:pathLst>
              </a:custGeom>
              <a:solidFill>
                <a:srgbClr val="767676"/>
              </a:solidFill>
              <a:ln w="9525">
                <a:noFill/>
                <a:round/>
                <a:headEnd/>
                <a:tailEnd/>
              </a:ln>
            </p:spPr>
            <p:txBody>
              <a:bodyPr>
                <a:prstTxWarp prst="textNoShape">
                  <a:avLst/>
                </a:prstTxWarp>
              </a:bodyPr>
              <a:lstStyle/>
              <a:p>
                <a:endParaRPr lang="en-US">
                  <a:latin typeface="+mn-lt"/>
                </a:endParaRPr>
              </a:p>
            </p:txBody>
          </p:sp>
          <p:sp>
            <p:nvSpPr>
              <p:cNvPr id="1443" name="Freeform 152"/>
              <p:cNvSpPr>
                <a:spLocks/>
              </p:cNvSpPr>
              <p:nvPr/>
            </p:nvSpPr>
            <p:spPr bwMode="auto">
              <a:xfrm>
                <a:off x="3585" y="3519"/>
                <a:ext cx="340" cy="64"/>
              </a:xfrm>
              <a:custGeom>
                <a:avLst/>
                <a:gdLst/>
                <a:ahLst/>
                <a:cxnLst>
                  <a:cxn ang="0">
                    <a:pos x="678" y="101"/>
                  </a:cxn>
                  <a:cxn ang="0">
                    <a:pos x="680" y="127"/>
                  </a:cxn>
                  <a:cxn ang="0">
                    <a:pos x="4" y="25"/>
                  </a:cxn>
                  <a:cxn ang="0">
                    <a:pos x="0" y="0"/>
                  </a:cxn>
                  <a:cxn ang="0">
                    <a:pos x="678" y="101"/>
                  </a:cxn>
                </a:cxnLst>
                <a:rect l="0" t="0" r="r" b="b"/>
                <a:pathLst>
                  <a:path w="680" h="127">
                    <a:moveTo>
                      <a:pt x="678" y="101"/>
                    </a:moveTo>
                    <a:lnTo>
                      <a:pt x="680" y="127"/>
                    </a:lnTo>
                    <a:lnTo>
                      <a:pt x="4" y="25"/>
                    </a:lnTo>
                    <a:lnTo>
                      <a:pt x="0" y="0"/>
                    </a:lnTo>
                    <a:lnTo>
                      <a:pt x="678" y="101"/>
                    </a:lnTo>
                    <a:close/>
                  </a:path>
                </a:pathLst>
              </a:custGeom>
              <a:solidFill>
                <a:srgbClr val="757575"/>
              </a:solidFill>
              <a:ln w="9525">
                <a:noFill/>
                <a:round/>
                <a:headEnd/>
                <a:tailEnd/>
              </a:ln>
            </p:spPr>
            <p:txBody>
              <a:bodyPr>
                <a:prstTxWarp prst="textNoShape">
                  <a:avLst/>
                </a:prstTxWarp>
              </a:bodyPr>
              <a:lstStyle/>
              <a:p>
                <a:endParaRPr lang="en-US">
                  <a:latin typeface="+mn-lt"/>
                </a:endParaRPr>
              </a:p>
            </p:txBody>
          </p:sp>
          <p:sp>
            <p:nvSpPr>
              <p:cNvPr id="1444" name="Freeform 153"/>
              <p:cNvSpPr>
                <a:spLocks/>
              </p:cNvSpPr>
              <p:nvPr/>
            </p:nvSpPr>
            <p:spPr bwMode="auto">
              <a:xfrm>
                <a:off x="3585" y="3519"/>
                <a:ext cx="339" cy="57"/>
              </a:xfrm>
              <a:custGeom>
                <a:avLst/>
                <a:gdLst/>
                <a:ahLst/>
                <a:cxnLst>
                  <a:cxn ang="0">
                    <a:pos x="678" y="101"/>
                  </a:cxn>
                  <a:cxn ang="0">
                    <a:pos x="679" y="114"/>
                  </a:cxn>
                  <a:cxn ang="0">
                    <a:pos x="2" y="12"/>
                  </a:cxn>
                  <a:cxn ang="0">
                    <a:pos x="0" y="0"/>
                  </a:cxn>
                  <a:cxn ang="0">
                    <a:pos x="678" y="101"/>
                  </a:cxn>
                </a:cxnLst>
                <a:rect l="0" t="0" r="r" b="b"/>
                <a:pathLst>
                  <a:path w="679" h="114">
                    <a:moveTo>
                      <a:pt x="678" y="101"/>
                    </a:moveTo>
                    <a:lnTo>
                      <a:pt x="679" y="114"/>
                    </a:lnTo>
                    <a:lnTo>
                      <a:pt x="2" y="12"/>
                    </a:lnTo>
                    <a:lnTo>
                      <a:pt x="0" y="0"/>
                    </a:lnTo>
                    <a:lnTo>
                      <a:pt x="678" y="101"/>
                    </a:lnTo>
                    <a:close/>
                  </a:path>
                </a:pathLst>
              </a:custGeom>
              <a:solidFill>
                <a:srgbClr val="757575"/>
              </a:solidFill>
              <a:ln w="9525">
                <a:noFill/>
                <a:round/>
                <a:headEnd/>
                <a:tailEnd/>
              </a:ln>
            </p:spPr>
            <p:txBody>
              <a:bodyPr>
                <a:prstTxWarp prst="textNoShape">
                  <a:avLst/>
                </a:prstTxWarp>
              </a:bodyPr>
              <a:lstStyle/>
              <a:p>
                <a:endParaRPr lang="en-US">
                  <a:latin typeface="+mn-lt"/>
                </a:endParaRPr>
              </a:p>
            </p:txBody>
          </p:sp>
          <p:sp>
            <p:nvSpPr>
              <p:cNvPr id="1445" name="Freeform 154"/>
              <p:cNvSpPr>
                <a:spLocks/>
              </p:cNvSpPr>
              <p:nvPr/>
            </p:nvSpPr>
            <p:spPr bwMode="auto">
              <a:xfrm>
                <a:off x="3585" y="3525"/>
                <a:ext cx="340" cy="58"/>
              </a:xfrm>
              <a:custGeom>
                <a:avLst/>
                <a:gdLst/>
                <a:ahLst/>
                <a:cxnLst>
                  <a:cxn ang="0">
                    <a:pos x="677" y="102"/>
                  </a:cxn>
                  <a:cxn ang="0">
                    <a:pos x="678" y="115"/>
                  </a:cxn>
                  <a:cxn ang="0">
                    <a:pos x="2" y="13"/>
                  </a:cxn>
                  <a:cxn ang="0">
                    <a:pos x="0" y="0"/>
                  </a:cxn>
                  <a:cxn ang="0">
                    <a:pos x="677" y="102"/>
                  </a:cxn>
                </a:cxnLst>
                <a:rect l="0" t="0" r="r" b="b"/>
                <a:pathLst>
                  <a:path w="678" h="115">
                    <a:moveTo>
                      <a:pt x="677" y="102"/>
                    </a:moveTo>
                    <a:lnTo>
                      <a:pt x="678" y="115"/>
                    </a:lnTo>
                    <a:lnTo>
                      <a:pt x="2" y="13"/>
                    </a:lnTo>
                    <a:lnTo>
                      <a:pt x="0" y="0"/>
                    </a:lnTo>
                    <a:lnTo>
                      <a:pt x="677" y="102"/>
                    </a:lnTo>
                    <a:close/>
                  </a:path>
                </a:pathLst>
              </a:custGeom>
              <a:solidFill>
                <a:srgbClr val="747474"/>
              </a:solidFill>
              <a:ln w="9525">
                <a:noFill/>
                <a:round/>
                <a:headEnd/>
                <a:tailEnd/>
              </a:ln>
            </p:spPr>
            <p:txBody>
              <a:bodyPr>
                <a:prstTxWarp prst="textNoShape">
                  <a:avLst/>
                </a:prstTxWarp>
              </a:bodyPr>
              <a:lstStyle/>
              <a:p>
                <a:endParaRPr lang="en-US">
                  <a:latin typeface="+mn-lt"/>
                </a:endParaRPr>
              </a:p>
            </p:txBody>
          </p:sp>
          <p:sp>
            <p:nvSpPr>
              <p:cNvPr id="1446" name="Freeform 155"/>
              <p:cNvSpPr>
                <a:spLocks/>
              </p:cNvSpPr>
              <p:nvPr/>
            </p:nvSpPr>
            <p:spPr bwMode="auto">
              <a:xfrm>
                <a:off x="3587" y="3531"/>
                <a:ext cx="339" cy="64"/>
              </a:xfrm>
              <a:custGeom>
                <a:avLst/>
                <a:gdLst/>
                <a:ahLst/>
                <a:cxnLst>
                  <a:cxn ang="0">
                    <a:pos x="676" y="102"/>
                  </a:cxn>
                  <a:cxn ang="0">
                    <a:pos x="680" y="127"/>
                  </a:cxn>
                  <a:cxn ang="0">
                    <a:pos x="4" y="23"/>
                  </a:cxn>
                  <a:cxn ang="0">
                    <a:pos x="0" y="0"/>
                  </a:cxn>
                  <a:cxn ang="0">
                    <a:pos x="676" y="102"/>
                  </a:cxn>
                </a:cxnLst>
                <a:rect l="0" t="0" r="r" b="b"/>
                <a:pathLst>
                  <a:path w="680" h="127">
                    <a:moveTo>
                      <a:pt x="676" y="102"/>
                    </a:moveTo>
                    <a:lnTo>
                      <a:pt x="680" y="127"/>
                    </a:lnTo>
                    <a:lnTo>
                      <a:pt x="4" y="23"/>
                    </a:lnTo>
                    <a:lnTo>
                      <a:pt x="0" y="0"/>
                    </a:lnTo>
                    <a:lnTo>
                      <a:pt x="676" y="102"/>
                    </a:lnTo>
                    <a:close/>
                  </a:path>
                </a:pathLst>
              </a:custGeom>
              <a:solidFill>
                <a:srgbClr val="737373"/>
              </a:solidFill>
              <a:ln w="9525">
                <a:noFill/>
                <a:round/>
                <a:headEnd/>
                <a:tailEnd/>
              </a:ln>
            </p:spPr>
            <p:txBody>
              <a:bodyPr>
                <a:prstTxWarp prst="textNoShape">
                  <a:avLst/>
                </a:prstTxWarp>
              </a:bodyPr>
              <a:lstStyle/>
              <a:p>
                <a:endParaRPr lang="en-US">
                  <a:latin typeface="+mn-lt"/>
                </a:endParaRPr>
              </a:p>
            </p:txBody>
          </p:sp>
          <p:sp>
            <p:nvSpPr>
              <p:cNvPr id="1447" name="Freeform 156"/>
              <p:cNvSpPr>
                <a:spLocks/>
              </p:cNvSpPr>
              <p:nvPr/>
            </p:nvSpPr>
            <p:spPr bwMode="auto">
              <a:xfrm>
                <a:off x="3587" y="3531"/>
                <a:ext cx="338" cy="56"/>
              </a:xfrm>
              <a:custGeom>
                <a:avLst/>
                <a:gdLst/>
                <a:ahLst/>
                <a:cxnLst>
                  <a:cxn ang="0">
                    <a:pos x="676" y="102"/>
                  </a:cxn>
                  <a:cxn ang="0">
                    <a:pos x="677" y="111"/>
                  </a:cxn>
                  <a:cxn ang="0">
                    <a:pos x="1" y="7"/>
                  </a:cxn>
                  <a:cxn ang="0">
                    <a:pos x="0" y="0"/>
                  </a:cxn>
                  <a:cxn ang="0">
                    <a:pos x="676" y="102"/>
                  </a:cxn>
                </a:cxnLst>
                <a:rect l="0" t="0" r="r" b="b"/>
                <a:pathLst>
                  <a:path w="677" h="111">
                    <a:moveTo>
                      <a:pt x="676" y="102"/>
                    </a:moveTo>
                    <a:lnTo>
                      <a:pt x="677" y="111"/>
                    </a:lnTo>
                    <a:lnTo>
                      <a:pt x="1" y="7"/>
                    </a:lnTo>
                    <a:lnTo>
                      <a:pt x="0" y="0"/>
                    </a:lnTo>
                    <a:lnTo>
                      <a:pt x="676" y="102"/>
                    </a:lnTo>
                    <a:close/>
                  </a:path>
                </a:pathLst>
              </a:custGeom>
              <a:solidFill>
                <a:srgbClr val="737373"/>
              </a:solidFill>
              <a:ln w="9525">
                <a:noFill/>
                <a:round/>
                <a:headEnd/>
                <a:tailEnd/>
              </a:ln>
            </p:spPr>
            <p:txBody>
              <a:bodyPr>
                <a:prstTxWarp prst="textNoShape">
                  <a:avLst/>
                </a:prstTxWarp>
              </a:bodyPr>
              <a:lstStyle/>
              <a:p>
                <a:endParaRPr lang="en-US">
                  <a:latin typeface="+mn-lt"/>
                </a:endParaRPr>
              </a:p>
            </p:txBody>
          </p:sp>
          <p:sp>
            <p:nvSpPr>
              <p:cNvPr id="1448" name="Freeform 157"/>
              <p:cNvSpPr>
                <a:spLocks/>
              </p:cNvSpPr>
              <p:nvPr/>
            </p:nvSpPr>
            <p:spPr bwMode="auto">
              <a:xfrm>
                <a:off x="3587" y="3535"/>
                <a:ext cx="339" cy="56"/>
              </a:xfrm>
              <a:custGeom>
                <a:avLst/>
                <a:gdLst/>
                <a:ahLst/>
                <a:cxnLst>
                  <a:cxn ang="0">
                    <a:pos x="676" y="104"/>
                  </a:cxn>
                  <a:cxn ang="0">
                    <a:pos x="678" y="111"/>
                  </a:cxn>
                  <a:cxn ang="0">
                    <a:pos x="2" y="8"/>
                  </a:cxn>
                  <a:cxn ang="0">
                    <a:pos x="0" y="0"/>
                  </a:cxn>
                  <a:cxn ang="0">
                    <a:pos x="676" y="104"/>
                  </a:cxn>
                </a:cxnLst>
                <a:rect l="0" t="0" r="r" b="b"/>
                <a:pathLst>
                  <a:path w="678" h="111">
                    <a:moveTo>
                      <a:pt x="676" y="104"/>
                    </a:moveTo>
                    <a:lnTo>
                      <a:pt x="678" y="111"/>
                    </a:lnTo>
                    <a:lnTo>
                      <a:pt x="2" y="8"/>
                    </a:lnTo>
                    <a:lnTo>
                      <a:pt x="0" y="0"/>
                    </a:lnTo>
                    <a:lnTo>
                      <a:pt x="676" y="104"/>
                    </a:lnTo>
                    <a:close/>
                  </a:path>
                </a:pathLst>
              </a:custGeom>
              <a:solidFill>
                <a:srgbClr val="727272"/>
              </a:solidFill>
              <a:ln w="9525">
                <a:noFill/>
                <a:round/>
                <a:headEnd/>
                <a:tailEnd/>
              </a:ln>
            </p:spPr>
            <p:txBody>
              <a:bodyPr>
                <a:prstTxWarp prst="textNoShape">
                  <a:avLst/>
                </a:prstTxWarp>
              </a:bodyPr>
              <a:lstStyle/>
              <a:p>
                <a:endParaRPr lang="en-US">
                  <a:latin typeface="+mn-lt"/>
                </a:endParaRPr>
              </a:p>
            </p:txBody>
          </p:sp>
          <p:sp>
            <p:nvSpPr>
              <p:cNvPr id="1449" name="Freeform 158"/>
              <p:cNvSpPr>
                <a:spLocks/>
              </p:cNvSpPr>
              <p:nvPr/>
            </p:nvSpPr>
            <p:spPr bwMode="auto">
              <a:xfrm>
                <a:off x="3588" y="3539"/>
                <a:ext cx="338" cy="56"/>
              </a:xfrm>
              <a:custGeom>
                <a:avLst/>
                <a:gdLst/>
                <a:ahLst/>
                <a:cxnLst>
                  <a:cxn ang="0">
                    <a:pos x="676" y="103"/>
                  </a:cxn>
                  <a:cxn ang="0">
                    <a:pos x="677" y="112"/>
                  </a:cxn>
                  <a:cxn ang="0">
                    <a:pos x="1" y="8"/>
                  </a:cxn>
                  <a:cxn ang="0">
                    <a:pos x="0" y="0"/>
                  </a:cxn>
                  <a:cxn ang="0">
                    <a:pos x="676" y="103"/>
                  </a:cxn>
                </a:cxnLst>
                <a:rect l="0" t="0" r="r" b="b"/>
                <a:pathLst>
                  <a:path w="677" h="112">
                    <a:moveTo>
                      <a:pt x="676" y="103"/>
                    </a:moveTo>
                    <a:lnTo>
                      <a:pt x="677" y="112"/>
                    </a:lnTo>
                    <a:lnTo>
                      <a:pt x="1" y="8"/>
                    </a:lnTo>
                    <a:lnTo>
                      <a:pt x="0" y="0"/>
                    </a:lnTo>
                    <a:lnTo>
                      <a:pt x="676" y="103"/>
                    </a:lnTo>
                    <a:close/>
                  </a:path>
                </a:pathLst>
              </a:custGeom>
              <a:solidFill>
                <a:srgbClr val="717171"/>
              </a:solidFill>
              <a:ln w="9525">
                <a:noFill/>
                <a:round/>
                <a:headEnd/>
                <a:tailEnd/>
              </a:ln>
            </p:spPr>
            <p:txBody>
              <a:bodyPr>
                <a:prstTxWarp prst="textNoShape">
                  <a:avLst/>
                </a:prstTxWarp>
              </a:bodyPr>
              <a:lstStyle/>
              <a:p>
                <a:endParaRPr lang="en-US">
                  <a:latin typeface="+mn-lt"/>
                </a:endParaRPr>
              </a:p>
            </p:txBody>
          </p:sp>
          <p:sp>
            <p:nvSpPr>
              <p:cNvPr id="1450" name="Freeform 159"/>
              <p:cNvSpPr>
                <a:spLocks/>
              </p:cNvSpPr>
              <p:nvPr/>
            </p:nvSpPr>
            <p:spPr bwMode="auto">
              <a:xfrm>
                <a:off x="3588" y="3543"/>
                <a:ext cx="340" cy="63"/>
              </a:xfrm>
              <a:custGeom>
                <a:avLst/>
                <a:gdLst/>
                <a:ahLst/>
                <a:cxnLst>
                  <a:cxn ang="0">
                    <a:pos x="676" y="104"/>
                  </a:cxn>
                  <a:cxn ang="0">
                    <a:pos x="680" y="126"/>
                  </a:cxn>
                  <a:cxn ang="0">
                    <a:pos x="5" y="21"/>
                  </a:cxn>
                  <a:cxn ang="0">
                    <a:pos x="0" y="0"/>
                  </a:cxn>
                  <a:cxn ang="0">
                    <a:pos x="676" y="104"/>
                  </a:cxn>
                </a:cxnLst>
                <a:rect l="0" t="0" r="r" b="b"/>
                <a:pathLst>
                  <a:path w="680" h="126">
                    <a:moveTo>
                      <a:pt x="676" y="104"/>
                    </a:moveTo>
                    <a:lnTo>
                      <a:pt x="680" y="126"/>
                    </a:lnTo>
                    <a:lnTo>
                      <a:pt x="5" y="21"/>
                    </a:lnTo>
                    <a:lnTo>
                      <a:pt x="0" y="0"/>
                    </a:lnTo>
                    <a:lnTo>
                      <a:pt x="676" y="104"/>
                    </a:lnTo>
                    <a:close/>
                  </a:path>
                </a:pathLst>
              </a:custGeom>
              <a:solidFill>
                <a:srgbClr val="707070"/>
              </a:solidFill>
              <a:ln w="9525">
                <a:noFill/>
                <a:round/>
                <a:headEnd/>
                <a:tailEnd/>
              </a:ln>
            </p:spPr>
            <p:txBody>
              <a:bodyPr>
                <a:prstTxWarp prst="textNoShape">
                  <a:avLst/>
                </a:prstTxWarp>
              </a:bodyPr>
              <a:lstStyle/>
              <a:p>
                <a:endParaRPr lang="en-US">
                  <a:latin typeface="+mn-lt"/>
                </a:endParaRPr>
              </a:p>
            </p:txBody>
          </p:sp>
          <p:sp>
            <p:nvSpPr>
              <p:cNvPr id="1451" name="Freeform 160"/>
              <p:cNvSpPr>
                <a:spLocks/>
              </p:cNvSpPr>
              <p:nvPr/>
            </p:nvSpPr>
            <p:spPr bwMode="auto">
              <a:xfrm>
                <a:off x="3588" y="3543"/>
                <a:ext cx="339" cy="55"/>
              </a:xfrm>
              <a:custGeom>
                <a:avLst/>
                <a:gdLst/>
                <a:ahLst/>
                <a:cxnLst>
                  <a:cxn ang="0">
                    <a:pos x="676" y="104"/>
                  </a:cxn>
                  <a:cxn ang="0">
                    <a:pos x="677" y="109"/>
                  </a:cxn>
                  <a:cxn ang="0">
                    <a:pos x="1" y="6"/>
                  </a:cxn>
                  <a:cxn ang="0">
                    <a:pos x="0" y="0"/>
                  </a:cxn>
                  <a:cxn ang="0">
                    <a:pos x="676" y="104"/>
                  </a:cxn>
                </a:cxnLst>
                <a:rect l="0" t="0" r="r" b="b"/>
                <a:pathLst>
                  <a:path w="677" h="109">
                    <a:moveTo>
                      <a:pt x="676" y="104"/>
                    </a:moveTo>
                    <a:lnTo>
                      <a:pt x="677" y="109"/>
                    </a:lnTo>
                    <a:lnTo>
                      <a:pt x="1" y="6"/>
                    </a:lnTo>
                    <a:lnTo>
                      <a:pt x="0" y="0"/>
                    </a:lnTo>
                    <a:lnTo>
                      <a:pt x="676" y="104"/>
                    </a:lnTo>
                    <a:close/>
                  </a:path>
                </a:pathLst>
              </a:custGeom>
              <a:solidFill>
                <a:srgbClr val="707070"/>
              </a:solidFill>
              <a:ln w="9525">
                <a:noFill/>
                <a:round/>
                <a:headEnd/>
                <a:tailEnd/>
              </a:ln>
            </p:spPr>
            <p:txBody>
              <a:bodyPr>
                <a:prstTxWarp prst="textNoShape">
                  <a:avLst/>
                </a:prstTxWarp>
              </a:bodyPr>
              <a:lstStyle/>
              <a:p>
                <a:endParaRPr lang="en-US">
                  <a:latin typeface="+mn-lt"/>
                </a:endParaRPr>
              </a:p>
            </p:txBody>
          </p:sp>
          <p:sp>
            <p:nvSpPr>
              <p:cNvPr id="1452" name="Freeform 161"/>
              <p:cNvSpPr>
                <a:spLocks/>
              </p:cNvSpPr>
              <p:nvPr/>
            </p:nvSpPr>
            <p:spPr bwMode="auto">
              <a:xfrm>
                <a:off x="3589" y="3546"/>
                <a:ext cx="338" cy="55"/>
              </a:xfrm>
              <a:custGeom>
                <a:avLst/>
                <a:gdLst/>
                <a:ahLst/>
                <a:cxnLst>
                  <a:cxn ang="0">
                    <a:pos x="676" y="103"/>
                  </a:cxn>
                  <a:cxn ang="0">
                    <a:pos x="676" y="110"/>
                  </a:cxn>
                  <a:cxn ang="0">
                    <a:pos x="1" y="5"/>
                  </a:cxn>
                  <a:cxn ang="0">
                    <a:pos x="0" y="0"/>
                  </a:cxn>
                  <a:cxn ang="0">
                    <a:pos x="676" y="103"/>
                  </a:cxn>
                </a:cxnLst>
                <a:rect l="0" t="0" r="r" b="b"/>
                <a:pathLst>
                  <a:path w="676" h="110">
                    <a:moveTo>
                      <a:pt x="676" y="103"/>
                    </a:moveTo>
                    <a:lnTo>
                      <a:pt x="676" y="110"/>
                    </a:lnTo>
                    <a:lnTo>
                      <a:pt x="1" y="5"/>
                    </a:lnTo>
                    <a:lnTo>
                      <a:pt x="0" y="0"/>
                    </a:lnTo>
                    <a:lnTo>
                      <a:pt x="676" y="103"/>
                    </a:lnTo>
                    <a:close/>
                  </a:path>
                </a:pathLst>
              </a:custGeom>
              <a:solidFill>
                <a:srgbClr val="6F6F6F"/>
              </a:solidFill>
              <a:ln w="9525">
                <a:noFill/>
                <a:round/>
                <a:headEnd/>
                <a:tailEnd/>
              </a:ln>
            </p:spPr>
            <p:txBody>
              <a:bodyPr>
                <a:prstTxWarp prst="textNoShape">
                  <a:avLst/>
                </a:prstTxWarp>
              </a:bodyPr>
              <a:lstStyle/>
              <a:p>
                <a:endParaRPr lang="en-US">
                  <a:latin typeface="+mn-lt"/>
                </a:endParaRPr>
              </a:p>
            </p:txBody>
          </p:sp>
          <p:sp>
            <p:nvSpPr>
              <p:cNvPr id="1453" name="Freeform 162"/>
              <p:cNvSpPr>
                <a:spLocks/>
              </p:cNvSpPr>
              <p:nvPr/>
            </p:nvSpPr>
            <p:spPr bwMode="auto">
              <a:xfrm>
                <a:off x="3590" y="3548"/>
                <a:ext cx="338" cy="55"/>
              </a:xfrm>
              <a:custGeom>
                <a:avLst/>
                <a:gdLst/>
                <a:ahLst/>
                <a:cxnLst>
                  <a:cxn ang="0">
                    <a:pos x="675" y="105"/>
                  </a:cxn>
                  <a:cxn ang="0">
                    <a:pos x="676" y="110"/>
                  </a:cxn>
                  <a:cxn ang="0">
                    <a:pos x="2" y="5"/>
                  </a:cxn>
                  <a:cxn ang="0">
                    <a:pos x="0" y="0"/>
                  </a:cxn>
                  <a:cxn ang="0">
                    <a:pos x="675" y="105"/>
                  </a:cxn>
                </a:cxnLst>
                <a:rect l="0" t="0" r="r" b="b"/>
                <a:pathLst>
                  <a:path w="676" h="110">
                    <a:moveTo>
                      <a:pt x="675" y="105"/>
                    </a:moveTo>
                    <a:lnTo>
                      <a:pt x="676" y="110"/>
                    </a:lnTo>
                    <a:lnTo>
                      <a:pt x="2" y="5"/>
                    </a:lnTo>
                    <a:lnTo>
                      <a:pt x="0" y="0"/>
                    </a:lnTo>
                    <a:lnTo>
                      <a:pt x="675" y="105"/>
                    </a:lnTo>
                    <a:close/>
                  </a:path>
                </a:pathLst>
              </a:custGeom>
              <a:solidFill>
                <a:srgbClr val="6E6E6E"/>
              </a:solidFill>
              <a:ln w="9525">
                <a:noFill/>
                <a:round/>
                <a:headEnd/>
                <a:tailEnd/>
              </a:ln>
            </p:spPr>
            <p:txBody>
              <a:bodyPr>
                <a:prstTxWarp prst="textNoShape">
                  <a:avLst/>
                </a:prstTxWarp>
              </a:bodyPr>
              <a:lstStyle/>
              <a:p>
                <a:endParaRPr lang="en-US">
                  <a:latin typeface="+mn-lt"/>
                </a:endParaRPr>
              </a:p>
            </p:txBody>
          </p:sp>
          <p:sp>
            <p:nvSpPr>
              <p:cNvPr id="1454" name="Freeform 163"/>
              <p:cNvSpPr>
                <a:spLocks/>
              </p:cNvSpPr>
              <p:nvPr/>
            </p:nvSpPr>
            <p:spPr bwMode="auto">
              <a:xfrm>
                <a:off x="3590" y="3551"/>
                <a:ext cx="338" cy="55"/>
              </a:xfrm>
              <a:custGeom>
                <a:avLst/>
                <a:gdLst/>
                <a:ahLst/>
                <a:cxnLst>
                  <a:cxn ang="0">
                    <a:pos x="674" y="105"/>
                  </a:cxn>
                  <a:cxn ang="0">
                    <a:pos x="676" y="110"/>
                  </a:cxn>
                  <a:cxn ang="0">
                    <a:pos x="1" y="5"/>
                  </a:cxn>
                  <a:cxn ang="0">
                    <a:pos x="0" y="0"/>
                  </a:cxn>
                  <a:cxn ang="0">
                    <a:pos x="674" y="105"/>
                  </a:cxn>
                </a:cxnLst>
                <a:rect l="0" t="0" r="r" b="b"/>
                <a:pathLst>
                  <a:path w="676" h="110">
                    <a:moveTo>
                      <a:pt x="674" y="105"/>
                    </a:moveTo>
                    <a:lnTo>
                      <a:pt x="676" y="110"/>
                    </a:lnTo>
                    <a:lnTo>
                      <a:pt x="1" y="5"/>
                    </a:lnTo>
                    <a:lnTo>
                      <a:pt x="0" y="0"/>
                    </a:lnTo>
                    <a:lnTo>
                      <a:pt x="674" y="105"/>
                    </a:lnTo>
                    <a:close/>
                  </a:path>
                </a:pathLst>
              </a:custGeom>
              <a:solidFill>
                <a:srgbClr val="6D6D6D"/>
              </a:solidFill>
              <a:ln w="9525">
                <a:noFill/>
                <a:round/>
                <a:headEnd/>
                <a:tailEnd/>
              </a:ln>
            </p:spPr>
            <p:txBody>
              <a:bodyPr>
                <a:prstTxWarp prst="textNoShape">
                  <a:avLst/>
                </a:prstTxWarp>
              </a:bodyPr>
              <a:lstStyle/>
              <a:p>
                <a:endParaRPr lang="en-US">
                  <a:latin typeface="+mn-lt"/>
                </a:endParaRPr>
              </a:p>
            </p:txBody>
          </p:sp>
          <p:sp>
            <p:nvSpPr>
              <p:cNvPr id="1455" name="Freeform 164"/>
              <p:cNvSpPr>
                <a:spLocks/>
              </p:cNvSpPr>
              <p:nvPr/>
            </p:nvSpPr>
            <p:spPr bwMode="auto">
              <a:xfrm>
                <a:off x="3591" y="3554"/>
                <a:ext cx="340" cy="63"/>
              </a:xfrm>
              <a:custGeom>
                <a:avLst/>
                <a:gdLst/>
                <a:ahLst/>
                <a:cxnLst>
                  <a:cxn ang="0">
                    <a:pos x="675" y="105"/>
                  </a:cxn>
                  <a:cxn ang="0">
                    <a:pos x="680" y="126"/>
                  </a:cxn>
                  <a:cxn ang="0">
                    <a:pos x="6" y="20"/>
                  </a:cxn>
                  <a:cxn ang="0">
                    <a:pos x="0" y="0"/>
                  </a:cxn>
                  <a:cxn ang="0">
                    <a:pos x="675" y="105"/>
                  </a:cxn>
                </a:cxnLst>
                <a:rect l="0" t="0" r="r" b="b"/>
                <a:pathLst>
                  <a:path w="680" h="126">
                    <a:moveTo>
                      <a:pt x="675" y="105"/>
                    </a:moveTo>
                    <a:lnTo>
                      <a:pt x="680" y="126"/>
                    </a:lnTo>
                    <a:lnTo>
                      <a:pt x="6" y="20"/>
                    </a:lnTo>
                    <a:lnTo>
                      <a:pt x="0" y="0"/>
                    </a:lnTo>
                    <a:lnTo>
                      <a:pt x="675" y="105"/>
                    </a:lnTo>
                    <a:close/>
                  </a:path>
                </a:pathLst>
              </a:custGeom>
              <a:solidFill>
                <a:srgbClr val="6C6C6C"/>
              </a:solidFill>
              <a:ln w="9525">
                <a:noFill/>
                <a:round/>
                <a:headEnd/>
                <a:tailEnd/>
              </a:ln>
            </p:spPr>
            <p:txBody>
              <a:bodyPr>
                <a:prstTxWarp prst="textNoShape">
                  <a:avLst/>
                </a:prstTxWarp>
              </a:bodyPr>
              <a:lstStyle/>
              <a:p>
                <a:endParaRPr lang="en-US">
                  <a:latin typeface="+mn-lt"/>
                </a:endParaRPr>
              </a:p>
            </p:txBody>
          </p:sp>
          <p:sp>
            <p:nvSpPr>
              <p:cNvPr id="1456" name="Freeform 165"/>
              <p:cNvSpPr>
                <a:spLocks/>
              </p:cNvSpPr>
              <p:nvPr/>
            </p:nvSpPr>
            <p:spPr bwMode="auto">
              <a:xfrm>
                <a:off x="3591" y="3554"/>
                <a:ext cx="338" cy="54"/>
              </a:xfrm>
              <a:custGeom>
                <a:avLst/>
                <a:gdLst/>
                <a:ahLst/>
                <a:cxnLst>
                  <a:cxn ang="0">
                    <a:pos x="675" y="105"/>
                  </a:cxn>
                  <a:cxn ang="0">
                    <a:pos x="676" y="110"/>
                  </a:cxn>
                  <a:cxn ang="0">
                    <a:pos x="1" y="5"/>
                  </a:cxn>
                  <a:cxn ang="0">
                    <a:pos x="0" y="0"/>
                  </a:cxn>
                  <a:cxn ang="0">
                    <a:pos x="675" y="105"/>
                  </a:cxn>
                </a:cxnLst>
                <a:rect l="0" t="0" r="r" b="b"/>
                <a:pathLst>
                  <a:path w="676" h="110">
                    <a:moveTo>
                      <a:pt x="675" y="105"/>
                    </a:moveTo>
                    <a:lnTo>
                      <a:pt x="676" y="110"/>
                    </a:lnTo>
                    <a:lnTo>
                      <a:pt x="1" y="5"/>
                    </a:lnTo>
                    <a:lnTo>
                      <a:pt x="0" y="0"/>
                    </a:lnTo>
                    <a:lnTo>
                      <a:pt x="675" y="105"/>
                    </a:lnTo>
                    <a:close/>
                  </a:path>
                </a:pathLst>
              </a:custGeom>
              <a:solidFill>
                <a:srgbClr val="6C6C6C"/>
              </a:solidFill>
              <a:ln w="9525">
                <a:noFill/>
                <a:round/>
                <a:headEnd/>
                <a:tailEnd/>
              </a:ln>
            </p:spPr>
            <p:txBody>
              <a:bodyPr>
                <a:prstTxWarp prst="textNoShape">
                  <a:avLst/>
                </a:prstTxWarp>
              </a:bodyPr>
              <a:lstStyle/>
              <a:p>
                <a:endParaRPr lang="en-US">
                  <a:latin typeface="+mn-lt"/>
                </a:endParaRPr>
              </a:p>
            </p:txBody>
          </p:sp>
          <p:sp>
            <p:nvSpPr>
              <p:cNvPr id="1457" name="Freeform 166"/>
              <p:cNvSpPr>
                <a:spLocks/>
              </p:cNvSpPr>
              <p:nvPr/>
            </p:nvSpPr>
            <p:spPr bwMode="auto">
              <a:xfrm>
                <a:off x="3592" y="3556"/>
                <a:ext cx="338" cy="56"/>
              </a:xfrm>
              <a:custGeom>
                <a:avLst/>
                <a:gdLst/>
                <a:ahLst/>
                <a:cxnLst>
                  <a:cxn ang="0">
                    <a:pos x="675" y="105"/>
                  </a:cxn>
                  <a:cxn ang="0">
                    <a:pos x="676" y="111"/>
                  </a:cxn>
                  <a:cxn ang="0">
                    <a:pos x="1" y="5"/>
                  </a:cxn>
                  <a:cxn ang="0">
                    <a:pos x="0" y="0"/>
                  </a:cxn>
                  <a:cxn ang="0">
                    <a:pos x="675" y="105"/>
                  </a:cxn>
                </a:cxnLst>
                <a:rect l="0" t="0" r="r" b="b"/>
                <a:pathLst>
                  <a:path w="676" h="111">
                    <a:moveTo>
                      <a:pt x="675" y="105"/>
                    </a:moveTo>
                    <a:lnTo>
                      <a:pt x="676" y="111"/>
                    </a:lnTo>
                    <a:lnTo>
                      <a:pt x="1" y="5"/>
                    </a:lnTo>
                    <a:lnTo>
                      <a:pt x="0" y="0"/>
                    </a:lnTo>
                    <a:lnTo>
                      <a:pt x="675" y="105"/>
                    </a:lnTo>
                    <a:close/>
                  </a:path>
                </a:pathLst>
              </a:custGeom>
              <a:solidFill>
                <a:srgbClr val="6B6B6B"/>
              </a:solidFill>
              <a:ln w="9525">
                <a:noFill/>
                <a:round/>
                <a:headEnd/>
                <a:tailEnd/>
              </a:ln>
            </p:spPr>
            <p:txBody>
              <a:bodyPr>
                <a:prstTxWarp prst="textNoShape">
                  <a:avLst/>
                </a:prstTxWarp>
              </a:bodyPr>
              <a:lstStyle/>
              <a:p>
                <a:endParaRPr lang="en-US">
                  <a:latin typeface="+mn-lt"/>
                </a:endParaRPr>
              </a:p>
            </p:txBody>
          </p:sp>
          <p:sp>
            <p:nvSpPr>
              <p:cNvPr id="1458" name="Freeform 167"/>
              <p:cNvSpPr>
                <a:spLocks/>
              </p:cNvSpPr>
              <p:nvPr/>
            </p:nvSpPr>
            <p:spPr bwMode="auto">
              <a:xfrm>
                <a:off x="3592" y="3559"/>
                <a:ext cx="338" cy="55"/>
              </a:xfrm>
              <a:custGeom>
                <a:avLst/>
                <a:gdLst/>
                <a:ahLst/>
                <a:cxnLst>
                  <a:cxn ang="0">
                    <a:pos x="675" y="106"/>
                  </a:cxn>
                  <a:cxn ang="0">
                    <a:pos x="676" y="111"/>
                  </a:cxn>
                  <a:cxn ang="0">
                    <a:pos x="2" y="5"/>
                  </a:cxn>
                  <a:cxn ang="0">
                    <a:pos x="0" y="0"/>
                  </a:cxn>
                  <a:cxn ang="0">
                    <a:pos x="675" y="106"/>
                  </a:cxn>
                </a:cxnLst>
                <a:rect l="0" t="0" r="r" b="b"/>
                <a:pathLst>
                  <a:path w="676" h="111">
                    <a:moveTo>
                      <a:pt x="675" y="106"/>
                    </a:moveTo>
                    <a:lnTo>
                      <a:pt x="676" y="111"/>
                    </a:lnTo>
                    <a:lnTo>
                      <a:pt x="2" y="5"/>
                    </a:lnTo>
                    <a:lnTo>
                      <a:pt x="0" y="0"/>
                    </a:lnTo>
                    <a:lnTo>
                      <a:pt x="675" y="106"/>
                    </a:lnTo>
                    <a:close/>
                  </a:path>
                </a:pathLst>
              </a:custGeom>
              <a:solidFill>
                <a:srgbClr val="6A6A6A"/>
              </a:solidFill>
              <a:ln w="9525">
                <a:noFill/>
                <a:round/>
                <a:headEnd/>
                <a:tailEnd/>
              </a:ln>
            </p:spPr>
            <p:txBody>
              <a:bodyPr>
                <a:prstTxWarp prst="textNoShape">
                  <a:avLst/>
                </a:prstTxWarp>
              </a:bodyPr>
              <a:lstStyle/>
              <a:p>
                <a:endParaRPr lang="en-US">
                  <a:latin typeface="+mn-lt"/>
                </a:endParaRPr>
              </a:p>
            </p:txBody>
          </p:sp>
          <p:sp>
            <p:nvSpPr>
              <p:cNvPr id="1459" name="Freeform 168"/>
              <p:cNvSpPr>
                <a:spLocks/>
              </p:cNvSpPr>
              <p:nvPr/>
            </p:nvSpPr>
            <p:spPr bwMode="auto">
              <a:xfrm>
                <a:off x="3593" y="3561"/>
                <a:ext cx="338" cy="56"/>
              </a:xfrm>
              <a:custGeom>
                <a:avLst/>
                <a:gdLst/>
                <a:ahLst/>
                <a:cxnLst>
                  <a:cxn ang="0">
                    <a:pos x="674" y="106"/>
                  </a:cxn>
                  <a:cxn ang="0">
                    <a:pos x="676" y="111"/>
                  </a:cxn>
                  <a:cxn ang="0">
                    <a:pos x="2" y="5"/>
                  </a:cxn>
                  <a:cxn ang="0">
                    <a:pos x="0" y="0"/>
                  </a:cxn>
                  <a:cxn ang="0">
                    <a:pos x="674" y="106"/>
                  </a:cxn>
                </a:cxnLst>
                <a:rect l="0" t="0" r="r" b="b"/>
                <a:pathLst>
                  <a:path w="676" h="111">
                    <a:moveTo>
                      <a:pt x="674" y="106"/>
                    </a:moveTo>
                    <a:lnTo>
                      <a:pt x="676" y="111"/>
                    </a:lnTo>
                    <a:lnTo>
                      <a:pt x="2" y="5"/>
                    </a:lnTo>
                    <a:lnTo>
                      <a:pt x="0" y="0"/>
                    </a:lnTo>
                    <a:lnTo>
                      <a:pt x="674" y="106"/>
                    </a:lnTo>
                    <a:close/>
                  </a:path>
                </a:pathLst>
              </a:custGeom>
              <a:solidFill>
                <a:srgbClr val="696969"/>
              </a:solidFill>
              <a:ln w="9525">
                <a:noFill/>
                <a:round/>
                <a:headEnd/>
                <a:tailEnd/>
              </a:ln>
            </p:spPr>
            <p:txBody>
              <a:bodyPr>
                <a:prstTxWarp prst="textNoShape">
                  <a:avLst/>
                </a:prstTxWarp>
              </a:bodyPr>
              <a:lstStyle/>
              <a:p>
                <a:endParaRPr lang="en-US">
                  <a:latin typeface="+mn-lt"/>
                </a:endParaRPr>
              </a:p>
            </p:txBody>
          </p:sp>
          <p:sp>
            <p:nvSpPr>
              <p:cNvPr id="1460" name="Freeform 169"/>
              <p:cNvSpPr>
                <a:spLocks/>
              </p:cNvSpPr>
              <p:nvPr/>
            </p:nvSpPr>
            <p:spPr bwMode="auto">
              <a:xfrm>
                <a:off x="3594" y="3564"/>
                <a:ext cx="340" cy="61"/>
              </a:xfrm>
              <a:custGeom>
                <a:avLst/>
                <a:gdLst/>
                <a:ahLst/>
                <a:cxnLst>
                  <a:cxn ang="0">
                    <a:pos x="674" y="106"/>
                  </a:cxn>
                  <a:cxn ang="0">
                    <a:pos x="680" y="124"/>
                  </a:cxn>
                  <a:cxn ang="0">
                    <a:pos x="7" y="18"/>
                  </a:cxn>
                  <a:cxn ang="0">
                    <a:pos x="0" y="0"/>
                  </a:cxn>
                  <a:cxn ang="0">
                    <a:pos x="674" y="106"/>
                  </a:cxn>
                </a:cxnLst>
                <a:rect l="0" t="0" r="r" b="b"/>
                <a:pathLst>
                  <a:path w="680" h="124">
                    <a:moveTo>
                      <a:pt x="674" y="106"/>
                    </a:moveTo>
                    <a:lnTo>
                      <a:pt x="680" y="124"/>
                    </a:lnTo>
                    <a:lnTo>
                      <a:pt x="7" y="18"/>
                    </a:lnTo>
                    <a:lnTo>
                      <a:pt x="0" y="0"/>
                    </a:lnTo>
                    <a:lnTo>
                      <a:pt x="674" y="106"/>
                    </a:lnTo>
                    <a:close/>
                  </a:path>
                </a:pathLst>
              </a:custGeom>
              <a:solidFill>
                <a:srgbClr val="686868"/>
              </a:solidFill>
              <a:ln w="9525">
                <a:noFill/>
                <a:round/>
                <a:headEnd/>
                <a:tailEnd/>
              </a:ln>
            </p:spPr>
            <p:txBody>
              <a:bodyPr>
                <a:prstTxWarp prst="textNoShape">
                  <a:avLst/>
                </a:prstTxWarp>
              </a:bodyPr>
              <a:lstStyle/>
              <a:p>
                <a:endParaRPr lang="en-US">
                  <a:latin typeface="+mn-lt"/>
                </a:endParaRPr>
              </a:p>
            </p:txBody>
          </p:sp>
          <p:sp>
            <p:nvSpPr>
              <p:cNvPr id="1461" name="Freeform 170"/>
              <p:cNvSpPr>
                <a:spLocks/>
              </p:cNvSpPr>
              <p:nvPr/>
            </p:nvSpPr>
            <p:spPr bwMode="auto">
              <a:xfrm>
                <a:off x="3594" y="3564"/>
                <a:ext cx="337" cy="54"/>
              </a:xfrm>
              <a:custGeom>
                <a:avLst/>
                <a:gdLst/>
                <a:ahLst/>
                <a:cxnLst>
                  <a:cxn ang="0">
                    <a:pos x="674" y="106"/>
                  </a:cxn>
                  <a:cxn ang="0">
                    <a:pos x="675" y="110"/>
                  </a:cxn>
                  <a:cxn ang="0">
                    <a:pos x="1" y="4"/>
                  </a:cxn>
                  <a:cxn ang="0">
                    <a:pos x="0" y="0"/>
                  </a:cxn>
                  <a:cxn ang="0">
                    <a:pos x="674" y="106"/>
                  </a:cxn>
                </a:cxnLst>
                <a:rect l="0" t="0" r="r" b="b"/>
                <a:pathLst>
                  <a:path w="675" h="110">
                    <a:moveTo>
                      <a:pt x="674" y="106"/>
                    </a:moveTo>
                    <a:lnTo>
                      <a:pt x="675" y="110"/>
                    </a:lnTo>
                    <a:lnTo>
                      <a:pt x="1" y="4"/>
                    </a:lnTo>
                    <a:lnTo>
                      <a:pt x="0" y="0"/>
                    </a:lnTo>
                    <a:lnTo>
                      <a:pt x="674" y="106"/>
                    </a:lnTo>
                    <a:close/>
                  </a:path>
                </a:pathLst>
              </a:custGeom>
              <a:solidFill>
                <a:srgbClr val="686868"/>
              </a:solidFill>
              <a:ln w="9525">
                <a:noFill/>
                <a:round/>
                <a:headEnd/>
                <a:tailEnd/>
              </a:ln>
            </p:spPr>
            <p:txBody>
              <a:bodyPr>
                <a:prstTxWarp prst="textNoShape">
                  <a:avLst/>
                </a:prstTxWarp>
              </a:bodyPr>
              <a:lstStyle/>
              <a:p>
                <a:endParaRPr lang="en-US">
                  <a:latin typeface="+mn-lt"/>
                </a:endParaRPr>
              </a:p>
            </p:txBody>
          </p:sp>
          <p:sp>
            <p:nvSpPr>
              <p:cNvPr id="1462" name="Freeform 171"/>
              <p:cNvSpPr>
                <a:spLocks/>
              </p:cNvSpPr>
              <p:nvPr/>
            </p:nvSpPr>
            <p:spPr bwMode="auto">
              <a:xfrm>
                <a:off x="3595" y="3565"/>
                <a:ext cx="337" cy="56"/>
              </a:xfrm>
              <a:custGeom>
                <a:avLst/>
                <a:gdLst/>
                <a:ahLst/>
                <a:cxnLst>
                  <a:cxn ang="0">
                    <a:pos x="674" y="106"/>
                  </a:cxn>
                  <a:cxn ang="0">
                    <a:pos x="675" y="111"/>
                  </a:cxn>
                  <a:cxn ang="0">
                    <a:pos x="2" y="5"/>
                  </a:cxn>
                  <a:cxn ang="0">
                    <a:pos x="0" y="0"/>
                  </a:cxn>
                  <a:cxn ang="0">
                    <a:pos x="674" y="106"/>
                  </a:cxn>
                </a:cxnLst>
                <a:rect l="0" t="0" r="r" b="b"/>
                <a:pathLst>
                  <a:path w="675" h="111">
                    <a:moveTo>
                      <a:pt x="674" y="106"/>
                    </a:moveTo>
                    <a:lnTo>
                      <a:pt x="675" y="111"/>
                    </a:lnTo>
                    <a:lnTo>
                      <a:pt x="2" y="5"/>
                    </a:lnTo>
                    <a:lnTo>
                      <a:pt x="0" y="0"/>
                    </a:lnTo>
                    <a:lnTo>
                      <a:pt x="674" y="106"/>
                    </a:lnTo>
                    <a:close/>
                  </a:path>
                </a:pathLst>
              </a:custGeom>
              <a:solidFill>
                <a:srgbClr val="676767"/>
              </a:solidFill>
              <a:ln w="9525">
                <a:noFill/>
                <a:round/>
                <a:headEnd/>
                <a:tailEnd/>
              </a:ln>
            </p:spPr>
            <p:txBody>
              <a:bodyPr>
                <a:prstTxWarp prst="textNoShape">
                  <a:avLst/>
                </a:prstTxWarp>
              </a:bodyPr>
              <a:lstStyle/>
              <a:p>
                <a:endParaRPr lang="en-US">
                  <a:latin typeface="+mn-lt"/>
                </a:endParaRPr>
              </a:p>
            </p:txBody>
          </p:sp>
          <p:sp>
            <p:nvSpPr>
              <p:cNvPr id="1463" name="Freeform 172"/>
              <p:cNvSpPr>
                <a:spLocks/>
              </p:cNvSpPr>
              <p:nvPr/>
            </p:nvSpPr>
            <p:spPr bwMode="auto">
              <a:xfrm>
                <a:off x="3595" y="3568"/>
                <a:ext cx="338" cy="55"/>
              </a:xfrm>
              <a:custGeom>
                <a:avLst/>
                <a:gdLst/>
                <a:ahLst/>
                <a:cxnLst>
                  <a:cxn ang="0">
                    <a:pos x="673" y="106"/>
                  </a:cxn>
                  <a:cxn ang="0">
                    <a:pos x="675" y="110"/>
                  </a:cxn>
                  <a:cxn ang="0">
                    <a:pos x="2" y="4"/>
                  </a:cxn>
                  <a:cxn ang="0">
                    <a:pos x="0" y="0"/>
                  </a:cxn>
                  <a:cxn ang="0">
                    <a:pos x="673" y="106"/>
                  </a:cxn>
                </a:cxnLst>
                <a:rect l="0" t="0" r="r" b="b"/>
                <a:pathLst>
                  <a:path w="675" h="110">
                    <a:moveTo>
                      <a:pt x="673" y="106"/>
                    </a:moveTo>
                    <a:lnTo>
                      <a:pt x="675" y="110"/>
                    </a:lnTo>
                    <a:lnTo>
                      <a:pt x="2" y="4"/>
                    </a:lnTo>
                    <a:lnTo>
                      <a:pt x="0" y="0"/>
                    </a:lnTo>
                    <a:lnTo>
                      <a:pt x="673" y="106"/>
                    </a:lnTo>
                    <a:close/>
                  </a:path>
                </a:pathLst>
              </a:custGeom>
              <a:solidFill>
                <a:srgbClr val="666666"/>
              </a:solidFill>
              <a:ln w="9525">
                <a:noFill/>
                <a:round/>
                <a:headEnd/>
                <a:tailEnd/>
              </a:ln>
            </p:spPr>
            <p:txBody>
              <a:bodyPr>
                <a:prstTxWarp prst="textNoShape">
                  <a:avLst/>
                </a:prstTxWarp>
              </a:bodyPr>
              <a:lstStyle/>
              <a:p>
                <a:endParaRPr lang="en-US">
                  <a:latin typeface="+mn-lt"/>
                </a:endParaRPr>
              </a:p>
            </p:txBody>
          </p:sp>
          <p:sp>
            <p:nvSpPr>
              <p:cNvPr id="1464" name="Freeform 173"/>
              <p:cNvSpPr>
                <a:spLocks/>
              </p:cNvSpPr>
              <p:nvPr/>
            </p:nvSpPr>
            <p:spPr bwMode="auto">
              <a:xfrm>
                <a:off x="3597" y="3570"/>
                <a:ext cx="337" cy="55"/>
              </a:xfrm>
              <a:custGeom>
                <a:avLst/>
                <a:gdLst/>
                <a:ahLst/>
                <a:cxnLst>
                  <a:cxn ang="0">
                    <a:pos x="673" y="106"/>
                  </a:cxn>
                  <a:cxn ang="0">
                    <a:pos x="675" y="111"/>
                  </a:cxn>
                  <a:cxn ang="0">
                    <a:pos x="2" y="5"/>
                  </a:cxn>
                  <a:cxn ang="0">
                    <a:pos x="0" y="0"/>
                  </a:cxn>
                  <a:cxn ang="0">
                    <a:pos x="673" y="106"/>
                  </a:cxn>
                </a:cxnLst>
                <a:rect l="0" t="0" r="r" b="b"/>
                <a:pathLst>
                  <a:path w="675" h="111">
                    <a:moveTo>
                      <a:pt x="673" y="106"/>
                    </a:moveTo>
                    <a:lnTo>
                      <a:pt x="675" y="111"/>
                    </a:lnTo>
                    <a:lnTo>
                      <a:pt x="2" y="5"/>
                    </a:lnTo>
                    <a:lnTo>
                      <a:pt x="0" y="0"/>
                    </a:lnTo>
                    <a:lnTo>
                      <a:pt x="673" y="106"/>
                    </a:lnTo>
                    <a:close/>
                  </a:path>
                </a:pathLst>
              </a:custGeom>
              <a:solidFill>
                <a:srgbClr val="656565"/>
              </a:solidFill>
              <a:ln w="9525">
                <a:noFill/>
                <a:round/>
                <a:headEnd/>
                <a:tailEnd/>
              </a:ln>
            </p:spPr>
            <p:txBody>
              <a:bodyPr>
                <a:prstTxWarp prst="textNoShape">
                  <a:avLst/>
                </a:prstTxWarp>
              </a:bodyPr>
              <a:lstStyle/>
              <a:p>
                <a:endParaRPr lang="en-US">
                  <a:latin typeface="+mn-lt"/>
                </a:endParaRPr>
              </a:p>
            </p:txBody>
          </p:sp>
          <p:sp>
            <p:nvSpPr>
              <p:cNvPr id="1465" name="Freeform 174"/>
              <p:cNvSpPr>
                <a:spLocks/>
              </p:cNvSpPr>
              <p:nvPr/>
            </p:nvSpPr>
            <p:spPr bwMode="auto">
              <a:xfrm>
                <a:off x="3597" y="3572"/>
                <a:ext cx="340" cy="61"/>
              </a:xfrm>
              <a:custGeom>
                <a:avLst/>
                <a:gdLst/>
                <a:ahLst/>
                <a:cxnLst>
                  <a:cxn ang="0">
                    <a:pos x="673" y="106"/>
                  </a:cxn>
                  <a:cxn ang="0">
                    <a:pos x="679" y="121"/>
                  </a:cxn>
                  <a:cxn ang="0">
                    <a:pos x="7" y="15"/>
                  </a:cxn>
                  <a:cxn ang="0">
                    <a:pos x="0" y="0"/>
                  </a:cxn>
                  <a:cxn ang="0">
                    <a:pos x="673" y="106"/>
                  </a:cxn>
                </a:cxnLst>
                <a:rect l="0" t="0" r="r" b="b"/>
                <a:pathLst>
                  <a:path w="679" h="121">
                    <a:moveTo>
                      <a:pt x="673" y="106"/>
                    </a:moveTo>
                    <a:lnTo>
                      <a:pt x="679" y="121"/>
                    </a:lnTo>
                    <a:lnTo>
                      <a:pt x="7" y="15"/>
                    </a:lnTo>
                    <a:lnTo>
                      <a:pt x="0" y="0"/>
                    </a:lnTo>
                    <a:lnTo>
                      <a:pt x="673" y="106"/>
                    </a:lnTo>
                    <a:close/>
                  </a:path>
                </a:pathLst>
              </a:custGeom>
              <a:solidFill>
                <a:srgbClr val="646464"/>
              </a:solidFill>
              <a:ln w="9525">
                <a:noFill/>
                <a:round/>
                <a:headEnd/>
                <a:tailEnd/>
              </a:ln>
            </p:spPr>
            <p:txBody>
              <a:bodyPr>
                <a:prstTxWarp prst="textNoShape">
                  <a:avLst/>
                </a:prstTxWarp>
              </a:bodyPr>
              <a:lstStyle/>
              <a:p>
                <a:endParaRPr lang="en-US">
                  <a:latin typeface="+mn-lt"/>
                </a:endParaRPr>
              </a:p>
            </p:txBody>
          </p:sp>
          <p:sp>
            <p:nvSpPr>
              <p:cNvPr id="1466" name="Freeform 175"/>
              <p:cNvSpPr>
                <a:spLocks/>
              </p:cNvSpPr>
              <p:nvPr/>
            </p:nvSpPr>
            <p:spPr bwMode="auto">
              <a:xfrm>
                <a:off x="3597" y="3572"/>
                <a:ext cx="338" cy="55"/>
              </a:xfrm>
              <a:custGeom>
                <a:avLst/>
                <a:gdLst/>
                <a:ahLst/>
                <a:cxnLst>
                  <a:cxn ang="0">
                    <a:pos x="673" y="106"/>
                  </a:cxn>
                  <a:cxn ang="0">
                    <a:pos x="674" y="108"/>
                  </a:cxn>
                  <a:cxn ang="0">
                    <a:pos x="1" y="2"/>
                  </a:cxn>
                  <a:cxn ang="0">
                    <a:pos x="0" y="0"/>
                  </a:cxn>
                  <a:cxn ang="0">
                    <a:pos x="673" y="106"/>
                  </a:cxn>
                </a:cxnLst>
                <a:rect l="0" t="0" r="r" b="b"/>
                <a:pathLst>
                  <a:path w="674" h="108">
                    <a:moveTo>
                      <a:pt x="673" y="106"/>
                    </a:moveTo>
                    <a:lnTo>
                      <a:pt x="674" y="108"/>
                    </a:lnTo>
                    <a:lnTo>
                      <a:pt x="1" y="2"/>
                    </a:lnTo>
                    <a:lnTo>
                      <a:pt x="0" y="0"/>
                    </a:lnTo>
                    <a:lnTo>
                      <a:pt x="673" y="106"/>
                    </a:lnTo>
                    <a:close/>
                  </a:path>
                </a:pathLst>
              </a:custGeom>
              <a:solidFill>
                <a:srgbClr val="646464"/>
              </a:solidFill>
              <a:ln w="9525">
                <a:noFill/>
                <a:round/>
                <a:headEnd/>
                <a:tailEnd/>
              </a:ln>
            </p:spPr>
            <p:txBody>
              <a:bodyPr>
                <a:prstTxWarp prst="textNoShape">
                  <a:avLst/>
                </a:prstTxWarp>
              </a:bodyPr>
              <a:lstStyle/>
              <a:p>
                <a:endParaRPr lang="en-US">
                  <a:latin typeface="+mn-lt"/>
                </a:endParaRPr>
              </a:p>
            </p:txBody>
          </p:sp>
          <p:sp>
            <p:nvSpPr>
              <p:cNvPr id="1467" name="Freeform 176"/>
              <p:cNvSpPr>
                <a:spLocks/>
              </p:cNvSpPr>
              <p:nvPr/>
            </p:nvSpPr>
            <p:spPr bwMode="auto">
              <a:xfrm>
                <a:off x="3598" y="3574"/>
                <a:ext cx="337" cy="55"/>
              </a:xfrm>
              <a:custGeom>
                <a:avLst/>
                <a:gdLst/>
                <a:ahLst/>
                <a:cxnLst>
                  <a:cxn ang="0">
                    <a:pos x="673" y="106"/>
                  </a:cxn>
                  <a:cxn ang="0">
                    <a:pos x="675" y="110"/>
                  </a:cxn>
                  <a:cxn ang="0">
                    <a:pos x="2" y="4"/>
                  </a:cxn>
                  <a:cxn ang="0">
                    <a:pos x="0" y="0"/>
                  </a:cxn>
                  <a:cxn ang="0">
                    <a:pos x="673" y="106"/>
                  </a:cxn>
                </a:cxnLst>
                <a:rect l="0" t="0" r="r" b="b"/>
                <a:pathLst>
                  <a:path w="675" h="110">
                    <a:moveTo>
                      <a:pt x="673" y="106"/>
                    </a:moveTo>
                    <a:lnTo>
                      <a:pt x="675" y="110"/>
                    </a:lnTo>
                    <a:lnTo>
                      <a:pt x="2" y="4"/>
                    </a:lnTo>
                    <a:lnTo>
                      <a:pt x="0" y="0"/>
                    </a:lnTo>
                    <a:lnTo>
                      <a:pt x="673" y="106"/>
                    </a:lnTo>
                    <a:close/>
                  </a:path>
                </a:pathLst>
              </a:custGeom>
              <a:solidFill>
                <a:srgbClr val="636363"/>
              </a:solidFill>
              <a:ln w="9525">
                <a:noFill/>
                <a:round/>
                <a:headEnd/>
                <a:tailEnd/>
              </a:ln>
            </p:spPr>
            <p:txBody>
              <a:bodyPr>
                <a:prstTxWarp prst="textNoShape">
                  <a:avLst/>
                </a:prstTxWarp>
              </a:bodyPr>
              <a:lstStyle/>
              <a:p>
                <a:endParaRPr lang="en-US">
                  <a:latin typeface="+mn-lt"/>
                </a:endParaRPr>
              </a:p>
            </p:txBody>
          </p:sp>
          <p:sp>
            <p:nvSpPr>
              <p:cNvPr id="1468" name="Freeform 177"/>
              <p:cNvSpPr>
                <a:spLocks/>
              </p:cNvSpPr>
              <p:nvPr/>
            </p:nvSpPr>
            <p:spPr bwMode="auto">
              <a:xfrm>
                <a:off x="3599" y="3576"/>
                <a:ext cx="337" cy="54"/>
              </a:xfrm>
              <a:custGeom>
                <a:avLst/>
                <a:gdLst/>
                <a:ahLst/>
                <a:cxnLst>
                  <a:cxn ang="0">
                    <a:pos x="673" y="106"/>
                  </a:cxn>
                  <a:cxn ang="0">
                    <a:pos x="674" y="109"/>
                  </a:cxn>
                  <a:cxn ang="0">
                    <a:pos x="2" y="3"/>
                  </a:cxn>
                  <a:cxn ang="0">
                    <a:pos x="0" y="0"/>
                  </a:cxn>
                  <a:cxn ang="0">
                    <a:pos x="673" y="106"/>
                  </a:cxn>
                </a:cxnLst>
                <a:rect l="0" t="0" r="r" b="b"/>
                <a:pathLst>
                  <a:path w="674" h="109">
                    <a:moveTo>
                      <a:pt x="673" y="106"/>
                    </a:moveTo>
                    <a:lnTo>
                      <a:pt x="674" y="109"/>
                    </a:lnTo>
                    <a:lnTo>
                      <a:pt x="2" y="3"/>
                    </a:lnTo>
                    <a:lnTo>
                      <a:pt x="0" y="0"/>
                    </a:lnTo>
                    <a:lnTo>
                      <a:pt x="673" y="106"/>
                    </a:lnTo>
                    <a:close/>
                  </a:path>
                </a:pathLst>
              </a:custGeom>
              <a:solidFill>
                <a:srgbClr val="626262"/>
              </a:solidFill>
              <a:ln w="9525">
                <a:noFill/>
                <a:round/>
                <a:headEnd/>
                <a:tailEnd/>
              </a:ln>
            </p:spPr>
            <p:txBody>
              <a:bodyPr>
                <a:prstTxWarp prst="textNoShape">
                  <a:avLst/>
                </a:prstTxWarp>
              </a:bodyPr>
              <a:lstStyle/>
              <a:p>
                <a:endParaRPr lang="en-US">
                  <a:latin typeface="+mn-lt"/>
                </a:endParaRPr>
              </a:p>
            </p:txBody>
          </p:sp>
          <p:sp>
            <p:nvSpPr>
              <p:cNvPr id="1469" name="Freeform 178"/>
              <p:cNvSpPr>
                <a:spLocks/>
              </p:cNvSpPr>
              <p:nvPr/>
            </p:nvSpPr>
            <p:spPr bwMode="auto">
              <a:xfrm>
                <a:off x="3600" y="3577"/>
                <a:ext cx="337" cy="55"/>
              </a:xfrm>
              <a:custGeom>
                <a:avLst/>
                <a:gdLst/>
                <a:ahLst/>
                <a:cxnLst>
                  <a:cxn ang="0">
                    <a:pos x="672" y="106"/>
                  </a:cxn>
                  <a:cxn ang="0">
                    <a:pos x="673" y="109"/>
                  </a:cxn>
                  <a:cxn ang="0">
                    <a:pos x="1" y="2"/>
                  </a:cxn>
                  <a:cxn ang="0">
                    <a:pos x="0" y="0"/>
                  </a:cxn>
                  <a:cxn ang="0">
                    <a:pos x="672" y="106"/>
                  </a:cxn>
                </a:cxnLst>
                <a:rect l="0" t="0" r="r" b="b"/>
                <a:pathLst>
                  <a:path w="673" h="109">
                    <a:moveTo>
                      <a:pt x="672" y="106"/>
                    </a:moveTo>
                    <a:lnTo>
                      <a:pt x="673" y="109"/>
                    </a:lnTo>
                    <a:lnTo>
                      <a:pt x="1" y="2"/>
                    </a:lnTo>
                    <a:lnTo>
                      <a:pt x="0" y="0"/>
                    </a:lnTo>
                    <a:lnTo>
                      <a:pt x="672" y="106"/>
                    </a:lnTo>
                    <a:close/>
                  </a:path>
                </a:pathLst>
              </a:custGeom>
              <a:solidFill>
                <a:srgbClr val="616161"/>
              </a:solidFill>
              <a:ln w="9525">
                <a:noFill/>
                <a:round/>
                <a:headEnd/>
                <a:tailEnd/>
              </a:ln>
            </p:spPr>
            <p:txBody>
              <a:bodyPr>
                <a:prstTxWarp prst="textNoShape">
                  <a:avLst/>
                </a:prstTxWarp>
              </a:bodyPr>
              <a:lstStyle/>
              <a:p>
                <a:endParaRPr lang="en-US">
                  <a:latin typeface="+mn-lt"/>
                </a:endParaRPr>
              </a:p>
            </p:txBody>
          </p:sp>
          <p:sp>
            <p:nvSpPr>
              <p:cNvPr id="1470" name="Freeform 179"/>
              <p:cNvSpPr>
                <a:spLocks/>
              </p:cNvSpPr>
              <p:nvPr/>
            </p:nvSpPr>
            <p:spPr bwMode="auto">
              <a:xfrm>
                <a:off x="3600" y="3578"/>
                <a:ext cx="337" cy="55"/>
              </a:xfrm>
              <a:custGeom>
                <a:avLst/>
                <a:gdLst/>
                <a:ahLst/>
                <a:cxnLst>
                  <a:cxn ang="0">
                    <a:pos x="672" y="107"/>
                  </a:cxn>
                  <a:cxn ang="0">
                    <a:pos x="673" y="110"/>
                  </a:cxn>
                  <a:cxn ang="0">
                    <a:pos x="1" y="4"/>
                  </a:cxn>
                  <a:cxn ang="0">
                    <a:pos x="0" y="0"/>
                  </a:cxn>
                  <a:cxn ang="0">
                    <a:pos x="672" y="107"/>
                  </a:cxn>
                </a:cxnLst>
                <a:rect l="0" t="0" r="r" b="b"/>
                <a:pathLst>
                  <a:path w="673" h="110">
                    <a:moveTo>
                      <a:pt x="672" y="107"/>
                    </a:moveTo>
                    <a:lnTo>
                      <a:pt x="673" y="110"/>
                    </a:lnTo>
                    <a:lnTo>
                      <a:pt x="1" y="4"/>
                    </a:lnTo>
                    <a:lnTo>
                      <a:pt x="0" y="0"/>
                    </a:lnTo>
                    <a:lnTo>
                      <a:pt x="672" y="107"/>
                    </a:lnTo>
                    <a:close/>
                  </a:path>
                </a:pathLst>
              </a:custGeom>
              <a:solidFill>
                <a:srgbClr val="606060"/>
              </a:solidFill>
              <a:ln w="9525">
                <a:noFill/>
                <a:round/>
                <a:headEnd/>
                <a:tailEnd/>
              </a:ln>
            </p:spPr>
            <p:txBody>
              <a:bodyPr>
                <a:prstTxWarp prst="textNoShape">
                  <a:avLst/>
                </a:prstTxWarp>
              </a:bodyPr>
              <a:lstStyle/>
              <a:p>
                <a:endParaRPr lang="en-US">
                  <a:latin typeface="+mn-lt"/>
                </a:endParaRPr>
              </a:p>
            </p:txBody>
          </p:sp>
          <p:sp>
            <p:nvSpPr>
              <p:cNvPr id="1471" name="Freeform 180"/>
              <p:cNvSpPr>
                <a:spLocks/>
              </p:cNvSpPr>
              <p:nvPr/>
            </p:nvSpPr>
            <p:spPr bwMode="auto">
              <a:xfrm>
                <a:off x="3601" y="3580"/>
                <a:ext cx="339" cy="60"/>
              </a:xfrm>
              <a:custGeom>
                <a:avLst/>
                <a:gdLst/>
                <a:ahLst/>
                <a:cxnLst>
                  <a:cxn ang="0">
                    <a:pos x="672" y="106"/>
                  </a:cxn>
                  <a:cxn ang="0">
                    <a:pos x="679" y="120"/>
                  </a:cxn>
                  <a:cxn ang="0">
                    <a:pos x="9" y="13"/>
                  </a:cxn>
                  <a:cxn ang="0">
                    <a:pos x="0" y="0"/>
                  </a:cxn>
                  <a:cxn ang="0">
                    <a:pos x="672" y="106"/>
                  </a:cxn>
                </a:cxnLst>
                <a:rect l="0" t="0" r="r" b="b"/>
                <a:pathLst>
                  <a:path w="679" h="120">
                    <a:moveTo>
                      <a:pt x="672" y="106"/>
                    </a:moveTo>
                    <a:lnTo>
                      <a:pt x="679" y="120"/>
                    </a:lnTo>
                    <a:lnTo>
                      <a:pt x="9" y="13"/>
                    </a:lnTo>
                    <a:lnTo>
                      <a:pt x="0" y="0"/>
                    </a:lnTo>
                    <a:lnTo>
                      <a:pt x="672" y="106"/>
                    </a:lnTo>
                    <a:close/>
                  </a:path>
                </a:pathLst>
              </a:custGeom>
              <a:solidFill>
                <a:srgbClr val="5F5F5F"/>
              </a:solidFill>
              <a:ln w="9525">
                <a:noFill/>
                <a:round/>
                <a:headEnd/>
                <a:tailEnd/>
              </a:ln>
            </p:spPr>
            <p:txBody>
              <a:bodyPr>
                <a:prstTxWarp prst="textNoShape">
                  <a:avLst/>
                </a:prstTxWarp>
              </a:bodyPr>
              <a:lstStyle/>
              <a:p>
                <a:endParaRPr lang="en-US">
                  <a:latin typeface="+mn-lt"/>
                </a:endParaRPr>
              </a:p>
            </p:txBody>
          </p:sp>
          <p:sp>
            <p:nvSpPr>
              <p:cNvPr id="1472" name="Freeform 181"/>
              <p:cNvSpPr>
                <a:spLocks/>
              </p:cNvSpPr>
              <p:nvPr/>
            </p:nvSpPr>
            <p:spPr bwMode="auto">
              <a:xfrm>
                <a:off x="3601" y="3580"/>
                <a:ext cx="337" cy="54"/>
              </a:xfrm>
              <a:custGeom>
                <a:avLst/>
                <a:gdLst/>
                <a:ahLst/>
                <a:cxnLst>
                  <a:cxn ang="0">
                    <a:pos x="672" y="106"/>
                  </a:cxn>
                  <a:cxn ang="0">
                    <a:pos x="674" y="108"/>
                  </a:cxn>
                  <a:cxn ang="0">
                    <a:pos x="3" y="3"/>
                  </a:cxn>
                  <a:cxn ang="0">
                    <a:pos x="0" y="0"/>
                  </a:cxn>
                  <a:cxn ang="0">
                    <a:pos x="672" y="106"/>
                  </a:cxn>
                </a:cxnLst>
                <a:rect l="0" t="0" r="r" b="b"/>
                <a:pathLst>
                  <a:path w="674" h="108">
                    <a:moveTo>
                      <a:pt x="672" y="106"/>
                    </a:moveTo>
                    <a:lnTo>
                      <a:pt x="674" y="108"/>
                    </a:lnTo>
                    <a:lnTo>
                      <a:pt x="3" y="3"/>
                    </a:lnTo>
                    <a:lnTo>
                      <a:pt x="0" y="0"/>
                    </a:lnTo>
                    <a:lnTo>
                      <a:pt x="672" y="106"/>
                    </a:lnTo>
                    <a:close/>
                  </a:path>
                </a:pathLst>
              </a:custGeom>
              <a:solidFill>
                <a:srgbClr val="5F5F5F"/>
              </a:solidFill>
              <a:ln w="9525">
                <a:noFill/>
                <a:round/>
                <a:headEnd/>
                <a:tailEnd/>
              </a:ln>
            </p:spPr>
            <p:txBody>
              <a:bodyPr>
                <a:prstTxWarp prst="textNoShape">
                  <a:avLst/>
                </a:prstTxWarp>
              </a:bodyPr>
              <a:lstStyle/>
              <a:p>
                <a:endParaRPr lang="en-US">
                  <a:latin typeface="+mn-lt"/>
                </a:endParaRPr>
              </a:p>
            </p:txBody>
          </p:sp>
          <p:sp>
            <p:nvSpPr>
              <p:cNvPr id="1473" name="Freeform 182"/>
              <p:cNvSpPr>
                <a:spLocks/>
              </p:cNvSpPr>
              <p:nvPr/>
            </p:nvSpPr>
            <p:spPr bwMode="auto">
              <a:xfrm>
                <a:off x="3602" y="3581"/>
                <a:ext cx="336" cy="55"/>
              </a:xfrm>
              <a:custGeom>
                <a:avLst/>
                <a:gdLst/>
                <a:ahLst/>
                <a:cxnLst>
                  <a:cxn ang="0">
                    <a:pos x="671" y="105"/>
                  </a:cxn>
                  <a:cxn ang="0">
                    <a:pos x="672" y="109"/>
                  </a:cxn>
                  <a:cxn ang="0">
                    <a:pos x="1" y="2"/>
                  </a:cxn>
                  <a:cxn ang="0">
                    <a:pos x="0" y="0"/>
                  </a:cxn>
                  <a:cxn ang="0">
                    <a:pos x="671" y="105"/>
                  </a:cxn>
                </a:cxnLst>
                <a:rect l="0" t="0" r="r" b="b"/>
                <a:pathLst>
                  <a:path w="672" h="109">
                    <a:moveTo>
                      <a:pt x="671" y="105"/>
                    </a:moveTo>
                    <a:lnTo>
                      <a:pt x="672" y="109"/>
                    </a:lnTo>
                    <a:lnTo>
                      <a:pt x="1" y="2"/>
                    </a:lnTo>
                    <a:lnTo>
                      <a:pt x="0" y="0"/>
                    </a:lnTo>
                    <a:lnTo>
                      <a:pt x="671" y="105"/>
                    </a:lnTo>
                    <a:close/>
                  </a:path>
                </a:pathLst>
              </a:custGeom>
              <a:solidFill>
                <a:srgbClr val="5E5E5E"/>
              </a:solidFill>
              <a:ln w="9525">
                <a:noFill/>
                <a:round/>
                <a:headEnd/>
                <a:tailEnd/>
              </a:ln>
            </p:spPr>
            <p:txBody>
              <a:bodyPr>
                <a:prstTxWarp prst="textNoShape">
                  <a:avLst/>
                </a:prstTxWarp>
              </a:bodyPr>
              <a:lstStyle/>
              <a:p>
                <a:endParaRPr lang="en-US">
                  <a:latin typeface="+mn-lt"/>
                </a:endParaRPr>
              </a:p>
            </p:txBody>
          </p:sp>
          <p:sp>
            <p:nvSpPr>
              <p:cNvPr id="1474" name="Freeform 183"/>
              <p:cNvSpPr>
                <a:spLocks/>
              </p:cNvSpPr>
              <p:nvPr/>
            </p:nvSpPr>
            <p:spPr bwMode="auto">
              <a:xfrm>
                <a:off x="3603" y="3583"/>
                <a:ext cx="336" cy="54"/>
              </a:xfrm>
              <a:custGeom>
                <a:avLst/>
                <a:gdLst/>
                <a:ahLst/>
                <a:cxnLst>
                  <a:cxn ang="0">
                    <a:pos x="671" y="107"/>
                  </a:cxn>
                  <a:cxn ang="0">
                    <a:pos x="672" y="110"/>
                  </a:cxn>
                  <a:cxn ang="0">
                    <a:pos x="2" y="3"/>
                  </a:cxn>
                  <a:cxn ang="0">
                    <a:pos x="0" y="0"/>
                  </a:cxn>
                  <a:cxn ang="0">
                    <a:pos x="671" y="107"/>
                  </a:cxn>
                </a:cxnLst>
                <a:rect l="0" t="0" r="r" b="b"/>
                <a:pathLst>
                  <a:path w="672" h="110">
                    <a:moveTo>
                      <a:pt x="671" y="107"/>
                    </a:moveTo>
                    <a:lnTo>
                      <a:pt x="672" y="110"/>
                    </a:lnTo>
                    <a:lnTo>
                      <a:pt x="2" y="3"/>
                    </a:lnTo>
                    <a:lnTo>
                      <a:pt x="0" y="0"/>
                    </a:lnTo>
                    <a:lnTo>
                      <a:pt x="671" y="107"/>
                    </a:lnTo>
                    <a:close/>
                  </a:path>
                </a:pathLst>
              </a:custGeom>
              <a:solidFill>
                <a:srgbClr val="5D5D5D"/>
              </a:solidFill>
              <a:ln w="9525">
                <a:noFill/>
                <a:round/>
                <a:headEnd/>
                <a:tailEnd/>
              </a:ln>
            </p:spPr>
            <p:txBody>
              <a:bodyPr>
                <a:prstTxWarp prst="textNoShape">
                  <a:avLst/>
                </a:prstTxWarp>
              </a:bodyPr>
              <a:lstStyle/>
              <a:p>
                <a:endParaRPr lang="en-US">
                  <a:latin typeface="+mn-lt"/>
                </a:endParaRPr>
              </a:p>
            </p:txBody>
          </p:sp>
          <p:sp>
            <p:nvSpPr>
              <p:cNvPr id="1475" name="Freeform 184"/>
              <p:cNvSpPr>
                <a:spLocks/>
              </p:cNvSpPr>
              <p:nvPr/>
            </p:nvSpPr>
            <p:spPr bwMode="auto">
              <a:xfrm>
                <a:off x="3604" y="3584"/>
                <a:ext cx="336" cy="55"/>
              </a:xfrm>
              <a:custGeom>
                <a:avLst/>
                <a:gdLst/>
                <a:ahLst/>
                <a:cxnLst>
                  <a:cxn ang="0">
                    <a:pos x="670" y="107"/>
                  </a:cxn>
                  <a:cxn ang="0">
                    <a:pos x="671" y="109"/>
                  </a:cxn>
                  <a:cxn ang="0">
                    <a:pos x="2" y="2"/>
                  </a:cxn>
                  <a:cxn ang="0">
                    <a:pos x="0" y="0"/>
                  </a:cxn>
                  <a:cxn ang="0">
                    <a:pos x="670" y="107"/>
                  </a:cxn>
                </a:cxnLst>
                <a:rect l="0" t="0" r="r" b="b"/>
                <a:pathLst>
                  <a:path w="671" h="109">
                    <a:moveTo>
                      <a:pt x="670" y="107"/>
                    </a:moveTo>
                    <a:lnTo>
                      <a:pt x="671" y="109"/>
                    </a:lnTo>
                    <a:lnTo>
                      <a:pt x="2" y="2"/>
                    </a:lnTo>
                    <a:lnTo>
                      <a:pt x="0" y="0"/>
                    </a:lnTo>
                    <a:lnTo>
                      <a:pt x="670" y="107"/>
                    </a:lnTo>
                    <a:close/>
                  </a:path>
                </a:pathLst>
              </a:custGeom>
              <a:solidFill>
                <a:srgbClr val="5C5C5C"/>
              </a:solidFill>
              <a:ln w="9525">
                <a:noFill/>
                <a:round/>
                <a:headEnd/>
                <a:tailEnd/>
              </a:ln>
            </p:spPr>
            <p:txBody>
              <a:bodyPr>
                <a:prstTxWarp prst="textNoShape">
                  <a:avLst/>
                </a:prstTxWarp>
              </a:bodyPr>
              <a:lstStyle/>
              <a:p>
                <a:endParaRPr lang="en-US">
                  <a:latin typeface="+mn-lt"/>
                </a:endParaRPr>
              </a:p>
            </p:txBody>
          </p:sp>
          <p:sp>
            <p:nvSpPr>
              <p:cNvPr id="1476" name="Freeform 185"/>
              <p:cNvSpPr>
                <a:spLocks/>
              </p:cNvSpPr>
              <p:nvPr/>
            </p:nvSpPr>
            <p:spPr bwMode="auto">
              <a:xfrm>
                <a:off x="3605" y="3585"/>
                <a:ext cx="335" cy="55"/>
              </a:xfrm>
              <a:custGeom>
                <a:avLst/>
                <a:gdLst/>
                <a:ahLst/>
                <a:cxnLst>
                  <a:cxn ang="0">
                    <a:pos x="669" y="107"/>
                  </a:cxn>
                  <a:cxn ang="0">
                    <a:pos x="671" y="110"/>
                  </a:cxn>
                  <a:cxn ang="0">
                    <a:pos x="1" y="3"/>
                  </a:cxn>
                  <a:cxn ang="0">
                    <a:pos x="0" y="0"/>
                  </a:cxn>
                  <a:cxn ang="0">
                    <a:pos x="669" y="107"/>
                  </a:cxn>
                </a:cxnLst>
                <a:rect l="0" t="0" r="r" b="b"/>
                <a:pathLst>
                  <a:path w="671" h="110">
                    <a:moveTo>
                      <a:pt x="669" y="107"/>
                    </a:moveTo>
                    <a:lnTo>
                      <a:pt x="671" y="110"/>
                    </a:lnTo>
                    <a:lnTo>
                      <a:pt x="1" y="3"/>
                    </a:lnTo>
                    <a:lnTo>
                      <a:pt x="0" y="0"/>
                    </a:lnTo>
                    <a:lnTo>
                      <a:pt x="669" y="107"/>
                    </a:lnTo>
                    <a:close/>
                  </a:path>
                </a:pathLst>
              </a:custGeom>
              <a:solidFill>
                <a:srgbClr val="5B5B5B"/>
              </a:solidFill>
              <a:ln w="9525">
                <a:noFill/>
                <a:round/>
                <a:headEnd/>
                <a:tailEnd/>
              </a:ln>
            </p:spPr>
            <p:txBody>
              <a:bodyPr>
                <a:prstTxWarp prst="textNoShape">
                  <a:avLst/>
                </a:prstTxWarp>
              </a:bodyPr>
              <a:lstStyle/>
              <a:p>
                <a:endParaRPr lang="en-US">
                  <a:latin typeface="+mn-lt"/>
                </a:endParaRPr>
              </a:p>
            </p:txBody>
          </p:sp>
          <p:sp>
            <p:nvSpPr>
              <p:cNvPr id="1477" name="Freeform 186"/>
              <p:cNvSpPr>
                <a:spLocks/>
              </p:cNvSpPr>
              <p:nvPr/>
            </p:nvSpPr>
            <p:spPr bwMode="auto">
              <a:xfrm>
                <a:off x="3605" y="3586"/>
                <a:ext cx="340" cy="59"/>
              </a:xfrm>
              <a:custGeom>
                <a:avLst/>
                <a:gdLst/>
                <a:ahLst/>
                <a:cxnLst>
                  <a:cxn ang="0">
                    <a:pos x="670" y="107"/>
                  </a:cxn>
                  <a:cxn ang="0">
                    <a:pos x="678" y="117"/>
                  </a:cxn>
                  <a:cxn ang="0">
                    <a:pos x="10" y="10"/>
                  </a:cxn>
                  <a:cxn ang="0">
                    <a:pos x="0" y="0"/>
                  </a:cxn>
                  <a:cxn ang="0">
                    <a:pos x="670" y="107"/>
                  </a:cxn>
                </a:cxnLst>
                <a:rect l="0" t="0" r="r" b="b"/>
                <a:pathLst>
                  <a:path w="678" h="117">
                    <a:moveTo>
                      <a:pt x="670" y="107"/>
                    </a:moveTo>
                    <a:lnTo>
                      <a:pt x="678" y="117"/>
                    </a:lnTo>
                    <a:lnTo>
                      <a:pt x="10" y="10"/>
                    </a:lnTo>
                    <a:lnTo>
                      <a:pt x="0" y="0"/>
                    </a:lnTo>
                    <a:lnTo>
                      <a:pt x="670" y="107"/>
                    </a:lnTo>
                    <a:close/>
                  </a:path>
                </a:pathLst>
              </a:custGeom>
              <a:solidFill>
                <a:srgbClr val="5A5A5A"/>
              </a:solidFill>
              <a:ln w="9525">
                <a:noFill/>
                <a:round/>
                <a:headEnd/>
                <a:tailEnd/>
              </a:ln>
            </p:spPr>
            <p:txBody>
              <a:bodyPr>
                <a:prstTxWarp prst="textNoShape">
                  <a:avLst/>
                </a:prstTxWarp>
              </a:bodyPr>
              <a:lstStyle/>
              <a:p>
                <a:endParaRPr lang="en-US">
                  <a:latin typeface="+mn-lt"/>
                </a:endParaRPr>
              </a:p>
            </p:txBody>
          </p:sp>
          <p:sp>
            <p:nvSpPr>
              <p:cNvPr id="1478" name="Freeform 187"/>
              <p:cNvSpPr>
                <a:spLocks/>
              </p:cNvSpPr>
              <p:nvPr/>
            </p:nvSpPr>
            <p:spPr bwMode="auto">
              <a:xfrm>
                <a:off x="3605" y="3586"/>
                <a:ext cx="337" cy="55"/>
              </a:xfrm>
              <a:custGeom>
                <a:avLst/>
                <a:gdLst/>
                <a:ahLst/>
                <a:cxnLst>
                  <a:cxn ang="0">
                    <a:pos x="670" y="107"/>
                  </a:cxn>
                  <a:cxn ang="0">
                    <a:pos x="672" y="109"/>
                  </a:cxn>
                  <a:cxn ang="0">
                    <a:pos x="2" y="2"/>
                  </a:cxn>
                  <a:cxn ang="0">
                    <a:pos x="0" y="0"/>
                  </a:cxn>
                  <a:cxn ang="0">
                    <a:pos x="670" y="107"/>
                  </a:cxn>
                </a:cxnLst>
                <a:rect l="0" t="0" r="r" b="b"/>
                <a:pathLst>
                  <a:path w="672" h="109">
                    <a:moveTo>
                      <a:pt x="670" y="107"/>
                    </a:moveTo>
                    <a:lnTo>
                      <a:pt x="672" y="109"/>
                    </a:lnTo>
                    <a:lnTo>
                      <a:pt x="2" y="2"/>
                    </a:lnTo>
                    <a:lnTo>
                      <a:pt x="0" y="0"/>
                    </a:lnTo>
                    <a:lnTo>
                      <a:pt x="670" y="107"/>
                    </a:lnTo>
                    <a:close/>
                  </a:path>
                </a:pathLst>
              </a:custGeom>
              <a:solidFill>
                <a:srgbClr val="5A5A5A"/>
              </a:solidFill>
              <a:ln w="9525">
                <a:noFill/>
                <a:round/>
                <a:headEnd/>
                <a:tailEnd/>
              </a:ln>
            </p:spPr>
            <p:txBody>
              <a:bodyPr>
                <a:prstTxWarp prst="textNoShape">
                  <a:avLst/>
                </a:prstTxWarp>
              </a:bodyPr>
              <a:lstStyle/>
              <a:p>
                <a:endParaRPr lang="en-US">
                  <a:latin typeface="+mn-lt"/>
                </a:endParaRPr>
              </a:p>
            </p:txBody>
          </p:sp>
          <p:sp>
            <p:nvSpPr>
              <p:cNvPr id="1479" name="Freeform 188"/>
              <p:cNvSpPr>
                <a:spLocks/>
              </p:cNvSpPr>
              <p:nvPr/>
            </p:nvSpPr>
            <p:spPr bwMode="auto">
              <a:xfrm>
                <a:off x="3607" y="3588"/>
                <a:ext cx="336" cy="54"/>
              </a:xfrm>
              <a:custGeom>
                <a:avLst/>
                <a:gdLst/>
                <a:ahLst/>
                <a:cxnLst>
                  <a:cxn ang="0">
                    <a:pos x="670" y="107"/>
                  </a:cxn>
                  <a:cxn ang="0">
                    <a:pos x="673" y="110"/>
                  </a:cxn>
                  <a:cxn ang="0">
                    <a:pos x="3" y="3"/>
                  </a:cxn>
                  <a:cxn ang="0">
                    <a:pos x="0" y="0"/>
                  </a:cxn>
                  <a:cxn ang="0">
                    <a:pos x="670" y="107"/>
                  </a:cxn>
                </a:cxnLst>
                <a:rect l="0" t="0" r="r" b="b"/>
                <a:pathLst>
                  <a:path w="673" h="110">
                    <a:moveTo>
                      <a:pt x="670" y="107"/>
                    </a:moveTo>
                    <a:lnTo>
                      <a:pt x="673" y="110"/>
                    </a:lnTo>
                    <a:lnTo>
                      <a:pt x="3" y="3"/>
                    </a:lnTo>
                    <a:lnTo>
                      <a:pt x="0" y="0"/>
                    </a:lnTo>
                    <a:lnTo>
                      <a:pt x="670" y="107"/>
                    </a:lnTo>
                    <a:close/>
                  </a:path>
                </a:pathLst>
              </a:custGeom>
              <a:solidFill>
                <a:srgbClr val="585858"/>
              </a:solidFill>
              <a:ln w="9525">
                <a:noFill/>
                <a:round/>
                <a:headEnd/>
                <a:tailEnd/>
              </a:ln>
            </p:spPr>
            <p:txBody>
              <a:bodyPr>
                <a:prstTxWarp prst="textNoShape">
                  <a:avLst/>
                </a:prstTxWarp>
              </a:bodyPr>
              <a:lstStyle/>
              <a:p>
                <a:endParaRPr lang="en-US">
                  <a:latin typeface="+mn-lt"/>
                </a:endParaRPr>
              </a:p>
            </p:txBody>
          </p:sp>
          <p:sp>
            <p:nvSpPr>
              <p:cNvPr id="1480" name="Freeform 189"/>
              <p:cNvSpPr>
                <a:spLocks/>
              </p:cNvSpPr>
              <p:nvPr/>
            </p:nvSpPr>
            <p:spPr bwMode="auto">
              <a:xfrm>
                <a:off x="3608" y="3589"/>
                <a:ext cx="335" cy="55"/>
              </a:xfrm>
              <a:custGeom>
                <a:avLst/>
                <a:gdLst/>
                <a:ahLst/>
                <a:cxnLst>
                  <a:cxn ang="0">
                    <a:pos x="670" y="107"/>
                  </a:cxn>
                  <a:cxn ang="0">
                    <a:pos x="671" y="109"/>
                  </a:cxn>
                  <a:cxn ang="0">
                    <a:pos x="3" y="2"/>
                  </a:cxn>
                  <a:cxn ang="0">
                    <a:pos x="0" y="0"/>
                  </a:cxn>
                  <a:cxn ang="0">
                    <a:pos x="670" y="107"/>
                  </a:cxn>
                </a:cxnLst>
                <a:rect l="0" t="0" r="r" b="b"/>
                <a:pathLst>
                  <a:path w="671" h="109">
                    <a:moveTo>
                      <a:pt x="670" y="107"/>
                    </a:moveTo>
                    <a:lnTo>
                      <a:pt x="671" y="109"/>
                    </a:lnTo>
                    <a:lnTo>
                      <a:pt x="3" y="2"/>
                    </a:lnTo>
                    <a:lnTo>
                      <a:pt x="0" y="0"/>
                    </a:lnTo>
                    <a:lnTo>
                      <a:pt x="670" y="107"/>
                    </a:lnTo>
                    <a:close/>
                  </a:path>
                </a:pathLst>
              </a:custGeom>
              <a:solidFill>
                <a:srgbClr val="575757"/>
              </a:solidFill>
              <a:ln w="9525">
                <a:noFill/>
                <a:round/>
                <a:headEnd/>
                <a:tailEnd/>
              </a:ln>
            </p:spPr>
            <p:txBody>
              <a:bodyPr>
                <a:prstTxWarp prst="textNoShape">
                  <a:avLst/>
                </a:prstTxWarp>
              </a:bodyPr>
              <a:lstStyle/>
              <a:p>
                <a:endParaRPr lang="en-US">
                  <a:latin typeface="+mn-lt"/>
                </a:endParaRPr>
              </a:p>
            </p:txBody>
          </p:sp>
          <p:sp>
            <p:nvSpPr>
              <p:cNvPr id="1481" name="Freeform 190"/>
              <p:cNvSpPr>
                <a:spLocks/>
              </p:cNvSpPr>
              <p:nvPr/>
            </p:nvSpPr>
            <p:spPr bwMode="auto">
              <a:xfrm>
                <a:off x="3609" y="3590"/>
                <a:ext cx="336" cy="55"/>
              </a:xfrm>
              <a:custGeom>
                <a:avLst/>
                <a:gdLst/>
                <a:ahLst/>
                <a:cxnLst>
                  <a:cxn ang="0">
                    <a:pos x="668" y="107"/>
                  </a:cxn>
                  <a:cxn ang="0">
                    <a:pos x="670" y="110"/>
                  </a:cxn>
                  <a:cxn ang="0">
                    <a:pos x="2" y="3"/>
                  </a:cxn>
                  <a:cxn ang="0">
                    <a:pos x="0" y="0"/>
                  </a:cxn>
                  <a:cxn ang="0">
                    <a:pos x="668" y="107"/>
                  </a:cxn>
                </a:cxnLst>
                <a:rect l="0" t="0" r="r" b="b"/>
                <a:pathLst>
                  <a:path w="670" h="110">
                    <a:moveTo>
                      <a:pt x="668" y="107"/>
                    </a:moveTo>
                    <a:lnTo>
                      <a:pt x="670" y="110"/>
                    </a:lnTo>
                    <a:lnTo>
                      <a:pt x="2" y="3"/>
                    </a:lnTo>
                    <a:lnTo>
                      <a:pt x="0" y="0"/>
                    </a:lnTo>
                    <a:lnTo>
                      <a:pt x="668" y="107"/>
                    </a:lnTo>
                    <a:close/>
                  </a:path>
                </a:pathLst>
              </a:custGeom>
              <a:solidFill>
                <a:srgbClr val="565656"/>
              </a:solidFill>
              <a:ln w="9525">
                <a:noFill/>
                <a:round/>
                <a:headEnd/>
                <a:tailEnd/>
              </a:ln>
            </p:spPr>
            <p:txBody>
              <a:bodyPr>
                <a:prstTxWarp prst="textNoShape">
                  <a:avLst/>
                </a:prstTxWarp>
              </a:bodyPr>
              <a:lstStyle/>
              <a:p>
                <a:endParaRPr lang="en-US">
                  <a:latin typeface="+mn-lt"/>
                </a:endParaRPr>
              </a:p>
            </p:txBody>
          </p:sp>
          <p:sp>
            <p:nvSpPr>
              <p:cNvPr id="1482" name="Freeform 191"/>
              <p:cNvSpPr>
                <a:spLocks/>
              </p:cNvSpPr>
              <p:nvPr/>
            </p:nvSpPr>
            <p:spPr bwMode="auto">
              <a:xfrm>
                <a:off x="3611" y="3591"/>
                <a:ext cx="338" cy="58"/>
              </a:xfrm>
              <a:custGeom>
                <a:avLst/>
                <a:gdLst/>
                <a:ahLst/>
                <a:cxnLst>
                  <a:cxn ang="0">
                    <a:pos x="668" y="107"/>
                  </a:cxn>
                  <a:cxn ang="0">
                    <a:pos x="676" y="116"/>
                  </a:cxn>
                  <a:cxn ang="0">
                    <a:pos x="10" y="9"/>
                  </a:cxn>
                  <a:cxn ang="0">
                    <a:pos x="0" y="0"/>
                  </a:cxn>
                  <a:cxn ang="0">
                    <a:pos x="668" y="107"/>
                  </a:cxn>
                </a:cxnLst>
                <a:rect l="0" t="0" r="r" b="b"/>
                <a:pathLst>
                  <a:path w="676" h="116">
                    <a:moveTo>
                      <a:pt x="668" y="107"/>
                    </a:moveTo>
                    <a:lnTo>
                      <a:pt x="676" y="116"/>
                    </a:lnTo>
                    <a:lnTo>
                      <a:pt x="10" y="9"/>
                    </a:lnTo>
                    <a:lnTo>
                      <a:pt x="0" y="0"/>
                    </a:lnTo>
                    <a:lnTo>
                      <a:pt x="668" y="107"/>
                    </a:lnTo>
                    <a:close/>
                  </a:path>
                </a:pathLst>
              </a:custGeom>
              <a:solidFill>
                <a:srgbClr val="555555"/>
              </a:solidFill>
              <a:ln w="9525">
                <a:noFill/>
                <a:round/>
                <a:headEnd/>
                <a:tailEnd/>
              </a:ln>
            </p:spPr>
            <p:txBody>
              <a:bodyPr>
                <a:prstTxWarp prst="textNoShape">
                  <a:avLst/>
                </a:prstTxWarp>
              </a:bodyPr>
              <a:lstStyle/>
              <a:p>
                <a:endParaRPr lang="en-US">
                  <a:latin typeface="+mn-lt"/>
                </a:endParaRPr>
              </a:p>
            </p:txBody>
          </p:sp>
          <p:sp>
            <p:nvSpPr>
              <p:cNvPr id="1483" name="Freeform 192"/>
              <p:cNvSpPr>
                <a:spLocks/>
              </p:cNvSpPr>
              <p:nvPr/>
            </p:nvSpPr>
            <p:spPr bwMode="auto">
              <a:xfrm>
                <a:off x="3611" y="3591"/>
                <a:ext cx="335" cy="55"/>
              </a:xfrm>
              <a:custGeom>
                <a:avLst/>
                <a:gdLst/>
                <a:ahLst/>
                <a:cxnLst>
                  <a:cxn ang="0">
                    <a:pos x="668" y="107"/>
                  </a:cxn>
                  <a:cxn ang="0">
                    <a:pos x="671" y="109"/>
                  </a:cxn>
                  <a:cxn ang="0">
                    <a:pos x="3" y="2"/>
                  </a:cxn>
                  <a:cxn ang="0">
                    <a:pos x="0" y="0"/>
                  </a:cxn>
                  <a:cxn ang="0">
                    <a:pos x="668" y="107"/>
                  </a:cxn>
                </a:cxnLst>
                <a:rect l="0" t="0" r="r" b="b"/>
                <a:pathLst>
                  <a:path w="671" h="109">
                    <a:moveTo>
                      <a:pt x="668" y="107"/>
                    </a:moveTo>
                    <a:lnTo>
                      <a:pt x="671" y="109"/>
                    </a:lnTo>
                    <a:lnTo>
                      <a:pt x="3" y="2"/>
                    </a:lnTo>
                    <a:lnTo>
                      <a:pt x="0" y="0"/>
                    </a:lnTo>
                    <a:lnTo>
                      <a:pt x="668" y="107"/>
                    </a:lnTo>
                    <a:close/>
                  </a:path>
                </a:pathLst>
              </a:custGeom>
              <a:solidFill>
                <a:srgbClr val="555555"/>
              </a:solidFill>
              <a:ln w="9525">
                <a:noFill/>
                <a:round/>
                <a:headEnd/>
                <a:tailEnd/>
              </a:ln>
            </p:spPr>
            <p:txBody>
              <a:bodyPr>
                <a:prstTxWarp prst="textNoShape">
                  <a:avLst/>
                </a:prstTxWarp>
              </a:bodyPr>
              <a:lstStyle/>
              <a:p>
                <a:endParaRPr lang="en-US">
                  <a:latin typeface="+mn-lt"/>
                </a:endParaRPr>
              </a:p>
            </p:txBody>
          </p:sp>
          <p:sp>
            <p:nvSpPr>
              <p:cNvPr id="1484" name="Freeform 193"/>
              <p:cNvSpPr>
                <a:spLocks/>
              </p:cNvSpPr>
              <p:nvPr/>
            </p:nvSpPr>
            <p:spPr bwMode="auto">
              <a:xfrm>
                <a:off x="3612" y="3593"/>
                <a:ext cx="335" cy="55"/>
              </a:xfrm>
              <a:custGeom>
                <a:avLst/>
                <a:gdLst/>
                <a:ahLst/>
                <a:cxnLst>
                  <a:cxn ang="0">
                    <a:pos x="668" y="107"/>
                  </a:cxn>
                  <a:cxn ang="0">
                    <a:pos x="671" y="111"/>
                  </a:cxn>
                  <a:cxn ang="0">
                    <a:pos x="3" y="4"/>
                  </a:cxn>
                  <a:cxn ang="0">
                    <a:pos x="0" y="0"/>
                  </a:cxn>
                  <a:cxn ang="0">
                    <a:pos x="668" y="107"/>
                  </a:cxn>
                </a:cxnLst>
                <a:rect l="0" t="0" r="r" b="b"/>
                <a:pathLst>
                  <a:path w="671" h="111">
                    <a:moveTo>
                      <a:pt x="668" y="107"/>
                    </a:moveTo>
                    <a:lnTo>
                      <a:pt x="671" y="111"/>
                    </a:lnTo>
                    <a:lnTo>
                      <a:pt x="3" y="4"/>
                    </a:lnTo>
                    <a:lnTo>
                      <a:pt x="0" y="0"/>
                    </a:lnTo>
                    <a:lnTo>
                      <a:pt x="668" y="107"/>
                    </a:lnTo>
                    <a:close/>
                  </a:path>
                </a:pathLst>
              </a:custGeom>
              <a:solidFill>
                <a:srgbClr val="535353"/>
              </a:solidFill>
              <a:ln w="9525">
                <a:noFill/>
                <a:round/>
                <a:headEnd/>
                <a:tailEnd/>
              </a:ln>
            </p:spPr>
            <p:txBody>
              <a:bodyPr>
                <a:prstTxWarp prst="textNoShape">
                  <a:avLst/>
                </a:prstTxWarp>
              </a:bodyPr>
              <a:lstStyle/>
              <a:p>
                <a:endParaRPr lang="en-US">
                  <a:latin typeface="+mn-lt"/>
                </a:endParaRPr>
              </a:p>
            </p:txBody>
          </p:sp>
          <p:sp>
            <p:nvSpPr>
              <p:cNvPr id="1485" name="Freeform 194"/>
              <p:cNvSpPr>
                <a:spLocks/>
              </p:cNvSpPr>
              <p:nvPr/>
            </p:nvSpPr>
            <p:spPr bwMode="auto">
              <a:xfrm>
                <a:off x="3614" y="3594"/>
                <a:ext cx="335" cy="55"/>
              </a:xfrm>
              <a:custGeom>
                <a:avLst/>
                <a:gdLst/>
                <a:ahLst/>
                <a:cxnLst>
                  <a:cxn ang="0">
                    <a:pos x="668" y="107"/>
                  </a:cxn>
                  <a:cxn ang="0">
                    <a:pos x="670" y="110"/>
                  </a:cxn>
                  <a:cxn ang="0">
                    <a:pos x="4" y="3"/>
                  </a:cxn>
                  <a:cxn ang="0">
                    <a:pos x="0" y="0"/>
                  </a:cxn>
                  <a:cxn ang="0">
                    <a:pos x="668" y="107"/>
                  </a:cxn>
                </a:cxnLst>
                <a:rect l="0" t="0" r="r" b="b"/>
                <a:pathLst>
                  <a:path w="670" h="110">
                    <a:moveTo>
                      <a:pt x="668" y="107"/>
                    </a:moveTo>
                    <a:lnTo>
                      <a:pt x="670" y="110"/>
                    </a:lnTo>
                    <a:lnTo>
                      <a:pt x="4" y="3"/>
                    </a:lnTo>
                    <a:lnTo>
                      <a:pt x="0" y="0"/>
                    </a:lnTo>
                    <a:lnTo>
                      <a:pt x="668" y="107"/>
                    </a:lnTo>
                    <a:close/>
                  </a:path>
                </a:pathLst>
              </a:custGeom>
              <a:solidFill>
                <a:srgbClr val="515151"/>
              </a:solidFill>
              <a:ln w="9525">
                <a:noFill/>
                <a:round/>
                <a:headEnd/>
                <a:tailEnd/>
              </a:ln>
            </p:spPr>
            <p:txBody>
              <a:bodyPr>
                <a:prstTxWarp prst="textNoShape">
                  <a:avLst/>
                </a:prstTxWarp>
              </a:bodyPr>
              <a:lstStyle/>
              <a:p>
                <a:endParaRPr lang="en-US">
                  <a:latin typeface="+mn-lt"/>
                </a:endParaRPr>
              </a:p>
            </p:txBody>
          </p:sp>
          <p:sp>
            <p:nvSpPr>
              <p:cNvPr id="1486" name="Freeform 195"/>
              <p:cNvSpPr>
                <a:spLocks/>
              </p:cNvSpPr>
              <p:nvPr/>
            </p:nvSpPr>
            <p:spPr bwMode="auto">
              <a:xfrm>
                <a:off x="3616" y="3596"/>
                <a:ext cx="337" cy="56"/>
              </a:xfrm>
              <a:custGeom>
                <a:avLst/>
                <a:gdLst/>
                <a:ahLst/>
                <a:cxnLst>
                  <a:cxn ang="0">
                    <a:pos x="666" y="107"/>
                  </a:cxn>
                  <a:cxn ang="0">
                    <a:pos x="675" y="112"/>
                  </a:cxn>
                  <a:cxn ang="0">
                    <a:pos x="10" y="5"/>
                  </a:cxn>
                  <a:cxn ang="0">
                    <a:pos x="0" y="0"/>
                  </a:cxn>
                  <a:cxn ang="0">
                    <a:pos x="666" y="107"/>
                  </a:cxn>
                </a:cxnLst>
                <a:rect l="0" t="0" r="r" b="b"/>
                <a:pathLst>
                  <a:path w="675" h="112">
                    <a:moveTo>
                      <a:pt x="666" y="107"/>
                    </a:moveTo>
                    <a:lnTo>
                      <a:pt x="675" y="112"/>
                    </a:lnTo>
                    <a:lnTo>
                      <a:pt x="10" y="5"/>
                    </a:lnTo>
                    <a:lnTo>
                      <a:pt x="0" y="0"/>
                    </a:lnTo>
                    <a:lnTo>
                      <a:pt x="666" y="107"/>
                    </a:lnTo>
                    <a:close/>
                  </a:path>
                </a:pathLst>
              </a:custGeom>
              <a:solidFill>
                <a:srgbClr val="4F4F4F"/>
              </a:solidFill>
              <a:ln w="9525">
                <a:noFill/>
                <a:round/>
                <a:headEnd/>
                <a:tailEnd/>
              </a:ln>
            </p:spPr>
            <p:txBody>
              <a:bodyPr>
                <a:prstTxWarp prst="textNoShape">
                  <a:avLst/>
                </a:prstTxWarp>
              </a:bodyPr>
              <a:lstStyle/>
              <a:p>
                <a:endParaRPr lang="en-US">
                  <a:latin typeface="+mn-lt"/>
                </a:endParaRPr>
              </a:p>
            </p:txBody>
          </p:sp>
          <p:sp>
            <p:nvSpPr>
              <p:cNvPr id="1487" name="Freeform 196"/>
              <p:cNvSpPr>
                <a:spLocks/>
              </p:cNvSpPr>
              <p:nvPr/>
            </p:nvSpPr>
            <p:spPr bwMode="auto">
              <a:xfrm>
                <a:off x="3616" y="3596"/>
                <a:ext cx="335" cy="55"/>
              </a:xfrm>
              <a:custGeom>
                <a:avLst/>
                <a:gdLst/>
                <a:ahLst/>
                <a:cxnLst>
                  <a:cxn ang="0">
                    <a:pos x="666" y="107"/>
                  </a:cxn>
                  <a:cxn ang="0">
                    <a:pos x="671" y="109"/>
                  </a:cxn>
                  <a:cxn ang="0">
                    <a:pos x="5" y="2"/>
                  </a:cxn>
                  <a:cxn ang="0">
                    <a:pos x="0" y="0"/>
                  </a:cxn>
                  <a:cxn ang="0">
                    <a:pos x="666" y="107"/>
                  </a:cxn>
                </a:cxnLst>
                <a:rect l="0" t="0" r="r" b="b"/>
                <a:pathLst>
                  <a:path w="671" h="109">
                    <a:moveTo>
                      <a:pt x="666" y="107"/>
                    </a:moveTo>
                    <a:lnTo>
                      <a:pt x="671" y="109"/>
                    </a:lnTo>
                    <a:lnTo>
                      <a:pt x="5" y="2"/>
                    </a:lnTo>
                    <a:lnTo>
                      <a:pt x="0" y="0"/>
                    </a:lnTo>
                    <a:lnTo>
                      <a:pt x="666" y="107"/>
                    </a:lnTo>
                    <a:close/>
                  </a:path>
                </a:pathLst>
              </a:custGeom>
              <a:solidFill>
                <a:srgbClr val="4F4F4F"/>
              </a:solidFill>
              <a:ln w="9525">
                <a:noFill/>
                <a:round/>
                <a:headEnd/>
                <a:tailEnd/>
              </a:ln>
            </p:spPr>
            <p:txBody>
              <a:bodyPr>
                <a:prstTxWarp prst="textNoShape">
                  <a:avLst/>
                </a:prstTxWarp>
              </a:bodyPr>
              <a:lstStyle/>
              <a:p>
                <a:endParaRPr lang="en-US">
                  <a:latin typeface="+mn-lt"/>
                </a:endParaRPr>
              </a:p>
            </p:txBody>
          </p:sp>
          <p:sp>
            <p:nvSpPr>
              <p:cNvPr id="1488" name="Freeform 197"/>
              <p:cNvSpPr>
                <a:spLocks/>
              </p:cNvSpPr>
              <p:nvPr/>
            </p:nvSpPr>
            <p:spPr bwMode="auto">
              <a:xfrm>
                <a:off x="3618" y="3597"/>
                <a:ext cx="335" cy="55"/>
              </a:xfrm>
              <a:custGeom>
                <a:avLst/>
                <a:gdLst/>
                <a:ahLst/>
                <a:cxnLst>
                  <a:cxn ang="0">
                    <a:pos x="666" y="107"/>
                  </a:cxn>
                  <a:cxn ang="0">
                    <a:pos x="670" y="110"/>
                  </a:cxn>
                  <a:cxn ang="0">
                    <a:pos x="5" y="3"/>
                  </a:cxn>
                  <a:cxn ang="0">
                    <a:pos x="0" y="0"/>
                  </a:cxn>
                  <a:cxn ang="0">
                    <a:pos x="666" y="107"/>
                  </a:cxn>
                </a:cxnLst>
                <a:rect l="0" t="0" r="r" b="b"/>
                <a:pathLst>
                  <a:path w="670" h="110">
                    <a:moveTo>
                      <a:pt x="666" y="107"/>
                    </a:moveTo>
                    <a:lnTo>
                      <a:pt x="670" y="110"/>
                    </a:lnTo>
                    <a:lnTo>
                      <a:pt x="5" y="3"/>
                    </a:lnTo>
                    <a:lnTo>
                      <a:pt x="0" y="0"/>
                    </a:lnTo>
                    <a:lnTo>
                      <a:pt x="666" y="107"/>
                    </a:lnTo>
                    <a:close/>
                  </a:path>
                </a:pathLst>
              </a:custGeom>
              <a:solidFill>
                <a:srgbClr val="4C4C4C"/>
              </a:solidFill>
              <a:ln w="9525">
                <a:noFill/>
                <a:round/>
                <a:headEnd/>
                <a:tailEnd/>
              </a:ln>
            </p:spPr>
            <p:txBody>
              <a:bodyPr>
                <a:prstTxWarp prst="textNoShape">
                  <a:avLst/>
                </a:prstTxWarp>
              </a:bodyPr>
              <a:lstStyle/>
              <a:p>
                <a:endParaRPr lang="en-US">
                  <a:latin typeface="+mn-lt"/>
                </a:endParaRPr>
              </a:p>
            </p:txBody>
          </p:sp>
          <p:sp>
            <p:nvSpPr>
              <p:cNvPr id="1489" name="Freeform 198"/>
              <p:cNvSpPr>
                <a:spLocks/>
              </p:cNvSpPr>
              <p:nvPr/>
            </p:nvSpPr>
            <p:spPr bwMode="auto">
              <a:xfrm>
                <a:off x="3621" y="3598"/>
                <a:ext cx="337" cy="55"/>
              </a:xfrm>
              <a:custGeom>
                <a:avLst/>
                <a:gdLst/>
                <a:ahLst/>
                <a:cxnLst>
                  <a:cxn ang="0">
                    <a:pos x="665" y="107"/>
                  </a:cxn>
                  <a:cxn ang="0">
                    <a:pos x="675" y="109"/>
                  </a:cxn>
                  <a:cxn ang="0">
                    <a:pos x="12" y="2"/>
                  </a:cxn>
                  <a:cxn ang="0">
                    <a:pos x="0" y="0"/>
                  </a:cxn>
                  <a:cxn ang="0">
                    <a:pos x="665" y="107"/>
                  </a:cxn>
                </a:cxnLst>
                <a:rect l="0" t="0" r="r" b="b"/>
                <a:pathLst>
                  <a:path w="675" h="109">
                    <a:moveTo>
                      <a:pt x="665" y="107"/>
                    </a:moveTo>
                    <a:lnTo>
                      <a:pt x="675" y="109"/>
                    </a:lnTo>
                    <a:lnTo>
                      <a:pt x="12" y="2"/>
                    </a:lnTo>
                    <a:lnTo>
                      <a:pt x="0" y="0"/>
                    </a:lnTo>
                    <a:lnTo>
                      <a:pt x="665" y="107"/>
                    </a:lnTo>
                    <a:close/>
                  </a:path>
                </a:pathLst>
              </a:custGeom>
              <a:solidFill>
                <a:srgbClr val="494949"/>
              </a:solidFill>
              <a:ln w="9525">
                <a:noFill/>
                <a:round/>
                <a:headEnd/>
                <a:tailEnd/>
              </a:ln>
            </p:spPr>
            <p:txBody>
              <a:bodyPr>
                <a:prstTxWarp prst="textNoShape">
                  <a:avLst/>
                </a:prstTxWarp>
              </a:bodyPr>
              <a:lstStyle/>
              <a:p>
                <a:endParaRPr lang="en-US">
                  <a:latin typeface="+mn-lt"/>
                </a:endParaRPr>
              </a:p>
            </p:txBody>
          </p:sp>
          <p:sp>
            <p:nvSpPr>
              <p:cNvPr id="1490" name="Freeform 199"/>
              <p:cNvSpPr>
                <a:spLocks/>
              </p:cNvSpPr>
              <p:nvPr/>
            </p:nvSpPr>
            <p:spPr bwMode="auto">
              <a:xfrm>
                <a:off x="3652" y="3321"/>
                <a:ext cx="336" cy="39"/>
              </a:xfrm>
              <a:custGeom>
                <a:avLst/>
                <a:gdLst/>
                <a:ahLst/>
                <a:cxnLst>
                  <a:cxn ang="0">
                    <a:pos x="672" y="77"/>
                  </a:cxn>
                  <a:cxn ang="0">
                    <a:pos x="662" y="78"/>
                  </a:cxn>
                  <a:cxn ang="0">
                    <a:pos x="0" y="0"/>
                  </a:cxn>
                  <a:cxn ang="0">
                    <a:pos x="13" y="0"/>
                  </a:cxn>
                  <a:cxn ang="0">
                    <a:pos x="672" y="77"/>
                  </a:cxn>
                </a:cxnLst>
                <a:rect l="0" t="0" r="r" b="b"/>
                <a:pathLst>
                  <a:path w="672" h="78">
                    <a:moveTo>
                      <a:pt x="672" y="77"/>
                    </a:moveTo>
                    <a:lnTo>
                      <a:pt x="662" y="78"/>
                    </a:lnTo>
                    <a:lnTo>
                      <a:pt x="0" y="0"/>
                    </a:lnTo>
                    <a:lnTo>
                      <a:pt x="13" y="0"/>
                    </a:lnTo>
                    <a:lnTo>
                      <a:pt x="672" y="77"/>
                    </a:lnTo>
                    <a:close/>
                  </a:path>
                </a:pathLst>
              </a:custGeom>
              <a:solidFill>
                <a:srgbClr val="323232"/>
              </a:solidFill>
              <a:ln w="9525">
                <a:noFill/>
                <a:round/>
                <a:headEnd/>
                <a:tailEnd/>
              </a:ln>
            </p:spPr>
            <p:txBody>
              <a:bodyPr>
                <a:prstTxWarp prst="textNoShape">
                  <a:avLst/>
                </a:prstTxWarp>
              </a:bodyPr>
              <a:lstStyle/>
              <a:p>
                <a:endParaRPr lang="en-US">
                  <a:latin typeface="+mn-lt"/>
                </a:endParaRPr>
              </a:p>
            </p:txBody>
          </p:sp>
          <p:sp>
            <p:nvSpPr>
              <p:cNvPr id="1491" name="Freeform 200"/>
              <p:cNvSpPr>
                <a:spLocks/>
              </p:cNvSpPr>
              <p:nvPr/>
            </p:nvSpPr>
            <p:spPr bwMode="auto">
              <a:xfrm>
                <a:off x="3646" y="3321"/>
                <a:ext cx="337" cy="42"/>
              </a:xfrm>
              <a:custGeom>
                <a:avLst/>
                <a:gdLst/>
                <a:ahLst/>
                <a:cxnLst>
                  <a:cxn ang="0">
                    <a:pos x="673" y="78"/>
                  </a:cxn>
                  <a:cxn ang="0">
                    <a:pos x="663" y="83"/>
                  </a:cxn>
                  <a:cxn ang="0">
                    <a:pos x="0" y="4"/>
                  </a:cxn>
                  <a:cxn ang="0">
                    <a:pos x="11" y="0"/>
                  </a:cxn>
                  <a:cxn ang="0">
                    <a:pos x="673" y="78"/>
                  </a:cxn>
                </a:cxnLst>
                <a:rect l="0" t="0" r="r" b="b"/>
                <a:pathLst>
                  <a:path w="673" h="83">
                    <a:moveTo>
                      <a:pt x="673" y="78"/>
                    </a:moveTo>
                    <a:lnTo>
                      <a:pt x="663" y="83"/>
                    </a:lnTo>
                    <a:lnTo>
                      <a:pt x="0" y="4"/>
                    </a:lnTo>
                    <a:lnTo>
                      <a:pt x="11" y="0"/>
                    </a:lnTo>
                    <a:lnTo>
                      <a:pt x="673" y="78"/>
                    </a:lnTo>
                    <a:close/>
                  </a:path>
                </a:pathLst>
              </a:custGeom>
              <a:solidFill>
                <a:srgbClr val="353535"/>
              </a:solidFill>
              <a:ln w="9525">
                <a:noFill/>
                <a:round/>
                <a:headEnd/>
                <a:tailEnd/>
              </a:ln>
            </p:spPr>
            <p:txBody>
              <a:bodyPr>
                <a:prstTxWarp prst="textNoShape">
                  <a:avLst/>
                </a:prstTxWarp>
              </a:bodyPr>
              <a:lstStyle/>
              <a:p>
                <a:endParaRPr lang="en-US">
                  <a:latin typeface="+mn-lt"/>
                </a:endParaRPr>
              </a:p>
            </p:txBody>
          </p:sp>
          <p:sp>
            <p:nvSpPr>
              <p:cNvPr id="1492" name="Freeform 201"/>
              <p:cNvSpPr>
                <a:spLocks/>
              </p:cNvSpPr>
              <p:nvPr/>
            </p:nvSpPr>
            <p:spPr bwMode="auto">
              <a:xfrm>
                <a:off x="3649" y="3321"/>
                <a:ext cx="334" cy="40"/>
              </a:xfrm>
              <a:custGeom>
                <a:avLst/>
                <a:gdLst/>
                <a:ahLst/>
                <a:cxnLst>
                  <a:cxn ang="0">
                    <a:pos x="667" y="78"/>
                  </a:cxn>
                  <a:cxn ang="0">
                    <a:pos x="662" y="81"/>
                  </a:cxn>
                  <a:cxn ang="0">
                    <a:pos x="0" y="2"/>
                  </a:cxn>
                  <a:cxn ang="0">
                    <a:pos x="5" y="0"/>
                  </a:cxn>
                  <a:cxn ang="0">
                    <a:pos x="667" y="78"/>
                  </a:cxn>
                </a:cxnLst>
                <a:rect l="0" t="0" r="r" b="b"/>
                <a:pathLst>
                  <a:path w="667" h="81">
                    <a:moveTo>
                      <a:pt x="667" y="78"/>
                    </a:moveTo>
                    <a:lnTo>
                      <a:pt x="662" y="81"/>
                    </a:lnTo>
                    <a:lnTo>
                      <a:pt x="0" y="2"/>
                    </a:lnTo>
                    <a:lnTo>
                      <a:pt x="5" y="0"/>
                    </a:lnTo>
                    <a:lnTo>
                      <a:pt x="667" y="78"/>
                    </a:lnTo>
                    <a:close/>
                  </a:path>
                </a:pathLst>
              </a:custGeom>
              <a:solidFill>
                <a:srgbClr val="353535"/>
              </a:solidFill>
              <a:ln w="9525">
                <a:noFill/>
                <a:round/>
                <a:headEnd/>
                <a:tailEnd/>
              </a:ln>
            </p:spPr>
            <p:txBody>
              <a:bodyPr>
                <a:prstTxWarp prst="textNoShape">
                  <a:avLst/>
                </a:prstTxWarp>
              </a:bodyPr>
              <a:lstStyle/>
              <a:p>
                <a:endParaRPr lang="en-US">
                  <a:latin typeface="+mn-lt"/>
                </a:endParaRPr>
              </a:p>
            </p:txBody>
          </p:sp>
          <p:sp>
            <p:nvSpPr>
              <p:cNvPr id="1493" name="Freeform 202"/>
              <p:cNvSpPr>
                <a:spLocks/>
              </p:cNvSpPr>
              <p:nvPr/>
            </p:nvSpPr>
            <p:spPr bwMode="auto">
              <a:xfrm>
                <a:off x="3646" y="3322"/>
                <a:ext cx="334" cy="41"/>
              </a:xfrm>
              <a:custGeom>
                <a:avLst/>
                <a:gdLst/>
                <a:ahLst/>
                <a:cxnLst>
                  <a:cxn ang="0">
                    <a:pos x="668" y="79"/>
                  </a:cxn>
                  <a:cxn ang="0">
                    <a:pos x="663" y="81"/>
                  </a:cxn>
                  <a:cxn ang="0">
                    <a:pos x="0" y="2"/>
                  </a:cxn>
                  <a:cxn ang="0">
                    <a:pos x="6" y="0"/>
                  </a:cxn>
                  <a:cxn ang="0">
                    <a:pos x="668" y="79"/>
                  </a:cxn>
                </a:cxnLst>
                <a:rect l="0" t="0" r="r" b="b"/>
                <a:pathLst>
                  <a:path w="668" h="81">
                    <a:moveTo>
                      <a:pt x="668" y="79"/>
                    </a:moveTo>
                    <a:lnTo>
                      <a:pt x="663" y="81"/>
                    </a:lnTo>
                    <a:lnTo>
                      <a:pt x="0" y="2"/>
                    </a:lnTo>
                    <a:lnTo>
                      <a:pt x="6" y="0"/>
                    </a:lnTo>
                    <a:lnTo>
                      <a:pt x="668" y="79"/>
                    </a:lnTo>
                    <a:close/>
                  </a:path>
                </a:pathLst>
              </a:custGeom>
              <a:solidFill>
                <a:srgbClr val="383838"/>
              </a:solidFill>
              <a:ln w="9525">
                <a:noFill/>
                <a:round/>
                <a:headEnd/>
                <a:tailEnd/>
              </a:ln>
            </p:spPr>
            <p:txBody>
              <a:bodyPr>
                <a:prstTxWarp prst="textNoShape">
                  <a:avLst/>
                </a:prstTxWarp>
              </a:bodyPr>
              <a:lstStyle/>
              <a:p>
                <a:endParaRPr lang="en-US">
                  <a:latin typeface="+mn-lt"/>
                </a:endParaRPr>
              </a:p>
            </p:txBody>
          </p:sp>
          <p:sp>
            <p:nvSpPr>
              <p:cNvPr id="1494" name="Freeform 203"/>
              <p:cNvSpPr>
                <a:spLocks/>
              </p:cNvSpPr>
              <p:nvPr/>
            </p:nvSpPr>
            <p:spPr bwMode="auto">
              <a:xfrm>
                <a:off x="3923" y="3359"/>
                <a:ext cx="101" cy="294"/>
              </a:xfrm>
              <a:custGeom>
                <a:avLst/>
                <a:gdLst/>
                <a:ahLst/>
                <a:cxnLst>
                  <a:cxn ang="0">
                    <a:pos x="99" y="14"/>
                  </a:cxn>
                  <a:cxn ang="0">
                    <a:pos x="79" y="36"/>
                  </a:cxn>
                  <a:cxn ang="0">
                    <a:pos x="60" y="69"/>
                  </a:cxn>
                  <a:cxn ang="0">
                    <a:pos x="43" y="109"/>
                  </a:cxn>
                  <a:cxn ang="0">
                    <a:pos x="28" y="159"/>
                  </a:cxn>
                  <a:cxn ang="0">
                    <a:pos x="15" y="213"/>
                  </a:cxn>
                  <a:cxn ang="0">
                    <a:pos x="7" y="271"/>
                  </a:cxn>
                  <a:cxn ang="0">
                    <a:pos x="2" y="331"/>
                  </a:cxn>
                  <a:cxn ang="0">
                    <a:pos x="2" y="392"/>
                  </a:cxn>
                  <a:cxn ang="0">
                    <a:pos x="4" y="446"/>
                  </a:cxn>
                  <a:cxn ang="0">
                    <a:pos x="12" y="493"/>
                  </a:cxn>
                  <a:cxn ang="0">
                    <a:pos x="23" y="532"/>
                  </a:cxn>
                  <a:cxn ang="0">
                    <a:pos x="36" y="561"/>
                  </a:cxn>
                  <a:cxn ang="0">
                    <a:pos x="52" y="580"/>
                  </a:cxn>
                  <a:cxn ang="0">
                    <a:pos x="71" y="587"/>
                  </a:cxn>
                  <a:cxn ang="0">
                    <a:pos x="90" y="583"/>
                  </a:cxn>
                  <a:cxn ang="0">
                    <a:pos x="111" y="567"/>
                  </a:cxn>
                  <a:cxn ang="0">
                    <a:pos x="130" y="542"/>
                  </a:cxn>
                  <a:cxn ang="0">
                    <a:pos x="148" y="507"/>
                  </a:cxn>
                  <a:cxn ang="0">
                    <a:pos x="164" y="465"/>
                  </a:cxn>
                  <a:cxn ang="0">
                    <a:pos x="177" y="418"/>
                  </a:cxn>
                  <a:cxn ang="0">
                    <a:pos x="188" y="367"/>
                  </a:cxn>
                  <a:cxn ang="0">
                    <a:pos x="197" y="312"/>
                  </a:cxn>
                  <a:cxn ang="0">
                    <a:pos x="201" y="256"/>
                  </a:cxn>
                  <a:cxn ang="0">
                    <a:pos x="202" y="199"/>
                  </a:cxn>
                  <a:cxn ang="0">
                    <a:pos x="200" y="148"/>
                  </a:cxn>
                  <a:cxn ang="0">
                    <a:pos x="193" y="103"/>
                  </a:cxn>
                  <a:cxn ang="0">
                    <a:pos x="183" y="64"/>
                  </a:cxn>
                  <a:cxn ang="0">
                    <a:pos x="171" y="34"/>
                  </a:cxn>
                  <a:cxn ang="0">
                    <a:pos x="157" y="12"/>
                  </a:cxn>
                  <a:cxn ang="0">
                    <a:pos x="139" y="1"/>
                  </a:cxn>
                  <a:cxn ang="0">
                    <a:pos x="120" y="1"/>
                  </a:cxn>
                </a:cxnLst>
                <a:rect l="0" t="0" r="r" b="b"/>
                <a:pathLst>
                  <a:path w="202" h="587">
                    <a:moveTo>
                      <a:pt x="110" y="6"/>
                    </a:moveTo>
                    <a:lnTo>
                      <a:pt x="99" y="14"/>
                    </a:lnTo>
                    <a:lnTo>
                      <a:pt x="89" y="24"/>
                    </a:lnTo>
                    <a:lnTo>
                      <a:pt x="79" y="36"/>
                    </a:lnTo>
                    <a:lnTo>
                      <a:pt x="70" y="51"/>
                    </a:lnTo>
                    <a:lnTo>
                      <a:pt x="60" y="69"/>
                    </a:lnTo>
                    <a:lnTo>
                      <a:pt x="51" y="88"/>
                    </a:lnTo>
                    <a:lnTo>
                      <a:pt x="43" y="109"/>
                    </a:lnTo>
                    <a:lnTo>
                      <a:pt x="36" y="133"/>
                    </a:lnTo>
                    <a:lnTo>
                      <a:pt x="28" y="159"/>
                    </a:lnTo>
                    <a:lnTo>
                      <a:pt x="22" y="185"/>
                    </a:lnTo>
                    <a:lnTo>
                      <a:pt x="15" y="213"/>
                    </a:lnTo>
                    <a:lnTo>
                      <a:pt x="10" y="242"/>
                    </a:lnTo>
                    <a:lnTo>
                      <a:pt x="7" y="271"/>
                    </a:lnTo>
                    <a:lnTo>
                      <a:pt x="4" y="301"/>
                    </a:lnTo>
                    <a:lnTo>
                      <a:pt x="2" y="331"/>
                    </a:lnTo>
                    <a:lnTo>
                      <a:pt x="0" y="362"/>
                    </a:lnTo>
                    <a:lnTo>
                      <a:pt x="2" y="392"/>
                    </a:lnTo>
                    <a:lnTo>
                      <a:pt x="2" y="420"/>
                    </a:lnTo>
                    <a:lnTo>
                      <a:pt x="4" y="446"/>
                    </a:lnTo>
                    <a:lnTo>
                      <a:pt x="8" y="471"/>
                    </a:lnTo>
                    <a:lnTo>
                      <a:pt x="12" y="493"/>
                    </a:lnTo>
                    <a:lnTo>
                      <a:pt x="17" y="514"/>
                    </a:lnTo>
                    <a:lnTo>
                      <a:pt x="23" y="532"/>
                    </a:lnTo>
                    <a:lnTo>
                      <a:pt x="29" y="547"/>
                    </a:lnTo>
                    <a:lnTo>
                      <a:pt x="36" y="561"/>
                    </a:lnTo>
                    <a:lnTo>
                      <a:pt x="44" y="571"/>
                    </a:lnTo>
                    <a:lnTo>
                      <a:pt x="52" y="580"/>
                    </a:lnTo>
                    <a:lnTo>
                      <a:pt x="61" y="585"/>
                    </a:lnTo>
                    <a:lnTo>
                      <a:pt x="71" y="587"/>
                    </a:lnTo>
                    <a:lnTo>
                      <a:pt x="80" y="586"/>
                    </a:lnTo>
                    <a:lnTo>
                      <a:pt x="90" y="583"/>
                    </a:lnTo>
                    <a:lnTo>
                      <a:pt x="100" y="577"/>
                    </a:lnTo>
                    <a:lnTo>
                      <a:pt x="111" y="567"/>
                    </a:lnTo>
                    <a:lnTo>
                      <a:pt x="120" y="556"/>
                    </a:lnTo>
                    <a:lnTo>
                      <a:pt x="130" y="542"/>
                    </a:lnTo>
                    <a:lnTo>
                      <a:pt x="139" y="525"/>
                    </a:lnTo>
                    <a:lnTo>
                      <a:pt x="148" y="507"/>
                    </a:lnTo>
                    <a:lnTo>
                      <a:pt x="157" y="488"/>
                    </a:lnTo>
                    <a:lnTo>
                      <a:pt x="164" y="465"/>
                    </a:lnTo>
                    <a:lnTo>
                      <a:pt x="171" y="442"/>
                    </a:lnTo>
                    <a:lnTo>
                      <a:pt x="177" y="418"/>
                    </a:lnTo>
                    <a:lnTo>
                      <a:pt x="183" y="393"/>
                    </a:lnTo>
                    <a:lnTo>
                      <a:pt x="188" y="367"/>
                    </a:lnTo>
                    <a:lnTo>
                      <a:pt x="193" y="340"/>
                    </a:lnTo>
                    <a:lnTo>
                      <a:pt x="197" y="312"/>
                    </a:lnTo>
                    <a:lnTo>
                      <a:pt x="200" y="285"/>
                    </a:lnTo>
                    <a:lnTo>
                      <a:pt x="201" y="256"/>
                    </a:lnTo>
                    <a:lnTo>
                      <a:pt x="202" y="228"/>
                    </a:lnTo>
                    <a:lnTo>
                      <a:pt x="202" y="199"/>
                    </a:lnTo>
                    <a:lnTo>
                      <a:pt x="201" y="172"/>
                    </a:lnTo>
                    <a:lnTo>
                      <a:pt x="200" y="148"/>
                    </a:lnTo>
                    <a:lnTo>
                      <a:pt x="197" y="125"/>
                    </a:lnTo>
                    <a:lnTo>
                      <a:pt x="193" y="103"/>
                    </a:lnTo>
                    <a:lnTo>
                      <a:pt x="188" y="83"/>
                    </a:lnTo>
                    <a:lnTo>
                      <a:pt x="183" y="64"/>
                    </a:lnTo>
                    <a:lnTo>
                      <a:pt x="178" y="49"/>
                    </a:lnTo>
                    <a:lnTo>
                      <a:pt x="171" y="34"/>
                    </a:lnTo>
                    <a:lnTo>
                      <a:pt x="164" y="22"/>
                    </a:lnTo>
                    <a:lnTo>
                      <a:pt x="157" y="12"/>
                    </a:lnTo>
                    <a:lnTo>
                      <a:pt x="148" y="6"/>
                    </a:lnTo>
                    <a:lnTo>
                      <a:pt x="139" y="1"/>
                    </a:lnTo>
                    <a:lnTo>
                      <a:pt x="130" y="0"/>
                    </a:lnTo>
                    <a:lnTo>
                      <a:pt x="120" y="1"/>
                    </a:lnTo>
                    <a:lnTo>
                      <a:pt x="110" y="6"/>
                    </a:lnTo>
                    <a:close/>
                  </a:path>
                </a:pathLst>
              </a:custGeom>
              <a:solidFill>
                <a:srgbClr val="5B5B5B"/>
              </a:solidFill>
              <a:ln w="9525">
                <a:noFill/>
                <a:round/>
                <a:headEnd/>
                <a:tailEnd/>
              </a:ln>
            </p:spPr>
            <p:txBody>
              <a:bodyPr>
                <a:prstTxWarp prst="textNoShape">
                  <a:avLst/>
                </a:prstTxWarp>
              </a:bodyPr>
              <a:lstStyle/>
              <a:p>
                <a:endParaRPr lang="en-US">
                  <a:latin typeface="+mn-lt"/>
                </a:endParaRPr>
              </a:p>
            </p:txBody>
          </p:sp>
        </p:grpSp>
        <p:sp>
          <p:nvSpPr>
            <p:cNvPr id="760" name="Line 204"/>
            <p:cNvSpPr>
              <a:spLocks noChangeShapeType="1"/>
            </p:cNvSpPr>
            <p:nvPr/>
          </p:nvSpPr>
          <p:spPr bwMode="auto">
            <a:xfrm>
              <a:off x="2864" y="3136"/>
              <a:ext cx="719" cy="317"/>
            </a:xfrm>
            <a:prstGeom prst="line">
              <a:avLst/>
            </a:prstGeom>
            <a:noFill/>
            <a:ln w="7938">
              <a:solidFill>
                <a:srgbClr val="000000"/>
              </a:solidFill>
              <a:round/>
              <a:headEnd/>
              <a:tailEnd/>
            </a:ln>
          </p:spPr>
          <p:txBody>
            <a:bodyPr>
              <a:prstTxWarp prst="textNoShape">
                <a:avLst/>
              </a:prstTxWarp>
            </a:bodyPr>
            <a:lstStyle/>
            <a:p>
              <a:endParaRPr lang="en-US">
                <a:latin typeface="+mn-lt"/>
              </a:endParaRPr>
            </a:p>
          </p:txBody>
        </p:sp>
        <p:sp>
          <p:nvSpPr>
            <p:cNvPr id="761" name="Line 205"/>
            <p:cNvSpPr>
              <a:spLocks noChangeShapeType="1"/>
            </p:cNvSpPr>
            <p:nvPr/>
          </p:nvSpPr>
          <p:spPr bwMode="auto">
            <a:xfrm flipV="1">
              <a:off x="2312" y="3475"/>
              <a:ext cx="1266" cy="225"/>
            </a:xfrm>
            <a:prstGeom prst="line">
              <a:avLst/>
            </a:prstGeom>
            <a:noFill/>
            <a:ln w="7938">
              <a:solidFill>
                <a:srgbClr val="000000"/>
              </a:solidFill>
              <a:round/>
              <a:headEnd/>
              <a:tailEnd/>
            </a:ln>
          </p:spPr>
          <p:txBody>
            <a:bodyPr>
              <a:prstTxWarp prst="textNoShape">
                <a:avLst/>
              </a:prstTxWarp>
            </a:bodyPr>
            <a:lstStyle/>
            <a:p>
              <a:endParaRPr lang="en-US">
                <a:latin typeface="+mn-lt"/>
              </a:endParaRPr>
            </a:p>
          </p:txBody>
        </p:sp>
        <p:sp>
          <p:nvSpPr>
            <p:cNvPr id="762" name="Line 206"/>
            <p:cNvSpPr>
              <a:spLocks noChangeShapeType="1"/>
            </p:cNvSpPr>
            <p:nvPr/>
          </p:nvSpPr>
          <p:spPr bwMode="auto">
            <a:xfrm>
              <a:off x="3973" y="3513"/>
              <a:ext cx="1135" cy="143"/>
            </a:xfrm>
            <a:prstGeom prst="line">
              <a:avLst/>
            </a:prstGeom>
            <a:noFill/>
            <a:ln w="7938">
              <a:solidFill>
                <a:srgbClr val="000000"/>
              </a:solidFill>
              <a:round/>
              <a:headEnd/>
              <a:tailEnd/>
            </a:ln>
          </p:spPr>
          <p:txBody>
            <a:bodyPr>
              <a:prstTxWarp prst="textNoShape">
                <a:avLst/>
              </a:prstTxWarp>
            </a:bodyPr>
            <a:lstStyle/>
            <a:p>
              <a:endParaRPr lang="en-US">
                <a:latin typeface="+mn-lt"/>
              </a:endParaRPr>
            </a:p>
          </p:txBody>
        </p:sp>
        <p:grpSp>
          <p:nvGrpSpPr>
            <p:cNvPr id="10" name="Group 207"/>
            <p:cNvGrpSpPr>
              <a:grpSpLocks/>
            </p:cNvGrpSpPr>
            <p:nvPr/>
          </p:nvGrpSpPr>
          <p:grpSpPr bwMode="auto">
            <a:xfrm>
              <a:off x="2679" y="3345"/>
              <a:ext cx="896" cy="124"/>
              <a:chOff x="2679" y="3345"/>
              <a:chExt cx="896" cy="124"/>
            </a:xfrm>
          </p:grpSpPr>
          <p:sp>
            <p:nvSpPr>
              <p:cNvPr id="1274" name="Freeform 208"/>
              <p:cNvSpPr>
                <a:spLocks/>
              </p:cNvSpPr>
              <p:nvPr/>
            </p:nvSpPr>
            <p:spPr bwMode="auto">
              <a:xfrm>
                <a:off x="2679" y="3345"/>
                <a:ext cx="5" cy="6"/>
              </a:xfrm>
              <a:custGeom>
                <a:avLst/>
                <a:gdLst/>
                <a:ahLst/>
                <a:cxnLst>
                  <a:cxn ang="0">
                    <a:pos x="1" y="0"/>
                  </a:cxn>
                  <a:cxn ang="0">
                    <a:pos x="0" y="10"/>
                  </a:cxn>
                  <a:cxn ang="0">
                    <a:pos x="9" y="11"/>
                  </a:cxn>
                  <a:cxn ang="0">
                    <a:pos x="10" y="1"/>
                  </a:cxn>
                  <a:cxn ang="0">
                    <a:pos x="1" y="0"/>
                  </a:cxn>
                </a:cxnLst>
                <a:rect l="0" t="0" r="r" b="b"/>
                <a:pathLst>
                  <a:path w="10" h="11">
                    <a:moveTo>
                      <a:pt x="1" y="0"/>
                    </a:moveTo>
                    <a:lnTo>
                      <a:pt x="0" y="10"/>
                    </a:lnTo>
                    <a:lnTo>
                      <a:pt x="9" y="11"/>
                    </a:lnTo>
                    <a:lnTo>
                      <a:pt x="10"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75" name="Freeform 209"/>
              <p:cNvSpPr>
                <a:spLocks/>
              </p:cNvSpPr>
              <p:nvPr/>
            </p:nvSpPr>
            <p:spPr bwMode="auto">
              <a:xfrm>
                <a:off x="2689" y="3347"/>
                <a:ext cx="5" cy="5"/>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76" name="Freeform 210"/>
              <p:cNvSpPr>
                <a:spLocks/>
              </p:cNvSpPr>
              <p:nvPr/>
            </p:nvSpPr>
            <p:spPr bwMode="auto">
              <a:xfrm>
                <a:off x="2699" y="3348"/>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77" name="Freeform 211"/>
              <p:cNvSpPr>
                <a:spLocks/>
              </p:cNvSpPr>
              <p:nvPr/>
            </p:nvSpPr>
            <p:spPr bwMode="auto">
              <a:xfrm>
                <a:off x="2709" y="3349"/>
                <a:ext cx="5" cy="6"/>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78" name="Freeform 212"/>
              <p:cNvSpPr>
                <a:spLocks/>
              </p:cNvSpPr>
              <p:nvPr/>
            </p:nvSpPr>
            <p:spPr bwMode="auto">
              <a:xfrm>
                <a:off x="2719" y="3351"/>
                <a:ext cx="5" cy="5"/>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79" name="Freeform 213"/>
              <p:cNvSpPr>
                <a:spLocks/>
              </p:cNvSpPr>
              <p:nvPr/>
            </p:nvSpPr>
            <p:spPr bwMode="auto">
              <a:xfrm>
                <a:off x="2729" y="3352"/>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0" name="Freeform 214"/>
              <p:cNvSpPr>
                <a:spLocks/>
              </p:cNvSpPr>
              <p:nvPr/>
            </p:nvSpPr>
            <p:spPr bwMode="auto">
              <a:xfrm>
                <a:off x="2739" y="3354"/>
                <a:ext cx="6" cy="5"/>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1" name="Freeform 215"/>
              <p:cNvSpPr>
                <a:spLocks/>
              </p:cNvSpPr>
              <p:nvPr/>
            </p:nvSpPr>
            <p:spPr bwMode="auto">
              <a:xfrm>
                <a:off x="2749" y="3355"/>
                <a:ext cx="5" cy="6"/>
              </a:xfrm>
              <a:custGeom>
                <a:avLst/>
                <a:gdLst/>
                <a:ahLst/>
                <a:cxnLst>
                  <a:cxn ang="0">
                    <a:pos x="1" y="0"/>
                  </a:cxn>
                  <a:cxn ang="0">
                    <a:pos x="0" y="10"/>
                  </a:cxn>
                  <a:cxn ang="0">
                    <a:pos x="9" y="11"/>
                  </a:cxn>
                  <a:cxn ang="0">
                    <a:pos x="10" y="1"/>
                  </a:cxn>
                  <a:cxn ang="0">
                    <a:pos x="1" y="0"/>
                  </a:cxn>
                </a:cxnLst>
                <a:rect l="0" t="0" r="r" b="b"/>
                <a:pathLst>
                  <a:path w="10" h="11">
                    <a:moveTo>
                      <a:pt x="1" y="0"/>
                    </a:moveTo>
                    <a:lnTo>
                      <a:pt x="0" y="10"/>
                    </a:lnTo>
                    <a:lnTo>
                      <a:pt x="9" y="11"/>
                    </a:lnTo>
                    <a:lnTo>
                      <a:pt x="10"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2" name="Freeform 216"/>
              <p:cNvSpPr>
                <a:spLocks/>
              </p:cNvSpPr>
              <p:nvPr/>
            </p:nvSpPr>
            <p:spPr bwMode="auto">
              <a:xfrm>
                <a:off x="2759" y="3356"/>
                <a:ext cx="5" cy="6"/>
              </a:xfrm>
              <a:custGeom>
                <a:avLst/>
                <a:gdLst/>
                <a:ahLst/>
                <a:cxnLst>
                  <a:cxn ang="0">
                    <a:pos x="1" y="0"/>
                  </a:cxn>
                  <a:cxn ang="0">
                    <a:pos x="0" y="11"/>
                  </a:cxn>
                  <a:cxn ang="0">
                    <a:pos x="10" y="12"/>
                  </a:cxn>
                  <a:cxn ang="0">
                    <a:pos x="11" y="2"/>
                  </a:cxn>
                  <a:cxn ang="0">
                    <a:pos x="1" y="0"/>
                  </a:cxn>
                </a:cxnLst>
                <a:rect l="0" t="0" r="r" b="b"/>
                <a:pathLst>
                  <a:path w="11" h="12">
                    <a:moveTo>
                      <a:pt x="1" y="0"/>
                    </a:moveTo>
                    <a:lnTo>
                      <a:pt x="0" y="11"/>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3" name="Freeform 217"/>
              <p:cNvSpPr>
                <a:spLocks/>
              </p:cNvSpPr>
              <p:nvPr/>
            </p:nvSpPr>
            <p:spPr bwMode="auto">
              <a:xfrm>
                <a:off x="2769" y="3357"/>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4" name="Freeform 218"/>
              <p:cNvSpPr>
                <a:spLocks/>
              </p:cNvSpPr>
              <p:nvPr/>
            </p:nvSpPr>
            <p:spPr bwMode="auto">
              <a:xfrm>
                <a:off x="2779" y="3359"/>
                <a:ext cx="5" cy="5"/>
              </a:xfrm>
              <a:custGeom>
                <a:avLst/>
                <a:gdLst/>
                <a:ahLst/>
                <a:cxnLst>
                  <a:cxn ang="0">
                    <a:pos x="2" y="0"/>
                  </a:cxn>
                  <a:cxn ang="0">
                    <a:pos x="0" y="11"/>
                  </a:cxn>
                  <a:cxn ang="0">
                    <a:pos x="11" y="12"/>
                  </a:cxn>
                  <a:cxn ang="0">
                    <a:pos x="12" y="2"/>
                  </a:cxn>
                  <a:cxn ang="0">
                    <a:pos x="2" y="0"/>
                  </a:cxn>
                </a:cxnLst>
                <a:rect l="0" t="0" r="r" b="b"/>
                <a:pathLst>
                  <a:path w="12" h="12">
                    <a:moveTo>
                      <a:pt x="2" y="0"/>
                    </a:moveTo>
                    <a:lnTo>
                      <a:pt x="0" y="11"/>
                    </a:lnTo>
                    <a:lnTo>
                      <a:pt x="11"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5" name="Freeform 219"/>
              <p:cNvSpPr>
                <a:spLocks/>
              </p:cNvSpPr>
              <p:nvPr/>
            </p:nvSpPr>
            <p:spPr bwMode="auto">
              <a:xfrm>
                <a:off x="2789" y="3360"/>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6" name="Freeform 220"/>
              <p:cNvSpPr>
                <a:spLocks/>
              </p:cNvSpPr>
              <p:nvPr/>
            </p:nvSpPr>
            <p:spPr bwMode="auto">
              <a:xfrm>
                <a:off x="2799" y="3361"/>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7" name="Freeform 221"/>
              <p:cNvSpPr>
                <a:spLocks/>
              </p:cNvSpPr>
              <p:nvPr/>
            </p:nvSpPr>
            <p:spPr bwMode="auto">
              <a:xfrm>
                <a:off x="2809" y="3363"/>
                <a:ext cx="6" cy="5"/>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8" name="Freeform 222"/>
              <p:cNvSpPr>
                <a:spLocks/>
              </p:cNvSpPr>
              <p:nvPr/>
            </p:nvSpPr>
            <p:spPr bwMode="auto">
              <a:xfrm>
                <a:off x="2819" y="3364"/>
                <a:ext cx="5" cy="6"/>
              </a:xfrm>
              <a:custGeom>
                <a:avLst/>
                <a:gdLst/>
                <a:ahLst/>
                <a:cxnLst>
                  <a:cxn ang="0">
                    <a:pos x="1" y="0"/>
                  </a:cxn>
                  <a:cxn ang="0">
                    <a:pos x="0" y="10"/>
                  </a:cxn>
                  <a:cxn ang="0">
                    <a:pos x="9" y="12"/>
                  </a:cxn>
                  <a:cxn ang="0">
                    <a:pos x="10" y="2"/>
                  </a:cxn>
                  <a:cxn ang="0">
                    <a:pos x="1" y="0"/>
                  </a:cxn>
                </a:cxnLst>
                <a:rect l="0" t="0" r="r" b="b"/>
                <a:pathLst>
                  <a:path w="10" h="12">
                    <a:moveTo>
                      <a:pt x="1" y="0"/>
                    </a:moveTo>
                    <a:lnTo>
                      <a:pt x="0" y="10"/>
                    </a:lnTo>
                    <a:lnTo>
                      <a:pt x="9" y="12"/>
                    </a:lnTo>
                    <a:lnTo>
                      <a:pt x="10"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89" name="Freeform 223"/>
              <p:cNvSpPr>
                <a:spLocks/>
              </p:cNvSpPr>
              <p:nvPr/>
            </p:nvSpPr>
            <p:spPr bwMode="auto">
              <a:xfrm>
                <a:off x="2829" y="3366"/>
                <a:ext cx="5" cy="5"/>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0" name="Freeform 224"/>
              <p:cNvSpPr>
                <a:spLocks/>
              </p:cNvSpPr>
              <p:nvPr/>
            </p:nvSpPr>
            <p:spPr bwMode="auto">
              <a:xfrm>
                <a:off x="2839" y="3367"/>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1" name="Freeform 225"/>
              <p:cNvSpPr>
                <a:spLocks/>
              </p:cNvSpPr>
              <p:nvPr/>
            </p:nvSpPr>
            <p:spPr bwMode="auto">
              <a:xfrm>
                <a:off x="2849" y="3368"/>
                <a:ext cx="5" cy="6"/>
              </a:xfrm>
              <a:custGeom>
                <a:avLst/>
                <a:gdLst/>
                <a:ahLst/>
                <a:cxnLst>
                  <a:cxn ang="0">
                    <a:pos x="2" y="0"/>
                  </a:cxn>
                  <a:cxn ang="0">
                    <a:pos x="0" y="10"/>
                  </a:cxn>
                  <a:cxn ang="0">
                    <a:pos x="11" y="12"/>
                  </a:cxn>
                  <a:cxn ang="0">
                    <a:pos x="12" y="2"/>
                  </a:cxn>
                  <a:cxn ang="0">
                    <a:pos x="2" y="0"/>
                  </a:cxn>
                </a:cxnLst>
                <a:rect l="0" t="0" r="r" b="b"/>
                <a:pathLst>
                  <a:path w="12" h="12">
                    <a:moveTo>
                      <a:pt x="2" y="0"/>
                    </a:moveTo>
                    <a:lnTo>
                      <a:pt x="0" y="10"/>
                    </a:lnTo>
                    <a:lnTo>
                      <a:pt x="11"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2" name="Freeform 226"/>
              <p:cNvSpPr>
                <a:spLocks/>
              </p:cNvSpPr>
              <p:nvPr/>
            </p:nvSpPr>
            <p:spPr bwMode="auto">
              <a:xfrm>
                <a:off x="2859" y="3369"/>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3" name="Freeform 227"/>
              <p:cNvSpPr>
                <a:spLocks/>
              </p:cNvSpPr>
              <p:nvPr/>
            </p:nvSpPr>
            <p:spPr bwMode="auto">
              <a:xfrm>
                <a:off x="2869" y="3371"/>
                <a:ext cx="6" cy="5"/>
              </a:xfrm>
              <a:custGeom>
                <a:avLst/>
                <a:gdLst/>
                <a:ahLst/>
                <a:cxnLst>
                  <a:cxn ang="0">
                    <a:pos x="1" y="0"/>
                  </a:cxn>
                  <a:cxn ang="0">
                    <a:pos x="0" y="11"/>
                  </a:cxn>
                  <a:cxn ang="0">
                    <a:pos x="10" y="12"/>
                  </a:cxn>
                  <a:cxn ang="0">
                    <a:pos x="11" y="2"/>
                  </a:cxn>
                  <a:cxn ang="0">
                    <a:pos x="1" y="0"/>
                  </a:cxn>
                </a:cxnLst>
                <a:rect l="0" t="0" r="r" b="b"/>
                <a:pathLst>
                  <a:path w="11" h="12">
                    <a:moveTo>
                      <a:pt x="1" y="0"/>
                    </a:moveTo>
                    <a:lnTo>
                      <a:pt x="0" y="11"/>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4" name="Freeform 228"/>
              <p:cNvSpPr>
                <a:spLocks/>
              </p:cNvSpPr>
              <p:nvPr/>
            </p:nvSpPr>
            <p:spPr bwMode="auto">
              <a:xfrm>
                <a:off x="2879" y="3372"/>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5" name="Freeform 229"/>
              <p:cNvSpPr>
                <a:spLocks/>
              </p:cNvSpPr>
              <p:nvPr/>
            </p:nvSpPr>
            <p:spPr bwMode="auto">
              <a:xfrm>
                <a:off x="2889" y="3373"/>
                <a:ext cx="6" cy="6"/>
              </a:xfrm>
              <a:custGeom>
                <a:avLst/>
                <a:gdLst/>
                <a:ahLst/>
                <a:cxnLst>
                  <a:cxn ang="0">
                    <a:pos x="1" y="0"/>
                  </a:cxn>
                  <a:cxn ang="0">
                    <a:pos x="0" y="11"/>
                  </a:cxn>
                  <a:cxn ang="0">
                    <a:pos x="10" y="12"/>
                  </a:cxn>
                  <a:cxn ang="0">
                    <a:pos x="12" y="2"/>
                  </a:cxn>
                  <a:cxn ang="0">
                    <a:pos x="1" y="0"/>
                  </a:cxn>
                </a:cxnLst>
                <a:rect l="0" t="0" r="r" b="b"/>
                <a:pathLst>
                  <a:path w="12" h="12">
                    <a:moveTo>
                      <a:pt x="1" y="0"/>
                    </a:moveTo>
                    <a:lnTo>
                      <a:pt x="0" y="11"/>
                    </a:lnTo>
                    <a:lnTo>
                      <a:pt x="10" y="12"/>
                    </a:lnTo>
                    <a:lnTo>
                      <a:pt x="12"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6" name="Freeform 230"/>
              <p:cNvSpPr>
                <a:spLocks/>
              </p:cNvSpPr>
              <p:nvPr/>
            </p:nvSpPr>
            <p:spPr bwMode="auto">
              <a:xfrm>
                <a:off x="2899" y="3374"/>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7" name="Freeform 231"/>
              <p:cNvSpPr>
                <a:spLocks/>
              </p:cNvSpPr>
              <p:nvPr/>
            </p:nvSpPr>
            <p:spPr bwMode="auto">
              <a:xfrm>
                <a:off x="2909" y="3376"/>
                <a:ext cx="5" cy="5"/>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8" name="Freeform 232"/>
              <p:cNvSpPr>
                <a:spLocks/>
              </p:cNvSpPr>
              <p:nvPr/>
            </p:nvSpPr>
            <p:spPr bwMode="auto">
              <a:xfrm>
                <a:off x="2919" y="3378"/>
                <a:ext cx="5" cy="5"/>
              </a:xfrm>
              <a:custGeom>
                <a:avLst/>
                <a:gdLst/>
                <a:ahLst/>
                <a:cxnLst>
                  <a:cxn ang="0">
                    <a:pos x="2" y="0"/>
                  </a:cxn>
                  <a:cxn ang="0">
                    <a:pos x="0" y="10"/>
                  </a:cxn>
                  <a:cxn ang="0">
                    <a:pos x="11" y="12"/>
                  </a:cxn>
                  <a:cxn ang="0">
                    <a:pos x="12" y="2"/>
                  </a:cxn>
                  <a:cxn ang="0">
                    <a:pos x="2" y="0"/>
                  </a:cxn>
                </a:cxnLst>
                <a:rect l="0" t="0" r="r" b="b"/>
                <a:pathLst>
                  <a:path w="12" h="12">
                    <a:moveTo>
                      <a:pt x="2" y="0"/>
                    </a:moveTo>
                    <a:lnTo>
                      <a:pt x="0" y="10"/>
                    </a:lnTo>
                    <a:lnTo>
                      <a:pt x="11"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299" name="Freeform 233"/>
              <p:cNvSpPr>
                <a:spLocks/>
              </p:cNvSpPr>
              <p:nvPr/>
            </p:nvSpPr>
            <p:spPr bwMode="auto">
              <a:xfrm>
                <a:off x="2929" y="3379"/>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0" name="Freeform 234"/>
              <p:cNvSpPr>
                <a:spLocks/>
              </p:cNvSpPr>
              <p:nvPr/>
            </p:nvSpPr>
            <p:spPr bwMode="auto">
              <a:xfrm>
                <a:off x="2939" y="3380"/>
                <a:ext cx="6" cy="6"/>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1" name="Freeform 235"/>
              <p:cNvSpPr>
                <a:spLocks/>
              </p:cNvSpPr>
              <p:nvPr/>
            </p:nvSpPr>
            <p:spPr bwMode="auto">
              <a:xfrm>
                <a:off x="2949" y="3381"/>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2" name="Freeform 236"/>
              <p:cNvSpPr>
                <a:spLocks/>
              </p:cNvSpPr>
              <p:nvPr/>
            </p:nvSpPr>
            <p:spPr bwMode="auto">
              <a:xfrm>
                <a:off x="2959" y="3383"/>
                <a:ext cx="6" cy="5"/>
              </a:xfrm>
              <a:custGeom>
                <a:avLst/>
                <a:gdLst/>
                <a:ahLst/>
                <a:cxnLst>
                  <a:cxn ang="0">
                    <a:pos x="1" y="0"/>
                  </a:cxn>
                  <a:cxn ang="0">
                    <a:pos x="0" y="10"/>
                  </a:cxn>
                  <a:cxn ang="0">
                    <a:pos x="10" y="12"/>
                  </a:cxn>
                  <a:cxn ang="0">
                    <a:pos x="12" y="2"/>
                  </a:cxn>
                  <a:cxn ang="0">
                    <a:pos x="1" y="0"/>
                  </a:cxn>
                </a:cxnLst>
                <a:rect l="0" t="0" r="r" b="b"/>
                <a:pathLst>
                  <a:path w="12" h="12">
                    <a:moveTo>
                      <a:pt x="1" y="0"/>
                    </a:moveTo>
                    <a:lnTo>
                      <a:pt x="0" y="10"/>
                    </a:lnTo>
                    <a:lnTo>
                      <a:pt x="10" y="12"/>
                    </a:lnTo>
                    <a:lnTo>
                      <a:pt x="12"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3" name="Freeform 237"/>
              <p:cNvSpPr>
                <a:spLocks/>
              </p:cNvSpPr>
              <p:nvPr/>
            </p:nvSpPr>
            <p:spPr bwMode="auto">
              <a:xfrm>
                <a:off x="2969" y="3384"/>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4" name="Freeform 238"/>
              <p:cNvSpPr>
                <a:spLocks/>
              </p:cNvSpPr>
              <p:nvPr/>
            </p:nvSpPr>
            <p:spPr bwMode="auto">
              <a:xfrm>
                <a:off x="2979" y="3385"/>
                <a:ext cx="5" cy="6"/>
              </a:xfrm>
              <a:custGeom>
                <a:avLst/>
                <a:gdLst/>
                <a:ahLst/>
                <a:cxnLst>
                  <a:cxn ang="0">
                    <a:pos x="2" y="0"/>
                  </a:cxn>
                  <a:cxn ang="0">
                    <a:pos x="0" y="11"/>
                  </a:cxn>
                  <a:cxn ang="0">
                    <a:pos x="10" y="12"/>
                  </a:cxn>
                  <a:cxn ang="0">
                    <a:pos x="12" y="2"/>
                  </a:cxn>
                  <a:cxn ang="0">
                    <a:pos x="2" y="0"/>
                  </a:cxn>
                </a:cxnLst>
                <a:rect l="0" t="0" r="r" b="b"/>
                <a:pathLst>
                  <a:path w="12" h="12">
                    <a:moveTo>
                      <a:pt x="2" y="0"/>
                    </a:moveTo>
                    <a:lnTo>
                      <a:pt x="0" y="11"/>
                    </a:lnTo>
                    <a:lnTo>
                      <a:pt x="10"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5" name="Freeform 239"/>
              <p:cNvSpPr>
                <a:spLocks/>
              </p:cNvSpPr>
              <p:nvPr/>
            </p:nvSpPr>
            <p:spPr bwMode="auto">
              <a:xfrm>
                <a:off x="2989" y="3386"/>
                <a:ext cx="5" cy="6"/>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6" name="Freeform 240"/>
              <p:cNvSpPr>
                <a:spLocks/>
              </p:cNvSpPr>
              <p:nvPr/>
            </p:nvSpPr>
            <p:spPr bwMode="auto">
              <a:xfrm>
                <a:off x="2999" y="3388"/>
                <a:ext cx="5" cy="5"/>
              </a:xfrm>
              <a:custGeom>
                <a:avLst/>
                <a:gdLst/>
                <a:ahLst/>
                <a:cxnLst>
                  <a:cxn ang="0">
                    <a:pos x="1" y="0"/>
                  </a:cxn>
                  <a:cxn ang="0">
                    <a:pos x="0" y="11"/>
                  </a:cxn>
                  <a:cxn ang="0">
                    <a:pos x="10" y="12"/>
                  </a:cxn>
                  <a:cxn ang="0">
                    <a:pos x="11" y="2"/>
                  </a:cxn>
                  <a:cxn ang="0">
                    <a:pos x="1" y="0"/>
                  </a:cxn>
                </a:cxnLst>
                <a:rect l="0" t="0" r="r" b="b"/>
                <a:pathLst>
                  <a:path w="11" h="12">
                    <a:moveTo>
                      <a:pt x="1" y="0"/>
                    </a:moveTo>
                    <a:lnTo>
                      <a:pt x="0" y="11"/>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7" name="Freeform 241"/>
              <p:cNvSpPr>
                <a:spLocks/>
              </p:cNvSpPr>
              <p:nvPr/>
            </p:nvSpPr>
            <p:spPr bwMode="auto">
              <a:xfrm>
                <a:off x="3009" y="3389"/>
                <a:ext cx="6" cy="6"/>
              </a:xfrm>
              <a:custGeom>
                <a:avLst/>
                <a:gdLst/>
                <a:ahLst/>
                <a:cxnLst>
                  <a:cxn ang="0">
                    <a:pos x="1" y="0"/>
                  </a:cxn>
                  <a:cxn ang="0">
                    <a:pos x="0" y="10"/>
                  </a:cxn>
                  <a:cxn ang="0">
                    <a:pos x="10" y="13"/>
                  </a:cxn>
                  <a:cxn ang="0">
                    <a:pos x="11" y="3"/>
                  </a:cxn>
                  <a:cxn ang="0">
                    <a:pos x="1" y="0"/>
                  </a:cxn>
                </a:cxnLst>
                <a:rect l="0" t="0" r="r" b="b"/>
                <a:pathLst>
                  <a:path w="11" h="13">
                    <a:moveTo>
                      <a:pt x="1" y="0"/>
                    </a:moveTo>
                    <a:lnTo>
                      <a:pt x="0" y="10"/>
                    </a:lnTo>
                    <a:lnTo>
                      <a:pt x="10" y="13"/>
                    </a:lnTo>
                    <a:lnTo>
                      <a:pt x="11" y="3"/>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8" name="Freeform 242"/>
              <p:cNvSpPr>
                <a:spLocks/>
              </p:cNvSpPr>
              <p:nvPr/>
            </p:nvSpPr>
            <p:spPr bwMode="auto">
              <a:xfrm>
                <a:off x="3019" y="3391"/>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09" name="Freeform 243"/>
              <p:cNvSpPr>
                <a:spLocks/>
              </p:cNvSpPr>
              <p:nvPr/>
            </p:nvSpPr>
            <p:spPr bwMode="auto">
              <a:xfrm>
                <a:off x="3029" y="3392"/>
                <a:ext cx="6" cy="6"/>
              </a:xfrm>
              <a:custGeom>
                <a:avLst/>
                <a:gdLst/>
                <a:ahLst/>
                <a:cxnLst>
                  <a:cxn ang="0">
                    <a:pos x="1" y="0"/>
                  </a:cxn>
                  <a:cxn ang="0">
                    <a:pos x="0" y="10"/>
                  </a:cxn>
                  <a:cxn ang="0">
                    <a:pos x="10" y="12"/>
                  </a:cxn>
                  <a:cxn ang="0">
                    <a:pos x="12" y="2"/>
                  </a:cxn>
                  <a:cxn ang="0">
                    <a:pos x="1" y="0"/>
                  </a:cxn>
                </a:cxnLst>
                <a:rect l="0" t="0" r="r" b="b"/>
                <a:pathLst>
                  <a:path w="12" h="12">
                    <a:moveTo>
                      <a:pt x="1" y="0"/>
                    </a:moveTo>
                    <a:lnTo>
                      <a:pt x="0" y="10"/>
                    </a:lnTo>
                    <a:lnTo>
                      <a:pt x="10" y="12"/>
                    </a:lnTo>
                    <a:lnTo>
                      <a:pt x="12"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0" name="Freeform 244"/>
              <p:cNvSpPr>
                <a:spLocks/>
              </p:cNvSpPr>
              <p:nvPr/>
            </p:nvSpPr>
            <p:spPr bwMode="auto">
              <a:xfrm>
                <a:off x="3039" y="3393"/>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1" name="Freeform 245"/>
              <p:cNvSpPr>
                <a:spLocks/>
              </p:cNvSpPr>
              <p:nvPr/>
            </p:nvSpPr>
            <p:spPr bwMode="auto">
              <a:xfrm>
                <a:off x="3049" y="3395"/>
                <a:ext cx="5" cy="5"/>
              </a:xfrm>
              <a:custGeom>
                <a:avLst/>
                <a:gdLst/>
                <a:ahLst/>
                <a:cxnLst>
                  <a:cxn ang="0">
                    <a:pos x="2" y="0"/>
                  </a:cxn>
                  <a:cxn ang="0">
                    <a:pos x="0" y="10"/>
                  </a:cxn>
                  <a:cxn ang="0">
                    <a:pos x="10" y="12"/>
                  </a:cxn>
                  <a:cxn ang="0">
                    <a:pos x="12" y="2"/>
                  </a:cxn>
                  <a:cxn ang="0">
                    <a:pos x="2" y="0"/>
                  </a:cxn>
                </a:cxnLst>
                <a:rect l="0" t="0" r="r" b="b"/>
                <a:pathLst>
                  <a:path w="12" h="12">
                    <a:moveTo>
                      <a:pt x="2" y="0"/>
                    </a:moveTo>
                    <a:lnTo>
                      <a:pt x="0" y="10"/>
                    </a:lnTo>
                    <a:lnTo>
                      <a:pt x="10"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2" name="Freeform 246"/>
              <p:cNvSpPr>
                <a:spLocks/>
              </p:cNvSpPr>
              <p:nvPr/>
            </p:nvSpPr>
            <p:spPr bwMode="auto">
              <a:xfrm>
                <a:off x="3059" y="3396"/>
                <a:ext cx="5" cy="6"/>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3" name="Freeform 247"/>
              <p:cNvSpPr>
                <a:spLocks/>
              </p:cNvSpPr>
              <p:nvPr/>
            </p:nvSpPr>
            <p:spPr bwMode="auto">
              <a:xfrm>
                <a:off x="3069" y="3397"/>
                <a:ext cx="5" cy="6"/>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4" name="Freeform 248"/>
              <p:cNvSpPr>
                <a:spLocks/>
              </p:cNvSpPr>
              <p:nvPr/>
            </p:nvSpPr>
            <p:spPr bwMode="auto">
              <a:xfrm>
                <a:off x="3079" y="3398"/>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5" name="Freeform 249"/>
              <p:cNvSpPr>
                <a:spLocks/>
              </p:cNvSpPr>
              <p:nvPr/>
            </p:nvSpPr>
            <p:spPr bwMode="auto">
              <a:xfrm>
                <a:off x="3089" y="3400"/>
                <a:ext cx="6" cy="5"/>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6" name="Freeform 250"/>
              <p:cNvSpPr>
                <a:spLocks/>
              </p:cNvSpPr>
              <p:nvPr/>
            </p:nvSpPr>
            <p:spPr bwMode="auto">
              <a:xfrm>
                <a:off x="3099" y="3401"/>
                <a:ext cx="6" cy="6"/>
              </a:xfrm>
              <a:custGeom>
                <a:avLst/>
                <a:gdLst/>
                <a:ahLst/>
                <a:cxnLst>
                  <a:cxn ang="0">
                    <a:pos x="1" y="0"/>
                  </a:cxn>
                  <a:cxn ang="0">
                    <a:pos x="0" y="10"/>
                  </a:cxn>
                  <a:cxn ang="0">
                    <a:pos x="10" y="11"/>
                  </a:cxn>
                  <a:cxn ang="0">
                    <a:pos x="12" y="1"/>
                  </a:cxn>
                  <a:cxn ang="0">
                    <a:pos x="1" y="0"/>
                  </a:cxn>
                </a:cxnLst>
                <a:rect l="0" t="0" r="r" b="b"/>
                <a:pathLst>
                  <a:path w="12" h="11">
                    <a:moveTo>
                      <a:pt x="1" y="0"/>
                    </a:moveTo>
                    <a:lnTo>
                      <a:pt x="0" y="10"/>
                    </a:lnTo>
                    <a:lnTo>
                      <a:pt x="10" y="11"/>
                    </a:lnTo>
                    <a:lnTo>
                      <a:pt x="12"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7" name="Freeform 251"/>
              <p:cNvSpPr>
                <a:spLocks/>
              </p:cNvSpPr>
              <p:nvPr/>
            </p:nvSpPr>
            <p:spPr bwMode="auto">
              <a:xfrm>
                <a:off x="3109" y="3403"/>
                <a:ext cx="5" cy="6"/>
              </a:xfrm>
              <a:custGeom>
                <a:avLst/>
                <a:gdLst/>
                <a:ahLst/>
                <a:cxnLst>
                  <a:cxn ang="0">
                    <a:pos x="2" y="0"/>
                  </a:cxn>
                  <a:cxn ang="0">
                    <a:pos x="0" y="10"/>
                  </a:cxn>
                  <a:cxn ang="0">
                    <a:pos x="9" y="11"/>
                  </a:cxn>
                  <a:cxn ang="0">
                    <a:pos x="10" y="1"/>
                  </a:cxn>
                  <a:cxn ang="0">
                    <a:pos x="2" y="0"/>
                  </a:cxn>
                </a:cxnLst>
                <a:rect l="0" t="0" r="r" b="b"/>
                <a:pathLst>
                  <a:path w="10" h="11">
                    <a:moveTo>
                      <a:pt x="2" y="0"/>
                    </a:moveTo>
                    <a:lnTo>
                      <a:pt x="0" y="10"/>
                    </a:lnTo>
                    <a:lnTo>
                      <a:pt x="9" y="11"/>
                    </a:lnTo>
                    <a:lnTo>
                      <a:pt x="10"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8" name="Freeform 252"/>
              <p:cNvSpPr>
                <a:spLocks/>
              </p:cNvSpPr>
              <p:nvPr/>
            </p:nvSpPr>
            <p:spPr bwMode="auto">
              <a:xfrm>
                <a:off x="3119" y="3404"/>
                <a:ext cx="5" cy="6"/>
              </a:xfrm>
              <a:custGeom>
                <a:avLst/>
                <a:gdLst/>
                <a:ahLst/>
                <a:cxnLst>
                  <a:cxn ang="0">
                    <a:pos x="2" y="0"/>
                  </a:cxn>
                  <a:cxn ang="0">
                    <a:pos x="0" y="10"/>
                  </a:cxn>
                  <a:cxn ang="0">
                    <a:pos x="10" y="12"/>
                  </a:cxn>
                  <a:cxn ang="0">
                    <a:pos x="12" y="1"/>
                  </a:cxn>
                  <a:cxn ang="0">
                    <a:pos x="2" y="0"/>
                  </a:cxn>
                </a:cxnLst>
                <a:rect l="0" t="0" r="r" b="b"/>
                <a:pathLst>
                  <a:path w="12" h="12">
                    <a:moveTo>
                      <a:pt x="2" y="0"/>
                    </a:moveTo>
                    <a:lnTo>
                      <a:pt x="0" y="10"/>
                    </a:lnTo>
                    <a:lnTo>
                      <a:pt x="10" y="12"/>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19" name="Freeform 253"/>
              <p:cNvSpPr>
                <a:spLocks/>
              </p:cNvSpPr>
              <p:nvPr/>
            </p:nvSpPr>
            <p:spPr bwMode="auto">
              <a:xfrm>
                <a:off x="3129" y="3405"/>
                <a:ext cx="5" cy="6"/>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0" name="Freeform 254"/>
              <p:cNvSpPr>
                <a:spLocks/>
              </p:cNvSpPr>
              <p:nvPr/>
            </p:nvSpPr>
            <p:spPr bwMode="auto">
              <a:xfrm>
                <a:off x="3139" y="3407"/>
                <a:ext cx="5" cy="5"/>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1" name="Freeform 255"/>
              <p:cNvSpPr>
                <a:spLocks/>
              </p:cNvSpPr>
              <p:nvPr/>
            </p:nvSpPr>
            <p:spPr bwMode="auto">
              <a:xfrm>
                <a:off x="3149" y="3408"/>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2" name="Freeform 256"/>
              <p:cNvSpPr>
                <a:spLocks/>
              </p:cNvSpPr>
              <p:nvPr/>
            </p:nvSpPr>
            <p:spPr bwMode="auto">
              <a:xfrm>
                <a:off x="3159" y="3409"/>
                <a:ext cx="6" cy="6"/>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3" name="Freeform 257"/>
              <p:cNvSpPr>
                <a:spLocks/>
              </p:cNvSpPr>
              <p:nvPr/>
            </p:nvSpPr>
            <p:spPr bwMode="auto">
              <a:xfrm>
                <a:off x="3169" y="3410"/>
                <a:ext cx="6" cy="6"/>
              </a:xfrm>
              <a:custGeom>
                <a:avLst/>
                <a:gdLst/>
                <a:ahLst/>
                <a:cxnLst>
                  <a:cxn ang="0">
                    <a:pos x="1" y="0"/>
                  </a:cxn>
                  <a:cxn ang="0">
                    <a:pos x="0" y="10"/>
                  </a:cxn>
                  <a:cxn ang="0">
                    <a:pos x="10" y="11"/>
                  </a:cxn>
                  <a:cxn ang="0">
                    <a:pos x="12" y="1"/>
                  </a:cxn>
                  <a:cxn ang="0">
                    <a:pos x="1" y="0"/>
                  </a:cxn>
                </a:cxnLst>
                <a:rect l="0" t="0" r="r" b="b"/>
                <a:pathLst>
                  <a:path w="12" h="11">
                    <a:moveTo>
                      <a:pt x="1" y="0"/>
                    </a:moveTo>
                    <a:lnTo>
                      <a:pt x="0" y="10"/>
                    </a:lnTo>
                    <a:lnTo>
                      <a:pt x="10" y="11"/>
                    </a:lnTo>
                    <a:lnTo>
                      <a:pt x="12"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4" name="Freeform 258"/>
              <p:cNvSpPr>
                <a:spLocks/>
              </p:cNvSpPr>
              <p:nvPr/>
            </p:nvSpPr>
            <p:spPr bwMode="auto">
              <a:xfrm>
                <a:off x="3179" y="3412"/>
                <a:ext cx="5" cy="5"/>
              </a:xfrm>
              <a:custGeom>
                <a:avLst/>
                <a:gdLst/>
                <a:ahLst/>
                <a:cxnLst>
                  <a:cxn ang="0">
                    <a:pos x="2" y="0"/>
                  </a:cxn>
                  <a:cxn ang="0">
                    <a:pos x="0" y="10"/>
                  </a:cxn>
                  <a:cxn ang="0">
                    <a:pos x="9" y="12"/>
                  </a:cxn>
                  <a:cxn ang="0">
                    <a:pos x="10" y="2"/>
                  </a:cxn>
                  <a:cxn ang="0">
                    <a:pos x="2" y="0"/>
                  </a:cxn>
                </a:cxnLst>
                <a:rect l="0" t="0" r="r" b="b"/>
                <a:pathLst>
                  <a:path w="10" h="12">
                    <a:moveTo>
                      <a:pt x="2" y="0"/>
                    </a:moveTo>
                    <a:lnTo>
                      <a:pt x="0" y="10"/>
                    </a:lnTo>
                    <a:lnTo>
                      <a:pt x="9" y="12"/>
                    </a:lnTo>
                    <a:lnTo>
                      <a:pt x="10"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5" name="Freeform 259"/>
              <p:cNvSpPr>
                <a:spLocks/>
              </p:cNvSpPr>
              <p:nvPr/>
            </p:nvSpPr>
            <p:spPr bwMode="auto">
              <a:xfrm>
                <a:off x="3189" y="3413"/>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6" name="Freeform 260"/>
              <p:cNvSpPr>
                <a:spLocks/>
              </p:cNvSpPr>
              <p:nvPr/>
            </p:nvSpPr>
            <p:spPr bwMode="auto">
              <a:xfrm>
                <a:off x="3199" y="3414"/>
                <a:ext cx="5" cy="7"/>
              </a:xfrm>
              <a:custGeom>
                <a:avLst/>
                <a:gdLst/>
                <a:ahLst/>
                <a:cxnLst>
                  <a:cxn ang="0">
                    <a:pos x="2" y="0"/>
                  </a:cxn>
                  <a:cxn ang="0">
                    <a:pos x="0" y="10"/>
                  </a:cxn>
                  <a:cxn ang="0">
                    <a:pos x="11" y="13"/>
                  </a:cxn>
                  <a:cxn ang="0">
                    <a:pos x="12" y="3"/>
                  </a:cxn>
                  <a:cxn ang="0">
                    <a:pos x="2" y="0"/>
                  </a:cxn>
                </a:cxnLst>
                <a:rect l="0" t="0" r="r" b="b"/>
                <a:pathLst>
                  <a:path w="12" h="13">
                    <a:moveTo>
                      <a:pt x="2" y="0"/>
                    </a:moveTo>
                    <a:lnTo>
                      <a:pt x="0" y="10"/>
                    </a:lnTo>
                    <a:lnTo>
                      <a:pt x="11" y="13"/>
                    </a:lnTo>
                    <a:lnTo>
                      <a:pt x="12" y="3"/>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7" name="Freeform 261"/>
              <p:cNvSpPr>
                <a:spLocks/>
              </p:cNvSpPr>
              <p:nvPr/>
            </p:nvSpPr>
            <p:spPr bwMode="auto">
              <a:xfrm>
                <a:off x="3209" y="3416"/>
                <a:ext cx="5" cy="6"/>
              </a:xfrm>
              <a:custGeom>
                <a:avLst/>
                <a:gdLst/>
                <a:ahLst/>
                <a:cxnLst>
                  <a:cxn ang="0">
                    <a:pos x="1" y="0"/>
                  </a:cxn>
                  <a:cxn ang="0">
                    <a:pos x="0" y="10"/>
                  </a:cxn>
                  <a:cxn ang="0">
                    <a:pos x="10" y="12"/>
                  </a:cxn>
                  <a:cxn ang="0">
                    <a:pos x="11" y="1"/>
                  </a:cxn>
                  <a:cxn ang="0">
                    <a:pos x="1" y="0"/>
                  </a:cxn>
                </a:cxnLst>
                <a:rect l="0" t="0" r="r" b="b"/>
                <a:pathLst>
                  <a:path w="11" h="12">
                    <a:moveTo>
                      <a:pt x="1" y="0"/>
                    </a:moveTo>
                    <a:lnTo>
                      <a:pt x="0" y="10"/>
                    </a:lnTo>
                    <a:lnTo>
                      <a:pt x="10" y="12"/>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8" name="Freeform 262"/>
              <p:cNvSpPr>
                <a:spLocks/>
              </p:cNvSpPr>
              <p:nvPr/>
            </p:nvSpPr>
            <p:spPr bwMode="auto">
              <a:xfrm>
                <a:off x="3219" y="3417"/>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29" name="Freeform 263"/>
              <p:cNvSpPr>
                <a:spLocks/>
              </p:cNvSpPr>
              <p:nvPr/>
            </p:nvSpPr>
            <p:spPr bwMode="auto">
              <a:xfrm>
                <a:off x="3229" y="3419"/>
                <a:ext cx="6" cy="5"/>
              </a:xfrm>
              <a:custGeom>
                <a:avLst/>
                <a:gdLst/>
                <a:ahLst/>
                <a:cxnLst>
                  <a:cxn ang="0">
                    <a:pos x="1" y="0"/>
                  </a:cxn>
                  <a:cxn ang="0">
                    <a:pos x="0" y="10"/>
                  </a:cxn>
                  <a:cxn ang="0">
                    <a:pos x="10" y="12"/>
                  </a:cxn>
                  <a:cxn ang="0">
                    <a:pos x="11" y="1"/>
                  </a:cxn>
                  <a:cxn ang="0">
                    <a:pos x="1" y="0"/>
                  </a:cxn>
                </a:cxnLst>
                <a:rect l="0" t="0" r="r" b="b"/>
                <a:pathLst>
                  <a:path w="11" h="12">
                    <a:moveTo>
                      <a:pt x="1" y="0"/>
                    </a:moveTo>
                    <a:lnTo>
                      <a:pt x="0" y="10"/>
                    </a:lnTo>
                    <a:lnTo>
                      <a:pt x="10" y="12"/>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0" name="Freeform 264"/>
              <p:cNvSpPr>
                <a:spLocks/>
              </p:cNvSpPr>
              <p:nvPr/>
            </p:nvSpPr>
            <p:spPr bwMode="auto">
              <a:xfrm>
                <a:off x="3239" y="3420"/>
                <a:ext cx="6" cy="6"/>
              </a:xfrm>
              <a:custGeom>
                <a:avLst/>
                <a:gdLst/>
                <a:ahLst/>
                <a:cxnLst>
                  <a:cxn ang="0">
                    <a:pos x="1" y="0"/>
                  </a:cxn>
                  <a:cxn ang="0">
                    <a:pos x="0" y="10"/>
                  </a:cxn>
                  <a:cxn ang="0">
                    <a:pos x="10" y="11"/>
                  </a:cxn>
                  <a:cxn ang="0">
                    <a:pos x="12" y="1"/>
                  </a:cxn>
                  <a:cxn ang="0">
                    <a:pos x="1" y="0"/>
                  </a:cxn>
                </a:cxnLst>
                <a:rect l="0" t="0" r="r" b="b"/>
                <a:pathLst>
                  <a:path w="12" h="11">
                    <a:moveTo>
                      <a:pt x="1" y="0"/>
                    </a:moveTo>
                    <a:lnTo>
                      <a:pt x="0" y="10"/>
                    </a:lnTo>
                    <a:lnTo>
                      <a:pt x="10" y="11"/>
                    </a:lnTo>
                    <a:lnTo>
                      <a:pt x="12"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1" name="Freeform 265"/>
              <p:cNvSpPr>
                <a:spLocks/>
              </p:cNvSpPr>
              <p:nvPr/>
            </p:nvSpPr>
            <p:spPr bwMode="auto">
              <a:xfrm>
                <a:off x="3249" y="3421"/>
                <a:ext cx="6" cy="6"/>
              </a:xfrm>
              <a:custGeom>
                <a:avLst/>
                <a:gdLst/>
                <a:ahLst/>
                <a:cxnLst>
                  <a:cxn ang="0">
                    <a:pos x="2" y="0"/>
                  </a:cxn>
                  <a:cxn ang="0">
                    <a:pos x="0" y="10"/>
                  </a:cxn>
                  <a:cxn ang="0">
                    <a:pos x="10" y="12"/>
                  </a:cxn>
                  <a:cxn ang="0">
                    <a:pos x="12" y="2"/>
                  </a:cxn>
                  <a:cxn ang="0">
                    <a:pos x="2" y="0"/>
                  </a:cxn>
                </a:cxnLst>
                <a:rect l="0" t="0" r="r" b="b"/>
                <a:pathLst>
                  <a:path w="12" h="12">
                    <a:moveTo>
                      <a:pt x="2" y="0"/>
                    </a:moveTo>
                    <a:lnTo>
                      <a:pt x="0" y="10"/>
                    </a:lnTo>
                    <a:lnTo>
                      <a:pt x="10"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2" name="Freeform 266"/>
              <p:cNvSpPr>
                <a:spLocks/>
              </p:cNvSpPr>
              <p:nvPr/>
            </p:nvSpPr>
            <p:spPr bwMode="auto">
              <a:xfrm>
                <a:off x="3259" y="3422"/>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3" name="Freeform 267"/>
              <p:cNvSpPr>
                <a:spLocks/>
              </p:cNvSpPr>
              <p:nvPr/>
            </p:nvSpPr>
            <p:spPr bwMode="auto">
              <a:xfrm>
                <a:off x="3269" y="3424"/>
                <a:ext cx="5" cy="5"/>
              </a:xfrm>
              <a:custGeom>
                <a:avLst/>
                <a:gdLst/>
                <a:ahLst/>
                <a:cxnLst>
                  <a:cxn ang="0">
                    <a:pos x="2" y="0"/>
                  </a:cxn>
                  <a:cxn ang="0">
                    <a:pos x="0" y="10"/>
                  </a:cxn>
                  <a:cxn ang="0">
                    <a:pos x="11" y="12"/>
                  </a:cxn>
                  <a:cxn ang="0">
                    <a:pos x="12" y="2"/>
                  </a:cxn>
                  <a:cxn ang="0">
                    <a:pos x="2" y="0"/>
                  </a:cxn>
                </a:cxnLst>
                <a:rect l="0" t="0" r="r" b="b"/>
                <a:pathLst>
                  <a:path w="12" h="12">
                    <a:moveTo>
                      <a:pt x="2" y="0"/>
                    </a:moveTo>
                    <a:lnTo>
                      <a:pt x="0" y="10"/>
                    </a:lnTo>
                    <a:lnTo>
                      <a:pt x="11"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4" name="Freeform 268"/>
              <p:cNvSpPr>
                <a:spLocks/>
              </p:cNvSpPr>
              <p:nvPr/>
            </p:nvSpPr>
            <p:spPr bwMode="auto">
              <a:xfrm>
                <a:off x="3279" y="3425"/>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5" name="Freeform 269"/>
              <p:cNvSpPr>
                <a:spLocks/>
              </p:cNvSpPr>
              <p:nvPr/>
            </p:nvSpPr>
            <p:spPr bwMode="auto">
              <a:xfrm>
                <a:off x="3289" y="3426"/>
                <a:ext cx="6" cy="6"/>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6" name="Freeform 270"/>
              <p:cNvSpPr>
                <a:spLocks/>
              </p:cNvSpPr>
              <p:nvPr/>
            </p:nvSpPr>
            <p:spPr bwMode="auto">
              <a:xfrm>
                <a:off x="3299" y="3428"/>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7" name="Freeform 271"/>
              <p:cNvSpPr>
                <a:spLocks/>
              </p:cNvSpPr>
              <p:nvPr/>
            </p:nvSpPr>
            <p:spPr bwMode="auto">
              <a:xfrm>
                <a:off x="3309" y="3429"/>
                <a:ext cx="6" cy="6"/>
              </a:xfrm>
              <a:custGeom>
                <a:avLst/>
                <a:gdLst/>
                <a:ahLst/>
                <a:cxnLst>
                  <a:cxn ang="0">
                    <a:pos x="1" y="0"/>
                  </a:cxn>
                  <a:cxn ang="0">
                    <a:pos x="0" y="10"/>
                  </a:cxn>
                  <a:cxn ang="0">
                    <a:pos x="10" y="11"/>
                  </a:cxn>
                  <a:cxn ang="0">
                    <a:pos x="12" y="1"/>
                  </a:cxn>
                  <a:cxn ang="0">
                    <a:pos x="1" y="0"/>
                  </a:cxn>
                </a:cxnLst>
                <a:rect l="0" t="0" r="r" b="b"/>
                <a:pathLst>
                  <a:path w="12" h="11">
                    <a:moveTo>
                      <a:pt x="1" y="0"/>
                    </a:moveTo>
                    <a:lnTo>
                      <a:pt x="0" y="10"/>
                    </a:lnTo>
                    <a:lnTo>
                      <a:pt x="10" y="11"/>
                    </a:lnTo>
                    <a:lnTo>
                      <a:pt x="12"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8" name="Freeform 272"/>
              <p:cNvSpPr>
                <a:spLocks/>
              </p:cNvSpPr>
              <p:nvPr/>
            </p:nvSpPr>
            <p:spPr bwMode="auto">
              <a:xfrm>
                <a:off x="3319" y="3431"/>
                <a:ext cx="6" cy="5"/>
              </a:xfrm>
              <a:custGeom>
                <a:avLst/>
                <a:gdLst/>
                <a:ahLst/>
                <a:cxnLst>
                  <a:cxn ang="0">
                    <a:pos x="2" y="0"/>
                  </a:cxn>
                  <a:cxn ang="0">
                    <a:pos x="0" y="10"/>
                  </a:cxn>
                  <a:cxn ang="0">
                    <a:pos x="10" y="12"/>
                  </a:cxn>
                  <a:cxn ang="0">
                    <a:pos x="12" y="1"/>
                  </a:cxn>
                  <a:cxn ang="0">
                    <a:pos x="2" y="0"/>
                  </a:cxn>
                </a:cxnLst>
                <a:rect l="0" t="0" r="r" b="b"/>
                <a:pathLst>
                  <a:path w="12" h="12">
                    <a:moveTo>
                      <a:pt x="2" y="0"/>
                    </a:moveTo>
                    <a:lnTo>
                      <a:pt x="0" y="10"/>
                    </a:lnTo>
                    <a:lnTo>
                      <a:pt x="10" y="12"/>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39" name="Freeform 273"/>
              <p:cNvSpPr>
                <a:spLocks/>
              </p:cNvSpPr>
              <p:nvPr/>
            </p:nvSpPr>
            <p:spPr bwMode="auto">
              <a:xfrm>
                <a:off x="3329" y="3432"/>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0" name="Freeform 274"/>
              <p:cNvSpPr>
                <a:spLocks/>
              </p:cNvSpPr>
              <p:nvPr/>
            </p:nvSpPr>
            <p:spPr bwMode="auto">
              <a:xfrm>
                <a:off x="3339" y="3433"/>
                <a:ext cx="5" cy="6"/>
              </a:xfrm>
              <a:custGeom>
                <a:avLst/>
                <a:gdLst/>
                <a:ahLst/>
                <a:cxnLst>
                  <a:cxn ang="0">
                    <a:pos x="2" y="0"/>
                  </a:cxn>
                  <a:cxn ang="0">
                    <a:pos x="0" y="10"/>
                  </a:cxn>
                  <a:cxn ang="0">
                    <a:pos x="11" y="12"/>
                  </a:cxn>
                  <a:cxn ang="0">
                    <a:pos x="12" y="1"/>
                  </a:cxn>
                  <a:cxn ang="0">
                    <a:pos x="2" y="0"/>
                  </a:cxn>
                </a:cxnLst>
                <a:rect l="0" t="0" r="r" b="b"/>
                <a:pathLst>
                  <a:path w="12" h="12">
                    <a:moveTo>
                      <a:pt x="2" y="0"/>
                    </a:moveTo>
                    <a:lnTo>
                      <a:pt x="0" y="10"/>
                    </a:lnTo>
                    <a:lnTo>
                      <a:pt x="11" y="12"/>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1" name="Freeform 275"/>
              <p:cNvSpPr>
                <a:spLocks/>
              </p:cNvSpPr>
              <p:nvPr/>
            </p:nvSpPr>
            <p:spPr bwMode="auto">
              <a:xfrm>
                <a:off x="3349" y="3434"/>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2" name="Freeform 276"/>
              <p:cNvSpPr>
                <a:spLocks/>
              </p:cNvSpPr>
              <p:nvPr/>
            </p:nvSpPr>
            <p:spPr bwMode="auto">
              <a:xfrm>
                <a:off x="3359" y="3436"/>
                <a:ext cx="6" cy="5"/>
              </a:xfrm>
              <a:custGeom>
                <a:avLst/>
                <a:gdLst/>
                <a:ahLst/>
                <a:cxnLst>
                  <a:cxn ang="0">
                    <a:pos x="1" y="0"/>
                  </a:cxn>
                  <a:cxn ang="0">
                    <a:pos x="0" y="10"/>
                  </a:cxn>
                  <a:cxn ang="0">
                    <a:pos x="10" y="12"/>
                  </a:cxn>
                  <a:cxn ang="0">
                    <a:pos x="11" y="2"/>
                  </a:cxn>
                  <a:cxn ang="0">
                    <a:pos x="1" y="0"/>
                  </a:cxn>
                </a:cxnLst>
                <a:rect l="0" t="0" r="r" b="b"/>
                <a:pathLst>
                  <a:path w="11" h="12">
                    <a:moveTo>
                      <a:pt x="1" y="0"/>
                    </a:moveTo>
                    <a:lnTo>
                      <a:pt x="0" y="10"/>
                    </a:lnTo>
                    <a:lnTo>
                      <a:pt x="10" y="12"/>
                    </a:lnTo>
                    <a:lnTo>
                      <a:pt x="11"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3" name="Freeform 277"/>
              <p:cNvSpPr>
                <a:spLocks/>
              </p:cNvSpPr>
              <p:nvPr/>
            </p:nvSpPr>
            <p:spPr bwMode="auto">
              <a:xfrm>
                <a:off x="3369" y="3437"/>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4" name="Freeform 278"/>
              <p:cNvSpPr>
                <a:spLocks/>
              </p:cNvSpPr>
              <p:nvPr/>
            </p:nvSpPr>
            <p:spPr bwMode="auto">
              <a:xfrm>
                <a:off x="3379" y="3438"/>
                <a:ext cx="6" cy="6"/>
              </a:xfrm>
              <a:custGeom>
                <a:avLst/>
                <a:gdLst/>
                <a:ahLst/>
                <a:cxnLst>
                  <a:cxn ang="0">
                    <a:pos x="1" y="0"/>
                  </a:cxn>
                  <a:cxn ang="0">
                    <a:pos x="0" y="10"/>
                  </a:cxn>
                  <a:cxn ang="0">
                    <a:pos x="10" y="12"/>
                  </a:cxn>
                  <a:cxn ang="0">
                    <a:pos x="12" y="2"/>
                  </a:cxn>
                  <a:cxn ang="0">
                    <a:pos x="1" y="0"/>
                  </a:cxn>
                </a:cxnLst>
                <a:rect l="0" t="0" r="r" b="b"/>
                <a:pathLst>
                  <a:path w="12" h="12">
                    <a:moveTo>
                      <a:pt x="1" y="0"/>
                    </a:moveTo>
                    <a:lnTo>
                      <a:pt x="0" y="10"/>
                    </a:lnTo>
                    <a:lnTo>
                      <a:pt x="10" y="12"/>
                    </a:lnTo>
                    <a:lnTo>
                      <a:pt x="12"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5" name="Freeform 279"/>
              <p:cNvSpPr>
                <a:spLocks/>
              </p:cNvSpPr>
              <p:nvPr/>
            </p:nvSpPr>
            <p:spPr bwMode="auto">
              <a:xfrm>
                <a:off x="3389" y="3439"/>
                <a:ext cx="6" cy="7"/>
              </a:xfrm>
              <a:custGeom>
                <a:avLst/>
                <a:gdLst/>
                <a:ahLst/>
                <a:cxnLst>
                  <a:cxn ang="0">
                    <a:pos x="2" y="0"/>
                  </a:cxn>
                  <a:cxn ang="0">
                    <a:pos x="0" y="10"/>
                  </a:cxn>
                  <a:cxn ang="0">
                    <a:pos x="10" y="12"/>
                  </a:cxn>
                  <a:cxn ang="0">
                    <a:pos x="12" y="2"/>
                  </a:cxn>
                  <a:cxn ang="0">
                    <a:pos x="2" y="0"/>
                  </a:cxn>
                </a:cxnLst>
                <a:rect l="0" t="0" r="r" b="b"/>
                <a:pathLst>
                  <a:path w="12" h="12">
                    <a:moveTo>
                      <a:pt x="2" y="0"/>
                    </a:moveTo>
                    <a:lnTo>
                      <a:pt x="0" y="10"/>
                    </a:lnTo>
                    <a:lnTo>
                      <a:pt x="10" y="12"/>
                    </a:lnTo>
                    <a:lnTo>
                      <a:pt x="12" y="2"/>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6" name="Freeform 280"/>
              <p:cNvSpPr>
                <a:spLocks/>
              </p:cNvSpPr>
              <p:nvPr/>
            </p:nvSpPr>
            <p:spPr bwMode="auto">
              <a:xfrm>
                <a:off x="3399" y="3441"/>
                <a:ext cx="5"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7" name="Freeform 281"/>
              <p:cNvSpPr>
                <a:spLocks/>
              </p:cNvSpPr>
              <p:nvPr/>
            </p:nvSpPr>
            <p:spPr bwMode="auto">
              <a:xfrm>
                <a:off x="3409" y="3443"/>
                <a:ext cx="5" cy="5"/>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8" name="Freeform 282"/>
              <p:cNvSpPr>
                <a:spLocks/>
              </p:cNvSpPr>
              <p:nvPr/>
            </p:nvSpPr>
            <p:spPr bwMode="auto">
              <a:xfrm>
                <a:off x="3419" y="3444"/>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49" name="Freeform 283"/>
              <p:cNvSpPr>
                <a:spLocks/>
              </p:cNvSpPr>
              <p:nvPr/>
            </p:nvSpPr>
            <p:spPr bwMode="auto">
              <a:xfrm>
                <a:off x="3429" y="3445"/>
                <a:ext cx="6" cy="6"/>
              </a:xfrm>
              <a:custGeom>
                <a:avLst/>
                <a:gdLst/>
                <a:ahLst/>
                <a:cxnLst>
                  <a:cxn ang="0">
                    <a:pos x="1" y="0"/>
                  </a:cxn>
                  <a:cxn ang="0">
                    <a:pos x="0" y="10"/>
                  </a:cxn>
                  <a:cxn ang="0">
                    <a:pos x="10" y="12"/>
                  </a:cxn>
                  <a:cxn ang="0">
                    <a:pos x="11" y="1"/>
                  </a:cxn>
                  <a:cxn ang="0">
                    <a:pos x="1" y="0"/>
                  </a:cxn>
                </a:cxnLst>
                <a:rect l="0" t="0" r="r" b="b"/>
                <a:pathLst>
                  <a:path w="11" h="12">
                    <a:moveTo>
                      <a:pt x="1" y="0"/>
                    </a:moveTo>
                    <a:lnTo>
                      <a:pt x="0" y="10"/>
                    </a:lnTo>
                    <a:lnTo>
                      <a:pt x="10" y="12"/>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0" name="Freeform 284"/>
              <p:cNvSpPr>
                <a:spLocks/>
              </p:cNvSpPr>
              <p:nvPr/>
            </p:nvSpPr>
            <p:spPr bwMode="auto">
              <a:xfrm>
                <a:off x="3439" y="3446"/>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1" name="Freeform 285"/>
              <p:cNvSpPr>
                <a:spLocks/>
              </p:cNvSpPr>
              <p:nvPr/>
            </p:nvSpPr>
            <p:spPr bwMode="auto">
              <a:xfrm>
                <a:off x="3449" y="3448"/>
                <a:ext cx="6" cy="5"/>
              </a:xfrm>
              <a:custGeom>
                <a:avLst/>
                <a:gdLst/>
                <a:ahLst/>
                <a:cxnLst>
                  <a:cxn ang="0">
                    <a:pos x="1" y="0"/>
                  </a:cxn>
                  <a:cxn ang="0">
                    <a:pos x="0" y="10"/>
                  </a:cxn>
                  <a:cxn ang="0">
                    <a:pos x="10" y="12"/>
                  </a:cxn>
                  <a:cxn ang="0">
                    <a:pos x="11" y="1"/>
                  </a:cxn>
                  <a:cxn ang="0">
                    <a:pos x="1" y="0"/>
                  </a:cxn>
                </a:cxnLst>
                <a:rect l="0" t="0" r="r" b="b"/>
                <a:pathLst>
                  <a:path w="11" h="12">
                    <a:moveTo>
                      <a:pt x="1" y="0"/>
                    </a:moveTo>
                    <a:lnTo>
                      <a:pt x="0" y="10"/>
                    </a:lnTo>
                    <a:lnTo>
                      <a:pt x="10" y="12"/>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2" name="Freeform 286"/>
              <p:cNvSpPr>
                <a:spLocks/>
              </p:cNvSpPr>
              <p:nvPr/>
            </p:nvSpPr>
            <p:spPr bwMode="auto">
              <a:xfrm>
                <a:off x="3459" y="3449"/>
                <a:ext cx="6"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3" name="Freeform 287"/>
              <p:cNvSpPr>
                <a:spLocks/>
              </p:cNvSpPr>
              <p:nvPr/>
            </p:nvSpPr>
            <p:spPr bwMode="auto">
              <a:xfrm>
                <a:off x="3469" y="3450"/>
                <a:ext cx="5" cy="6"/>
              </a:xfrm>
              <a:custGeom>
                <a:avLst/>
                <a:gdLst/>
                <a:ahLst/>
                <a:cxnLst>
                  <a:cxn ang="0">
                    <a:pos x="1" y="0"/>
                  </a:cxn>
                  <a:cxn ang="0">
                    <a:pos x="0" y="10"/>
                  </a:cxn>
                  <a:cxn ang="0">
                    <a:pos x="8" y="12"/>
                  </a:cxn>
                  <a:cxn ang="0">
                    <a:pos x="10" y="2"/>
                  </a:cxn>
                  <a:cxn ang="0">
                    <a:pos x="1" y="0"/>
                  </a:cxn>
                </a:cxnLst>
                <a:rect l="0" t="0" r="r" b="b"/>
                <a:pathLst>
                  <a:path w="10" h="12">
                    <a:moveTo>
                      <a:pt x="1" y="0"/>
                    </a:moveTo>
                    <a:lnTo>
                      <a:pt x="0" y="10"/>
                    </a:lnTo>
                    <a:lnTo>
                      <a:pt x="8" y="12"/>
                    </a:lnTo>
                    <a:lnTo>
                      <a:pt x="10" y="2"/>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4" name="Freeform 288"/>
              <p:cNvSpPr>
                <a:spLocks/>
              </p:cNvSpPr>
              <p:nvPr/>
            </p:nvSpPr>
            <p:spPr bwMode="auto">
              <a:xfrm>
                <a:off x="3479" y="3451"/>
                <a:ext cx="5" cy="6"/>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5" name="Freeform 289"/>
              <p:cNvSpPr>
                <a:spLocks/>
              </p:cNvSpPr>
              <p:nvPr/>
            </p:nvSpPr>
            <p:spPr bwMode="auto">
              <a:xfrm>
                <a:off x="3489" y="3453"/>
                <a:ext cx="5"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6" name="Freeform 290"/>
              <p:cNvSpPr>
                <a:spLocks/>
              </p:cNvSpPr>
              <p:nvPr/>
            </p:nvSpPr>
            <p:spPr bwMode="auto">
              <a:xfrm>
                <a:off x="3499" y="3455"/>
                <a:ext cx="6" cy="5"/>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7" name="Freeform 291"/>
              <p:cNvSpPr>
                <a:spLocks/>
              </p:cNvSpPr>
              <p:nvPr/>
            </p:nvSpPr>
            <p:spPr bwMode="auto">
              <a:xfrm>
                <a:off x="3509" y="3456"/>
                <a:ext cx="6" cy="5"/>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8" name="Freeform 292"/>
              <p:cNvSpPr>
                <a:spLocks/>
              </p:cNvSpPr>
              <p:nvPr/>
            </p:nvSpPr>
            <p:spPr bwMode="auto">
              <a:xfrm>
                <a:off x="3519" y="3457"/>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59" name="Freeform 293"/>
              <p:cNvSpPr>
                <a:spLocks/>
              </p:cNvSpPr>
              <p:nvPr/>
            </p:nvSpPr>
            <p:spPr bwMode="auto">
              <a:xfrm>
                <a:off x="3529" y="3458"/>
                <a:ext cx="6" cy="6"/>
              </a:xfrm>
              <a:custGeom>
                <a:avLst/>
                <a:gdLst/>
                <a:ahLst/>
                <a:cxnLst>
                  <a:cxn ang="0">
                    <a:pos x="2" y="0"/>
                  </a:cxn>
                  <a:cxn ang="0">
                    <a:pos x="0" y="10"/>
                  </a:cxn>
                  <a:cxn ang="0">
                    <a:pos x="10" y="11"/>
                  </a:cxn>
                  <a:cxn ang="0">
                    <a:pos x="12" y="1"/>
                  </a:cxn>
                  <a:cxn ang="0">
                    <a:pos x="2" y="0"/>
                  </a:cxn>
                </a:cxnLst>
                <a:rect l="0" t="0" r="r" b="b"/>
                <a:pathLst>
                  <a:path w="12" h="11">
                    <a:moveTo>
                      <a:pt x="2" y="0"/>
                    </a:moveTo>
                    <a:lnTo>
                      <a:pt x="0" y="10"/>
                    </a:lnTo>
                    <a:lnTo>
                      <a:pt x="10"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60" name="Freeform 294"/>
              <p:cNvSpPr>
                <a:spLocks/>
              </p:cNvSpPr>
              <p:nvPr/>
            </p:nvSpPr>
            <p:spPr bwMode="auto">
              <a:xfrm>
                <a:off x="3539" y="3460"/>
                <a:ext cx="5" cy="5"/>
              </a:xfrm>
              <a:custGeom>
                <a:avLst/>
                <a:gdLst/>
                <a:ahLst/>
                <a:cxnLst>
                  <a:cxn ang="0">
                    <a:pos x="1" y="0"/>
                  </a:cxn>
                  <a:cxn ang="0">
                    <a:pos x="0" y="10"/>
                  </a:cxn>
                  <a:cxn ang="0">
                    <a:pos x="8" y="12"/>
                  </a:cxn>
                  <a:cxn ang="0">
                    <a:pos x="10" y="1"/>
                  </a:cxn>
                  <a:cxn ang="0">
                    <a:pos x="1" y="0"/>
                  </a:cxn>
                </a:cxnLst>
                <a:rect l="0" t="0" r="r" b="b"/>
                <a:pathLst>
                  <a:path w="10" h="12">
                    <a:moveTo>
                      <a:pt x="1" y="0"/>
                    </a:moveTo>
                    <a:lnTo>
                      <a:pt x="0" y="10"/>
                    </a:lnTo>
                    <a:lnTo>
                      <a:pt x="8" y="12"/>
                    </a:lnTo>
                    <a:lnTo>
                      <a:pt x="10"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61" name="Freeform 295"/>
              <p:cNvSpPr>
                <a:spLocks/>
              </p:cNvSpPr>
              <p:nvPr/>
            </p:nvSpPr>
            <p:spPr bwMode="auto">
              <a:xfrm>
                <a:off x="3549" y="3461"/>
                <a:ext cx="5" cy="6"/>
              </a:xfrm>
              <a:custGeom>
                <a:avLst/>
                <a:gdLst/>
                <a:ahLst/>
                <a:cxnLst>
                  <a:cxn ang="0">
                    <a:pos x="2" y="0"/>
                  </a:cxn>
                  <a:cxn ang="0">
                    <a:pos x="0" y="10"/>
                  </a:cxn>
                  <a:cxn ang="0">
                    <a:pos x="11" y="11"/>
                  </a:cxn>
                  <a:cxn ang="0">
                    <a:pos x="12" y="1"/>
                  </a:cxn>
                  <a:cxn ang="0">
                    <a:pos x="2" y="0"/>
                  </a:cxn>
                </a:cxnLst>
                <a:rect l="0" t="0" r="r" b="b"/>
                <a:pathLst>
                  <a:path w="12" h="11">
                    <a:moveTo>
                      <a:pt x="2" y="0"/>
                    </a:moveTo>
                    <a:lnTo>
                      <a:pt x="0" y="10"/>
                    </a:lnTo>
                    <a:lnTo>
                      <a:pt x="11" y="11"/>
                    </a:lnTo>
                    <a:lnTo>
                      <a:pt x="12" y="1"/>
                    </a:lnTo>
                    <a:lnTo>
                      <a:pt x="2"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62" name="Freeform 296"/>
              <p:cNvSpPr>
                <a:spLocks/>
              </p:cNvSpPr>
              <p:nvPr/>
            </p:nvSpPr>
            <p:spPr bwMode="auto">
              <a:xfrm>
                <a:off x="3559" y="3462"/>
                <a:ext cx="5" cy="6"/>
              </a:xfrm>
              <a:custGeom>
                <a:avLst/>
                <a:gdLst/>
                <a:ahLst/>
                <a:cxnLst>
                  <a:cxn ang="0">
                    <a:pos x="1" y="0"/>
                  </a:cxn>
                  <a:cxn ang="0">
                    <a:pos x="0" y="10"/>
                  </a:cxn>
                  <a:cxn ang="0">
                    <a:pos x="10" y="12"/>
                  </a:cxn>
                  <a:cxn ang="0">
                    <a:pos x="11" y="1"/>
                  </a:cxn>
                  <a:cxn ang="0">
                    <a:pos x="1" y="0"/>
                  </a:cxn>
                </a:cxnLst>
                <a:rect l="0" t="0" r="r" b="b"/>
                <a:pathLst>
                  <a:path w="11" h="12">
                    <a:moveTo>
                      <a:pt x="1" y="0"/>
                    </a:moveTo>
                    <a:lnTo>
                      <a:pt x="0" y="10"/>
                    </a:lnTo>
                    <a:lnTo>
                      <a:pt x="10" y="12"/>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sp>
            <p:nvSpPr>
              <p:cNvPr id="1363" name="Freeform 297"/>
              <p:cNvSpPr>
                <a:spLocks/>
              </p:cNvSpPr>
              <p:nvPr/>
            </p:nvSpPr>
            <p:spPr bwMode="auto">
              <a:xfrm>
                <a:off x="3569" y="3463"/>
                <a:ext cx="6" cy="6"/>
              </a:xfrm>
              <a:custGeom>
                <a:avLst/>
                <a:gdLst/>
                <a:ahLst/>
                <a:cxnLst>
                  <a:cxn ang="0">
                    <a:pos x="1" y="0"/>
                  </a:cxn>
                  <a:cxn ang="0">
                    <a:pos x="0" y="10"/>
                  </a:cxn>
                  <a:cxn ang="0">
                    <a:pos x="10" y="11"/>
                  </a:cxn>
                  <a:cxn ang="0">
                    <a:pos x="11" y="1"/>
                  </a:cxn>
                  <a:cxn ang="0">
                    <a:pos x="1" y="0"/>
                  </a:cxn>
                </a:cxnLst>
                <a:rect l="0" t="0" r="r" b="b"/>
                <a:pathLst>
                  <a:path w="11" h="11">
                    <a:moveTo>
                      <a:pt x="1" y="0"/>
                    </a:moveTo>
                    <a:lnTo>
                      <a:pt x="0" y="10"/>
                    </a:lnTo>
                    <a:lnTo>
                      <a:pt x="10" y="11"/>
                    </a:lnTo>
                    <a:lnTo>
                      <a:pt x="11" y="1"/>
                    </a:lnTo>
                    <a:lnTo>
                      <a:pt x="1" y="0"/>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grpSp>
        <p:grpSp>
          <p:nvGrpSpPr>
            <p:cNvPr id="13" name="Group 298"/>
            <p:cNvGrpSpPr>
              <a:grpSpLocks/>
            </p:cNvGrpSpPr>
            <p:nvPr/>
          </p:nvGrpSpPr>
          <p:grpSpPr bwMode="auto">
            <a:xfrm>
              <a:off x="3182" y="3263"/>
              <a:ext cx="53" cy="52"/>
              <a:chOff x="3182" y="3263"/>
              <a:chExt cx="53" cy="52"/>
            </a:xfrm>
          </p:grpSpPr>
          <p:sp>
            <p:nvSpPr>
              <p:cNvPr id="1249" name="Oval 299"/>
              <p:cNvSpPr>
                <a:spLocks noChangeArrowheads="1"/>
              </p:cNvSpPr>
              <p:nvPr/>
            </p:nvSpPr>
            <p:spPr bwMode="auto">
              <a:xfrm>
                <a:off x="3182" y="3263"/>
                <a:ext cx="53"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1250" name="Oval 300"/>
              <p:cNvSpPr>
                <a:spLocks noChangeArrowheads="1"/>
              </p:cNvSpPr>
              <p:nvPr/>
            </p:nvSpPr>
            <p:spPr bwMode="auto">
              <a:xfrm>
                <a:off x="3182" y="3263"/>
                <a:ext cx="51" cy="50"/>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1251" name="Oval 301"/>
              <p:cNvSpPr>
                <a:spLocks noChangeArrowheads="1"/>
              </p:cNvSpPr>
              <p:nvPr/>
            </p:nvSpPr>
            <p:spPr bwMode="auto">
              <a:xfrm>
                <a:off x="3184" y="3264"/>
                <a:ext cx="48"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1252" name="Oval 302"/>
              <p:cNvSpPr>
                <a:spLocks noChangeArrowheads="1"/>
              </p:cNvSpPr>
              <p:nvPr/>
            </p:nvSpPr>
            <p:spPr bwMode="auto">
              <a:xfrm>
                <a:off x="3185" y="3265"/>
                <a:ext cx="46" cy="46"/>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1253" name="Oval 303"/>
              <p:cNvSpPr>
                <a:spLocks noChangeArrowheads="1"/>
              </p:cNvSpPr>
              <p:nvPr/>
            </p:nvSpPr>
            <p:spPr bwMode="auto">
              <a:xfrm>
                <a:off x="3185" y="3266"/>
                <a:ext cx="45" cy="44"/>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1254" name="Oval 304"/>
              <p:cNvSpPr>
                <a:spLocks noChangeArrowheads="1"/>
              </p:cNvSpPr>
              <p:nvPr/>
            </p:nvSpPr>
            <p:spPr bwMode="auto">
              <a:xfrm>
                <a:off x="3187" y="3267"/>
                <a:ext cx="42" cy="42"/>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1255" name="Oval 305"/>
              <p:cNvSpPr>
                <a:spLocks noChangeArrowheads="1"/>
              </p:cNvSpPr>
              <p:nvPr/>
            </p:nvSpPr>
            <p:spPr bwMode="auto">
              <a:xfrm>
                <a:off x="3188" y="3269"/>
                <a:ext cx="40"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1256" name="Oval 306"/>
              <p:cNvSpPr>
                <a:spLocks noChangeArrowheads="1"/>
              </p:cNvSpPr>
              <p:nvPr/>
            </p:nvSpPr>
            <p:spPr bwMode="auto">
              <a:xfrm>
                <a:off x="3189" y="3269"/>
                <a:ext cx="37"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1257" name="Oval 307"/>
              <p:cNvSpPr>
                <a:spLocks noChangeArrowheads="1"/>
              </p:cNvSpPr>
              <p:nvPr/>
            </p:nvSpPr>
            <p:spPr bwMode="auto">
              <a:xfrm>
                <a:off x="3190" y="3270"/>
                <a:ext cx="36" cy="36"/>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1258" name="Oval 308"/>
              <p:cNvSpPr>
                <a:spLocks noChangeArrowheads="1"/>
              </p:cNvSpPr>
              <p:nvPr/>
            </p:nvSpPr>
            <p:spPr bwMode="auto">
              <a:xfrm>
                <a:off x="3191" y="3272"/>
                <a:ext cx="34"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1259" name="Oval 309"/>
              <p:cNvSpPr>
                <a:spLocks noChangeArrowheads="1"/>
              </p:cNvSpPr>
              <p:nvPr/>
            </p:nvSpPr>
            <p:spPr bwMode="auto">
              <a:xfrm>
                <a:off x="3192" y="3273"/>
                <a:ext cx="31" cy="30"/>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1260" name="Oval 310"/>
              <p:cNvSpPr>
                <a:spLocks noChangeArrowheads="1"/>
              </p:cNvSpPr>
              <p:nvPr/>
            </p:nvSpPr>
            <p:spPr bwMode="auto">
              <a:xfrm>
                <a:off x="3194" y="3274"/>
                <a:ext cx="28" cy="28"/>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1261" name="Oval 311"/>
              <p:cNvSpPr>
                <a:spLocks noChangeArrowheads="1"/>
              </p:cNvSpPr>
              <p:nvPr/>
            </p:nvSpPr>
            <p:spPr bwMode="auto">
              <a:xfrm>
                <a:off x="3194" y="3275"/>
                <a:ext cx="27" cy="26"/>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1262" name="Oval 312"/>
              <p:cNvSpPr>
                <a:spLocks noChangeArrowheads="1"/>
              </p:cNvSpPr>
              <p:nvPr/>
            </p:nvSpPr>
            <p:spPr bwMode="auto">
              <a:xfrm>
                <a:off x="3196" y="3276"/>
                <a:ext cx="25" cy="25"/>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1263" name="Oval 313"/>
              <p:cNvSpPr>
                <a:spLocks noChangeArrowheads="1"/>
              </p:cNvSpPr>
              <p:nvPr/>
            </p:nvSpPr>
            <p:spPr bwMode="auto">
              <a:xfrm>
                <a:off x="3197" y="3277"/>
                <a:ext cx="23" cy="22"/>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1264" name="Oval 314"/>
              <p:cNvSpPr>
                <a:spLocks noChangeArrowheads="1"/>
              </p:cNvSpPr>
              <p:nvPr/>
            </p:nvSpPr>
            <p:spPr bwMode="auto">
              <a:xfrm>
                <a:off x="3198" y="3278"/>
                <a:ext cx="20" cy="20"/>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1265" name="Oval 315"/>
              <p:cNvSpPr>
                <a:spLocks noChangeArrowheads="1"/>
              </p:cNvSpPr>
              <p:nvPr/>
            </p:nvSpPr>
            <p:spPr bwMode="auto">
              <a:xfrm>
                <a:off x="3199" y="3279"/>
                <a:ext cx="19" cy="19"/>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1266" name="Oval 316"/>
              <p:cNvSpPr>
                <a:spLocks noChangeArrowheads="1"/>
              </p:cNvSpPr>
              <p:nvPr/>
            </p:nvSpPr>
            <p:spPr bwMode="auto">
              <a:xfrm>
                <a:off x="3200" y="3281"/>
                <a:ext cx="16" cy="15"/>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1267" name="Oval 317"/>
              <p:cNvSpPr>
                <a:spLocks noChangeArrowheads="1"/>
              </p:cNvSpPr>
              <p:nvPr/>
            </p:nvSpPr>
            <p:spPr bwMode="auto">
              <a:xfrm>
                <a:off x="3201" y="3281"/>
                <a:ext cx="14" cy="14"/>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1268" name="Oval 318"/>
              <p:cNvSpPr>
                <a:spLocks noChangeArrowheads="1"/>
              </p:cNvSpPr>
              <p:nvPr/>
            </p:nvSpPr>
            <p:spPr bwMode="auto">
              <a:xfrm>
                <a:off x="3203" y="3282"/>
                <a:ext cx="11" cy="12"/>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1269" name="Oval 319"/>
              <p:cNvSpPr>
                <a:spLocks noChangeArrowheads="1"/>
              </p:cNvSpPr>
              <p:nvPr/>
            </p:nvSpPr>
            <p:spPr bwMode="auto">
              <a:xfrm>
                <a:off x="3203" y="3284"/>
                <a:ext cx="10" cy="9"/>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1270" name="Oval 320"/>
              <p:cNvSpPr>
                <a:spLocks noChangeArrowheads="1"/>
              </p:cNvSpPr>
              <p:nvPr/>
            </p:nvSpPr>
            <p:spPr bwMode="auto">
              <a:xfrm>
                <a:off x="3204" y="3284"/>
                <a:ext cx="8" cy="8"/>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1271" name="Oval 321"/>
              <p:cNvSpPr>
                <a:spLocks noChangeArrowheads="1"/>
              </p:cNvSpPr>
              <p:nvPr/>
            </p:nvSpPr>
            <p:spPr bwMode="auto">
              <a:xfrm>
                <a:off x="3206" y="3286"/>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1272" name="Oval 322"/>
              <p:cNvSpPr>
                <a:spLocks noChangeArrowheads="1"/>
              </p:cNvSpPr>
              <p:nvPr/>
            </p:nvSpPr>
            <p:spPr bwMode="auto">
              <a:xfrm>
                <a:off x="3207" y="3287"/>
                <a:ext cx="2" cy="2"/>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1273" name="Oval 323"/>
              <p:cNvSpPr>
                <a:spLocks noChangeArrowheads="1"/>
              </p:cNvSpPr>
              <p:nvPr/>
            </p:nvSpPr>
            <p:spPr bwMode="auto">
              <a:xfrm>
                <a:off x="3208" y="3287"/>
                <a:ext cx="1" cy="2"/>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14" name="Group 324"/>
            <p:cNvGrpSpPr>
              <a:grpSpLocks/>
            </p:cNvGrpSpPr>
            <p:nvPr/>
          </p:nvGrpSpPr>
          <p:grpSpPr bwMode="auto">
            <a:xfrm>
              <a:off x="3429" y="3368"/>
              <a:ext cx="52" cy="51"/>
              <a:chOff x="3429" y="3368"/>
              <a:chExt cx="52" cy="51"/>
            </a:xfrm>
          </p:grpSpPr>
          <p:sp>
            <p:nvSpPr>
              <p:cNvPr id="1224" name="Oval 325"/>
              <p:cNvSpPr>
                <a:spLocks noChangeArrowheads="1"/>
              </p:cNvSpPr>
              <p:nvPr/>
            </p:nvSpPr>
            <p:spPr bwMode="auto">
              <a:xfrm>
                <a:off x="3429" y="3368"/>
                <a:ext cx="52" cy="51"/>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1225" name="Oval 326"/>
              <p:cNvSpPr>
                <a:spLocks noChangeArrowheads="1"/>
              </p:cNvSpPr>
              <p:nvPr/>
            </p:nvSpPr>
            <p:spPr bwMode="auto">
              <a:xfrm>
                <a:off x="3429" y="3368"/>
                <a:ext cx="51" cy="50"/>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1226" name="Oval 327"/>
              <p:cNvSpPr>
                <a:spLocks noChangeArrowheads="1"/>
              </p:cNvSpPr>
              <p:nvPr/>
            </p:nvSpPr>
            <p:spPr bwMode="auto">
              <a:xfrm>
                <a:off x="3430" y="3369"/>
                <a:ext cx="49"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1227" name="Oval 328"/>
              <p:cNvSpPr>
                <a:spLocks noChangeArrowheads="1"/>
              </p:cNvSpPr>
              <p:nvPr/>
            </p:nvSpPr>
            <p:spPr bwMode="auto">
              <a:xfrm>
                <a:off x="3431" y="3370"/>
                <a:ext cx="46"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1228" name="Oval 329"/>
              <p:cNvSpPr>
                <a:spLocks noChangeArrowheads="1"/>
              </p:cNvSpPr>
              <p:nvPr/>
            </p:nvSpPr>
            <p:spPr bwMode="auto">
              <a:xfrm>
                <a:off x="3432" y="3371"/>
                <a:ext cx="45" cy="44"/>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1229" name="Oval 330"/>
              <p:cNvSpPr>
                <a:spLocks noChangeArrowheads="1"/>
              </p:cNvSpPr>
              <p:nvPr/>
            </p:nvSpPr>
            <p:spPr bwMode="auto">
              <a:xfrm>
                <a:off x="3433" y="3372"/>
                <a:ext cx="43" cy="42"/>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1230" name="Oval 331"/>
              <p:cNvSpPr>
                <a:spLocks noChangeArrowheads="1"/>
              </p:cNvSpPr>
              <p:nvPr/>
            </p:nvSpPr>
            <p:spPr bwMode="auto">
              <a:xfrm>
                <a:off x="3435" y="3373"/>
                <a:ext cx="39"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1231" name="Oval 332"/>
              <p:cNvSpPr>
                <a:spLocks noChangeArrowheads="1"/>
              </p:cNvSpPr>
              <p:nvPr/>
            </p:nvSpPr>
            <p:spPr bwMode="auto">
              <a:xfrm>
                <a:off x="3436" y="3374"/>
                <a:ext cx="37"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1232" name="Oval 333"/>
              <p:cNvSpPr>
                <a:spLocks noChangeArrowheads="1"/>
              </p:cNvSpPr>
              <p:nvPr/>
            </p:nvSpPr>
            <p:spPr bwMode="auto">
              <a:xfrm>
                <a:off x="3436" y="3375"/>
                <a:ext cx="36"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1233" name="Oval 334"/>
              <p:cNvSpPr>
                <a:spLocks noChangeArrowheads="1"/>
              </p:cNvSpPr>
              <p:nvPr/>
            </p:nvSpPr>
            <p:spPr bwMode="auto">
              <a:xfrm>
                <a:off x="3438" y="3376"/>
                <a:ext cx="33"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1234" name="Oval 335"/>
              <p:cNvSpPr>
                <a:spLocks noChangeArrowheads="1"/>
              </p:cNvSpPr>
              <p:nvPr/>
            </p:nvSpPr>
            <p:spPr bwMode="auto">
              <a:xfrm>
                <a:off x="3439" y="3378"/>
                <a:ext cx="31" cy="30"/>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1235" name="Oval 336"/>
              <p:cNvSpPr>
                <a:spLocks noChangeArrowheads="1"/>
              </p:cNvSpPr>
              <p:nvPr/>
            </p:nvSpPr>
            <p:spPr bwMode="auto">
              <a:xfrm>
                <a:off x="3440" y="3378"/>
                <a:ext cx="29" cy="29"/>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1236" name="Oval 337"/>
              <p:cNvSpPr>
                <a:spLocks noChangeArrowheads="1"/>
              </p:cNvSpPr>
              <p:nvPr/>
            </p:nvSpPr>
            <p:spPr bwMode="auto">
              <a:xfrm>
                <a:off x="3441" y="3380"/>
                <a:ext cx="27" cy="26"/>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1237" name="Oval 338"/>
              <p:cNvSpPr>
                <a:spLocks noChangeArrowheads="1"/>
              </p:cNvSpPr>
              <p:nvPr/>
            </p:nvSpPr>
            <p:spPr bwMode="auto">
              <a:xfrm>
                <a:off x="3442" y="3381"/>
                <a:ext cx="25" cy="24"/>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1238" name="Oval 339"/>
              <p:cNvSpPr>
                <a:spLocks noChangeArrowheads="1"/>
              </p:cNvSpPr>
              <p:nvPr/>
            </p:nvSpPr>
            <p:spPr bwMode="auto">
              <a:xfrm>
                <a:off x="3443" y="3381"/>
                <a:ext cx="23"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1239" name="Oval 340"/>
              <p:cNvSpPr>
                <a:spLocks noChangeArrowheads="1"/>
              </p:cNvSpPr>
              <p:nvPr/>
            </p:nvSpPr>
            <p:spPr bwMode="auto">
              <a:xfrm>
                <a:off x="3445" y="3383"/>
                <a:ext cx="20" cy="20"/>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1240" name="Oval 341"/>
              <p:cNvSpPr>
                <a:spLocks noChangeArrowheads="1"/>
              </p:cNvSpPr>
              <p:nvPr/>
            </p:nvSpPr>
            <p:spPr bwMode="auto">
              <a:xfrm>
                <a:off x="3445" y="3384"/>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1241" name="Oval 342"/>
              <p:cNvSpPr>
                <a:spLocks noChangeArrowheads="1"/>
              </p:cNvSpPr>
              <p:nvPr/>
            </p:nvSpPr>
            <p:spPr bwMode="auto">
              <a:xfrm>
                <a:off x="3447" y="3385"/>
                <a:ext cx="16"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1242" name="Oval 343"/>
              <p:cNvSpPr>
                <a:spLocks noChangeArrowheads="1"/>
              </p:cNvSpPr>
              <p:nvPr/>
            </p:nvSpPr>
            <p:spPr bwMode="auto">
              <a:xfrm>
                <a:off x="3448" y="3386"/>
                <a:ext cx="14" cy="14"/>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1243" name="Oval 344"/>
              <p:cNvSpPr>
                <a:spLocks noChangeArrowheads="1"/>
              </p:cNvSpPr>
              <p:nvPr/>
            </p:nvSpPr>
            <p:spPr bwMode="auto">
              <a:xfrm>
                <a:off x="3449" y="3387"/>
                <a:ext cx="11"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1244" name="Oval 345"/>
              <p:cNvSpPr>
                <a:spLocks noChangeArrowheads="1"/>
              </p:cNvSpPr>
              <p:nvPr/>
            </p:nvSpPr>
            <p:spPr bwMode="auto">
              <a:xfrm>
                <a:off x="3450" y="3388"/>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1245" name="Oval 346"/>
              <p:cNvSpPr>
                <a:spLocks noChangeArrowheads="1"/>
              </p:cNvSpPr>
              <p:nvPr/>
            </p:nvSpPr>
            <p:spPr bwMode="auto">
              <a:xfrm>
                <a:off x="3451" y="3389"/>
                <a:ext cx="8" cy="8"/>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1246" name="Oval 347"/>
              <p:cNvSpPr>
                <a:spLocks noChangeArrowheads="1"/>
              </p:cNvSpPr>
              <p:nvPr/>
            </p:nvSpPr>
            <p:spPr bwMode="auto">
              <a:xfrm>
                <a:off x="3452" y="3390"/>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1247" name="Oval 348"/>
              <p:cNvSpPr>
                <a:spLocks noChangeArrowheads="1"/>
              </p:cNvSpPr>
              <p:nvPr/>
            </p:nvSpPr>
            <p:spPr bwMode="auto">
              <a:xfrm>
                <a:off x="3453" y="3392"/>
                <a:ext cx="3" cy="2"/>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1248" name="Oval 349"/>
              <p:cNvSpPr>
                <a:spLocks noChangeArrowheads="1"/>
              </p:cNvSpPr>
              <p:nvPr/>
            </p:nvSpPr>
            <p:spPr bwMode="auto">
              <a:xfrm>
                <a:off x="3454" y="3392"/>
                <a:ext cx="1"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16" name="Group 350"/>
            <p:cNvGrpSpPr>
              <a:grpSpLocks/>
            </p:cNvGrpSpPr>
            <p:nvPr/>
          </p:nvGrpSpPr>
          <p:grpSpPr bwMode="auto">
            <a:xfrm>
              <a:off x="2830" y="3576"/>
              <a:ext cx="52" cy="52"/>
              <a:chOff x="2830" y="3576"/>
              <a:chExt cx="52" cy="52"/>
            </a:xfrm>
          </p:grpSpPr>
          <p:sp>
            <p:nvSpPr>
              <p:cNvPr id="1199" name="Oval 351"/>
              <p:cNvSpPr>
                <a:spLocks noChangeArrowheads="1"/>
              </p:cNvSpPr>
              <p:nvPr/>
            </p:nvSpPr>
            <p:spPr bwMode="auto">
              <a:xfrm>
                <a:off x="2830" y="3576"/>
                <a:ext cx="52" cy="52"/>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1200" name="Oval 352"/>
              <p:cNvSpPr>
                <a:spLocks noChangeArrowheads="1"/>
              </p:cNvSpPr>
              <p:nvPr/>
            </p:nvSpPr>
            <p:spPr bwMode="auto">
              <a:xfrm>
                <a:off x="2830" y="3576"/>
                <a:ext cx="51" cy="51"/>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1201" name="Oval 353"/>
              <p:cNvSpPr>
                <a:spLocks noChangeArrowheads="1"/>
              </p:cNvSpPr>
              <p:nvPr/>
            </p:nvSpPr>
            <p:spPr bwMode="auto">
              <a:xfrm>
                <a:off x="2831" y="3577"/>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1202" name="Oval 354"/>
              <p:cNvSpPr>
                <a:spLocks noChangeArrowheads="1"/>
              </p:cNvSpPr>
              <p:nvPr/>
            </p:nvSpPr>
            <p:spPr bwMode="auto">
              <a:xfrm>
                <a:off x="2832" y="3579"/>
                <a:ext cx="46" cy="45"/>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1203" name="Oval 355"/>
              <p:cNvSpPr>
                <a:spLocks noChangeArrowheads="1"/>
              </p:cNvSpPr>
              <p:nvPr/>
            </p:nvSpPr>
            <p:spPr bwMode="auto">
              <a:xfrm>
                <a:off x="2833" y="3579"/>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1204" name="Oval 356"/>
              <p:cNvSpPr>
                <a:spLocks noChangeArrowheads="1"/>
              </p:cNvSpPr>
              <p:nvPr/>
            </p:nvSpPr>
            <p:spPr bwMode="auto">
              <a:xfrm>
                <a:off x="2834" y="3581"/>
                <a:ext cx="42" cy="41"/>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1205" name="Oval 357"/>
              <p:cNvSpPr>
                <a:spLocks noChangeArrowheads="1"/>
              </p:cNvSpPr>
              <p:nvPr/>
            </p:nvSpPr>
            <p:spPr bwMode="auto">
              <a:xfrm>
                <a:off x="2835" y="3582"/>
                <a:ext cx="40"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1206" name="Oval 358"/>
              <p:cNvSpPr>
                <a:spLocks noChangeArrowheads="1"/>
              </p:cNvSpPr>
              <p:nvPr/>
            </p:nvSpPr>
            <p:spPr bwMode="auto">
              <a:xfrm>
                <a:off x="2837" y="3583"/>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1207" name="Oval 359"/>
              <p:cNvSpPr>
                <a:spLocks noChangeArrowheads="1"/>
              </p:cNvSpPr>
              <p:nvPr/>
            </p:nvSpPr>
            <p:spPr bwMode="auto">
              <a:xfrm>
                <a:off x="2837" y="3584"/>
                <a:ext cx="36" cy="35"/>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1208" name="Oval 360"/>
              <p:cNvSpPr>
                <a:spLocks noChangeArrowheads="1"/>
              </p:cNvSpPr>
              <p:nvPr/>
            </p:nvSpPr>
            <p:spPr bwMode="auto">
              <a:xfrm>
                <a:off x="2839" y="3585"/>
                <a:ext cx="33" cy="33"/>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1209" name="Oval 361"/>
              <p:cNvSpPr>
                <a:spLocks noChangeArrowheads="1"/>
              </p:cNvSpPr>
              <p:nvPr/>
            </p:nvSpPr>
            <p:spPr bwMode="auto">
              <a:xfrm>
                <a:off x="2840" y="3586"/>
                <a:ext cx="31" cy="31"/>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1210" name="Oval 362"/>
              <p:cNvSpPr>
                <a:spLocks noChangeArrowheads="1"/>
              </p:cNvSpPr>
              <p:nvPr/>
            </p:nvSpPr>
            <p:spPr bwMode="auto">
              <a:xfrm>
                <a:off x="2841" y="3587"/>
                <a:ext cx="29" cy="28"/>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1211" name="Oval 363"/>
              <p:cNvSpPr>
                <a:spLocks noChangeArrowheads="1"/>
              </p:cNvSpPr>
              <p:nvPr/>
            </p:nvSpPr>
            <p:spPr bwMode="auto">
              <a:xfrm>
                <a:off x="2842" y="3588"/>
                <a:ext cx="27" cy="27"/>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1212" name="Oval 364"/>
              <p:cNvSpPr>
                <a:spLocks noChangeArrowheads="1"/>
              </p:cNvSpPr>
              <p:nvPr/>
            </p:nvSpPr>
            <p:spPr bwMode="auto">
              <a:xfrm>
                <a:off x="2843" y="3589"/>
                <a:ext cx="25"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1213" name="Oval 365"/>
              <p:cNvSpPr>
                <a:spLocks noChangeArrowheads="1"/>
              </p:cNvSpPr>
              <p:nvPr/>
            </p:nvSpPr>
            <p:spPr bwMode="auto">
              <a:xfrm>
                <a:off x="2844" y="3590"/>
                <a:ext cx="23" cy="23"/>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1214" name="Oval 366"/>
              <p:cNvSpPr>
                <a:spLocks noChangeArrowheads="1"/>
              </p:cNvSpPr>
              <p:nvPr/>
            </p:nvSpPr>
            <p:spPr bwMode="auto">
              <a:xfrm>
                <a:off x="2846" y="3591"/>
                <a:ext cx="20" cy="21"/>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1215" name="Oval 367"/>
              <p:cNvSpPr>
                <a:spLocks noChangeArrowheads="1"/>
              </p:cNvSpPr>
              <p:nvPr/>
            </p:nvSpPr>
            <p:spPr bwMode="auto">
              <a:xfrm>
                <a:off x="2846" y="3593"/>
                <a:ext cx="19" cy="18"/>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1216" name="Oval 368"/>
              <p:cNvSpPr>
                <a:spLocks noChangeArrowheads="1"/>
              </p:cNvSpPr>
              <p:nvPr/>
            </p:nvSpPr>
            <p:spPr bwMode="auto">
              <a:xfrm>
                <a:off x="2847" y="3594"/>
                <a:ext cx="17" cy="16"/>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1217" name="Oval 369"/>
              <p:cNvSpPr>
                <a:spLocks noChangeArrowheads="1"/>
              </p:cNvSpPr>
              <p:nvPr/>
            </p:nvSpPr>
            <p:spPr bwMode="auto">
              <a:xfrm>
                <a:off x="2849" y="3594"/>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1218" name="Oval 370"/>
              <p:cNvSpPr>
                <a:spLocks noChangeArrowheads="1"/>
              </p:cNvSpPr>
              <p:nvPr/>
            </p:nvSpPr>
            <p:spPr bwMode="auto">
              <a:xfrm>
                <a:off x="2850" y="3596"/>
                <a:ext cx="11" cy="11"/>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1219" name="Oval 371"/>
              <p:cNvSpPr>
                <a:spLocks noChangeArrowheads="1"/>
              </p:cNvSpPr>
              <p:nvPr/>
            </p:nvSpPr>
            <p:spPr bwMode="auto">
              <a:xfrm>
                <a:off x="2851" y="3597"/>
                <a:ext cx="10"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1220" name="Oval 372"/>
              <p:cNvSpPr>
                <a:spLocks noChangeArrowheads="1"/>
              </p:cNvSpPr>
              <p:nvPr/>
            </p:nvSpPr>
            <p:spPr bwMode="auto">
              <a:xfrm>
                <a:off x="2852" y="3598"/>
                <a:ext cx="7" cy="7"/>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1221" name="Oval 373"/>
              <p:cNvSpPr>
                <a:spLocks noChangeArrowheads="1"/>
              </p:cNvSpPr>
              <p:nvPr/>
            </p:nvSpPr>
            <p:spPr bwMode="auto">
              <a:xfrm>
                <a:off x="2853" y="3599"/>
                <a:ext cx="5"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1222" name="Oval 374"/>
              <p:cNvSpPr>
                <a:spLocks noChangeArrowheads="1"/>
              </p:cNvSpPr>
              <p:nvPr/>
            </p:nvSpPr>
            <p:spPr bwMode="auto">
              <a:xfrm>
                <a:off x="2854" y="3600"/>
                <a:ext cx="3" cy="3"/>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1223" name="Oval 375"/>
              <p:cNvSpPr>
                <a:spLocks noChangeArrowheads="1"/>
              </p:cNvSpPr>
              <p:nvPr/>
            </p:nvSpPr>
            <p:spPr bwMode="auto">
              <a:xfrm>
                <a:off x="2855" y="3601"/>
                <a:ext cx="1" cy="1"/>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17" name="Group 376"/>
            <p:cNvGrpSpPr>
              <a:grpSpLocks/>
            </p:cNvGrpSpPr>
            <p:nvPr/>
          </p:nvGrpSpPr>
          <p:grpSpPr bwMode="auto">
            <a:xfrm>
              <a:off x="2431" y="3649"/>
              <a:ext cx="52" cy="51"/>
              <a:chOff x="2431" y="3649"/>
              <a:chExt cx="52" cy="51"/>
            </a:xfrm>
          </p:grpSpPr>
          <p:sp>
            <p:nvSpPr>
              <p:cNvPr id="1174" name="Oval 377"/>
              <p:cNvSpPr>
                <a:spLocks noChangeArrowheads="1"/>
              </p:cNvSpPr>
              <p:nvPr/>
            </p:nvSpPr>
            <p:spPr bwMode="auto">
              <a:xfrm>
                <a:off x="2431" y="3649"/>
                <a:ext cx="52" cy="51"/>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1175" name="Oval 378"/>
              <p:cNvSpPr>
                <a:spLocks noChangeArrowheads="1"/>
              </p:cNvSpPr>
              <p:nvPr/>
            </p:nvSpPr>
            <p:spPr bwMode="auto">
              <a:xfrm>
                <a:off x="2431" y="3649"/>
                <a:ext cx="51" cy="50"/>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1176" name="Oval 379"/>
              <p:cNvSpPr>
                <a:spLocks noChangeArrowheads="1"/>
              </p:cNvSpPr>
              <p:nvPr/>
            </p:nvSpPr>
            <p:spPr bwMode="auto">
              <a:xfrm>
                <a:off x="2432" y="3650"/>
                <a:ext cx="48"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1177" name="Oval 380"/>
              <p:cNvSpPr>
                <a:spLocks noChangeArrowheads="1"/>
              </p:cNvSpPr>
              <p:nvPr/>
            </p:nvSpPr>
            <p:spPr bwMode="auto">
              <a:xfrm>
                <a:off x="2433" y="3651"/>
                <a:ext cx="46" cy="46"/>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1178" name="Oval 381"/>
              <p:cNvSpPr>
                <a:spLocks noChangeArrowheads="1"/>
              </p:cNvSpPr>
              <p:nvPr/>
            </p:nvSpPr>
            <p:spPr bwMode="auto">
              <a:xfrm>
                <a:off x="2434" y="3652"/>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1179" name="Oval 382"/>
              <p:cNvSpPr>
                <a:spLocks noChangeArrowheads="1"/>
              </p:cNvSpPr>
              <p:nvPr/>
            </p:nvSpPr>
            <p:spPr bwMode="auto">
              <a:xfrm>
                <a:off x="2435" y="3653"/>
                <a:ext cx="42" cy="42"/>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1180" name="Oval 383"/>
              <p:cNvSpPr>
                <a:spLocks noChangeArrowheads="1"/>
              </p:cNvSpPr>
              <p:nvPr/>
            </p:nvSpPr>
            <p:spPr bwMode="auto">
              <a:xfrm>
                <a:off x="2436" y="3654"/>
                <a:ext cx="40"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1181" name="Oval 384"/>
              <p:cNvSpPr>
                <a:spLocks noChangeArrowheads="1"/>
              </p:cNvSpPr>
              <p:nvPr/>
            </p:nvSpPr>
            <p:spPr bwMode="auto">
              <a:xfrm>
                <a:off x="2438" y="3655"/>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1182" name="Oval 385"/>
              <p:cNvSpPr>
                <a:spLocks noChangeArrowheads="1"/>
              </p:cNvSpPr>
              <p:nvPr/>
            </p:nvSpPr>
            <p:spPr bwMode="auto">
              <a:xfrm>
                <a:off x="2438" y="3656"/>
                <a:ext cx="36" cy="36"/>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1183" name="Oval 386"/>
              <p:cNvSpPr>
                <a:spLocks noChangeArrowheads="1"/>
              </p:cNvSpPr>
              <p:nvPr/>
            </p:nvSpPr>
            <p:spPr bwMode="auto">
              <a:xfrm>
                <a:off x="2439" y="3658"/>
                <a:ext cx="34" cy="32"/>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1184" name="Oval 387"/>
              <p:cNvSpPr>
                <a:spLocks noChangeArrowheads="1"/>
              </p:cNvSpPr>
              <p:nvPr/>
            </p:nvSpPr>
            <p:spPr bwMode="auto">
              <a:xfrm>
                <a:off x="2441" y="3659"/>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1185" name="Oval 388"/>
              <p:cNvSpPr>
                <a:spLocks noChangeArrowheads="1"/>
              </p:cNvSpPr>
              <p:nvPr/>
            </p:nvSpPr>
            <p:spPr bwMode="auto">
              <a:xfrm>
                <a:off x="2442" y="3659"/>
                <a:ext cx="28" cy="29"/>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1186" name="Oval 389"/>
              <p:cNvSpPr>
                <a:spLocks noChangeArrowheads="1"/>
              </p:cNvSpPr>
              <p:nvPr/>
            </p:nvSpPr>
            <p:spPr bwMode="auto">
              <a:xfrm>
                <a:off x="2443" y="3661"/>
                <a:ext cx="27" cy="26"/>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1187" name="Oval 390"/>
              <p:cNvSpPr>
                <a:spLocks noChangeArrowheads="1"/>
              </p:cNvSpPr>
              <p:nvPr/>
            </p:nvSpPr>
            <p:spPr bwMode="auto">
              <a:xfrm>
                <a:off x="2444" y="3662"/>
                <a:ext cx="25"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1188" name="Oval 391"/>
              <p:cNvSpPr>
                <a:spLocks noChangeArrowheads="1"/>
              </p:cNvSpPr>
              <p:nvPr/>
            </p:nvSpPr>
            <p:spPr bwMode="auto">
              <a:xfrm>
                <a:off x="2445" y="3663"/>
                <a:ext cx="23" cy="22"/>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1189" name="Oval 392"/>
              <p:cNvSpPr>
                <a:spLocks noChangeArrowheads="1"/>
              </p:cNvSpPr>
              <p:nvPr/>
            </p:nvSpPr>
            <p:spPr bwMode="auto">
              <a:xfrm>
                <a:off x="2446" y="3664"/>
                <a:ext cx="21"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1190" name="Oval 393"/>
              <p:cNvSpPr>
                <a:spLocks noChangeArrowheads="1"/>
              </p:cNvSpPr>
              <p:nvPr/>
            </p:nvSpPr>
            <p:spPr bwMode="auto">
              <a:xfrm>
                <a:off x="2447" y="3665"/>
                <a:ext cx="19" cy="18"/>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1191" name="Oval 394"/>
              <p:cNvSpPr>
                <a:spLocks noChangeArrowheads="1"/>
              </p:cNvSpPr>
              <p:nvPr/>
            </p:nvSpPr>
            <p:spPr bwMode="auto">
              <a:xfrm>
                <a:off x="2448" y="3666"/>
                <a:ext cx="17" cy="16"/>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1192" name="Oval 395"/>
              <p:cNvSpPr>
                <a:spLocks noChangeArrowheads="1"/>
              </p:cNvSpPr>
              <p:nvPr/>
            </p:nvSpPr>
            <p:spPr bwMode="auto">
              <a:xfrm>
                <a:off x="2450" y="3667"/>
                <a:ext cx="13"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1193" name="Oval 396"/>
              <p:cNvSpPr>
                <a:spLocks noChangeArrowheads="1"/>
              </p:cNvSpPr>
              <p:nvPr/>
            </p:nvSpPr>
            <p:spPr bwMode="auto">
              <a:xfrm>
                <a:off x="2451" y="3668"/>
                <a:ext cx="11" cy="12"/>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1194" name="Oval 397"/>
              <p:cNvSpPr>
                <a:spLocks noChangeArrowheads="1"/>
              </p:cNvSpPr>
              <p:nvPr/>
            </p:nvSpPr>
            <p:spPr bwMode="auto">
              <a:xfrm>
                <a:off x="2451" y="3670"/>
                <a:ext cx="11"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1195" name="Oval 398"/>
              <p:cNvSpPr>
                <a:spLocks noChangeArrowheads="1"/>
              </p:cNvSpPr>
              <p:nvPr/>
            </p:nvSpPr>
            <p:spPr bwMode="auto">
              <a:xfrm>
                <a:off x="2453" y="3670"/>
                <a:ext cx="7" cy="8"/>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1196" name="Oval 399"/>
              <p:cNvSpPr>
                <a:spLocks noChangeArrowheads="1"/>
              </p:cNvSpPr>
              <p:nvPr/>
            </p:nvSpPr>
            <p:spPr bwMode="auto">
              <a:xfrm>
                <a:off x="2454" y="3671"/>
                <a:ext cx="5"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1197" name="Oval 400"/>
              <p:cNvSpPr>
                <a:spLocks noChangeArrowheads="1"/>
              </p:cNvSpPr>
              <p:nvPr/>
            </p:nvSpPr>
            <p:spPr bwMode="auto">
              <a:xfrm>
                <a:off x="2455" y="3673"/>
                <a:ext cx="3" cy="2"/>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1198" name="Oval 401"/>
              <p:cNvSpPr>
                <a:spLocks noChangeArrowheads="1"/>
              </p:cNvSpPr>
              <p:nvPr/>
            </p:nvSpPr>
            <p:spPr bwMode="auto">
              <a:xfrm>
                <a:off x="2456" y="3673"/>
                <a:ext cx="1" cy="2"/>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18" name="Group 402"/>
            <p:cNvGrpSpPr>
              <a:grpSpLocks/>
            </p:cNvGrpSpPr>
            <p:nvPr/>
          </p:nvGrpSpPr>
          <p:grpSpPr bwMode="auto">
            <a:xfrm>
              <a:off x="4253" y="3526"/>
              <a:ext cx="52" cy="51"/>
              <a:chOff x="4253" y="3526"/>
              <a:chExt cx="52" cy="51"/>
            </a:xfrm>
          </p:grpSpPr>
          <p:sp>
            <p:nvSpPr>
              <p:cNvPr id="1149" name="Oval 403"/>
              <p:cNvSpPr>
                <a:spLocks noChangeArrowheads="1"/>
              </p:cNvSpPr>
              <p:nvPr/>
            </p:nvSpPr>
            <p:spPr bwMode="auto">
              <a:xfrm>
                <a:off x="4253" y="3526"/>
                <a:ext cx="52" cy="51"/>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1150" name="Oval 404"/>
              <p:cNvSpPr>
                <a:spLocks noChangeArrowheads="1"/>
              </p:cNvSpPr>
              <p:nvPr/>
            </p:nvSpPr>
            <p:spPr bwMode="auto">
              <a:xfrm>
                <a:off x="4253" y="3526"/>
                <a:ext cx="51" cy="50"/>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1151" name="Oval 405"/>
              <p:cNvSpPr>
                <a:spLocks noChangeArrowheads="1"/>
              </p:cNvSpPr>
              <p:nvPr/>
            </p:nvSpPr>
            <p:spPr bwMode="auto">
              <a:xfrm>
                <a:off x="4254" y="3527"/>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1152" name="Oval 406"/>
              <p:cNvSpPr>
                <a:spLocks noChangeArrowheads="1"/>
              </p:cNvSpPr>
              <p:nvPr/>
            </p:nvSpPr>
            <p:spPr bwMode="auto">
              <a:xfrm>
                <a:off x="4256" y="3528"/>
                <a:ext cx="46" cy="46"/>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1153" name="Oval 407"/>
              <p:cNvSpPr>
                <a:spLocks noChangeArrowheads="1"/>
              </p:cNvSpPr>
              <p:nvPr/>
            </p:nvSpPr>
            <p:spPr bwMode="auto">
              <a:xfrm>
                <a:off x="4256" y="3529"/>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1154" name="Oval 408"/>
              <p:cNvSpPr>
                <a:spLocks noChangeArrowheads="1"/>
              </p:cNvSpPr>
              <p:nvPr/>
            </p:nvSpPr>
            <p:spPr bwMode="auto">
              <a:xfrm>
                <a:off x="4258" y="3530"/>
                <a:ext cx="42" cy="42"/>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1155" name="Oval 409"/>
              <p:cNvSpPr>
                <a:spLocks noChangeArrowheads="1"/>
              </p:cNvSpPr>
              <p:nvPr/>
            </p:nvSpPr>
            <p:spPr bwMode="auto">
              <a:xfrm>
                <a:off x="4259" y="3531"/>
                <a:ext cx="40" cy="40"/>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1156" name="Oval 410"/>
              <p:cNvSpPr>
                <a:spLocks noChangeArrowheads="1"/>
              </p:cNvSpPr>
              <p:nvPr/>
            </p:nvSpPr>
            <p:spPr bwMode="auto">
              <a:xfrm>
                <a:off x="4260" y="3532"/>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1157" name="Oval 411"/>
              <p:cNvSpPr>
                <a:spLocks noChangeArrowheads="1"/>
              </p:cNvSpPr>
              <p:nvPr/>
            </p:nvSpPr>
            <p:spPr bwMode="auto">
              <a:xfrm>
                <a:off x="4261" y="3533"/>
                <a:ext cx="36" cy="36"/>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1158" name="Oval 412"/>
              <p:cNvSpPr>
                <a:spLocks noChangeArrowheads="1"/>
              </p:cNvSpPr>
              <p:nvPr/>
            </p:nvSpPr>
            <p:spPr bwMode="auto">
              <a:xfrm>
                <a:off x="4262" y="3535"/>
                <a:ext cx="33" cy="32"/>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1159" name="Oval 413"/>
              <p:cNvSpPr>
                <a:spLocks noChangeArrowheads="1"/>
              </p:cNvSpPr>
              <p:nvPr/>
            </p:nvSpPr>
            <p:spPr bwMode="auto">
              <a:xfrm>
                <a:off x="4263" y="3536"/>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1160" name="Oval 414"/>
              <p:cNvSpPr>
                <a:spLocks noChangeArrowheads="1"/>
              </p:cNvSpPr>
              <p:nvPr/>
            </p:nvSpPr>
            <p:spPr bwMode="auto">
              <a:xfrm>
                <a:off x="4264" y="3537"/>
                <a:ext cx="29" cy="28"/>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1161" name="Oval 415"/>
              <p:cNvSpPr>
                <a:spLocks noChangeArrowheads="1"/>
              </p:cNvSpPr>
              <p:nvPr/>
            </p:nvSpPr>
            <p:spPr bwMode="auto">
              <a:xfrm>
                <a:off x="4265" y="3538"/>
                <a:ext cx="27" cy="26"/>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1162" name="Oval 416"/>
              <p:cNvSpPr>
                <a:spLocks noChangeArrowheads="1"/>
              </p:cNvSpPr>
              <p:nvPr/>
            </p:nvSpPr>
            <p:spPr bwMode="auto">
              <a:xfrm>
                <a:off x="4266" y="3539"/>
                <a:ext cx="26"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1163" name="Oval 417"/>
              <p:cNvSpPr>
                <a:spLocks noChangeArrowheads="1"/>
              </p:cNvSpPr>
              <p:nvPr/>
            </p:nvSpPr>
            <p:spPr bwMode="auto">
              <a:xfrm>
                <a:off x="4268" y="3540"/>
                <a:ext cx="22" cy="22"/>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1164" name="Oval 418"/>
              <p:cNvSpPr>
                <a:spLocks noChangeArrowheads="1"/>
              </p:cNvSpPr>
              <p:nvPr/>
            </p:nvSpPr>
            <p:spPr bwMode="auto">
              <a:xfrm>
                <a:off x="4269" y="3541"/>
                <a:ext cx="20"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1165" name="Oval 419"/>
              <p:cNvSpPr>
                <a:spLocks noChangeArrowheads="1"/>
              </p:cNvSpPr>
              <p:nvPr/>
            </p:nvSpPr>
            <p:spPr bwMode="auto">
              <a:xfrm>
                <a:off x="4270" y="3542"/>
                <a:ext cx="18" cy="18"/>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1166" name="Oval 420"/>
              <p:cNvSpPr>
                <a:spLocks noChangeArrowheads="1"/>
              </p:cNvSpPr>
              <p:nvPr/>
            </p:nvSpPr>
            <p:spPr bwMode="auto">
              <a:xfrm>
                <a:off x="4271" y="3543"/>
                <a:ext cx="16" cy="16"/>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1167" name="Oval 421"/>
              <p:cNvSpPr>
                <a:spLocks noChangeArrowheads="1"/>
              </p:cNvSpPr>
              <p:nvPr/>
            </p:nvSpPr>
            <p:spPr bwMode="auto">
              <a:xfrm>
                <a:off x="4272" y="3544"/>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1168" name="Oval 422"/>
              <p:cNvSpPr>
                <a:spLocks noChangeArrowheads="1"/>
              </p:cNvSpPr>
              <p:nvPr/>
            </p:nvSpPr>
            <p:spPr bwMode="auto">
              <a:xfrm>
                <a:off x="4273" y="3545"/>
                <a:ext cx="12" cy="12"/>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1169" name="Oval 423"/>
              <p:cNvSpPr>
                <a:spLocks noChangeArrowheads="1"/>
              </p:cNvSpPr>
              <p:nvPr/>
            </p:nvSpPr>
            <p:spPr bwMode="auto">
              <a:xfrm>
                <a:off x="4274" y="3547"/>
                <a:ext cx="10"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1170" name="Oval 424"/>
              <p:cNvSpPr>
                <a:spLocks noChangeArrowheads="1"/>
              </p:cNvSpPr>
              <p:nvPr/>
            </p:nvSpPr>
            <p:spPr bwMode="auto">
              <a:xfrm>
                <a:off x="4275" y="3547"/>
                <a:ext cx="8" cy="8"/>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1171" name="Oval 425"/>
              <p:cNvSpPr>
                <a:spLocks noChangeArrowheads="1"/>
              </p:cNvSpPr>
              <p:nvPr/>
            </p:nvSpPr>
            <p:spPr bwMode="auto">
              <a:xfrm>
                <a:off x="4276" y="3548"/>
                <a:ext cx="5" cy="6"/>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1172" name="Oval 426"/>
              <p:cNvSpPr>
                <a:spLocks noChangeArrowheads="1"/>
              </p:cNvSpPr>
              <p:nvPr/>
            </p:nvSpPr>
            <p:spPr bwMode="auto">
              <a:xfrm>
                <a:off x="4278" y="3550"/>
                <a:ext cx="2" cy="2"/>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1173" name="Oval 427"/>
              <p:cNvSpPr>
                <a:spLocks noChangeArrowheads="1"/>
              </p:cNvSpPr>
              <p:nvPr/>
            </p:nvSpPr>
            <p:spPr bwMode="auto">
              <a:xfrm>
                <a:off x="4278" y="3550"/>
                <a:ext cx="2" cy="2"/>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19" name="Group 428"/>
            <p:cNvGrpSpPr>
              <a:grpSpLocks/>
            </p:cNvGrpSpPr>
            <p:nvPr/>
          </p:nvGrpSpPr>
          <p:grpSpPr bwMode="auto">
            <a:xfrm>
              <a:off x="4081" y="3502"/>
              <a:ext cx="52" cy="52"/>
              <a:chOff x="4081" y="3502"/>
              <a:chExt cx="52" cy="52"/>
            </a:xfrm>
          </p:grpSpPr>
          <p:sp>
            <p:nvSpPr>
              <p:cNvPr id="1124" name="Oval 429"/>
              <p:cNvSpPr>
                <a:spLocks noChangeArrowheads="1"/>
              </p:cNvSpPr>
              <p:nvPr/>
            </p:nvSpPr>
            <p:spPr bwMode="auto">
              <a:xfrm>
                <a:off x="4081" y="3502"/>
                <a:ext cx="52"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1125" name="Oval 430"/>
              <p:cNvSpPr>
                <a:spLocks noChangeArrowheads="1"/>
              </p:cNvSpPr>
              <p:nvPr/>
            </p:nvSpPr>
            <p:spPr bwMode="auto">
              <a:xfrm>
                <a:off x="4081" y="3502"/>
                <a:ext cx="51" cy="51"/>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1126" name="Oval 431"/>
              <p:cNvSpPr>
                <a:spLocks noChangeArrowheads="1"/>
              </p:cNvSpPr>
              <p:nvPr/>
            </p:nvSpPr>
            <p:spPr bwMode="auto">
              <a:xfrm>
                <a:off x="4082" y="3504"/>
                <a:ext cx="49"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1127" name="Oval 432"/>
              <p:cNvSpPr>
                <a:spLocks noChangeArrowheads="1"/>
              </p:cNvSpPr>
              <p:nvPr/>
            </p:nvSpPr>
            <p:spPr bwMode="auto">
              <a:xfrm>
                <a:off x="4083" y="3505"/>
                <a:ext cx="47"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1128" name="Oval 433"/>
              <p:cNvSpPr>
                <a:spLocks noChangeArrowheads="1"/>
              </p:cNvSpPr>
              <p:nvPr/>
            </p:nvSpPr>
            <p:spPr bwMode="auto">
              <a:xfrm>
                <a:off x="4084" y="3506"/>
                <a:ext cx="45" cy="44"/>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1129" name="Oval 434"/>
              <p:cNvSpPr>
                <a:spLocks noChangeArrowheads="1"/>
              </p:cNvSpPr>
              <p:nvPr/>
            </p:nvSpPr>
            <p:spPr bwMode="auto">
              <a:xfrm>
                <a:off x="4085" y="3507"/>
                <a:ext cx="43" cy="41"/>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1130" name="Oval 435"/>
              <p:cNvSpPr>
                <a:spLocks noChangeArrowheads="1"/>
              </p:cNvSpPr>
              <p:nvPr/>
            </p:nvSpPr>
            <p:spPr bwMode="auto">
              <a:xfrm>
                <a:off x="4087" y="3508"/>
                <a:ext cx="39"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1131" name="Oval 436"/>
              <p:cNvSpPr>
                <a:spLocks noChangeArrowheads="1"/>
              </p:cNvSpPr>
              <p:nvPr/>
            </p:nvSpPr>
            <p:spPr bwMode="auto">
              <a:xfrm>
                <a:off x="4088" y="3509"/>
                <a:ext cx="37"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1132" name="Oval 437"/>
              <p:cNvSpPr>
                <a:spLocks noChangeArrowheads="1"/>
              </p:cNvSpPr>
              <p:nvPr/>
            </p:nvSpPr>
            <p:spPr bwMode="auto">
              <a:xfrm>
                <a:off x="4089" y="3510"/>
                <a:ext cx="35"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1133" name="Oval 438"/>
              <p:cNvSpPr>
                <a:spLocks noChangeArrowheads="1"/>
              </p:cNvSpPr>
              <p:nvPr/>
            </p:nvSpPr>
            <p:spPr bwMode="auto">
              <a:xfrm>
                <a:off x="4090" y="3511"/>
                <a:ext cx="33"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1134" name="Oval 439"/>
              <p:cNvSpPr>
                <a:spLocks noChangeArrowheads="1"/>
              </p:cNvSpPr>
              <p:nvPr/>
            </p:nvSpPr>
            <p:spPr bwMode="auto">
              <a:xfrm>
                <a:off x="4091" y="3513"/>
                <a:ext cx="31" cy="30"/>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1135" name="Oval 440"/>
              <p:cNvSpPr>
                <a:spLocks noChangeArrowheads="1"/>
              </p:cNvSpPr>
              <p:nvPr/>
            </p:nvSpPr>
            <p:spPr bwMode="auto">
              <a:xfrm>
                <a:off x="4092" y="3513"/>
                <a:ext cx="29" cy="29"/>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1136" name="Oval 441"/>
              <p:cNvSpPr>
                <a:spLocks noChangeArrowheads="1"/>
              </p:cNvSpPr>
              <p:nvPr/>
            </p:nvSpPr>
            <p:spPr bwMode="auto">
              <a:xfrm>
                <a:off x="4093" y="3514"/>
                <a:ext cx="27" cy="27"/>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1137" name="Oval 442"/>
              <p:cNvSpPr>
                <a:spLocks noChangeArrowheads="1"/>
              </p:cNvSpPr>
              <p:nvPr/>
            </p:nvSpPr>
            <p:spPr bwMode="auto">
              <a:xfrm>
                <a:off x="4094" y="3516"/>
                <a:ext cx="25" cy="24"/>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1138" name="Oval 443"/>
              <p:cNvSpPr>
                <a:spLocks noChangeArrowheads="1"/>
              </p:cNvSpPr>
              <p:nvPr/>
            </p:nvSpPr>
            <p:spPr bwMode="auto">
              <a:xfrm>
                <a:off x="4095" y="3516"/>
                <a:ext cx="23"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1139" name="Oval 444"/>
              <p:cNvSpPr>
                <a:spLocks noChangeArrowheads="1"/>
              </p:cNvSpPr>
              <p:nvPr/>
            </p:nvSpPr>
            <p:spPr bwMode="auto">
              <a:xfrm>
                <a:off x="4097" y="3518"/>
                <a:ext cx="20" cy="20"/>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1140" name="Oval 445"/>
              <p:cNvSpPr>
                <a:spLocks noChangeArrowheads="1"/>
              </p:cNvSpPr>
              <p:nvPr/>
            </p:nvSpPr>
            <p:spPr bwMode="auto">
              <a:xfrm>
                <a:off x="4097" y="3519"/>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1141" name="Oval 446"/>
              <p:cNvSpPr>
                <a:spLocks noChangeArrowheads="1"/>
              </p:cNvSpPr>
              <p:nvPr/>
            </p:nvSpPr>
            <p:spPr bwMode="auto">
              <a:xfrm>
                <a:off x="4099" y="3520"/>
                <a:ext cx="16"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1142" name="Oval 447"/>
              <p:cNvSpPr>
                <a:spLocks noChangeArrowheads="1"/>
              </p:cNvSpPr>
              <p:nvPr/>
            </p:nvSpPr>
            <p:spPr bwMode="auto">
              <a:xfrm>
                <a:off x="4100" y="3521"/>
                <a:ext cx="14" cy="14"/>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1143" name="Oval 448"/>
              <p:cNvSpPr>
                <a:spLocks noChangeArrowheads="1"/>
              </p:cNvSpPr>
              <p:nvPr/>
            </p:nvSpPr>
            <p:spPr bwMode="auto">
              <a:xfrm>
                <a:off x="4101" y="3522"/>
                <a:ext cx="11"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1144" name="Oval 449"/>
              <p:cNvSpPr>
                <a:spLocks noChangeArrowheads="1"/>
              </p:cNvSpPr>
              <p:nvPr/>
            </p:nvSpPr>
            <p:spPr bwMode="auto">
              <a:xfrm>
                <a:off x="4102" y="3523"/>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1145" name="Oval 450"/>
              <p:cNvSpPr>
                <a:spLocks noChangeArrowheads="1"/>
              </p:cNvSpPr>
              <p:nvPr/>
            </p:nvSpPr>
            <p:spPr bwMode="auto">
              <a:xfrm>
                <a:off x="4103" y="3524"/>
                <a:ext cx="8" cy="7"/>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1146" name="Oval 451"/>
              <p:cNvSpPr>
                <a:spLocks noChangeArrowheads="1"/>
              </p:cNvSpPr>
              <p:nvPr/>
            </p:nvSpPr>
            <p:spPr bwMode="auto">
              <a:xfrm>
                <a:off x="4104" y="3525"/>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1147" name="Oval 452"/>
              <p:cNvSpPr>
                <a:spLocks noChangeArrowheads="1"/>
              </p:cNvSpPr>
              <p:nvPr/>
            </p:nvSpPr>
            <p:spPr bwMode="auto">
              <a:xfrm>
                <a:off x="4106" y="3526"/>
                <a:ext cx="2" cy="3"/>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1148" name="Oval 453"/>
              <p:cNvSpPr>
                <a:spLocks noChangeArrowheads="1"/>
              </p:cNvSpPr>
              <p:nvPr/>
            </p:nvSpPr>
            <p:spPr bwMode="auto">
              <a:xfrm>
                <a:off x="4106" y="3527"/>
                <a:ext cx="1"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20" name="Group 454"/>
            <p:cNvGrpSpPr>
              <a:grpSpLocks/>
            </p:cNvGrpSpPr>
            <p:nvPr/>
          </p:nvGrpSpPr>
          <p:grpSpPr bwMode="auto">
            <a:xfrm>
              <a:off x="4430" y="3549"/>
              <a:ext cx="53" cy="52"/>
              <a:chOff x="4430" y="3549"/>
              <a:chExt cx="53" cy="52"/>
            </a:xfrm>
          </p:grpSpPr>
          <p:sp>
            <p:nvSpPr>
              <p:cNvPr id="1099" name="Oval 455"/>
              <p:cNvSpPr>
                <a:spLocks noChangeArrowheads="1"/>
              </p:cNvSpPr>
              <p:nvPr/>
            </p:nvSpPr>
            <p:spPr bwMode="auto">
              <a:xfrm>
                <a:off x="4430" y="3549"/>
                <a:ext cx="53"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1100" name="Oval 456"/>
              <p:cNvSpPr>
                <a:spLocks noChangeArrowheads="1"/>
              </p:cNvSpPr>
              <p:nvPr/>
            </p:nvSpPr>
            <p:spPr bwMode="auto">
              <a:xfrm>
                <a:off x="4430" y="3549"/>
                <a:ext cx="51" cy="51"/>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1101" name="Oval 457"/>
              <p:cNvSpPr>
                <a:spLocks noChangeArrowheads="1"/>
              </p:cNvSpPr>
              <p:nvPr/>
            </p:nvSpPr>
            <p:spPr bwMode="auto">
              <a:xfrm>
                <a:off x="4432" y="3550"/>
                <a:ext cx="48"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1102" name="Oval 458"/>
              <p:cNvSpPr>
                <a:spLocks noChangeArrowheads="1"/>
              </p:cNvSpPr>
              <p:nvPr/>
            </p:nvSpPr>
            <p:spPr bwMode="auto">
              <a:xfrm>
                <a:off x="4433" y="3552"/>
                <a:ext cx="46"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1103" name="Oval 459"/>
              <p:cNvSpPr>
                <a:spLocks noChangeArrowheads="1"/>
              </p:cNvSpPr>
              <p:nvPr/>
            </p:nvSpPr>
            <p:spPr bwMode="auto">
              <a:xfrm>
                <a:off x="4433" y="3552"/>
                <a:ext cx="45" cy="44"/>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1104" name="Oval 460"/>
              <p:cNvSpPr>
                <a:spLocks noChangeArrowheads="1"/>
              </p:cNvSpPr>
              <p:nvPr/>
            </p:nvSpPr>
            <p:spPr bwMode="auto">
              <a:xfrm>
                <a:off x="4435" y="3554"/>
                <a:ext cx="42" cy="41"/>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1105" name="Oval 461"/>
              <p:cNvSpPr>
                <a:spLocks noChangeArrowheads="1"/>
              </p:cNvSpPr>
              <p:nvPr/>
            </p:nvSpPr>
            <p:spPr bwMode="auto">
              <a:xfrm>
                <a:off x="4436" y="3555"/>
                <a:ext cx="40"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1106" name="Oval 462"/>
              <p:cNvSpPr>
                <a:spLocks noChangeArrowheads="1"/>
              </p:cNvSpPr>
              <p:nvPr/>
            </p:nvSpPr>
            <p:spPr bwMode="auto">
              <a:xfrm>
                <a:off x="4437" y="3555"/>
                <a:ext cx="37" cy="38"/>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1107" name="Oval 463"/>
              <p:cNvSpPr>
                <a:spLocks noChangeArrowheads="1"/>
              </p:cNvSpPr>
              <p:nvPr/>
            </p:nvSpPr>
            <p:spPr bwMode="auto">
              <a:xfrm>
                <a:off x="4438" y="3557"/>
                <a:ext cx="36"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1108" name="Oval 464"/>
              <p:cNvSpPr>
                <a:spLocks noChangeArrowheads="1"/>
              </p:cNvSpPr>
              <p:nvPr/>
            </p:nvSpPr>
            <p:spPr bwMode="auto">
              <a:xfrm>
                <a:off x="4439" y="3558"/>
                <a:ext cx="34"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1109" name="Oval 465"/>
              <p:cNvSpPr>
                <a:spLocks noChangeArrowheads="1"/>
              </p:cNvSpPr>
              <p:nvPr/>
            </p:nvSpPr>
            <p:spPr bwMode="auto">
              <a:xfrm>
                <a:off x="4440" y="3559"/>
                <a:ext cx="31" cy="30"/>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1110" name="Oval 466"/>
              <p:cNvSpPr>
                <a:spLocks noChangeArrowheads="1"/>
              </p:cNvSpPr>
              <p:nvPr/>
            </p:nvSpPr>
            <p:spPr bwMode="auto">
              <a:xfrm>
                <a:off x="4442" y="3560"/>
                <a:ext cx="28" cy="28"/>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1111" name="Oval 467"/>
              <p:cNvSpPr>
                <a:spLocks noChangeArrowheads="1"/>
              </p:cNvSpPr>
              <p:nvPr/>
            </p:nvSpPr>
            <p:spPr bwMode="auto">
              <a:xfrm>
                <a:off x="4442" y="3561"/>
                <a:ext cx="27" cy="27"/>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1112" name="Oval 468"/>
              <p:cNvSpPr>
                <a:spLocks noChangeArrowheads="1"/>
              </p:cNvSpPr>
              <p:nvPr/>
            </p:nvSpPr>
            <p:spPr bwMode="auto">
              <a:xfrm>
                <a:off x="4444" y="3562"/>
                <a:ext cx="25" cy="25"/>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1113" name="Oval 469"/>
              <p:cNvSpPr>
                <a:spLocks noChangeArrowheads="1"/>
              </p:cNvSpPr>
              <p:nvPr/>
            </p:nvSpPr>
            <p:spPr bwMode="auto">
              <a:xfrm>
                <a:off x="4445" y="3563"/>
                <a:ext cx="23"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1114" name="Oval 470"/>
              <p:cNvSpPr>
                <a:spLocks noChangeArrowheads="1"/>
              </p:cNvSpPr>
              <p:nvPr/>
            </p:nvSpPr>
            <p:spPr bwMode="auto">
              <a:xfrm>
                <a:off x="4446" y="3564"/>
                <a:ext cx="20" cy="20"/>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1115" name="Oval 471"/>
              <p:cNvSpPr>
                <a:spLocks noChangeArrowheads="1"/>
              </p:cNvSpPr>
              <p:nvPr/>
            </p:nvSpPr>
            <p:spPr bwMode="auto">
              <a:xfrm>
                <a:off x="4447" y="3565"/>
                <a:ext cx="19" cy="19"/>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1116" name="Oval 472"/>
              <p:cNvSpPr>
                <a:spLocks noChangeArrowheads="1"/>
              </p:cNvSpPr>
              <p:nvPr/>
            </p:nvSpPr>
            <p:spPr bwMode="auto">
              <a:xfrm>
                <a:off x="4448" y="3567"/>
                <a:ext cx="16"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1117" name="Oval 473"/>
              <p:cNvSpPr>
                <a:spLocks noChangeArrowheads="1"/>
              </p:cNvSpPr>
              <p:nvPr/>
            </p:nvSpPr>
            <p:spPr bwMode="auto">
              <a:xfrm>
                <a:off x="4449" y="3567"/>
                <a:ext cx="14" cy="14"/>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1118" name="Oval 474"/>
              <p:cNvSpPr>
                <a:spLocks noChangeArrowheads="1"/>
              </p:cNvSpPr>
              <p:nvPr/>
            </p:nvSpPr>
            <p:spPr bwMode="auto">
              <a:xfrm>
                <a:off x="4450" y="3569"/>
                <a:ext cx="12"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1119" name="Oval 475"/>
              <p:cNvSpPr>
                <a:spLocks noChangeArrowheads="1"/>
              </p:cNvSpPr>
              <p:nvPr/>
            </p:nvSpPr>
            <p:spPr bwMode="auto">
              <a:xfrm>
                <a:off x="4451" y="3570"/>
                <a:ext cx="10" cy="9"/>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1120" name="Oval 476"/>
              <p:cNvSpPr>
                <a:spLocks noChangeArrowheads="1"/>
              </p:cNvSpPr>
              <p:nvPr/>
            </p:nvSpPr>
            <p:spPr bwMode="auto">
              <a:xfrm>
                <a:off x="4452" y="3571"/>
                <a:ext cx="8" cy="7"/>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1121" name="Oval 477"/>
              <p:cNvSpPr>
                <a:spLocks noChangeArrowheads="1"/>
              </p:cNvSpPr>
              <p:nvPr/>
            </p:nvSpPr>
            <p:spPr bwMode="auto">
              <a:xfrm>
                <a:off x="4454" y="3572"/>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1122" name="Oval 478"/>
              <p:cNvSpPr>
                <a:spLocks noChangeArrowheads="1"/>
              </p:cNvSpPr>
              <p:nvPr/>
            </p:nvSpPr>
            <p:spPr bwMode="auto">
              <a:xfrm>
                <a:off x="4455" y="3573"/>
                <a:ext cx="2" cy="3"/>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1123" name="Oval 479"/>
              <p:cNvSpPr>
                <a:spLocks noChangeArrowheads="1"/>
              </p:cNvSpPr>
              <p:nvPr/>
            </p:nvSpPr>
            <p:spPr bwMode="auto">
              <a:xfrm>
                <a:off x="4456" y="3574"/>
                <a:ext cx="1"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21" name="Group 480"/>
            <p:cNvGrpSpPr>
              <a:grpSpLocks/>
            </p:cNvGrpSpPr>
            <p:nvPr/>
          </p:nvGrpSpPr>
          <p:grpSpPr bwMode="auto">
            <a:xfrm>
              <a:off x="4794" y="3598"/>
              <a:ext cx="52" cy="52"/>
              <a:chOff x="4794" y="3598"/>
              <a:chExt cx="52" cy="52"/>
            </a:xfrm>
          </p:grpSpPr>
          <p:sp>
            <p:nvSpPr>
              <p:cNvPr id="1074" name="Oval 481"/>
              <p:cNvSpPr>
                <a:spLocks noChangeArrowheads="1"/>
              </p:cNvSpPr>
              <p:nvPr/>
            </p:nvSpPr>
            <p:spPr bwMode="auto">
              <a:xfrm>
                <a:off x="4794" y="3598"/>
                <a:ext cx="52"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1075" name="Oval 482"/>
              <p:cNvSpPr>
                <a:spLocks noChangeArrowheads="1"/>
              </p:cNvSpPr>
              <p:nvPr/>
            </p:nvSpPr>
            <p:spPr bwMode="auto">
              <a:xfrm>
                <a:off x="4794" y="3598"/>
                <a:ext cx="51" cy="51"/>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1076" name="Oval 483"/>
              <p:cNvSpPr>
                <a:spLocks noChangeArrowheads="1"/>
              </p:cNvSpPr>
              <p:nvPr/>
            </p:nvSpPr>
            <p:spPr bwMode="auto">
              <a:xfrm>
                <a:off x="4795" y="3600"/>
                <a:ext cx="48" cy="47"/>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1077" name="Oval 484"/>
              <p:cNvSpPr>
                <a:spLocks noChangeArrowheads="1"/>
              </p:cNvSpPr>
              <p:nvPr/>
            </p:nvSpPr>
            <p:spPr bwMode="auto">
              <a:xfrm>
                <a:off x="4796" y="3601"/>
                <a:ext cx="46"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1078" name="Oval 485"/>
              <p:cNvSpPr>
                <a:spLocks noChangeArrowheads="1"/>
              </p:cNvSpPr>
              <p:nvPr/>
            </p:nvSpPr>
            <p:spPr bwMode="auto">
              <a:xfrm>
                <a:off x="4797" y="3601"/>
                <a:ext cx="44" cy="45"/>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1079" name="Oval 486"/>
              <p:cNvSpPr>
                <a:spLocks noChangeArrowheads="1"/>
              </p:cNvSpPr>
              <p:nvPr/>
            </p:nvSpPr>
            <p:spPr bwMode="auto">
              <a:xfrm>
                <a:off x="4798" y="3603"/>
                <a:ext cx="42" cy="41"/>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1080" name="Oval 487"/>
              <p:cNvSpPr>
                <a:spLocks noChangeArrowheads="1"/>
              </p:cNvSpPr>
              <p:nvPr/>
            </p:nvSpPr>
            <p:spPr bwMode="auto">
              <a:xfrm>
                <a:off x="4799" y="3604"/>
                <a:ext cx="40"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1081" name="Oval 488"/>
              <p:cNvSpPr>
                <a:spLocks noChangeArrowheads="1"/>
              </p:cNvSpPr>
              <p:nvPr/>
            </p:nvSpPr>
            <p:spPr bwMode="auto">
              <a:xfrm>
                <a:off x="4800" y="3605"/>
                <a:ext cx="38"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1082" name="Oval 489"/>
              <p:cNvSpPr>
                <a:spLocks noChangeArrowheads="1"/>
              </p:cNvSpPr>
              <p:nvPr/>
            </p:nvSpPr>
            <p:spPr bwMode="auto">
              <a:xfrm>
                <a:off x="4801" y="3606"/>
                <a:ext cx="36"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1083" name="Oval 490"/>
              <p:cNvSpPr>
                <a:spLocks noChangeArrowheads="1"/>
              </p:cNvSpPr>
              <p:nvPr/>
            </p:nvSpPr>
            <p:spPr bwMode="auto">
              <a:xfrm>
                <a:off x="4802" y="3607"/>
                <a:ext cx="34"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1084" name="Oval 491"/>
              <p:cNvSpPr>
                <a:spLocks noChangeArrowheads="1"/>
              </p:cNvSpPr>
              <p:nvPr/>
            </p:nvSpPr>
            <p:spPr bwMode="auto">
              <a:xfrm>
                <a:off x="4804" y="3608"/>
                <a:ext cx="31" cy="31"/>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1085" name="Oval 492"/>
              <p:cNvSpPr>
                <a:spLocks noChangeArrowheads="1"/>
              </p:cNvSpPr>
              <p:nvPr/>
            </p:nvSpPr>
            <p:spPr bwMode="auto">
              <a:xfrm>
                <a:off x="4805" y="3609"/>
                <a:ext cx="28" cy="28"/>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1086" name="Oval 493"/>
              <p:cNvSpPr>
                <a:spLocks noChangeArrowheads="1"/>
              </p:cNvSpPr>
              <p:nvPr/>
            </p:nvSpPr>
            <p:spPr bwMode="auto">
              <a:xfrm>
                <a:off x="4806" y="3610"/>
                <a:ext cx="27" cy="27"/>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1087" name="Oval 494"/>
              <p:cNvSpPr>
                <a:spLocks noChangeArrowheads="1"/>
              </p:cNvSpPr>
              <p:nvPr/>
            </p:nvSpPr>
            <p:spPr bwMode="auto">
              <a:xfrm>
                <a:off x="4807" y="3612"/>
                <a:ext cx="25" cy="24"/>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1088" name="Oval 495"/>
              <p:cNvSpPr>
                <a:spLocks noChangeArrowheads="1"/>
              </p:cNvSpPr>
              <p:nvPr/>
            </p:nvSpPr>
            <p:spPr bwMode="auto">
              <a:xfrm>
                <a:off x="4808" y="3612"/>
                <a:ext cx="23"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1089" name="Oval 496"/>
              <p:cNvSpPr>
                <a:spLocks noChangeArrowheads="1"/>
              </p:cNvSpPr>
              <p:nvPr/>
            </p:nvSpPr>
            <p:spPr bwMode="auto">
              <a:xfrm>
                <a:off x="4809" y="3613"/>
                <a:ext cx="20" cy="21"/>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1090" name="Oval 497"/>
              <p:cNvSpPr>
                <a:spLocks noChangeArrowheads="1"/>
              </p:cNvSpPr>
              <p:nvPr/>
            </p:nvSpPr>
            <p:spPr bwMode="auto">
              <a:xfrm>
                <a:off x="4810" y="3615"/>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1091" name="Oval 498"/>
              <p:cNvSpPr>
                <a:spLocks noChangeArrowheads="1"/>
              </p:cNvSpPr>
              <p:nvPr/>
            </p:nvSpPr>
            <p:spPr bwMode="auto">
              <a:xfrm>
                <a:off x="4811" y="3616"/>
                <a:ext cx="17"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1092" name="Oval 499"/>
              <p:cNvSpPr>
                <a:spLocks noChangeArrowheads="1"/>
              </p:cNvSpPr>
              <p:nvPr/>
            </p:nvSpPr>
            <p:spPr bwMode="auto">
              <a:xfrm>
                <a:off x="4812" y="3617"/>
                <a:ext cx="14" cy="13"/>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1093" name="Oval 500"/>
              <p:cNvSpPr>
                <a:spLocks noChangeArrowheads="1"/>
              </p:cNvSpPr>
              <p:nvPr/>
            </p:nvSpPr>
            <p:spPr bwMode="auto">
              <a:xfrm>
                <a:off x="4814" y="3618"/>
                <a:ext cx="11"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1094" name="Oval 501"/>
              <p:cNvSpPr>
                <a:spLocks noChangeArrowheads="1"/>
              </p:cNvSpPr>
              <p:nvPr/>
            </p:nvSpPr>
            <p:spPr bwMode="auto">
              <a:xfrm>
                <a:off x="4814" y="3619"/>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1095" name="Oval 502"/>
              <p:cNvSpPr>
                <a:spLocks noChangeArrowheads="1"/>
              </p:cNvSpPr>
              <p:nvPr/>
            </p:nvSpPr>
            <p:spPr bwMode="auto">
              <a:xfrm>
                <a:off x="4816" y="3620"/>
                <a:ext cx="7" cy="7"/>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1096" name="Oval 503"/>
              <p:cNvSpPr>
                <a:spLocks noChangeArrowheads="1"/>
              </p:cNvSpPr>
              <p:nvPr/>
            </p:nvSpPr>
            <p:spPr bwMode="auto">
              <a:xfrm>
                <a:off x="4817" y="3621"/>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1097" name="Oval 504"/>
              <p:cNvSpPr>
                <a:spLocks noChangeArrowheads="1"/>
              </p:cNvSpPr>
              <p:nvPr/>
            </p:nvSpPr>
            <p:spPr bwMode="auto">
              <a:xfrm>
                <a:off x="4818" y="3622"/>
                <a:ext cx="3" cy="3"/>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1098" name="Oval 505"/>
              <p:cNvSpPr>
                <a:spLocks noChangeArrowheads="1"/>
              </p:cNvSpPr>
              <p:nvPr/>
            </p:nvSpPr>
            <p:spPr bwMode="auto">
              <a:xfrm>
                <a:off x="4819" y="3623"/>
                <a:ext cx="1"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22" name="Group 506"/>
            <p:cNvGrpSpPr>
              <a:grpSpLocks/>
            </p:cNvGrpSpPr>
            <p:nvPr/>
          </p:nvGrpSpPr>
          <p:grpSpPr bwMode="auto">
            <a:xfrm>
              <a:off x="3218" y="3508"/>
              <a:ext cx="52" cy="52"/>
              <a:chOff x="3218" y="3508"/>
              <a:chExt cx="52" cy="52"/>
            </a:xfrm>
          </p:grpSpPr>
          <p:sp>
            <p:nvSpPr>
              <p:cNvPr id="1049" name="Oval 507"/>
              <p:cNvSpPr>
                <a:spLocks noChangeArrowheads="1"/>
              </p:cNvSpPr>
              <p:nvPr/>
            </p:nvSpPr>
            <p:spPr bwMode="auto">
              <a:xfrm>
                <a:off x="3218" y="3508"/>
                <a:ext cx="52" cy="52"/>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1050" name="Oval 508"/>
              <p:cNvSpPr>
                <a:spLocks noChangeArrowheads="1"/>
              </p:cNvSpPr>
              <p:nvPr/>
            </p:nvSpPr>
            <p:spPr bwMode="auto">
              <a:xfrm>
                <a:off x="3218" y="3508"/>
                <a:ext cx="51" cy="51"/>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1051" name="Oval 509"/>
              <p:cNvSpPr>
                <a:spLocks noChangeArrowheads="1"/>
              </p:cNvSpPr>
              <p:nvPr/>
            </p:nvSpPr>
            <p:spPr bwMode="auto">
              <a:xfrm>
                <a:off x="3219" y="3509"/>
                <a:ext cx="48"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1052" name="Oval 510"/>
              <p:cNvSpPr>
                <a:spLocks noChangeArrowheads="1"/>
              </p:cNvSpPr>
              <p:nvPr/>
            </p:nvSpPr>
            <p:spPr bwMode="auto">
              <a:xfrm>
                <a:off x="3220" y="3511"/>
                <a:ext cx="46" cy="45"/>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1053" name="Oval 511"/>
              <p:cNvSpPr>
                <a:spLocks noChangeArrowheads="1"/>
              </p:cNvSpPr>
              <p:nvPr/>
            </p:nvSpPr>
            <p:spPr bwMode="auto">
              <a:xfrm>
                <a:off x="3221" y="3511"/>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1054" name="Oval 512"/>
              <p:cNvSpPr>
                <a:spLocks noChangeArrowheads="1"/>
              </p:cNvSpPr>
              <p:nvPr/>
            </p:nvSpPr>
            <p:spPr bwMode="auto">
              <a:xfrm>
                <a:off x="3222" y="3513"/>
                <a:ext cx="42" cy="41"/>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1055" name="Oval 513"/>
              <p:cNvSpPr>
                <a:spLocks noChangeArrowheads="1"/>
              </p:cNvSpPr>
              <p:nvPr/>
            </p:nvSpPr>
            <p:spPr bwMode="auto">
              <a:xfrm>
                <a:off x="3223" y="3514"/>
                <a:ext cx="40"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1056" name="Oval 514"/>
              <p:cNvSpPr>
                <a:spLocks noChangeArrowheads="1"/>
              </p:cNvSpPr>
              <p:nvPr/>
            </p:nvSpPr>
            <p:spPr bwMode="auto">
              <a:xfrm>
                <a:off x="3225" y="3514"/>
                <a:ext cx="37" cy="38"/>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1057" name="Oval 515"/>
              <p:cNvSpPr>
                <a:spLocks noChangeArrowheads="1"/>
              </p:cNvSpPr>
              <p:nvPr/>
            </p:nvSpPr>
            <p:spPr bwMode="auto">
              <a:xfrm>
                <a:off x="3225" y="3516"/>
                <a:ext cx="36" cy="35"/>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1058" name="Oval 516"/>
              <p:cNvSpPr>
                <a:spLocks noChangeArrowheads="1"/>
              </p:cNvSpPr>
              <p:nvPr/>
            </p:nvSpPr>
            <p:spPr bwMode="auto">
              <a:xfrm>
                <a:off x="3226" y="3517"/>
                <a:ext cx="34" cy="33"/>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1059" name="Oval 517"/>
              <p:cNvSpPr>
                <a:spLocks noChangeArrowheads="1"/>
              </p:cNvSpPr>
              <p:nvPr/>
            </p:nvSpPr>
            <p:spPr bwMode="auto">
              <a:xfrm>
                <a:off x="3228" y="3518"/>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1060" name="Oval 518"/>
              <p:cNvSpPr>
                <a:spLocks noChangeArrowheads="1"/>
              </p:cNvSpPr>
              <p:nvPr/>
            </p:nvSpPr>
            <p:spPr bwMode="auto">
              <a:xfrm>
                <a:off x="3229" y="3519"/>
                <a:ext cx="28" cy="28"/>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1061" name="Oval 519"/>
              <p:cNvSpPr>
                <a:spLocks noChangeArrowheads="1"/>
              </p:cNvSpPr>
              <p:nvPr/>
            </p:nvSpPr>
            <p:spPr bwMode="auto">
              <a:xfrm>
                <a:off x="3230" y="3520"/>
                <a:ext cx="27" cy="27"/>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1062" name="Oval 520"/>
              <p:cNvSpPr>
                <a:spLocks noChangeArrowheads="1"/>
              </p:cNvSpPr>
              <p:nvPr/>
            </p:nvSpPr>
            <p:spPr bwMode="auto">
              <a:xfrm>
                <a:off x="3231" y="3521"/>
                <a:ext cx="25"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1063" name="Oval 521"/>
              <p:cNvSpPr>
                <a:spLocks noChangeArrowheads="1"/>
              </p:cNvSpPr>
              <p:nvPr/>
            </p:nvSpPr>
            <p:spPr bwMode="auto">
              <a:xfrm>
                <a:off x="3232" y="3522"/>
                <a:ext cx="23" cy="23"/>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1064" name="Oval 522"/>
              <p:cNvSpPr>
                <a:spLocks noChangeArrowheads="1"/>
              </p:cNvSpPr>
              <p:nvPr/>
            </p:nvSpPr>
            <p:spPr bwMode="auto">
              <a:xfrm>
                <a:off x="3233" y="3523"/>
                <a:ext cx="21"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1065" name="Oval 523"/>
              <p:cNvSpPr>
                <a:spLocks noChangeArrowheads="1"/>
              </p:cNvSpPr>
              <p:nvPr/>
            </p:nvSpPr>
            <p:spPr bwMode="auto">
              <a:xfrm>
                <a:off x="3234" y="3525"/>
                <a:ext cx="19" cy="18"/>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1066" name="Oval 524"/>
              <p:cNvSpPr>
                <a:spLocks noChangeArrowheads="1"/>
              </p:cNvSpPr>
              <p:nvPr/>
            </p:nvSpPr>
            <p:spPr bwMode="auto">
              <a:xfrm>
                <a:off x="3235" y="3526"/>
                <a:ext cx="17" cy="16"/>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1067" name="Oval 525"/>
              <p:cNvSpPr>
                <a:spLocks noChangeArrowheads="1"/>
              </p:cNvSpPr>
              <p:nvPr/>
            </p:nvSpPr>
            <p:spPr bwMode="auto">
              <a:xfrm>
                <a:off x="3237" y="3526"/>
                <a:ext cx="13"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1068" name="Oval 526"/>
              <p:cNvSpPr>
                <a:spLocks noChangeArrowheads="1"/>
              </p:cNvSpPr>
              <p:nvPr/>
            </p:nvSpPr>
            <p:spPr bwMode="auto">
              <a:xfrm>
                <a:off x="3238" y="3528"/>
                <a:ext cx="11" cy="11"/>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1069" name="Oval 527"/>
              <p:cNvSpPr>
                <a:spLocks noChangeArrowheads="1"/>
              </p:cNvSpPr>
              <p:nvPr/>
            </p:nvSpPr>
            <p:spPr bwMode="auto">
              <a:xfrm>
                <a:off x="3238" y="3529"/>
                <a:ext cx="11"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1070" name="Oval 528"/>
              <p:cNvSpPr>
                <a:spLocks noChangeArrowheads="1"/>
              </p:cNvSpPr>
              <p:nvPr/>
            </p:nvSpPr>
            <p:spPr bwMode="auto">
              <a:xfrm>
                <a:off x="3240" y="3530"/>
                <a:ext cx="7" cy="7"/>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1071" name="Oval 529"/>
              <p:cNvSpPr>
                <a:spLocks noChangeArrowheads="1"/>
              </p:cNvSpPr>
              <p:nvPr/>
            </p:nvSpPr>
            <p:spPr bwMode="auto">
              <a:xfrm>
                <a:off x="3241" y="3531"/>
                <a:ext cx="5"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1072" name="Oval 530"/>
              <p:cNvSpPr>
                <a:spLocks noChangeArrowheads="1"/>
              </p:cNvSpPr>
              <p:nvPr/>
            </p:nvSpPr>
            <p:spPr bwMode="auto">
              <a:xfrm>
                <a:off x="3242" y="3532"/>
                <a:ext cx="3" cy="3"/>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1073" name="Oval 531"/>
              <p:cNvSpPr>
                <a:spLocks noChangeArrowheads="1"/>
              </p:cNvSpPr>
              <p:nvPr/>
            </p:nvSpPr>
            <p:spPr bwMode="auto">
              <a:xfrm>
                <a:off x="3243" y="3533"/>
                <a:ext cx="1" cy="1"/>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23" name="Group 532"/>
            <p:cNvGrpSpPr>
              <a:grpSpLocks/>
            </p:cNvGrpSpPr>
            <p:nvPr/>
          </p:nvGrpSpPr>
          <p:grpSpPr bwMode="auto">
            <a:xfrm>
              <a:off x="4608" y="3572"/>
              <a:ext cx="52" cy="52"/>
              <a:chOff x="4608" y="3572"/>
              <a:chExt cx="52" cy="52"/>
            </a:xfrm>
          </p:grpSpPr>
          <p:sp>
            <p:nvSpPr>
              <p:cNvPr id="1024" name="Oval 533"/>
              <p:cNvSpPr>
                <a:spLocks noChangeArrowheads="1"/>
              </p:cNvSpPr>
              <p:nvPr/>
            </p:nvSpPr>
            <p:spPr bwMode="auto">
              <a:xfrm>
                <a:off x="4608" y="3572"/>
                <a:ext cx="52" cy="52"/>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1025" name="Oval 534"/>
              <p:cNvSpPr>
                <a:spLocks noChangeArrowheads="1"/>
              </p:cNvSpPr>
              <p:nvPr/>
            </p:nvSpPr>
            <p:spPr bwMode="auto">
              <a:xfrm>
                <a:off x="4608" y="3572"/>
                <a:ext cx="51" cy="51"/>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1026" name="Oval 535"/>
              <p:cNvSpPr>
                <a:spLocks noChangeArrowheads="1"/>
              </p:cNvSpPr>
              <p:nvPr/>
            </p:nvSpPr>
            <p:spPr bwMode="auto">
              <a:xfrm>
                <a:off x="4609" y="3574"/>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1027" name="Oval 536"/>
              <p:cNvSpPr>
                <a:spLocks noChangeArrowheads="1"/>
              </p:cNvSpPr>
              <p:nvPr/>
            </p:nvSpPr>
            <p:spPr bwMode="auto">
              <a:xfrm>
                <a:off x="4611" y="3575"/>
                <a:ext cx="46" cy="45"/>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1028" name="Oval 537"/>
              <p:cNvSpPr>
                <a:spLocks noChangeArrowheads="1"/>
              </p:cNvSpPr>
              <p:nvPr/>
            </p:nvSpPr>
            <p:spPr bwMode="auto">
              <a:xfrm>
                <a:off x="4611" y="3576"/>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1029" name="Oval 538"/>
              <p:cNvSpPr>
                <a:spLocks noChangeArrowheads="1"/>
              </p:cNvSpPr>
              <p:nvPr/>
            </p:nvSpPr>
            <p:spPr bwMode="auto">
              <a:xfrm>
                <a:off x="4613" y="3577"/>
                <a:ext cx="42" cy="41"/>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1030" name="Oval 539"/>
              <p:cNvSpPr>
                <a:spLocks noChangeArrowheads="1"/>
              </p:cNvSpPr>
              <p:nvPr/>
            </p:nvSpPr>
            <p:spPr bwMode="auto">
              <a:xfrm>
                <a:off x="4614" y="3578"/>
                <a:ext cx="40"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1031" name="Oval 540"/>
              <p:cNvSpPr>
                <a:spLocks noChangeArrowheads="1"/>
              </p:cNvSpPr>
              <p:nvPr/>
            </p:nvSpPr>
            <p:spPr bwMode="auto">
              <a:xfrm>
                <a:off x="4615" y="3579"/>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1032" name="Oval 541"/>
              <p:cNvSpPr>
                <a:spLocks noChangeArrowheads="1"/>
              </p:cNvSpPr>
              <p:nvPr/>
            </p:nvSpPr>
            <p:spPr bwMode="auto">
              <a:xfrm>
                <a:off x="4616" y="3580"/>
                <a:ext cx="36" cy="35"/>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1033" name="Oval 542"/>
              <p:cNvSpPr>
                <a:spLocks noChangeArrowheads="1"/>
              </p:cNvSpPr>
              <p:nvPr/>
            </p:nvSpPr>
            <p:spPr bwMode="auto">
              <a:xfrm>
                <a:off x="4617" y="3581"/>
                <a:ext cx="33" cy="33"/>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1034" name="Oval 543"/>
              <p:cNvSpPr>
                <a:spLocks noChangeArrowheads="1"/>
              </p:cNvSpPr>
              <p:nvPr/>
            </p:nvSpPr>
            <p:spPr bwMode="auto">
              <a:xfrm>
                <a:off x="4618" y="3583"/>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1035" name="Oval 544"/>
              <p:cNvSpPr>
                <a:spLocks noChangeArrowheads="1"/>
              </p:cNvSpPr>
              <p:nvPr/>
            </p:nvSpPr>
            <p:spPr bwMode="auto">
              <a:xfrm>
                <a:off x="4619" y="3583"/>
                <a:ext cx="29" cy="29"/>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1036" name="Oval 545"/>
              <p:cNvSpPr>
                <a:spLocks noChangeArrowheads="1"/>
              </p:cNvSpPr>
              <p:nvPr/>
            </p:nvSpPr>
            <p:spPr bwMode="auto">
              <a:xfrm>
                <a:off x="4620" y="3584"/>
                <a:ext cx="27" cy="27"/>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1037" name="Oval 546"/>
              <p:cNvSpPr>
                <a:spLocks noChangeArrowheads="1"/>
              </p:cNvSpPr>
              <p:nvPr/>
            </p:nvSpPr>
            <p:spPr bwMode="auto">
              <a:xfrm>
                <a:off x="4621" y="3586"/>
                <a:ext cx="26" cy="24"/>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1038" name="Oval 547"/>
              <p:cNvSpPr>
                <a:spLocks noChangeArrowheads="1"/>
              </p:cNvSpPr>
              <p:nvPr/>
            </p:nvSpPr>
            <p:spPr bwMode="auto">
              <a:xfrm>
                <a:off x="4623" y="3586"/>
                <a:ext cx="22" cy="23"/>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1039" name="Oval 548"/>
              <p:cNvSpPr>
                <a:spLocks noChangeArrowheads="1"/>
              </p:cNvSpPr>
              <p:nvPr/>
            </p:nvSpPr>
            <p:spPr bwMode="auto">
              <a:xfrm>
                <a:off x="4624" y="3588"/>
                <a:ext cx="20"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1040" name="Oval 549"/>
              <p:cNvSpPr>
                <a:spLocks noChangeArrowheads="1"/>
              </p:cNvSpPr>
              <p:nvPr/>
            </p:nvSpPr>
            <p:spPr bwMode="auto">
              <a:xfrm>
                <a:off x="4625" y="3589"/>
                <a:ext cx="18" cy="18"/>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1041" name="Oval 550"/>
              <p:cNvSpPr>
                <a:spLocks noChangeArrowheads="1"/>
              </p:cNvSpPr>
              <p:nvPr/>
            </p:nvSpPr>
            <p:spPr bwMode="auto">
              <a:xfrm>
                <a:off x="4626" y="3590"/>
                <a:ext cx="16" cy="16"/>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1042" name="Oval 551"/>
              <p:cNvSpPr>
                <a:spLocks noChangeArrowheads="1"/>
              </p:cNvSpPr>
              <p:nvPr/>
            </p:nvSpPr>
            <p:spPr bwMode="auto">
              <a:xfrm>
                <a:off x="4627" y="3591"/>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1043" name="Oval 552"/>
              <p:cNvSpPr>
                <a:spLocks noChangeArrowheads="1"/>
              </p:cNvSpPr>
              <p:nvPr/>
            </p:nvSpPr>
            <p:spPr bwMode="auto">
              <a:xfrm>
                <a:off x="4628" y="3592"/>
                <a:ext cx="12" cy="11"/>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1044" name="Oval 553"/>
              <p:cNvSpPr>
                <a:spLocks noChangeArrowheads="1"/>
              </p:cNvSpPr>
              <p:nvPr/>
            </p:nvSpPr>
            <p:spPr bwMode="auto">
              <a:xfrm>
                <a:off x="4629" y="3593"/>
                <a:ext cx="10" cy="10"/>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1045" name="Oval 554"/>
              <p:cNvSpPr>
                <a:spLocks noChangeArrowheads="1"/>
              </p:cNvSpPr>
              <p:nvPr/>
            </p:nvSpPr>
            <p:spPr bwMode="auto">
              <a:xfrm>
                <a:off x="4630" y="3594"/>
                <a:ext cx="8" cy="7"/>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1046" name="Oval 555"/>
              <p:cNvSpPr>
                <a:spLocks noChangeArrowheads="1"/>
              </p:cNvSpPr>
              <p:nvPr/>
            </p:nvSpPr>
            <p:spPr bwMode="auto">
              <a:xfrm>
                <a:off x="4631" y="3595"/>
                <a:ext cx="6"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1047" name="Oval 556"/>
              <p:cNvSpPr>
                <a:spLocks noChangeArrowheads="1"/>
              </p:cNvSpPr>
              <p:nvPr/>
            </p:nvSpPr>
            <p:spPr bwMode="auto">
              <a:xfrm>
                <a:off x="4633" y="3596"/>
                <a:ext cx="2" cy="3"/>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1048" name="Oval 557"/>
              <p:cNvSpPr>
                <a:spLocks noChangeArrowheads="1"/>
              </p:cNvSpPr>
              <p:nvPr/>
            </p:nvSpPr>
            <p:spPr bwMode="auto">
              <a:xfrm>
                <a:off x="4633" y="3597"/>
                <a:ext cx="2" cy="1"/>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24" name="Group 558"/>
            <p:cNvGrpSpPr>
              <a:grpSpLocks/>
            </p:cNvGrpSpPr>
            <p:nvPr/>
          </p:nvGrpSpPr>
          <p:grpSpPr bwMode="auto">
            <a:xfrm>
              <a:off x="3028" y="3981"/>
              <a:ext cx="1081" cy="170"/>
              <a:chOff x="3028" y="3981"/>
              <a:chExt cx="1081" cy="170"/>
            </a:xfrm>
          </p:grpSpPr>
          <p:sp>
            <p:nvSpPr>
              <p:cNvPr id="1022" name="Freeform 559"/>
              <p:cNvSpPr>
                <a:spLocks/>
              </p:cNvSpPr>
              <p:nvPr/>
            </p:nvSpPr>
            <p:spPr bwMode="auto">
              <a:xfrm>
                <a:off x="3028" y="3981"/>
                <a:ext cx="770" cy="170"/>
              </a:xfrm>
              <a:custGeom>
                <a:avLst/>
                <a:gdLst/>
                <a:ahLst/>
                <a:cxnLst>
                  <a:cxn ang="0">
                    <a:pos x="15" y="336"/>
                  </a:cxn>
                  <a:cxn ang="0">
                    <a:pos x="48" y="320"/>
                  </a:cxn>
                  <a:cxn ang="0">
                    <a:pos x="78" y="289"/>
                  </a:cxn>
                  <a:cxn ang="0">
                    <a:pos x="111" y="247"/>
                  </a:cxn>
                  <a:cxn ang="0">
                    <a:pos x="139" y="197"/>
                  </a:cxn>
                  <a:cxn ang="0">
                    <a:pos x="169" y="142"/>
                  </a:cxn>
                  <a:cxn ang="0">
                    <a:pos x="200" y="92"/>
                  </a:cxn>
                  <a:cxn ang="0">
                    <a:pos x="232" y="49"/>
                  </a:cxn>
                  <a:cxn ang="0">
                    <a:pos x="264" y="19"/>
                  </a:cxn>
                  <a:cxn ang="0">
                    <a:pos x="295" y="2"/>
                  </a:cxn>
                  <a:cxn ang="0">
                    <a:pos x="322" y="2"/>
                  </a:cxn>
                  <a:cxn ang="0">
                    <a:pos x="354" y="19"/>
                  </a:cxn>
                  <a:cxn ang="0">
                    <a:pos x="386" y="49"/>
                  </a:cxn>
                  <a:cxn ang="0">
                    <a:pos x="416" y="92"/>
                  </a:cxn>
                  <a:cxn ang="0">
                    <a:pos x="448" y="142"/>
                  </a:cxn>
                  <a:cxn ang="0">
                    <a:pos x="479" y="197"/>
                  </a:cxn>
                  <a:cxn ang="0">
                    <a:pos x="506" y="247"/>
                  </a:cxn>
                  <a:cxn ang="0">
                    <a:pos x="538" y="289"/>
                  </a:cxn>
                  <a:cxn ang="0">
                    <a:pos x="570" y="320"/>
                  </a:cxn>
                  <a:cxn ang="0">
                    <a:pos x="602" y="336"/>
                  </a:cxn>
                  <a:cxn ang="0">
                    <a:pos x="633" y="336"/>
                  </a:cxn>
                  <a:cxn ang="0">
                    <a:pos x="663" y="320"/>
                  </a:cxn>
                  <a:cxn ang="0">
                    <a:pos x="691" y="289"/>
                  </a:cxn>
                  <a:cxn ang="0">
                    <a:pos x="723" y="247"/>
                  </a:cxn>
                  <a:cxn ang="0">
                    <a:pos x="754" y="197"/>
                  </a:cxn>
                  <a:cxn ang="0">
                    <a:pos x="786" y="142"/>
                  </a:cxn>
                  <a:cxn ang="0">
                    <a:pos x="817" y="92"/>
                  </a:cxn>
                  <a:cxn ang="0">
                    <a:pos x="849" y="49"/>
                  </a:cxn>
                  <a:cxn ang="0">
                    <a:pos x="876" y="19"/>
                  </a:cxn>
                  <a:cxn ang="0">
                    <a:pos x="907" y="2"/>
                  </a:cxn>
                  <a:cxn ang="0">
                    <a:pos x="938" y="2"/>
                  </a:cxn>
                  <a:cxn ang="0">
                    <a:pos x="971" y="19"/>
                  </a:cxn>
                  <a:cxn ang="0">
                    <a:pos x="1001" y="49"/>
                  </a:cxn>
                  <a:cxn ang="0">
                    <a:pos x="1034" y="92"/>
                  </a:cxn>
                  <a:cxn ang="0">
                    <a:pos x="1062" y="142"/>
                  </a:cxn>
                  <a:cxn ang="0">
                    <a:pos x="1092" y="197"/>
                  </a:cxn>
                  <a:cxn ang="0">
                    <a:pos x="1124" y="247"/>
                  </a:cxn>
                  <a:cxn ang="0">
                    <a:pos x="1154" y="289"/>
                  </a:cxn>
                  <a:cxn ang="0">
                    <a:pos x="1187" y="320"/>
                  </a:cxn>
                  <a:cxn ang="0">
                    <a:pos x="1218" y="336"/>
                  </a:cxn>
                  <a:cxn ang="0">
                    <a:pos x="1245" y="336"/>
                  </a:cxn>
                  <a:cxn ang="0">
                    <a:pos x="1278" y="320"/>
                  </a:cxn>
                  <a:cxn ang="0">
                    <a:pos x="1309" y="289"/>
                  </a:cxn>
                  <a:cxn ang="0">
                    <a:pos x="1339" y="247"/>
                  </a:cxn>
                  <a:cxn ang="0">
                    <a:pos x="1371" y="197"/>
                  </a:cxn>
                  <a:cxn ang="0">
                    <a:pos x="1402" y="142"/>
                  </a:cxn>
                  <a:cxn ang="0">
                    <a:pos x="1430" y="92"/>
                  </a:cxn>
                  <a:cxn ang="0">
                    <a:pos x="1462" y="49"/>
                  </a:cxn>
                  <a:cxn ang="0">
                    <a:pos x="1493" y="19"/>
                  </a:cxn>
                  <a:cxn ang="0">
                    <a:pos x="1525" y="2"/>
                  </a:cxn>
                </a:cxnLst>
                <a:rect l="0" t="0" r="r" b="b"/>
                <a:pathLst>
                  <a:path w="1540" h="339">
                    <a:moveTo>
                      <a:pt x="0" y="339"/>
                    </a:moveTo>
                    <a:lnTo>
                      <a:pt x="15" y="336"/>
                    </a:lnTo>
                    <a:lnTo>
                      <a:pt x="31" y="330"/>
                    </a:lnTo>
                    <a:lnTo>
                      <a:pt x="48" y="320"/>
                    </a:lnTo>
                    <a:lnTo>
                      <a:pt x="63" y="306"/>
                    </a:lnTo>
                    <a:lnTo>
                      <a:pt x="78" y="289"/>
                    </a:lnTo>
                    <a:lnTo>
                      <a:pt x="94" y="270"/>
                    </a:lnTo>
                    <a:lnTo>
                      <a:pt x="111" y="247"/>
                    </a:lnTo>
                    <a:lnTo>
                      <a:pt x="126" y="222"/>
                    </a:lnTo>
                    <a:lnTo>
                      <a:pt x="139" y="197"/>
                    </a:lnTo>
                    <a:lnTo>
                      <a:pt x="153" y="169"/>
                    </a:lnTo>
                    <a:lnTo>
                      <a:pt x="169" y="142"/>
                    </a:lnTo>
                    <a:lnTo>
                      <a:pt x="185" y="117"/>
                    </a:lnTo>
                    <a:lnTo>
                      <a:pt x="200" y="92"/>
                    </a:lnTo>
                    <a:lnTo>
                      <a:pt x="216" y="69"/>
                    </a:lnTo>
                    <a:lnTo>
                      <a:pt x="232" y="49"/>
                    </a:lnTo>
                    <a:lnTo>
                      <a:pt x="248" y="33"/>
                    </a:lnTo>
                    <a:lnTo>
                      <a:pt x="264" y="19"/>
                    </a:lnTo>
                    <a:lnTo>
                      <a:pt x="279" y="7"/>
                    </a:lnTo>
                    <a:lnTo>
                      <a:pt x="295" y="2"/>
                    </a:lnTo>
                    <a:lnTo>
                      <a:pt x="310" y="0"/>
                    </a:lnTo>
                    <a:lnTo>
                      <a:pt x="322" y="2"/>
                    </a:lnTo>
                    <a:lnTo>
                      <a:pt x="338" y="7"/>
                    </a:lnTo>
                    <a:lnTo>
                      <a:pt x="354" y="19"/>
                    </a:lnTo>
                    <a:lnTo>
                      <a:pt x="368" y="33"/>
                    </a:lnTo>
                    <a:lnTo>
                      <a:pt x="386" y="49"/>
                    </a:lnTo>
                    <a:lnTo>
                      <a:pt x="401" y="69"/>
                    </a:lnTo>
                    <a:lnTo>
                      <a:pt x="416" y="92"/>
                    </a:lnTo>
                    <a:lnTo>
                      <a:pt x="433" y="117"/>
                    </a:lnTo>
                    <a:lnTo>
                      <a:pt x="448" y="142"/>
                    </a:lnTo>
                    <a:lnTo>
                      <a:pt x="464" y="169"/>
                    </a:lnTo>
                    <a:lnTo>
                      <a:pt x="479" y="197"/>
                    </a:lnTo>
                    <a:lnTo>
                      <a:pt x="496" y="222"/>
                    </a:lnTo>
                    <a:lnTo>
                      <a:pt x="506" y="247"/>
                    </a:lnTo>
                    <a:lnTo>
                      <a:pt x="523" y="270"/>
                    </a:lnTo>
                    <a:lnTo>
                      <a:pt x="538" y="289"/>
                    </a:lnTo>
                    <a:lnTo>
                      <a:pt x="554" y="306"/>
                    </a:lnTo>
                    <a:lnTo>
                      <a:pt x="570" y="320"/>
                    </a:lnTo>
                    <a:lnTo>
                      <a:pt x="585" y="330"/>
                    </a:lnTo>
                    <a:lnTo>
                      <a:pt x="602" y="336"/>
                    </a:lnTo>
                    <a:lnTo>
                      <a:pt x="617" y="339"/>
                    </a:lnTo>
                    <a:lnTo>
                      <a:pt x="633" y="336"/>
                    </a:lnTo>
                    <a:lnTo>
                      <a:pt x="648" y="330"/>
                    </a:lnTo>
                    <a:lnTo>
                      <a:pt x="663" y="320"/>
                    </a:lnTo>
                    <a:lnTo>
                      <a:pt x="680" y="306"/>
                    </a:lnTo>
                    <a:lnTo>
                      <a:pt x="691" y="289"/>
                    </a:lnTo>
                    <a:lnTo>
                      <a:pt x="707" y="270"/>
                    </a:lnTo>
                    <a:lnTo>
                      <a:pt x="723" y="247"/>
                    </a:lnTo>
                    <a:lnTo>
                      <a:pt x="739" y="222"/>
                    </a:lnTo>
                    <a:lnTo>
                      <a:pt x="754" y="197"/>
                    </a:lnTo>
                    <a:lnTo>
                      <a:pt x="771" y="169"/>
                    </a:lnTo>
                    <a:lnTo>
                      <a:pt x="786" y="142"/>
                    </a:lnTo>
                    <a:lnTo>
                      <a:pt x="801" y="117"/>
                    </a:lnTo>
                    <a:lnTo>
                      <a:pt x="817" y="92"/>
                    </a:lnTo>
                    <a:lnTo>
                      <a:pt x="834" y="69"/>
                    </a:lnTo>
                    <a:lnTo>
                      <a:pt x="849" y="49"/>
                    </a:lnTo>
                    <a:lnTo>
                      <a:pt x="864" y="33"/>
                    </a:lnTo>
                    <a:lnTo>
                      <a:pt x="876" y="19"/>
                    </a:lnTo>
                    <a:lnTo>
                      <a:pt x="892" y="7"/>
                    </a:lnTo>
                    <a:lnTo>
                      <a:pt x="907" y="2"/>
                    </a:lnTo>
                    <a:lnTo>
                      <a:pt x="924" y="0"/>
                    </a:lnTo>
                    <a:lnTo>
                      <a:pt x="938" y="2"/>
                    </a:lnTo>
                    <a:lnTo>
                      <a:pt x="955" y="7"/>
                    </a:lnTo>
                    <a:lnTo>
                      <a:pt x="971" y="19"/>
                    </a:lnTo>
                    <a:lnTo>
                      <a:pt x="986" y="33"/>
                    </a:lnTo>
                    <a:lnTo>
                      <a:pt x="1001" y="49"/>
                    </a:lnTo>
                    <a:lnTo>
                      <a:pt x="1018" y="69"/>
                    </a:lnTo>
                    <a:lnTo>
                      <a:pt x="1034" y="92"/>
                    </a:lnTo>
                    <a:lnTo>
                      <a:pt x="1049" y="117"/>
                    </a:lnTo>
                    <a:lnTo>
                      <a:pt x="1062" y="142"/>
                    </a:lnTo>
                    <a:lnTo>
                      <a:pt x="1077" y="169"/>
                    </a:lnTo>
                    <a:lnTo>
                      <a:pt x="1092" y="197"/>
                    </a:lnTo>
                    <a:lnTo>
                      <a:pt x="1109" y="222"/>
                    </a:lnTo>
                    <a:lnTo>
                      <a:pt x="1124" y="247"/>
                    </a:lnTo>
                    <a:lnTo>
                      <a:pt x="1140" y="270"/>
                    </a:lnTo>
                    <a:lnTo>
                      <a:pt x="1154" y="289"/>
                    </a:lnTo>
                    <a:lnTo>
                      <a:pt x="1172" y="306"/>
                    </a:lnTo>
                    <a:lnTo>
                      <a:pt x="1187" y="320"/>
                    </a:lnTo>
                    <a:lnTo>
                      <a:pt x="1202" y="330"/>
                    </a:lnTo>
                    <a:lnTo>
                      <a:pt x="1218" y="336"/>
                    </a:lnTo>
                    <a:lnTo>
                      <a:pt x="1233" y="339"/>
                    </a:lnTo>
                    <a:lnTo>
                      <a:pt x="1245" y="336"/>
                    </a:lnTo>
                    <a:lnTo>
                      <a:pt x="1261" y="330"/>
                    </a:lnTo>
                    <a:lnTo>
                      <a:pt x="1278" y="320"/>
                    </a:lnTo>
                    <a:lnTo>
                      <a:pt x="1291" y="306"/>
                    </a:lnTo>
                    <a:lnTo>
                      <a:pt x="1309" y="289"/>
                    </a:lnTo>
                    <a:lnTo>
                      <a:pt x="1324" y="270"/>
                    </a:lnTo>
                    <a:lnTo>
                      <a:pt x="1339" y="247"/>
                    </a:lnTo>
                    <a:lnTo>
                      <a:pt x="1356" y="222"/>
                    </a:lnTo>
                    <a:lnTo>
                      <a:pt x="1371" y="197"/>
                    </a:lnTo>
                    <a:lnTo>
                      <a:pt x="1387" y="169"/>
                    </a:lnTo>
                    <a:lnTo>
                      <a:pt x="1402" y="142"/>
                    </a:lnTo>
                    <a:lnTo>
                      <a:pt x="1419" y="117"/>
                    </a:lnTo>
                    <a:lnTo>
                      <a:pt x="1430" y="92"/>
                    </a:lnTo>
                    <a:lnTo>
                      <a:pt x="1445" y="69"/>
                    </a:lnTo>
                    <a:lnTo>
                      <a:pt x="1462" y="49"/>
                    </a:lnTo>
                    <a:lnTo>
                      <a:pt x="1477" y="33"/>
                    </a:lnTo>
                    <a:lnTo>
                      <a:pt x="1493" y="19"/>
                    </a:lnTo>
                    <a:lnTo>
                      <a:pt x="1508" y="7"/>
                    </a:lnTo>
                    <a:lnTo>
                      <a:pt x="1525" y="2"/>
                    </a:lnTo>
                    <a:lnTo>
                      <a:pt x="1540" y="0"/>
                    </a:lnTo>
                  </a:path>
                </a:pathLst>
              </a:custGeom>
              <a:noFill/>
              <a:ln w="7938">
                <a:solidFill>
                  <a:srgbClr val="000000"/>
                </a:solidFill>
                <a:prstDash val="solid"/>
                <a:round/>
                <a:headEnd/>
                <a:tailEnd/>
              </a:ln>
            </p:spPr>
            <p:txBody>
              <a:bodyPr>
                <a:prstTxWarp prst="textNoShape">
                  <a:avLst/>
                </a:prstTxWarp>
              </a:bodyPr>
              <a:lstStyle/>
              <a:p>
                <a:endParaRPr lang="en-US">
                  <a:latin typeface="+mn-lt"/>
                </a:endParaRPr>
              </a:p>
            </p:txBody>
          </p:sp>
          <p:sp>
            <p:nvSpPr>
              <p:cNvPr id="1023" name="Freeform 560"/>
              <p:cNvSpPr>
                <a:spLocks/>
              </p:cNvSpPr>
              <p:nvPr/>
            </p:nvSpPr>
            <p:spPr bwMode="auto">
              <a:xfrm>
                <a:off x="3799" y="3981"/>
                <a:ext cx="310" cy="170"/>
              </a:xfrm>
              <a:custGeom>
                <a:avLst/>
                <a:gdLst/>
                <a:ahLst/>
                <a:cxnLst>
                  <a:cxn ang="0">
                    <a:pos x="0" y="0"/>
                  </a:cxn>
                  <a:cxn ang="0">
                    <a:pos x="15" y="2"/>
                  </a:cxn>
                  <a:cxn ang="0">
                    <a:pos x="30" y="7"/>
                  </a:cxn>
                  <a:cxn ang="0">
                    <a:pos x="48" y="19"/>
                  </a:cxn>
                  <a:cxn ang="0">
                    <a:pos x="63" y="33"/>
                  </a:cxn>
                  <a:cxn ang="0">
                    <a:pos x="78" y="49"/>
                  </a:cxn>
                  <a:cxn ang="0">
                    <a:pos x="95" y="69"/>
                  </a:cxn>
                  <a:cxn ang="0">
                    <a:pos x="111" y="92"/>
                  </a:cxn>
                  <a:cxn ang="0">
                    <a:pos x="126" y="117"/>
                  </a:cxn>
                  <a:cxn ang="0">
                    <a:pos x="139" y="142"/>
                  </a:cxn>
                  <a:cxn ang="0">
                    <a:pos x="154" y="169"/>
                  </a:cxn>
                  <a:cxn ang="0">
                    <a:pos x="169" y="197"/>
                  </a:cxn>
                  <a:cxn ang="0">
                    <a:pos x="186" y="222"/>
                  </a:cxn>
                  <a:cxn ang="0">
                    <a:pos x="202" y="247"/>
                  </a:cxn>
                  <a:cxn ang="0">
                    <a:pos x="217" y="270"/>
                  </a:cxn>
                  <a:cxn ang="0">
                    <a:pos x="232" y="289"/>
                  </a:cxn>
                  <a:cxn ang="0">
                    <a:pos x="249" y="306"/>
                  </a:cxn>
                  <a:cxn ang="0">
                    <a:pos x="265" y="320"/>
                  </a:cxn>
                  <a:cxn ang="0">
                    <a:pos x="280" y="330"/>
                  </a:cxn>
                  <a:cxn ang="0">
                    <a:pos x="297" y="336"/>
                  </a:cxn>
                  <a:cxn ang="0">
                    <a:pos x="312" y="339"/>
                  </a:cxn>
                  <a:cxn ang="0">
                    <a:pos x="323" y="336"/>
                  </a:cxn>
                  <a:cxn ang="0">
                    <a:pos x="341" y="330"/>
                  </a:cxn>
                  <a:cxn ang="0">
                    <a:pos x="356" y="320"/>
                  </a:cxn>
                  <a:cxn ang="0">
                    <a:pos x="371" y="306"/>
                  </a:cxn>
                  <a:cxn ang="0">
                    <a:pos x="387" y="289"/>
                  </a:cxn>
                  <a:cxn ang="0">
                    <a:pos x="404" y="270"/>
                  </a:cxn>
                  <a:cxn ang="0">
                    <a:pos x="419" y="247"/>
                  </a:cxn>
                  <a:cxn ang="0">
                    <a:pos x="435" y="222"/>
                  </a:cxn>
                  <a:cxn ang="0">
                    <a:pos x="450" y="197"/>
                  </a:cxn>
                  <a:cxn ang="0">
                    <a:pos x="467" y="169"/>
                  </a:cxn>
                  <a:cxn ang="0">
                    <a:pos x="482" y="142"/>
                  </a:cxn>
                  <a:cxn ang="0">
                    <a:pos x="498" y="117"/>
                  </a:cxn>
                  <a:cxn ang="0">
                    <a:pos x="510" y="92"/>
                  </a:cxn>
                  <a:cxn ang="0">
                    <a:pos x="526" y="69"/>
                  </a:cxn>
                  <a:cxn ang="0">
                    <a:pos x="541" y="49"/>
                  </a:cxn>
                  <a:cxn ang="0">
                    <a:pos x="558" y="33"/>
                  </a:cxn>
                  <a:cxn ang="0">
                    <a:pos x="573" y="19"/>
                  </a:cxn>
                  <a:cxn ang="0">
                    <a:pos x="589" y="7"/>
                  </a:cxn>
                  <a:cxn ang="0">
                    <a:pos x="604" y="2"/>
                  </a:cxn>
                  <a:cxn ang="0">
                    <a:pos x="621" y="0"/>
                  </a:cxn>
                </a:cxnLst>
                <a:rect l="0" t="0" r="r" b="b"/>
                <a:pathLst>
                  <a:path w="621" h="339">
                    <a:moveTo>
                      <a:pt x="0" y="0"/>
                    </a:moveTo>
                    <a:lnTo>
                      <a:pt x="15" y="2"/>
                    </a:lnTo>
                    <a:lnTo>
                      <a:pt x="30" y="7"/>
                    </a:lnTo>
                    <a:lnTo>
                      <a:pt x="48" y="19"/>
                    </a:lnTo>
                    <a:lnTo>
                      <a:pt x="63" y="33"/>
                    </a:lnTo>
                    <a:lnTo>
                      <a:pt x="78" y="49"/>
                    </a:lnTo>
                    <a:lnTo>
                      <a:pt x="95" y="69"/>
                    </a:lnTo>
                    <a:lnTo>
                      <a:pt x="111" y="92"/>
                    </a:lnTo>
                    <a:lnTo>
                      <a:pt x="126" y="117"/>
                    </a:lnTo>
                    <a:lnTo>
                      <a:pt x="139" y="142"/>
                    </a:lnTo>
                    <a:lnTo>
                      <a:pt x="154" y="169"/>
                    </a:lnTo>
                    <a:lnTo>
                      <a:pt x="169" y="197"/>
                    </a:lnTo>
                    <a:lnTo>
                      <a:pt x="186" y="222"/>
                    </a:lnTo>
                    <a:lnTo>
                      <a:pt x="202" y="247"/>
                    </a:lnTo>
                    <a:lnTo>
                      <a:pt x="217" y="270"/>
                    </a:lnTo>
                    <a:lnTo>
                      <a:pt x="232" y="289"/>
                    </a:lnTo>
                    <a:lnTo>
                      <a:pt x="249" y="306"/>
                    </a:lnTo>
                    <a:lnTo>
                      <a:pt x="265" y="320"/>
                    </a:lnTo>
                    <a:lnTo>
                      <a:pt x="280" y="330"/>
                    </a:lnTo>
                    <a:lnTo>
                      <a:pt x="297" y="336"/>
                    </a:lnTo>
                    <a:lnTo>
                      <a:pt x="312" y="339"/>
                    </a:lnTo>
                    <a:lnTo>
                      <a:pt x="323" y="336"/>
                    </a:lnTo>
                    <a:lnTo>
                      <a:pt x="341" y="330"/>
                    </a:lnTo>
                    <a:lnTo>
                      <a:pt x="356" y="320"/>
                    </a:lnTo>
                    <a:lnTo>
                      <a:pt x="371" y="306"/>
                    </a:lnTo>
                    <a:lnTo>
                      <a:pt x="387" y="289"/>
                    </a:lnTo>
                    <a:lnTo>
                      <a:pt x="404" y="270"/>
                    </a:lnTo>
                    <a:lnTo>
                      <a:pt x="419" y="247"/>
                    </a:lnTo>
                    <a:lnTo>
                      <a:pt x="435" y="222"/>
                    </a:lnTo>
                    <a:lnTo>
                      <a:pt x="450" y="197"/>
                    </a:lnTo>
                    <a:lnTo>
                      <a:pt x="467" y="169"/>
                    </a:lnTo>
                    <a:lnTo>
                      <a:pt x="482" y="142"/>
                    </a:lnTo>
                    <a:lnTo>
                      <a:pt x="498" y="117"/>
                    </a:lnTo>
                    <a:lnTo>
                      <a:pt x="510" y="92"/>
                    </a:lnTo>
                    <a:lnTo>
                      <a:pt x="526" y="69"/>
                    </a:lnTo>
                    <a:lnTo>
                      <a:pt x="541" y="49"/>
                    </a:lnTo>
                    <a:lnTo>
                      <a:pt x="558" y="33"/>
                    </a:lnTo>
                    <a:lnTo>
                      <a:pt x="573" y="19"/>
                    </a:lnTo>
                    <a:lnTo>
                      <a:pt x="589" y="7"/>
                    </a:lnTo>
                    <a:lnTo>
                      <a:pt x="604" y="2"/>
                    </a:lnTo>
                    <a:lnTo>
                      <a:pt x="621" y="0"/>
                    </a:lnTo>
                  </a:path>
                </a:pathLst>
              </a:custGeom>
              <a:noFill/>
              <a:ln w="7938">
                <a:solidFill>
                  <a:srgbClr val="000000"/>
                </a:solidFill>
                <a:prstDash val="solid"/>
                <a:round/>
                <a:headEnd/>
                <a:tailEnd/>
              </a:ln>
            </p:spPr>
            <p:txBody>
              <a:bodyPr>
                <a:prstTxWarp prst="textNoShape">
                  <a:avLst/>
                </a:prstTxWarp>
              </a:bodyPr>
              <a:lstStyle/>
              <a:p>
                <a:endParaRPr lang="en-US">
                  <a:latin typeface="+mn-lt"/>
                </a:endParaRPr>
              </a:p>
            </p:txBody>
          </p:sp>
        </p:grpSp>
        <p:grpSp>
          <p:nvGrpSpPr>
            <p:cNvPr id="25" name="Group 561"/>
            <p:cNvGrpSpPr>
              <a:grpSpLocks/>
            </p:cNvGrpSpPr>
            <p:nvPr/>
          </p:nvGrpSpPr>
          <p:grpSpPr bwMode="auto">
            <a:xfrm>
              <a:off x="3151" y="3951"/>
              <a:ext cx="52" cy="52"/>
              <a:chOff x="3151" y="3951"/>
              <a:chExt cx="52" cy="52"/>
            </a:xfrm>
          </p:grpSpPr>
          <p:sp>
            <p:nvSpPr>
              <p:cNvPr id="997" name="Oval 562"/>
              <p:cNvSpPr>
                <a:spLocks noChangeArrowheads="1"/>
              </p:cNvSpPr>
              <p:nvPr/>
            </p:nvSpPr>
            <p:spPr bwMode="auto">
              <a:xfrm>
                <a:off x="3151" y="3951"/>
                <a:ext cx="52"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998" name="Oval 563"/>
              <p:cNvSpPr>
                <a:spLocks noChangeArrowheads="1"/>
              </p:cNvSpPr>
              <p:nvPr/>
            </p:nvSpPr>
            <p:spPr bwMode="auto">
              <a:xfrm>
                <a:off x="3151" y="3951"/>
                <a:ext cx="51" cy="51"/>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999" name="Oval 564"/>
              <p:cNvSpPr>
                <a:spLocks noChangeArrowheads="1"/>
              </p:cNvSpPr>
              <p:nvPr/>
            </p:nvSpPr>
            <p:spPr bwMode="auto">
              <a:xfrm>
                <a:off x="3152" y="3953"/>
                <a:ext cx="49" cy="47"/>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1000" name="Oval 565"/>
              <p:cNvSpPr>
                <a:spLocks noChangeArrowheads="1"/>
              </p:cNvSpPr>
              <p:nvPr/>
            </p:nvSpPr>
            <p:spPr bwMode="auto">
              <a:xfrm>
                <a:off x="3153" y="3954"/>
                <a:ext cx="46"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1001" name="Oval 566"/>
              <p:cNvSpPr>
                <a:spLocks noChangeArrowheads="1"/>
              </p:cNvSpPr>
              <p:nvPr/>
            </p:nvSpPr>
            <p:spPr bwMode="auto">
              <a:xfrm>
                <a:off x="3154" y="3954"/>
                <a:ext cx="45" cy="45"/>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1002" name="Oval 567"/>
              <p:cNvSpPr>
                <a:spLocks noChangeArrowheads="1"/>
              </p:cNvSpPr>
              <p:nvPr/>
            </p:nvSpPr>
            <p:spPr bwMode="auto">
              <a:xfrm>
                <a:off x="3155" y="3956"/>
                <a:ext cx="42" cy="41"/>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1003" name="Oval 568"/>
              <p:cNvSpPr>
                <a:spLocks noChangeArrowheads="1"/>
              </p:cNvSpPr>
              <p:nvPr/>
            </p:nvSpPr>
            <p:spPr bwMode="auto">
              <a:xfrm>
                <a:off x="3156" y="3957"/>
                <a:ext cx="40"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1004" name="Oval 569"/>
              <p:cNvSpPr>
                <a:spLocks noChangeArrowheads="1"/>
              </p:cNvSpPr>
              <p:nvPr/>
            </p:nvSpPr>
            <p:spPr bwMode="auto">
              <a:xfrm>
                <a:off x="3158" y="3958"/>
                <a:ext cx="37"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1005" name="Oval 570"/>
              <p:cNvSpPr>
                <a:spLocks noChangeArrowheads="1"/>
              </p:cNvSpPr>
              <p:nvPr/>
            </p:nvSpPr>
            <p:spPr bwMode="auto">
              <a:xfrm>
                <a:off x="3158" y="3959"/>
                <a:ext cx="36"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1006" name="Oval 571"/>
              <p:cNvSpPr>
                <a:spLocks noChangeArrowheads="1"/>
              </p:cNvSpPr>
              <p:nvPr/>
            </p:nvSpPr>
            <p:spPr bwMode="auto">
              <a:xfrm>
                <a:off x="3160" y="3960"/>
                <a:ext cx="33"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1007" name="Oval 572"/>
              <p:cNvSpPr>
                <a:spLocks noChangeArrowheads="1"/>
              </p:cNvSpPr>
              <p:nvPr/>
            </p:nvSpPr>
            <p:spPr bwMode="auto">
              <a:xfrm>
                <a:off x="3161" y="3961"/>
                <a:ext cx="31" cy="31"/>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1008" name="Oval 573"/>
              <p:cNvSpPr>
                <a:spLocks noChangeArrowheads="1"/>
              </p:cNvSpPr>
              <p:nvPr/>
            </p:nvSpPr>
            <p:spPr bwMode="auto">
              <a:xfrm>
                <a:off x="3162" y="3962"/>
                <a:ext cx="29" cy="28"/>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1009" name="Oval 574"/>
              <p:cNvSpPr>
                <a:spLocks noChangeArrowheads="1"/>
              </p:cNvSpPr>
              <p:nvPr/>
            </p:nvSpPr>
            <p:spPr bwMode="auto">
              <a:xfrm>
                <a:off x="3163" y="3963"/>
                <a:ext cx="27" cy="27"/>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1010" name="Oval 575"/>
              <p:cNvSpPr>
                <a:spLocks noChangeArrowheads="1"/>
              </p:cNvSpPr>
              <p:nvPr/>
            </p:nvSpPr>
            <p:spPr bwMode="auto">
              <a:xfrm>
                <a:off x="3164" y="3965"/>
                <a:ext cx="25" cy="24"/>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1011" name="Oval 576"/>
              <p:cNvSpPr>
                <a:spLocks noChangeArrowheads="1"/>
              </p:cNvSpPr>
              <p:nvPr/>
            </p:nvSpPr>
            <p:spPr bwMode="auto">
              <a:xfrm>
                <a:off x="3165" y="3965"/>
                <a:ext cx="23"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1012" name="Oval 577"/>
              <p:cNvSpPr>
                <a:spLocks noChangeArrowheads="1"/>
              </p:cNvSpPr>
              <p:nvPr/>
            </p:nvSpPr>
            <p:spPr bwMode="auto">
              <a:xfrm>
                <a:off x="3167" y="3966"/>
                <a:ext cx="20" cy="21"/>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1013" name="Oval 578"/>
              <p:cNvSpPr>
                <a:spLocks noChangeArrowheads="1"/>
              </p:cNvSpPr>
              <p:nvPr/>
            </p:nvSpPr>
            <p:spPr bwMode="auto">
              <a:xfrm>
                <a:off x="3167" y="3968"/>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1014" name="Oval 579"/>
              <p:cNvSpPr>
                <a:spLocks noChangeArrowheads="1"/>
              </p:cNvSpPr>
              <p:nvPr/>
            </p:nvSpPr>
            <p:spPr bwMode="auto">
              <a:xfrm>
                <a:off x="3168" y="3969"/>
                <a:ext cx="17"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1015" name="Oval 580"/>
              <p:cNvSpPr>
                <a:spLocks noChangeArrowheads="1"/>
              </p:cNvSpPr>
              <p:nvPr/>
            </p:nvSpPr>
            <p:spPr bwMode="auto">
              <a:xfrm>
                <a:off x="3170" y="3970"/>
                <a:ext cx="14" cy="13"/>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1016" name="Oval 581"/>
              <p:cNvSpPr>
                <a:spLocks noChangeArrowheads="1"/>
              </p:cNvSpPr>
              <p:nvPr/>
            </p:nvSpPr>
            <p:spPr bwMode="auto">
              <a:xfrm>
                <a:off x="3171" y="3971"/>
                <a:ext cx="11"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1017" name="Oval 582"/>
              <p:cNvSpPr>
                <a:spLocks noChangeArrowheads="1"/>
              </p:cNvSpPr>
              <p:nvPr/>
            </p:nvSpPr>
            <p:spPr bwMode="auto">
              <a:xfrm>
                <a:off x="3172" y="3972"/>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1018" name="Oval 583"/>
              <p:cNvSpPr>
                <a:spLocks noChangeArrowheads="1"/>
              </p:cNvSpPr>
              <p:nvPr/>
            </p:nvSpPr>
            <p:spPr bwMode="auto">
              <a:xfrm>
                <a:off x="3173" y="3973"/>
                <a:ext cx="7" cy="7"/>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1019" name="Oval 584"/>
              <p:cNvSpPr>
                <a:spLocks noChangeArrowheads="1"/>
              </p:cNvSpPr>
              <p:nvPr/>
            </p:nvSpPr>
            <p:spPr bwMode="auto">
              <a:xfrm>
                <a:off x="3174" y="3974"/>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1020" name="Oval 585"/>
              <p:cNvSpPr>
                <a:spLocks noChangeArrowheads="1"/>
              </p:cNvSpPr>
              <p:nvPr/>
            </p:nvSpPr>
            <p:spPr bwMode="auto">
              <a:xfrm>
                <a:off x="3175" y="3975"/>
                <a:ext cx="3" cy="3"/>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1021" name="Oval 586"/>
              <p:cNvSpPr>
                <a:spLocks noChangeArrowheads="1"/>
              </p:cNvSpPr>
              <p:nvPr/>
            </p:nvSpPr>
            <p:spPr bwMode="auto">
              <a:xfrm>
                <a:off x="3176" y="3976"/>
                <a:ext cx="1"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26" name="Group 587"/>
            <p:cNvGrpSpPr>
              <a:grpSpLocks/>
            </p:cNvGrpSpPr>
            <p:nvPr/>
          </p:nvGrpSpPr>
          <p:grpSpPr bwMode="auto">
            <a:xfrm>
              <a:off x="3461" y="3961"/>
              <a:ext cx="52" cy="52"/>
              <a:chOff x="3461" y="3961"/>
              <a:chExt cx="52" cy="52"/>
            </a:xfrm>
          </p:grpSpPr>
          <p:sp>
            <p:nvSpPr>
              <p:cNvPr id="972" name="Oval 588"/>
              <p:cNvSpPr>
                <a:spLocks noChangeArrowheads="1"/>
              </p:cNvSpPr>
              <p:nvPr/>
            </p:nvSpPr>
            <p:spPr bwMode="auto">
              <a:xfrm>
                <a:off x="3461" y="3961"/>
                <a:ext cx="52"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973" name="Oval 589"/>
              <p:cNvSpPr>
                <a:spLocks noChangeArrowheads="1"/>
              </p:cNvSpPr>
              <p:nvPr/>
            </p:nvSpPr>
            <p:spPr bwMode="auto">
              <a:xfrm>
                <a:off x="3461" y="3961"/>
                <a:ext cx="51" cy="51"/>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974" name="Oval 590"/>
              <p:cNvSpPr>
                <a:spLocks noChangeArrowheads="1"/>
              </p:cNvSpPr>
              <p:nvPr/>
            </p:nvSpPr>
            <p:spPr bwMode="auto">
              <a:xfrm>
                <a:off x="3462" y="3963"/>
                <a:ext cx="49"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975" name="Oval 591"/>
              <p:cNvSpPr>
                <a:spLocks noChangeArrowheads="1"/>
              </p:cNvSpPr>
              <p:nvPr/>
            </p:nvSpPr>
            <p:spPr bwMode="auto">
              <a:xfrm>
                <a:off x="3464" y="3964"/>
                <a:ext cx="46"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976" name="Oval 592"/>
              <p:cNvSpPr>
                <a:spLocks noChangeArrowheads="1"/>
              </p:cNvSpPr>
              <p:nvPr/>
            </p:nvSpPr>
            <p:spPr bwMode="auto">
              <a:xfrm>
                <a:off x="3464" y="3965"/>
                <a:ext cx="45" cy="44"/>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977" name="Oval 593"/>
              <p:cNvSpPr>
                <a:spLocks noChangeArrowheads="1"/>
              </p:cNvSpPr>
              <p:nvPr/>
            </p:nvSpPr>
            <p:spPr bwMode="auto">
              <a:xfrm>
                <a:off x="3465" y="3966"/>
                <a:ext cx="43" cy="41"/>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978" name="Oval 594"/>
              <p:cNvSpPr>
                <a:spLocks noChangeArrowheads="1"/>
              </p:cNvSpPr>
              <p:nvPr/>
            </p:nvSpPr>
            <p:spPr bwMode="auto">
              <a:xfrm>
                <a:off x="3467" y="3967"/>
                <a:ext cx="39"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979" name="Oval 595"/>
              <p:cNvSpPr>
                <a:spLocks noChangeArrowheads="1"/>
              </p:cNvSpPr>
              <p:nvPr/>
            </p:nvSpPr>
            <p:spPr bwMode="auto">
              <a:xfrm>
                <a:off x="3468" y="3968"/>
                <a:ext cx="37"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980" name="Oval 596"/>
              <p:cNvSpPr>
                <a:spLocks noChangeArrowheads="1"/>
              </p:cNvSpPr>
              <p:nvPr/>
            </p:nvSpPr>
            <p:spPr bwMode="auto">
              <a:xfrm>
                <a:off x="3469" y="3969"/>
                <a:ext cx="36"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981" name="Oval 597"/>
              <p:cNvSpPr>
                <a:spLocks noChangeArrowheads="1"/>
              </p:cNvSpPr>
              <p:nvPr/>
            </p:nvSpPr>
            <p:spPr bwMode="auto">
              <a:xfrm>
                <a:off x="3470" y="3970"/>
                <a:ext cx="33"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982" name="Oval 598"/>
              <p:cNvSpPr>
                <a:spLocks noChangeArrowheads="1"/>
              </p:cNvSpPr>
              <p:nvPr/>
            </p:nvSpPr>
            <p:spPr bwMode="auto">
              <a:xfrm>
                <a:off x="3471" y="3971"/>
                <a:ext cx="31" cy="31"/>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983" name="Oval 599"/>
              <p:cNvSpPr>
                <a:spLocks noChangeArrowheads="1"/>
              </p:cNvSpPr>
              <p:nvPr/>
            </p:nvSpPr>
            <p:spPr bwMode="auto">
              <a:xfrm>
                <a:off x="3472" y="3972"/>
                <a:ext cx="29" cy="28"/>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984" name="Oval 600"/>
              <p:cNvSpPr>
                <a:spLocks noChangeArrowheads="1"/>
              </p:cNvSpPr>
              <p:nvPr/>
            </p:nvSpPr>
            <p:spPr bwMode="auto">
              <a:xfrm>
                <a:off x="3473" y="3973"/>
                <a:ext cx="27" cy="27"/>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985" name="Oval 601"/>
              <p:cNvSpPr>
                <a:spLocks noChangeArrowheads="1"/>
              </p:cNvSpPr>
              <p:nvPr/>
            </p:nvSpPr>
            <p:spPr bwMode="auto">
              <a:xfrm>
                <a:off x="3474" y="3975"/>
                <a:ext cx="26" cy="24"/>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986" name="Oval 602"/>
              <p:cNvSpPr>
                <a:spLocks noChangeArrowheads="1"/>
              </p:cNvSpPr>
              <p:nvPr/>
            </p:nvSpPr>
            <p:spPr bwMode="auto">
              <a:xfrm>
                <a:off x="3476" y="3975"/>
                <a:ext cx="22"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987" name="Oval 603"/>
              <p:cNvSpPr>
                <a:spLocks noChangeArrowheads="1"/>
              </p:cNvSpPr>
              <p:nvPr/>
            </p:nvSpPr>
            <p:spPr bwMode="auto">
              <a:xfrm>
                <a:off x="3477" y="3977"/>
                <a:ext cx="20" cy="20"/>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988" name="Oval 604"/>
              <p:cNvSpPr>
                <a:spLocks noChangeArrowheads="1"/>
              </p:cNvSpPr>
              <p:nvPr/>
            </p:nvSpPr>
            <p:spPr bwMode="auto">
              <a:xfrm>
                <a:off x="3477" y="3978"/>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989" name="Oval 605"/>
              <p:cNvSpPr>
                <a:spLocks noChangeArrowheads="1"/>
              </p:cNvSpPr>
              <p:nvPr/>
            </p:nvSpPr>
            <p:spPr bwMode="auto">
              <a:xfrm>
                <a:off x="3479" y="3979"/>
                <a:ext cx="16"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990" name="Oval 606"/>
              <p:cNvSpPr>
                <a:spLocks noChangeArrowheads="1"/>
              </p:cNvSpPr>
              <p:nvPr/>
            </p:nvSpPr>
            <p:spPr bwMode="auto">
              <a:xfrm>
                <a:off x="3480" y="3980"/>
                <a:ext cx="14" cy="14"/>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991" name="Oval 607"/>
              <p:cNvSpPr>
                <a:spLocks noChangeArrowheads="1"/>
              </p:cNvSpPr>
              <p:nvPr/>
            </p:nvSpPr>
            <p:spPr bwMode="auto">
              <a:xfrm>
                <a:off x="3481" y="3981"/>
                <a:ext cx="12"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992" name="Oval 608"/>
              <p:cNvSpPr>
                <a:spLocks noChangeArrowheads="1"/>
              </p:cNvSpPr>
              <p:nvPr/>
            </p:nvSpPr>
            <p:spPr bwMode="auto">
              <a:xfrm>
                <a:off x="3482" y="3982"/>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993" name="Oval 609"/>
              <p:cNvSpPr>
                <a:spLocks noChangeArrowheads="1"/>
              </p:cNvSpPr>
              <p:nvPr/>
            </p:nvSpPr>
            <p:spPr bwMode="auto">
              <a:xfrm>
                <a:off x="3483" y="3983"/>
                <a:ext cx="8" cy="7"/>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994" name="Oval 610"/>
              <p:cNvSpPr>
                <a:spLocks noChangeArrowheads="1"/>
              </p:cNvSpPr>
              <p:nvPr/>
            </p:nvSpPr>
            <p:spPr bwMode="auto">
              <a:xfrm>
                <a:off x="3484" y="3984"/>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995" name="Oval 611"/>
              <p:cNvSpPr>
                <a:spLocks noChangeArrowheads="1"/>
              </p:cNvSpPr>
              <p:nvPr/>
            </p:nvSpPr>
            <p:spPr bwMode="auto">
              <a:xfrm>
                <a:off x="3486" y="3985"/>
                <a:ext cx="2" cy="3"/>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996" name="Oval 612"/>
              <p:cNvSpPr>
                <a:spLocks noChangeArrowheads="1"/>
              </p:cNvSpPr>
              <p:nvPr/>
            </p:nvSpPr>
            <p:spPr bwMode="auto">
              <a:xfrm>
                <a:off x="3486" y="3986"/>
                <a:ext cx="2"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27" name="Group 613"/>
            <p:cNvGrpSpPr>
              <a:grpSpLocks/>
            </p:cNvGrpSpPr>
            <p:nvPr/>
          </p:nvGrpSpPr>
          <p:grpSpPr bwMode="auto">
            <a:xfrm>
              <a:off x="3780" y="3956"/>
              <a:ext cx="52" cy="52"/>
              <a:chOff x="3780" y="3956"/>
              <a:chExt cx="52" cy="52"/>
            </a:xfrm>
          </p:grpSpPr>
          <p:sp>
            <p:nvSpPr>
              <p:cNvPr id="947" name="Oval 614"/>
              <p:cNvSpPr>
                <a:spLocks noChangeArrowheads="1"/>
              </p:cNvSpPr>
              <p:nvPr/>
            </p:nvSpPr>
            <p:spPr bwMode="auto">
              <a:xfrm>
                <a:off x="3780" y="3956"/>
                <a:ext cx="52" cy="52"/>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948" name="Oval 615"/>
              <p:cNvSpPr>
                <a:spLocks noChangeArrowheads="1"/>
              </p:cNvSpPr>
              <p:nvPr/>
            </p:nvSpPr>
            <p:spPr bwMode="auto">
              <a:xfrm>
                <a:off x="3780" y="3956"/>
                <a:ext cx="51" cy="51"/>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949" name="Oval 616"/>
              <p:cNvSpPr>
                <a:spLocks noChangeArrowheads="1"/>
              </p:cNvSpPr>
              <p:nvPr/>
            </p:nvSpPr>
            <p:spPr bwMode="auto">
              <a:xfrm>
                <a:off x="3781" y="3958"/>
                <a:ext cx="48"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950" name="Oval 617"/>
              <p:cNvSpPr>
                <a:spLocks noChangeArrowheads="1"/>
              </p:cNvSpPr>
              <p:nvPr/>
            </p:nvSpPr>
            <p:spPr bwMode="auto">
              <a:xfrm>
                <a:off x="3782" y="3959"/>
                <a:ext cx="46" cy="45"/>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951" name="Oval 618"/>
              <p:cNvSpPr>
                <a:spLocks noChangeArrowheads="1"/>
              </p:cNvSpPr>
              <p:nvPr/>
            </p:nvSpPr>
            <p:spPr bwMode="auto">
              <a:xfrm>
                <a:off x="3783" y="3959"/>
                <a:ext cx="44" cy="45"/>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952" name="Oval 619"/>
              <p:cNvSpPr>
                <a:spLocks noChangeArrowheads="1"/>
              </p:cNvSpPr>
              <p:nvPr/>
            </p:nvSpPr>
            <p:spPr bwMode="auto">
              <a:xfrm>
                <a:off x="3784" y="3961"/>
                <a:ext cx="42" cy="41"/>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953" name="Oval 620"/>
              <p:cNvSpPr>
                <a:spLocks noChangeArrowheads="1"/>
              </p:cNvSpPr>
              <p:nvPr/>
            </p:nvSpPr>
            <p:spPr bwMode="auto">
              <a:xfrm>
                <a:off x="3785" y="3962"/>
                <a:ext cx="40"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954" name="Oval 621"/>
              <p:cNvSpPr>
                <a:spLocks noChangeArrowheads="1"/>
              </p:cNvSpPr>
              <p:nvPr/>
            </p:nvSpPr>
            <p:spPr bwMode="auto">
              <a:xfrm>
                <a:off x="3786" y="3963"/>
                <a:ext cx="38"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955" name="Oval 622"/>
              <p:cNvSpPr>
                <a:spLocks noChangeArrowheads="1"/>
              </p:cNvSpPr>
              <p:nvPr/>
            </p:nvSpPr>
            <p:spPr bwMode="auto">
              <a:xfrm>
                <a:off x="3787" y="3964"/>
                <a:ext cx="36" cy="35"/>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956" name="Oval 623"/>
              <p:cNvSpPr>
                <a:spLocks noChangeArrowheads="1"/>
              </p:cNvSpPr>
              <p:nvPr/>
            </p:nvSpPr>
            <p:spPr bwMode="auto">
              <a:xfrm>
                <a:off x="3788" y="3965"/>
                <a:ext cx="34" cy="33"/>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957" name="Oval 624"/>
              <p:cNvSpPr>
                <a:spLocks noChangeArrowheads="1"/>
              </p:cNvSpPr>
              <p:nvPr/>
            </p:nvSpPr>
            <p:spPr bwMode="auto">
              <a:xfrm>
                <a:off x="3790" y="3966"/>
                <a:ext cx="31" cy="31"/>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958" name="Oval 625"/>
              <p:cNvSpPr>
                <a:spLocks noChangeArrowheads="1"/>
              </p:cNvSpPr>
              <p:nvPr/>
            </p:nvSpPr>
            <p:spPr bwMode="auto">
              <a:xfrm>
                <a:off x="3791" y="3967"/>
                <a:ext cx="28" cy="28"/>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959" name="Oval 626"/>
              <p:cNvSpPr>
                <a:spLocks noChangeArrowheads="1"/>
              </p:cNvSpPr>
              <p:nvPr/>
            </p:nvSpPr>
            <p:spPr bwMode="auto">
              <a:xfrm>
                <a:off x="3791" y="3968"/>
                <a:ext cx="28" cy="27"/>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960" name="Oval 627"/>
              <p:cNvSpPr>
                <a:spLocks noChangeArrowheads="1"/>
              </p:cNvSpPr>
              <p:nvPr/>
            </p:nvSpPr>
            <p:spPr bwMode="auto">
              <a:xfrm>
                <a:off x="3793" y="3970"/>
                <a:ext cx="25" cy="24"/>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961" name="Oval 628"/>
              <p:cNvSpPr>
                <a:spLocks noChangeArrowheads="1"/>
              </p:cNvSpPr>
              <p:nvPr/>
            </p:nvSpPr>
            <p:spPr bwMode="auto">
              <a:xfrm>
                <a:off x="3794" y="3970"/>
                <a:ext cx="23" cy="23"/>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962" name="Oval 629"/>
              <p:cNvSpPr>
                <a:spLocks noChangeArrowheads="1"/>
              </p:cNvSpPr>
              <p:nvPr/>
            </p:nvSpPr>
            <p:spPr bwMode="auto">
              <a:xfrm>
                <a:off x="3795" y="3971"/>
                <a:ext cx="20" cy="21"/>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963" name="Oval 630"/>
              <p:cNvSpPr>
                <a:spLocks noChangeArrowheads="1"/>
              </p:cNvSpPr>
              <p:nvPr/>
            </p:nvSpPr>
            <p:spPr bwMode="auto">
              <a:xfrm>
                <a:off x="3796" y="3973"/>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964" name="Oval 631"/>
              <p:cNvSpPr>
                <a:spLocks noChangeArrowheads="1"/>
              </p:cNvSpPr>
              <p:nvPr/>
            </p:nvSpPr>
            <p:spPr bwMode="auto">
              <a:xfrm>
                <a:off x="3797" y="3974"/>
                <a:ext cx="17"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965" name="Oval 632"/>
              <p:cNvSpPr>
                <a:spLocks noChangeArrowheads="1"/>
              </p:cNvSpPr>
              <p:nvPr/>
            </p:nvSpPr>
            <p:spPr bwMode="auto">
              <a:xfrm>
                <a:off x="3798" y="3975"/>
                <a:ext cx="14" cy="13"/>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966" name="Oval 633"/>
              <p:cNvSpPr>
                <a:spLocks noChangeArrowheads="1"/>
              </p:cNvSpPr>
              <p:nvPr/>
            </p:nvSpPr>
            <p:spPr bwMode="auto">
              <a:xfrm>
                <a:off x="3800" y="3976"/>
                <a:ext cx="11" cy="11"/>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967" name="Oval 634"/>
              <p:cNvSpPr>
                <a:spLocks noChangeArrowheads="1"/>
              </p:cNvSpPr>
              <p:nvPr/>
            </p:nvSpPr>
            <p:spPr bwMode="auto">
              <a:xfrm>
                <a:off x="3800" y="3977"/>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968" name="Oval 635"/>
              <p:cNvSpPr>
                <a:spLocks noChangeArrowheads="1"/>
              </p:cNvSpPr>
              <p:nvPr/>
            </p:nvSpPr>
            <p:spPr bwMode="auto">
              <a:xfrm>
                <a:off x="3802" y="3978"/>
                <a:ext cx="7" cy="7"/>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969" name="Oval 636"/>
              <p:cNvSpPr>
                <a:spLocks noChangeArrowheads="1"/>
              </p:cNvSpPr>
              <p:nvPr/>
            </p:nvSpPr>
            <p:spPr bwMode="auto">
              <a:xfrm>
                <a:off x="3803" y="3979"/>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970" name="Oval 637"/>
              <p:cNvSpPr>
                <a:spLocks noChangeArrowheads="1"/>
              </p:cNvSpPr>
              <p:nvPr/>
            </p:nvSpPr>
            <p:spPr bwMode="auto">
              <a:xfrm>
                <a:off x="3804" y="3980"/>
                <a:ext cx="3" cy="3"/>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971" name="Oval 638"/>
              <p:cNvSpPr>
                <a:spLocks noChangeArrowheads="1"/>
              </p:cNvSpPr>
              <p:nvPr/>
            </p:nvSpPr>
            <p:spPr bwMode="auto">
              <a:xfrm>
                <a:off x="3805" y="3981"/>
                <a:ext cx="1" cy="1"/>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28" name="Group 639"/>
            <p:cNvGrpSpPr>
              <a:grpSpLocks/>
            </p:cNvGrpSpPr>
            <p:nvPr/>
          </p:nvGrpSpPr>
          <p:grpSpPr bwMode="auto">
            <a:xfrm>
              <a:off x="3301" y="4121"/>
              <a:ext cx="52" cy="52"/>
              <a:chOff x="3301" y="4121"/>
              <a:chExt cx="52" cy="52"/>
            </a:xfrm>
          </p:grpSpPr>
          <p:sp>
            <p:nvSpPr>
              <p:cNvPr id="922" name="Oval 640"/>
              <p:cNvSpPr>
                <a:spLocks noChangeArrowheads="1"/>
              </p:cNvSpPr>
              <p:nvPr/>
            </p:nvSpPr>
            <p:spPr bwMode="auto">
              <a:xfrm>
                <a:off x="3301" y="4121"/>
                <a:ext cx="52" cy="52"/>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923" name="Oval 641"/>
              <p:cNvSpPr>
                <a:spLocks noChangeArrowheads="1"/>
              </p:cNvSpPr>
              <p:nvPr/>
            </p:nvSpPr>
            <p:spPr bwMode="auto">
              <a:xfrm>
                <a:off x="3301" y="4121"/>
                <a:ext cx="51" cy="50"/>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924" name="Oval 642"/>
              <p:cNvSpPr>
                <a:spLocks noChangeArrowheads="1"/>
              </p:cNvSpPr>
              <p:nvPr/>
            </p:nvSpPr>
            <p:spPr bwMode="auto">
              <a:xfrm>
                <a:off x="3302" y="4122"/>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925" name="Oval 643"/>
              <p:cNvSpPr>
                <a:spLocks noChangeArrowheads="1"/>
              </p:cNvSpPr>
              <p:nvPr/>
            </p:nvSpPr>
            <p:spPr bwMode="auto">
              <a:xfrm>
                <a:off x="3303" y="4123"/>
                <a:ext cx="46" cy="46"/>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926" name="Oval 644"/>
              <p:cNvSpPr>
                <a:spLocks noChangeArrowheads="1"/>
              </p:cNvSpPr>
              <p:nvPr/>
            </p:nvSpPr>
            <p:spPr bwMode="auto">
              <a:xfrm>
                <a:off x="3304" y="4124"/>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927" name="Oval 645"/>
              <p:cNvSpPr>
                <a:spLocks noChangeArrowheads="1"/>
              </p:cNvSpPr>
              <p:nvPr/>
            </p:nvSpPr>
            <p:spPr bwMode="auto">
              <a:xfrm>
                <a:off x="3305" y="4125"/>
                <a:ext cx="43" cy="42"/>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928" name="Oval 646"/>
              <p:cNvSpPr>
                <a:spLocks noChangeArrowheads="1"/>
              </p:cNvSpPr>
              <p:nvPr/>
            </p:nvSpPr>
            <p:spPr bwMode="auto">
              <a:xfrm>
                <a:off x="3307" y="4127"/>
                <a:ext cx="39"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929" name="Oval 647"/>
              <p:cNvSpPr>
                <a:spLocks noChangeArrowheads="1"/>
              </p:cNvSpPr>
              <p:nvPr/>
            </p:nvSpPr>
            <p:spPr bwMode="auto">
              <a:xfrm>
                <a:off x="3308" y="4127"/>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930" name="Oval 648"/>
              <p:cNvSpPr>
                <a:spLocks noChangeArrowheads="1"/>
              </p:cNvSpPr>
              <p:nvPr/>
            </p:nvSpPr>
            <p:spPr bwMode="auto">
              <a:xfrm>
                <a:off x="3308" y="4128"/>
                <a:ext cx="36" cy="36"/>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931" name="Oval 649"/>
              <p:cNvSpPr>
                <a:spLocks noChangeArrowheads="1"/>
              </p:cNvSpPr>
              <p:nvPr/>
            </p:nvSpPr>
            <p:spPr bwMode="auto">
              <a:xfrm>
                <a:off x="3310" y="4130"/>
                <a:ext cx="33" cy="32"/>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932" name="Oval 650"/>
              <p:cNvSpPr>
                <a:spLocks noChangeArrowheads="1"/>
              </p:cNvSpPr>
              <p:nvPr/>
            </p:nvSpPr>
            <p:spPr bwMode="auto">
              <a:xfrm>
                <a:off x="3311" y="4131"/>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933" name="Oval 651"/>
              <p:cNvSpPr>
                <a:spLocks noChangeArrowheads="1"/>
              </p:cNvSpPr>
              <p:nvPr/>
            </p:nvSpPr>
            <p:spPr bwMode="auto">
              <a:xfrm>
                <a:off x="3312" y="4132"/>
                <a:ext cx="29" cy="28"/>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934" name="Oval 652"/>
              <p:cNvSpPr>
                <a:spLocks noChangeArrowheads="1"/>
              </p:cNvSpPr>
              <p:nvPr/>
            </p:nvSpPr>
            <p:spPr bwMode="auto">
              <a:xfrm>
                <a:off x="3313" y="4133"/>
                <a:ext cx="27" cy="26"/>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935" name="Oval 653"/>
              <p:cNvSpPr>
                <a:spLocks noChangeArrowheads="1"/>
              </p:cNvSpPr>
              <p:nvPr/>
            </p:nvSpPr>
            <p:spPr bwMode="auto">
              <a:xfrm>
                <a:off x="3314" y="4134"/>
                <a:ext cx="25"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936" name="Oval 654"/>
              <p:cNvSpPr>
                <a:spLocks noChangeArrowheads="1"/>
              </p:cNvSpPr>
              <p:nvPr/>
            </p:nvSpPr>
            <p:spPr bwMode="auto">
              <a:xfrm>
                <a:off x="3315" y="4135"/>
                <a:ext cx="23" cy="22"/>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937" name="Oval 655"/>
              <p:cNvSpPr>
                <a:spLocks noChangeArrowheads="1"/>
              </p:cNvSpPr>
              <p:nvPr/>
            </p:nvSpPr>
            <p:spPr bwMode="auto">
              <a:xfrm>
                <a:off x="3317" y="4136"/>
                <a:ext cx="20"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938" name="Oval 656"/>
              <p:cNvSpPr>
                <a:spLocks noChangeArrowheads="1"/>
              </p:cNvSpPr>
              <p:nvPr/>
            </p:nvSpPr>
            <p:spPr bwMode="auto">
              <a:xfrm>
                <a:off x="3317" y="4137"/>
                <a:ext cx="19" cy="19"/>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939" name="Oval 657"/>
              <p:cNvSpPr>
                <a:spLocks noChangeArrowheads="1"/>
              </p:cNvSpPr>
              <p:nvPr/>
            </p:nvSpPr>
            <p:spPr bwMode="auto">
              <a:xfrm>
                <a:off x="3319" y="4139"/>
                <a:ext cx="16" cy="15"/>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940" name="Oval 658"/>
              <p:cNvSpPr>
                <a:spLocks noChangeArrowheads="1"/>
              </p:cNvSpPr>
              <p:nvPr/>
            </p:nvSpPr>
            <p:spPr bwMode="auto">
              <a:xfrm>
                <a:off x="3320" y="4139"/>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941" name="Oval 659"/>
              <p:cNvSpPr>
                <a:spLocks noChangeArrowheads="1"/>
              </p:cNvSpPr>
              <p:nvPr/>
            </p:nvSpPr>
            <p:spPr bwMode="auto">
              <a:xfrm>
                <a:off x="3321" y="4140"/>
                <a:ext cx="11" cy="12"/>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942" name="Oval 660"/>
              <p:cNvSpPr>
                <a:spLocks noChangeArrowheads="1"/>
              </p:cNvSpPr>
              <p:nvPr/>
            </p:nvSpPr>
            <p:spPr bwMode="auto">
              <a:xfrm>
                <a:off x="3322" y="4142"/>
                <a:ext cx="10"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943" name="Oval 661"/>
              <p:cNvSpPr>
                <a:spLocks noChangeArrowheads="1"/>
              </p:cNvSpPr>
              <p:nvPr/>
            </p:nvSpPr>
            <p:spPr bwMode="auto">
              <a:xfrm>
                <a:off x="3323" y="4142"/>
                <a:ext cx="8" cy="8"/>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944" name="Oval 662"/>
              <p:cNvSpPr>
                <a:spLocks noChangeArrowheads="1"/>
              </p:cNvSpPr>
              <p:nvPr/>
            </p:nvSpPr>
            <p:spPr bwMode="auto">
              <a:xfrm>
                <a:off x="3324" y="4144"/>
                <a:ext cx="5"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945" name="Oval 663"/>
              <p:cNvSpPr>
                <a:spLocks noChangeArrowheads="1"/>
              </p:cNvSpPr>
              <p:nvPr/>
            </p:nvSpPr>
            <p:spPr bwMode="auto">
              <a:xfrm>
                <a:off x="3325" y="4145"/>
                <a:ext cx="3" cy="2"/>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946" name="Oval 664"/>
              <p:cNvSpPr>
                <a:spLocks noChangeArrowheads="1"/>
              </p:cNvSpPr>
              <p:nvPr/>
            </p:nvSpPr>
            <p:spPr bwMode="auto">
              <a:xfrm>
                <a:off x="3326" y="4145"/>
                <a:ext cx="1" cy="2"/>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29" name="Group 665"/>
            <p:cNvGrpSpPr>
              <a:grpSpLocks/>
            </p:cNvGrpSpPr>
            <p:nvPr/>
          </p:nvGrpSpPr>
          <p:grpSpPr bwMode="auto">
            <a:xfrm>
              <a:off x="3623" y="4121"/>
              <a:ext cx="52" cy="52"/>
              <a:chOff x="3623" y="4121"/>
              <a:chExt cx="52" cy="52"/>
            </a:xfrm>
          </p:grpSpPr>
          <p:sp>
            <p:nvSpPr>
              <p:cNvPr id="897" name="Oval 666"/>
              <p:cNvSpPr>
                <a:spLocks noChangeArrowheads="1"/>
              </p:cNvSpPr>
              <p:nvPr/>
            </p:nvSpPr>
            <p:spPr bwMode="auto">
              <a:xfrm>
                <a:off x="3623" y="4121"/>
                <a:ext cx="52" cy="52"/>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898" name="Oval 667"/>
              <p:cNvSpPr>
                <a:spLocks noChangeArrowheads="1"/>
              </p:cNvSpPr>
              <p:nvPr/>
            </p:nvSpPr>
            <p:spPr bwMode="auto">
              <a:xfrm>
                <a:off x="3623" y="4121"/>
                <a:ext cx="51" cy="50"/>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899" name="Oval 668"/>
              <p:cNvSpPr>
                <a:spLocks noChangeArrowheads="1"/>
              </p:cNvSpPr>
              <p:nvPr/>
            </p:nvSpPr>
            <p:spPr bwMode="auto">
              <a:xfrm>
                <a:off x="3624" y="4122"/>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900" name="Oval 669"/>
              <p:cNvSpPr>
                <a:spLocks noChangeArrowheads="1"/>
              </p:cNvSpPr>
              <p:nvPr/>
            </p:nvSpPr>
            <p:spPr bwMode="auto">
              <a:xfrm>
                <a:off x="3626" y="4123"/>
                <a:ext cx="46" cy="46"/>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901" name="Oval 670"/>
              <p:cNvSpPr>
                <a:spLocks noChangeArrowheads="1"/>
              </p:cNvSpPr>
              <p:nvPr/>
            </p:nvSpPr>
            <p:spPr bwMode="auto">
              <a:xfrm>
                <a:off x="3626" y="4124"/>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902" name="Oval 671"/>
              <p:cNvSpPr>
                <a:spLocks noChangeArrowheads="1"/>
              </p:cNvSpPr>
              <p:nvPr/>
            </p:nvSpPr>
            <p:spPr bwMode="auto">
              <a:xfrm>
                <a:off x="3628" y="4125"/>
                <a:ext cx="42" cy="42"/>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903" name="Oval 672"/>
              <p:cNvSpPr>
                <a:spLocks noChangeArrowheads="1"/>
              </p:cNvSpPr>
              <p:nvPr/>
            </p:nvSpPr>
            <p:spPr bwMode="auto">
              <a:xfrm>
                <a:off x="3629" y="4127"/>
                <a:ext cx="40"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904" name="Oval 673"/>
              <p:cNvSpPr>
                <a:spLocks noChangeArrowheads="1"/>
              </p:cNvSpPr>
              <p:nvPr/>
            </p:nvSpPr>
            <p:spPr bwMode="auto">
              <a:xfrm>
                <a:off x="3630" y="4127"/>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905" name="Oval 674"/>
              <p:cNvSpPr>
                <a:spLocks noChangeArrowheads="1"/>
              </p:cNvSpPr>
              <p:nvPr/>
            </p:nvSpPr>
            <p:spPr bwMode="auto">
              <a:xfrm>
                <a:off x="3631" y="4128"/>
                <a:ext cx="36" cy="36"/>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906" name="Oval 675"/>
              <p:cNvSpPr>
                <a:spLocks noChangeArrowheads="1"/>
              </p:cNvSpPr>
              <p:nvPr/>
            </p:nvSpPr>
            <p:spPr bwMode="auto">
              <a:xfrm>
                <a:off x="3632" y="4130"/>
                <a:ext cx="33" cy="32"/>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907" name="Oval 676"/>
              <p:cNvSpPr>
                <a:spLocks noChangeArrowheads="1"/>
              </p:cNvSpPr>
              <p:nvPr/>
            </p:nvSpPr>
            <p:spPr bwMode="auto">
              <a:xfrm>
                <a:off x="3633" y="4131"/>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908" name="Oval 677"/>
              <p:cNvSpPr>
                <a:spLocks noChangeArrowheads="1"/>
              </p:cNvSpPr>
              <p:nvPr/>
            </p:nvSpPr>
            <p:spPr bwMode="auto">
              <a:xfrm>
                <a:off x="3634" y="4132"/>
                <a:ext cx="29" cy="28"/>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909" name="Oval 678"/>
              <p:cNvSpPr>
                <a:spLocks noChangeArrowheads="1"/>
              </p:cNvSpPr>
              <p:nvPr/>
            </p:nvSpPr>
            <p:spPr bwMode="auto">
              <a:xfrm>
                <a:off x="3635" y="4133"/>
                <a:ext cx="27" cy="26"/>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910" name="Oval 679"/>
              <p:cNvSpPr>
                <a:spLocks noChangeArrowheads="1"/>
              </p:cNvSpPr>
              <p:nvPr/>
            </p:nvSpPr>
            <p:spPr bwMode="auto">
              <a:xfrm>
                <a:off x="3636" y="4134"/>
                <a:ext cx="26"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911" name="Oval 680"/>
              <p:cNvSpPr>
                <a:spLocks noChangeArrowheads="1"/>
              </p:cNvSpPr>
              <p:nvPr/>
            </p:nvSpPr>
            <p:spPr bwMode="auto">
              <a:xfrm>
                <a:off x="3638" y="4135"/>
                <a:ext cx="22" cy="22"/>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912" name="Oval 681"/>
              <p:cNvSpPr>
                <a:spLocks noChangeArrowheads="1"/>
              </p:cNvSpPr>
              <p:nvPr/>
            </p:nvSpPr>
            <p:spPr bwMode="auto">
              <a:xfrm>
                <a:off x="3639" y="4136"/>
                <a:ext cx="20"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913" name="Oval 682"/>
              <p:cNvSpPr>
                <a:spLocks noChangeArrowheads="1"/>
              </p:cNvSpPr>
              <p:nvPr/>
            </p:nvSpPr>
            <p:spPr bwMode="auto">
              <a:xfrm>
                <a:off x="3640" y="4137"/>
                <a:ext cx="18" cy="19"/>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914" name="Oval 683"/>
              <p:cNvSpPr>
                <a:spLocks noChangeArrowheads="1"/>
              </p:cNvSpPr>
              <p:nvPr/>
            </p:nvSpPr>
            <p:spPr bwMode="auto">
              <a:xfrm>
                <a:off x="3641" y="4139"/>
                <a:ext cx="16" cy="15"/>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915" name="Oval 684"/>
              <p:cNvSpPr>
                <a:spLocks noChangeArrowheads="1"/>
              </p:cNvSpPr>
              <p:nvPr/>
            </p:nvSpPr>
            <p:spPr bwMode="auto">
              <a:xfrm>
                <a:off x="3642" y="4139"/>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916" name="Oval 685"/>
              <p:cNvSpPr>
                <a:spLocks noChangeArrowheads="1"/>
              </p:cNvSpPr>
              <p:nvPr/>
            </p:nvSpPr>
            <p:spPr bwMode="auto">
              <a:xfrm>
                <a:off x="3643" y="4140"/>
                <a:ext cx="12" cy="12"/>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917" name="Oval 686"/>
              <p:cNvSpPr>
                <a:spLocks noChangeArrowheads="1"/>
              </p:cNvSpPr>
              <p:nvPr/>
            </p:nvSpPr>
            <p:spPr bwMode="auto">
              <a:xfrm>
                <a:off x="3644" y="4142"/>
                <a:ext cx="10"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918" name="Oval 687"/>
              <p:cNvSpPr>
                <a:spLocks noChangeArrowheads="1"/>
              </p:cNvSpPr>
              <p:nvPr/>
            </p:nvSpPr>
            <p:spPr bwMode="auto">
              <a:xfrm>
                <a:off x="3645" y="4142"/>
                <a:ext cx="8" cy="8"/>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919" name="Oval 688"/>
              <p:cNvSpPr>
                <a:spLocks noChangeArrowheads="1"/>
              </p:cNvSpPr>
              <p:nvPr/>
            </p:nvSpPr>
            <p:spPr bwMode="auto">
              <a:xfrm>
                <a:off x="3646" y="4144"/>
                <a:ext cx="6"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920" name="Oval 689"/>
              <p:cNvSpPr>
                <a:spLocks noChangeArrowheads="1"/>
              </p:cNvSpPr>
              <p:nvPr/>
            </p:nvSpPr>
            <p:spPr bwMode="auto">
              <a:xfrm>
                <a:off x="3648" y="4145"/>
                <a:ext cx="2" cy="2"/>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921" name="Oval 690"/>
              <p:cNvSpPr>
                <a:spLocks noChangeArrowheads="1"/>
              </p:cNvSpPr>
              <p:nvPr/>
            </p:nvSpPr>
            <p:spPr bwMode="auto">
              <a:xfrm>
                <a:off x="3648" y="4145"/>
                <a:ext cx="2" cy="2"/>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30" name="Group 691"/>
            <p:cNvGrpSpPr>
              <a:grpSpLocks/>
            </p:cNvGrpSpPr>
            <p:nvPr/>
          </p:nvGrpSpPr>
          <p:grpSpPr bwMode="auto">
            <a:xfrm>
              <a:off x="3925" y="4121"/>
              <a:ext cx="53" cy="52"/>
              <a:chOff x="3925" y="4121"/>
              <a:chExt cx="53" cy="52"/>
            </a:xfrm>
          </p:grpSpPr>
          <p:sp>
            <p:nvSpPr>
              <p:cNvPr id="872" name="Oval 692"/>
              <p:cNvSpPr>
                <a:spLocks noChangeArrowheads="1"/>
              </p:cNvSpPr>
              <p:nvPr/>
            </p:nvSpPr>
            <p:spPr bwMode="auto">
              <a:xfrm>
                <a:off x="3925" y="4121"/>
                <a:ext cx="53" cy="52"/>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873" name="Oval 693"/>
              <p:cNvSpPr>
                <a:spLocks noChangeArrowheads="1"/>
              </p:cNvSpPr>
              <p:nvPr/>
            </p:nvSpPr>
            <p:spPr bwMode="auto">
              <a:xfrm>
                <a:off x="3925" y="4121"/>
                <a:ext cx="51" cy="50"/>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874" name="Oval 694"/>
              <p:cNvSpPr>
                <a:spLocks noChangeArrowheads="1"/>
              </p:cNvSpPr>
              <p:nvPr/>
            </p:nvSpPr>
            <p:spPr bwMode="auto">
              <a:xfrm>
                <a:off x="3926" y="4122"/>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875" name="Oval 695"/>
              <p:cNvSpPr>
                <a:spLocks noChangeArrowheads="1"/>
              </p:cNvSpPr>
              <p:nvPr/>
            </p:nvSpPr>
            <p:spPr bwMode="auto">
              <a:xfrm>
                <a:off x="3928" y="4123"/>
                <a:ext cx="46" cy="46"/>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876" name="Oval 696"/>
              <p:cNvSpPr>
                <a:spLocks noChangeArrowheads="1"/>
              </p:cNvSpPr>
              <p:nvPr/>
            </p:nvSpPr>
            <p:spPr bwMode="auto">
              <a:xfrm>
                <a:off x="3928" y="4124"/>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877" name="Oval 697"/>
              <p:cNvSpPr>
                <a:spLocks noChangeArrowheads="1"/>
              </p:cNvSpPr>
              <p:nvPr/>
            </p:nvSpPr>
            <p:spPr bwMode="auto">
              <a:xfrm>
                <a:off x="3930" y="4125"/>
                <a:ext cx="42" cy="42"/>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878" name="Oval 698"/>
              <p:cNvSpPr>
                <a:spLocks noChangeArrowheads="1"/>
              </p:cNvSpPr>
              <p:nvPr/>
            </p:nvSpPr>
            <p:spPr bwMode="auto">
              <a:xfrm>
                <a:off x="3931" y="4127"/>
                <a:ext cx="40"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879" name="Oval 699"/>
              <p:cNvSpPr>
                <a:spLocks noChangeArrowheads="1"/>
              </p:cNvSpPr>
              <p:nvPr/>
            </p:nvSpPr>
            <p:spPr bwMode="auto">
              <a:xfrm>
                <a:off x="3932" y="4127"/>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880" name="Oval 700"/>
              <p:cNvSpPr>
                <a:spLocks noChangeArrowheads="1"/>
              </p:cNvSpPr>
              <p:nvPr/>
            </p:nvSpPr>
            <p:spPr bwMode="auto">
              <a:xfrm>
                <a:off x="3933" y="4128"/>
                <a:ext cx="36" cy="36"/>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881" name="Oval 701"/>
              <p:cNvSpPr>
                <a:spLocks noChangeArrowheads="1"/>
              </p:cNvSpPr>
              <p:nvPr/>
            </p:nvSpPr>
            <p:spPr bwMode="auto">
              <a:xfrm>
                <a:off x="3934" y="4130"/>
                <a:ext cx="33" cy="32"/>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882" name="Oval 702"/>
              <p:cNvSpPr>
                <a:spLocks noChangeArrowheads="1"/>
              </p:cNvSpPr>
              <p:nvPr/>
            </p:nvSpPr>
            <p:spPr bwMode="auto">
              <a:xfrm>
                <a:off x="3935" y="4131"/>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883" name="Oval 703"/>
              <p:cNvSpPr>
                <a:spLocks noChangeArrowheads="1"/>
              </p:cNvSpPr>
              <p:nvPr/>
            </p:nvSpPr>
            <p:spPr bwMode="auto">
              <a:xfrm>
                <a:off x="3937" y="4132"/>
                <a:ext cx="28" cy="28"/>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884" name="Oval 704"/>
              <p:cNvSpPr>
                <a:spLocks noChangeArrowheads="1"/>
              </p:cNvSpPr>
              <p:nvPr/>
            </p:nvSpPr>
            <p:spPr bwMode="auto">
              <a:xfrm>
                <a:off x="3937" y="4133"/>
                <a:ext cx="27" cy="26"/>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885" name="Oval 705"/>
              <p:cNvSpPr>
                <a:spLocks noChangeArrowheads="1"/>
              </p:cNvSpPr>
              <p:nvPr/>
            </p:nvSpPr>
            <p:spPr bwMode="auto">
              <a:xfrm>
                <a:off x="3938" y="4134"/>
                <a:ext cx="26" cy="25"/>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886" name="Oval 706"/>
              <p:cNvSpPr>
                <a:spLocks noChangeArrowheads="1"/>
              </p:cNvSpPr>
              <p:nvPr/>
            </p:nvSpPr>
            <p:spPr bwMode="auto">
              <a:xfrm>
                <a:off x="3940" y="4135"/>
                <a:ext cx="22" cy="22"/>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887" name="Oval 707"/>
              <p:cNvSpPr>
                <a:spLocks noChangeArrowheads="1"/>
              </p:cNvSpPr>
              <p:nvPr/>
            </p:nvSpPr>
            <p:spPr bwMode="auto">
              <a:xfrm>
                <a:off x="3941" y="4136"/>
                <a:ext cx="20"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888" name="Oval 708"/>
              <p:cNvSpPr>
                <a:spLocks noChangeArrowheads="1"/>
              </p:cNvSpPr>
              <p:nvPr/>
            </p:nvSpPr>
            <p:spPr bwMode="auto">
              <a:xfrm>
                <a:off x="3942" y="4137"/>
                <a:ext cx="19" cy="19"/>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889" name="Oval 709"/>
              <p:cNvSpPr>
                <a:spLocks noChangeArrowheads="1"/>
              </p:cNvSpPr>
              <p:nvPr/>
            </p:nvSpPr>
            <p:spPr bwMode="auto">
              <a:xfrm>
                <a:off x="3943" y="4139"/>
                <a:ext cx="16" cy="15"/>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890" name="Oval 710"/>
              <p:cNvSpPr>
                <a:spLocks noChangeArrowheads="1"/>
              </p:cNvSpPr>
              <p:nvPr/>
            </p:nvSpPr>
            <p:spPr bwMode="auto">
              <a:xfrm>
                <a:off x="3944" y="4139"/>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891" name="Oval 711"/>
              <p:cNvSpPr>
                <a:spLocks noChangeArrowheads="1"/>
              </p:cNvSpPr>
              <p:nvPr/>
            </p:nvSpPr>
            <p:spPr bwMode="auto">
              <a:xfrm>
                <a:off x="3945" y="4140"/>
                <a:ext cx="12" cy="12"/>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892" name="Oval 712"/>
              <p:cNvSpPr>
                <a:spLocks noChangeArrowheads="1"/>
              </p:cNvSpPr>
              <p:nvPr/>
            </p:nvSpPr>
            <p:spPr bwMode="auto">
              <a:xfrm>
                <a:off x="3946" y="4142"/>
                <a:ext cx="10" cy="9"/>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893" name="Oval 713"/>
              <p:cNvSpPr>
                <a:spLocks noChangeArrowheads="1"/>
              </p:cNvSpPr>
              <p:nvPr/>
            </p:nvSpPr>
            <p:spPr bwMode="auto">
              <a:xfrm>
                <a:off x="3947" y="4142"/>
                <a:ext cx="8" cy="8"/>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894" name="Oval 714"/>
              <p:cNvSpPr>
                <a:spLocks noChangeArrowheads="1"/>
              </p:cNvSpPr>
              <p:nvPr/>
            </p:nvSpPr>
            <p:spPr bwMode="auto">
              <a:xfrm>
                <a:off x="3949" y="4144"/>
                <a:ext cx="5"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895" name="Oval 715"/>
              <p:cNvSpPr>
                <a:spLocks noChangeArrowheads="1"/>
              </p:cNvSpPr>
              <p:nvPr/>
            </p:nvSpPr>
            <p:spPr bwMode="auto">
              <a:xfrm>
                <a:off x="3950" y="4145"/>
                <a:ext cx="2" cy="2"/>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896" name="Oval 716"/>
              <p:cNvSpPr>
                <a:spLocks noChangeArrowheads="1"/>
              </p:cNvSpPr>
              <p:nvPr/>
            </p:nvSpPr>
            <p:spPr bwMode="auto">
              <a:xfrm>
                <a:off x="3950" y="4145"/>
                <a:ext cx="2" cy="2"/>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31" name="Group 717"/>
            <p:cNvGrpSpPr>
              <a:grpSpLocks/>
            </p:cNvGrpSpPr>
            <p:nvPr/>
          </p:nvGrpSpPr>
          <p:grpSpPr bwMode="auto">
            <a:xfrm>
              <a:off x="4979" y="3622"/>
              <a:ext cx="52" cy="51"/>
              <a:chOff x="4979" y="3622"/>
              <a:chExt cx="52" cy="51"/>
            </a:xfrm>
          </p:grpSpPr>
          <p:sp>
            <p:nvSpPr>
              <p:cNvPr id="847" name="Oval 718"/>
              <p:cNvSpPr>
                <a:spLocks noChangeArrowheads="1"/>
              </p:cNvSpPr>
              <p:nvPr/>
            </p:nvSpPr>
            <p:spPr bwMode="auto">
              <a:xfrm>
                <a:off x="4979" y="3622"/>
                <a:ext cx="52" cy="51"/>
              </a:xfrm>
              <a:prstGeom prst="ellipse">
                <a:avLst/>
              </a:prstGeom>
              <a:solidFill>
                <a:srgbClr val="761700"/>
              </a:solidFill>
              <a:ln w="9525">
                <a:noFill/>
                <a:round/>
                <a:headEnd/>
                <a:tailEnd/>
              </a:ln>
            </p:spPr>
            <p:txBody>
              <a:bodyPr>
                <a:prstTxWarp prst="textNoShape">
                  <a:avLst/>
                </a:prstTxWarp>
              </a:bodyPr>
              <a:lstStyle/>
              <a:p>
                <a:endParaRPr lang="en-US">
                  <a:latin typeface="+mn-lt"/>
                </a:endParaRPr>
              </a:p>
            </p:txBody>
          </p:sp>
          <p:sp>
            <p:nvSpPr>
              <p:cNvPr id="848" name="Oval 719"/>
              <p:cNvSpPr>
                <a:spLocks noChangeArrowheads="1"/>
              </p:cNvSpPr>
              <p:nvPr/>
            </p:nvSpPr>
            <p:spPr bwMode="auto">
              <a:xfrm>
                <a:off x="4979" y="3622"/>
                <a:ext cx="51" cy="50"/>
              </a:xfrm>
              <a:prstGeom prst="ellipse">
                <a:avLst/>
              </a:prstGeom>
              <a:solidFill>
                <a:srgbClr val="781700"/>
              </a:solidFill>
              <a:ln w="9525">
                <a:noFill/>
                <a:round/>
                <a:headEnd/>
                <a:tailEnd/>
              </a:ln>
            </p:spPr>
            <p:txBody>
              <a:bodyPr>
                <a:prstTxWarp prst="textNoShape">
                  <a:avLst/>
                </a:prstTxWarp>
              </a:bodyPr>
              <a:lstStyle/>
              <a:p>
                <a:endParaRPr lang="en-US">
                  <a:latin typeface="+mn-lt"/>
                </a:endParaRPr>
              </a:p>
            </p:txBody>
          </p:sp>
          <p:sp>
            <p:nvSpPr>
              <p:cNvPr id="849" name="Oval 720"/>
              <p:cNvSpPr>
                <a:spLocks noChangeArrowheads="1"/>
              </p:cNvSpPr>
              <p:nvPr/>
            </p:nvSpPr>
            <p:spPr bwMode="auto">
              <a:xfrm>
                <a:off x="4980" y="3623"/>
                <a:ext cx="49" cy="48"/>
              </a:xfrm>
              <a:prstGeom prst="ellipse">
                <a:avLst/>
              </a:prstGeom>
              <a:solidFill>
                <a:srgbClr val="7B1800"/>
              </a:solidFill>
              <a:ln w="9525">
                <a:noFill/>
                <a:round/>
                <a:headEnd/>
                <a:tailEnd/>
              </a:ln>
            </p:spPr>
            <p:txBody>
              <a:bodyPr>
                <a:prstTxWarp prst="textNoShape">
                  <a:avLst/>
                </a:prstTxWarp>
              </a:bodyPr>
              <a:lstStyle/>
              <a:p>
                <a:endParaRPr lang="en-US">
                  <a:latin typeface="+mn-lt"/>
                </a:endParaRPr>
              </a:p>
            </p:txBody>
          </p:sp>
          <p:sp>
            <p:nvSpPr>
              <p:cNvPr id="850" name="Oval 721"/>
              <p:cNvSpPr>
                <a:spLocks noChangeArrowheads="1"/>
              </p:cNvSpPr>
              <p:nvPr/>
            </p:nvSpPr>
            <p:spPr bwMode="auto">
              <a:xfrm>
                <a:off x="4981" y="3624"/>
                <a:ext cx="47" cy="46"/>
              </a:xfrm>
              <a:prstGeom prst="ellipse">
                <a:avLst/>
              </a:prstGeom>
              <a:solidFill>
                <a:srgbClr val="7F1800"/>
              </a:solidFill>
              <a:ln w="9525">
                <a:noFill/>
                <a:round/>
                <a:headEnd/>
                <a:tailEnd/>
              </a:ln>
            </p:spPr>
            <p:txBody>
              <a:bodyPr>
                <a:prstTxWarp prst="textNoShape">
                  <a:avLst/>
                </a:prstTxWarp>
              </a:bodyPr>
              <a:lstStyle/>
              <a:p>
                <a:endParaRPr lang="en-US">
                  <a:latin typeface="+mn-lt"/>
                </a:endParaRPr>
              </a:p>
            </p:txBody>
          </p:sp>
          <p:sp>
            <p:nvSpPr>
              <p:cNvPr id="851" name="Oval 722"/>
              <p:cNvSpPr>
                <a:spLocks noChangeArrowheads="1"/>
              </p:cNvSpPr>
              <p:nvPr/>
            </p:nvSpPr>
            <p:spPr bwMode="auto">
              <a:xfrm>
                <a:off x="4982" y="3625"/>
                <a:ext cx="45" cy="44"/>
              </a:xfrm>
              <a:prstGeom prst="ellipse">
                <a:avLst/>
              </a:prstGeom>
              <a:solidFill>
                <a:srgbClr val="841900"/>
              </a:solidFill>
              <a:ln w="9525">
                <a:noFill/>
                <a:round/>
                <a:headEnd/>
                <a:tailEnd/>
              </a:ln>
            </p:spPr>
            <p:txBody>
              <a:bodyPr>
                <a:prstTxWarp prst="textNoShape">
                  <a:avLst/>
                </a:prstTxWarp>
              </a:bodyPr>
              <a:lstStyle/>
              <a:p>
                <a:endParaRPr lang="en-US">
                  <a:latin typeface="+mn-lt"/>
                </a:endParaRPr>
              </a:p>
            </p:txBody>
          </p:sp>
          <p:sp>
            <p:nvSpPr>
              <p:cNvPr id="852" name="Oval 723"/>
              <p:cNvSpPr>
                <a:spLocks noChangeArrowheads="1"/>
              </p:cNvSpPr>
              <p:nvPr/>
            </p:nvSpPr>
            <p:spPr bwMode="auto">
              <a:xfrm>
                <a:off x="4983" y="3626"/>
                <a:ext cx="43" cy="42"/>
              </a:xfrm>
              <a:prstGeom prst="ellipse">
                <a:avLst/>
              </a:prstGeom>
              <a:solidFill>
                <a:srgbClr val="8A1B00"/>
              </a:solidFill>
              <a:ln w="9525">
                <a:noFill/>
                <a:round/>
                <a:headEnd/>
                <a:tailEnd/>
              </a:ln>
            </p:spPr>
            <p:txBody>
              <a:bodyPr>
                <a:prstTxWarp prst="textNoShape">
                  <a:avLst/>
                </a:prstTxWarp>
              </a:bodyPr>
              <a:lstStyle/>
              <a:p>
                <a:endParaRPr lang="en-US">
                  <a:latin typeface="+mn-lt"/>
                </a:endParaRPr>
              </a:p>
            </p:txBody>
          </p:sp>
          <p:sp>
            <p:nvSpPr>
              <p:cNvPr id="853" name="Oval 724"/>
              <p:cNvSpPr>
                <a:spLocks noChangeArrowheads="1"/>
              </p:cNvSpPr>
              <p:nvPr/>
            </p:nvSpPr>
            <p:spPr bwMode="auto">
              <a:xfrm>
                <a:off x="4985" y="3627"/>
                <a:ext cx="39" cy="39"/>
              </a:xfrm>
              <a:prstGeom prst="ellipse">
                <a:avLst/>
              </a:prstGeom>
              <a:solidFill>
                <a:srgbClr val="911C00"/>
              </a:solidFill>
              <a:ln w="9525">
                <a:noFill/>
                <a:round/>
                <a:headEnd/>
                <a:tailEnd/>
              </a:ln>
            </p:spPr>
            <p:txBody>
              <a:bodyPr>
                <a:prstTxWarp prst="textNoShape">
                  <a:avLst/>
                </a:prstTxWarp>
              </a:bodyPr>
              <a:lstStyle/>
              <a:p>
                <a:endParaRPr lang="en-US">
                  <a:latin typeface="+mn-lt"/>
                </a:endParaRPr>
              </a:p>
            </p:txBody>
          </p:sp>
          <p:sp>
            <p:nvSpPr>
              <p:cNvPr id="854" name="Oval 725"/>
              <p:cNvSpPr>
                <a:spLocks noChangeArrowheads="1"/>
              </p:cNvSpPr>
              <p:nvPr/>
            </p:nvSpPr>
            <p:spPr bwMode="auto">
              <a:xfrm>
                <a:off x="4986" y="3628"/>
                <a:ext cx="37" cy="37"/>
              </a:xfrm>
              <a:prstGeom prst="ellipse">
                <a:avLst/>
              </a:prstGeom>
              <a:solidFill>
                <a:srgbClr val="991E00"/>
              </a:solidFill>
              <a:ln w="9525">
                <a:noFill/>
                <a:round/>
                <a:headEnd/>
                <a:tailEnd/>
              </a:ln>
            </p:spPr>
            <p:txBody>
              <a:bodyPr>
                <a:prstTxWarp prst="textNoShape">
                  <a:avLst/>
                </a:prstTxWarp>
              </a:bodyPr>
              <a:lstStyle/>
              <a:p>
                <a:endParaRPr lang="en-US">
                  <a:latin typeface="+mn-lt"/>
                </a:endParaRPr>
              </a:p>
            </p:txBody>
          </p:sp>
          <p:sp>
            <p:nvSpPr>
              <p:cNvPr id="855" name="Oval 726"/>
              <p:cNvSpPr>
                <a:spLocks noChangeArrowheads="1"/>
              </p:cNvSpPr>
              <p:nvPr/>
            </p:nvSpPr>
            <p:spPr bwMode="auto">
              <a:xfrm>
                <a:off x="4987" y="3629"/>
                <a:ext cx="35" cy="35"/>
              </a:xfrm>
              <a:prstGeom prst="ellipse">
                <a:avLst/>
              </a:prstGeom>
              <a:solidFill>
                <a:srgbClr val="A12000"/>
              </a:solidFill>
              <a:ln w="9525">
                <a:noFill/>
                <a:round/>
                <a:headEnd/>
                <a:tailEnd/>
              </a:ln>
            </p:spPr>
            <p:txBody>
              <a:bodyPr>
                <a:prstTxWarp prst="textNoShape">
                  <a:avLst/>
                </a:prstTxWarp>
              </a:bodyPr>
              <a:lstStyle/>
              <a:p>
                <a:endParaRPr lang="en-US">
                  <a:latin typeface="+mn-lt"/>
                </a:endParaRPr>
              </a:p>
            </p:txBody>
          </p:sp>
          <p:sp>
            <p:nvSpPr>
              <p:cNvPr id="856" name="Oval 727"/>
              <p:cNvSpPr>
                <a:spLocks noChangeArrowheads="1"/>
              </p:cNvSpPr>
              <p:nvPr/>
            </p:nvSpPr>
            <p:spPr bwMode="auto">
              <a:xfrm>
                <a:off x="4988" y="3630"/>
                <a:ext cx="33" cy="33"/>
              </a:xfrm>
              <a:prstGeom prst="ellipse">
                <a:avLst/>
              </a:prstGeom>
              <a:solidFill>
                <a:srgbClr val="AA2100"/>
              </a:solidFill>
              <a:ln w="9525">
                <a:noFill/>
                <a:round/>
                <a:headEnd/>
                <a:tailEnd/>
              </a:ln>
            </p:spPr>
            <p:txBody>
              <a:bodyPr>
                <a:prstTxWarp prst="textNoShape">
                  <a:avLst/>
                </a:prstTxWarp>
              </a:bodyPr>
              <a:lstStyle/>
              <a:p>
                <a:endParaRPr lang="en-US">
                  <a:latin typeface="+mn-lt"/>
                </a:endParaRPr>
              </a:p>
            </p:txBody>
          </p:sp>
          <p:sp>
            <p:nvSpPr>
              <p:cNvPr id="857" name="Oval 728"/>
              <p:cNvSpPr>
                <a:spLocks noChangeArrowheads="1"/>
              </p:cNvSpPr>
              <p:nvPr/>
            </p:nvSpPr>
            <p:spPr bwMode="auto">
              <a:xfrm>
                <a:off x="4989" y="3632"/>
                <a:ext cx="31" cy="30"/>
              </a:xfrm>
              <a:prstGeom prst="ellipse">
                <a:avLst/>
              </a:prstGeom>
              <a:solidFill>
                <a:srgbClr val="B42300"/>
              </a:solidFill>
              <a:ln w="9525">
                <a:noFill/>
                <a:round/>
                <a:headEnd/>
                <a:tailEnd/>
              </a:ln>
            </p:spPr>
            <p:txBody>
              <a:bodyPr>
                <a:prstTxWarp prst="textNoShape">
                  <a:avLst/>
                </a:prstTxWarp>
              </a:bodyPr>
              <a:lstStyle/>
              <a:p>
                <a:endParaRPr lang="en-US">
                  <a:latin typeface="+mn-lt"/>
                </a:endParaRPr>
              </a:p>
            </p:txBody>
          </p:sp>
          <p:sp>
            <p:nvSpPr>
              <p:cNvPr id="858" name="Oval 729"/>
              <p:cNvSpPr>
                <a:spLocks noChangeArrowheads="1"/>
              </p:cNvSpPr>
              <p:nvPr/>
            </p:nvSpPr>
            <p:spPr bwMode="auto">
              <a:xfrm>
                <a:off x="4990" y="3632"/>
                <a:ext cx="29" cy="29"/>
              </a:xfrm>
              <a:prstGeom prst="ellipse">
                <a:avLst/>
              </a:prstGeom>
              <a:solidFill>
                <a:srgbClr val="BD2500"/>
              </a:solidFill>
              <a:ln w="9525">
                <a:noFill/>
                <a:round/>
                <a:headEnd/>
                <a:tailEnd/>
              </a:ln>
            </p:spPr>
            <p:txBody>
              <a:bodyPr>
                <a:prstTxWarp prst="textNoShape">
                  <a:avLst/>
                </a:prstTxWarp>
              </a:bodyPr>
              <a:lstStyle/>
              <a:p>
                <a:endParaRPr lang="en-US">
                  <a:latin typeface="+mn-lt"/>
                </a:endParaRPr>
              </a:p>
            </p:txBody>
          </p:sp>
          <p:sp>
            <p:nvSpPr>
              <p:cNvPr id="859" name="Oval 730"/>
              <p:cNvSpPr>
                <a:spLocks noChangeArrowheads="1"/>
              </p:cNvSpPr>
              <p:nvPr/>
            </p:nvSpPr>
            <p:spPr bwMode="auto">
              <a:xfrm>
                <a:off x="4991" y="3634"/>
                <a:ext cx="27" cy="26"/>
              </a:xfrm>
              <a:prstGeom prst="ellipse">
                <a:avLst/>
              </a:prstGeom>
              <a:solidFill>
                <a:srgbClr val="C62700"/>
              </a:solidFill>
              <a:ln w="9525">
                <a:noFill/>
                <a:round/>
                <a:headEnd/>
                <a:tailEnd/>
              </a:ln>
            </p:spPr>
            <p:txBody>
              <a:bodyPr>
                <a:prstTxWarp prst="textNoShape">
                  <a:avLst/>
                </a:prstTxWarp>
              </a:bodyPr>
              <a:lstStyle/>
              <a:p>
                <a:endParaRPr lang="en-US">
                  <a:latin typeface="+mn-lt"/>
                </a:endParaRPr>
              </a:p>
            </p:txBody>
          </p:sp>
          <p:sp>
            <p:nvSpPr>
              <p:cNvPr id="860" name="Oval 731"/>
              <p:cNvSpPr>
                <a:spLocks noChangeArrowheads="1"/>
              </p:cNvSpPr>
              <p:nvPr/>
            </p:nvSpPr>
            <p:spPr bwMode="auto">
              <a:xfrm>
                <a:off x="4992" y="3635"/>
                <a:ext cx="25" cy="24"/>
              </a:xfrm>
              <a:prstGeom prst="ellipse">
                <a:avLst/>
              </a:prstGeom>
              <a:solidFill>
                <a:srgbClr val="CF2900"/>
              </a:solidFill>
              <a:ln w="9525">
                <a:noFill/>
                <a:round/>
                <a:headEnd/>
                <a:tailEnd/>
              </a:ln>
            </p:spPr>
            <p:txBody>
              <a:bodyPr>
                <a:prstTxWarp prst="textNoShape">
                  <a:avLst/>
                </a:prstTxWarp>
              </a:bodyPr>
              <a:lstStyle/>
              <a:p>
                <a:endParaRPr lang="en-US">
                  <a:latin typeface="+mn-lt"/>
                </a:endParaRPr>
              </a:p>
            </p:txBody>
          </p:sp>
          <p:sp>
            <p:nvSpPr>
              <p:cNvPr id="861" name="Oval 732"/>
              <p:cNvSpPr>
                <a:spLocks noChangeArrowheads="1"/>
              </p:cNvSpPr>
              <p:nvPr/>
            </p:nvSpPr>
            <p:spPr bwMode="auto">
              <a:xfrm>
                <a:off x="4993" y="3635"/>
                <a:ext cx="23" cy="23"/>
              </a:xfrm>
              <a:prstGeom prst="ellipse">
                <a:avLst/>
              </a:prstGeom>
              <a:solidFill>
                <a:srgbClr val="D72B00"/>
              </a:solidFill>
              <a:ln w="9525">
                <a:noFill/>
                <a:round/>
                <a:headEnd/>
                <a:tailEnd/>
              </a:ln>
            </p:spPr>
            <p:txBody>
              <a:bodyPr>
                <a:prstTxWarp prst="textNoShape">
                  <a:avLst/>
                </a:prstTxWarp>
              </a:bodyPr>
              <a:lstStyle/>
              <a:p>
                <a:endParaRPr lang="en-US">
                  <a:latin typeface="+mn-lt"/>
                </a:endParaRPr>
              </a:p>
            </p:txBody>
          </p:sp>
          <p:sp>
            <p:nvSpPr>
              <p:cNvPr id="862" name="Oval 733"/>
              <p:cNvSpPr>
                <a:spLocks noChangeArrowheads="1"/>
              </p:cNvSpPr>
              <p:nvPr/>
            </p:nvSpPr>
            <p:spPr bwMode="auto">
              <a:xfrm>
                <a:off x="4995" y="3637"/>
                <a:ext cx="20" cy="20"/>
              </a:xfrm>
              <a:prstGeom prst="ellipse">
                <a:avLst/>
              </a:prstGeom>
              <a:solidFill>
                <a:srgbClr val="DE2C00"/>
              </a:solidFill>
              <a:ln w="9525">
                <a:noFill/>
                <a:round/>
                <a:headEnd/>
                <a:tailEnd/>
              </a:ln>
            </p:spPr>
            <p:txBody>
              <a:bodyPr>
                <a:prstTxWarp prst="textNoShape">
                  <a:avLst/>
                </a:prstTxWarp>
              </a:bodyPr>
              <a:lstStyle/>
              <a:p>
                <a:endParaRPr lang="en-US">
                  <a:latin typeface="+mn-lt"/>
                </a:endParaRPr>
              </a:p>
            </p:txBody>
          </p:sp>
          <p:sp>
            <p:nvSpPr>
              <p:cNvPr id="863" name="Oval 734"/>
              <p:cNvSpPr>
                <a:spLocks noChangeArrowheads="1"/>
              </p:cNvSpPr>
              <p:nvPr/>
            </p:nvSpPr>
            <p:spPr bwMode="auto">
              <a:xfrm>
                <a:off x="4995" y="3638"/>
                <a:ext cx="19" cy="18"/>
              </a:xfrm>
              <a:prstGeom prst="ellipse">
                <a:avLst/>
              </a:prstGeom>
              <a:solidFill>
                <a:srgbClr val="E52D00"/>
              </a:solidFill>
              <a:ln w="9525">
                <a:noFill/>
                <a:round/>
                <a:headEnd/>
                <a:tailEnd/>
              </a:ln>
            </p:spPr>
            <p:txBody>
              <a:bodyPr>
                <a:prstTxWarp prst="textNoShape">
                  <a:avLst/>
                </a:prstTxWarp>
              </a:bodyPr>
              <a:lstStyle/>
              <a:p>
                <a:endParaRPr lang="en-US">
                  <a:latin typeface="+mn-lt"/>
                </a:endParaRPr>
              </a:p>
            </p:txBody>
          </p:sp>
          <p:sp>
            <p:nvSpPr>
              <p:cNvPr id="864" name="Oval 735"/>
              <p:cNvSpPr>
                <a:spLocks noChangeArrowheads="1"/>
              </p:cNvSpPr>
              <p:nvPr/>
            </p:nvSpPr>
            <p:spPr bwMode="auto">
              <a:xfrm>
                <a:off x="4997" y="3639"/>
                <a:ext cx="16" cy="16"/>
              </a:xfrm>
              <a:prstGeom prst="ellipse">
                <a:avLst/>
              </a:prstGeom>
              <a:solidFill>
                <a:srgbClr val="EB2F00"/>
              </a:solidFill>
              <a:ln w="9525">
                <a:noFill/>
                <a:round/>
                <a:headEnd/>
                <a:tailEnd/>
              </a:ln>
            </p:spPr>
            <p:txBody>
              <a:bodyPr>
                <a:prstTxWarp prst="textNoShape">
                  <a:avLst/>
                </a:prstTxWarp>
              </a:bodyPr>
              <a:lstStyle/>
              <a:p>
                <a:endParaRPr lang="en-US">
                  <a:latin typeface="+mn-lt"/>
                </a:endParaRPr>
              </a:p>
            </p:txBody>
          </p:sp>
          <p:sp>
            <p:nvSpPr>
              <p:cNvPr id="865" name="Oval 736"/>
              <p:cNvSpPr>
                <a:spLocks noChangeArrowheads="1"/>
              </p:cNvSpPr>
              <p:nvPr/>
            </p:nvSpPr>
            <p:spPr bwMode="auto">
              <a:xfrm>
                <a:off x="4998" y="3640"/>
                <a:ext cx="14" cy="14"/>
              </a:xfrm>
              <a:prstGeom prst="ellipse">
                <a:avLst/>
              </a:prstGeom>
              <a:solidFill>
                <a:srgbClr val="F02F00"/>
              </a:solidFill>
              <a:ln w="9525">
                <a:noFill/>
                <a:round/>
                <a:headEnd/>
                <a:tailEnd/>
              </a:ln>
            </p:spPr>
            <p:txBody>
              <a:bodyPr>
                <a:prstTxWarp prst="textNoShape">
                  <a:avLst/>
                </a:prstTxWarp>
              </a:bodyPr>
              <a:lstStyle/>
              <a:p>
                <a:endParaRPr lang="en-US">
                  <a:latin typeface="+mn-lt"/>
                </a:endParaRPr>
              </a:p>
            </p:txBody>
          </p:sp>
          <p:sp>
            <p:nvSpPr>
              <p:cNvPr id="866" name="Oval 737"/>
              <p:cNvSpPr>
                <a:spLocks noChangeArrowheads="1"/>
              </p:cNvSpPr>
              <p:nvPr/>
            </p:nvSpPr>
            <p:spPr bwMode="auto">
              <a:xfrm>
                <a:off x="4999" y="3641"/>
                <a:ext cx="11" cy="11"/>
              </a:xfrm>
              <a:prstGeom prst="ellipse">
                <a:avLst/>
              </a:prstGeom>
              <a:solidFill>
                <a:srgbClr val="F43000"/>
              </a:solidFill>
              <a:ln w="9525">
                <a:noFill/>
                <a:round/>
                <a:headEnd/>
                <a:tailEnd/>
              </a:ln>
            </p:spPr>
            <p:txBody>
              <a:bodyPr>
                <a:prstTxWarp prst="textNoShape">
                  <a:avLst/>
                </a:prstTxWarp>
              </a:bodyPr>
              <a:lstStyle/>
              <a:p>
                <a:endParaRPr lang="en-US">
                  <a:latin typeface="+mn-lt"/>
                </a:endParaRPr>
              </a:p>
            </p:txBody>
          </p:sp>
          <p:sp>
            <p:nvSpPr>
              <p:cNvPr id="867" name="Oval 738"/>
              <p:cNvSpPr>
                <a:spLocks noChangeArrowheads="1"/>
              </p:cNvSpPr>
              <p:nvPr/>
            </p:nvSpPr>
            <p:spPr bwMode="auto">
              <a:xfrm>
                <a:off x="5000" y="3642"/>
                <a:ext cx="10" cy="10"/>
              </a:xfrm>
              <a:prstGeom prst="ellipse">
                <a:avLst/>
              </a:prstGeom>
              <a:solidFill>
                <a:srgbClr val="F73100"/>
              </a:solidFill>
              <a:ln w="9525">
                <a:noFill/>
                <a:round/>
                <a:headEnd/>
                <a:tailEnd/>
              </a:ln>
            </p:spPr>
            <p:txBody>
              <a:bodyPr>
                <a:prstTxWarp prst="textNoShape">
                  <a:avLst/>
                </a:prstTxWarp>
              </a:bodyPr>
              <a:lstStyle/>
              <a:p>
                <a:endParaRPr lang="en-US">
                  <a:latin typeface="+mn-lt"/>
                </a:endParaRPr>
              </a:p>
            </p:txBody>
          </p:sp>
          <p:sp>
            <p:nvSpPr>
              <p:cNvPr id="868" name="Oval 739"/>
              <p:cNvSpPr>
                <a:spLocks noChangeArrowheads="1"/>
              </p:cNvSpPr>
              <p:nvPr/>
            </p:nvSpPr>
            <p:spPr bwMode="auto">
              <a:xfrm>
                <a:off x="5001" y="3643"/>
                <a:ext cx="8" cy="8"/>
              </a:xfrm>
              <a:prstGeom prst="ellipse">
                <a:avLst/>
              </a:prstGeom>
              <a:solidFill>
                <a:srgbClr val="FA3200"/>
              </a:solidFill>
              <a:ln w="9525">
                <a:noFill/>
                <a:round/>
                <a:headEnd/>
                <a:tailEnd/>
              </a:ln>
            </p:spPr>
            <p:txBody>
              <a:bodyPr>
                <a:prstTxWarp prst="textNoShape">
                  <a:avLst/>
                </a:prstTxWarp>
              </a:bodyPr>
              <a:lstStyle/>
              <a:p>
                <a:endParaRPr lang="en-US">
                  <a:latin typeface="+mn-lt"/>
                </a:endParaRPr>
              </a:p>
            </p:txBody>
          </p:sp>
          <p:sp>
            <p:nvSpPr>
              <p:cNvPr id="869" name="Oval 740"/>
              <p:cNvSpPr>
                <a:spLocks noChangeArrowheads="1"/>
              </p:cNvSpPr>
              <p:nvPr/>
            </p:nvSpPr>
            <p:spPr bwMode="auto">
              <a:xfrm>
                <a:off x="5002" y="3644"/>
                <a:ext cx="5" cy="5"/>
              </a:xfrm>
              <a:prstGeom prst="ellipse">
                <a:avLst/>
              </a:prstGeom>
              <a:solidFill>
                <a:srgbClr val="FC3200"/>
              </a:solidFill>
              <a:ln w="9525">
                <a:noFill/>
                <a:round/>
                <a:headEnd/>
                <a:tailEnd/>
              </a:ln>
            </p:spPr>
            <p:txBody>
              <a:bodyPr>
                <a:prstTxWarp prst="textNoShape">
                  <a:avLst/>
                </a:prstTxWarp>
              </a:bodyPr>
              <a:lstStyle/>
              <a:p>
                <a:endParaRPr lang="en-US">
                  <a:latin typeface="+mn-lt"/>
                </a:endParaRPr>
              </a:p>
            </p:txBody>
          </p:sp>
          <p:sp>
            <p:nvSpPr>
              <p:cNvPr id="870" name="Oval 741"/>
              <p:cNvSpPr>
                <a:spLocks noChangeArrowheads="1"/>
              </p:cNvSpPr>
              <p:nvPr/>
            </p:nvSpPr>
            <p:spPr bwMode="auto">
              <a:xfrm>
                <a:off x="5004" y="3646"/>
                <a:ext cx="2" cy="2"/>
              </a:xfrm>
              <a:prstGeom prst="ellipse">
                <a:avLst/>
              </a:prstGeom>
              <a:solidFill>
                <a:srgbClr val="FD3200"/>
              </a:solidFill>
              <a:ln w="9525">
                <a:noFill/>
                <a:round/>
                <a:headEnd/>
                <a:tailEnd/>
              </a:ln>
            </p:spPr>
            <p:txBody>
              <a:bodyPr>
                <a:prstTxWarp prst="textNoShape">
                  <a:avLst/>
                </a:prstTxWarp>
              </a:bodyPr>
              <a:lstStyle/>
              <a:p>
                <a:endParaRPr lang="en-US">
                  <a:latin typeface="+mn-lt"/>
                </a:endParaRPr>
              </a:p>
            </p:txBody>
          </p:sp>
          <p:sp>
            <p:nvSpPr>
              <p:cNvPr id="871" name="Oval 742"/>
              <p:cNvSpPr>
                <a:spLocks noChangeArrowheads="1"/>
              </p:cNvSpPr>
              <p:nvPr/>
            </p:nvSpPr>
            <p:spPr bwMode="auto">
              <a:xfrm>
                <a:off x="5004" y="3646"/>
                <a:ext cx="1" cy="1"/>
              </a:xfrm>
              <a:prstGeom prst="ellipse">
                <a:avLst/>
              </a:prstGeom>
              <a:solidFill>
                <a:srgbClr val="FF3300"/>
              </a:solidFill>
              <a:ln w="9525">
                <a:noFill/>
                <a:round/>
                <a:headEnd/>
                <a:tailEnd/>
              </a:ln>
            </p:spPr>
            <p:txBody>
              <a:bodyPr>
                <a:prstTxWarp prst="textNoShape">
                  <a:avLst/>
                </a:prstTxWarp>
              </a:bodyPr>
              <a:lstStyle/>
              <a:p>
                <a:endParaRPr lang="en-US">
                  <a:latin typeface="+mn-lt"/>
                </a:endParaRPr>
              </a:p>
            </p:txBody>
          </p:sp>
        </p:grpSp>
        <p:grpSp>
          <p:nvGrpSpPr>
            <p:cNvPr id="1495" name="Group 743"/>
            <p:cNvGrpSpPr>
              <a:grpSpLocks/>
            </p:cNvGrpSpPr>
            <p:nvPr/>
          </p:nvGrpSpPr>
          <p:grpSpPr bwMode="auto">
            <a:xfrm>
              <a:off x="2945" y="3163"/>
              <a:ext cx="52" cy="51"/>
              <a:chOff x="2945" y="3163"/>
              <a:chExt cx="52" cy="51"/>
            </a:xfrm>
          </p:grpSpPr>
          <p:sp>
            <p:nvSpPr>
              <p:cNvPr id="822" name="Oval 744"/>
              <p:cNvSpPr>
                <a:spLocks noChangeArrowheads="1"/>
              </p:cNvSpPr>
              <p:nvPr/>
            </p:nvSpPr>
            <p:spPr bwMode="auto">
              <a:xfrm>
                <a:off x="2945" y="3163"/>
                <a:ext cx="52" cy="51"/>
              </a:xfrm>
              <a:prstGeom prst="ellipse">
                <a:avLst/>
              </a:prstGeom>
              <a:solidFill>
                <a:srgbClr val="00183D"/>
              </a:solidFill>
              <a:ln w="9525">
                <a:noFill/>
                <a:round/>
                <a:headEnd/>
                <a:tailEnd/>
              </a:ln>
            </p:spPr>
            <p:txBody>
              <a:bodyPr>
                <a:prstTxWarp prst="textNoShape">
                  <a:avLst/>
                </a:prstTxWarp>
              </a:bodyPr>
              <a:lstStyle/>
              <a:p>
                <a:endParaRPr lang="en-US">
                  <a:latin typeface="+mn-lt"/>
                </a:endParaRPr>
              </a:p>
            </p:txBody>
          </p:sp>
          <p:sp>
            <p:nvSpPr>
              <p:cNvPr id="823" name="Oval 745"/>
              <p:cNvSpPr>
                <a:spLocks noChangeArrowheads="1"/>
              </p:cNvSpPr>
              <p:nvPr/>
            </p:nvSpPr>
            <p:spPr bwMode="auto">
              <a:xfrm>
                <a:off x="2945" y="3163"/>
                <a:ext cx="51" cy="50"/>
              </a:xfrm>
              <a:prstGeom prst="ellipse">
                <a:avLst/>
              </a:prstGeom>
              <a:solidFill>
                <a:srgbClr val="001A42"/>
              </a:solidFill>
              <a:ln w="9525">
                <a:noFill/>
                <a:round/>
                <a:headEnd/>
                <a:tailEnd/>
              </a:ln>
            </p:spPr>
            <p:txBody>
              <a:bodyPr>
                <a:prstTxWarp prst="textNoShape">
                  <a:avLst/>
                </a:prstTxWarp>
              </a:bodyPr>
              <a:lstStyle/>
              <a:p>
                <a:endParaRPr lang="en-US">
                  <a:latin typeface="+mn-lt"/>
                </a:endParaRPr>
              </a:p>
            </p:txBody>
          </p:sp>
          <p:sp>
            <p:nvSpPr>
              <p:cNvPr id="824" name="Oval 746"/>
              <p:cNvSpPr>
                <a:spLocks noChangeArrowheads="1"/>
              </p:cNvSpPr>
              <p:nvPr/>
            </p:nvSpPr>
            <p:spPr bwMode="auto">
              <a:xfrm>
                <a:off x="2946" y="3164"/>
                <a:ext cx="48" cy="48"/>
              </a:xfrm>
              <a:prstGeom prst="ellipse">
                <a:avLst/>
              </a:prstGeom>
              <a:solidFill>
                <a:srgbClr val="001C48"/>
              </a:solidFill>
              <a:ln w="9525">
                <a:noFill/>
                <a:round/>
                <a:headEnd/>
                <a:tailEnd/>
              </a:ln>
            </p:spPr>
            <p:txBody>
              <a:bodyPr>
                <a:prstTxWarp prst="textNoShape">
                  <a:avLst/>
                </a:prstTxWarp>
              </a:bodyPr>
              <a:lstStyle/>
              <a:p>
                <a:endParaRPr lang="en-US">
                  <a:latin typeface="+mn-lt"/>
                </a:endParaRPr>
              </a:p>
            </p:txBody>
          </p:sp>
          <p:sp>
            <p:nvSpPr>
              <p:cNvPr id="825" name="Oval 747"/>
              <p:cNvSpPr>
                <a:spLocks noChangeArrowheads="1"/>
              </p:cNvSpPr>
              <p:nvPr/>
            </p:nvSpPr>
            <p:spPr bwMode="auto">
              <a:xfrm>
                <a:off x="2947" y="3165"/>
                <a:ext cx="46" cy="46"/>
              </a:xfrm>
              <a:prstGeom prst="ellipse">
                <a:avLst/>
              </a:prstGeom>
              <a:solidFill>
                <a:srgbClr val="001F50"/>
              </a:solidFill>
              <a:ln w="9525">
                <a:noFill/>
                <a:round/>
                <a:headEnd/>
                <a:tailEnd/>
              </a:ln>
            </p:spPr>
            <p:txBody>
              <a:bodyPr>
                <a:prstTxWarp prst="textNoShape">
                  <a:avLst/>
                </a:prstTxWarp>
              </a:bodyPr>
              <a:lstStyle/>
              <a:p>
                <a:endParaRPr lang="en-US">
                  <a:latin typeface="+mn-lt"/>
                </a:endParaRPr>
              </a:p>
            </p:txBody>
          </p:sp>
          <p:sp>
            <p:nvSpPr>
              <p:cNvPr id="826" name="Oval 748"/>
              <p:cNvSpPr>
                <a:spLocks noChangeArrowheads="1"/>
              </p:cNvSpPr>
              <p:nvPr/>
            </p:nvSpPr>
            <p:spPr bwMode="auto">
              <a:xfrm>
                <a:off x="2948" y="3166"/>
                <a:ext cx="45" cy="44"/>
              </a:xfrm>
              <a:prstGeom prst="ellipse">
                <a:avLst/>
              </a:prstGeom>
              <a:solidFill>
                <a:srgbClr val="002359"/>
              </a:solidFill>
              <a:ln w="9525">
                <a:noFill/>
                <a:round/>
                <a:headEnd/>
                <a:tailEnd/>
              </a:ln>
            </p:spPr>
            <p:txBody>
              <a:bodyPr>
                <a:prstTxWarp prst="textNoShape">
                  <a:avLst/>
                </a:prstTxWarp>
              </a:bodyPr>
              <a:lstStyle/>
              <a:p>
                <a:endParaRPr lang="en-US">
                  <a:latin typeface="+mn-lt"/>
                </a:endParaRPr>
              </a:p>
            </p:txBody>
          </p:sp>
          <p:sp>
            <p:nvSpPr>
              <p:cNvPr id="827" name="Oval 749"/>
              <p:cNvSpPr>
                <a:spLocks noChangeArrowheads="1"/>
              </p:cNvSpPr>
              <p:nvPr/>
            </p:nvSpPr>
            <p:spPr bwMode="auto">
              <a:xfrm>
                <a:off x="2949" y="3167"/>
                <a:ext cx="42" cy="42"/>
              </a:xfrm>
              <a:prstGeom prst="ellipse">
                <a:avLst/>
              </a:prstGeom>
              <a:solidFill>
                <a:srgbClr val="002764"/>
              </a:solidFill>
              <a:ln w="9525">
                <a:noFill/>
                <a:round/>
                <a:headEnd/>
                <a:tailEnd/>
              </a:ln>
            </p:spPr>
            <p:txBody>
              <a:bodyPr>
                <a:prstTxWarp prst="textNoShape">
                  <a:avLst/>
                </a:prstTxWarp>
              </a:bodyPr>
              <a:lstStyle/>
              <a:p>
                <a:endParaRPr lang="en-US">
                  <a:latin typeface="+mn-lt"/>
                </a:endParaRPr>
              </a:p>
            </p:txBody>
          </p:sp>
          <p:sp>
            <p:nvSpPr>
              <p:cNvPr id="828" name="Oval 750"/>
              <p:cNvSpPr>
                <a:spLocks noChangeArrowheads="1"/>
              </p:cNvSpPr>
              <p:nvPr/>
            </p:nvSpPr>
            <p:spPr bwMode="auto">
              <a:xfrm>
                <a:off x="2950" y="3168"/>
                <a:ext cx="40" cy="39"/>
              </a:xfrm>
              <a:prstGeom prst="ellipse">
                <a:avLst/>
              </a:prstGeom>
              <a:solidFill>
                <a:srgbClr val="002C6E"/>
              </a:solidFill>
              <a:ln w="9525">
                <a:noFill/>
                <a:round/>
                <a:headEnd/>
                <a:tailEnd/>
              </a:ln>
            </p:spPr>
            <p:txBody>
              <a:bodyPr>
                <a:prstTxWarp prst="textNoShape">
                  <a:avLst/>
                </a:prstTxWarp>
              </a:bodyPr>
              <a:lstStyle/>
              <a:p>
                <a:endParaRPr lang="en-US">
                  <a:latin typeface="+mn-lt"/>
                </a:endParaRPr>
              </a:p>
            </p:txBody>
          </p:sp>
          <p:sp>
            <p:nvSpPr>
              <p:cNvPr id="829" name="Oval 751"/>
              <p:cNvSpPr>
                <a:spLocks noChangeArrowheads="1"/>
              </p:cNvSpPr>
              <p:nvPr/>
            </p:nvSpPr>
            <p:spPr bwMode="auto">
              <a:xfrm>
                <a:off x="2952" y="3169"/>
                <a:ext cx="37" cy="37"/>
              </a:xfrm>
              <a:prstGeom prst="ellipse">
                <a:avLst/>
              </a:prstGeom>
              <a:solidFill>
                <a:srgbClr val="00317B"/>
              </a:solidFill>
              <a:ln w="9525">
                <a:noFill/>
                <a:round/>
                <a:headEnd/>
                <a:tailEnd/>
              </a:ln>
            </p:spPr>
            <p:txBody>
              <a:bodyPr>
                <a:prstTxWarp prst="textNoShape">
                  <a:avLst/>
                </a:prstTxWarp>
              </a:bodyPr>
              <a:lstStyle/>
              <a:p>
                <a:endParaRPr lang="en-US">
                  <a:latin typeface="+mn-lt"/>
                </a:endParaRPr>
              </a:p>
            </p:txBody>
          </p:sp>
          <p:sp>
            <p:nvSpPr>
              <p:cNvPr id="830" name="Oval 752"/>
              <p:cNvSpPr>
                <a:spLocks noChangeArrowheads="1"/>
              </p:cNvSpPr>
              <p:nvPr/>
            </p:nvSpPr>
            <p:spPr bwMode="auto">
              <a:xfrm>
                <a:off x="2952" y="3170"/>
                <a:ext cx="36" cy="36"/>
              </a:xfrm>
              <a:prstGeom prst="ellipse">
                <a:avLst/>
              </a:prstGeom>
              <a:solidFill>
                <a:srgbClr val="003687"/>
              </a:solidFill>
              <a:ln w="9525">
                <a:noFill/>
                <a:round/>
                <a:headEnd/>
                <a:tailEnd/>
              </a:ln>
            </p:spPr>
            <p:txBody>
              <a:bodyPr>
                <a:prstTxWarp prst="textNoShape">
                  <a:avLst/>
                </a:prstTxWarp>
              </a:bodyPr>
              <a:lstStyle/>
              <a:p>
                <a:endParaRPr lang="en-US">
                  <a:latin typeface="+mn-lt"/>
                </a:endParaRPr>
              </a:p>
            </p:txBody>
          </p:sp>
          <p:sp>
            <p:nvSpPr>
              <p:cNvPr id="831" name="Oval 753"/>
              <p:cNvSpPr>
                <a:spLocks noChangeArrowheads="1"/>
              </p:cNvSpPr>
              <p:nvPr/>
            </p:nvSpPr>
            <p:spPr bwMode="auto">
              <a:xfrm>
                <a:off x="2953" y="3172"/>
                <a:ext cx="34" cy="32"/>
              </a:xfrm>
              <a:prstGeom prst="ellipse">
                <a:avLst/>
              </a:prstGeom>
              <a:solidFill>
                <a:srgbClr val="003B93"/>
              </a:solidFill>
              <a:ln w="9525">
                <a:noFill/>
                <a:round/>
                <a:headEnd/>
                <a:tailEnd/>
              </a:ln>
            </p:spPr>
            <p:txBody>
              <a:bodyPr>
                <a:prstTxWarp prst="textNoShape">
                  <a:avLst/>
                </a:prstTxWarp>
              </a:bodyPr>
              <a:lstStyle/>
              <a:p>
                <a:endParaRPr lang="en-US">
                  <a:latin typeface="+mn-lt"/>
                </a:endParaRPr>
              </a:p>
            </p:txBody>
          </p:sp>
          <p:sp>
            <p:nvSpPr>
              <p:cNvPr id="832" name="Oval 754"/>
              <p:cNvSpPr>
                <a:spLocks noChangeArrowheads="1"/>
              </p:cNvSpPr>
              <p:nvPr/>
            </p:nvSpPr>
            <p:spPr bwMode="auto">
              <a:xfrm>
                <a:off x="2955" y="3173"/>
                <a:ext cx="31" cy="30"/>
              </a:xfrm>
              <a:prstGeom prst="ellipse">
                <a:avLst/>
              </a:prstGeom>
              <a:solidFill>
                <a:srgbClr val="0040A0"/>
              </a:solidFill>
              <a:ln w="9525">
                <a:noFill/>
                <a:round/>
                <a:headEnd/>
                <a:tailEnd/>
              </a:ln>
            </p:spPr>
            <p:txBody>
              <a:bodyPr>
                <a:prstTxWarp prst="textNoShape">
                  <a:avLst/>
                </a:prstTxWarp>
              </a:bodyPr>
              <a:lstStyle/>
              <a:p>
                <a:endParaRPr lang="en-US">
                  <a:latin typeface="+mn-lt"/>
                </a:endParaRPr>
              </a:p>
            </p:txBody>
          </p:sp>
          <p:sp>
            <p:nvSpPr>
              <p:cNvPr id="833" name="Oval 755"/>
              <p:cNvSpPr>
                <a:spLocks noChangeArrowheads="1"/>
              </p:cNvSpPr>
              <p:nvPr/>
            </p:nvSpPr>
            <p:spPr bwMode="auto">
              <a:xfrm>
                <a:off x="2956" y="3173"/>
                <a:ext cx="28" cy="29"/>
              </a:xfrm>
              <a:prstGeom prst="ellipse">
                <a:avLst/>
              </a:prstGeom>
              <a:solidFill>
                <a:srgbClr val="0045AD"/>
              </a:solidFill>
              <a:ln w="9525">
                <a:noFill/>
                <a:round/>
                <a:headEnd/>
                <a:tailEnd/>
              </a:ln>
            </p:spPr>
            <p:txBody>
              <a:bodyPr>
                <a:prstTxWarp prst="textNoShape">
                  <a:avLst/>
                </a:prstTxWarp>
              </a:bodyPr>
              <a:lstStyle/>
              <a:p>
                <a:endParaRPr lang="en-US">
                  <a:latin typeface="+mn-lt"/>
                </a:endParaRPr>
              </a:p>
            </p:txBody>
          </p:sp>
          <p:sp>
            <p:nvSpPr>
              <p:cNvPr id="834" name="Oval 756"/>
              <p:cNvSpPr>
                <a:spLocks noChangeArrowheads="1"/>
              </p:cNvSpPr>
              <p:nvPr/>
            </p:nvSpPr>
            <p:spPr bwMode="auto">
              <a:xfrm>
                <a:off x="2957" y="3175"/>
                <a:ext cx="27" cy="26"/>
              </a:xfrm>
              <a:prstGeom prst="ellipse">
                <a:avLst/>
              </a:prstGeom>
              <a:solidFill>
                <a:srgbClr val="0049B8"/>
              </a:solidFill>
              <a:ln w="9525">
                <a:noFill/>
                <a:round/>
                <a:headEnd/>
                <a:tailEnd/>
              </a:ln>
            </p:spPr>
            <p:txBody>
              <a:bodyPr>
                <a:prstTxWarp prst="textNoShape">
                  <a:avLst/>
                </a:prstTxWarp>
              </a:bodyPr>
              <a:lstStyle/>
              <a:p>
                <a:endParaRPr lang="en-US">
                  <a:latin typeface="+mn-lt"/>
                </a:endParaRPr>
              </a:p>
            </p:txBody>
          </p:sp>
          <p:sp>
            <p:nvSpPr>
              <p:cNvPr id="835" name="Oval 757"/>
              <p:cNvSpPr>
                <a:spLocks noChangeArrowheads="1"/>
              </p:cNvSpPr>
              <p:nvPr/>
            </p:nvSpPr>
            <p:spPr bwMode="auto">
              <a:xfrm>
                <a:off x="2958" y="3176"/>
                <a:ext cx="25" cy="25"/>
              </a:xfrm>
              <a:prstGeom prst="ellipse">
                <a:avLst/>
              </a:prstGeom>
              <a:solidFill>
                <a:srgbClr val="004EC4"/>
              </a:solidFill>
              <a:ln w="9525">
                <a:noFill/>
                <a:round/>
                <a:headEnd/>
                <a:tailEnd/>
              </a:ln>
            </p:spPr>
            <p:txBody>
              <a:bodyPr>
                <a:prstTxWarp prst="textNoShape">
                  <a:avLst/>
                </a:prstTxWarp>
              </a:bodyPr>
              <a:lstStyle/>
              <a:p>
                <a:endParaRPr lang="en-US">
                  <a:latin typeface="+mn-lt"/>
                </a:endParaRPr>
              </a:p>
            </p:txBody>
          </p:sp>
          <p:sp>
            <p:nvSpPr>
              <p:cNvPr id="836" name="Oval 758"/>
              <p:cNvSpPr>
                <a:spLocks noChangeArrowheads="1"/>
              </p:cNvSpPr>
              <p:nvPr/>
            </p:nvSpPr>
            <p:spPr bwMode="auto">
              <a:xfrm>
                <a:off x="2959" y="3177"/>
                <a:ext cx="23" cy="22"/>
              </a:xfrm>
              <a:prstGeom prst="ellipse">
                <a:avLst/>
              </a:prstGeom>
              <a:solidFill>
                <a:srgbClr val="0052CF"/>
              </a:solidFill>
              <a:ln w="9525">
                <a:noFill/>
                <a:round/>
                <a:headEnd/>
                <a:tailEnd/>
              </a:ln>
            </p:spPr>
            <p:txBody>
              <a:bodyPr>
                <a:prstTxWarp prst="textNoShape">
                  <a:avLst/>
                </a:prstTxWarp>
              </a:bodyPr>
              <a:lstStyle/>
              <a:p>
                <a:endParaRPr lang="en-US">
                  <a:latin typeface="+mn-lt"/>
                </a:endParaRPr>
              </a:p>
            </p:txBody>
          </p:sp>
          <p:sp>
            <p:nvSpPr>
              <p:cNvPr id="837" name="Oval 759"/>
              <p:cNvSpPr>
                <a:spLocks noChangeArrowheads="1"/>
              </p:cNvSpPr>
              <p:nvPr/>
            </p:nvSpPr>
            <p:spPr bwMode="auto">
              <a:xfrm>
                <a:off x="2960" y="3178"/>
                <a:ext cx="21" cy="20"/>
              </a:xfrm>
              <a:prstGeom prst="ellipse">
                <a:avLst/>
              </a:prstGeom>
              <a:solidFill>
                <a:srgbClr val="0056D7"/>
              </a:solidFill>
              <a:ln w="9525">
                <a:noFill/>
                <a:round/>
                <a:headEnd/>
                <a:tailEnd/>
              </a:ln>
            </p:spPr>
            <p:txBody>
              <a:bodyPr>
                <a:prstTxWarp prst="textNoShape">
                  <a:avLst/>
                </a:prstTxWarp>
              </a:bodyPr>
              <a:lstStyle/>
              <a:p>
                <a:endParaRPr lang="en-US">
                  <a:latin typeface="+mn-lt"/>
                </a:endParaRPr>
              </a:p>
            </p:txBody>
          </p:sp>
          <p:sp>
            <p:nvSpPr>
              <p:cNvPr id="838" name="Oval 760"/>
              <p:cNvSpPr>
                <a:spLocks noChangeArrowheads="1"/>
              </p:cNvSpPr>
              <p:nvPr/>
            </p:nvSpPr>
            <p:spPr bwMode="auto">
              <a:xfrm>
                <a:off x="2961" y="3179"/>
                <a:ext cx="19" cy="18"/>
              </a:xfrm>
              <a:prstGeom prst="ellipse">
                <a:avLst/>
              </a:prstGeom>
              <a:solidFill>
                <a:srgbClr val="0059E0"/>
              </a:solidFill>
              <a:ln w="9525">
                <a:noFill/>
                <a:round/>
                <a:headEnd/>
                <a:tailEnd/>
              </a:ln>
            </p:spPr>
            <p:txBody>
              <a:bodyPr>
                <a:prstTxWarp prst="textNoShape">
                  <a:avLst/>
                </a:prstTxWarp>
              </a:bodyPr>
              <a:lstStyle/>
              <a:p>
                <a:endParaRPr lang="en-US">
                  <a:latin typeface="+mn-lt"/>
                </a:endParaRPr>
              </a:p>
            </p:txBody>
          </p:sp>
          <p:sp>
            <p:nvSpPr>
              <p:cNvPr id="839" name="Oval 761"/>
              <p:cNvSpPr>
                <a:spLocks noChangeArrowheads="1"/>
              </p:cNvSpPr>
              <p:nvPr/>
            </p:nvSpPr>
            <p:spPr bwMode="auto">
              <a:xfrm>
                <a:off x="2962" y="3180"/>
                <a:ext cx="17" cy="16"/>
              </a:xfrm>
              <a:prstGeom prst="ellipse">
                <a:avLst/>
              </a:prstGeom>
              <a:solidFill>
                <a:srgbClr val="005CE7"/>
              </a:solidFill>
              <a:ln w="9525">
                <a:noFill/>
                <a:round/>
                <a:headEnd/>
                <a:tailEnd/>
              </a:ln>
            </p:spPr>
            <p:txBody>
              <a:bodyPr>
                <a:prstTxWarp prst="textNoShape">
                  <a:avLst/>
                </a:prstTxWarp>
              </a:bodyPr>
              <a:lstStyle/>
              <a:p>
                <a:endParaRPr lang="en-US">
                  <a:latin typeface="+mn-lt"/>
                </a:endParaRPr>
              </a:p>
            </p:txBody>
          </p:sp>
          <p:sp>
            <p:nvSpPr>
              <p:cNvPr id="840" name="Oval 762"/>
              <p:cNvSpPr>
                <a:spLocks noChangeArrowheads="1"/>
              </p:cNvSpPr>
              <p:nvPr/>
            </p:nvSpPr>
            <p:spPr bwMode="auto">
              <a:xfrm>
                <a:off x="2963" y="3181"/>
                <a:ext cx="14" cy="14"/>
              </a:xfrm>
              <a:prstGeom prst="ellipse">
                <a:avLst/>
              </a:prstGeom>
              <a:solidFill>
                <a:srgbClr val="005EED"/>
              </a:solidFill>
              <a:ln w="9525">
                <a:noFill/>
                <a:round/>
                <a:headEnd/>
                <a:tailEnd/>
              </a:ln>
            </p:spPr>
            <p:txBody>
              <a:bodyPr>
                <a:prstTxWarp prst="textNoShape">
                  <a:avLst/>
                </a:prstTxWarp>
              </a:bodyPr>
              <a:lstStyle/>
              <a:p>
                <a:endParaRPr lang="en-US">
                  <a:latin typeface="+mn-lt"/>
                </a:endParaRPr>
              </a:p>
            </p:txBody>
          </p:sp>
          <p:sp>
            <p:nvSpPr>
              <p:cNvPr id="841" name="Oval 763"/>
              <p:cNvSpPr>
                <a:spLocks noChangeArrowheads="1"/>
              </p:cNvSpPr>
              <p:nvPr/>
            </p:nvSpPr>
            <p:spPr bwMode="auto">
              <a:xfrm>
                <a:off x="2965" y="3182"/>
                <a:ext cx="11" cy="12"/>
              </a:xfrm>
              <a:prstGeom prst="ellipse">
                <a:avLst/>
              </a:prstGeom>
              <a:solidFill>
                <a:srgbClr val="0060F2"/>
              </a:solidFill>
              <a:ln w="9525">
                <a:noFill/>
                <a:round/>
                <a:headEnd/>
                <a:tailEnd/>
              </a:ln>
            </p:spPr>
            <p:txBody>
              <a:bodyPr>
                <a:prstTxWarp prst="textNoShape">
                  <a:avLst/>
                </a:prstTxWarp>
              </a:bodyPr>
              <a:lstStyle/>
              <a:p>
                <a:endParaRPr lang="en-US">
                  <a:latin typeface="+mn-lt"/>
                </a:endParaRPr>
              </a:p>
            </p:txBody>
          </p:sp>
          <p:sp>
            <p:nvSpPr>
              <p:cNvPr id="842" name="Oval 764"/>
              <p:cNvSpPr>
                <a:spLocks noChangeArrowheads="1"/>
              </p:cNvSpPr>
              <p:nvPr/>
            </p:nvSpPr>
            <p:spPr bwMode="auto">
              <a:xfrm>
                <a:off x="2965" y="3183"/>
                <a:ext cx="10" cy="10"/>
              </a:xfrm>
              <a:prstGeom prst="ellipse">
                <a:avLst/>
              </a:prstGeom>
              <a:solidFill>
                <a:srgbClr val="0062F6"/>
              </a:solidFill>
              <a:ln w="9525">
                <a:noFill/>
                <a:round/>
                <a:headEnd/>
                <a:tailEnd/>
              </a:ln>
            </p:spPr>
            <p:txBody>
              <a:bodyPr>
                <a:prstTxWarp prst="textNoShape">
                  <a:avLst/>
                </a:prstTxWarp>
              </a:bodyPr>
              <a:lstStyle/>
              <a:p>
                <a:endParaRPr lang="en-US">
                  <a:latin typeface="+mn-lt"/>
                </a:endParaRPr>
              </a:p>
            </p:txBody>
          </p:sp>
          <p:sp>
            <p:nvSpPr>
              <p:cNvPr id="843" name="Oval 765"/>
              <p:cNvSpPr>
                <a:spLocks noChangeArrowheads="1"/>
              </p:cNvSpPr>
              <p:nvPr/>
            </p:nvSpPr>
            <p:spPr bwMode="auto">
              <a:xfrm>
                <a:off x="2967" y="3184"/>
                <a:ext cx="7" cy="8"/>
              </a:xfrm>
              <a:prstGeom prst="ellipse">
                <a:avLst/>
              </a:prstGeom>
              <a:solidFill>
                <a:srgbClr val="0063F9"/>
              </a:solidFill>
              <a:ln w="9525">
                <a:noFill/>
                <a:round/>
                <a:headEnd/>
                <a:tailEnd/>
              </a:ln>
            </p:spPr>
            <p:txBody>
              <a:bodyPr>
                <a:prstTxWarp prst="textNoShape">
                  <a:avLst/>
                </a:prstTxWarp>
              </a:bodyPr>
              <a:lstStyle/>
              <a:p>
                <a:endParaRPr lang="en-US">
                  <a:latin typeface="+mn-lt"/>
                </a:endParaRPr>
              </a:p>
            </p:txBody>
          </p:sp>
          <p:sp>
            <p:nvSpPr>
              <p:cNvPr id="844" name="Oval 766"/>
              <p:cNvSpPr>
                <a:spLocks noChangeArrowheads="1"/>
              </p:cNvSpPr>
              <p:nvPr/>
            </p:nvSpPr>
            <p:spPr bwMode="auto">
              <a:xfrm>
                <a:off x="2968" y="3185"/>
                <a:ext cx="5" cy="5"/>
              </a:xfrm>
              <a:prstGeom prst="ellipse">
                <a:avLst/>
              </a:prstGeom>
              <a:solidFill>
                <a:srgbClr val="0064FB"/>
              </a:solidFill>
              <a:ln w="9525">
                <a:noFill/>
                <a:round/>
                <a:headEnd/>
                <a:tailEnd/>
              </a:ln>
            </p:spPr>
            <p:txBody>
              <a:bodyPr>
                <a:prstTxWarp prst="textNoShape">
                  <a:avLst/>
                </a:prstTxWarp>
              </a:bodyPr>
              <a:lstStyle/>
              <a:p>
                <a:endParaRPr lang="en-US">
                  <a:latin typeface="+mn-lt"/>
                </a:endParaRPr>
              </a:p>
            </p:txBody>
          </p:sp>
          <p:sp>
            <p:nvSpPr>
              <p:cNvPr id="845" name="Oval 767"/>
              <p:cNvSpPr>
                <a:spLocks noChangeArrowheads="1"/>
              </p:cNvSpPr>
              <p:nvPr/>
            </p:nvSpPr>
            <p:spPr bwMode="auto">
              <a:xfrm>
                <a:off x="2969" y="3187"/>
                <a:ext cx="3" cy="2"/>
              </a:xfrm>
              <a:prstGeom prst="ellipse">
                <a:avLst/>
              </a:prstGeom>
              <a:solidFill>
                <a:srgbClr val="0065FD"/>
              </a:solidFill>
              <a:ln w="9525">
                <a:noFill/>
                <a:round/>
                <a:headEnd/>
                <a:tailEnd/>
              </a:ln>
            </p:spPr>
            <p:txBody>
              <a:bodyPr>
                <a:prstTxWarp prst="textNoShape">
                  <a:avLst/>
                </a:prstTxWarp>
              </a:bodyPr>
              <a:lstStyle/>
              <a:p>
                <a:endParaRPr lang="en-US">
                  <a:latin typeface="+mn-lt"/>
                </a:endParaRPr>
              </a:p>
            </p:txBody>
          </p:sp>
          <p:sp>
            <p:nvSpPr>
              <p:cNvPr id="846" name="Oval 768"/>
              <p:cNvSpPr>
                <a:spLocks noChangeArrowheads="1"/>
              </p:cNvSpPr>
              <p:nvPr/>
            </p:nvSpPr>
            <p:spPr bwMode="auto">
              <a:xfrm>
                <a:off x="2970" y="3187"/>
                <a:ext cx="1" cy="2"/>
              </a:xfrm>
              <a:prstGeom prst="ellipse">
                <a:avLst/>
              </a:prstGeom>
              <a:solidFill>
                <a:srgbClr val="0066FF"/>
              </a:solidFill>
              <a:ln w="9525">
                <a:noFill/>
                <a:round/>
                <a:headEnd/>
                <a:tailEnd/>
              </a:ln>
            </p:spPr>
            <p:txBody>
              <a:bodyPr>
                <a:prstTxWarp prst="textNoShape">
                  <a:avLst/>
                </a:prstTxWarp>
              </a:bodyPr>
              <a:lstStyle/>
              <a:p>
                <a:endParaRPr lang="en-US">
                  <a:latin typeface="+mn-lt"/>
                </a:endParaRPr>
              </a:p>
            </p:txBody>
          </p:sp>
        </p:grpSp>
        <p:grpSp>
          <p:nvGrpSpPr>
            <p:cNvPr id="1496" name="Group 769"/>
            <p:cNvGrpSpPr>
              <a:grpSpLocks/>
            </p:cNvGrpSpPr>
            <p:nvPr/>
          </p:nvGrpSpPr>
          <p:grpSpPr bwMode="auto">
            <a:xfrm>
              <a:off x="4777" y="3726"/>
              <a:ext cx="321" cy="65"/>
              <a:chOff x="4777" y="3726"/>
              <a:chExt cx="321" cy="65"/>
            </a:xfrm>
          </p:grpSpPr>
          <p:sp>
            <p:nvSpPr>
              <p:cNvPr id="820" name="Line 770"/>
              <p:cNvSpPr>
                <a:spLocks noChangeShapeType="1"/>
              </p:cNvSpPr>
              <p:nvPr/>
            </p:nvSpPr>
            <p:spPr bwMode="auto">
              <a:xfrm>
                <a:off x="4777" y="3726"/>
                <a:ext cx="284" cy="39"/>
              </a:xfrm>
              <a:prstGeom prst="line">
                <a:avLst/>
              </a:prstGeom>
              <a:noFill/>
              <a:ln w="6350">
                <a:solidFill>
                  <a:srgbClr val="000000"/>
                </a:solidFill>
                <a:round/>
                <a:headEnd/>
                <a:tailEnd/>
              </a:ln>
            </p:spPr>
            <p:txBody>
              <a:bodyPr>
                <a:prstTxWarp prst="textNoShape">
                  <a:avLst/>
                </a:prstTxWarp>
              </a:bodyPr>
              <a:lstStyle/>
              <a:p>
                <a:endParaRPr lang="en-US">
                  <a:latin typeface="+mn-lt"/>
                </a:endParaRPr>
              </a:p>
            </p:txBody>
          </p:sp>
          <p:sp>
            <p:nvSpPr>
              <p:cNvPr id="821" name="Freeform 771"/>
              <p:cNvSpPr>
                <a:spLocks/>
              </p:cNvSpPr>
              <p:nvPr/>
            </p:nvSpPr>
            <p:spPr bwMode="auto">
              <a:xfrm>
                <a:off x="5038" y="3734"/>
                <a:ext cx="60" cy="57"/>
              </a:xfrm>
              <a:custGeom>
                <a:avLst/>
                <a:gdLst/>
                <a:ahLst/>
                <a:cxnLst>
                  <a:cxn ang="0">
                    <a:pos x="0" y="113"/>
                  </a:cxn>
                  <a:cxn ang="0">
                    <a:pos x="121" y="73"/>
                  </a:cxn>
                  <a:cxn ang="0">
                    <a:pos x="18" y="0"/>
                  </a:cxn>
                  <a:cxn ang="0">
                    <a:pos x="44" y="62"/>
                  </a:cxn>
                  <a:cxn ang="0">
                    <a:pos x="0" y="113"/>
                  </a:cxn>
                </a:cxnLst>
                <a:rect l="0" t="0" r="r" b="b"/>
                <a:pathLst>
                  <a:path w="121" h="113">
                    <a:moveTo>
                      <a:pt x="0" y="113"/>
                    </a:moveTo>
                    <a:lnTo>
                      <a:pt x="121" y="73"/>
                    </a:lnTo>
                    <a:lnTo>
                      <a:pt x="18" y="0"/>
                    </a:lnTo>
                    <a:lnTo>
                      <a:pt x="44" y="62"/>
                    </a:lnTo>
                    <a:lnTo>
                      <a:pt x="0" y="113"/>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grpSp>
        <p:grpSp>
          <p:nvGrpSpPr>
            <p:cNvPr id="1497" name="Group 772"/>
            <p:cNvGrpSpPr>
              <a:grpSpLocks/>
            </p:cNvGrpSpPr>
            <p:nvPr/>
          </p:nvGrpSpPr>
          <p:grpSpPr bwMode="auto">
            <a:xfrm>
              <a:off x="3001" y="3137"/>
              <a:ext cx="158" cy="70"/>
              <a:chOff x="3001" y="3137"/>
              <a:chExt cx="158" cy="70"/>
            </a:xfrm>
          </p:grpSpPr>
          <p:sp>
            <p:nvSpPr>
              <p:cNvPr id="818" name="Line 773"/>
              <p:cNvSpPr>
                <a:spLocks noChangeShapeType="1"/>
              </p:cNvSpPr>
              <p:nvPr/>
            </p:nvSpPr>
            <p:spPr bwMode="auto">
              <a:xfrm>
                <a:off x="3001" y="3137"/>
                <a:ext cx="123" cy="50"/>
              </a:xfrm>
              <a:prstGeom prst="line">
                <a:avLst/>
              </a:prstGeom>
              <a:noFill/>
              <a:ln w="6350">
                <a:solidFill>
                  <a:srgbClr val="000000"/>
                </a:solidFill>
                <a:round/>
                <a:headEnd/>
                <a:tailEnd/>
              </a:ln>
            </p:spPr>
            <p:txBody>
              <a:bodyPr>
                <a:prstTxWarp prst="textNoShape">
                  <a:avLst/>
                </a:prstTxWarp>
              </a:bodyPr>
              <a:lstStyle/>
              <a:p>
                <a:endParaRPr lang="en-US">
                  <a:latin typeface="+mn-lt"/>
                </a:endParaRPr>
              </a:p>
            </p:txBody>
          </p:sp>
          <p:sp>
            <p:nvSpPr>
              <p:cNvPr id="819" name="Freeform 774"/>
              <p:cNvSpPr>
                <a:spLocks/>
              </p:cNvSpPr>
              <p:nvPr/>
            </p:nvSpPr>
            <p:spPr bwMode="auto">
              <a:xfrm>
                <a:off x="3095" y="3154"/>
                <a:ext cx="64" cy="53"/>
              </a:xfrm>
              <a:custGeom>
                <a:avLst/>
                <a:gdLst/>
                <a:ahLst/>
                <a:cxnLst>
                  <a:cxn ang="0">
                    <a:pos x="0" y="105"/>
                  </a:cxn>
                  <a:cxn ang="0">
                    <a:pos x="127" y="96"/>
                  </a:cxn>
                  <a:cxn ang="0">
                    <a:pos x="45" y="0"/>
                  </a:cxn>
                  <a:cxn ang="0">
                    <a:pos x="55" y="66"/>
                  </a:cxn>
                  <a:cxn ang="0">
                    <a:pos x="0" y="105"/>
                  </a:cxn>
                </a:cxnLst>
                <a:rect l="0" t="0" r="r" b="b"/>
                <a:pathLst>
                  <a:path w="127" h="105">
                    <a:moveTo>
                      <a:pt x="0" y="105"/>
                    </a:moveTo>
                    <a:lnTo>
                      <a:pt x="127" y="96"/>
                    </a:lnTo>
                    <a:lnTo>
                      <a:pt x="45" y="0"/>
                    </a:lnTo>
                    <a:lnTo>
                      <a:pt x="55" y="66"/>
                    </a:lnTo>
                    <a:lnTo>
                      <a:pt x="0" y="105"/>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grpSp>
        <p:grpSp>
          <p:nvGrpSpPr>
            <p:cNvPr id="1498" name="Group 775"/>
            <p:cNvGrpSpPr>
              <a:grpSpLocks/>
            </p:cNvGrpSpPr>
            <p:nvPr/>
          </p:nvGrpSpPr>
          <p:grpSpPr bwMode="auto">
            <a:xfrm>
              <a:off x="2490" y="3666"/>
              <a:ext cx="254" cy="68"/>
              <a:chOff x="2490" y="3666"/>
              <a:chExt cx="254" cy="68"/>
            </a:xfrm>
          </p:grpSpPr>
          <p:sp>
            <p:nvSpPr>
              <p:cNvPr id="816" name="Line 776"/>
              <p:cNvSpPr>
                <a:spLocks noChangeShapeType="1"/>
              </p:cNvSpPr>
              <p:nvPr/>
            </p:nvSpPr>
            <p:spPr bwMode="auto">
              <a:xfrm flipV="1">
                <a:off x="2490" y="3690"/>
                <a:ext cx="217" cy="44"/>
              </a:xfrm>
              <a:prstGeom prst="line">
                <a:avLst/>
              </a:prstGeom>
              <a:noFill/>
              <a:ln w="6350">
                <a:solidFill>
                  <a:srgbClr val="000000"/>
                </a:solidFill>
                <a:round/>
                <a:headEnd/>
                <a:tailEnd/>
              </a:ln>
            </p:spPr>
            <p:txBody>
              <a:bodyPr>
                <a:prstTxWarp prst="textNoShape">
                  <a:avLst/>
                </a:prstTxWarp>
              </a:bodyPr>
              <a:lstStyle/>
              <a:p>
                <a:endParaRPr lang="en-US">
                  <a:latin typeface="+mn-lt"/>
                </a:endParaRPr>
              </a:p>
            </p:txBody>
          </p:sp>
          <p:sp>
            <p:nvSpPr>
              <p:cNvPr id="817" name="Freeform 777"/>
              <p:cNvSpPr>
                <a:spLocks/>
              </p:cNvSpPr>
              <p:nvPr/>
            </p:nvSpPr>
            <p:spPr bwMode="auto">
              <a:xfrm>
                <a:off x="2683" y="3666"/>
                <a:ext cx="61" cy="56"/>
              </a:xfrm>
              <a:custGeom>
                <a:avLst/>
                <a:gdLst/>
                <a:ahLst/>
                <a:cxnLst>
                  <a:cxn ang="0">
                    <a:pos x="24" y="113"/>
                  </a:cxn>
                  <a:cxn ang="0">
                    <a:pos x="122" y="32"/>
                  </a:cxn>
                  <a:cxn ang="0">
                    <a:pos x="0" y="0"/>
                  </a:cxn>
                  <a:cxn ang="0">
                    <a:pos x="45" y="48"/>
                  </a:cxn>
                  <a:cxn ang="0">
                    <a:pos x="24" y="113"/>
                  </a:cxn>
                </a:cxnLst>
                <a:rect l="0" t="0" r="r" b="b"/>
                <a:pathLst>
                  <a:path w="122" h="113">
                    <a:moveTo>
                      <a:pt x="24" y="113"/>
                    </a:moveTo>
                    <a:lnTo>
                      <a:pt x="122" y="32"/>
                    </a:lnTo>
                    <a:lnTo>
                      <a:pt x="0" y="0"/>
                    </a:lnTo>
                    <a:lnTo>
                      <a:pt x="45" y="48"/>
                    </a:lnTo>
                    <a:lnTo>
                      <a:pt x="24" y="113"/>
                    </a:lnTo>
                    <a:close/>
                  </a:path>
                </a:pathLst>
              </a:custGeom>
              <a:solidFill>
                <a:srgbClr val="000000"/>
              </a:solidFill>
              <a:ln w="9525">
                <a:noFill/>
                <a:round/>
                <a:headEnd/>
                <a:tailEnd/>
              </a:ln>
            </p:spPr>
            <p:txBody>
              <a:bodyPr>
                <a:prstTxWarp prst="textNoShape">
                  <a:avLst/>
                </a:prstTxWarp>
              </a:bodyPr>
              <a:lstStyle/>
              <a:p>
                <a:endParaRPr lang="en-US">
                  <a:latin typeface="+mn-lt"/>
                </a:endParaRPr>
              </a:p>
            </p:txBody>
          </p:sp>
        </p:grpSp>
        <p:sp>
          <p:nvSpPr>
            <p:cNvPr id="786" name="Rectangle 778"/>
            <p:cNvSpPr>
              <a:spLocks noChangeArrowheads="1"/>
            </p:cNvSpPr>
            <p:nvPr/>
          </p:nvSpPr>
          <p:spPr bwMode="auto">
            <a:xfrm>
              <a:off x="2675" y="2909"/>
              <a:ext cx="347" cy="158"/>
            </a:xfrm>
            <a:prstGeom prst="rect">
              <a:avLst/>
            </a:prstGeom>
            <a:noFill/>
            <a:ln w="9525">
              <a:noFill/>
              <a:miter lim="800000"/>
              <a:headEnd/>
              <a:tailEnd/>
            </a:ln>
          </p:spPr>
          <p:txBody>
            <a:bodyPr>
              <a:prstTxWarp prst="textNoShape">
                <a:avLst/>
              </a:prstTxWarp>
            </a:bodyPr>
            <a:lstStyle/>
            <a:p>
              <a:endParaRPr lang="en-US">
                <a:latin typeface="+mn-lt"/>
              </a:endParaRPr>
            </a:p>
          </p:txBody>
        </p:sp>
        <p:sp>
          <p:nvSpPr>
            <p:cNvPr id="787" name="Rectangle 779"/>
            <p:cNvSpPr>
              <a:spLocks noChangeArrowheads="1"/>
            </p:cNvSpPr>
            <p:nvPr/>
          </p:nvSpPr>
          <p:spPr bwMode="auto">
            <a:xfrm>
              <a:off x="2712" y="2912"/>
              <a:ext cx="103"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P</a:t>
              </a:r>
              <a:endParaRPr lang="en-US">
                <a:latin typeface="+mn-lt"/>
              </a:endParaRPr>
            </a:p>
          </p:txBody>
        </p:sp>
        <p:sp>
          <p:nvSpPr>
            <p:cNvPr id="788" name="Rectangle 780"/>
            <p:cNvSpPr>
              <a:spLocks noChangeArrowheads="1"/>
            </p:cNvSpPr>
            <p:nvPr/>
          </p:nvSpPr>
          <p:spPr bwMode="auto">
            <a:xfrm>
              <a:off x="2764" y="2977"/>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789" name="Rectangle 781"/>
            <p:cNvSpPr>
              <a:spLocks noChangeArrowheads="1"/>
            </p:cNvSpPr>
            <p:nvPr/>
          </p:nvSpPr>
          <p:spPr bwMode="auto">
            <a:xfrm>
              <a:off x="2804" y="2912"/>
              <a:ext cx="139"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 , </a:t>
              </a:r>
              <a:endParaRPr lang="en-US">
                <a:latin typeface="+mn-lt"/>
              </a:endParaRPr>
            </a:p>
          </p:txBody>
        </p:sp>
        <p:sp>
          <p:nvSpPr>
            <p:cNvPr id="790" name="Rectangle 782"/>
            <p:cNvSpPr>
              <a:spLocks noChangeArrowheads="1"/>
            </p:cNvSpPr>
            <p:nvPr/>
          </p:nvSpPr>
          <p:spPr bwMode="auto">
            <a:xfrm>
              <a:off x="2892" y="2922"/>
              <a:ext cx="117"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n</a:t>
              </a:r>
              <a:endParaRPr lang="en-US">
                <a:latin typeface="+mn-lt"/>
              </a:endParaRPr>
            </a:p>
          </p:txBody>
        </p:sp>
        <p:sp>
          <p:nvSpPr>
            <p:cNvPr id="791" name="Rectangle 783"/>
            <p:cNvSpPr>
              <a:spLocks noChangeArrowheads="1"/>
            </p:cNvSpPr>
            <p:nvPr/>
          </p:nvSpPr>
          <p:spPr bwMode="auto">
            <a:xfrm>
              <a:off x="2945" y="2977"/>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792" name="Rectangle 784"/>
            <p:cNvSpPr>
              <a:spLocks noChangeArrowheads="1"/>
            </p:cNvSpPr>
            <p:nvPr/>
          </p:nvSpPr>
          <p:spPr bwMode="auto">
            <a:xfrm>
              <a:off x="2291" y="3784"/>
              <a:ext cx="346" cy="158"/>
            </a:xfrm>
            <a:prstGeom prst="rect">
              <a:avLst/>
            </a:prstGeom>
            <a:noFill/>
            <a:ln w="9525">
              <a:noFill/>
              <a:miter lim="800000"/>
              <a:headEnd/>
              <a:tailEnd/>
            </a:ln>
          </p:spPr>
          <p:txBody>
            <a:bodyPr>
              <a:prstTxWarp prst="textNoShape">
                <a:avLst/>
              </a:prstTxWarp>
            </a:bodyPr>
            <a:lstStyle/>
            <a:p>
              <a:endParaRPr lang="en-US">
                <a:latin typeface="+mn-lt"/>
              </a:endParaRPr>
            </a:p>
          </p:txBody>
        </p:sp>
        <p:sp>
          <p:nvSpPr>
            <p:cNvPr id="793" name="Rectangle 785"/>
            <p:cNvSpPr>
              <a:spLocks noChangeArrowheads="1"/>
            </p:cNvSpPr>
            <p:nvPr/>
          </p:nvSpPr>
          <p:spPr bwMode="auto">
            <a:xfrm>
              <a:off x="2328" y="3787"/>
              <a:ext cx="103"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P</a:t>
              </a:r>
              <a:endParaRPr lang="en-US">
                <a:latin typeface="+mn-lt"/>
              </a:endParaRPr>
            </a:p>
          </p:txBody>
        </p:sp>
        <p:sp>
          <p:nvSpPr>
            <p:cNvPr id="794" name="Rectangle 786"/>
            <p:cNvSpPr>
              <a:spLocks noChangeArrowheads="1"/>
            </p:cNvSpPr>
            <p:nvPr/>
          </p:nvSpPr>
          <p:spPr bwMode="auto">
            <a:xfrm>
              <a:off x="2380" y="3851"/>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795" name="Rectangle 787"/>
            <p:cNvSpPr>
              <a:spLocks noChangeArrowheads="1"/>
            </p:cNvSpPr>
            <p:nvPr/>
          </p:nvSpPr>
          <p:spPr bwMode="auto">
            <a:xfrm>
              <a:off x="2420" y="3787"/>
              <a:ext cx="139"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 , </a:t>
              </a:r>
              <a:endParaRPr lang="en-US">
                <a:latin typeface="+mn-lt"/>
              </a:endParaRPr>
            </a:p>
          </p:txBody>
        </p:sp>
        <p:sp>
          <p:nvSpPr>
            <p:cNvPr id="796" name="Rectangle 788"/>
            <p:cNvSpPr>
              <a:spLocks noChangeArrowheads="1"/>
            </p:cNvSpPr>
            <p:nvPr/>
          </p:nvSpPr>
          <p:spPr bwMode="auto">
            <a:xfrm>
              <a:off x="2508" y="3797"/>
              <a:ext cx="117"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err="1">
                  <a:solidFill>
                    <a:srgbClr val="000000"/>
                  </a:solidFill>
                  <a:latin typeface="+mn-lt"/>
                </a:rPr>
                <a:t>f</a:t>
              </a:r>
              <a:endParaRPr lang="en-US" dirty="0">
                <a:latin typeface="+mn-lt"/>
              </a:endParaRPr>
            </a:p>
          </p:txBody>
        </p:sp>
        <p:sp>
          <p:nvSpPr>
            <p:cNvPr id="797" name="Rectangle 789"/>
            <p:cNvSpPr>
              <a:spLocks noChangeArrowheads="1"/>
            </p:cNvSpPr>
            <p:nvPr/>
          </p:nvSpPr>
          <p:spPr bwMode="auto">
            <a:xfrm>
              <a:off x="2561" y="3851"/>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798" name="Rectangle 790"/>
            <p:cNvSpPr>
              <a:spLocks noChangeArrowheads="1"/>
            </p:cNvSpPr>
            <p:nvPr/>
          </p:nvSpPr>
          <p:spPr bwMode="auto">
            <a:xfrm>
              <a:off x="4899" y="3426"/>
              <a:ext cx="702" cy="158"/>
            </a:xfrm>
            <a:prstGeom prst="rect">
              <a:avLst/>
            </a:prstGeom>
            <a:noFill/>
            <a:ln w="9525">
              <a:noFill/>
              <a:miter lim="800000"/>
              <a:headEnd/>
              <a:tailEnd/>
            </a:ln>
          </p:spPr>
          <p:txBody>
            <a:bodyPr>
              <a:prstTxWarp prst="textNoShape">
                <a:avLst/>
              </a:prstTxWarp>
            </a:bodyPr>
            <a:lstStyle/>
            <a:p>
              <a:endParaRPr lang="en-US">
                <a:latin typeface="+mn-lt"/>
              </a:endParaRPr>
            </a:p>
          </p:txBody>
        </p:sp>
        <p:sp>
          <p:nvSpPr>
            <p:cNvPr id="799" name="Rectangle 791"/>
            <p:cNvSpPr>
              <a:spLocks noChangeArrowheads="1"/>
            </p:cNvSpPr>
            <p:nvPr/>
          </p:nvSpPr>
          <p:spPr bwMode="auto">
            <a:xfrm>
              <a:off x="4936" y="3429"/>
              <a:ext cx="143"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2 </a:t>
              </a:r>
              <a:endParaRPr lang="en-US">
                <a:latin typeface="+mn-lt"/>
              </a:endParaRPr>
            </a:p>
          </p:txBody>
        </p:sp>
        <p:sp>
          <p:nvSpPr>
            <p:cNvPr id="800" name="Rectangle 792"/>
            <p:cNvSpPr>
              <a:spLocks noChangeArrowheads="1"/>
            </p:cNvSpPr>
            <p:nvPr/>
          </p:nvSpPr>
          <p:spPr bwMode="auto">
            <a:xfrm>
              <a:off x="5028" y="3439"/>
              <a:ext cx="120"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smtClean="0">
                  <a:solidFill>
                    <a:srgbClr val="000000"/>
                  </a:solidFill>
                  <a:latin typeface="+mn-lt"/>
                </a:rPr>
                <a:t>×</a:t>
              </a:r>
              <a:endParaRPr lang="en-US" dirty="0">
                <a:latin typeface="+mn-lt"/>
              </a:endParaRPr>
            </a:p>
          </p:txBody>
        </p:sp>
        <p:sp>
          <p:nvSpPr>
            <p:cNvPr id="801" name="Rectangle 793"/>
            <p:cNvSpPr>
              <a:spLocks noChangeArrowheads="1"/>
            </p:cNvSpPr>
            <p:nvPr/>
          </p:nvSpPr>
          <p:spPr bwMode="auto">
            <a:xfrm>
              <a:off x="5084" y="3429"/>
              <a:ext cx="134"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 P</a:t>
              </a:r>
              <a:endParaRPr lang="en-US">
                <a:latin typeface="+mn-lt"/>
              </a:endParaRPr>
            </a:p>
          </p:txBody>
        </p:sp>
        <p:sp>
          <p:nvSpPr>
            <p:cNvPr id="802" name="Rectangle 794"/>
            <p:cNvSpPr>
              <a:spLocks noChangeArrowheads="1"/>
            </p:cNvSpPr>
            <p:nvPr/>
          </p:nvSpPr>
          <p:spPr bwMode="auto">
            <a:xfrm>
              <a:off x="5166" y="3493"/>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803" name="Rectangle 795"/>
            <p:cNvSpPr>
              <a:spLocks noChangeArrowheads="1"/>
            </p:cNvSpPr>
            <p:nvPr/>
          </p:nvSpPr>
          <p:spPr bwMode="auto">
            <a:xfrm>
              <a:off x="5206" y="3429"/>
              <a:ext cx="234"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 , 2 </a:t>
              </a:r>
              <a:endParaRPr lang="en-US">
                <a:latin typeface="+mn-lt"/>
              </a:endParaRPr>
            </a:p>
          </p:txBody>
        </p:sp>
        <p:sp>
          <p:nvSpPr>
            <p:cNvPr id="804" name="Rectangle 796"/>
            <p:cNvSpPr>
              <a:spLocks noChangeArrowheads="1"/>
            </p:cNvSpPr>
            <p:nvPr/>
          </p:nvSpPr>
          <p:spPr bwMode="auto">
            <a:xfrm>
              <a:off x="5386" y="3439"/>
              <a:ext cx="120"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smtClean="0">
                  <a:solidFill>
                    <a:srgbClr val="000000"/>
                  </a:solidFill>
                  <a:latin typeface="+mn-lt"/>
                </a:rPr>
                <a:t>×</a:t>
              </a:r>
              <a:endParaRPr lang="en-US" dirty="0">
                <a:latin typeface="+mn-lt"/>
              </a:endParaRPr>
            </a:p>
          </p:txBody>
        </p:sp>
        <p:sp>
          <p:nvSpPr>
            <p:cNvPr id="805" name="Rectangle 797"/>
            <p:cNvSpPr>
              <a:spLocks noChangeArrowheads="1"/>
            </p:cNvSpPr>
            <p:nvPr/>
          </p:nvSpPr>
          <p:spPr bwMode="auto">
            <a:xfrm>
              <a:off x="5442" y="3429"/>
              <a:ext cx="79"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 </a:t>
              </a:r>
              <a:endParaRPr lang="en-US">
                <a:latin typeface="+mn-lt"/>
              </a:endParaRPr>
            </a:p>
          </p:txBody>
        </p:sp>
        <p:sp>
          <p:nvSpPr>
            <p:cNvPr id="806" name="Rectangle 798"/>
            <p:cNvSpPr>
              <a:spLocks noChangeArrowheads="1"/>
            </p:cNvSpPr>
            <p:nvPr/>
          </p:nvSpPr>
          <p:spPr bwMode="auto">
            <a:xfrm>
              <a:off x="5472" y="3439"/>
              <a:ext cx="117"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err="1">
                  <a:solidFill>
                    <a:srgbClr val="000000"/>
                  </a:solidFill>
                  <a:latin typeface="+mn-lt"/>
                </a:rPr>
                <a:t>f</a:t>
              </a:r>
              <a:endParaRPr lang="en-US" dirty="0">
                <a:latin typeface="+mn-lt"/>
              </a:endParaRPr>
            </a:p>
          </p:txBody>
        </p:sp>
        <p:sp>
          <p:nvSpPr>
            <p:cNvPr id="807" name="Rectangle 799"/>
            <p:cNvSpPr>
              <a:spLocks noChangeArrowheads="1"/>
            </p:cNvSpPr>
            <p:nvPr/>
          </p:nvSpPr>
          <p:spPr bwMode="auto">
            <a:xfrm>
              <a:off x="5524" y="3493"/>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808" name="Rectangle 800"/>
            <p:cNvSpPr>
              <a:spLocks noChangeArrowheads="1"/>
            </p:cNvSpPr>
            <p:nvPr/>
          </p:nvSpPr>
          <p:spPr bwMode="auto">
            <a:xfrm>
              <a:off x="3638" y="3026"/>
              <a:ext cx="842" cy="279"/>
            </a:xfrm>
            <a:prstGeom prst="rect">
              <a:avLst/>
            </a:prstGeom>
            <a:noFill/>
            <a:ln w="9525">
              <a:noFill/>
              <a:miter lim="800000"/>
              <a:headEnd/>
              <a:tailEnd/>
            </a:ln>
          </p:spPr>
          <p:txBody>
            <a:bodyPr>
              <a:prstTxWarp prst="textNoShape">
                <a:avLst/>
              </a:prstTxWarp>
            </a:bodyPr>
            <a:lstStyle/>
            <a:p>
              <a:endParaRPr lang="en-US">
                <a:latin typeface="+mn-lt"/>
              </a:endParaRPr>
            </a:p>
          </p:txBody>
        </p:sp>
        <p:sp>
          <p:nvSpPr>
            <p:cNvPr id="809" name="Rectangle 801"/>
            <p:cNvSpPr>
              <a:spLocks noChangeArrowheads="1"/>
            </p:cNvSpPr>
            <p:nvPr/>
          </p:nvSpPr>
          <p:spPr bwMode="auto">
            <a:xfrm>
              <a:off x="3793" y="3029"/>
              <a:ext cx="591"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a:solidFill>
                    <a:srgbClr val="000000"/>
                  </a:solidFill>
                  <a:latin typeface="+mn-lt"/>
                </a:rPr>
                <a:t>Transverse</a:t>
              </a:r>
              <a:endParaRPr lang="en-US" dirty="0">
                <a:latin typeface="+mn-lt"/>
              </a:endParaRPr>
            </a:p>
          </p:txBody>
        </p:sp>
        <p:sp>
          <p:nvSpPr>
            <p:cNvPr id="810" name="Rectangle 802"/>
            <p:cNvSpPr>
              <a:spLocks noChangeArrowheads="1"/>
            </p:cNvSpPr>
            <p:nvPr/>
          </p:nvSpPr>
          <p:spPr bwMode="auto">
            <a:xfrm>
              <a:off x="3674" y="3150"/>
              <a:ext cx="745"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a:solidFill>
                    <a:srgbClr val="000000"/>
                  </a:solidFill>
                  <a:latin typeface="+mn-lt"/>
                </a:rPr>
                <a:t>RF Deflector, </a:t>
              </a:r>
              <a:endParaRPr lang="en-US" dirty="0">
                <a:latin typeface="+mn-lt"/>
              </a:endParaRPr>
            </a:p>
          </p:txBody>
        </p:sp>
        <p:sp>
          <p:nvSpPr>
            <p:cNvPr id="811" name="Rectangle 803"/>
            <p:cNvSpPr>
              <a:spLocks noChangeArrowheads="1"/>
            </p:cNvSpPr>
            <p:nvPr/>
          </p:nvSpPr>
          <p:spPr bwMode="auto">
            <a:xfrm>
              <a:off x="4350" y="3160"/>
              <a:ext cx="117" cy="126"/>
            </a:xfrm>
            <a:prstGeom prst="rect">
              <a:avLst/>
            </a:prstGeom>
            <a:noFill/>
            <a:ln w="9525">
              <a:noFill/>
              <a:miter lim="800000"/>
              <a:headEnd/>
              <a:tailEnd/>
            </a:ln>
          </p:spPr>
          <p:txBody>
            <a:bodyPr wrap="square" lIns="0" tIns="0" rIns="0" bIns="0">
              <a:prstTxWarp prst="textNoShape">
                <a:avLst/>
              </a:prstTxWarp>
              <a:spAutoFit/>
            </a:bodyPr>
            <a:lstStyle/>
            <a:p>
              <a:r>
                <a:rPr lang="en-US" sz="1300" dirty="0" err="1" smtClean="0">
                  <a:solidFill>
                    <a:srgbClr val="000000"/>
                  </a:solidFill>
                  <a:latin typeface="+mn-lt"/>
                </a:rPr>
                <a:t>f</a:t>
              </a:r>
              <a:endParaRPr lang="en-US" dirty="0">
                <a:latin typeface="+mn-lt"/>
              </a:endParaRPr>
            </a:p>
          </p:txBody>
        </p:sp>
        <p:sp>
          <p:nvSpPr>
            <p:cNvPr id="812" name="Rectangle 804"/>
            <p:cNvSpPr>
              <a:spLocks noChangeArrowheads="1"/>
            </p:cNvSpPr>
            <p:nvPr/>
          </p:nvSpPr>
          <p:spPr bwMode="auto">
            <a:xfrm>
              <a:off x="4403" y="3214"/>
              <a:ext cx="78" cy="78"/>
            </a:xfrm>
            <a:prstGeom prst="rect">
              <a:avLst/>
            </a:prstGeom>
            <a:noFill/>
            <a:ln w="9525">
              <a:noFill/>
              <a:miter lim="800000"/>
              <a:headEnd/>
              <a:tailEnd/>
            </a:ln>
          </p:spPr>
          <p:txBody>
            <a:bodyPr wrap="square" lIns="0" tIns="0" rIns="0" bIns="0">
              <a:prstTxWarp prst="textNoShape">
                <a:avLst/>
              </a:prstTxWarp>
              <a:spAutoFit/>
            </a:bodyPr>
            <a:lstStyle/>
            <a:p>
              <a:r>
                <a:rPr lang="en-US" sz="800">
                  <a:solidFill>
                    <a:srgbClr val="000000"/>
                  </a:solidFill>
                  <a:latin typeface="+mn-lt"/>
                </a:rPr>
                <a:t>0</a:t>
              </a:r>
              <a:endParaRPr lang="en-US">
                <a:latin typeface="+mn-lt"/>
              </a:endParaRPr>
            </a:p>
          </p:txBody>
        </p:sp>
        <p:sp>
          <p:nvSpPr>
            <p:cNvPr id="813" name="Rectangle 805"/>
            <p:cNvSpPr>
              <a:spLocks noChangeArrowheads="1"/>
            </p:cNvSpPr>
            <p:nvPr/>
          </p:nvSpPr>
          <p:spPr bwMode="auto">
            <a:xfrm>
              <a:off x="4107" y="3914"/>
              <a:ext cx="570" cy="279"/>
            </a:xfrm>
            <a:prstGeom prst="rect">
              <a:avLst/>
            </a:prstGeom>
            <a:noFill/>
            <a:ln w="9525">
              <a:noFill/>
              <a:miter lim="800000"/>
              <a:headEnd/>
              <a:tailEnd/>
            </a:ln>
          </p:spPr>
          <p:txBody>
            <a:bodyPr>
              <a:prstTxWarp prst="textNoShape">
                <a:avLst/>
              </a:prstTxWarp>
            </a:bodyPr>
            <a:lstStyle/>
            <a:p>
              <a:endParaRPr lang="en-US">
                <a:latin typeface="+mn-lt"/>
              </a:endParaRPr>
            </a:p>
          </p:txBody>
        </p:sp>
        <p:sp>
          <p:nvSpPr>
            <p:cNvPr id="814" name="Rectangle 806"/>
            <p:cNvSpPr>
              <a:spLocks noChangeArrowheads="1"/>
            </p:cNvSpPr>
            <p:nvPr/>
          </p:nvSpPr>
          <p:spPr bwMode="auto">
            <a:xfrm>
              <a:off x="4143" y="3917"/>
              <a:ext cx="560"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Deflecting</a:t>
              </a:r>
              <a:endParaRPr lang="en-US">
                <a:latin typeface="+mn-lt"/>
              </a:endParaRPr>
            </a:p>
          </p:txBody>
        </p:sp>
        <p:sp>
          <p:nvSpPr>
            <p:cNvPr id="815" name="Rectangle 807"/>
            <p:cNvSpPr>
              <a:spLocks noChangeArrowheads="1"/>
            </p:cNvSpPr>
            <p:nvPr/>
          </p:nvSpPr>
          <p:spPr bwMode="auto">
            <a:xfrm>
              <a:off x="4275" y="4038"/>
              <a:ext cx="287" cy="126"/>
            </a:xfrm>
            <a:prstGeom prst="rect">
              <a:avLst/>
            </a:prstGeom>
            <a:noFill/>
            <a:ln w="9525">
              <a:noFill/>
              <a:miter lim="800000"/>
              <a:headEnd/>
              <a:tailEnd/>
            </a:ln>
          </p:spPr>
          <p:txBody>
            <a:bodyPr wrap="square" lIns="0" tIns="0" rIns="0" bIns="0">
              <a:prstTxWarp prst="textNoShape">
                <a:avLst/>
              </a:prstTxWarp>
              <a:spAutoFit/>
            </a:bodyPr>
            <a:lstStyle/>
            <a:p>
              <a:r>
                <a:rPr lang="en-US" sz="1300">
                  <a:solidFill>
                    <a:srgbClr val="000000"/>
                  </a:solidFill>
                  <a:latin typeface="+mn-lt"/>
                </a:rPr>
                <a:t>Field</a:t>
              </a:r>
              <a:endParaRPr lang="en-US">
                <a:latin typeface="+mn-lt"/>
              </a:endParaRPr>
            </a:p>
          </p:txBody>
        </p:sp>
      </p:grpSp>
      <p:pic>
        <p:nvPicPr>
          <p:cNvPr id="748" name="Picture 747"/>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2596" y="4084638"/>
            <a:ext cx="2978980" cy="2498371"/>
          </a:xfrm>
          <a:prstGeom prst="rect">
            <a:avLst/>
          </a:prstGeom>
        </p:spPr>
      </p:pic>
      <p:sp>
        <p:nvSpPr>
          <p:cNvPr id="749" name="TextBox 748"/>
          <p:cNvSpPr txBox="1"/>
          <p:nvPr/>
        </p:nvSpPr>
        <p:spPr>
          <a:xfrm>
            <a:off x="1840751" y="4584700"/>
            <a:ext cx="889987" cy="369332"/>
          </a:xfrm>
          <a:prstGeom prst="rect">
            <a:avLst/>
          </a:prstGeom>
          <a:noFill/>
        </p:spPr>
        <p:txBody>
          <a:bodyPr wrap="none" rtlCol="0">
            <a:spAutoFit/>
          </a:bodyPr>
          <a:lstStyle/>
          <a:p>
            <a:r>
              <a:rPr lang="en-US" dirty="0" smtClean="0"/>
              <a:t>CR only</a:t>
            </a:r>
            <a:endParaRPr lang="en-US" dirty="0"/>
          </a:p>
        </p:txBody>
      </p:sp>
      <p:sp>
        <p:nvSpPr>
          <p:cNvPr id="750" name="TextBox 749"/>
          <p:cNvSpPr txBox="1"/>
          <p:nvPr/>
        </p:nvSpPr>
        <p:spPr>
          <a:xfrm>
            <a:off x="3029807" y="108127"/>
            <a:ext cx="3084498" cy="1754327"/>
          </a:xfrm>
          <a:prstGeom prst="rect">
            <a:avLst/>
          </a:prstGeom>
          <a:noFill/>
        </p:spPr>
        <p:txBody>
          <a:bodyPr wrap="none" rtlCol="0">
            <a:spAutoFit/>
          </a:bodyPr>
          <a:lstStyle/>
          <a:p>
            <a:pPr algn="ctr"/>
            <a:r>
              <a:rPr lang="it-IT" sz="5400" b="1" dirty="0" smtClean="0">
                <a:solidFill>
                  <a:srgbClr val="FF0000"/>
                </a:solidFill>
                <a:effectLst>
                  <a:outerShdw blurRad="38100" dist="38100" dir="2700000" algn="tl">
                    <a:srgbClr val="000000">
                      <a:alpha val="43137"/>
                    </a:srgbClr>
                  </a:outerShdw>
                </a:effectLst>
                <a:latin typeface="+mj-lt"/>
              </a:rPr>
              <a:t>NTA - CLIC</a:t>
            </a:r>
          </a:p>
          <a:p>
            <a:pPr algn="ctr"/>
            <a:endParaRPr lang="it-IT" sz="5400" b="1" dirty="0">
              <a:solidFill>
                <a:srgbClr val="FF0000"/>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7"/>
          <p:cNvSpPr txBox="1">
            <a:spLocks/>
          </p:cNvSpPr>
          <p:nvPr/>
        </p:nvSpPr>
        <p:spPr>
          <a:xfrm>
            <a:off x="1333500" y="139700"/>
            <a:ext cx="6324600" cy="615950"/>
          </a:xfrm>
          <a:prstGeom prst="rect">
            <a:avLst/>
          </a:prstGeom>
        </p:spPr>
        <p:txBody>
          <a:bodyPr>
            <a:normAutofit/>
          </a:bodyPr>
          <a:lstStyle/>
          <a:p>
            <a:pPr algn="ctr"/>
            <a:r>
              <a:rPr lang="en-US" sz="2400" dirty="0">
                <a:solidFill>
                  <a:srgbClr val="FF0000"/>
                </a:solidFill>
                <a:latin typeface="+mj-lt"/>
              </a:rPr>
              <a:t>CTF3 Achievements – </a:t>
            </a:r>
            <a:r>
              <a:rPr lang="en-US" sz="2400" dirty="0" smtClean="0">
                <a:solidFill>
                  <a:srgbClr val="FF0000"/>
                </a:solidFill>
                <a:latin typeface="+mj-lt"/>
              </a:rPr>
              <a:t>Two-Beam Acceleration</a:t>
            </a:r>
            <a:endParaRPr lang="en-US" sz="2400" dirty="0">
              <a:solidFill>
                <a:srgbClr val="FF0000"/>
              </a:solidFill>
              <a:latin typeface="+mj-lt"/>
            </a:endParaRPr>
          </a:p>
        </p:txBody>
      </p:sp>
      <p:pic>
        <p:nvPicPr>
          <p:cNvPr id="8" name="Picture 2"/>
          <p:cNvPicPr>
            <a:picLocks noChangeAspect="1" noChangeArrowheads="1"/>
          </p:cNvPicPr>
          <p:nvPr/>
        </p:nvPicPr>
        <p:blipFill>
          <a:blip r:embed="rId2" cstate="print"/>
          <a:srcRect/>
          <a:stretch>
            <a:fillRect/>
          </a:stretch>
        </p:blipFill>
        <p:spPr bwMode="auto">
          <a:xfrm>
            <a:off x="424261" y="932675"/>
            <a:ext cx="8295480" cy="1152150"/>
          </a:xfrm>
          <a:prstGeom prst="rect">
            <a:avLst/>
          </a:prstGeom>
          <a:noFill/>
          <a:ln w="9525">
            <a:noFill/>
            <a:miter lim="800000"/>
            <a:headEnd/>
            <a:tailEnd/>
          </a:ln>
        </p:spPr>
      </p:pic>
      <p:sp>
        <p:nvSpPr>
          <p:cNvPr id="9" name="Rectangle 8"/>
          <p:cNvSpPr/>
          <p:nvPr/>
        </p:nvSpPr>
        <p:spPr>
          <a:xfrm>
            <a:off x="424260" y="932675"/>
            <a:ext cx="8295480" cy="1152150"/>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55425" y="1700775"/>
            <a:ext cx="192025" cy="115215"/>
          </a:xfrm>
          <a:prstGeom prst="rightArrow">
            <a:avLst/>
          </a:prstGeom>
          <a:solidFill>
            <a:srgbClr val="00187E"/>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7145" y="1470345"/>
            <a:ext cx="5069460" cy="268836"/>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8758238" y="6578600"/>
            <a:ext cx="385762" cy="279400"/>
          </a:xfrm>
          <a:prstGeom prst="rect">
            <a:avLst/>
          </a:prstGeom>
        </p:spPr>
        <p:txBody>
          <a:bodyPr/>
          <a:lstStyle/>
          <a:p>
            <a:pPr algn="ctr"/>
            <a:fld id="{3F14FD60-4F62-4B1D-8DE1-461F7A5DB05E}" type="slidenum">
              <a:rPr lang="en-US" sz="1000">
                <a:solidFill>
                  <a:srgbClr val="7F7F7F"/>
                </a:solidFill>
                <a:latin typeface="Georgia" pitchFamily="18" charset="0"/>
              </a:rPr>
              <a:pPr algn="ctr"/>
              <a:t>78</a:t>
            </a:fld>
            <a:endParaRPr lang="en-US" sz="1000" dirty="0">
              <a:solidFill>
                <a:srgbClr val="7F7F7F"/>
              </a:solidFill>
              <a:latin typeface="Georgia" pitchFamily="18" charset="0"/>
            </a:endParaRPr>
          </a:p>
        </p:txBody>
      </p:sp>
      <p:pic>
        <p:nvPicPr>
          <p:cNvPr id="13" name="Picture 3"/>
          <p:cNvPicPr>
            <a:picLocks noChangeAspect="1" noChangeArrowheads="1"/>
          </p:cNvPicPr>
          <p:nvPr/>
        </p:nvPicPr>
        <p:blipFill>
          <a:blip r:embed="rId3" cstate="print"/>
          <a:srcRect/>
          <a:stretch>
            <a:fillRect/>
          </a:stretch>
        </p:blipFill>
        <p:spPr bwMode="auto">
          <a:xfrm>
            <a:off x="309045" y="2545685"/>
            <a:ext cx="2499500" cy="2496249"/>
          </a:xfrm>
          <a:prstGeom prst="rect">
            <a:avLst/>
          </a:prstGeom>
          <a:noFill/>
          <a:ln w="9525">
            <a:noFill/>
            <a:miter lim="800000"/>
            <a:headEnd/>
            <a:tailEnd/>
          </a:ln>
        </p:spPr>
      </p:pic>
      <p:pic>
        <p:nvPicPr>
          <p:cNvPr id="14" name="Picture 13" descr="TD24.JPG"/>
          <p:cNvPicPr>
            <a:picLocks noChangeAspect="1"/>
          </p:cNvPicPr>
          <p:nvPr/>
        </p:nvPicPr>
        <p:blipFill>
          <a:blip r:embed="rId4" cstate="print"/>
          <a:srcRect t="31111" r="41667" b="31111"/>
          <a:stretch>
            <a:fillRect/>
          </a:stretch>
        </p:blipFill>
        <p:spPr bwMode="auto">
          <a:xfrm>
            <a:off x="6223415" y="2622495"/>
            <a:ext cx="2462800" cy="1196911"/>
          </a:xfrm>
          <a:prstGeom prst="rect">
            <a:avLst/>
          </a:prstGeom>
          <a:noFill/>
          <a:ln w="9525">
            <a:noFill/>
            <a:miter lim="800000"/>
            <a:headEnd/>
            <a:tailEnd/>
          </a:ln>
          <a:effectLst>
            <a:outerShdw dist="38100" dir="2700000" rotWithShape="0">
              <a:srgbClr val="808080">
                <a:alpha val="42999"/>
              </a:srgbClr>
            </a:outerShdw>
          </a:effectLst>
        </p:spPr>
      </p:pic>
      <p:sp>
        <p:nvSpPr>
          <p:cNvPr id="15" name="TextBox 14"/>
          <p:cNvSpPr txBox="1">
            <a:spLocks noChangeArrowheads="1"/>
          </p:cNvSpPr>
          <p:nvPr/>
        </p:nvSpPr>
        <p:spPr bwMode="auto">
          <a:xfrm>
            <a:off x="7029920" y="2507280"/>
            <a:ext cx="685800" cy="276225"/>
          </a:xfrm>
          <a:prstGeom prst="rect">
            <a:avLst/>
          </a:prstGeom>
          <a:solidFill>
            <a:schemeClr val="bg1"/>
          </a:solidFill>
          <a:ln w="9525">
            <a:solidFill>
              <a:srgbClr val="D9D9D9"/>
            </a:solidFill>
            <a:miter lim="800000"/>
            <a:headEnd/>
            <a:tailEnd/>
          </a:ln>
          <a:effectLst>
            <a:outerShdw dist="38100" dir="2700000" algn="br" rotWithShape="0">
              <a:srgbClr val="808080">
                <a:alpha val="42999"/>
              </a:srgbClr>
            </a:outerShdw>
          </a:effectLst>
        </p:spPr>
        <p:txBody>
          <a:bodyPr>
            <a:spAutoFit/>
          </a:bodyPr>
          <a:lstStyle/>
          <a:p>
            <a:r>
              <a:rPr lang="en-US" sz="1200" dirty="0">
                <a:latin typeface="Georgia" pitchFamily="18" charset="0"/>
              </a:rPr>
              <a:t>TD24</a:t>
            </a:r>
          </a:p>
        </p:txBody>
      </p:sp>
      <p:sp>
        <p:nvSpPr>
          <p:cNvPr id="16" name="Rectangle 8"/>
          <p:cNvSpPr>
            <a:spLocks noChangeArrowheads="1"/>
          </p:cNvSpPr>
          <p:nvPr/>
        </p:nvSpPr>
        <p:spPr bwMode="auto">
          <a:xfrm>
            <a:off x="3304635" y="2315255"/>
            <a:ext cx="2457920" cy="768100"/>
          </a:xfrm>
          <a:prstGeom prst="rect">
            <a:avLst/>
          </a:prstGeom>
          <a:noFill/>
          <a:ln w="9525">
            <a:noFill/>
            <a:miter lim="800000"/>
            <a:headEnd/>
            <a:tailEnd/>
          </a:ln>
        </p:spPr>
        <p:txBody>
          <a:bodyPr lIns="92075" tIns="46038" rIns="92075" bIns="46038"/>
          <a:lstStyle/>
          <a:p>
            <a:pPr eaLnBrk="0" hangingPunct="0">
              <a:spcBef>
                <a:spcPct val="20000"/>
              </a:spcBef>
            </a:pPr>
            <a:r>
              <a:rPr lang="en-US" sz="1400" b="1" dirty="0">
                <a:solidFill>
                  <a:srgbClr val="00187E"/>
                </a:solidFill>
                <a:latin typeface="Georgia" pitchFamily="18" charset="0"/>
              </a:rPr>
              <a:t>Two-Beam Acceleration </a:t>
            </a:r>
            <a:r>
              <a:rPr lang="en-US" sz="1400" dirty="0">
                <a:solidFill>
                  <a:srgbClr val="00187E"/>
                </a:solidFill>
                <a:latin typeface="Georgia" pitchFamily="18" charset="0"/>
              </a:rPr>
              <a:t>demonstration in CTF3 Two-Beam Test Stand</a:t>
            </a:r>
          </a:p>
        </p:txBody>
      </p:sp>
      <p:sp>
        <p:nvSpPr>
          <p:cNvPr id="17" name="Content Placeholder 2"/>
          <p:cNvSpPr txBox="1">
            <a:spLocks/>
          </p:cNvSpPr>
          <p:nvPr/>
        </p:nvSpPr>
        <p:spPr bwMode="auto">
          <a:xfrm>
            <a:off x="2690155" y="4158695"/>
            <a:ext cx="960125" cy="400110"/>
          </a:xfrm>
          <a:prstGeom prst="rect">
            <a:avLst/>
          </a:prstGeom>
          <a:solidFill>
            <a:schemeClr val="bg1"/>
          </a:solidFill>
          <a:ln w="9525">
            <a:noFill/>
            <a:miter lim="800000"/>
            <a:headEnd/>
            <a:tailEnd/>
          </a:ln>
          <a:effectLst/>
        </p:spPr>
        <p:txBody>
          <a:bodyPr wrap="square">
            <a:spAutoFit/>
          </a:bodyPr>
          <a:lstStyle/>
          <a:p>
            <a:pPr marL="228600" indent="-228600" fontAlgn="auto">
              <a:spcBef>
                <a:spcPct val="20000"/>
              </a:spcBef>
              <a:spcAft>
                <a:spcPts val="0"/>
              </a:spcAft>
              <a:defRPr/>
            </a:pPr>
            <a:r>
              <a:rPr lang="en-US" sz="1000" b="1" dirty="0">
                <a:solidFill>
                  <a:schemeClr val="tx2">
                    <a:lumMod val="75000"/>
                  </a:schemeClr>
                </a:solidFill>
                <a:latin typeface="+mn-lt"/>
                <a:ea typeface="+mn-ea"/>
              </a:rPr>
              <a:t>Drive beam </a:t>
            </a:r>
            <a:r>
              <a:rPr lang="en-US" sz="1000" b="1" dirty="0">
                <a:solidFill>
                  <a:srgbClr val="FF0000"/>
                </a:solidFill>
                <a:latin typeface="+mn-lt"/>
                <a:ea typeface="+mn-ea"/>
              </a:rPr>
              <a:t>OFF</a:t>
            </a:r>
          </a:p>
        </p:txBody>
      </p:sp>
      <p:sp>
        <p:nvSpPr>
          <p:cNvPr id="18" name="Content Placeholder 2"/>
          <p:cNvSpPr txBox="1">
            <a:spLocks/>
          </p:cNvSpPr>
          <p:nvPr/>
        </p:nvSpPr>
        <p:spPr bwMode="auto">
          <a:xfrm>
            <a:off x="2728560" y="3198570"/>
            <a:ext cx="960125" cy="400110"/>
          </a:xfrm>
          <a:prstGeom prst="rect">
            <a:avLst/>
          </a:prstGeom>
          <a:solidFill>
            <a:schemeClr val="bg1"/>
          </a:solidFill>
          <a:ln w="9525">
            <a:noFill/>
            <a:miter lim="800000"/>
            <a:headEnd/>
            <a:tailEnd/>
          </a:ln>
          <a:effectLst/>
        </p:spPr>
        <p:txBody>
          <a:bodyPr wrap="square">
            <a:spAutoFit/>
          </a:bodyPr>
          <a:lstStyle/>
          <a:p>
            <a:pPr marL="228600" indent="-228600">
              <a:spcBef>
                <a:spcPct val="20000"/>
              </a:spcBef>
            </a:pPr>
            <a:r>
              <a:rPr lang="en-US" sz="1000" b="1" dirty="0">
                <a:solidFill>
                  <a:srgbClr val="17375E"/>
                </a:solidFill>
                <a:latin typeface="Georgia" pitchFamily="18" charset="0"/>
              </a:rPr>
              <a:t>Drive </a:t>
            </a:r>
            <a:r>
              <a:rPr lang="en-US" sz="1000" b="1" dirty="0" smtClean="0">
                <a:solidFill>
                  <a:srgbClr val="17375E"/>
                </a:solidFill>
                <a:latin typeface="Georgia" pitchFamily="18" charset="0"/>
              </a:rPr>
              <a:t>beam </a:t>
            </a:r>
            <a:r>
              <a:rPr lang="en-US" sz="1000" b="1" dirty="0" smtClean="0">
                <a:solidFill>
                  <a:srgbClr val="00B050"/>
                </a:solidFill>
                <a:latin typeface="Georgia" pitchFamily="18" charset="0"/>
              </a:rPr>
              <a:t>ON</a:t>
            </a:r>
            <a:endParaRPr lang="en-US" sz="1000" b="1" dirty="0">
              <a:solidFill>
                <a:srgbClr val="C00000"/>
              </a:solidFill>
              <a:latin typeface="Georgia" pitchFamily="18" charset="0"/>
            </a:endParaRPr>
          </a:p>
        </p:txBody>
      </p:sp>
      <p:sp>
        <p:nvSpPr>
          <p:cNvPr id="20" name="Content Placeholder 3"/>
          <p:cNvSpPr txBox="1">
            <a:spLocks/>
          </p:cNvSpPr>
          <p:nvPr/>
        </p:nvSpPr>
        <p:spPr bwMode="auto">
          <a:xfrm>
            <a:off x="424261" y="5130834"/>
            <a:ext cx="3264424" cy="1502098"/>
          </a:xfrm>
          <a:prstGeom prst="rect">
            <a:avLst/>
          </a:prstGeom>
          <a:solidFill>
            <a:srgbClr val="DCE6F2"/>
          </a:solidFill>
          <a:ln w="9525">
            <a:noFill/>
            <a:miter lim="800000"/>
            <a:headEnd/>
            <a:tailEnd/>
          </a:ln>
          <a:effectLst>
            <a:outerShdw dist="38100" dir="2700000" rotWithShape="0">
              <a:srgbClr val="808080">
                <a:alpha val="42999"/>
              </a:srgbClr>
            </a:outerShdw>
          </a:effectLst>
        </p:spPr>
        <p:txBody>
          <a:bodyPr lIns="0" tIns="0" rIns="0" bIns="0"/>
          <a:lstStyle/>
          <a:p>
            <a:pPr marL="87313" indent="9525" defTabSz="414338" eaLnBrk="0" hangingPunct="0">
              <a:lnSpc>
                <a:spcPct val="93000"/>
              </a:lnSpc>
              <a:spcAft>
                <a:spcPts val="1288"/>
              </a:spcAft>
              <a:buClr>
                <a:srgbClr val="000000"/>
              </a:buClr>
              <a:buSzPct val="56000"/>
            </a:pPr>
            <a:r>
              <a:rPr lang="en-US" dirty="0">
                <a:solidFill>
                  <a:srgbClr val="00187E"/>
                </a:solidFill>
                <a:latin typeface="Georgia" pitchFamily="18" charset="0"/>
              </a:rPr>
              <a:t>Maximum probe beam acceleration measured: </a:t>
            </a:r>
            <a:r>
              <a:rPr lang="en-US" dirty="0">
                <a:solidFill>
                  <a:srgbClr val="C00000"/>
                </a:solidFill>
                <a:latin typeface="Georgia" pitchFamily="18" charset="0"/>
              </a:rPr>
              <a:t>31 </a:t>
            </a:r>
            <a:r>
              <a:rPr lang="en-US" dirty="0" err="1">
                <a:solidFill>
                  <a:srgbClr val="C00000"/>
                </a:solidFill>
                <a:latin typeface="Georgia" pitchFamily="18" charset="0"/>
              </a:rPr>
              <a:t>MeV</a:t>
            </a:r>
            <a:endParaRPr lang="en-US" dirty="0">
              <a:solidFill>
                <a:srgbClr val="00187E"/>
              </a:solidFill>
              <a:latin typeface="Georgia" pitchFamily="18" charset="0"/>
            </a:endParaRPr>
          </a:p>
          <a:p>
            <a:pPr marL="87313" indent="9525" defTabSz="414338" eaLnBrk="0" hangingPunct="0">
              <a:lnSpc>
                <a:spcPct val="93000"/>
              </a:lnSpc>
              <a:spcAft>
                <a:spcPts val="2488"/>
              </a:spcAft>
              <a:buClr>
                <a:srgbClr val="000000"/>
              </a:buClr>
              <a:buSzPct val="56000"/>
            </a:pPr>
            <a:r>
              <a:rPr lang="en-US" dirty="0">
                <a:solidFill>
                  <a:srgbClr val="00187E"/>
                </a:solidFill>
                <a:latin typeface="Georgia" pitchFamily="18" charset="0"/>
                <a:sym typeface="Symbol" pitchFamily="18" charset="2"/>
              </a:rPr>
              <a:t></a:t>
            </a:r>
            <a:r>
              <a:rPr lang="en-US" dirty="0">
                <a:solidFill>
                  <a:srgbClr val="00187E"/>
                </a:solidFill>
                <a:latin typeface="Georgia" pitchFamily="18" charset="0"/>
              </a:rPr>
              <a:t>    Corresponding to a gradient of </a:t>
            </a:r>
            <a:r>
              <a:rPr lang="en-US" b="1" dirty="0">
                <a:solidFill>
                  <a:srgbClr val="C00000"/>
                </a:solidFill>
                <a:latin typeface="Georgia" pitchFamily="18" charset="0"/>
              </a:rPr>
              <a:t>145 MV/m</a:t>
            </a:r>
          </a:p>
        </p:txBody>
      </p:sp>
      <p:sp>
        <p:nvSpPr>
          <p:cNvPr id="22" name="L-Shape 21"/>
          <p:cNvSpPr/>
          <p:nvPr/>
        </p:nvSpPr>
        <p:spPr>
          <a:xfrm rot="18585903">
            <a:off x="5760439" y="1532419"/>
            <a:ext cx="211336" cy="106282"/>
          </a:xfrm>
          <a:prstGeom prst="corner">
            <a:avLst>
              <a:gd name="adj1" fmla="val 50000"/>
              <a:gd name="adj2" fmla="val 3582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PowerVsGradient3_2.png"/>
          <p:cNvPicPr>
            <a:picLocks noChangeAspect="1"/>
          </p:cNvPicPr>
          <p:nvPr/>
        </p:nvPicPr>
        <p:blipFill>
          <a:blip r:embed="rId5"/>
          <a:stretch>
            <a:fillRect/>
          </a:stretch>
        </p:blipFill>
        <p:spPr>
          <a:xfrm>
            <a:off x="4495800" y="3962400"/>
            <a:ext cx="4280659" cy="2670532"/>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napshot 2011-09-23 14-18-41.tiff"/>
          <p:cNvPicPr>
            <a:picLocks noChangeAspect="1"/>
          </p:cNvPicPr>
          <p:nvPr/>
        </p:nvPicPr>
        <p:blipFill>
          <a:blip r:embed="rId2"/>
          <a:stretch>
            <a:fillRect/>
          </a:stretch>
        </p:blipFill>
        <p:spPr>
          <a:xfrm>
            <a:off x="1934969" y="258837"/>
            <a:ext cx="3959694" cy="2316696"/>
          </a:xfrm>
          <a:prstGeom prst="rect">
            <a:avLst/>
          </a:prstGeom>
        </p:spPr>
      </p:pic>
      <p:grpSp>
        <p:nvGrpSpPr>
          <p:cNvPr id="2" name="Group 13"/>
          <p:cNvGrpSpPr/>
          <p:nvPr/>
        </p:nvGrpSpPr>
        <p:grpSpPr>
          <a:xfrm>
            <a:off x="128818" y="2355233"/>
            <a:ext cx="6849905" cy="4495801"/>
            <a:chOff x="247799" y="2362199"/>
            <a:chExt cx="6849905" cy="4495801"/>
          </a:xfrm>
        </p:grpSpPr>
        <p:pic>
          <p:nvPicPr>
            <p:cNvPr id="20" name="Picture 8"/>
            <p:cNvPicPr>
              <a:picLocks noChangeAspect="1" noChangeArrowheads="1"/>
            </p:cNvPicPr>
            <p:nvPr/>
          </p:nvPicPr>
          <p:blipFill>
            <a:blip r:embed="rId3"/>
            <a:srcRect/>
            <a:stretch>
              <a:fillRect/>
            </a:stretch>
          </p:blipFill>
          <p:spPr bwMode="auto">
            <a:xfrm>
              <a:off x="247799" y="2362199"/>
              <a:ext cx="6849905" cy="4495801"/>
            </a:xfrm>
            <a:prstGeom prst="rect">
              <a:avLst/>
            </a:prstGeom>
            <a:solidFill>
              <a:srgbClr val="FFFF00"/>
            </a:solidFill>
            <a:ln w="9525">
              <a:noFill/>
              <a:miter lim="800000"/>
              <a:headEnd/>
              <a:tailEnd/>
            </a:ln>
          </p:spPr>
        </p:pic>
        <p:sp>
          <p:nvSpPr>
            <p:cNvPr id="21" name="Oval 20"/>
            <p:cNvSpPr/>
            <p:nvPr/>
          </p:nvSpPr>
          <p:spPr>
            <a:xfrm>
              <a:off x="3864847" y="4225843"/>
              <a:ext cx="125117" cy="108072"/>
            </a:xfrm>
            <a:prstGeom prst="ellipse">
              <a:avLst/>
            </a:prstGeom>
            <a:noFill/>
            <a:ln w="57150" cap="flat" cmpd="sng" algn="ctr">
              <a:solidFill>
                <a:srgbClr val="FFFF00"/>
              </a:solidFill>
              <a:prstDash val="solid"/>
              <a:round/>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Oval 21"/>
            <p:cNvSpPr/>
            <p:nvPr/>
          </p:nvSpPr>
          <p:spPr>
            <a:xfrm>
              <a:off x="3843995" y="4610100"/>
              <a:ext cx="125117" cy="108072"/>
            </a:xfrm>
            <a:prstGeom prst="ellipse">
              <a:avLst/>
            </a:prstGeom>
            <a:noFill/>
            <a:ln w="57150" cap="flat" cmpd="sng" algn="ctr">
              <a:solidFill>
                <a:srgbClr val="FFFF00"/>
              </a:solidFill>
              <a:prstDash val="solid"/>
              <a:round/>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1383370" y="3108508"/>
              <a:ext cx="125117" cy="108072"/>
            </a:xfrm>
            <a:prstGeom prst="ellipse">
              <a:avLst/>
            </a:prstGeom>
            <a:noFill/>
            <a:ln w="57150" cap="flat" cmpd="sng" algn="ctr">
              <a:solidFill>
                <a:srgbClr val="FFFF00"/>
              </a:solidFill>
              <a:prstDash val="solid"/>
              <a:round/>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Rectangle 23"/>
            <p:cNvSpPr/>
            <p:nvPr/>
          </p:nvSpPr>
          <p:spPr>
            <a:xfrm rot="19213670">
              <a:off x="4216061" y="4366423"/>
              <a:ext cx="128076" cy="73112"/>
            </a:xfrm>
            <a:prstGeom prst="rect">
              <a:avLst/>
            </a:prstGeom>
            <a:noFill/>
            <a:ln w="5715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19213670">
              <a:off x="4539276" y="4365944"/>
              <a:ext cx="128076" cy="73112"/>
            </a:xfrm>
            <a:prstGeom prst="rect">
              <a:avLst/>
            </a:prstGeom>
            <a:noFill/>
            <a:ln w="57150" cap="flat" cmpd="sng" algn="ctr">
              <a:solidFill>
                <a:srgbClr val="FFFF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395626" y="3482656"/>
              <a:ext cx="128076" cy="73112"/>
            </a:xfrm>
            <a:prstGeom prst="rect">
              <a:avLst/>
            </a:prstGeom>
            <a:noFill/>
            <a:ln w="57150" cap="flat" cmpd="sng" algn="ctr">
              <a:solidFill>
                <a:srgbClr val="FFFF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727650" y="3047303"/>
              <a:ext cx="1687055" cy="338554"/>
            </a:xfrm>
            <a:prstGeom prst="rect">
              <a:avLst/>
            </a:prstGeom>
            <a:noFill/>
          </p:spPr>
          <p:txBody>
            <a:bodyPr wrap="square" rtlCol="0">
              <a:spAutoFit/>
            </a:bodyPr>
            <a:lstStyle/>
            <a:p>
              <a:r>
                <a:rPr lang="en-US" sz="1600" dirty="0" smtClean="0">
                  <a:ln>
                    <a:solidFill>
                      <a:srgbClr val="FFFF00"/>
                    </a:solidFill>
                  </a:ln>
                  <a:solidFill>
                    <a:srgbClr val="FFFF00"/>
                  </a:solidFill>
                </a:rPr>
                <a:t>Phase monitor</a:t>
              </a:r>
              <a:endParaRPr lang="en-US" sz="1600" dirty="0">
                <a:ln>
                  <a:solidFill>
                    <a:srgbClr val="FFFF00"/>
                  </a:solidFill>
                </a:ln>
                <a:solidFill>
                  <a:srgbClr val="FFFF00"/>
                </a:solidFill>
              </a:endParaRPr>
            </a:p>
          </p:txBody>
        </p:sp>
        <p:sp>
          <p:nvSpPr>
            <p:cNvPr id="28" name="TextBox 27"/>
            <p:cNvSpPr txBox="1"/>
            <p:nvPr/>
          </p:nvSpPr>
          <p:spPr>
            <a:xfrm>
              <a:off x="1741553" y="3322528"/>
              <a:ext cx="1076252" cy="338554"/>
            </a:xfrm>
            <a:prstGeom prst="rect">
              <a:avLst/>
            </a:prstGeom>
            <a:noFill/>
          </p:spPr>
          <p:txBody>
            <a:bodyPr wrap="square" rtlCol="0">
              <a:spAutoFit/>
            </a:bodyPr>
            <a:lstStyle/>
            <a:p>
              <a:r>
                <a:rPr lang="en-US" sz="1600" dirty="0" smtClean="0">
                  <a:ln>
                    <a:solidFill>
                      <a:srgbClr val="FFFF00"/>
                    </a:solidFill>
                  </a:ln>
                  <a:solidFill>
                    <a:srgbClr val="FFFF00"/>
                  </a:solidFill>
                </a:rPr>
                <a:t>Kicker</a:t>
              </a:r>
              <a:endParaRPr lang="en-US" sz="1600" dirty="0">
                <a:ln>
                  <a:solidFill>
                    <a:srgbClr val="FFFF00"/>
                  </a:solidFill>
                </a:ln>
                <a:solidFill>
                  <a:srgbClr val="FFFF00"/>
                </a:solidFill>
              </a:endParaRPr>
            </a:p>
          </p:txBody>
        </p:sp>
      </p:grpSp>
      <p:sp>
        <p:nvSpPr>
          <p:cNvPr id="12" name="TextBox 11"/>
          <p:cNvSpPr txBox="1"/>
          <p:nvPr/>
        </p:nvSpPr>
        <p:spPr>
          <a:xfrm>
            <a:off x="73684" y="0"/>
            <a:ext cx="7340326" cy="954107"/>
          </a:xfrm>
          <a:prstGeom prst="rect">
            <a:avLst/>
          </a:prstGeom>
          <a:noFill/>
        </p:spPr>
        <p:txBody>
          <a:bodyPr wrap="square" rtlCol="0">
            <a:spAutoFit/>
          </a:bodyPr>
          <a:lstStyle/>
          <a:p>
            <a:r>
              <a:rPr lang="en-US" sz="2800" dirty="0" smtClean="0">
                <a:solidFill>
                  <a:srgbClr val="FF0000"/>
                </a:solidFill>
              </a:rPr>
              <a:t>Drive Beam phase measurement and correction in CLIC turn around   </a:t>
            </a:r>
            <a:endParaRPr lang="en-US" sz="2800" dirty="0">
              <a:solidFill>
                <a:srgbClr val="FF0000"/>
              </a:solidFill>
            </a:endParaRPr>
          </a:p>
        </p:txBody>
      </p:sp>
      <p:sp>
        <p:nvSpPr>
          <p:cNvPr id="15" name="TextBox 14"/>
          <p:cNvSpPr txBox="1"/>
          <p:nvPr/>
        </p:nvSpPr>
        <p:spPr>
          <a:xfrm>
            <a:off x="3850131" y="5796171"/>
            <a:ext cx="2835291" cy="707886"/>
          </a:xfrm>
          <a:prstGeom prst="rect">
            <a:avLst/>
          </a:prstGeom>
          <a:noFill/>
        </p:spPr>
        <p:txBody>
          <a:bodyPr wrap="square" rtlCol="0">
            <a:spAutoFit/>
          </a:bodyPr>
          <a:lstStyle/>
          <a:p>
            <a:r>
              <a:rPr lang="en-US" sz="2000" dirty="0" smtClean="0">
                <a:solidFill>
                  <a:srgbClr val="FFFF00"/>
                </a:solidFill>
              </a:rPr>
              <a:t>Feed-forward experiment in CLIC Test Facility CTF3   </a:t>
            </a:r>
            <a:endParaRPr lang="en-US" sz="2000" dirty="0">
              <a:solidFill>
                <a:srgbClr val="FFFF00"/>
              </a:solidFill>
            </a:endParaRPr>
          </a:p>
        </p:txBody>
      </p:sp>
      <p:grpSp>
        <p:nvGrpSpPr>
          <p:cNvPr id="4" name="Group 15"/>
          <p:cNvGrpSpPr/>
          <p:nvPr/>
        </p:nvGrpSpPr>
        <p:grpSpPr>
          <a:xfrm>
            <a:off x="5568131" y="662402"/>
            <a:ext cx="3285434" cy="2385598"/>
            <a:chOff x="3861608" y="3344168"/>
            <a:chExt cx="4941355" cy="3232484"/>
          </a:xfrm>
        </p:grpSpPr>
        <p:sp>
          <p:nvSpPr>
            <p:cNvPr id="17" name="Rectangle 16"/>
            <p:cNvSpPr/>
            <p:nvPr/>
          </p:nvSpPr>
          <p:spPr bwMode="auto">
            <a:xfrm>
              <a:off x="4369995" y="3344168"/>
              <a:ext cx="345411" cy="72795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20699999"/>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8" name="Straight Connector 17"/>
            <p:cNvCxnSpPr/>
            <p:nvPr/>
          </p:nvCxnSpPr>
          <p:spPr bwMode="auto">
            <a:xfrm rot="10800000">
              <a:off x="3861608" y="3621732"/>
              <a:ext cx="491110" cy="469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a:off x="8306102" y="6252033"/>
              <a:ext cx="491110" cy="469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9" name="Rectangle 28"/>
            <p:cNvSpPr/>
            <p:nvPr/>
          </p:nvSpPr>
          <p:spPr bwMode="auto">
            <a:xfrm>
              <a:off x="7968880" y="5848701"/>
              <a:ext cx="345411" cy="72795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20999999"/>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Rectangle 29"/>
            <p:cNvSpPr/>
            <p:nvPr/>
          </p:nvSpPr>
          <p:spPr bwMode="auto">
            <a:xfrm>
              <a:off x="5646658" y="4003470"/>
              <a:ext cx="224169" cy="72795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198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bwMode="auto">
            <a:xfrm>
              <a:off x="6818700" y="5157760"/>
              <a:ext cx="224169" cy="72795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195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32" name="Straight Connector 31"/>
            <p:cNvCxnSpPr/>
            <p:nvPr/>
          </p:nvCxnSpPr>
          <p:spPr bwMode="auto">
            <a:xfrm rot="16200000" flipH="1">
              <a:off x="5820402" y="4429107"/>
              <a:ext cx="1010896" cy="98841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4729572" y="3712496"/>
              <a:ext cx="918230" cy="57804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7022744" y="5586120"/>
              <a:ext cx="932489" cy="571321"/>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5" name="Rectangle 34"/>
            <p:cNvSpPr/>
            <p:nvPr/>
          </p:nvSpPr>
          <p:spPr bwMode="auto">
            <a:xfrm>
              <a:off x="5024181" y="3633359"/>
              <a:ext cx="190919" cy="28550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198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Rectangle 35"/>
            <p:cNvSpPr/>
            <p:nvPr/>
          </p:nvSpPr>
          <p:spPr bwMode="auto">
            <a:xfrm>
              <a:off x="7198687" y="5444265"/>
              <a:ext cx="190919" cy="28550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198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7" name="Rectangle 36"/>
            <p:cNvSpPr/>
            <p:nvPr/>
          </p:nvSpPr>
          <p:spPr bwMode="auto">
            <a:xfrm>
              <a:off x="6029028" y="4366898"/>
              <a:ext cx="190919" cy="28550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189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Rectangle 37"/>
            <p:cNvSpPr/>
            <p:nvPr/>
          </p:nvSpPr>
          <p:spPr bwMode="auto">
            <a:xfrm>
              <a:off x="6637845" y="4986284"/>
              <a:ext cx="190919" cy="285501"/>
            </a:xfrm>
            <a:prstGeom prst="rect">
              <a:avLst/>
            </a:prstGeom>
            <a:noFill/>
            <a:ln w="28575" cap="flat" cmpd="sng" algn="ctr">
              <a:solidFill>
                <a:schemeClr val="tx1"/>
              </a:solidFill>
              <a:prstDash val="solid"/>
              <a:round/>
              <a:headEnd type="none" w="med" len="med"/>
              <a:tailEnd type="none" w="med" len="med"/>
            </a:ln>
            <a:effectLst/>
            <a:scene3d>
              <a:camera prst="orthographicFront">
                <a:rot lat="0" lon="0" rev="189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39" name="Straight Connector 38"/>
            <p:cNvCxnSpPr/>
            <p:nvPr/>
          </p:nvCxnSpPr>
          <p:spPr bwMode="auto">
            <a:xfrm flipV="1">
              <a:off x="3861865" y="3543300"/>
              <a:ext cx="724423" cy="8525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a:off x="4585765" y="3538066"/>
              <a:ext cx="547687" cy="2190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a:off x="5133452" y="3757141"/>
              <a:ext cx="708706" cy="47625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2" name="Straight Connector 41"/>
            <p:cNvCxnSpPr/>
            <p:nvPr/>
          </p:nvCxnSpPr>
          <p:spPr bwMode="auto">
            <a:xfrm>
              <a:off x="5844828" y="4233391"/>
              <a:ext cx="274462" cy="26465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3" name="Straight Connector 42"/>
            <p:cNvCxnSpPr/>
            <p:nvPr/>
          </p:nvCxnSpPr>
          <p:spPr bwMode="auto">
            <a:xfrm rot="16200000" flipH="1">
              <a:off x="5888308" y="4721547"/>
              <a:ext cx="866780" cy="404814"/>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4" name="Straight Connector 43"/>
            <p:cNvCxnSpPr/>
            <p:nvPr/>
          </p:nvCxnSpPr>
          <p:spPr bwMode="auto">
            <a:xfrm>
              <a:off x="6515100" y="5350669"/>
              <a:ext cx="319088" cy="2952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5" name="Straight Connector 44"/>
            <p:cNvCxnSpPr/>
            <p:nvPr/>
          </p:nvCxnSpPr>
          <p:spPr bwMode="auto">
            <a:xfrm>
              <a:off x="6833665" y="5643091"/>
              <a:ext cx="320761" cy="20086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6" name="Straight Connector 45"/>
            <p:cNvCxnSpPr/>
            <p:nvPr/>
          </p:nvCxnSpPr>
          <p:spPr bwMode="auto">
            <a:xfrm>
              <a:off x="7147440" y="5847285"/>
              <a:ext cx="459162" cy="111388"/>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7" name="Straight Connector 46"/>
            <p:cNvCxnSpPr/>
            <p:nvPr/>
          </p:nvCxnSpPr>
          <p:spPr bwMode="auto">
            <a:xfrm rot="10800000">
              <a:off x="8149213" y="6265706"/>
              <a:ext cx="653750" cy="1"/>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8" name="Straight Connector 47"/>
            <p:cNvCxnSpPr/>
            <p:nvPr/>
          </p:nvCxnSpPr>
          <p:spPr bwMode="auto">
            <a:xfrm rot="10800000">
              <a:off x="7608829" y="5958911"/>
              <a:ext cx="530336" cy="3024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sp>
        <p:nvSpPr>
          <p:cNvPr id="49" name="Rectangle 48"/>
          <p:cNvSpPr/>
          <p:nvPr/>
        </p:nvSpPr>
        <p:spPr>
          <a:xfrm>
            <a:off x="6904031" y="3352800"/>
            <a:ext cx="2274516" cy="2031325"/>
          </a:xfrm>
          <a:prstGeom prst="rect">
            <a:avLst/>
          </a:prstGeom>
        </p:spPr>
        <p:txBody>
          <a:bodyPr wrap="square">
            <a:spAutoFit/>
          </a:bodyPr>
          <a:lstStyle/>
          <a:p>
            <a:endParaRPr lang="en-US" dirty="0" smtClean="0"/>
          </a:p>
          <a:p>
            <a:r>
              <a:rPr lang="en-US" dirty="0" smtClean="0"/>
              <a:t>Transverse orbit distortion  in the transfer line change the longitudinal path length -&gt; </a:t>
            </a:r>
          </a:p>
          <a:p>
            <a:r>
              <a:rPr lang="en-US" dirty="0" smtClean="0"/>
              <a:t> the beam phase </a:t>
            </a:r>
            <a:endParaRPr lang="en-US" dirty="0"/>
          </a:p>
        </p:txBody>
      </p:sp>
      <p:sp>
        <p:nvSpPr>
          <p:cNvPr id="50" name="Rectangle 49"/>
          <p:cNvSpPr/>
          <p:nvPr/>
        </p:nvSpPr>
        <p:spPr>
          <a:xfrm>
            <a:off x="7285265" y="991501"/>
            <a:ext cx="1564476" cy="369332"/>
          </a:xfrm>
          <a:prstGeom prst="rect">
            <a:avLst/>
          </a:prstGeom>
        </p:spPr>
        <p:txBody>
          <a:bodyPr wrap="none">
            <a:spAutoFit/>
          </a:bodyPr>
          <a:lstStyle/>
          <a:p>
            <a:r>
              <a:rPr lang="en-US" dirty="0" smtClean="0"/>
              <a:t>2 kickers setup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6156325" y="1981200"/>
            <a:ext cx="2855913" cy="461963"/>
          </a:xfrm>
          <a:prstGeom prst="rect">
            <a:avLst/>
          </a:prstGeom>
          <a:noFill/>
          <a:ln w="9525">
            <a:noFill/>
            <a:miter lim="800000"/>
            <a:headEnd/>
            <a:tailEnd/>
          </a:ln>
        </p:spPr>
        <p:txBody>
          <a:bodyPr wrap="none">
            <a:prstTxWarp prst="textNoShape">
              <a:avLst/>
            </a:prstTxWarp>
            <a:spAutoFit/>
          </a:bodyPr>
          <a:lstStyle/>
          <a:p>
            <a:r>
              <a:rPr lang="it-IT" sz="2400">
                <a:solidFill>
                  <a:srgbClr val="006600"/>
                </a:solidFill>
                <a:latin typeface="Calibri" pitchFamily="36" charset="0"/>
              </a:rPr>
              <a:t>Sunday, May 6</a:t>
            </a:r>
            <a:r>
              <a:rPr lang="it-IT" sz="2400" baseline="30000">
                <a:solidFill>
                  <a:srgbClr val="006600"/>
                </a:solidFill>
                <a:latin typeface="Calibri" pitchFamily="36" charset="0"/>
              </a:rPr>
              <a:t>th</a:t>
            </a:r>
            <a:r>
              <a:rPr lang="it-IT" sz="2400">
                <a:solidFill>
                  <a:srgbClr val="006600"/>
                </a:solidFill>
                <a:latin typeface="Calibri" pitchFamily="36" charset="0"/>
              </a:rPr>
              <a:t> 2012</a:t>
            </a:r>
            <a:endParaRPr lang="en-US" sz="2400">
              <a:solidFill>
                <a:srgbClr val="006600"/>
              </a:solidFill>
              <a:latin typeface="Calibri" pitchFamily="36" charset="0"/>
            </a:endParaRPr>
          </a:p>
        </p:txBody>
      </p:sp>
      <p:sp>
        <p:nvSpPr>
          <p:cNvPr id="23555" name="TextBox 13"/>
          <p:cNvSpPr txBox="1">
            <a:spLocks noChangeArrowheads="1"/>
          </p:cNvSpPr>
          <p:nvPr/>
        </p:nvSpPr>
        <p:spPr bwMode="auto">
          <a:xfrm>
            <a:off x="6499225" y="2967038"/>
            <a:ext cx="2189163" cy="523875"/>
          </a:xfrm>
          <a:prstGeom prst="rect">
            <a:avLst/>
          </a:prstGeom>
          <a:solidFill>
            <a:srgbClr val="FDFFE7"/>
          </a:solidFill>
          <a:ln w="9525">
            <a:noFill/>
            <a:miter lim="800000"/>
            <a:headEnd/>
            <a:tailEnd/>
          </a:ln>
        </p:spPr>
        <p:txBody>
          <a:bodyPr wrap="none">
            <a:prstTxWarp prst="textNoShape">
              <a:avLst/>
            </a:prstTxWarp>
            <a:spAutoFit/>
          </a:bodyPr>
          <a:lstStyle/>
          <a:p>
            <a:r>
              <a:rPr lang="en-US" sz="2800" i="1">
                <a:solidFill>
                  <a:srgbClr val="0000FF"/>
                </a:solidFill>
                <a:latin typeface="Calibri" pitchFamily="36" charset="0"/>
              </a:rPr>
              <a:t>~ 80% uptime</a:t>
            </a:r>
            <a:endParaRPr lang="en-US" sz="2800">
              <a:latin typeface="Calibri" pitchFamily="36" charset="0"/>
            </a:endParaRPr>
          </a:p>
        </p:txBody>
      </p:sp>
      <p:sp>
        <p:nvSpPr>
          <p:cNvPr id="15" name="TextBox 14"/>
          <p:cNvSpPr txBox="1">
            <a:spLocks noChangeArrowheads="1"/>
          </p:cNvSpPr>
          <p:nvPr/>
        </p:nvSpPr>
        <p:spPr bwMode="auto">
          <a:xfrm>
            <a:off x="3724275" y="228600"/>
            <a:ext cx="1765300" cy="647700"/>
          </a:xfrm>
          <a:prstGeom prst="rect">
            <a:avLst/>
          </a:prstGeom>
          <a:solidFill>
            <a:srgbClr val="FFFFFF"/>
          </a:solid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3600" dirty="0">
                <a:solidFill>
                  <a:srgbClr val="FF0000"/>
                </a:solidFill>
                <a:latin typeface="+mn-lt"/>
                <a:ea typeface="+mn-ea"/>
                <a:cs typeface="+mn-cs"/>
              </a:rPr>
              <a:t>Best day</a:t>
            </a:r>
          </a:p>
        </p:txBody>
      </p:sp>
      <p:pic>
        <p:nvPicPr>
          <p:cNvPr id="23557" name="Picture 6" descr="Screen shot 2012-06-01 at 2.41.52 PM.png"/>
          <p:cNvPicPr>
            <a:picLocks noChangeAspect="1"/>
          </p:cNvPicPr>
          <p:nvPr/>
        </p:nvPicPr>
        <p:blipFill>
          <a:blip r:embed="rId2"/>
          <a:srcRect t="7486"/>
          <a:stretch>
            <a:fillRect/>
          </a:stretch>
        </p:blipFill>
        <p:spPr bwMode="auto">
          <a:xfrm>
            <a:off x="642938" y="977900"/>
            <a:ext cx="5292725" cy="5638800"/>
          </a:xfrm>
          <a:prstGeom prst="rect">
            <a:avLst/>
          </a:prstGeom>
          <a:noFill/>
          <a:ln w="9525">
            <a:noFill/>
            <a:miter lim="800000"/>
            <a:headEnd/>
            <a:tailEnd/>
          </a:ln>
        </p:spPr>
      </p:pic>
      <p:sp>
        <p:nvSpPr>
          <p:cNvPr id="23558" name="Rectangle 7"/>
          <p:cNvSpPr>
            <a:spLocks noChangeArrowheads="1"/>
          </p:cNvSpPr>
          <p:nvPr/>
        </p:nvSpPr>
        <p:spPr bwMode="auto">
          <a:xfrm>
            <a:off x="6670675" y="4267200"/>
            <a:ext cx="1976438" cy="461963"/>
          </a:xfrm>
          <a:prstGeom prst="rect">
            <a:avLst/>
          </a:prstGeom>
          <a:solidFill>
            <a:srgbClr val="EFFFFC"/>
          </a:solidFill>
          <a:ln w="9525">
            <a:noFill/>
            <a:miter lim="800000"/>
            <a:headEnd/>
            <a:tailEnd/>
          </a:ln>
        </p:spPr>
        <p:txBody>
          <a:bodyPr wrap="none">
            <a:prstTxWarp prst="textNoShape">
              <a:avLst/>
            </a:prstTxWarp>
            <a:spAutoFit/>
          </a:bodyPr>
          <a:lstStyle/>
          <a:p>
            <a:pPr marL="119063" indent="-119063"/>
            <a:r>
              <a:rPr lang="it-IT" sz="2400" b="1" i="1">
                <a:solidFill>
                  <a:srgbClr val="AA0442"/>
                </a:solidFill>
              </a:rPr>
              <a:t>L</a:t>
            </a:r>
            <a:r>
              <a:rPr lang="it-IT" altLang="ja-JP" sz="2400" b="1" i="1" baseline="-25000">
                <a:solidFill>
                  <a:srgbClr val="AA0442"/>
                </a:solidFill>
              </a:rPr>
              <a:t>∫day </a:t>
            </a:r>
            <a:r>
              <a:rPr lang="it-IT" altLang="ja-JP" sz="2400" b="1" i="1">
                <a:solidFill>
                  <a:srgbClr val="AA0442"/>
                </a:solidFill>
              </a:rPr>
              <a:t>~ 7 pb</a:t>
            </a:r>
            <a:r>
              <a:rPr lang="it-IT" altLang="ja-JP" sz="2400" b="1" i="1" baseline="30000">
                <a:solidFill>
                  <a:srgbClr val="AA0442"/>
                </a:solidFill>
              </a:rPr>
              <a:t>-1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887" y="0"/>
            <a:ext cx="8229600" cy="1143000"/>
          </a:xfrm>
        </p:spPr>
        <p:txBody>
          <a:bodyPr>
            <a:normAutofit/>
          </a:bodyPr>
          <a:lstStyle/>
          <a:p>
            <a:r>
              <a:rPr lang="en-US" sz="3200" b="1" dirty="0" smtClean="0">
                <a:solidFill>
                  <a:srgbClr val="FF0000"/>
                </a:solidFill>
              </a:rPr>
              <a:t>CTF3 phase pick-up prototype</a:t>
            </a:r>
            <a:br>
              <a:rPr lang="en-US" sz="3200" b="1" dirty="0" smtClean="0">
                <a:solidFill>
                  <a:srgbClr val="FF0000"/>
                </a:solidFill>
              </a:rPr>
            </a:br>
            <a:endParaRPr lang="en-US" sz="3200" b="1" dirty="0">
              <a:solidFill>
                <a:srgbClr val="FF0000"/>
              </a:solidFill>
            </a:endParaRPr>
          </a:p>
        </p:txBody>
      </p:sp>
      <p:pic>
        <p:nvPicPr>
          <p:cNvPr id="4" name="Picture 3"/>
          <p:cNvPicPr>
            <a:picLocks noChangeAspect="1" noChangeArrowheads="1"/>
          </p:cNvPicPr>
          <p:nvPr/>
        </p:nvPicPr>
        <p:blipFill>
          <a:blip r:embed="rId2" cstate="print"/>
          <a:srcRect/>
          <a:stretch>
            <a:fillRect/>
          </a:stretch>
        </p:blipFill>
        <p:spPr bwMode="auto">
          <a:xfrm>
            <a:off x="1753288" y="685814"/>
            <a:ext cx="7390712" cy="3959310"/>
          </a:xfrm>
          <a:prstGeom prst="rect">
            <a:avLst/>
          </a:prstGeom>
          <a:noFill/>
          <a:ln w="9525">
            <a:noFill/>
            <a:miter lim="800000"/>
            <a:headEnd/>
            <a:tailEnd/>
          </a:ln>
        </p:spPr>
      </p:pic>
      <p:sp>
        <p:nvSpPr>
          <p:cNvPr id="5" name="TextBox 4"/>
          <p:cNvSpPr txBox="1"/>
          <p:nvPr/>
        </p:nvSpPr>
        <p:spPr>
          <a:xfrm>
            <a:off x="6362069" y="2958068"/>
            <a:ext cx="2350849" cy="400110"/>
          </a:xfrm>
          <a:prstGeom prst="rect">
            <a:avLst/>
          </a:prstGeom>
          <a:noFill/>
        </p:spPr>
        <p:txBody>
          <a:bodyPr wrap="none" rtlCol="0">
            <a:spAutoFit/>
          </a:bodyPr>
          <a:lstStyle/>
          <a:p>
            <a:r>
              <a:rPr lang="en-US" sz="2000" dirty="0" smtClean="0"/>
              <a:t>Beam pipe</a:t>
            </a:r>
            <a:r>
              <a:rPr lang="en-US" sz="2000" dirty="0" smtClean="0">
                <a:latin typeface="Symbol" charset="2"/>
                <a:cs typeface="Symbol" charset="2"/>
              </a:rPr>
              <a:t> F</a:t>
            </a:r>
            <a:r>
              <a:rPr lang="en-US" sz="2000" dirty="0" smtClean="0"/>
              <a:t>=23mm</a:t>
            </a:r>
            <a:endParaRPr lang="en-US" sz="2000" dirty="0"/>
          </a:p>
        </p:txBody>
      </p:sp>
      <p:sp>
        <p:nvSpPr>
          <p:cNvPr id="6" name="Rettangolo 5"/>
          <p:cNvSpPr/>
          <p:nvPr/>
        </p:nvSpPr>
        <p:spPr>
          <a:xfrm>
            <a:off x="616888" y="1854368"/>
            <a:ext cx="2730000" cy="1754327"/>
          </a:xfrm>
          <a:prstGeom prst="rect">
            <a:avLst/>
          </a:prstGeom>
        </p:spPr>
        <p:txBody>
          <a:bodyPr wrap="square">
            <a:spAutoFit/>
          </a:bodyPr>
          <a:lstStyle/>
          <a:p>
            <a:r>
              <a:rPr lang="it-IT" sz="2000" dirty="0" err="1" smtClean="0"/>
              <a:t>Tuned</a:t>
            </a:r>
            <a:r>
              <a:rPr lang="it-IT" sz="2000" dirty="0" smtClean="0"/>
              <a:t> pick-up </a:t>
            </a:r>
          </a:p>
          <a:p>
            <a:r>
              <a:rPr lang="it-IT" sz="2000" dirty="0" smtClean="0"/>
              <a:t>Q=41</a:t>
            </a:r>
          </a:p>
          <a:p>
            <a:r>
              <a:rPr lang="it-IT" sz="2000" dirty="0" smtClean="0">
                <a:solidFill>
                  <a:prstClr val="black"/>
                </a:solidFill>
              </a:rPr>
              <a:t>fres</a:t>
            </a:r>
            <a:r>
              <a:rPr lang="it-IT" sz="2000" dirty="0" smtClean="0"/>
              <a:t>=</a:t>
            </a:r>
            <a:r>
              <a:rPr lang="it-IT" sz="2000" dirty="0" smtClean="0">
                <a:solidFill>
                  <a:prstClr val="black"/>
                </a:solidFill>
              </a:rPr>
              <a:t>fRF=</a:t>
            </a:r>
            <a:r>
              <a:rPr lang="it-IT" sz="2000" dirty="0" smtClean="0"/>
              <a:t>12 [</a:t>
            </a:r>
            <a:r>
              <a:rPr lang="it-IT" sz="2000" dirty="0" err="1" smtClean="0"/>
              <a:t>GHz</a:t>
            </a:r>
            <a:r>
              <a:rPr lang="it-IT" sz="2000" dirty="0" smtClean="0"/>
              <a:t>]</a:t>
            </a:r>
          </a:p>
          <a:p>
            <a:endParaRPr lang="it-IT" sz="2400" dirty="0" smtClean="0">
              <a:solidFill>
                <a:prstClr val="black"/>
              </a:solidFill>
            </a:endParaRPr>
          </a:p>
          <a:p>
            <a:endParaRPr lang="it-IT" sz="2400" dirty="0" smtClean="0">
              <a:solidFill>
                <a:prstClr val="black"/>
              </a:solidFill>
            </a:endParaRPr>
          </a:p>
        </p:txBody>
      </p:sp>
      <p:sp>
        <p:nvSpPr>
          <p:cNvPr id="7" name="Rettangolo 2"/>
          <p:cNvSpPr/>
          <p:nvPr/>
        </p:nvSpPr>
        <p:spPr>
          <a:xfrm>
            <a:off x="4749800" y="5064036"/>
            <a:ext cx="3746500" cy="1323439"/>
          </a:xfrm>
          <a:prstGeom prst="rect">
            <a:avLst/>
          </a:prstGeom>
        </p:spPr>
        <p:txBody>
          <a:bodyPr wrap="square">
            <a:spAutoFit/>
          </a:bodyPr>
          <a:lstStyle/>
          <a:p>
            <a:r>
              <a:rPr lang="it-IT" sz="2000" dirty="0" err="1" smtClean="0"/>
              <a:t>Detuned</a:t>
            </a:r>
            <a:r>
              <a:rPr lang="it-IT" sz="2000" dirty="0" smtClean="0"/>
              <a:t> pick-up </a:t>
            </a:r>
            <a:r>
              <a:rPr lang="it-IT" sz="2000" dirty="0" err="1" smtClean="0"/>
              <a:t>to</a:t>
            </a:r>
            <a:r>
              <a:rPr lang="it-IT" sz="2000" dirty="0" smtClean="0"/>
              <a:t> </a:t>
            </a:r>
            <a:r>
              <a:rPr lang="it-IT" sz="2000" dirty="0" err="1" smtClean="0"/>
              <a:t>decrease</a:t>
            </a:r>
            <a:r>
              <a:rPr lang="it-IT" sz="2000" dirty="0" smtClean="0"/>
              <a:t> the </a:t>
            </a:r>
            <a:r>
              <a:rPr lang="it-IT" sz="2000" dirty="0" err="1" smtClean="0"/>
              <a:t>voltage</a:t>
            </a:r>
            <a:r>
              <a:rPr lang="it-IT" sz="2000" dirty="0" smtClean="0"/>
              <a:t> </a:t>
            </a:r>
          </a:p>
          <a:p>
            <a:r>
              <a:rPr lang="it-IT" sz="2000" dirty="0" smtClean="0"/>
              <a:t>Q=42</a:t>
            </a:r>
          </a:p>
          <a:p>
            <a:r>
              <a:rPr lang="it-IT" sz="2000" dirty="0" smtClean="0">
                <a:solidFill>
                  <a:prstClr val="black"/>
                </a:solidFill>
              </a:rPr>
              <a:t>f</a:t>
            </a:r>
            <a:r>
              <a:rPr lang="it-IT" sz="2000" baseline="-25000" dirty="0" smtClean="0">
                <a:solidFill>
                  <a:prstClr val="black"/>
                </a:solidFill>
              </a:rPr>
              <a:t>res</a:t>
            </a:r>
            <a:r>
              <a:rPr lang="it-IT" sz="2000" dirty="0" smtClean="0"/>
              <a:t>=≠</a:t>
            </a:r>
            <a:r>
              <a:rPr lang="it-IT" sz="2000" dirty="0" smtClean="0">
                <a:solidFill>
                  <a:prstClr val="black"/>
                </a:solidFill>
              </a:rPr>
              <a:t>f</a:t>
            </a:r>
            <a:r>
              <a:rPr lang="it-IT" sz="2000" baseline="-25000" dirty="0" smtClean="0">
                <a:solidFill>
                  <a:prstClr val="black"/>
                </a:solidFill>
              </a:rPr>
              <a:t>RF</a:t>
            </a:r>
            <a:r>
              <a:rPr lang="it-IT" sz="2000" dirty="0" smtClean="0">
                <a:solidFill>
                  <a:prstClr val="black"/>
                </a:solidFill>
              </a:rPr>
              <a:t>=</a:t>
            </a:r>
            <a:r>
              <a:rPr lang="it-IT" sz="2000" dirty="0" smtClean="0"/>
              <a:t>12.22 [GHz]</a:t>
            </a:r>
            <a:endParaRPr lang="it-IT" sz="2000" dirty="0"/>
          </a:p>
        </p:txBody>
      </p:sp>
      <p:sp>
        <p:nvSpPr>
          <p:cNvPr id="8" name="Rectangle 7"/>
          <p:cNvSpPr/>
          <p:nvPr/>
        </p:nvSpPr>
        <p:spPr>
          <a:xfrm>
            <a:off x="431800" y="753350"/>
            <a:ext cx="5156200" cy="707886"/>
          </a:xfrm>
          <a:prstGeom prst="rect">
            <a:avLst/>
          </a:prstGeom>
        </p:spPr>
        <p:txBody>
          <a:bodyPr wrap="square">
            <a:spAutoFit/>
          </a:bodyPr>
          <a:lstStyle/>
          <a:p>
            <a:r>
              <a:rPr lang="it-IT" sz="2000" dirty="0" err="1" smtClean="0">
                <a:solidFill>
                  <a:srgbClr val="0000FF"/>
                </a:solidFill>
              </a:rPr>
              <a:t>Waveguides</a:t>
            </a:r>
            <a:r>
              <a:rPr lang="it-IT" sz="2000" dirty="0" smtClean="0">
                <a:solidFill>
                  <a:srgbClr val="0000FF"/>
                </a:solidFill>
              </a:rPr>
              <a:t> </a:t>
            </a:r>
            <a:r>
              <a:rPr lang="it-IT" sz="2000" dirty="0" err="1" smtClean="0">
                <a:solidFill>
                  <a:srgbClr val="0000FF"/>
                </a:solidFill>
              </a:rPr>
              <a:t>designed</a:t>
            </a:r>
            <a:r>
              <a:rPr lang="it-IT" sz="2000" dirty="0" smtClean="0">
                <a:solidFill>
                  <a:srgbClr val="0000FF"/>
                </a:solidFill>
              </a:rPr>
              <a:t> </a:t>
            </a:r>
            <a:r>
              <a:rPr lang="it-IT" sz="2000" dirty="0" err="1" smtClean="0">
                <a:solidFill>
                  <a:srgbClr val="0000FF"/>
                </a:solidFill>
              </a:rPr>
              <a:t>to</a:t>
            </a:r>
            <a:r>
              <a:rPr lang="it-IT" sz="2000" dirty="0" smtClean="0">
                <a:solidFill>
                  <a:srgbClr val="0000FF"/>
                </a:solidFill>
              </a:rPr>
              <a:t> </a:t>
            </a:r>
            <a:r>
              <a:rPr lang="it-IT" sz="2000" dirty="0" err="1" smtClean="0">
                <a:solidFill>
                  <a:srgbClr val="0000FF"/>
                </a:solidFill>
              </a:rPr>
              <a:t>increase</a:t>
            </a:r>
            <a:r>
              <a:rPr lang="it-IT" sz="2000" dirty="0" smtClean="0">
                <a:solidFill>
                  <a:srgbClr val="0000FF"/>
                </a:solidFill>
              </a:rPr>
              <a:t> </a:t>
            </a:r>
            <a:r>
              <a:rPr lang="it-IT" sz="2000" dirty="0" err="1" smtClean="0">
                <a:solidFill>
                  <a:srgbClr val="0000FF"/>
                </a:solidFill>
              </a:rPr>
              <a:t>coupling</a:t>
            </a:r>
            <a:r>
              <a:rPr lang="it-IT" sz="2000" dirty="0" smtClean="0">
                <a:solidFill>
                  <a:srgbClr val="0000FF"/>
                </a:solidFill>
              </a:rPr>
              <a:t> and </a:t>
            </a:r>
            <a:r>
              <a:rPr lang="it-IT" sz="2000" dirty="0" err="1" smtClean="0">
                <a:solidFill>
                  <a:srgbClr val="0000FF"/>
                </a:solidFill>
              </a:rPr>
              <a:t>decrease</a:t>
            </a:r>
            <a:r>
              <a:rPr lang="it-IT" sz="2000" dirty="0" smtClean="0">
                <a:solidFill>
                  <a:srgbClr val="0000FF"/>
                </a:solidFill>
              </a:rPr>
              <a:t> </a:t>
            </a:r>
            <a:r>
              <a:rPr lang="it-IT" sz="2000" dirty="0" err="1" smtClean="0">
                <a:solidFill>
                  <a:srgbClr val="0000FF"/>
                </a:solidFill>
              </a:rPr>
              <a:t>Q</a:t>
            </a:r>
            <a:r>
              <a:rPr lang="it-IT" sz="2000" dirty="0" smtClean="0">
                <a:solidFill>
                  <a:srgbClr val="0000FF"/>
                </a:solidFill>
              </a:rPr>
              <a:t> -&gt; </a:t>
            </a:r>
            <a:r>
              <a:rPr lang="it-IT" sz="2000" dirty="0" err="1" smtClean="0">
                <a:solidFill>
                  <a:srgbClr val="0000FF"/>
                </a:solidFill>
              </a:rPr>
              <a:t>faster</a:t>
            </a:r>
            <a:r>
              <a:rPr lang="it-IT" sz="2000" dirty="0" smtClean="0">
                <a:solidFill>
                  <a:srgbClr val="0000FF"/>
                </a:solidFill>
              </a:rPr>
              <a:t> rise </a:t>
            </a:r>
            <a:r>
              <a:rPr lang="it-IT" sz="2000" dirty="0" err="1" smtClean="0">
                <a:solidFill>
                  <a:srgbClr val="0000FF"/>
                </a:solidFill>
              </a:rPr>
              <a:t>time</a:t>
            </a:r>
            <a:endParaRPr lang="it-IT" sz="2000" dirty="0" smtClean="0">
              <a:solidFill>
                <a:srgbClr val="0000FF"/>
              </a:solidFill>
            </a:endParaRPr>
          </a:p>
        </p:txBody>
      </p:sp>
      <p:pic>
        <p:nvPicPr>
          <p:cNvPr id="9" name="Picture 3"/>
          <p:cNvPicPr>
            <a:picLocks noChangeAspect="1" noChangeArrowheads="1"/>
          </p:cNvPicPr>
          <p:nvPr/>
        </p:nvPicPr>
        <p:blipFill>
          <a:blip r:embed="rId3" cstate="print"/>
          <a:srcRect r="3349"/>
          <a:stretch>
            <a:fillRect/>
          </a:stretch>
        </p:blipFill>
        <p:spPr bwMode="auto">
          <a:xfrm>
            <a:off x="0" y="4237037"/>
            <a:ext cx="4176464" cy="2620963"/>
          </a:xfrm>
          <a:prstGeom prst="rect">
            <a:avLst/>
          </a:prstGeom>
          <a:noFill/>
          <a:ln w="9525">
            <a:noFill/>
            <a:miter lim="800000"/>
            <a:headEnd/>
            <a:tailEnd/>
          </a:ln>
          <a:effectLst/>
        </p:spPr>
      </p:pic>
      <p:cxnSp>
        <p:nvCxnSpPr>
          <p:cNvPr id="10" name="Connettore 2 11"/>
          <p:cNvCxnSpPr/>
          <p:nvPr/>
        </p:nvCxnSpPr>
        <p:spPr>
          <a:xfrm rot="16200000" flipV="1">
            <a:off x="2476450" y="4822975"/>
            <a:ext cx="711301" cy="35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ttore 2 14"/>
          <p:cNvCxnSpPr/>
          <p:nvPr/>
        </p:nvCxnSpPr>
        <p:spPr>
          <a:xfrm rot="10800000" flipV="1">
            <a:off x="1753288" y="6273006"/>
            <a:ext cx="57606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asellaDiTesto 17"/>
          <p:cNvSpPr txBox="1"/>
          <p:nvPr/>
        </p:nvSpPr>
        <p:spPr>
          <a:xfrm>
            <a:off x="2329352" y="6128990"/>
            <a:ext cx="1377557" cy="307777"/>
          </a:xfrm>
          <a:prstGeom prst="rect">
            <a:avLst/>
          </a:prstGeom>
          <a:noFill/>
        </p:spPr>
        <p:txBody>
          <a:bodyPr wrap="none" rtlCol="0">
            <a:spAutoFit/>
          </a:bodyPr>
          <a:lstStyle/>
          <a:p>
            <a:r>
              <a:rPr lang="it-IT" sz="1400" dirty="0" err="1" smtClean="0"/>
              <a:t>notch</a:t>
            </a:r>
            <a:r>
              <a:rPr lang="it-IT" sz="1400" dirty="0" smtClean="0"/>
              <a:t> </a:t>
            </a:r>
            <a:r>
              <a:rPr lang="it-IT" sz="1400" dirty="0" err="1" smtClean="0"/>
              <a:t>frequency</a:t>
            </a:r>
            <a:endParaRPr lang="it-IT" sz="1400" dirty="0"/>
          </a:p>
        </p:txBody>
      </p:sp>
      <p:sp>
        <p:nvSpPr>
          <p:cNvPr id="13" name="CasellaDiTesto 18"/>
          <p:cNvSpPr txBox="1"/>
          <p:nvPr/>
        </p:nvSpPr>
        <p:spPr>
          <a:xfrm>
            <a:off x="2126828" y="5356423"/>
            <a:ext cx="1881349" cy="307777"/>
          </a:xfrm>
          <a:prstGeom prst="rect">
            <a:avLst/>
          </a:prstGeom>
          <a:noFill/>
        </p:spPr>
        <p:txBody>
          <a:bodyPr wrap="none" rtlCol="0">
            <a:spAutoFit/>
          </a:bodyPr>
          <a:lstStyle/>
          <a:p>
            <a:r>
              <a:rPr lang="it-IT" sz="1400" dirty="0" err="1" smtClean="0"/>
              <a:t>f</a:t>
            </a:r>
            <a:r>
              <a:rPr lang="it-IT" sz="1050" dirty="0" err="1" smtClean="0"/>
              <a:t>res</a:t>
            </a:r>
            <a:r>
              <a:rPr lang="it-IT" sz="1400" dirty="0" err="1" smtClean="0"/>
              <a:t>=monitor</a:t>
            </a:r>
            <a:r>
              <a:rPr lang="it-IT" sz="1400" dirty="0" smtClean="0"/>
              <a:t> </a:t>
            </a:r>
            <a:r>
              <a:rPr lang="it-IT" sz="1400" dirty="0" err="1" smtClean="0"/>
              <a:t>resonance</a:t>
            </a:r>
            <a:endParaRPr lang="it-IT" sz="1400" dirty="0"/>
          </a:p>
        </p:txBody>
      </p:sp>
      <p:pic>
        <p:nvPicPr>
          <p:cNvPr id="14" name="Picture 13"/>
          <p:cNvPicPr>
            <a:picLocks noChangeAspect="1"/>
          </p:cNvPicPr>
          <p:nvPr/>
        </p:nvPicPr>
        <p:blipFill>
          <a:blip r:embed="rId4"/>
          <a:stretch>
            <a:fillRect/>
          </a:stretch>
        </p:blipFill>
        <p:spPr>
          <a:xfrm>
            <a:off x="135006" y="812294"/>
            <a:ext cx="319488" cy="319488"/>
          </a:xfrm>
          <a:prstGeom prst="rect">
            <a:avLst/>
          </a:prstGeom>
        </p:spPr>
      </p:pic>
      <p:pic>
        <p:nvPicPr>
          <p:cNvPr id="15" name="Immagine 2" descr="P1010189.JPG"/>
          <p:cNvPicPr>
            <a:picLocks noGrp="1"/>
          </p:cNvPicPr>
          <p:nvPr>
            <p:ph idx="1"/>
          </p:nvPr>
        </p:nvPicPr>
        <p:blipFill>
          <a:blip r:embed="rId5" cstate="print"/>
          <a:srcRect l="-17990" r="-17990"/>
          <a:stretch>
            <a:fillRect/>
          </a:stretch>
        </p:blipFill>
        <p:spPr bwMode="auto">
          <a:xfrm>
            <a:off x="4008177" y="3358178"/>
            <a:ext cx="5803900" cy="3384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4405" y="610632"/>
            <a:ext cx="5267761" cy="1143000"/>
          </a:xfrm>
        </p:spPr>
        <p:txBody>
          <a:bodyPr>
            <a:normAutofit/>
          </a:bodyPr>
          <a:lstStyle/>
          <a:p>
            <a:r>
              <a:rPr lang="en-US" sz="3200" b="1" dirty="0" smtClean="0">
                <a:solidFill>
                  <a:srgbClr val="FF0000"/>
                </a:solidFill>
              </a:rPr>
              <a:t>Kicker mechanical design</a:t>
            </a:r>
            <a:endParaRPr lang="en-US" sz="3200" b="1" dirty="0">
              <a:solidFill>
                <a:srgbClr val="FF0000"/>
              </a:solidFill>
            </a:endParaRPr>
          </a:p>
        </p:txBody>
      </p:sp>
      <p:pic>
        <p:nvPicPr>
          <p:cNvPr id="4" name="Picture 3" descr="Assieme_Kicher1.jpg"/>
          <p:cNvPicPr>
            <a:picLocks noChangeAspect="1"/>
          </p:cNvPicPr>
          <p:nvPr/>
        </p:nvPicPr>
        <p:blipFill>
          <a:blip r:embed="rId2"/>
          <a:srcRect t="12981" b="11058"/>
          <a:stretch>
            <a:fillRect/>
          </a:stretch>
        </p:blipFill>
        <p:spPr>
          <a:xfrm>
            <a:off x="0" y="2844800"/>
            <a:ext cx="9144000" cy="4013200"/>
          </a:xfrm>
          <a:prstGeom prst="rect">
            <a:avLst/>
          </a:prstGeom>
        </p:spPr>
      </p:pic>
      <p:cxnSp>
        <p:nvCxnSpPr>
          <p:cNvPr id="6" name="Straight Arrow Connector 5"/>
          <p:cNvCxnSpPr/>
          <p:nvPr/>
        </p:nvCxnSpPr>
        <p:spPr>
          <a:xfrm flipV="1">
            <a:off x="1790700" y="3119438"/>
            <a:ext cx="5626100" cy="113506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18286" y="3119438"/>
            <a:ext cx="1800142" cy="461665"/>
          </a:xfrm>
          <a:prstGeom prst="rect">
            <a:avLst/>
          </a:prstGeom>
          <a:noFill/>
        </p:spPr>
        <p:txBody>
          <a:bodyPr wrap="none" rtlCol="0">
            <a:spAutoFit/>
          </a:bodyPr>
          <a:lstStyle/>
          <a:p>
            <a:r>
              <a:rPr lang="en-US" sz="2400" dirty="0" err="1" smtClean="0">
                <a:solidFill>
                  <a:srgbClr val="FF0000"/>
                </a:solidFill>
              </a:rPr>
              <a:t>L</a:t>
            </a:r>
            <a:r>
              <a:rPr lang="en-US" sz="2400" baseline="-25000" dirty="0" err="1" smtClean="0">
                <a:solidFill>
                  <a:srgbClr val="FF0000"/>
                </a:solidFill>
              </a:rPr>
              <a:t>strip</a:t>
            </a:r>
            <a:r>
              <a:rPr lang="en-US" sz="2400" dirty="0" smtClean="0">
                <a:solidFill>
                  <a:srgbClr val="FF0000"/>
                </a:solidFill>
              </a:rPr>
              <a:t>=960mm</a:t>
            </a:r>
            <a:endParaRPr lang="en-US" sz="2400" dirty="0">
              <a:solidFill>
                <a:srgbClr val="FF0000"/>
              </a:solidFill>
            </a:endParaRPr>
          </a:p>
        </p:txBody>
      </p:sp>
      <p:cxnSp>
        <p:nvCxnSpPr>
          <p:cNvPr id="8" name="Straight Arrow Connector 7"/>
          <p:cNvCxnSpPr/>
          <p:nvPr/>
        </p:nvCxnSpPr>
        <p:spPr>
          <a:xfrm flipV="1">
            <a:off x="1545789" y="4940300"/>
            <a:ext cx="6633011" cy="15610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18428" y="5763568"/>
            <a:ext cx="2657911" cy="461665"/>
          </a:xfrm>
          <a:prstGeom prst="rect">
            <a:avLst/>
          </a:prstGeom>
          <a:noFill/>
        </p:spPr>
        <p:txBody>
          <a:bodyPr wrap="square" rtlCol="0">
            <a:spAutoFit/>
          </a:bodyPr>
          <a:lstStyle/>
          <a:p>
            <a:r>
              <a:rPr lang="en-US" sz="2400" dirty="0" smtClean="0">
                <a:solidFill>
                  <a:srgbClr val="FF0000"/>
                </a:solidFill>
              </a:rPr>
              <a:t>L</a:t>
            </a:r>
            <a:r>
              <a:rPr lang="en-US" sz="2400" baseline="-25000" dirty="0" smtClean="0">
                <a:solidFill>
                  <a:srgbClr val="FF0000"/>
                </a:solidFill>
              </a:rPr>
              <a:t>TOT=</a:t>
            </a:r>
            <a:r>
              <a:rPr lang="en-US" sz="2400" dirty="0" smtClean="0">
                <a:solidFill>
                  <a:srgbClr val="FF0000"/>
                </a:solidFill>
              </a:rPr>
              <a:t>1100mm</a:t>
            </a:r>
            <a:endParaRPr lang="en-US" sz="2400" dirty="0">
              <a:solidFill>
                <a:srgbClr val="FF0000"/>
              </a:solidFill>
            </a:endParaRPr>
          </a:p>
        </p:txBody>
      </p:sp>
      <p:pic>
        <p:nvPicPr>
          <p:cNvPr id="14" name="Picture 13" descr="Assieme_Kicher2.jpg"/>
          <p:cNvPicPr>
            <a:picLocks noChangeAspect="1"/>
          </p:cNvPicPr>
          <p:nvPr/>
        </p:nvPicPr>
        <p:blipFill>
          <a:blip r:embed="rId3"/>
          <a:srcRect l="13288" t="6825" r="8595" b="10362"/>
          <a:stretch>
            <a:fillRect/>
          </a:stretch>
        </p:blipFill>
        <p:spPr>
          <a:xfrm>
            <a:off x="6171068" y="12700"/>
            <a:ext cx="2972932" cy="2931766"/>
          </a:xfrm>
          <a:prstGeom prst="rect">
            <a:avLst/>
          </a:prstGeom>
        </p:spPr>
      </p:pic>
      <p:cxnSp>
        <p:nvCxnSpPr>
          <p:cNvPr id="18" name="Straight Arrow Connector 17"/>
          <p:cNvCxnSpPr/>
          <p:nvPr/>
        </p:nvCxnSpPr>
        <p:spPr>
          <a:xfrm flipV="1">
            <a:off x="5452166" y="1587500"/>
            <a:ext cx="1824173" cy="6731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624175" y="2060545"/>
            <a:ext cx="3909143" cy="400110"/>
          </a:xfrm>
          <a:prstGeom prst="rect">
            <a:avLst/>
          </a:prstGeom>
          <a:noFill/>
        </p:spPr>
        <p:txBody>
          <a:bodyPr wrap="none" rtlCol="0">
            <a:spAutoFit/>
          </a:bodyPr>
          <a:lstStyle/>
          <a:p>
            <a:r>
              <a:rPr lang="en-US" sz="2000" b="1" dirty="0" smtClean="0">
                <a:solidFill>
                  <a:srgbClr val="FF0000"/>
                </a:solidFill>
              </a:rPr>
              <a:t>Strip-line Internal Diameter=40mm</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ILC Activity at LNF: Damping Rings</a:t>
            </a:r>
            <a:endParaRPr lang="en-US" dirty="0">
              <a:solidFill>
                <a:srgbClr val="FF0000"/>
              </a:solidFill>
            </a:endParaRPr>
          </a:p>
        </p:txBody>
      </p:sp>
      <p:sp>
        <p:nvSpPr>
          <p:cNvPr id="5" name="Content Placeholder 4"/>
          <p:cNvSpPr>
            <a:spLocks noGrp="1"/>
          </p:cNvSpPr>
          <p:nvPr>
            <p:ph idx="1"/>
          </p:nvPr>
        </p:nvSpPr>
        <p:spPr/>
        <p:txBody>
          <a:bodyPr>
            <a:normAutofit fontScale="85000" lnSpcReduction="20000"/>
          </a:bodyPr>
          <a:lstStyle/>
          <a:p>
            <a:r>
              <a:rPr lang="en-US" dirty="0" smtClean="0">
                <a:solidFill>
                  <a:srgbClr val="0000FF"/>
                </a:solidFill>
              </a:rPr>
              <a:t>The </a:t>
            </a:r>
            <a:r>
              <a:rPr lang="en-US" dirty="0">
                <a:solidFill>
                  <a:srgbClr val="0000FF"/>
                </a:solidFill>
              </a:rPr>
              <a:t>possibility of making experimental observations at DAFNE offers a great opportunity to test simulation studies and </a:t>
            </a:r>
            <a:r>
              <a:rPr lang="en-US" dirty="0" smtClean="0">
                <a:solidFill>
                  <a:srgbClr val="0000FF"/>
                </a:solidFill>
              </a:rPr>
              <a:t>prototypes</a:t>
            </a:r>
          </a:p>
          <a:p>
            <a:endParaRPr lang="en-US" dirty="0" smtClean="0">
              <a:solidFill>
                <a:srgbClr val="0000FF"/>
              </a:solidFill>
            </a:endParaRPr>
          </a:p>
          <a:p>
            <a:r>
              <a:rPr lang="en-US" dirty="0">
                <a:solidFill>
                  <a:srgbClr val="0000FF"/>
                </a:solidFill>
              </a:rPr>
              <a:t>One of the</a:t>
            </a:r>
            <a:r>
              <a:rPr lang="en-US" dirty="0" smtClean="0">
                <a:solidFill>
                  <a:srgbClr val="0000FF"/>
                </a:solidFill>
              </a:rPr>
              <a:t> critical </a:t>
            </a:r>
            <a:r>
              <a:rPr lang="en-US" dirty="0">
                <a:solidFill>
                  <a:srgbClr val="0000FF"/>
                </a:solidFill>
              </a:rPr>
              <a:t>R&amp;D</a:t>
            </a:r>
            <a:r>
              <a:rPr lang="en-US" dirty="0" smtClean="0">
                <a:solidFill>
                  <a:srgbClr val="0000FF"/>
                </a:solidFill>
              </a:rPr>
              <a:t> for </a:t>
            </a:r>
            <a:r>
              <a:rPr lang="en-US" dirty="0">
                <a:solidFill>
                  <a:srgbClr val="0000FF"/>
                </a:solidFill>
              </a:rPr>
              <a:t>the ILC DR</a:t>
            </a:r>
            <a:r>
              <a:rPr lang="en-US" dirty="0" smtClean="0">
                <a:solidFill>
                  <a:srgbClr val="0000FF"/>
                </a:solidFill>
              </a:rPr>
              <a:t> is the  test of electron cloud mitigation techniques: an important step has been </a:t>
            </a:r>
            <a:r>
              <a:rPr lang="en-US" dirty="0">
                <a:solidFill>
                  <a:srgbClr val="0000FF"/>
                </a:solidFill>
              </a:rPr>
              <a:t>the installation</a:t>
            </a:r>
            <a:r>
              <a:rPr lang="en-US" dirty="0" smtClean="0">
                <a:solidFill>
                  <a:srgbClr val="0000FF"/>
                </a:solidFill>
              </a:rPr>
              <a:t> and test of </a:t>
            </a:r>
            <a:r>
              <a:rPr lang="en-US" dirty="0">
                <a:solidFill>
                  <a:srgbClr val="0000FF"/>
                </a:solidFill>
              </a:rPr>
              <a:t>electron clearing electrodes in DAFNE</a:t>
            </a:r>
            <a:r>
              <a:rPr lang="en-US" dirty="0" smtClean="0">
                <a:solidFill>
                  <a:srgbClr val="0000FF"/>
                </a:solidFill>
              </a:rPr>
              <a:t> </a:t>
            </a:r>
          </a:p>
          <a:p>
            <a:endParaRPr lang="en-US" dirty="0" smtClean="0">
              <a:solidFill>
                <a:srgbClr val="0000FF"/>
              </a:solidFill>
            </a:endParaRPr>
          </a:p>
          <a:p>
            <a:r>
              <a:rPr lang="en-US" dirty="0" smtClean="0">
                <a:solidFill>
                  <a:srgbClr val="0000FF"/>
                </a:solidFill>
              </a:rPr>
              <a:t>Experimental </a:t>
            </a:r>
            <a:r>
              <a:rPr lang="en-US" dirty="0">
                <a:solidFill>
                  <a:srgbClr val="0000FF"/>
                </a:solidFill>
              </a:rPr>
              <a:t>measurements have shown an impressive effectiveness of these devices in mitigating the </a:t>
            </a:r>
            <a:r>
              <a:rPr lang="en-US" dirty="0" err="1">
                <a:solidFill>
                  <a:srgbClr val="0000FF"/>
                </a:solidFill>
              </a:rPr>
              <a:t>e</a:t>
            </a:r>
            <a:r>
              <a:rPr lang="en-US" dirty="0">
                <a:solidFill>
                  <a:srgbClr val="0000FF"/>
                </a:solidFill>
              </a:rPr>
              <a:t>-cloud impact on the positron beam dynamics</a:t>
            </a:r>
            <a:r>
              <a:rPr lang="en-US" dirty="0" smtClean="0">
                <a:solidFill>
                  <a:srgbClr val="0000FF"/>
                </a:solidFill>
              </a:rPr>
              <a:t>  </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62"/>
            <a:ext cx="8229600" cy="1143000"/>
          </a:xfrm>
        </p:spPr>
        <p:txBody>
          <a:bodyPr/>
          <a:lstStyle/>
          <a:p>
            <a:r>
              <a:rPr lang="en-US" dirty="0" smtClean="0">
                <a:solidFill>
                  <a:srgbClr val="FF0000"/>
                </a:solidFill>
              </a:rPr>
              <a:t>2012-2013  plans</a:t>
            </a:r>
            <a:endParaRPr lang="en-US" dirty="0">
              <a:solidFill>
                <a:srgbClr val="FF0000"/>
              </a:solidFill>
            </a:endParaRPr>
          </a:p>
        </p:txBody>
      </p:sp>
      <p:sp>
        <p:nvSpPr>
          <p:cNvPr id="3" name="Content Placeholder 2"/>
          <p:cNvSpPr>
            <a:spLocks noGrp="1"/>
          </p:cNvSpPr>
          <p:nvPr>
            <p:ph idx="1"/>
          </p:nvPr>
        </p:nvSpPr>
        <p:spPr>
          <a:xfrm>
            <a:off x="355600" y="1062038"/>
            <a:ext cx="8559800" cy="5930900"/>
          </a:xfrm>
        </p:spPr>
        <p:txBody>
          <a:bodyPr>
            <a:normAutofit fontScale="77500" lnSpcReduction="20000"/>
          </a:bodyPr>
          <a:lstStyle/>
          <a:p>
            <a:r>
              <a:rPr lang="en-US" dirty="0" smtClean="0">
                <a:solidFill>
                  <a:srgbClr val="FF0000"/>
                </a:solidFill>
              </a:rPr>
              <a:t>2012</a:t>
            </a:r>
            <a:r>
              <a:rPr lang="en-US" dirty="0" smtClean="0">
                <a:solidFill>
                  <a:srgbClr val="0000FF"/>
                </a:solidFill>
              </a:rPr>
              <a:t>: LNF coordinates </a:t>
            </a:r>
            <a:r>
              <a:rPr lang="en-US" dirty="0">
                <a:solidFill>
                  <a:srgbClr val="0000FF"/>
                </a:solidFill>
              </a:rPr>
              <a:t>the </a:t>
            </a:r>
            <a:r>
              <a:rPr lang="en-US" dirty="0">
                <a:solidFill>
                  <a:srgbClr val="FF0000"/>
                </a:solidFill>
              </a:rPr>
              <a:t>Damping Rings (DR) working group </a:t>
            </a:r>
            <a:r>
              <a:rPr lang="en-US" dirty="0">
                <a:solidFill>
                  <a:srgbClr val="0000FF"/>
                </a:solidFill>
              </a:rPr>
              <a:t>within the GDE,</a:t>
            </a:r>
            <a:r>
              <a:rPr lang="en-US" dirty="0" smtClean="0">
                <a:solidFill>
                  <a:srgbClr val="0000FF"/>
                </a:solidFill>
              </a:rPr>
              <a:t> for </a:t>
            </a:r>
            <a:r>
              <a:rPr lang="en-US" dirty="0">
                <a:solidFill>
                  <a:srgbClr val="0000FF"/>
                </a:solidFill>
              </a:rPr>
              <a:t>the</a:t>
            </a:r>
            <a:r>
              <a:rPr lang="en-US" dirty="0" smtClean="0">
                <a:solidFill>
                  <a:srgbClr val="0000FF"/>
                </a:solidFill>
              </a:rPr>
              <a:t> completion </a:t>
            </a:r>
            <a:r>
              <a:rPr lang="en-US" dirty="0">
                <a:solidFill>
                  <a:srgbClr val="0000FF"/>
                </a:solidFill>
              </a:rPr>
              <a:t>of the Technical Design </a:t>
            </a:r>
            <a:r>
              <a:rPr lang="en-US" dirty="0" smtClean="0">
                <a:solidFill>
                  <a:srgbClr val="0000FF"/>
                </a:solidFill>
              </a:rPr>
              <a:t>Report (TDR), </a:t>
            </a:r>
            <a:r>
              <a:rPr lang="en-US" dirty="0">
                <a:solidFill>
                  <a:srgbClr val="0000FF"/>
                </a:solidFill>
              </a:rPr>
              <a:t>due end of 2012</a:t>
            </a:r>
            <a:r>
              <a:rPr lang="en-US" dirty="0" smtClean="0">
                <a:solidFill>
                  <a:srgbClr val="0000FF"/>
                </a:solidFill>
              </a:rPr>
              <a:t> </a:t>
            </a:r>
          </a:p>
          <a:p>
            <a:endParaRPr lang="en-US" dirty="0" smtClean="0">
              <a:solidFill>
                <a:srgbClr val="0000FF"/>
              </a:solidFill>
            </a:endParaRPr>
          </a:p>
          <a:p>
            <a:r>
              <a:rPr lang="en-US" dirty="0" smtClean="0">
                <a:solidFill>
                  <a:srgbClr val="0000FF"/>
                </a:solidFill>
              </a:rPr>
              <a:t>The first </a:t>
            </a:r>
            <a:r>
              <a:rPr lang="en-US" dirty="0" smtClean="0">
                <a:solidFill>
                  <a:srgbClr val="FF0000"/>
                </a:solidFill>
              </a:rPr>
              <a:t>draft will be completed within July </a:t>
            </a:r>
            <a:r>
              <a:rPr lang="en-US" dirty="0" smtClean="0">
                <a:solidFill>
                  <a:srgbClr val="0000FF"/>
                </a:solidFill>
              </a:rPr>
              <a:t>with a relevant LNF contribution (Coordination, general issues, RF system, feedback systems, injection systems)</a:t>
            </a:r>
          </a:p>
          <a:p>
            <a:endParaRPr lang="en-US" dirty="0" smtClean="0">
              <a:solidFill>
                <a:srgbClr val="0000FF"/>
              </a:solidFill>
            </a:endParaRPr>
          </a:p>
          <a:p>
            <a:r>
              <a:rPr lang="en-US" dirty="0" smtClean="0">
                <a:solidFill>
                  <a:srgbClr val="FF0000"/>
                </a:solidFill>
              </a:rPr>
              <a:t>2013</a:t>
            </a:r>
            <a:r>
              <a:rPr lang="en-US" dirty="0" smtClean="0">
                <a:solidFill>
                  <a:srgbClr val="0000FF"/>
                </a:solidFill>
              </a:rPr>
              <a:t>: A </a:t>
            </a:r>
            <a:r>
              <a:rPr lang="en-US" dirty="0">
                <a:solidFill>
                  <a:srgbClr val="0000FF"/>
                </a:solidFill>
              </a:rPr>
              <a:t>Low </a:t>
            </a:r>
            <a:r>
              <a:rPr lang="en-US" dirty="0" err="1">
                <a:solidFill>
                  <a:srgbClr val="0000FF"/>
                </a:solidFill>
              </a:rPr>
              <a:t>Emittance</a:t>
            </a:r>
            <a:r>
              <a:rPr lang="en-US" dirty="0">
                <a:solidFill>
                  <a:srgbClr val="0000FF"/>
                </a:solidFill>
              </a:rPr>
              <a:t> Rings Collaboration started from the ILC and CLIC</a:t>
            </a:r>
            <a:r>
              <a:rPr lang="en-US" dirty="0" smtClean="0">
                <a:solidFill>
                  <a:srgbClr val="0000FF"/>
                </a:solidFill>
              </a:rPr>
              <a:t> damping rings working group, </a:t>
            </a:r>
            <a:r>
              <a:rPr lang="en-US" dirty="0">
                <a:solidFill>
                  <a:srgbClr val="0000FF"/>
                </a:solidFill>
              </a:rPr>
              <a:t>with strong </a:t>
            </a:r>
            <a:r>
              <a:rPr lang="en-US" dirty="0" err="1">
                <a:solidFill>
                  <a:srgbClr val="0000FF"/>
                </a:solidFill>
              </a:rPr>
              <a:t>involvment</a:t>
            </a:r>
            <a:r>
              <a:rPr lang="en-US" dirty="0">
                <a:solidFill>
                  <a:srgbClr val="0000FF"/>
                </a:solidFill>
              </a:rPr>
              <a:t> of </a:t>
            </a:r>
            <a:r>
              <a:rPr lang="en-US" dirty="0" err="1">
                <a:solidFill>
                  <a:srgbClr val="0000FF"/>
                </a:solidFill>
              </a:rPr>
              <a:t>SuperB</a:t>
            </a:r>
            <a:r>
              <a:rPr lang="en-US" dirty="0">
                <a:solidFill>
                  <a:srgbClr val="0000FF"/>
                </a:solidFill>
              </a:rPr>
              <a:t> group, with the scope to bring together scientific communities of synchrotron light sources,</a:t>
            </a:r>
            <a:r>
              <a:rPr lang="en-US" dirty="0" smtClean="0">
                <a:solidFill>
                  <a:srgbClr val="0000FF"/>
                </a:solidFill>
              </a:rPr>
              <a:t> damping </a:t>
            </a:r>
            <a:r>
              <a:rPr lang="en-US" dirty="0">
                <a:solidFill>
                  <a:srgbClr val="0000FF"/>
                </a:solidFill>
              </a:rPr>
              <a:t>rings and lepton colliders in order to communicate, identify and promote research work on common topics affecting the design of low </a:t>
            </a:r>
            <a:r>
              <a:rPr lang="en-US" dirty="0" err="1">
                <a:solidFill>
                  <a:srgbClr val="0000FF"/>
                </a:solidFill>
              </a:rPr>
              <a:t>emittance</a:t>
            </a:r>
            <a:r>
              <a:rPr lang="en-US" dirty="0">
                <a:solidFill>
                  <a:srgbClr val="0000FF"/>
                </a:solidFill>
              </a:rPr>
              <a:t> lepton </a:t>
            </a:r>
            <a:r>
              <a:rPr lang="en-US" dirty="0" smtClean="0">
                <a:solidFill>
                  <a:srgbClr val="0000FF"/>
                </a:solidFill>
              </a:rPr>
              <a:t>rings. A Network dedicated to low </a:t>
            </a:r>
            <a:r>
              <a:rPr lang="en-US" dirty="0" err="1" smtClean="0">
                <a:solidFill>
                  <a:srgbClr val="0000FF"/>
                </a:solidFill>
              </a:rPr>
              <a:t>emittance</a:t>
            </a:r>
            <a:r>
              <a:rPr lang="en-US" dirty="0" smtClean="0">
                <a:solidFill>
                  <a:srgbClr val="0000FF"/>
                </a:solidFill>
              </a:rPr>
              <a:t> rings is part of the EuCARD2 project under negotiations with EU.</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52400" y="685800"/>
            <a:ext cx="8686800" cy="762000"/>
          </a:xfrm>
        </p:spPr>
        <p:txBody>
          <a:bodyPr/>
          <a:lstStyle/>
          <a:p>
            <a:r>
              <a:rPr lang="en-US" sz="3200" b="1" dirty="0">
                <a:solidFill>
                  <a:srgbClr val="FF0000"/>
                </a:solidFill>
                <a:ea typeface="ＭＳ Ｐゴシック" pitchFamily="36" charset="-128"/>
                <a:cs typeface="ＭＳ Ｐゴシック" pitchFamily="36" charset="-128"/>
              </a:rPr>
              <a:t>Le </a:t>
            </a:r>
            <a:r>
              <a:rPr lang="en-US" sz="3200" b="1" dirty="0" err="1">
                <a:solidFill>
                  <a:srgbClr val="FF0000"/>
                </a:solidFill>
                <a:ea typeface="ＭＳ Ｐゴシック" pitchFamily="36" charset="-128"/>
                <a:cs typeface="ＭＳ Ｐゴシック" pitchFamily="36" charset="-128"/>
              </a:rPr>
              <a:t>Prospettive</a:t>
            </a:r>
            <a:r>
              <a:rPr lang="en-US" sz="3200" b="1" dirty="0">
                <a:solidFill>
                  <a:srgbClr val="FF0000"/>
                </a:solidFill>
                <a:ea typeface="ＭＳ Ｐゴシック" pitchFamily="36" charset="-128"/>
                <a:cs typeface="ＭＳ Ｐゴシック" pitchFamily="36" charset="-128"/>
              </a:rPr>
              <a:t> per </a:t>
            </a:r>
            <a:r>
              <a:rPr lang="en-US" sz="3200" b="1" dirty="0" err="1">
                <a:solidFill>
                  <a:srgbClr val="FF0000"/>
                </a:solidFill>
                <a:ea typeface="ＭＳ Ｐゴシック" pitchFamily="36" charset="-128"/>
                <a:cs typeface="ＭＳ Ｐゴシック" pitchFamily="36" charset="-128"/>
              </a:rPr>
              <a:t>l’INFN</a:t>
            </a:r>
            <a:r>
              <a:rPr lang="en-US" sz="3200" b="1" dirty="0">
                <a:solidFill>
                  <a:srgbClr val="FF0000"/>
                </a:solidFill>
                <a:ea typeface="ＭＳ Ｐゴシック" pitchFamily="36" charset="-128"/>
                <a:cs typeface="ＭＳ Ｐゴシック" pitchFamily="36" charset="-128"/>
              </a:rPr>
              <a:t> in ELI-NP</a:t>
            </a:r>
            <a:endParaRPr lang="en-US" sz="3200" b="1" dirty="0">
              <a:solidFill>
                <a:srgbClr val="FF0000"/>
              </a:solidFill>
              <a:latin typeface="Helvetica" pitchFamily="36" charset="0"/>
              <a:ea typeface="ＭＳ Ｐゴシック" pitchFamily="36" charset="-128"/>
              <a:cs typeface="ＭＳ Ｐゴシック" pitchFamily="36" charset="-128"/>
            </a:endParaRPr>
          </a:p>
        </p:txBody>
      </p:sp>
      <p:sp>
        <p:nvSpPr>
          <p:cNvPr id="17413" name="Rectangle 13"/>
          <p:cNvSpPr>
            <a:spLocks noChangeArrowheads="1"/>
          </p:cNvSpPr>
          <p:nvPr/>
        </p:nvSpPr>
        <p:spPr bwMode="auto">
          <a:xfrm>
            <a:off x="0" y="2057400"/>
            <a:ext cx="8839200" cy="4419600"/>
          </a:xfrm>
          <a:prstGeom prst="rect">
            <a:avLst/>
          </a:prstGeom>
          <a:noFill/>
          <a:ln w="9525">
            <a:noFill/>
            <a:miter lim="800000"/>
            <a:headEnd/>
            <a:tailEnd/>
          </a:ln>
        </p:spPr>
        <p:txBody>
          <a:bodyPr>
            <a:prstTxWarp prst="textNoShape">
              <a:avLst/>
            </a:prstTxWarp>
          </a:bodyPr>
          <a:lstStyle/>
          <a:p>
            <a:pPr marL="342900" indent="-342900" eaLnBrk="1" hangingPunct="1">
              <a:lnSpc>
                <a:spcPct val="120000"/>
              </a:lnSpc>
              <a:spcBef>
                <a:spcPct val="20000"/>
              </a:spcBef>
              <a:buFont typeface="Arial"/>
              <a:buChar char="•"/>
              <a:defRPr/>
            </a:pPr>
            <a:r>
              <a:rPr lang="en-US" sz="2000" b="1" dirty="0">
                <a:solidFill>
                  <a:srgbClr val="FF0000"/>
                </a:solidFill>
                <a:latin typeface="Times" pitchFamily="-111" charset="0"/>
              </a:rPr>
              <a:t>Fra i tre Pilastri di ELI (Hungary: Short Pulses, Praga: Secondary Sources, Bucharest: Nuclear Phyiscs) ELI-NP in Romania è il più interessante per l’INFN</a:t>
            </a:r>
            <a:r>
              <a:rPr lang="en-US" sz="2000" b="1" i="1" cap="small" dirty="0">
                <a:solidFill>
                  <a:srgbClr val="008000"/>
                </a:solidFill>
                <a:latin typeface="Times" pitchFamily="-111" charset="0"/>
              </a:rPr>
              <a:t>	</a:t>
            </a:r>
          </a:p>
          <a:p>
            <a:pPr marL="342900" indent="-342900" eaLnBrk="1" hangingPunct="1">
              <a:lnSpc>
                <a:spcPct val="120000"/>
              </a:lnSpc>
              <a:spcBef>
                <a:spcPct val="20000"/>
              </a:spcBef>
              <a:buClr>
                <a:srgbClr val="800000"/>
              </a:buClr>
              <a:buFontTx/>
              <a:buChar char="•"/>
              <a:defRPr/>
            </a:pPr>
            <a:r>
              <a:rPr lang="en-US" sz="2000" b="1" dirty="0">
                <a:solidFill>
                  <a:srgbClr val="800000"/>
                </a:solidFill>
                <a:latin typeface="Times" pitchFamily="-111" charset="0"/>
              </a:rPr>
              <a:t>Il suo caso scientifico è il più ricco per quanto riguarda la Fisica nucleare, sub-nucleare e fondamentale</a:t>
            </a:r>
          </a:p>
          <a:p>
            <a:pPr marL="342900" indent="-342900" eaLnBrk="1" hangingPunct="1">
              <a:lnSpc>
                <a:spcPct val="120000"/>
              </a:lnSpc>
              <a:spcBef>
                <a:spcPct val="20000"/>
              </a:spcBef>
              <a:buClr>
                <a:srgbClr val="800000"/>
              </a:buClr>
              <a:buFontTx/>
              <a:buChar char="•"/>
              <a:defRPr/>
            </a:pPr>
            <a:r>
              <a:rPr lang="en-US" sz="2000" b="1" dirty="0">
                <a:solidFill>
                  <a:srgbClr val="0000FF"/>
                </a:solidFill>
                <a:latin typeface="Times" pitchFamily="-111" charset="0"/>
              </a:rPr>
              <a:t>Una delle sue componenti più uniche e importanti, la Compton gamma-ray Source, è basata su tecnologia (RF Linac ad alta brillanza) di cui il gruppo SPARC/SPARX/PLASMONX è leader in europa e nel mondo</a:t>
            </a:r>
          </a:p>
        </p:txBody>
      </p:sp>
      <p:sp>
        <p:nvSpPr>
          <p:cNvPr id="17414" name="CasellaDiTesto 6"/>
          <p:cNvSpPr txBox="1">
            <a:spLocks noChangeArrowheads="1"/>
          </p:cNvSpPr>
          <p:nvPr/>
        </p:nvSpPr>
        <p:spPr bwMode="auto">
          <a:xfrm>
            <a:off x="9334500" y="-12700"/>
            <a:ext cx="184150" cy="461963"/>
          </a:xfrm>
          <a:prstGeom prst="rect">
            <a:avLst/>
          </a:prstGeom>
          <a:noFill/>
          <a:ln w="9525">
            <a:noFill/>
            <a:miter lim="800000"/>
            <a:headEnd/>
            <a:tailEnd/>
          </a:ln>
        </p:spPr>
        <p:txBody>
          <a:bodyPr wrap="none">
            <a:prstTxWarp prst="textNoShape">
              <a:avLst/>
            </a:prstTxWarp>
            <a:spAutoFit/>
          </a:bodyPr>
          <a:lstStyle/>
          <a:p>
            <a:endParaRPr lang="it-IT"/>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1905000" y="457200"/>
            <a:ext cx="6977063" cy="842963"/>
          </a:xfrm>
        </p:spPr>
        <p:txBody>
          <a:bodyPr/>
          <a:lstStyle/>
          <a:p>
            <a:pPr eaLnBrk="1" hangingPunct="1"/>
            <a:r>
              <a:rPr lang="en-US" sz="4000" b="1" i="1" dirty="0">
                <a:solidFill>
                  <a:srgbClr val="FF0000"/>
                </a:solidFill>
                <a:latin typeface="Times New Roman" pitchFamily="36" charset="0"/>
                <a:ea typeface="ＭＳ Ｐゴシック" pitchFamily="36" charset="-128"/>
                <a:cs typeface="ＭＳ Ｐゴシック" pitchFamily="36" charset="-128"/>
              </a:rPr>
              <a:t>ELI-NP  “Start-up” Activities</a:t>
            </a:r>
            <a:endParaRPr lang="en-GB" sz="2800" i="1" dirty="0">
              <a:solidFill>
                <a:srgbClr val="FF0000"/>
              </a:solidFill>
              <a:latin typeface="Times New Roman" pitchFamily="36" charset="0"/>
              <a:ea typeface="Times New Roman" pitchFamily="36" charset="0"/>
              <a:cs typeface="Times New Roman" pitchFamily="36" charset="0"/>
            </a:endParaRPr>
          </a:p>
        </p:txBody>
      </p:sp>
      <p:sp>
        <p:nvSpPr>
          <p:cNvPr id="5" name="Rectangle 3"/>
          <p:cNvSpPr txBox="1">
            <a:spLocks noRot="1" noChangeArrowheads="1"/>
          </p:cNvSpPr>
          <p:nvPr/>
        </p:nvSpPr>
        <p:spPr bwMode="auto">
          <a:xfrm>
            <a:off x="457200" y="1600200"/>
            <a:ext cx="8686800" cy="4829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2400" b="1"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February 2010 </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1"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a:t>
            </a: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Workshop Scientific case</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endPar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2400" b="1"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April 2010</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1"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“White Book”</a:t>
            </a: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(100 scientists, 30 institutions)   </a:t>
            </a:r>
            <a:r>
              <a:rPr kumimoji="0" lang="en-GB" sz="2400" b="0" i="0" u="none" strike="noStrike" kern="0" cap="none" spc="0" normalizeH="0" baseline="0" noProof="0" dirty="0" smtClean="0">
                <a:ln>
                  <a:noFill/>
                </a:ln>
                <a:solidFill>
                  <a:srgbClr val="0000FF"/>
                </a:solidFill>
                <a:effectLst/>
                <a:uLnTx/>
                <a:uFillTx/>
                <a:latin typeface="Times New Roman" pitchFamily="36" charset="0"/>
                <a:ea typeface="Times New Roman" pitchFamily="36" charset="0"/>
                <a:cs typeface="Times New Roman" pitchFamily="36" charset="0"/>
              </a:rPr>
              <a:t>(</a:t>
            </a:r>
            <a:r>
              <a:rPr kumimoji="0" lang="en-GB" sz="2400" b="0" i="0" u="none" strike="noStrike" kern="0" cap="none" spc="0" normalizeH="0" baseline="0" noProof="0" dirty="0" err="1" smtClean="0">
                <a:ln>
                  <a:noFill/>
                </a:ln>
                <a:solidFill>
                  <a:srgbClr val="FF0000"/>
                </a:solidFill>
                <a:effectLst/>
                <a:uLnTx/>
                <a:uFillTx/>
                <a:latin typeface="Times New Roman" pitchFamily="36" charset="0"/>
                <a:ea typeface="Times New Roman" pitchFamily="36" charset="0"/>
                <a:cs typeface="Times New Roman" pitchFamily="36" charset="0"/>
              </a:rPr>
              <a:t>www.eli-np.ro</a:t>
            </a:r>
            <a:r>
              <a:rPr kumimoji="0" lang="en-GB" sz="2400" b="0" i="0" u="none" strike="noStrike" kern="0" cap="none" spc="0" normalizeH="0" baseline="0" noProof="0" dirty="0" smtClean="0">
                <a:ln>
                  <a:noFill/>
                </a:ln>
                <a:solidFill>
                  <a:srgbClr val="0000FF"/>
                </a:solidFill>
                <a:effectLst/>
                <a:uLnTx/>
                <a:uFillTx/>
                <a:latin typeface="Times New Roman" pitchFamily="36" charset="0"/>
                <a:ea typeface="Times New Roman" pitchFamily="36" charset="0"/>
                <a:cs typeface="Times New Roman" pitchFamily="36" charset="0"/>
              </a:rPr>
              <a:t>)</a:t>
            </a:r>
            <a:endPar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endParaRP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editors: D. </a:t>
            </a:r>
            <a:r>
              <a:rPr kumimoji="0" lang="en-US" sz="2400" b="0" i="1" u="none" strike="noStrike" kern="0" cap="none" spc="0" normalizeH="0" baseline="0" noProof="0" dirty="0" err="1" smtClean="0">
                <a:ln>
                  <a:noFill/>
                </a:ln>
                <a:solidFill>
                  <a:srgbClr val="0000FF"/>
                </a:solidFill>
                <a:effectLst/>
                <a:uLnTx/>
                <a:uFillTx/>
                <a:latin typeface="Times New Roman" pitchFamily="36" charset="0"/>
                <a:ea typeface="ＭＳ Ｐゴシック" pitchFamily="36" charset="-128"/>
                <a:cs typeface="ＭＳ Ｐゴシック" pitchFamily="36" charset="-128"/>
              </a:rPr>
              <a:t>Habs</a:t>
            </a: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et al.</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endPar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2400" b="1"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August 2010</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Feasibility Study:  280 </a:t>
            </a:r>
            <a:r>
              <a:rPr kumimoji="0" lang="en-US" sz="2400" b="0" i="1" u="none" strike="noStrike" kern="0" cap="none" spc="0" normalizeH="0" baseline="0" noProof="0" dirty="0" err="1" smtClean="0">
                <a:ln>
                  <a:noFill/>
                </a:ln>
                <a:solidFill>
                  <a:srgbClr val="0000FF"/>
                </a:solidFill>
                <a:effectLst/>
                <a:uLnTx/>
                <a:uFillTx/>
                <a:latin typeface="Times New Roman" pitchFamily="36" charset="0"/>
                <a:ea typeface="ＭＳ Ｐゴシック" pitchFamily="36" charset="-128"/>
                <a:cs typeface="ＭＳ Ｐゴシック" pitchFamily="36" charset="-128"/>
              </a:rPr>
              <a:t>Meuro</a:t>
            </a: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80 Mil. Lasers and beam transport</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0" i="1" u="none" strike="noStrike" kern="0" cap="none" spc="0" normalizeH="0" baseline="0" noProof="0" dirty="0" smtClean="0">
                <a:ln>
                  <a:noFill/>
                </a:ln>
                <a:solidFill>
                  <a:srgbClr val="FF0000"/>
                </a:solidFill>
                <a:effectLst/>
                <a:uLnTx/>
                <a:uFillTx/>
                <a:latin typeface="Times New Roman" pitchFamily="36" charset="0"/>
                <a:ea typeface="ＭＳ Ｐゴシック" pitchFamily="36" charset="-128"/>
                <a:cs typeface="ＭＳ Ｐゴシック" pitchFamily="36" charset="-128"/>
              </a:rPr>
              <a:t>                                                     60 Mil. </a:t>
            </a:r>
            <a:r>
              <a:rPr kumimoji="0" lang="el-GR" sz="2400" b="0" i="1" u="none" strike="noStrike" kern="0" cap="none" spc="0" normalizeH="0" baseline="0" noProof="0" dirty="0" smtClean="0">
                <a:ln>
                  <a:noFill/>
                </a:ln>
                <a:solidFill>
                  <a:srgbClr val="FF0000"/>
                </a:solidFill>
                <a:effectLst/>
                <a:uLnTx/>
                <a:uFillTx/>
                <a:latin typeface="Times New Roman" pitchFamily="36" charset="0"/>
                <a:ea typeface="Times New Roman" pitchFamily="36" charset="0"/>
                <a:cs typeface="Times New Roman" pitchFamily="36" charset="0"/>
              </a:rPr>
              <a:t>γ</a:t>
            </a:r>
            <a:r>
              <a:rPr kumimoji="0" lang="en-US" sz="2400" b="0" i="1" u="none" strike="noStrike" kern="0" cap="none" spc="0" normalizeH="0" baseline="0" noProof="0" dirty="0" smtClean="0">
                <a:ln>
                  <a:noFill/>
                </a:ln>
                <a:solidFill>
                  <a:srgbClr val="FF0000"/>
                </a:solidFill>
                <a:effectLst/>
                <a:uLnTx/>
                <a:uFillTx/>
                <a:latin typeface="Times New Roman" pitchFamily="36" charset="0"/>
                <a:ea typeface="Times New Roman" pitchFamily="36" charset="0"/>
                <a:cs typeface="Times New Roman" pitchFamily="36" charset="0"/>
              </a:rPr>
              <a:t> beam</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Times New Roman" pitchFamily="36" charset="0"/>
                <a:cs typeface="Times New Roman" pitchFamily="36" charset="0"/>
              </a:rPr>
              <a:t>                                                     60 Mil. Construction</a:t>
            </a: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Times New Roman" pitchFamily="36" charset="0"/>
                <a:cs typeface="Times New Roman" pitchFamily="36" charset="0"/>
              </a:rPr>
              <a:t>                                                     24 Mil. Experiments</a:t>
            </a:r>
            <a:endPar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endParaRPr>
          </a:p>
          <a:p>
            <a:pPr marL="342900" marR="0" lvl="0" indent="-342900" algn="l" defTabSz="914400" rtl="0" eaLnBrk="1" fontAlgn="base" latinLnBrk="0" hangingPunct="1">
              <a:lnSpc>
                <a:spcPct val="80000"/>
              </a:lnSpc>
              <a:spcBef>
                <a:spcPct val="20000"/>
              </a:spcBef>
              <a:spcAft>
                <a:spcPct val="0"/>
              </a:spcAft>
              <a:buClrTx/>
              <a:buSzTx/>
              <a:buFont typeface="Wingdings" pitchFamily="36" charset="2"/>
              <a:buNone/>
              <a:tabLst/>
              <a:defRPr/>
            </a:pPr>
            <a:r>
              <a:rPr kumimoji="0" lang="en-US" sz="2400" b="0" i="1" u="none" strike="noStrike" kern="0" cap="none" spc="0" normalizeH="0" baseline="0" noProof="0" dirty="0" smtClean="0">
                <a:ln>
                  <a:noFill/>
                </a:ln>
                <a:solidFill>
                  <a:srgbClr val="0000FF"/>
                </a:solidFill>
                <a:effectLst/>
                <a:uLnTx/>
                <a:uFillTx/>
                <a:latin typeface="Times New Roman" pitchFamily="36" charset="0"/>
                <a:ea typeface="ＭＳ Ｐゴシック" pitchFamily="36" charset="-128"/>
                <a:cs typeface="ＭＳ Ｐゴシック" pitchFamily="36" charset="-128"/>
              </a:rPr>
              <a:t>                                                     23 Mil. Personnel</a:t>
            </a:r>
            <a:endParaRPr kumimoji="0" lang="en-US" sz="2400" b="0" i="1" u="none" strike="noStrike" kern="0" cap="none" spc="0" normalizeH="0" baseline="0" noProof="0" dirty="0">
              <a:ln>
                <a:noFill/>
              </a:ln>
              <a:solidFill>
                <a:srgbClr val="0000FF"/>
              </a:solidFill>
              <a:effectLst/>
              <a:uLnTx/>
              <a:uFillTx/>
              <a:latin typeface="Times New Roman" pitchFamily="36" charset="0"/>
              <a:ea typeface="ＭＳ Ｐゴシック" pitchFamily="36" charset="-128"/>
              <a:cs typeface="ＭＳ Ｐゴシック" pitchFamily="36" charset="-128"/>
            </a:endParaRPr>
          </a:p>
        </p:txBody>
      </p:sp>
      <p:pic>
        <p:nvPicPr>
          <p:cNvPr id="6" name="Picture 2" descr="rain_ban"/>
          <p:cNvPicPr>
            <a:picLocks noChangeArrowheads="1"/>
          </p:cNvPicPr>
          <p:nvPr/>
        </p:nvPicPr>
        <p:blipFill>
          <a:blip r:embed="rId3"/>
          <a:srcRect/>
          <a:stretch>
            <a:fillRect/>
          </a:stretch>
        </p:blipFill>
        <p:spPr bwMode="auto">
          <a:xfrm>
            <a:off x="454025" y="1214438"/>
            <a:ext cx="8305800" cy="53975"/>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0" y="0"/>
          <a:ext cx="1719263" cy="1214438"/>
        </p:xfrm>
        <a:graphic>
          <a:graphicData uri="http://schemas.openxmlformats.org/presentationml/2006/ole">
            <p:oleObj spid="_x0000_s247810" name="Acrobat Document" r:id="rId4" imgW="10706100" imgH="7569200" progId="">
              <p:embed/>
            </p:oleObj>
          </a:graphicData>
        </a:graphic>
      </p:graphicFrame>
      <p:sp>
        <p:nvSpPr>
          <p:cNvPr id="8" name="Rectangle 2"/>
          <p:cNvSpPr txBox="1">
            <a:spLocks noChangeArrowheads="1"/>
          </p:cNvSpPr>
          <p:nvPr/>
        </p:nvSpPr>
        <p:spPr bwMode="auto">
          <a:xfrm>
            <a:off x="6553200" y="6400800"/>
            <a:ext cx="2590800" cy="457200"/>
          </a:xfrm>
          <a:prstGeom prst="rect">
            <a:avLst/>
          </a:prstGeom>
          <a:solidFill>
            <a:srgbClr val="FFFF00"/>
          </a:solidFill>
          <a:ln w="9525">
            <a:noFill/>
            <a:miter lim="800000"/>
            <a:headEnd/>
            <a:tailEnd/>
          </a:ln>
        </p:spPr>
        <p:txBody>
          <a:bodyPr anchor="ctr">
            <a:prstTxWarp prst="textNoShape">
              <a:avLst/>
            </a:prstTxWarp>
          </a:bodyPr>
          <a:lstStyle/>
          <a:p>
            <a:pPr algn="ctr">
              <a:defRPr/>
            </a:pPr>
            <a:r>
              <a:rPr lang="en-US" sz="1800" b="1" kern="0">
                <a:solidFill>
                  <a:srgbClr val="CC0000"/>
                </a:solidFill>
                <a:latin typeface="+mj-lt"/>
                <a:ea typeface="ＭＳ Ｐゴシック" charset="-128"/>
                <a:cs typeface="ＭＳ Ｐゴシック" charset="-128"/>
              </a:rPr>
              <a:t>Courtesy Victor Zamfir</a:t>
            </a:r>
            <a:endParaRPr lang="en-US" sz="1800" b="1" kern="0">
              <a:solidFill>
                <a:srgbClr val="CC0000"/>
              </a:solidFill>
              <a:latin typeface="Helvetica"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83150" y="1765300"/>
            <a:ext cx="3683000" cy="982662"/>
          </a:xfrm>
        </p:spPr>
        <p:txBody>
          <a:bodyPr/>
          <a:lstStyle/>
          <a:p>
            <a:r>
              <a:rPr lang="en-US" b="1" dirty="0" smtClean="0">
                <a:solidFill>
                  <a:srgbClr val="FF0000"/>
                </a:solidFill>
              </a:rPr>
              <a:t>ELI-NP</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431801" y="1332089"/>
            <a:ext cx="3848099" cy="5437954"/>
          </a:xfrm>
          <a:prstGeom prst="rect">
            <a:avLst/>
          </a:prstGeom>
        </p:spPr>
      </p:pic>
      <p:pic>
        <p:nvPicPr>
          <p:cNvPr id="7" name="Picture 6"/>
          <p:cNvPicPr>
            <a:picLocks noChangeAspect="1"/>
          </p:cNvPicPr>
          <p:nvPr/>
        </p:nvPicPr>
        <p:blipFill>
          <a:blip r:embed="rId3"/>
          <a:stretch>
            <a:fillRect/>
          </a:stretch>
        </p:blipFill>
        <p:spPr>
          <a:xfrm>
            <a:off x="4432300" y="3248370"/>
            <a:ext cx="4670694" cy="2923830"/>
          </a:xfrm>
          <a:prstGeom prst="rect">
            <a:avLst/>
          </a:prstGeom>
        </p:spPr>
      </p:pic>
      <p:pic>
        <p:nvPicPr>
          <p:cNvPr id="8" name="Picture 7"/>
          <p:cNvPicPr>
            <a:picLocks noChangeAspect="1"/>
          </p:cNvPicPr>
          <p:nvPr/>
        </p:nvPicPr>
        <p:blipFill>
          <a:blip r:embed="rId4"/>
          <a:stretch>
            <a:fillRect/>
          </a:stretch>
        </p:blipFill>
        <p:spPr>
          <a:xfrm>
            <a:off x="203200" y="0"/>
            <a:ext cx="8648700" cy="1281289"/>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egnaposto data 2"/>
          <p:cNvSpPr>
            <a:spLocks noGrp="1"/>
          </p:cNvSpPr>
          <p:nvPr>
            <p:ph type="dt" sz="quarter" idx="10"/>
          </p:nvPr>
        </p:nvSpPr>
        <p:spPr>
          <a:noFill/>
        </p:spPr>
        <p:txBody>
          <a:bodyPr/>
          <a:lstStyle/>
          <a:p>
            <a:r>
              <a:rPr lang="it-IT">
                <a:latin typeface="Times" pitchFamily="36" charset="0"/>
              </a:rPr>
              <a:t>LI2FE @ MEPhI, Moscow, July 2011</a:t>
            </a:r>
            <a:endParaRPr lang="en-US">
              <a:latin typeface="Times" pitchFamily="36" charset="0"/>
            </a:endParaRPr>
          </a:p>
        </p:txBody>
      </p:sp>
      <p:pic>
        <p:nvPicPr>
          <p:cNvPr id="21507" name="Immagine 4" descr="screenshot_03.jpg"/>
          <p:cNvPicPr>
            <a:picLocks noChangeAspect="1"/>
          </p:cNvPicPr>
          <p:nvPr/>
        </p:nvPicPr>
        <p:blipFill>
          <a:blip r:embed="rId3"/>
          <a:srcRect/>
          <a:stretch>
            <a:fillRect/>
          </a:stretch>
        </p:blipFill>
        <p:spPr bwMode="auto">
          <a:xfrm>
            <a:off x="762000" y="914400"/>
            <a:ext cx="7391400" cy="5448300"/>
          </a:xfrm>
          <a:prstGeom prst="rect">
            <a:avLst/>
          </a:prstGeom>
          <a:noFill/>
          <a:ln w="9525">
            <a:noFill/>
            <a:miter lim="800000"/>
            <a:headEnd/>
            <a:tailEnd/>
          </a:ln>
        </p:spPr>
      </p:pic>
      <p:sp>
        <p:nvSpPr>
          <p:cNvPr id="6" name="Rectangle 2"/>
          <p:cNvSpPr txBox="1">
            <a:spLocks noChangeArrowheads="1"/>
          </p:cNvSpPr>
          <p:nvPr/>
        </p:nvSpPr>
        <p:spPr bwMode="auto">
          <a:xfrm>
            <a:off x="6553200" y="6400800"/>
            <a:ext cx="2590800" cy="457200"/>
          </a:xfrm>
          <a:prstGeom prst="rect">
            <a:avLst/>
          </a:prstGeom>
          <a:solidFill>
            <a:srgbClr val="FFFF00"/>
          </a:solidFill>
          <a:ln w="9525">
            <a:noFill/>
            <a:miter lim="800000"/>
            <a:headEnd/>
            <a:tailEnd/>
          </a:ln>
        </p:spPr>
        <p:txBody>
          <a:bodyPr anchor="ctr">
            <a:prstTxWarp prst="textNoShape">
              <a:avLst/>
            </a:prstTxWarp>
          </a:bodyPr>
          <a:lstStyle/>
          <a:p>
            <a:pPr algn="ctr">
              <a:defRPr/>
            </a:pPr>
            <a:r>
              <a:rPr lang="en-US" sz="1800" b="1" kern="0">
                <a:solidFill>
                  <a:srgbClr val="CC0000"/>
                </a:solidFill>
                <a:latin typeface="+mj-lt"/>
                <a:ea typeface="ＭＳ Ｐゴシック" charset="-128"/>
                <a:cs typeface="ＭＳ Ｐゴシック" charset="-128"/>
              </a:rPr>
              <a:t>Courtesy Toshi Tajima</a:t>
            </a:r>
            <a:endParaRPr lang="en-US" sz="1800" b="1" kern="0">
              <a:solidFill>
                <a:srgbClr val="CC0000"/>
              </a:solidFill>
              <a:latin typeface="Helvetica" charset="0"/>
              <a:ea typeface="ＭＳ Ｐゴシック" charset="-128"/>
              <a:cs typeface="ＭＳ Ｐゴシック" charset="-128"/>
            </a:endParaRPr>
          </a:p>
        </p:txBody>
      </p:sp>
      <p:sp>
        <p:nvSpPr>
          <p:cNvPr id="5" name="Rectangle 2"/>
          <p:cNvSpPr txBox="1">
            <a:spLocks noChangeArrowheads="1"/>
          </p:cNvSpPr>
          <p:nvPr/>
        </p:nvSpPr>
        <p:spPr bwMode="auto">
          <a:xfrm>
            <a:off x="0" y="0"/>
            <a:ext cx="9144000" cy="914400"/>
          </a:xfrm>
          <a:prstGeom prst="rect">
            <a:avLst/>
          </a:prstGeom>
          <a:solidFill>
            <a:srgbClr val="FFFF00"/>
          </a:solidFill>
          <a:ln w="9525">
            <a:noFill/>
            <a:miter lim="800000"/>
            <a:headEnd/>
            <a:tailEnd/>
          </a:ln>
        </p:spPr>
        <p:txBody>
          <a:bodyPr anchor="ctr">
            <a:prstTxWarp prst="textNoShape">
              <a:avLst/>
            </a:prstTxWarp>
          </a:bodyPr>
          <a:lstStyle/>
          <a:p>
            <a:pPr algn="ctr">
              <a:defRPr/>
            </a:pPr>
            <a:r>
              <a:rPr lang="en-US" sz="2800" b="1" kern="0">
                <a:solidFill>
                  <a:srgbClr val="CC0000"/>
                </a:solidFill>
                <a:latin typeface="+mj-lt"/>
                <a:ea typeface="ＭＳ Ｐゴシック" charset="-128"/>
                <a:cs typeface="ＭＳ Ｐゴシック" charset="-128"/>
              </a:rPr>
              <a:t>Studiare il nucleo e le particelle sub-nucleari con la luce</a:t>
            </a:r>
            <a:endParaRPr lang="en-US" sz="2800" b="1" kern="0">
              <a:solidFill>
                <a:srgbClr val="CC0000"/>
              </a:solidFill>
              <a:latin typeface="Helvetica"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1" name="Picture 7" descr="schita_2D"/>
          <p:cNvPicPr>
            <a:picLocks noGrp="1" noChangeAspect="1" noChangeArrowheads="1"/>
          </p:cNvPicPr>
          <p:nvPr>
            <p:ph idx="4294967295"/>
          </p:nvPr>
        </p:nvPicPr>
        <p:blipFill>
          <a:blip r:embed="rId4"/>
          <a:srcRect/>
          <a:stretch>
            <a:fillRect/>
          </a:stretch>
        </p:blipFill>
        <p:spPr>
          <a:xfrm>
            <a:off x="1785938" y="26988"/>
            <a:ext cx="6348412" cy="6858000"/>
          </a:xfrm>
        </p:spPr>
      </p:pic>
      <p:graphicFrame>
        <p:nvGraphicFramePr>
          <p:cNvPr id="27650" name="Object 3"/>
          <p:cNvGraphicFramePr>
            <a:graphicFrameLocks noChangeAspect="1"/>
          </p:cNvGraphicFramePr>
          <p:nvPr/>
        </p:nvGraphicFramePr>
        <p:xfrm>
          <a:off x="0" y="0"/>
          <a:ext cx="1719263" cy="1214438"/>
        </p:xfrm>
        <a:graphic>
          <a:graphicData uri="http://schemas.openxmlformats.org/presentationml/2006/ole">
            <p:oleObj spid="_x0000_s227330" name="Acrobat Document" r:id="rId5" imgW="10706100" imgH="7569200" progId="">
              <p:embed/>
            </p:oleObj>
          </a:graphicData>
        </a:graphic>
      </p:graphicFrame>
      <p:sp>
        <p:nvSpPr>
          <p:cNvPr id="27652" name="CasellaDiTesto 3"/>
          <p:cNvSpPr txBox="1">
            <a:spLocks noChangeArrowheads="1"/>
          </p:cNvSpPr>
          <p:nvPr/>
        </p:nvSpPr>
        <p:spPr bwMode="auto">
          <a:xfrm>
            <a:off x="228600" y="1676400"/>
            <a:ext cx="1158875" cy="1200150"/>
          </a:xfrm>
          <a:prstGeom prst="rect">
            <a:avLst/>
          </a:prstGeom>
          <a:noFill/>
          <a:ln w="9525">
            <a:noFill/>
            <a:miter lim="800000"/>
            <a:headEnd/>
            <a:tailEnd/>
          </a:ln>
        </p:spPr>
        <p:txBody>
          <a:bodyPr wrap="none">
            <a:prstTxWarp prst="textNoShape">
              <a:avLst/>
            </a:prstTxWarp>
            <a:spAutoFit/>
          </a:bodyPr>
          <a:lstStyle/>
          <a:p>
            <a:r>
              <a:rPr lang="it-IT"/>
              <a:t>Pianta</a:t>
            </a:r>
          </a:p>
          <a:p>
            <a:r>
              <a:rPr lang="it-IT"/>
              <a:t>Edificio</a:t>
            </a:r>
          </a:p>
          <a:p>
            <a:r>
              <a:rPr lang="it-IT"/>
              <a:t>ELI-NP</a:t>
            </a:r>
          </a:p>
        </p:txBody>
      </p:sp>
      <p:sp>
        <p:nvSpPr>
          <p:cNvPr id="27653" name="Ovale 4"/>
          <p:cNvSpPr>
            <a:spLocks noChangeArrowheads="1"/>
          </p:cNvSpPr>
          <p:nvPr/>
        </p:nvSpPr>
        <p:spPr bwMode="auto">
          <a:xfrm>
            <a:off x="2133600" y="4953000"/>
            <a:ext cx="5791200" cy="914400"/>
          </a:xfrm>
          <a:prstGeom prst="ellipse">
            <a:avLst/>
          </a:prstGeom>
          <a:solidFill>
            <a:schemeClr val="accent1">
              <a:alpha val="0"/>
            </a:schemeClr>
          </a:solidFill>
          <a:ln w="9525">
            <a:solidFill>
              <a:schemeClr val="tx1"/>
            </a:solidFill>
            <a:round/>
            <a:headEnd/>
            <a:tailEnd/>
          </a:ln>
        </p:spPr>
        <p:txBody>
          <a:bodyPr>
            <a:prstTxWarp prst="textNoShape">
              <a:avLst/>
            </a:prstTxWarp>
          </a:bodyPr>
          <a:lstStyle/>
          <a:p>
            <a:endParaRPr lang="it-IT"/>
          </a:p>
        </p:txBody>
      </p:sp>
      <p:sp>
        <p:nvSpPr>
          <p:cNvPr id="27654" name="CasellaDiTesto 5"/>
          <p:cNvSpPr txBox="1">
            <a:spLocks noChangeArrowheads="1"/>
          </p:cNvSpPr>
          <p:nvPr/>
        </p:nvSpPr>
        <p:spPr bwMode="auto">
          <a:xfrm>
            <a:off x="152400" y="4876800"/>
            <a:ext cx="1928533" cy="923330"/>
          </a:xfrm>
          <a:prstGeom prst="rect">
            <a:avLst/>
          </a:prstGeom>
          <a:noFill/>
          <a:ln w="9525">
            <a:noFill/>
            <a:miter lim="800000"/>
            <a:headEnd/>
            <a:tailEnd/>
          </a:ln>
        </p:spPr>
        <p:txBody>
          <a:bodyPr wrap="none">
            <a:prstTxWarp prst="textNoShape">
              <a:avLst/>
            </a:prstTxWarp>
            <a:spAutoFit/>
          </a:bodyPr>
          <a:lstStyle/>
          <a:p>
            <a:r>
              <a:rPr lang="it-IT" dirty="0"/>
              <a:t>RF </a:t>
            </a:r>
            <a:r>
              <a:rPr lang="it-IT" dirty="0" err="1"/>
              <a:t>Linac</a:t>
            </a:r>
            <a:endParaRPr lang="it-IT" dirty="0" smtClean="0"/>
          </a:p>
          <a:p>
            <a:r>
              <a:rPr lang="it-IT" dirty="0" smtClean="0"/>
              <a:t>Da 700 </a:t>
            </a:r>
            <a:r>
              <a:rPr lang="it-IT" dirty="0" err="1"/>
              <a:t>MeV</a:t>
            </a:r>
            <a:endParaRPr lang="it-IT" dirty="0"/>
          </a:p>
          <a:p>
            <a:r>
              <a:rPr lang="it-IT" dirty="0"/>
              <a:t>e </a:t>
            </a:r>
            <a:r>
              <a:rPr lang="it-IT" dirty="0" err="1"/>
              <a:t>Compton-Source</a:t>
            </a:r>
            <a:endParaRPr lang="it-IT" dirty="0"/>
          </a:p>
        </p:txBody>
      </p:sp>
      <p:sp>
        <p:nvSpPr>
          <p:cNvPr id="27655" name="Ovale 6"/>
          <p:cNvSpPr>
            <a:spLocks noChangeArrowheads="1"/>
          </p:cNvSpPr>
          <p:nvPr/>
        </p:nvSpPr>
        <p:spPr bwMode="auto">
          <a:xfrm>
            <a:off x="2743200" y="685800"/>
            <a:ext cx="1981200" cy="3276600"/>
          </a:xfrm>
          <a:prstGeom prst="ellipse">
            <a:avLst/>
          </a:prstGeom>
          <a:solidFill>
            <a:schemeClr val="accent1">
              <a:alpha val="0"/>
            </a:schemeClr>
          </a:solidFill>
          <a:ln w="9525">
            <a:solidFill>
              <a:schemeClr val="tx1"/>
            </a:solidFill>
            <a:round/>
            <a:headEnd/>
            <a:tailEnd/>
          </a:ln>
        </p:spPr>
        <p:txBody>
          <a:bodyPr>
            <a:prstTxWarp prst="textNoShape">
              <a:avLst/>
            </a:prstTxWarp>
          </a:bodyPr>
          <a:lstStyle/>
          <a:p>
            <a:endParaRPr lang="it-IT"/>
          </a:p>
        </p:txBody>
      </p:sp>
      <p:sp>
        <p:nvSpPr>
          <p:cNvPr id="27656" name="CasellaDiTesto 3"/>
          <p:cNvSpPr txBox="1">
            <a:spLocks noChangeArrowheads="1"/>
          </p:cNvSpPr>
          <p:nvPr/>
        </p:nvSpPr>
        <p:spPr bwMode="auto">
          <a:xfrm>
            <a:off x="2667000" y="228600"/>
            <a:ext cx="3827463" cy="461963"/>
          </a:xfrm>
          <a:prstGeom prst="rect">
            <a:avLst/>
          </a:prstGeom>
          <a:noFill/>
          <a:ln w="9525">
            <a:noFill/>
            <a:miter lim="800000"/>
            <a:headEnd/>
            <a:tailEnd/>
          </a:ln>
        </p:spPr>
        <p:txBody>
          <a:bodyPr wrap="none">
            <a:prstTxWarp prst="textNoShape">
              <a:avLst/>
            </a:prstTxWarp>
            <a:spAutoFit/>
          </a:bodyPr>
          <a:lstStyle/>
          <a:p>
            <a:r>
              <a:rPr lang="it-IT"/>
              <a:t>Due Laser Apollon da 10 PW</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727200" y="3022600"/>
            <a:ext cx="5772133" cy="707886"/>
          </a:xfrm>
          <a:prstGeom prst="rect">
            <a:avLst/>
          </a:prstGeom>
          <a:noFill/>
        </p:spPr>
        <p:txBody>
          <a:bodyPr wrap="none" rtlCol="0">
            <a:spAutoFit/>
          </a:bodyPr>
          <a:lstStyle/>
          <a:p>
            <a:r>
              <a:rPr lang="en-US" sz="4000" dirty="0" smtClean="0">
                <a:solidFill>
                  <a:srgbClr val="0000FF"/>
                </a:solidFill>
                <a:latin typeface="Comic Sans MS"/>
                <a:cs typeface="Comic Sans MS"/>
              </a:rPr>
              <a:t>Grazie  per </a:t>
            </a:r>
            <a:r>
              <a:rPr lang="en-US" sz="4000" dirty="0" err="1" smtClean="0">
                <a:solidFill>
                  <a:srgbClr val="0000FF"/>
                </a:solidFill>
                <a:latin typeface="Comic Sans MS"/>
                <a:cs typeface="Comic Sans MS"/>
              </a:rPr>
              <a:t>l’attenzione</a:t>
            </a:r>
            <a:endParaRPr lang="en-US" sz="4000" dirty="0">
              <a:solidFill>
                <a:srgbClr val="0000FF"/>
              </a:solidFill>
              <a:latin typeface="Comic Sans MS"/>
              <a:cs typeface="Comic Sans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3" descr="Screen shot 2012-06-03 at 7.00.33 PM.png"/>
          <p:cNvPicPr>
            <a:picLocks noChangeAspect="1"/>
          </p:cNvPicPr>
          <p:nvPr/>
        </p:nvPicPr>
        <p:blipFill>
          <a:blip r:embed="rId2"/>
          <a:srcRect/>
          <a:stretch>
            <a:fillRect/>
          </a:stretch>
        </p:blipFill>
        <p:spPr bwMode="auto">
          <a:xfrm>
            <a:off x="1235075" y="863600"/>
            <a:ext cx="6675438" cy="5722938"/>
          </a:xfrm>
          <a:prstGeom prst="rect">
            <a:avLst/>
          </a:prstGeom>
          <a:noFill/>
          <a:ln w="9525">
            <a:noFill/>
            <a:miter lim="800000"/>
            <a:headEnd/>
            <a:tailEnd/>
          </a:ln>
        </p:spPr>
      </p:pic>
      <p:sp>
        <p:nvSpPr>
          <p:cNvPr id="5" name="TextBox 1"/>
          <p:cNvSpPr txBox="1">
            <a:spLocks noChangeArrowheads="1"/>
          </p:cNvSpPr>
          <p:nvPr/>
        </p:nvSpPr>
        <p:spPr bwMode="auto">
          <a:xfrm>
            <a:off x="2768600" y="103188"/>
            <a:ext cx="3673475" cy="646112"/>
          </a:xfrm>
          <a:prstGeom prst="rect">
            <a:avLst/>
          </a:prstGeom>
          <a:solidFill>
            <a:srgbClr val="FFFFFF"/>
          </a:solidFill>
          <a:ln w="9525">
            <a:noFill/>
            <a:miter lim="800000"/>
            <a:headEnd/>
            <a:tailEnd/>
          </a:ln>
        </p:spPr>
        <p:txBody>
          <a:bodyPr wrap="none">
            <a:prstTxWarp prst="textNoShape">
              <a:avLst/>
            </a:prstTxWarp>
            <a:spAutoFit/>
          </a:bodyPr>
          <a:lstStyle/>
          <a:p>
            <a:pPr fontAlgn="auto">
              <a:spcBef>
                <a:spcPts val="0"/>
              </a:spcBef>
              <a:spcAft>
                <a:spcPts val="0"/>
              </a:spcAft>
              <a:defRPr/>
            </a:pPr>
            <a:r>
              <a:rPr lang="en-US" sz="3600" dirty="0">
                <a:solidFill>
                  <a:srgbClr val="FF0000"/>
                </a:solidFill>
                <a:latin typeface="+mn-lt"/>
                <a:ea typeface="+mn-ea"/>
                <a:cs typeface="+mn-cs"/>
              </a:rPr>
              <a:t>Luminosity History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9180</TotalTime>
  <Words>5261</Words>
  <Application>Microsoft Macintosh PowerPoint</Application>
  <PresentationFormat>On-screen Show (4:3)</PresentationFormat>
  <Paragraphs>690</Paragraphs>
  <Slides>89</Slides>
  <Notes>16</Notes>
  <HiddenSlides>2</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2</vt:i4>
      </vt:variant>
      <vt:variant>
        <vt:lpstr>Slide Titles</vt:lpstr>
      </vt:variant>
      <vt:variant>
        <vt:i4>89</vt:i4>
      </vt:variant>
    </vt:vector>
  </HeadingPairs>
  <TitlesOfParts>
    <vt:vector size="93" baseType="lpstr">
      <vt:lpstr>Office Theme</vt:lpstr>
      <vt:lpstr>???</vt:lpstr>
      <vt:lpstr>Equation</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Beamlines @  DANE-Light </vt:lpstr>
      <vt:lpstr>Activities at the DANE-Light Beamlines</vt:lpstr>
      <vt:lpstr>SINBAD IR beamline  Infrared domain from 10 to 10000 cm-1  (1.24 meV to 1.24 eV)</vt:lpstr>
      <vt:lpstr>Chemical analysis of brain tumor vasculature using inorganic nanoparticles as contrast agents  (University of Bordeaux)</vt:lpstr>
      <vt:lpstr>Collaborations and users of the IR beamline</vt:lpstr>
      <vt:lpstr>The new Infrared (IR) and UV radiobiology synchrotron facility</vt:lpstr>
      <vt:lpstr>DANE VUV-VIS branch line</vt:lpstr>
      <vt:lpstr>DXR1 Soft X-ray Beamline upgrade</vt:lpstr>
      <vt:lpstr>New XUV beamlines</vt:lpstr>
      <vt:lpstr>Beam Test Facility (BTF) Infrastructure</vt:lpstr>
      <vt:lpstr>BTF layout</vt:lpstr>
      <vt:lpstr>Beam Test Facility e+/e-characteristic</vt:lpstr>
      <vt:lpstr>Slide 28</vt:lpstr>
      <vt:lpstr>Slide 29</vt:lpstr>
      <vt:lpstr>Slide 30</vt:lpstr>
      <vt:lpstr>Slide 31</vt:lpstr>
      <vt:lpstr>Slide 32</vt:lpstr>
      <vt:lpstr>Slide 33</vt:lpstr>
      <vt:lpstr>Slide 34</vt:lpstr>
      <vt:lpstr>Slide 35</vt:lpstr>
      <vt:lpstr>Slide 36</vt:lpstr>
      <vt:lpstr>Slide 37</vt:lpstr>
      <vt:lpstr>Slide 38</vt:lpstr>
      <vt:lpstr>Scattered photons in collision</vt:lpstr>
      <vt:lpstr>Slide 40</vt:lpstr>
      <vt:lpstr>Slide 41</vt:lpstr>
      <vt:lpstr>Slide 42</vt:lpstr>
      <vt:lpstr>Slide 43</vt:lpstr>
      <vt:lpstr>Slide 44</vt:lpstr>
      <vt:lpstr>Slide 45</vt:lpstr>
      <vt:lpstr>Slide 46</vt:lpstr>
      <vt:lpstr>Slide 47</vt:lpstr>
      <vt:lpstr>FemtoTera 2013-2015: Scientific Motivation</vt:lpstr>
      <vt:lpstr>Femtosecond THz Radiation at SPARC_LAB</vt:lpstr>
      <vt:lpstr>Activity 2012  The New THz Beamline</vt:lpstr>
      <vt:lpstr>Activity 2012  Highlights</vt:lpstr>
      <vt:lpstr>SuperB</vt:lpstr>
      <vt:lpstr>Accelerator</vt:lpstr>
      <vt:lpstr>Layout @ Tor Vergata University campus</vt:lpstr>
      <vt:lpstr>Main Rings </vt:lpstr>
      <vt:lpstr>Slide 56</vt:lpstr>
      <vt:lpstr>IR design - Cryostat Magnets and PMs</vt:lpstr>
      <vt:lpstr>IP doublets design</vt:lpstr>
      <vt:lpstr>QD0 prototype</vt:lpstr>
      <vt:lpstr>Cold test of the QD0 prototype </vt:lpstr>
      <vt:lpstr>FEEDBACK developments:  To start an R&amp;D activity for the IP feedback: in May a new 14-bit hardware based on ready-made low cost board has been used to acquire long tracks of DAFNE e+ bunch-by-bunch data. The output signal was also used to time the front end clock                                                                          </vt:lpstr>
      <vt:lpstr>Controls, Computing and  !CHAOS developing</vt:lpstr>
      <vt:lpstr>New injection system layout</vt:lpstr>
      <vt:lpstr>SuperB as a SASE X-FEL</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CTF3 phase pick-up prototype </vt:lpstr>
      <vt:lpstr>Kicker mechanical design</vt:lpstr>
      <vt:lpstr>ILC Activity at LNF: Damping Rings</vt:lpstr>
      <vt:lpstr>2012-2013  plans</vt:lpstr>
      <vt:lpstr>Le Prospettive per l’INFN in ELI-NP</vt:lpstr>
      <vt:lpstr>ELI-NP  “Start-up” Activities</vt:lpstr>
      <vt:lpstr>ELI-NP</vt:lpstr>
      <vt:lpstr>Slide 87</vt:lpstr>
      <vt:lpstr>Slide 88</vt:lpstr>
      <vt:lpstr>Slide 89</vt:lpstr>
    </vt:vector>
  </TitlesOfParts>
  <Company>INFN-lNF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Ghigo</dc:creator>
  <cp:lastModifiedBy>Andrea Ghigo</cp:lastModifiedBy>
  <cp:revision>134</cp:revision>
  <dcterms:created xsi:type="dcterms:W3CDTF">2012-07-03T12:26:02Z</dcterms:created>
  <dcterms:modified xsi:type="dcterms:W3CDTF">2012-07-03T12:57:36Z</dcterms:modified>
</cp:coreProperties>
</file>