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72" r:id="rId10"/>
    <p:sldId id="267" r:id="rId11"/>
    <p:sldId id="269" r:id="rId12"/>
    <p:sldId id="271" r:id="rId13"/>
    <p:sldId id="270" r:id="rId14"/>
    <p:sldId id="273" r:id="rId15"/>
    <p:sldId id="274" r:id="rId16"/>
    <p:sldId id="277" r:id="rId17"/>
    <p:sldId id="280" r:id="rId18"/>
    <p:sldId id="268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006"/>
    <a:srgbClr val="EEF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9" autoAdjust="0"/>
    <p:restoredTop sz="94684" autoAdjust="0"/>
  </p:normalViewPr>
  <p:slideViewPr>
    <p:cSldViewPr>
      <p:cViewPr>
        <p:scale>
          <a:sx n="103" d="100"/>
          <a:sy n="103" d="100"/>
        </p:scale>
        <p:origin x="-11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6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DCB49-C35A-B641-A586-85F0F1411EE6}" type="datetimeFigureOut">
              <a:rPr lang="it-IT" smtClean="0"/>
              <a:pPr/>
              <a:t>03/07/12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C65D-A62E-AE46-BFB5-F506D611016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711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06D98-B0C4-44DE-AA7C-725EA6DF2975}" type="datetimeFigureOut">
              <a:rPr lang="it-IT" smtClean="0"/>
              <a:pPr/>
              <a:t>03/07/12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EBE5B-52CD-4030-81D1-847A6F7C021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120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BE5B-52CD-4030-81D1-847A6F7C021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1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BE5B-52CD-4030-81D1-847A6F7C021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18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61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12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8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87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99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52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34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1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168352" cy="365125"/>
          </a:xfrm>
        </p:spPr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380312" y="6356350"/>
            <a:ext cx="1306488" cy="365125"/>
          </a:xfrm>
        </p:spPr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88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0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9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Ernesto Lamanna   -   INFN Gruppo Collegato Cs &amp; Università Magna Graecia Cz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30FA-AAB4-4A3F-8B2B-94ABEA3B8D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9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55679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 err="1" smtClean="0">
                <a:latin typeface="Calibri" pitchFamily="34" charset="0"/>
                <a:cs typeface="Calibri" pitchFamily="34" charset="0"/>
              </a:rPr>
              <a:t>TomoSciDos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400" dirty="0" smtClean="0">
                <a:latin typeface="Calibri" pitchFamily="34" charset="0"/>
                <a:cs typeface="Calibri" pitchFamily="34" charset="0"/>
              </a:rPr>
              <a:t>SVILUPPO DI UN CALORIMETRO A FIBRE SCINTILLANTI PER LA DOSIMETRIA DI FASCI TERAPEUTICI DI PROTONI USANDO TECNICHE TOMOGRAFICHE 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422399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Ernesto  Lamanna</a:t>
            </a:r>
          </a:p>
          <a:p>
            <a:pPr algn="ctr"/>
            <a:r>
              <a:rPr lang="it-IT" sz="2000" dirty="0" smtClean="0">
                <a:latin typeface="Gabriola" pitchFamily="82" charset="0"/>
              </a:rPr>
              <a:t>INFN - Gruppo Collegato Cosenza  </a:t>
            </a:r>
          </a:p>
          <a:p>
            <a:pPr algn="ctr"/>
            <a:r>
              <a:rPr lang="it-IT" sz="2000" dirty="0" smtClean="0">
                <a:latin typeface="Gabriola" pitchFamily="82" charset="0"/>
              </a:rPr>
              <a:t>Università Magna </a:t>
            </a:r>
            <a:r>
              <a:rPr lang="it-IT" sz="2000" dirty="0" err="1" smtClean="0">
                <a:latin typeface="Gabriola" pitchFamily="82" charset="0"/>
              </a:rPr>
              <a:t>Graecia</a:t>
            </a:r>
            <a:r>
              <a:rPr lang="it-IT" sz="2000" dirty="0" smtClean="0">
                <a:latin typeface="Gabriola" pitchFamily="82" charset="0"/>
              </a:rPr>
              <a:t> Catanzaro, Dipartimento Scienze della Salute</a:t>
            </a:r>
            <a:endParaRPr lang="it-IT" sz="2000" dirty="0">
              <a:latin typeface="Gabriola" pitchFamily="8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7315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66" y="188640"/>
            <a:ext cx="1490914" cy="743546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62531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138" y="1628800"/>
            <a:ext cx="9138862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it-IT" sz="2400" b="1" dirty="0" smtClean="0">
                <a:solidFill>
                  <a:srgbClr val="064006"/>
                </a:solidFill>
              </a:rPr>
              <a:t>Efficacia ricostruzione </a:t>
            </a:r>
            <a:r>
              <a:rPr lang="it-IT" sz="2400" b="1" dirty="0">
                <a:solidFill>
                  <a:srgbClr val="064006"/>
                </a:solidFill>
              </a:rPr>
              <a:t>mappa 3D della dose;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b="1" dirty="0" smtClean="0">
                <a:solidFill>
                  <a:srgbClr val="064006"/>
                </a:solidFill>
              </a:rPr>
              <a:t>Efficienza acquisizione </a:t>
            </a:r>
            <a:r>
              <a:rPr lang="it-IT" sz="2400" b="1" dirty="0">
                <a:solidFill>
                  <a:srgbClr val="064006"/>
                </a:solidFill>
              </a:rPr>
              <a:t>della matrice 2D di proiezione della dose;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rgbClr val="064006"/>
                </a:solidFill>
              </a:rPr>
              <a:t>gestione e controllo e della movimentazione (rotazione) del sistema.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b="1" dirty="0" smtClean="0">
                <a:solidFill>
                  <a:srgbClr val="064006"/>
                </a:solidFill>
              </a:rPr>
              <a:t>Efficacia </a:t>
            </a:r>
            <a:r>
              <a:rPr lang="it-IT" sz="2400" b="1" dirty="0">
                <a:solidFill>
                  <a:srgbClr val="064006"/>
                </a:solidFill>
              </a:rPr>
              <a:t>ricostruzione delle immagini </a:t>
            </a:r>
            <a:r>
              <a:rPr lang="it-IT" sz="2400" b="1" dirty="0" err="1">
                <a:solidFill>
                  <a:srgbClr val="064006"/>
                </a:solidFill>
              </a:rPr>
              <a:t>pCT</a:t>
            </a:r>
            <a:r>
              <a:rPr lang="it-IT" sz="2400" b="1" dirty="0">
                <a:solidFill>
                  <a:srgbClr val="064006"/>
                </a:solidFill>
              </a:rPr>
              <a:t>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b="1" dirty="0" smtClean="0">
                <a:solidFill>
                  <a:srgbClr val="064006"/>
                </a:solidFill>
              </a:rPr>
              <a:t>efficienza </a:t>
            </a:r>
            <a:r>
              <a:rPr lang="it-IT" sz="2400" b="1" dirty="0">
                <a:solidFill>
                  <a:srgbClr val="064006"/>
                </a:solidFill>
              </a:rPr>
              <a:t>di lettura attraverso </a:t>
            </a:r>
            <a:r>
              <a:rPr lang="it-IT" sz="2400" b="1" dirty="0" smtClean="0">
                <a:solidFill>
                  <a:srgbClr val="064006"/>
                </a:solidFill>
              </a:rPr>
              <a:t>WLS;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b="1" dirty="0" smtClean="0">
                <a:solidFill>
                  <a:srgbClr val="064006"/>
                </a:solidFill>
              </a:rPr>
              <a:t>velocità </a:t>
            </a:r>
            <a:r>
              <a:rPr lang="it-IT" sz="2400" b="1" dirty="0">
                <a:solidFill>
                  <a:srgbClr val="064006"/>
                </a:solidFill>
              </a:rPr>
              <a:t>di acquisizione dei piani ortogonali al </a:t>
            </a:r>
            <a:r>
              <a:rPr lang="it-IT" sz="2400" b="1" dirty="0" smtClean="0">
                <a:solidFill>
                  <a:srgbClr val="064006"/>
                </a:solidFill>
              </a:rPr>
              <a:t>fascio;</a:t>
            </a:r>
            <a:endParaRPr lang="it-IT" sz="2400" b="1" dirty="0">
              <a:solidFill>
                <a:srgbClr val="064006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b="1" dirty="0" smtClean="0">
                <a:solidFill>
                  <a:srgbClr val="064006"/>
                </a:solidFill>
              </a:rPr>
              <a:t>gestione </a:t>
            </a:r>
            <a:r>
              <a:rPr lang="it-IT" sz="2400" b="1" dirty="0">
                <a:solidFill>
                  <a:srgbClr val="064006"/>
                </a:solidFill>
              </a:rPr>
              <a:t>del </a:t>
            </a:r>
            <a:r>
              <a:rPr lang="it-IT" sz="2400" b="1" dirty="0" err="1">
                <a:solidFill>
                  <a:srgbClr val="064006"/>
                </a:solidFill>
              </a:rPr>
              <a:t>readout</a:t>
            </a:r>
            <a:r>
              <a:rPr lang="it-IT" sz="2400" b="1" dirty="0">
                <a:solidFill>
                  <a:srgbClr val="064006"/>
                </a:solidFill>
              </a:rPr>
              <a:t> dei due sistemi di lettura del calorimetro</a:t>
            </a:r>
            <a:r>
              <a:rPr lang="it-IT" sz="2400" b="1" dirty="0" smtClean="0">
                <a:solidFill>
                  <a:srgbClr val="064006"/>
                </a:solidFill>
              </a:rPr>
              <a:t>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b="1" dirty="0" smtClean="0">
                <a:solidFill>
                  <a:srgbClr val="064006"/>
                </a:solidFill>
              </a:rPr>
              <a:t>Abbattimento Costi;</a:t>
            </a:r>
            <a:endParaRPr lang="it-IT" sz="2400" b="1" dirty="0">
              <a:solidFill>
                <a:srgbClr val="064006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836712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prstClr val="black"/>
                </a:solidFill>
              </a:rPr>
              <a:t>D</a:t>
            </a:r>
            <a:r>
              <a:rPr lang="it-IT" sz="2400" b="1" dirty="0" smtClean="0">
                <a:solidFill>
                  <a:prstClr val="black"/>
                </a:solidFill>
              </a:rPr>
              <a:t>ipende </a:t>
            </a:r>
            <a:r>
              <a:rPr lang="it-IT" sz="2400" b="1" dirty="0">
                <a:solidFill>
                  <a:prstClr val="black"/>
                </a:solidFill>
              </a:rPr>
              <a:t>da alcuni fattori che chiediamo di studiare con la proposta </a:t>
            </a:r>
            <a:r>
              <a:rPr lang="it-IT" sz="2400" b="1" dirty="0" err="1">
                <a:solidFill>
                  <a:prstClr val="black"/>
                </a:solidFill>
              </a:rPr>
              <a:t>TomoSciDos</a:t>
            </a:r>
            <a:r>
              <a:rPr lang="it-IT" sz="2400" b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03648" y="0"/>
            <a:ext cx="60486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</a:rPr>
              <a:t>Fattibilità del progetto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0803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475656" y="0"/>
            <a:ext cx="5904656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PROPOSTA  </a:t>
            </a:r>
            <a:r>
              <a:rPr lang="it-IT" sz="3200" b="1" dirty="0" err="1"/>
              <a:t>TomoSciDos</a:t>
            </a:r>
            <a:endParaRPr lang="it-IT" sz="3200" dirty="0"/>
          </a:p>
        </p:txBody>
      </p:sp>
      <p:sp>
        <p:nvSpPr>
          <p:cNvPr id="7" name="Rettangolo 6"/>
          <p:cNvSpPr/>
          <p:nvPr/>
        </p:nvSpPr>
        <p:spPr>
          <a:xfrm>
            <a:off x="251520" y="836712"/>
            <a:ext cx="878497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 smtClean="0"/>
              <a:t>Studio fattibilità </a:t>
            </a:r>
            <a:r>
              <a:rPr lang="it-IT" sz="2400" dirty="0"/>
              <a:t>di un sistema calorimetrico per protoni che fornisca misura 3D di dose e ricostruzione di immagini del paziente 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1700808"/>
            <a:ext cx="9144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b="1" dirty="0"/>
              <a:t>Le fibre scintillanti</a:t>
            </a:r>
            <a:r>
              <a:rPr lang="it-IT" sz="2000" dirty="0"/>
              <a:t>:  BCF-60 della Saint </a:t>
            </a:r>
            <a:r>
              <a:rPr lang="it-IT" sz="2000" dirty="0" err="1"/>
              <a:t>Gobain</a:t>
            </a:r>
            <a:r>
              <a:rPr lang="it-IT" sz="2000" dirty="0"/>
              <a:t> ,  0.5×0.5 mm</a:t>
            </a:r>
            <a:r>
              <a:rPr lang="it-IT" sz="2000" baseline="30000" dirty="0"/>
              <a:t>2</a:t>
            </a:r>
            <a:r>
              <a:rPr lang="it-IT" sz="2000" dirty="0"/>
              <a:t>, lunghezza 20 cm, con </a:t>
            </a:r>
            <a:r>
              <a:rPr lang="it-IT" sz="2000" dirty="0" err="1"/>
              <a:t>multicladding</a:t>
            </a:r>
            <a:r>
              <a:rPr lang="it-IT" sz="2000" dirty="0"/>
              <a:t> ed EMA nero. Incollate in </a:t>
            </a:r>
            <a:r>
              <a:rPr lang="it-IT" sz="2000" dirty="0" err="1"/>
              <a:t>ribbon</a:t>
            </a:r>
            <a:r>
              <a:rPr lang="it-IT" sz="2000" dirty="0"/>
              <a:t> direttamente dalla Saint </a:t>
            </a:r>
            <a:r>
              <a:rPr lang="it-IT" sz="2000" dirty="0" err="1"/>
              <a:t>Gobain</a:t>
            </a:r>
            <a:r>
              <a:rPr lang="it-IT" sz="2000" dirty="0"/>
              <a:t> Crystal.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/>
              <a:t>Il costo della configurazione in </a:t>
            </a:r>
            <a:r>
              <a:rPr lang="it-IT" sz="2000" dirty="0" err="1"/>
              <a:t>ribbon</a:t>
            </a:r>
            <a:r>
              <a:rPr lang="it-IT" sz="2000" dirty="0"/>
              <a:t> diventa un ordine di grandezza più elevato dall’acquisto delle singole fibre con operazione di incollaggio locale.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/>
              <a:t>Per comprendere la differenza di costo basta considerare che per acquisire </a:t>
            </a:r>
            <a:r>
              <a:rPr lang="it-IT" sz="2000" b="1" dirty="0"/>
              <a:t>10 piani costituiti da 400 fibre di  20 cm sono richiesti 18000 $ + IVA + costi spedizione</a:t>
            </a:r>
            <a:r>
              <a:rPr lang="it-IT" sz="2000" dirty="0"/>
              <a:t>.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/>
              <a:t> </a:t>
            </a:r>
            <a:r>
              <a:rPr lang="it-IT" sz="2000" b="1" dirty="0"/>
              <a:t>5000 singole fibre dello stesso tipo costano 1700 $ + IVA + costi spedizione</a:t>
            </a:r>
            <a:r>
              <a:rPr lang="it-IT" sz="2000" dirty="0"/>
              <a:t>. E’ evidente che per realizzare l’intero calorimetro di lunghezza 25 cm (</a:t>
            </a:r>
            <a:r>
              <a:rPr lang="it-IT" sz="2000" b="1" dirty="0"/>
              <a:t>500 </a:t>
            </a:r>
            <a:r>
              <a:rPr lang="it-IT" sz="2000" b="1" dirty="0" err="1" smtClean="0"/>
              <a:t>ribbon</a:t>
            </a:r>
            <a:r>
              <a:rPr lang="it-IT" sz="2000" b="1" dirty="0" smtClean="0"/>
              <a:t> costerebbero 9x10</a:t>
            </a:r>
            <a:r>
              <a:rPr lang="it-IT" sz="2000" b="1" baseline="30000" dirty="0" smtClean="0"/>
              <a:t>5</a:t>
            </a:r>
            <a:r>
              <a:rPr lang="it-IT" sz="2000" b="1" dirty="0" smtClean="0"/>
              <a:t>$</a:t>
            </a:r>
            <a:r>
              <a:rPr lang="it-IT" sz="2000" dirty="0" smtClean="0"/>
              <a:t>) </a:t>
            </a:r>
            <a:r>
              <a:rPr lang="it-IT" sz="2000" dirty="0"/>
              <a:t>è richiesta un assemblaggio locale con l’acquisto delle singole fibre.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/>
              <a:t> </a:t>
            </a:r>
            <a:r>
              <a:rPr lang="it-IT" sz="2000" dirty="0" smtClean="0"/>
              <a:t>L’assemblaggio in </a:t>
            </a:r>
            <a:r>
              <a:rPr lang="it-IT" sz="2000" dirty="0" err="1"/>
              <a:t>ribbon</a:t>
            </a:r>
            <a:r>
              <a:rPr lang="it-IT" sz="2000" dirty="0"/>
              <a:t> può essere garantita solo in laboratori attrezzati per tale operazione come i LNF. Tale operazione è ben conosciuta nel gruppo I e gruppo II dell’INFN, in cui diversi calorimetri a spaghetti sono stati </a:t>
            </a:r>
            <a:r>
              <a:rPr lang="it-IT" sz="2000" dirty="0" smtClean="0"/>
              <a:t>realizzati </a:t>
            </a:r>
            <a:r>
              <a:rPr lang="it-IT" sz="2000" dirty="0"/>
              <a:t>nei laboratori delle Sezioni INFN</a:t>
            </a:r>
            <a:r>
              <a:rPr lang="it-IT" sz="2000" dirty="0" smtClean="0"/>
              <a:t>. Camera Pulita di Cs può essere usata per la realizzazione.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4766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516687" y="978108"/>
            <a:ext cx="2627121" cy="47551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it-IT" dirty="0" smtClean="0"/>
              <a:t>10 </a:t>
            </a:r>
            <a:r>
              <a:rPr lang="it-IT" dirty="0"/>
              <a:t>piani di fibre già assemblati in </a:t>
            </a:r>
            <a:r>
              <a:rPr lang="it-IT" dirty="0" err="1"/>
              <a:t>ribbon</a:t>
            </a:r>
            <a:r>
              <a:rPr lang="it-IT" dirty="0"/>
              <a:t> dalla Saint </a:t>
            </a:r>
            <a:r>
              <a:rPr lang="it-IT" dirty="0" err="1" smtClean="0"/>
              <a:t>Gobain</a:t>
            </a:r>
            <a:endParaRPr lang="it-IT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it-IT" dirty="0" smtClean="0"/>
              <a:t>10 </a:t>
            </a:r>
            <a:r>
              <a:rPr lang="it-IT" dirty="0"/>
              <a:t>piani assemblati localmente acquistando singole fibre. </a:t>
            </a:r>
            <a:endParaRPr lang="it-IT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it-IT" dirty="0" smtClean="0"/>
              <a:t>Confronto tra piani per </a:t>
            </a:r>
            <a:r>
              <a:rPr lang="it-IT" dirty="0"/>
              <a:t>verificare l’accuratezza </a:t>
            </a:r>
            <a:r>
              <a:rPr lang="it-IT" dirty="0" smtClean="0"/>
              <a:t>spaziale.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it-IT" dirty="0"/>
              <a:t>P</a:t>
            </a:r>
            <a:r>
              <a:rPr lang="it-IT" dirty="0" smtClean="0"/>
              <a:t>iattaforma </a:t>
            </a:r>
            <a:r>
              <a:rPr lang="it-IT" dirty="0"/>
              <a:t>ruotante che consente di acquisire i dati ruotando il piano di fibre attorno all’asse del fascio.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475656" y="0"/>
            <a:ext cx="5904656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Rivelatore</a:t>
            </a:r>
            <a:endParaRPr lang="it-IT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1425"/>
            <a:ext cx="64801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8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7504" y="764704"/>
            <a:ext cx="8856984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it-IT" dirty="0"/>
              <a:t>R</a:t>
            </a:r>
            <a:r>
              <a:rPr lang="it-IT" dirty="0" smtClean="0"/>
              <a:t>ealizzazione </a:t>
            </a:r>
            <a:r>
              <a:rPr lang="it-IT" dirty="0"/>
              <a:t>di un sistema </a:t>
            </a:r>
            <a:r>
              <a:rPr lang="it-IT" dirty="0" smtClean="0"/>
              <a:t>in </a:t>
            </a:r>
            <a:r>
              <a:rPr lang="it-IT" dirty="0"/>
              <a:t>grado di misurare il picco di </a:t>
            </a:r>
            <a:r>
              <a:rPr lang="it-IT" dirty="0" err="1"/>
              <a:t>Bragg</a:t>
            </a:r>
            <a:r>
              <a:rPr lang="it-IT" dirty="0"/>
              <a:t> dei protoni in posizione ed energia consentendo di effettuare controlli di qualità del fascio utilizzato per la terapia.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75656" y="0"/>
            <a:ext cx="5904656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/>
              <a:t>Dos</a:t>
            </a:r>
            <a:r>
              <a:rPr lang="it-IT" sz="3200" b="1" dirty="0" smtClean="0"/>
              <a:t> (DOSIMETRIA)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>
            <a:off x="0" y="4797152"/>
            <a:ext cx="5004048" cy="1477328"/>
          </a:xfrm>
          <a:prstGeom prst="rect">
            <a:avLst/>
          </a:prstGeom>
          <a:solidFill>
            <a:srgbClr val="EEF2B8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20 </a:t>
            </a:r>
            <a:r>
              <a:rPr lang="it-IT" dirty="0"/>
              <a:t>piani di fibre scintillanti </a:t>
            </a:r>
            <a:r>
              <a:rPr lang="it-IT" dirty="0" smtClean="0"/>
              <a:t>20×20×1 </a:t>
            </a:r>
            <a:r>
              <a:rPr lang="it-IT" dirty="0"/>
              <a:t>cm</a:t>
            </a:r>
            <a:r>
              <a:rPr lang="it-IT" baseline="30000" dirty="0"/>
              <a:t>3</a:t>
            </a:r>
            <a:r>
              <a:rPr lang="it-IT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Preceduti da </a:t>
            </a:r>
            <a:r>
              <a:rPr lang="it-IT" dirty="0"/>
              <a:t>elementi passivi in polistirene </a:t>
            </a:r>
            <a:r>
              <a:rPr lang="it-IT" dirty="0" smtClean="0"/>
              <a:t>per </a:t>
            </a:r>
            <a:r>
              <a:rPr lang="it-IT" dirty="0"/>
              <a:t>posizionare il picco di </a:t>
            </a:r>
            <a:r>
              <a:rPr lang="it-IT" dirty="0" err="1"/>
              <a:t>Bragg</a:t>
            </a:r>
            <a:r>
              <a:rPr lang="it-IT" dirty="0"/>
              <a:t> nelle fibre</a:t>
            </a:r>
            <a:r>
              <a:rPr lang="it-IT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Altri </a:t>
            </a:r>
            <a:r>
              <a:rPr lang="it-IT" dirty="0"/>
              <a:t>elementi passivi seguono i piani di fibre per includere </a:t>
            </a:r>
            <a:r>
              <a:rPr lang="it-IT" dirty="0" smtClean="0"/>
              <a:t>il </a:t>
            </a:r>
            <a:r>
              <a:rPr lang="it-IT" dirty="0"/>
              <a:t>back</a:t>
            </a:r>
            <a:r>
              <a:rPr lang="it-IT" dirty="0" smtClean="0"/>
              <a:t>-</a:t>
            </a:r>
            <a:r>
              <a:rPr lang="it-IT" dirty="0" err="1" smtClean="0"/>
              <a:t>scattering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148064" y="4913873"/>
            <a:ext cx="37799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 err="1" smtClean="0"/>
              <a:t>Readout</a:t>
            </a:r>
            <a:r>
              <a:rPr lang="it-IT" sz="2000" dirty="0" smtClean="0"/>
              <a:t> con un </a:t>
            </a:r>
            <a:r>
              <a:rPr lang="it-IT" sz="2000" dirty="0" err="1"/>
              <a:t>F</a:t>
            </a:r>
            <a:r>
              <a:rPr lang="it-IT" sz="2000" dirty="0" err="1" smtClean="0"/>
              <a:t>lat</a:t>
            </a:r>
            <a:r>
              <a:rPr lang="it-IT" sz="2000" dirty="0" smtClean="0"/>
              <a:t> </a:t>
            </a:r>
            <a:r>
              <a:rPr lang="it-IT" sz="2000" dirty="0" err="1"/>
              <a:t>P</a:t>
            </a:r>
            <a:r>
              <a:rPr lang="it-IT" sz="2000" dirty="0" err="1" smtClean="0"/>
              <a:t>annel</a:t>
            </a:r>
            <a:r>
              <a:rPr lang="it-IT" sz="2000" dirty="0" smtClean="0"/>
              <a:t> Detector (FPD)</a:t>
            </a:r>
          </a:p>
          <a:p>
            <a:r>
              <a:rPr lang="it-IT" sz="2000" dirty="0" err="1" smtClean="0"/>
              <a:t>Teledyne-Dalsa</a:t>
            </a:r>
            <a:r>
              <a:rPr lang="it-IT" sz="2000" dirty="0" smtClean="0"/>
              <a:t> - IA</a:t>
            </a:r>
            <a:r>
              <a:rPr lang="it-IT" sz="2000" dirty="0"/>
              <a:t>-DJ-02084</a:t>
            </a:r>
          </a:p>
          <a:p>
            <a:r>
              <a:rPr lang="it-IT" sz="2000" dirty="0" smtClean="0"/>
              <a:t>Hamamatsu         C7943CA</a:t>
            </a:r>
            <a:r>
              <a:rPr lang="it-IT" sz="2000" dirty="0"/>
              <a:t>-</a:t>
            </a:r>
            <a:r>
              <a:rPr lang="it-IT" sz="2000" dirty="0" smtClean="0"/>
              <a:t>22</a:t>
            </a:r>
            <a:endParaRPr lang="it-IT" sz="2000" dirty="0"/>
          </a:p>
        </p:txBody>
      </p:sp>
      <p:pic>
        <p:nvPicPr>
          <p:cNvPr id="10" name="Immagine 9" descr="Fiura-Slide-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48246"/>
            <a:ext cx="4032448" cy="2832882"/>
          </a:xfrm>
          <a:prstGeom prst="rect">
            <a:avLst/>
          </a:prstGeom>
        </p:spPr>
      </p:pic>
      <p:pic>
        <p:nvPicPr>
          <p:cNvPr id="14" name="Immagin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00500" cy="29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4" y="4293096"/>
            <a:ext cx="327585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3275856" y="4869160"/>
            <a:ext cx="586814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</a:rPr>
              <a:t>Risposta veloce delle BCF-60 </a:t>
            </a:r>
            <a:r>
              <a:rPr lang="it-IT" sz="2400" dirty="0" smtClean="0">
                <a:solidFill>
                  <a:prstClr val="black"/>
                </a:solidFill>
              </a:rPr>
              <a:t>- vita </a:t>
            </a:r>
            <a:r>
              <a:rPr lang="it-IT" sz="2400" dirty="0">
                <a:solidFill>
                  <a:prstClr val="black"/>
                </a:solidFill>
              </a:rPr>
              <a:t>media </a:t>
            </a:r>
            <a:r>
              <a:rPr lang="it-IT" sz="2400" dirty="0" smtClean="0">
                <a:solidFill>
                  <a:prstClr val="black"/>
                </a:solidFill>
              </a:rPr>
              <a:t>7 </a:t>
            </a:r>
            <a:r>
              <a:rPr lang="it-IT" sz="2400" dirty="0" err="1" smtClean="0">
                <a:solidFill>
                  <a:prstClr val="black"/>
                </a:solidFill>
              </a:rPr>
              <a:t>ns</a:t>
            </a:r>
            <a:r>
              <a:rPr lang="it-IT" sz="2400" dirty="0" smtClean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it-IT" sz="24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it-IT" sz="2400" dirty="0" smtClean="0">
                <a:solidFill>
                  <a:prstClr val="black"/>
                </a:solidFill>
              </a:rPr>
              <a:t>Spettro </a:t>
            </a:r>
            <a:r>
              <a:rPr lang="it-IT" sz="2400" dirty="0">
                <a:solidFill>
                  <a:prstClr val="black"/>
                </a:solidFill>
              </a:rPr>
              <a:t>di emissione, piccato sul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>
                <a:solidFill>
                  <a:prstClr val="black"/>
                </a:solidFill>
              </a:rPr>
              <a:t>= 530 nm</a:t>
            </a:r>
            <a:r>
              <a:rPr lang="it-IT" sz="2400" dirty="0" smtClean="0">
                <a:solidFill>
                  <a:prstClr val="black"/>
                </a:solidFill>
              </a:rPr>
              <a:t>;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475656" y="0"/>
            <a:ext cx="5904656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/>
              <a:t>pCT</a:t>
            </a:r>
            <a:endParaRPr lang="it-IT" sz="3200" dirty="0"/>
          </a:p>
        </p:txBody>
      </p:sp>
      <p:sp>
        <p:nvSpPr>
          <p:cNvPr id="7" name="Rettangolo 6"/>
          <p:cNvSpPr/>
          <p:nvPr/>
        </p:nvSpPr>
        <p:spPr>
          <a:xfrm>
            <a:off x="5634" y="764704"/>
            <a:ext cx="9030862" cy="1200328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r>
              <a:rPr lang="it-IT" sz="2400" dirty="0"/>
              <a:t>S</a:t>
            </a:r>
            <a:r>
              <a:rPr lang="it-IT" sz="2400" dirty="0" smtClean="0"/>
              <a:t>perimentazione sulla </a:t>
            </a:r>
            <a:r>
              <a:rPr lang="it-IT" sz="2400" dirty="0" err="1"/>
              <a:t>pCT</a:t>
            </a:r>
            <a:r>
              <a:rPr lang="it-IT" sz="2400" dirty="0"/>
              <a:t> </a:t>
            </a:r>
            <a:r>
              <a:rPr lang="it-IT" sz="2400" dirty="0" smtClean="0"/>
              <a:t>focalizzata </a:t>
            </a:r>
            <a:r>
              <a:rPr lang="it-IT" sz="2400" dirty="0"/>
              <a:t>alla individuazione di rivelatori veloci e sistemi di acquisizione in grado di gestire dati connessi a singola particella con brevi tempi morti del </a:t>
            </a:r>
            <a:r>
              <a:rPr lang="it-IT" sz="2400" dirty="0" err="1"/>
              <a:t>readout</a:t>
            </a:r>
            <a:r>
              <a:rPr lang="it-IT" sz="2400" dirty="0"/>
              <a:t>. </a:t>
            </a: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2304256" cy="287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llout con freccia sinistra 4"/>
          <p:cNvSpPr/>
          <p:nvPr/>
        </p:nvSpPr>
        <p:spPr>
          <a:xfrm flipH="1">
            <a:off x="35496" y="1988840"/>
            <a:ext cx="6696744" cy="20882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0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dirty="0">
                <a:solidFill>
                  <a:prstClr val="black"/>
                </a:solidFill>
              </a:rPr>
              <a:t>Ciascun piano ortogonale al fascio è costituito da 400 fibre parallele. La luce emessa da tutte le fibre del piano è raccolta  da una fibra </a:t>
            </a:r>
            <a:r>
              <a:rPr lang="it-IT" sz="2400" dirty="0" err="1" smtClean="0">
                <a:solidFill>
                  <a:prstClr val="black"/>
                </a:solidFill>
              </a:rPr>
              <a:t>wave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length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shifting</a:t>
            </a:r>
            <a:r>
              <a:rPr lang="it-IT" sz="2400" dirty="0">
                <a:solidFill>
                  <a:prstClr val="black"/>
                </a:solidFill>
              </a:rPr>
              <a:t> (WLS) </a:t>
            </a:r>
            <a:r>
              <a:rPr lang="it-IT" sz="2400" dirty="0" err="1">
                <a:solidFill>
                  <a:prstClr val="black"/>
                </a:solidFill>
              </a:rPr>
              <a:t>Kuraray</a:t>
            </a:r>
            <a:r>
              <a:rPr lang="it-IT" sz="2400" dirty="0">
                <a:solidFill>
                  <a:prstClr val="black"/>
                </a:solidFill>
              </a:rPr>
              <a:t> R-3,ortogonale</a:t>
            </a:r>
          </a:p>
        </p:txBody>
      </p:sp>
    </p:spTree>
    <p:extLst>
      <p:ext uri="{BB962C8B-B14F-4D97-AF65-F5344CB8AC3E}">
        <p14:creationId xmlns:p14="http://schemas.microsoft.com/office/powerpoint/2010/main" val="227906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68" y="3068960"/>
            <a:ext cx="340853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107504" y="4725144"/>
            <a:ext cx="5328592" cy="1200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/>
              <a:t>Un </a:t>
            </a:r>
            <a:r>
              <a:rPr lang="it-IT" sz="2400" dirty="0" err="1"/>
              <a:t>SiPM</a:t>
            </a:r>
            <a:r>
              <a:rPr lang="it-IT" sz="2400" dirty="0"/>
              <a:t> alternativo che si vorrebbe testare è fornito dalla </a:t>
            </a:r>
            <a:r>
              <a:rPr lang="it-IT" sz="2400" dirty="0" err="1"/>
              <a:t>Advatech</a:t>
            </a:r>
            <a:r>
              <a:rPr lang="it-IT" sz="2400" baseline="30000" dirty="0" err="1"/>
              <a:t>UK</a:t>
            </a:r>
            <a:r>
              <a:rPr lang="it-IT" sz="2400" dirty="0"/>
              <a:t> con un picco di massima efficienza a 625 nm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2272804"/>
            <a:ext cx="572412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/>
              <a:t>Ciascuna </a:t>
            </a:r>
            <a:r>
              <a:rPr lang="it-IT" sz="2400" dirty="0" smtClean="0"/>
              <a:t>WLS </a:t>
            </a:r>
            <a:r>
              <a:rPr lang="it-IT" sz="2400" dirty="0"/>
              <a:t>è letta  da un </a:t>
            </a:r>
            <a:r>
              <a:rPr lang="it-IT" sz="2400" dirty="0" err="1"/>
              <a:t>SiPM</a:t>
            </a:r>
            <a:r>
              <a:rPr lang="it-IT" sz="2400" dirty="0"/>
              <a:t> con tempi caratteristici </a:t>
            </a:r>
            <a:r>
              <a:rPr lang="it-IT" sz="2400" dirty="0" smtClean="0"/>
              <a:t>che dipendono dall’elettronica di front end. </a:t>
            </a:r>
            <a:r>
              <a:rPr lang="it-IT" sz="2400" dirty="0"/>
              <a:t>L’efficienza di </a:t>
            </a:r>
            <a:r>
              <a:rPr lang="it-IT" sz="2400" dirty="0" smtClean="0"/>
              <a:t>rivelazione del </a:t>
            </a:r>
            <a:r>
              <a:rPr lang="it-IT" sz="2400" dirty="0" err="1" smtClean="0"/>
              <a:t>SiPM</a:t>
            </a:r>
            <a:r>
              <a:rPr lang="it-IT" sz="2400" dirty="0" smtClean="0"/>
              <a:t> dell’Hamamatsu S10362</a:t>
            </a:r>
            <a:r>
              <a:rPr lang="it-IT" sz="2400" dirty="0"/>
              <a:t>-11-</a:t>
            </a:r>
            <a:r>
              <a:rPr lang="it-IT" sz="2400" dirty="0" smtClean="0"/>
              <a:t>100U, usato da TERA e KLOE2, </a:t>
            </a:r>
            <a:r>
              <a:rPr lang="it-IT" sz="2400" dirty="0"/>
              <a:t>è</a:t>
            </a:r>
            <a:r>
              <a:rPr lang="it-IT" sz="2400" dirty="0" smtClean="0"/>
              <a:t> 40</a:t>
            </a:r>
            <a:r>
              <a:rPr lang="it-IT" sz="2400" dirty="0"/>
              <a:t>% per </a:t>
            </a:r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it-IT" sz="2400" dirty="0"/>
              <a:t> = 600 nm a  temperatura ambiente.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908720"/>
            <a:ext cx="5868144" cy="1200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 smtClean="0"/>
              <a:t>Lo </a:t>
            </a:r>
            <a:r>
              <a:rPr lang="it-IT" sz="2400" dirty="0"/>
              <a:t>spettro di assorbimento ed emissione della WLS R-3 mostra in figura  </a:t>
            </a:r>
            <a:r>
              <a:rPr lang="it-IT" sz="2400" dirty="0" smtClean="0"/>
              <a:t>l’assorbimento </a:t>
            </a:r>
            <a:r>
              <a:rPr lang="it-IT" sz="2400" dirty="0"/>
              <a:t>n</a:t>
            </a:r>
            <a:r>
              <a:rPr lang="it-IT" sz="2400" dirty="0" smtClean="0"/>
              <a:t>el </a:t>
            </a:r>
            <a:r>
              <a:rPr lang="it-IT" sz="2400" dirty="0"/>
              <a:t>verde </a:t>
            </a:r>
            <a:r>
              <a:rPr lang="it-IT" sz="2400" dirty="0" smtClean="0"/>
              <a:t>e l’</a:t>
            </a:r>
            <a:r>
              <a:rPr lang="it-IT" sz="2400" dirty="0" err="1" smtClean="0"/>
              <a:t>emessione</a:t>
            </a:r>
            <a:r>
              <a:rPr lang="it-IT" sz="2400" dirty="0" smtClean="0"/>
              <a:t> nell’arancione</a:t>
            </a:r>
            <a:r>
              <a:rPr lang="it-IT" sz="2400" dirty="0"/>
              <a:t>. </a:t>
            </a:r>
          </a:p>
        </p:txBody>
      </p:sp>
      <p:pic>
        <p:nvPicPr>
          <p:cNvPr id="12" name="Immagin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16367"/>
            <a:ext cx="3275856" cy="22525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tangolo 12"/>
          <p:cNvSpPr/>
          <p:nvPr/>
        </p:nvSpPr>
        <p:spPr>
          <a:xfrm>
            <a:off x="1475656" y="0"/>
            <a:ext cx="5904656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/>
              <a:t>pCT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7754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75656" y="0"/>
            <a:ext cx="5904656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/>
              <a:t>Readout</a:t>
            </a:r>
            <a:r>
              <a:rPr lang="it-IT" sz="3200" b="1" dirty="0" smtClean="0"/>
              <a:t> &amp; Control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3641899" y="1484784"/>
            <a:ext cx="12961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rgbClr val="FF0000"/>
                </a:solidFill>
              </a:rPr>
              <a:t>SiPM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635894" y="4941168"/>
            <a:ext cx="12961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FPD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35896" y="3104964"/>
            <a:ext cx="12961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FPGA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9550" y="4941168"/>
            <a:ext cx="12961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Trigger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11734" y="1435905"/>
            <a:ext cx="1296144" cy="6738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X,Y Direzione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084168" y="2852936"/>
            <a:ext cx="208823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DAQ PCI</a:t>
            </a:r>
          </a:p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NI</a:t>
            </a:r>
            <a:endParaRPr lang="it-IT" sz="4000" b="1" dirty="0">
              <a:solidFill>
                <a:srgbClr val="FF0000"/>
              </a:solidFill>
            </a:endParaRPr>
          </a:p>
        </p:txBody>
      </p:sp>
      <p:cxnSp>
        <p:nvCxnSpPr>
          <p:cNvPr id="21" name="Connettore 2 20"/>
          <p:cNvCxnSpPr>
            <a:stCxn id="10" idx="3"/>
            <a:endCxn id="8" idx="1"/>
          </p:cNvCxnSpPr>
          <p:nvPr/>
        </p:nvCxnSpPr>
        <p:spPr>
          <a:xfrm>
            <a:off x="1775694" y="5229200"/>
            <a:ext cx="1860200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10" idx="0"/>
            <a:endCxn id="11" idx="2"/>
          </p:cNvCxnSpPr>
          <p:nvPr/>
        </p:nvCxnSpPr>
        <p:spPr>
          <a:xfrm flipV="1">
            <a:off x="1127622" y="2109726"/>
            <a:ext cx="32184" cy="2831442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ccia in giù 39"/>
          <p:cNvSpPr/>
          <p:nvPr/>
        </p:nvSpPr>
        <p:spPr>
          <a:xfrm>
            <a:off x="4031940" y="2060848"/>
            <a:ext cx="504056" cy="104411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in giù 40"/>
          <p:cNvSpPr/>
          <p:nvPr/>
        </p:nvSpPr>
        <p:spPr>
          <a:xfrm rot="10800000">
            <a:off x="4031939" y="3681028"/>
            <a:ext cx="504056" cy="12601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in giù 41"/>
          <p:cNvSpPr/>
          <p:nvPr/>
        </p:nvSpPr>
        <p:spPr>
          <a:xfrm rot="16200000">
            <a:off x="5277056" y="2825030"/>
            <a:ext cx="504056" cy="112217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ngolare in su 42"/>
          <p:cNvSpPr/>
          <p:nvPr/>
        </p:nvSpPr>
        <p:spPr>
          <a:xfrm rot="5400000">
            <a:off x="1837184" y="1699318"/>
            <a:ext cx="1368153" cy="2235229"/>
          </a:xfrm>
          <a:prstGeom prst="bentUpArrow">
            <a:avLst>
              <a:gd name="adj1" fmla="val 13932"/>
              <a:gd name="adj2" fmla="val 15272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4 47"/>
          <p:cNvCxnSpPr>
            <a:stCxn id="12" idx="2"/>
            <a:endCxn id="10" idx="2"/>
          </p:cNvCxnSpPr>
          <p:nvPr/>
        </p:nvCxnSpPr>
        <p:spPr>
          <a:xfrm rot="5400000">
            <a:off x="3335865" y="1724813"/>
            <a:ext cx="1584176" cy="6000662"/>
          </a:xfrm>
          <a:prstGeom prst="bentConnector3">
            <a:avLst>
              <a:gd name="adj1" fmla="val 114430"/>
            </a:avLst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4 49"/>
          <p:cNvCxnSpPr>
            <a:stCxn id="10" idx="1"/>
            <a:endCxn id="6" idx="0"/>
          </p:cNvCxnSpPr>
          <p:nvPr/>
        </p:nvCxnSpPr>
        <p:spPr>
          <a:xfrm rot="10800000" flipH="1">
            <a:off x="479549" y="1484784"/>
            <a:ext cx="3810421" cy="3744416"/>
          </a:xfrm>
          <a:prstGeom prst="bentConnector4">
            <a:avLst>
              <a:gd name="adj1" fmla="val -5999"/>
              <a:gd name="adj2" fmla="val 110518"/>
            </a:avLst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6228184" y="1052736"/>
            <a:ext cx="1872208" cy="9618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System </a:t>
            </a:r>
            <a:r>
              <a:rPr lang="it-IT" sz="2800" b="1" dirty="0" err="1" smtClean="0">
                <a:solidFill>
                  <a:srgbClr val="FF0000"/>
                </a:solidFill>
              </a:rPr>
              <a:t>Rotation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cxnSp>
        <p:nvCxnSpPr>
          <p:cNvPr id="66" name="Connettore 4 65"/>
          <p:cNvCxnSpPr>
            <a:stCxn id="12" idx="0"/>
            <a:endCxn id="59" idx="2"/>
          </p:cNvCxnSpPr>
          <p:nvPr/>
        </p:nvCxnSpPr>
        <p:spPr>
          <a:xfrm rot="5400000" flipH="1" flipV="1">
            <a:off x="6727113" y="2415761"/>
            <a:ext cx="838347" cy="36004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4 74"/>
          <p:cNvCxnSpPr>
            <a:stCxn id="10" idx="0"/>
          </p:cNvCxnSpPr>
          <p:nvPr/>
        </p:nvCxnSpPr>
        <p:spPr>
          <a:xfrm rot="5400000" flipH="1" flipV="1">
            <a:off x="1730248" y="3035520"/>
            <a:ext cx="1303022" cy="2508274"/>
          </a:xfrm>
          <a:prstGeom prst="bentConnector2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2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75656" y="0"/>
            <a:ext cx="5904656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/>
              <a:t>Readout</a:t>
            </a:r>
            <a:r>
              <a:rPr lang="it-IT" sz="3200" b="1" dirty="0" smtClean="0"/>
              <a:t> - Soluzione NI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/>
          <a:srcRect l="4003" t="18470" r="23149"/>
          <a:stretch/>
        </p:blipFill>
        <p:spPr>
          <a:xfrm rot="16200000">
            <a:off x="-1457587" y="2329796"/>
            <a:ext cx="5616624" cy="24864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4704"/>
            <a:ext cx="6360368" cy="558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362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475656" y="0"/>
            <a:ext cx="59046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Collaborazione</a:t>
            </a:r>
            <a:endParaRPr lang="it-IT" sz="32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5" y="896153"/>
            <a:ext cx="9124909" cy="56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569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475656" y="0"/>
            <a:ext cx="5904656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Sviluppo Temporale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/>
          <a:srcRect r="9856" b="4144"/>
          <a:stretch/>
        </p:blipFill>
        <p:spPr>
          <a:xfrm>
            <a:off x="1020505" y="764704"/>
            <a:ext cx="7223903" cy="57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8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84592" y="5385990"/>
            <a:ext cx="424973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Dose relativa rilasciata da fotoni da 22 MV, elettroni da 22 </a:t>
            </a:r>
            <a:r>
              <a:rPr lang="it-IT" dirty="0" err="1" smtClean="0"/>
              <a:t>MeV</a:t>
            </a:r>
            <a:r>
              <a:rPr lang="it-IT" dirty="0" smtClean="0"/>
              <a:t>  e  protoni da 200 </a:t>
            </a:r>
            <a:r>
              <a:rPr lang="it-IT" dirty="0" err="1" smtClean="0"/>
              <a:t>MeV</a:t>
            </a:r>
            <a:r>
              <a:rPr lang="it-IT" dirty="0" smtClean="0"/>
              <a:t> in funzione della profondità nel tessuto. 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3" y="908720"/>
            <a:ext cx="424973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499992" y="843677"/>
            <a:ext cx="457200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b="1" dirty="0" smtClean="0"/>
              <a:t>Elettroni</a:t>
            </a:r>
            <a:r>
              <a:rPr lang="it-IT" sz="2000" dirty="0" smtClean="0"/>
              <a:t> tumori poco profondi e IORT; </a:t>
            </a:r>
            <a:endParaRPr lang="it-IT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1" dirty="0"/>
              <a:t>F</a:t>
            </a:r>
            <a:r>
              <a:rPr lang="it-IT" sz="2000" b="1" dirty="0" smtClean="0"/>
              <a:t>otoni</a:t>
            </a:r>
            <a:r>
              <a:rPr lang="it-IT" sz="2000" dirty="0" smtClean="0"/>
              <a:t> nel maggior numero di casi patologici; </a:t>
            </a:r>
            <a:endParaRPr lang="it-IT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1" dirty="0"/>
              <a:t>P</a:t>
            </a:r>
            <a:r>
              <a:rPr lang="it-IT" sz="2000" b="1" dirty="0" smtClean="0"/>
              <a:t>rotoni</a:t>
            </a:r>
            <a:r>
              <a:rPr lang="it-IT" sz="2000" dirty="0" smtClean="0"/>
              <a:t> e gli Ioni in regioni profonde quando è necessario limitare il danno ai tessuti sani attraversati (per esempio tumori nella testa);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116632"/>
            <a:ext cx="612068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Comic Sans MS" pitchFamily="66" charset="0"/>
              </a:rPr>
              <a:t>PARTICELLE  USATE  IN RADIOTERAPIA</a:t>
            </a:r>
            <a:endParaRPr lang="it-IT" sz="2200" dirty="0"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99992" y="3519006"/>
            <a:ext cx="457200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it-IT" sz="2000" dirty="0" smtClean="0">
                <a:solidFill>
                  <a:prstClr val="black"/>
                </a:solidFill>
              </a:rPr>
              <a:t>Trattamento in </a:t>
            </a:r>
            <a:r>
              <a:rPr lang="it-IT" sz="2000" dirty="0">
                <a:solidFill>
                  <a:prstClr val="black"/>
                </a:solidFill>
              </a:rPr>
              <a:t>tre </a:t>
            </a:r>
            <a:r>
              <a:rPr lang="it-IT" sz="2000" dirty="0" err="1">
                <a:solidFill>
                  <a:prstClr val="black"/>
                </a:solidFill>
              </a:rPr>
              <a:t>step</a:t>
            </a:r>
            <a:r>
              <a:rPr lang="it-IT" sz="2000" dirty="0">
                <a:solidFill>
                  <a:prstClr val="black"/>
                </a:solidFill>
              </a:rPr>
              <a:t> principali</a:t>
            </a:r>
            <a:r>
              <a:rPr lang="it-IT" sz="2000" dirty="0" smtClean="0">
                <a:solidFill>
                  <a:prstClr val="black"/>
                </a:solidFill>
              </a:rPr>
              <a:t>: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>
                <a:solidFill>
                  <a:prstClr val="black"/>
                </a:solidFill>
              </a:rPr>
              <a:t>conoscenza dell’anatomia del </a:t>
            </a:r>
            <a:r>
              <a:rPr lang="it-IT" sz="2000" b="1" dirty="0" smtClean="0">
                <a:solidFill>
                  <a:prstClr val="black"/>
                </a:solidFill>
              </a:rPr>
              <a:t> corpo e del volume bersaglio</a:t>
            </a:r>
            <a:r>
              <a:rPr lang="it-IT" sz="2000" dirty="0" smtClean="0">
                <a:solidFill>
                  <a:prstClr val="black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it-IT" sz="2000" b="1" dirty="0" smtClean="0">
                <a:solidFill>
                  <a:prstClr val="black"/>
                </a:solidFill>
              </a:rPr>
              <a:t>piano </a:t>
            </a:r>
            <a:r>
              <a:rPr lang="it-IT" sz="2000" b="1" dirty="0">
                <a:solidFill>
                  <a:prstClr val="black"/>
                </a:solidFill>
              </a:rPr>
              <a:t>di trattamento con </a:t>
            </a:r>
            <a:r>
              <a:rPr lang="it-IT" sz="2000" b="1" dirty="0" smtClean="0">
                <a:solidFill>
                  <a:prstClr val="black"/>
                </a:solidFill>
              </a:rPr>
              <a:t>le </a:t>
            </a:r>
            <a:r>
              <a:rPr lang="it-IT" sz="2000" b="1" dirty="0">
                <a:solidFill>
                  <a:prstClr val="black"/>
                </a:solidFill>
              </a:rPr>
              <a:t>caratteristiche del fascio </a:t>
            </a:r>
            <a:r>
              <a:rPr lang="it-IT" sz="2000" b="1" dirty="0" smtClean="0">
                <a:solidFill>
                  <a:prstClr val="black"/>
                </a:solidFill>
              </a:rPr>
              <a:t>utilizzato</a:t>
            </a:r>
            <a:r>
              <a:rPr lang="it-IT" sz="2000" dirty="0" smtClean="0">
                <a:solidFill>
                  <a:prstClr val="black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it-IT" sz="2000" b="1" dirty="0" smtClean="0">
                <a:solidFill>
                  <a:prstClr val="black"/>
                </a:solidFill>
              </a:rPr>
              <a:t>esposizione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>
                <a:solidFill>
                  <a:prstClr val="black"/>
                </a:solidFill>
              </a:rPr>
              <a:t>del </a:t>
            </a:r>
            <a:r>
              <a:rPr lang="it-IT" sz="2000" b="1" dirty="0" smtClean="0">
                <a:solidFill>
                  <a:prstClr val="black"/>
                </a:solidFill>
              </a:rPr>
              <a:t>paziente</a:t>
            </a:r>
            <a:endParaRPr lang="it-IT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475656" y="0"/>
            <a:ext cx="5904656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Costi</a:t>
            </a:r>
            <a:endParaRPr lang="it-I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06084"/>
            <a:ext cx="8640959" cy="52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323528" y="580526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Missioni </a:t>
            </a:r>
            <a:r>
              <a:rPr lang="it-IT" dirty="0" err="1" smtClean="0"/>
              <a:t>N</a:t>
            </a:r>
            <a:r>
              <a:rPr lang="it-IT" dirty="0" smtClean="0"/>
              <a:t>	10 (2013)		10 (2014)</a:t>
            </a:r>
          </a:p>
          <a:p>
            <a:r>
              <a:rPr lang="it-IT" dirty="0" smtClean="0"/>
              <a:t>Missioni E	  4 (2013)		10 (2014)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09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203848" y="836712"/>
            <a:ext cx="5868144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C</a:t>
            </a:r>
            <a:r>
              <a:rPr lang="it-IT" sz="2800" b="1" dirty="0" smtClean="0"/>
              <a:t>ontrollo </a:t>
            </a:r>
            <a:r>
              <a:rPr lang="it-IT" sz="2800" b="1" dirty="0"/>
              <a:t>di qualità </a:t>
            </a:r>
            <a:r>
              <a:rPr lang="it-IT" sz="2800" b="1" dirty="0" smtClean="0"/>
              <a:t>del </a:t>
            </a:r>
            <a:r>
              <a:rPr lang="it-IT" sz="2800" b="1" dirty="0"/>
              <a:t>fascio: energia, intensità, distribuzione spaziale ed angolare</a:t>
            </a:r>
            <a:r>
              <a:rPr lang="it-IT" sz="2800" dirty="0" smtClean="0"/>
              <a:t>.</a:t>
            </a:r>
          </a:p>
          <a:p>
            <a:pPr algn="ctr"/>
            <a:r>
              <a:rPr lang="it-IT" sz="2800" b="1" dirty="0" smtClean="0"/>
              <a:t>Importanti specialmente con fasci modulati in energia.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116632"/>
            <a:ext cx="612068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Comic Sans MS" pitchFamily="66" charset="0"/>
              </a:rPr>
              <a:t>Aspetti particolarmente </a:t>
            </a:r>
            <a:r>
              <a:rPr lang="it-IT" sz="2200" dirty="0">
                <a:latin typeface="Comic Sans MS" pitchFamily="66" charset="0"/>
              </a:rPr>
              <a:t>incisivi nel percorso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-36512" y="836712"/>
            <a:ext cx="3240360" cy="2016224"/>
          </a:xfrm>
          <a:prstGeom prst="rightArrow">
            <a:avLst>
              <a:gd name="adj1" fmla="val 64038"/>
              <a:gd name="adj2" fmla="val 300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caratteristiche dosimetriche del </a:t>
            </a:r>
            <a:r>
              <a:rPr lang="it-IT" sz="2800" dirty="0" smtClean="0"/>
              <a:t>fascio</a:t>
            </a:r>
            <a:endParaRPr lang="it-IT" sz="2800" dirty="0"/>
          </a:p>
        </p:txBody>
      </p:sp>
      <p:sp>
        <p:nvSpPr>
          <p:cNvPr id="10" name="Freccia a destra 9"/>
          <p:cNvSpPr/>
          <p:nvPr/>
        </p:nvSpPr>
        <p:spPr>
          <a:xfrm>
            <a:off x="0" y="3068960"/>
            <a:ext cx="3203848" cy="2448272"/>
          </a:xfrm>
          <a:prstGeom prst="rightArrow">
            <a:avLst>
              <a:gd name="adj1" fmla="val 68674"/>
              <a:gd name="adj2" fmla="val 2421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dirty="0">
                <a:solidFill>
                  <a:schemeClr val="bg1"/>
                </a:solidFill>
              </a:rPr>
              <a:t>caratteristiche anatomiche del paziente durante il trattamento</a:t>
            </a:r>
            <a:r>
              <a:rPr lang="it-IT" sz="2800" dirty="0" smtClean="0">
                <a:solidFill>
                  <a:prstClr val="black"/>
                </a:solidFill>
              </a:rPr>
              <a:t>.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03848" y="3212976"/>
            <a:ext cx="586814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dirty="0" smtClean="0"/>
              <a:t>I </a:t>
            </a:r>
            <a:r>
              <a:rPr lang="it-IT" sz="2800" dirty="0"/>
              <a:t>tessuti ed i liquidi biologici attraversati </a:t>
            </a:r>
            <a:r>
              <a:rPr lang="it-IT" sz="2800" dirty="0" smtClean="0"/>
              <a:t>possono </a:t>
            </a:r>
            <a:r>
              <a:rPr lang="it-IT" sz="2800" dirty="0"/>
              <a:t>variare le caratteristiche di rilascio dell’energia. </a:t>
            </a:r>
            <a:r>
              <a:rPr lang="it-IT" sz="2800" b="1" dirty="0"/>
              <a:t>V</a:t>
            </a:r>
            <a:r>
              <a:rPr lang="it-IT" sz="2800" b="1" dirty="0" smtClean="0"/>
              <a:t>ariazione </a:t>
            </a:r>
            <a:r>
              <a:rPr lang="it-IT" sz="2800" b="1" dirty="0"/>
              <a:t>di densità </a:t>
            </a:r>
            <a:r>
              <a:rPr lang="it-IT" sz="2800" b="1" dirty="0" smtClean="0">
                <a:sym typeface="Wingdings"/>
              </a:rPr>
              <a:t></a:t>
            </a:r>
            <a:r>
              <a:rPr lang="it-IT" sz="2800" b="1" dirty="0" smtClean="0"/>
              <a:t>incertezza del picco di </a:t>
            </a:r>
            <a:r>
              <a:rPr lang="it-IT" sz="2800" b="1" dirty="0" err="1" smtClean="0"/>
              <a:t>Bragg</a:t>
            </a:r>
            <a:r>
              <a:rPr lang="it-IT" sz="2800" b="1" dirty="0" smtClean="0"/>
              <a:t> per i protoni.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2008" y="5590981"/>
            <a:ext cx="90364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Alcuni </a:t>
            </a:r>
            <a:r>
              <a:rPr lang="it-IT" b="1" dirty="0">
                <a:solidFill>
                  <a:srgbClr val="FF0000"/>
                </a:solidFill>
              </a:rPr>
              <a:t>centri sperimentano l’uso di una PET accoppiata al sistema di irraggiamento ma la tecnica che appare più promettente è quella di tomografia computerizzata con protoni (</a:t>
            </a:r>
            <a:r>
              <a:rPr lang="it-IT" b="1" dirty="0" err="1">
                <a:solidFill>
                  <a:srgbClr val="FF0000"/>
                </a:solidFill>
              </a:rPr>
              <a:t>pCT</a:t>
            </a:r>
            <a:r>
              <a:rPr lang="it-IT" b="1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488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11499" r="13138" b="15981"/>
          <a:stretch/>
        </p:blipFill>
        <p:spPr bwMode="auto">
          <a:xfrm>
            <a:off x="3707904" y="768315"/>
            <a:ext cx="5407711" cy="38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4" t="53776" r="7670" b="7318"/>
          <a:stretch/>
        </p:blipFill>
        <p:spPr bwMode="auto">
          <a:xfrm>
            <a:off x="107504" y="4077072"/>
            <a:ext cx="3024336" cy="217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37773"/>
            <a:ext cx="3024336" cy="232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331640" y="116632"/>
            <a:ext cx="612068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Comic Sans MS" pitchFamily="66" charset="0"/>
              </a:rPr>
              <a:t>Soluzioni adottati per la </a:t>
            </a:r>
            <a:r>
              <a:rPr lang="it-IT" sz="2200" dirty="0" err="1" smtClean="0">
                <a:latin typeface="Comic Sans MS" pitchFamily="66" charset="0"/>
              </a:rPr>
              <a:t>pCT</a:t>
            </a:r>
            <a:endParaRPr lang="it-IT" sz="2200" dirty="0">
              <a:latin typeface="Comic Sans MS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836712"/>
            <a:ext cx="3560688" cy="3216897"/>
          </a:xfrm>
          <a:prstGeom prst="rect">
            <a:avLst/>
          </a:prstGeom>
        </p:spPr>
      </p:pic>
      <p:sp>
        <p:nvSpPr>
          <p:cNvPr id="7" name="Callout con freccia destra 6"/>
          <p:cNvSpPr/>
          <p:nvPr/>
        </p:nvSpPr>
        <p:spPr>
          <a:xfrm>
            <a:off x="4788024" y="5805264"/>
            <a:ext cx="1152128" cy="432048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TERA</a:t>
            </a:r>
            <a:endParaRPr lang="it-IT" dirty="0"/>
          </a:p>
        </p:txBody>
      </p:sp>
      <p:sp>
        <p:nvSpPr>
          <p:cNvPr id="9" name="Callout con freccia sinistra 8"/>
          <p:cNvSpPr/>
          <p:nvPr/>
        </p:nvSpPr>
        <p:spPr>
          <a:xfrm>
            <a:off x="3131840" y="4653136"/>
            <a:ext cx="2088232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6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LLU/UCSC/NIU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031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71" y="980728"/>
            <a:ext cx="7413625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331640" y="116632"/>
            <a:ext cx="612068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Comic Sans MS" pitchFamily="66" charset="0"/>
              </a:rPr>
              <a:t>Utilizzo fibre scintillanti per dosimetria (DOSIORT)</a:t>
            </a:r>
            <a:endParaRPr lang="it-IT" sz="2200" dirty="0">
              <a:latin typeface="Comic Sans MS" pitchFamily="66" charset="0"/>
            </a:endParaRPr>
          </a:p>
        </p:txBody>
      </p:sp>
      <p:sp>
        <p:nvSpPr>
          <p:cNvPr id="5" name="Callout con freccia destra 4"/>
          <p:cNvSpPr/>
          <p:nvPr/>
        </p:nvSpPr>
        <p:spPr>
          <a:xfrm>
            <a:off x="0" y="1124744"/>
            <a:ext cx="1691680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1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Sez</a:t>
            </a:r>
            <a:r>
              <a:rPr lang="it-IT" dirty="0" smtClean="0"/>
              <a:t> quadrata</a:t>
            </a:r>
          </a:p>
          <a:p>
            <a:pPr algn="ctr"/>
            <a:r>
              <a:rPr lang="it-IT" dirty="0" smtClean="0"/>
              <a:t>0.5 mm</a:t>
            </a:r>
            <a:endParaRPr lang="it-IT" dirty="0"/>
          </a:p>
        </p:txBody>
      </p:sp>
      <p:sp>
        <p:nvSpPr>
          <p:cNvPr id="8" name="Callout con freccia destra 7"/>
          <p:cNvSpPr/>
          <p:nvPr/>
        </p:nvSpPr>
        <p:spPr>
          <a:xfrm>
            <a:off x="0" y="2348880"/>
            <a:ext cx="1691680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1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Pitch </a:t>
            </a:r>
          </a:p>
          <a:p>
            <a:pPr algn="ctr"/>
            <a:r>
              <a:rPr lang="it-IT" dirty="0" smtClean="0"/>
              <a:t>0.4 mm</a:t>
            </a:r>
            <a:endParaRPr lang="it-IT" dirty="0"/>
          </a:p>
        </p:txBody>
      </p:sp>
      <p:sp>
        <p:nvSpPr>
          <p:cNvPr id="9" name="Callout con freccia destra 8"/>
          <p:cNvSpPr/>
          <p:nvPr/>
        </p:nvSpPr>
        <p:spPr>
          <a:xfrm>
            <a:off x="0" y="3861048"/>
            <a:ext cx="1691680" cy="2448272"/>
          </a:xfrm>
          <a:prstGeom prst="rightArrowCallout">
            <a:avLst>
              <a:gd name="adj1" fmla="val 25000"/>
              <a:gd name="adj2" fmla="val 9695"/>
              <a:gd name="adj3" fmla="val 25000"/>
              <a:gd name="adj4" fmla="val 751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Due </a:t>
            </a:r>
            <a:r>
              <a:rPr lang="it-IT" dirty="0" err="1" smtClean="0"/>
              <a:t>Ribbon</a:t>
            </a:r>
            <a:r>
              <a:rPr lang="it-IT" dirty="0" smtClean="0"/>
              <a:t> ortogonali Campo di Vista Quadrato Fotoni 6 MV</a:t>
            </a:r>
          </a:p>
          <a:p>
            <a:pPr algn="ctr"/>
            <a:r>
              <a:rPr lang="it-IT" dirty="0" smtClean="0"/>
              <a:t>Mappa dose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417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87169"/>
            <a:ext cx="8369748" cy="562620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03648" y="0"/>
            <a:ext cx="6048672" cy="120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err="1"/>
              <a:t>Isodose</a:t>
            </a:r>
            <a:r>
              <a:rPr lang="it-IT" sz="2400" dirty="0"/>
              <a:t> </a:t>
            </a:r>
            <a:r>
              <a:rPr lang="it-IT" sz="2400" dirty="0" err="1" smtClean="0"/>
              <a:t>maps</a:t>
            </a:r>
            <a:r>
              <a:rPr lang="it-IT" sz="2400" dirty="0" smtClean="0"/>
              <a:t> </a:t>
            </a:r>
            <a:r>
              <a:rPr lang="it-IT" sz="2400" dirty="0" err="1"/>
              <a:t>reconstructed</a:t>
            </a:r>
            <a:r>
              <a:rPr lang="it-IT" sz="2400" dirty="0"/>
              <a:t> </a:t>
            </a:r>
            <a:r>
              <a:rPr lang="it-IT" sz="2400" dirty="0" err="1" smtClean="0"/>
              <a:t>using</a:t>
            </a:r>
            <a:r>
              <a:rPr lang="it-IT" sz="2400" dirty="0" smtClean="0"/>
              <a:t> 6 </a:t>
            </a:r>
            <a:r>
              <a:rPr lang="it-IT" sz="2400" dirty="0"/>
              <a:t>double </a:t>
            </a:r>
            <a:r>
              <a:rPr lang="it-IT" sz="2400" dirty="0" err="1" smtClean="0"/>
              <a:t>layers</a:t>
            </a:r>
            <a:r>
              <a:rPr lang="it-IT" sz="2400" dirty="0" smtClean="0"/>
              <a:t> (DOSIORT) 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depths</a:t>
            </a:r>
            <a:endParaRPr lang="it-IT" sz="2400" dirty="0" smtClean="0"/>
          </a:p>
          <a:p>
            <a:pPr algn="ctr"/>
            <a:r>
              <a:rPr lang="it-IT" sz="2400" dirty="0" smtClean="0"/>
              <a:t>Campo di Vista quadrato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6214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824536" cy="46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5" r="91"/>
          <a:stretch/>
        </p:blipFill>
        <p:spPr bwMode="auto">
          <a:xfrm>
            <a:off x="5583572" y="3573016"/>
            <a:ext cx="3380916" cy="276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172357" cy="188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403648" y="0"/>
            <a:ext cx="6048672" cy="120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ym typeface="Wingdings"/>
              </a:rPr>
              <a:t>Ricostruzione </a:t>
            </a:r>
            <a:r>
              <a:rPr lang="it-IT" sz="2400" dirty="0">
                <a:sym typeface="Wingdings"/>
              </a:rPr>
              <a:t>di campi irregolari </a:t>
            </a:r>
            <a:endParaRPr lang="it-IT" sz="2400" dirty="0"/>
          </a:p>
          <a:p>
            <a:pPr algn="ctr"/>
            <a:r>
              <a:rPr lang="it-IT" sz="2400" dirty="0" smtClean="0"/>
              <a:t>Tomografia fascio ruotando piano fibre attorno all’asse del fascio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157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" y="692696"/>
            <a:ext cx="9090450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403648" y="0"/>
            <a:ext cx="60486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Idea  Progettuale per Protoni </a:t>
            </a:r>
            <a:endParaRPr lang="it-IT" sz="3600" dirty="0"/>
          </a:p>
        </p:txBody>
      </p:sp>
      <p:sp>
        <p:nvSpPr>
          <p:cNvPr id="7" name="Rettangolo 6"/>
          <p:cNvSpPr/>
          <p:nvPr/>
        </p:nvSpPr>
        <p:spPr>
          <a:xfrm>
            <a:off x="107504" y="3501008"/>
            <a:ext cx="8892480" cy="26314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dirty="0" smtClean="0"/>
              <a:t>XY </a:t>
            </a:r>
            <a:r>
              <a:rPr lang="it-IT" sz="2000" dirty="0"/>
              <a:t>e </a:t>
            </a:r>
            <a:r>
              <a:rPr lang="it-IT" sz="2000" dirty="0" smtClean="0"/>
              <a:t>direzione </a:t>
            </a:r>
            <a:r>
              <a:rPr lang="it-IT" sz="2000" dirty="0"/>
              <a:t>del </a:t>
            </a:r>
            <a:r>
              <a:rPr lang="it-IT" sz="2000" dirty="0" smtClean="0"/>
              <a:t>fascio prima del fantoccio.</a:t>
            </a:r>
            <a:endParaRPr lang="it-IT" sz="2000" dirty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dirty="0" smtClean="0"/>
              <a:t>XY e  </a:t>
            </a:r>
            <a:r>
              <a:rPr lang="it-IT" sz="2000" dirty="0"/>
              <a:t>direzione di uscita  del fascio. </a:t>
            </a:r>
            <a:r>
              <a:rPr lang="it-IT" sz="2000" dirty="0" smtClean="0">
                <a:sym typeface="Wingdings"/>
              </a:rPr>
              <a:t> </a:t>
            </a:r>
            <a:r>
              <a:rPr lang="it-IT" sz="2000" dirty="0" smtClean="0"/>
              <a:t>punto </a:t>
            </a:r>
            <a:r>
              <a:rPr lang="it-IT" sz="2000" dirty="0"/>
              <a:t>di ingresso nel calorimetro a fibre. </a:t>
            </a:r>
            <a:endParaRPr lang="it-IT" sz="2000" dirty="0" smtClean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dirty="0" smtClean="0"/>
              <a:t>Calorimetro con misura di </a:t>
            </a:r>
            <a:r>
              <a:rPr lang="it-IT" sz="2000" dirty="0"/>
              <a:t>energia </a:t>
            </a:r>
            <a:r>
              <a:rPr lang="it-IT" sz="2000" dirty="0" smtClean="0"/>
              <a:t>e </a:t>
            </a:r>
            <a:r>
              <a:rPr lang="it-IT" sz="2000" dirty="0" err="1" smtClean="0"/>
              <a:t>range</a:t>
            </a:r>
            <a:r>
              <a:rPr lang="it-IT" sz="2000" dirty="0" smtClean="0"/>
              <a:t> dei protoni.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dirty="0"/>
              <a:t>L</a:t>
            </a:r>
            <a:r>
              <a:rPr lang="it-IT" sz="2000" dirty="0" smtClean="0"/>
              <a:t>ettura </a:t>
            </a:r>
            <a:r>
              <a:rPr lang="it-IT" sz="2000" dirty="0"/>
              <a:t>duale del calorimetro dovrà essere realizzata </a:t>
            </a:r>
            <a:endParaRPr lang="it-IT" sz="2000" dirty="0" smtClean="0"/>
          </a:p>
          <a:p>
            <a:pPr marL="800100" lvl="1" indent="-342900">
              <a:spcAft>
                <a:spcPts val="600"/>
              </a:spcAft>
              <a:buFont typeface="Wingdings" charset="2"/>
              <a:buChar char="u"/>
            </a:pPr>
            <a:r>
              <a:rPr lang="it-IT" sz="2000" dirty="0" smtClean="0"/>
              <a:t>per misure </a:t>
            </a:r>
            <a:r>
              <a:rPr lang="it-IT" sz="2000" dirty="0"/>
              <a:t>del rateo di dose, richiesta  per  rapidi  controlli di qualità della </a:t>
            </a:r>
            <a:r>
              <a:rPr lang="it-IT" sz="2000" dirty="0" smtClean="0"/>
              <a:t>macchina 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u"/>
            </a:pPr>
            <a:r>
              <a:rPr lang="it-IT" sz="2000" dirty="0" smtClean="0"/>
              <a:t>misure </a:t>
            </a:r>
            <a:r>
              <a:rPr lang="it-IT" sz="2000" dirty="0"/>
              <a:t>di singola particella, per effettuare una ricostruzione di </a:t>
            </a:r>
            <a:r>
              <a:rPr lang="it-IT" sz="2000" dirty="0" err="1" smtClean="0"/>
              <a:t>imaging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7741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3/07/2012 LNF - Consiglio Laboratorio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0FA-AAB4-4A3F-8B2B-94ABEA3B8DA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07504" y="3903727"/>
            <a:ext cx="903649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b="1" dirty="0" smtClean="0"/>
              <a:t>Slow </a:t>
            </a:r>
            <a:r>
              <a:rPr lang="it-IT" sz="2000" b="1" dirty="0" err="1" smtClean="0"/>
              <a:t>Readout</a:t>
            </a:r>
            <a:r>
              <a:rPr lang="it-IT" sz="2000" b="1" dirty="0" smtClean="0"/>
              <a:t>: 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dirty="0" smtClean="0"/>
              <a:t>Array </a:t>
            </a:r>
            <a:r>
              <a:rPr lang="it-IT" sz="2000" dirty="0"/>
              <a:t>di fotodiodi </a:t>
            </a:r>
            <a:r>
              <a:rPr lang="it-IT" sz="2000" dirty="0" smtClean="0"/>
              <a:t>S8865 non utilizzabili. Il </a:t>
            </a:r>
            <a:r>
              <a:rPr lang="it-IT" sz="2000" dirty="0"/>
              <a:t>numero di array sarebbe elevato (per i 500 piani proposti sarebbero richiesti 4000 array + 4000 driver) e il costo divergerebbe. 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b="1" dirty="0" smtClean="0"/>
              <a:t>Lettura attraverso FPD</a:t>
            </a:r>
            <a:r>
              <a:rPr lang="it-IT" sz="2000" dirty="0" smtClean="0"/>
              <a:t> </a:t>
            </a:r>
            <a:r>
              <a:rPr lang="it-IT" sz="2000" dirty="0"/>
              <a:t>(</a:t>
            </a:r>
            <a:r>
              <a:rPr lang="it-IT" sz="2000" dirty="0" err="1"/>
              <a:t>Flat</a:t>
            </a:r>
            <a:r>
              <a:rPr lang="it-IT" sz="2000" dirty="0"/>
              <a:t> Panel Detector</a:t>
            </a:r>
            <a:r>
              <a:rPr lang="it-IT" sz="2000" dirty="0" smtClean="0"/>
              <a:t>) </a:t>
            </a:r>
            <a:r>
              <a:rPr lang="it-IT" sz="2000" dirty="0"/>
              <a:t>con tecnologia CCD o </a:t>
            </a:r>
            <a:r>
              <a:rPr lang="it-IT" sz="2000" dirty="0" smtClean="0"/>
              <a:t>CMOS;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dirty="0" smtClean="0"/>
              <a:t>Ampio </a:t>
            </a:r>
            <a:r>
              <a:rPr lang="it-IT" sz="2000" dirty="0" err="1" smtClean="0"/>
              <a:t>range</a:t>
            </a:r>
            <a:r>
              <a:rPr lang="it-IT" sz="2000" dirty="0" smtClean="0"/>
              <a:t> dinamico. Richiesta </a:t>
            </a:r>
            <a:r>
              <a:rPr lang="it-IT" sz="2000" dirty="0"/>
              <a:t>di variazione del tempo di integrazione </a:t>
            </a:r>
            <a:r>
              <a:rPr lang="it-IT" sz="2000" dirty="0" smtClean="0"/>
              <a:t>per effettuare </a:t>
            </a:r>
            <a:r>
              <a:rPr lang="it-IT" sz="2000" dirty="0"/>
              <a:t>misure di ratei di dose variabili</a:t>
            </a:r>
            <a:r>
              <a:rPr lang="it-IT" sz="2000" dirty="0" smtClean="0"/>
              <a:t>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dirty="0" smtClean="0"/>
              <a:t>F</a:t>
            </a:r>
            <a:r>
              <a:rPr lang="it-IT" sz="2000" b="1" dirty="0" smtClean="0"/>
              <a:t>ast </a:t>
            </a:r>
            <a:r>
              <a:rPr lang="it-IT" sz="2000" b="1" dirty="0" err="1" smtClean="0"/>
              <a:t>Readout</a:t>
            </a:r>
            <a:r>
              <a:rPr lang="it-IT" sz="2000" b="1" dirty="0" smtClean="0"/>
              <a:t> </a:t>
            </a:r>
            <a:r>
              <a:rPr lang="it-IT" sz="2000" dirty="0" smtClean="0"/>
              <a:t>attraverso </a:t>
            </a:r>
            <a:r>
              <a:rPr lang="it-IT" sz="2000" dirty="0" err="1" smtClean="0"/>
              <a:t>SiPM</a:t>
            </a:r>
            <a:r>
              <a:rPr lang="it-IT" sz="2000" dirty="0"/>
              <a:t> </a:t>
            </a:r>
            <a:r>
              <a:rPr lang="it-IT" sz="2000" dirty="0" smtClean="0"/>
              <a:t>+ WLS per leggere ogni piano ortogonale al fascio.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107504" y="710693"/>
            <a:ext cx="8928992" cy="30931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b="1" dirty="0" smtClean="0"/>
              <a:t>Calorimetro omogeneo in polistirene</a:t>
            </a:r>
            <a:r>
              <a:rPr lang="it-IT" sz="2000" dirty="0"/>
              <a:t>, materiale acqua equivalente, è in grado di fornire una mappa della dose 3D ad alta </a:t>
            </a:r>
            <a:r>
              <a:rPr lang="it-IT" sz="2000" dirty="0" smtClean="0"/>
              <a:t>risoluzione.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b="1" dirty="0"/>
              <a:t>G</a:t>
            </a:r>
            <a:r>
              <a:rPr lang="it-IT" sz="2000" b="1" dirty="0" smtClean="0"/>
              <a:t>ranularità</a:t>
            </a:r>
            <a:r>
              <a:rPr lang="it-IT" sz="2000" dirty="0" smtClean="0"/>
              <a:t> </a:t>
            </a:r>
            <a:r>
              <a:rPr lang="it-IT" sz="2000" dirty="0"/>
              <a:t>del </a:t>
            </a:r>
            <a:r>
              <a:rPr lang="it-IT" sz="2000" dirty="0" smtClean="0"/>
              <a:t>sistema </a:t>
            </a:r>
            <a:r>
              <a:rPr lang="it-IT" sz="2000" b="1" dirty="0"/>
              <a:t>0.5 </a:t>
            </a:r>
            <a:r>
              <a:rPr lang="it-IT" sz="2000" b="1" dirty="0" smtClean="0"/>
              <a:t>mm</a:t>
            </a:r>
            <a:r>
              <a:rPr lang="it-IT" sz="2000" b="1" dirty="0"/>
              <a:t> </a:t>
            </a:r>
            <a:r>
              <a:rPr lang="it-IT" sz="2000" dirty="0" smtClean="0">
                <a:sym typeface="Wingdings"/>
              </a:rPr>
              <a:t> </a:t>
            </a:r>
            <a:r>
              <a:rPr lang="it-IT" sz="2000" dirty="0" smtClean="0"/>
              <a:t>risoluzione </a:t>
            </a:r>
            <a:r>
              <a:rPr lang="it-IT" sz="2000" dirty="0"/>
              <a:t>spaziale di 0.5 mm  </a:t>
            </a:r>
            <a:r>
              <a:rPr lang="it-IT" sz="2000" dirty="0" smtClean="0"/>
              <a:t>con lettura </a:t>
            </a:r>
            <a:r>
              <a:rPr lang="it-IT" sz="2000" dirty="0"/>
              <a:t>ad alta risoluzione.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b="1" dirty="0"/>
              <a:t>S</a:t>
            </a:r>
            <a:r>
              <a:rPr lang="it-IT" sz="2000" b="1" dirty="0" smtClean="0"/>
              <a:t>istema con rotazione </a:t>
            </a:r>
            <a:r>
              <a:rPr lang="it-IT" sz="2000" b="1" dirty="0"/>
              <a:t>intorno l’asse del fascio</a:t>
            </a:r>
            <a:r>
              <a:rPr lang="it-IT" sz="2000" dirty="0"/>
              <a:t>. </a:t>
            </a:r>
            <a:r>
              <a:rPr lang="it-IT" sz="2000" dirty="0" smtClean="0"/>
              <a:t>Proiezioni </a:t>
            </a:r>
            <a:r>
              <a:rPr lang="it-IT" sz="2000" dirty="0"/>
              <a:t>SZ </a:t>
            </a:r>
            <a:r>
              <a:rPr lang="it-IT" sz="2000" dirty="0" smtClean="0"/>
              <a:t>ad angoli fissi (SZ: coordinate nella </a:t>
            </a:r>
            <a:r>
              <a:rPr lang="it-IT" sz="2000" dirty="0"/>
              <a:t>matrice di lettura </a:t>
            </a:r>
            <a:r>
              <a:rPr lang="it-IT" sz="2000" dirty="0" smtClean="0"/>
              <a:t>che </a:t>
            </a:r>
            <a:r>
              <a:rPr lang="it-IT" sz="2000" dirty="0"/>
              <a:t>ruota intorno all’asse </a:t>
            </a:r>
            <a:r>
              <a:rPr lang="it-IT" sz="2000" dirty="0" err="1"/>
              <a:t>Z</a:t>
            </a:r>
            <a:r>
              <a:rPr lang="it-IT" sz="2000" dirty="0" smtClean="0"/>
              <a:t>). </a:t>
            </a:r>
            <a:r>
              <a:rPr lang="it-IT" sz="2000" dirty="0"/>
              <a:t>Ciascuna lettura corrisponde alla proiezione di Radon della dose nel piano SZ ed angolo </a:t>
            </a:r>
            <a:r>
              <a:rPr lang="en-US" sz="2000" dirty="0">
                <a:latin typeface="Symbol" charset="2"/>
                <a:cs typeface="Symbol" charset="2"/>
              </a:rPr>
              <a:t>a</a:t>
            </a:r>
            <a:r>
              <a:rPr lang="it-IT" sz="2000" dirty="0"/>
              <a:t>. </a:t>
            </a:r>
            <a:endParaRPr lang="it-IT" sz="2000" dirty="0" smtClean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it-IT" sz="2000" dirty="0" smtClean="0"/>
              <a:t>La </a:t>
            </a:r>
            <a:r>
              <a:rPr lang="it-IT" sz="2000" b="1" dirty="0"/>
              <a:t>ricostruzione della mappa </a:t>
            </a:r>
            <a:r>
              <a:rPr lang="it-IT" sz="2000" dirty="0"/>
              <a:t>della dose nello spazio avviene attraverso una </a:t>
            </a:r>
            <a:r>
              <a:rPr lang="it-IT" sz="2000" b="1" dirty="0"/>
              <a:t>retroproiezione</a:t>
            </a:r>
            <a:r>
              <a:rPr lang="it-IT" sz="2000" dirty="0"/>
              <a:t> delle misure acquisite.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03648" y="0"/>
            <a:ext cx="60486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Caratteristiche Calorimetro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61687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1393</Words>
  <Application>Microsoft Macintosh PowerPoint</Application>
  <PresentationFormat>Presentazione su schermo (4:3)</PresentationFormat>
  <Paragraphs>147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lamanna</dc:creator>
  <cp:lastModifiedBy>Ernesto Lamanna</cp:lastModifiedBy>
  <cp:revision>75</cp:revision>
  <dcterms:created xsi:type="dcterms:W3CDTF">2012-06-19T07:41:07Z</dcterms:created>
  <dcterms:modified xsi:type="dcterms:W3CDTF">2012-07-03T10:43:14Z</dcterms:modified>
</cp:coreProperties>
</file>