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cef8232b2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cef8232b2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cef8232b2e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cef8232b2e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1cef8232b2e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1cef8232b2e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cef8232b2e_0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cef8232b2e_0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cef8232b2e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cef8232b2e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cef8232b2e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cef8232b2e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cef8232b2e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cef8232b2e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cef8232b2e_0_1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cef8232b2e_0_1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0" Type="http://schemas.openxmlformats.org/officeDocument/2006/relationships/image" Target="../media/image12.png"/><Relationship Id="rId9" Type="http://schemas.openxmlformats.org/officeDocument/2006/relationships/image" Target="../media/image6.png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image" Target="../media/image9.png"/><Relationship Id="rId8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13.png"/><Relationship Id="rId6" Type="http://schemas.openxmlformats.org/officeDocument/2006/relationships/image" Target="../media/image5.png"/><Relationship Id="rId7" Type="http://schemas.openxmlformats.org/officeDocument/2006/relationships/image" Target="../media/image15.png"/><Relationship Id="rId8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18.png"/><Relationship Id="rId6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11.png"/><Relationship Id="rId6" Type="http://schemas.openxmlformats.org/officeDocument/2006/relationships/image" Target="../media/image1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906475" y="1293525"/>
            <a:ext cx="6997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3"/>
          <p:cNvSpPr txBox="1"/>
          <p:nvPr/>
        </p:nvSpPr>
        <p:spPr>
          <a:xfrm>
            <a:off x="859500" y="1709850"/>
            <a:ext cx="7425000" cy="172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5000">
                <a:solidFill>
                  <a:srgbClr val="FF0000"/>
                </a:solidFill>
              </a:rPr>
              <a:t>Testbeam analysis updates</a:t>
            </a:r>
            <a:endParaRPr b="1" sz="5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4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Tracking with Lancs telescope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72" name="Google Shape;72;p14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73" name="Google Shape;73;p14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74" name="Google Shape;74;p14"/>
          <p:cNvSpPr txBox="1"/>
          <p:nvPr/>
        </p:nvSpPr>
        <p:spPr>
          <a:xfrm>
            <a:off x="4859850" y="632100"/>
            <a:ext cx="4284300" cy="427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/>
              <a:t>Why it wasn’t working</a:t>
            </a:r>
            <a:endParaRPr b="1"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>
                <a:solidFill>
                  <a:schemeClr val="dk1"/>
                </a:solidFill>
              </a:rPr>
              <a:t>202204082012_udp_beamonallquad_vminus90_6GeV_lancs_0_decode_cut.dat (it stucks-&gt;a cut is necessary as explained)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>
                <a:solidFill>
                  <a:schemeClr val="dk1"/>
                </a:solidFill>
              </a:rPr>
              <a:t>same run of 202204082012_udp_beamonallquad_Vminus90_6Gev_kit_0_decode_cut.dat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big timestamp drop </a:t>
            </a:r>
            <a:r>
              <a:rPr lang="it">
                <a:solidFill>
                  <a:schemeClr val="dk1"/>
                </a:solidFill>
              </a:rPr>
              <a:t>99793556821-&gt;8362955771(-91430601050) almost at the beginning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it">
                <a:solidFill>
                  <a:schemeClr val="dk1"/>
                </a:solidFill>
              </a:rPr>
              <a:t>software reads it as TS counter rolling over and adds 2</a:t>
            </a:r>
            <a:r>
              <a:rPr baseline="30000" lang="it">
                <a:solidFill>
                  <a:schemeClr val="dk1"/>
                </a:solidFill>
              </a:rPr>
              <a:t>40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it">
                <a:solidFill>
                  <a:schemeClr val="dk1"/>
                </a:solidFill>
              </a:rPr>
              <a:t>time difference becomes too big to be stored in a double variable and at a certain point all hits times become the same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it">
                <a:solidFill>
                  <a:schemeClr val="dk1"/>
                </a:solidFill>
              </a:rPr>
              <a:t>probably not a beam issue, in KIT there is a TS jump but it’s smaller and occurs at a different time</a:t>
            </a:r>
            <a:endParaRPr>
              <a:solidFill>
                <a:schemeClr val="dk1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it">
                <a:solidFill>
                  <a:schemeClr val="dk1"/>
                </a:solidFill>
              </a:rPr>
              <a:t>removed firsts hits for track reconstruction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75" name="Google Shape;75;p14"/>
          <p:cNvPicPr preferRelativeResize="0"/>
          <p:nvPr/>
        </p:nvPicPr>
        <p:blipFill rotWithShape="1">
          <a:blip r:embed="rId5">
            <a:alphaModFix/>
          </a:blip>
          <a:srcRect b="0" l="0" r="0" t="1351"/>
          <a:stretch/>
        </p:blipFill>
        <p:spPr>
          <a:xfrm>
            <a:off x="0" y="1024213"/>
            <a:ext cx="4859849" cy="3095063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4"/>
          <p:cNvSpPr txBox="1"/>
          <p:nvPr/>
        </p:nvSpPr>
        <p:spPr>
          <a:xfrm>
            <a:off x="2512500" y="2673825"/>
            <a:ext cx="20595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example of timestamps progression for one layer as read in the software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5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5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Tracks (1)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86" name="Google Shape;86;p15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87" name="Google Shape;87;p15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pic>
        <p:nvPicPr>
          <p:cNvPr id="88" name="Google Shape;88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718975"/>
            <a:ext cx="2998687" cy="1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14" y="2659250"/>
            <a:ext cx="2998700" cy="1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998675" y="731525"/>
            <a:ext cx="2998676" cy="1790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98675" y="2659263"/>
            <a:ext cx="2998663" cy="179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62038" y="750637"/>
            <a:ext cx="2998700" cy="1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062050" y="2659275"/>
            <a:ext cx="2998676" cy="17900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6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6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0" name="Google Shape;10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6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Tracks (2)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103" name="Google Shape;103;p16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104" name="Google Shape;104;p16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91125" y="808050"/>
            <a:ext cx="6361752" cy="379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7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2" name="Google Shape;11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7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DUT analysis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115" name="Google Shape;115;p17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116" name="Google Shape;116;p17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pic>
        <p:nvPicPr>
          <p:cNvPr id="117" name="Google Shape;11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0850" y="2843473"/>
            <a:ext cx="3272725" cy="195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90875" y="784500"/>
            <a:ext cx="3272683" cy="195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784488"/>
            <a:ext cx="3272725" cy="1953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" y="2843476"/>
            <a:ext cx="3272717" cy="195367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7"/>
          <p:cNvSpPr txBox="1"/>
          <p:nvPr/>
        </p:nvSpPr>
        <p:spPr>
          <a:xfrm>
            <a:off x="6706850" y="784500"/>
            <a:ext cx="2437200" cy="190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similar to KIT results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residuals don’t have an evident peaked structure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the efficiency is very low also in this case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about 60% in 1mm association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8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8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8" name="Google Shape;12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8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Efficiency (1)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131" name="Google Shape;131;p18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132" name="Google Shape;132;p18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33" name="Google Shape;133;p18"/>
          <p:cNvSpPr txBox="1"/>
          <p:nvPr/>
        </p:nvSpPr>
        <p:spPr>
          <a:xfrm>
            <a:off x="307350" y="3559825"/>
            <a:ext cx="8529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same issue of KIT telescope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many hits with a wrong column address but exact row (mostly single hits in the events)</a:t>
            </a:r>
            <a:endParaRPr/>
          </a:p>
        </p:txBody>
      </p:sp>
      <p:pic>
        <p:nvPicPr>
          <p:cNvPr id="134" name="Google Shape;13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831588"/>
            <a:ext cx="4364150" cy="2575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17475" y="831600"/>
            <a:ext cx="4364150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8"/>
          <p:cNvSpPr txBox="1"/>
          <p:nvPr/>
        </p:nvSpPr>
        <p:spPr>
          <a:xfrm>
            <a:off x="625425" y="1229275"/>
            <a:ext cx="992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KIT</a:t>
            </a:r>
            <a:endParaRPr/>
          </a:p>
        </p:txBody>
      </p:sp>
      <p:sp>
        <p:nvSpPr>
          <p:cNvPr id="137" name="Google Shape;137;p18"/>
          <p:cNvSpPr txBox="1"/>
          <p:nvPr/>
        </p:nvSpPr>
        <p:spPr>
          <a:xfrm>
            <a:off x="5175850" y="1153775"/>
            <a:ext cx="916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Lancs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9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4" name="Google Shape;14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9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Efficiency (2)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147" name="Google Shape;147;p19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148" name="Google Shape;148;p19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49" name="Google Shape;149;p19"/>
          <p:cNvSpPr txBox="1"/>
          <p:nvPr/>
        </p:nvSpPr>
        <p:spPr>
          <a:xfrm>
            <a:off x="258800" y="3558050"/>
            <a:ext cx="8529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charge distribution of</a:t>
            </a:r>
            <a:r>
              <a:rPr lang="it"/>
              <a:t> hits with a wrong column address but exact row 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same as KIT</a:t>
            </a:r>
            <a:endParaRPr/>
          </a:p>
        </p:txBody>
      </p:sp>
      <p:pic>
        <p:nvPicPr>
          <p:cNvPr id="150" name="Google Shape;150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7750" y="835325"/>
            <a:ext cx="4448600" cy="2625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26350" y="835325"/>
            <a:ext cx="4448600" cy="2625674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9"/>
          <p:cNvSpPr txBox="1"/>
          <p:nvPr/>
        </p:nvSpPr>
        <p:spPr>
          <a:xfrm>
            <a:off x="2803575" y="2027200"/>
            <a:ext cx="1121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KIT</a:t>
            </a:r>
            <a:endParaRPr/>
          </a:p>
        </p:txBody>
      </p:sp>
      <p:sp>
        <p:nvSpPr>
          <p:cNvPr id="153" name="Google Shape;153;p19"/>
          <p:cNvSpPr txBox="1"/>
          <p:nvPr/>
        </p:nvSpPr>
        <p:spPr>
          <a:xfrm>
            <a:off x="7278550" y="2113475"/>
            <a:ext cx="1002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Lancs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0"/>
          <p:cNvSpPr/>
          <p:nvPr/>
        </p:nvSpPr>
        <p:spPr>
          <a:xfrm>
            <a:off x="2356850" y="0"/>
            <a:ext cx="6787200" cy="6792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20"/>
          <p:cNvSpPr/>
          <p:nvPr/>
        </p:nvSpPr>
        <p:spPr>
          <a:xfrm>
            <a:off x="0" y="4820100"/>
            <a:ext cx="9144000" cy="323400"/>
          </a:xfrm>
          <a:prstGeom prst="rect">
            <a:avLst/>
          </a:prstGeom>
          <a:solidFill>
            <a:schemeClr val="accen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0" name="Google Shape;16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0400"/>
            <a:ext cx="783758" cy="4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8275" y="110400"/>
            <a:ext cx="1364038" cy="4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0"/>
          <p:cNvSpPr txBox="1"/>
          <p:nvPr/>
        </p:nvSpPr>
        <p:spPr>
          <a:xfrm>
            <a:off x="2356850" y="47100"/>
            <a:ext cx="67872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600">
                <a:solidFill>
                  <a:schemeClr val="lt1"/>
                </a:solidFill>
              </a:rPr>
              <a:t>Efficiency (3)</a:t>
            </a:r>
            <a:endParaRPr b="1" sz="2600">
              <a:solidFill>
                <a:schemeClr val="lt1"/>
              </a:solidFill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0" y="4797150"/>
            <a:ext cx="277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200">
                <a:solidFill>
                  <a:schemeClr val="lt1"/>
                </a:solidFill>
              </a:rPr>
              <a:t>CMOS Meeting</a:t>
            </a:r>
            <a:endParaRPr b="1" sz="1800">
              <a:solidFill>
                <a:schemeClr val="lt1"/>
              </a:solidFill>
            </a:endParaRPr>
          </a:p>
        </p:txBody>
      </p:sp>
      <p:sp>
        <p:nvSpPr>
          <p:cNvPr id="164" name="Google Shape;164;p20"/>
          <p:cNvSpPr txBox="1"/>
          <p:nvPr/>
        </p:nvSpPr>
        <p:spPr>
          <a:xfrm>
            <a:off x="6211025" y="4781700"/>
            <a:ext cx="3288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solidFill>
                  <a:schemeClr val="lt1"/>
                </a:solidFill>
              </a:rPr>
              <a:t>R.Zanzottera-Testbeam analysis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65" name="Google Shape;165;p20"/>
          <p:cNvSpPr/>
          <p:nvPr/>
        </p:nvSpPr>
        <p:spPr>
          <a:xfrm>
            <a:off x="648425" y="961825"/>
            <a:ext cx="3988350" cy="3342750"/>
          </a:xfrm>
          <a:prstGeom prst="flowChartProcess">
            <a:avLst/>
          </a:prstGeom>
          <a:solidFill>
            <a:schemeClr val="accent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0"/>
          <p:cNvSpPr/>
          <p:nvPr/>
        </p:nvSpPr>
        <p:spPr>
          <a:xfrm>
            <a:off x="648425" y="2054630"/>
            <a:ext cx="3988200" cy="4287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0"/>
          <p:cNvSpPr/>
          <p:nvPr/>
        </p:nvSpPr>
        <p:spPr>
          <a:xfrm flipH="1" rot="10800000">
            <a:off x="2166650" y="2207022"/>
            <a:ext cx="137100" cy="123900"/>
          </a:xfrm>
          <a:prstGeom prst="ellipse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20"/>
          <p:cNvSpPr txBox="1"/>
          <p:nvPr/>
        </p:nvSpPr>
        <p:spPr>
          <a:xfrm>
            <a:off x="819600" y="1172100"/>
            <a:ext cx="12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DUT</a:t>
            </a:r>
            <a:endParaRPr/>
          </a:p>
        </p:txBody>
      </p:sp>
      <p:sp>
        <p:nvSpPr>
          <p:cNvPr id="169" name="Google Shape;169;p20"/>
          <p:cNvSpPr txBox="1"/>
          <p:nvPr/>
        </p:nvSpPr>
        <p:spPr>
          <a:xfrm>
            <a:off x="1061938" y="1961175"/>
            <a:ext cx="1016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track intercept</a:t>
            </a:r>
            <a:endParaRPr/>
          </a:p>
        </p:txBody>
      </p:sp>
      <p:sp>
        <p:nvSpPr>
          <p:cNvPr id="170" name="Google Shape;170;p20"/>
          <p:cNvSpPr txBox="1"/>
          <p:nvPr/>
        </p:nvSpPr>
        <p:spPr>
          <a:xfrm>
            <a:off x="4636775" y="961825"/>
            <a:ext cx="4507200" cy="25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estimation of the real efficiency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association with “strips” around the track intercept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include all hits with a wrong column address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b="1" lang="it"/>
              <a:t>efficiency</a:t>
            </a:r>
            <a:r>
              <a:rPr lang="it"/>
              <a:t> goes up to </a:t>
            </a:r>
            <a:r>
              <a:rPr b="1" lang="it"/>
              <a:t>97/98%</a:t>
            </a:r>
            <a:r>
              <a:rPr lang="it"/>
              <a:t> for both KIT and Lancs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hits with wrong column cause the efficiency loss, including them the efficiency is restored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/>
              <a:t>same exact issues for the two telescopes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problem of the sensor itself ?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problem of the UDP readout/decoding ?</a:t>
            </a:r>
            <a:endParaRPr/>
          </a:p>
        </p:txBody>
      </p:sp>
      <p:cxnSp>
        <p:nvCxnSpPr>
          <p:cNvPr id="171" name="Google Shape;171;p20"/>
          <p:cNvCxnSpPr/>
          <p:nvPr/>
        </p:nvCxnSpPr>
        <p:spPr>
          <a:xfrm rot="10800000">
            <a:off x="485150" y="821575"/>
            <a:ext cx="0" cy="34830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72" name="Google Shape;172;p20"/>
          <p:cNvSpPr txBox="1"/>
          <p:nvPr/>
        </p:nvSpPr>
        <p:spPr>
          <a:xfrm rot="-5400000">
            <a:off x="88150" y="2362975"/>
            <a:ext cx="499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row</a:t>
            </a:r>
            <a:endParaRPr/>
          </a:p>
        </p:txBody>
      </p:sp>
      <p:cxnSp>
        <p:nvCxnSpPr>
          <p:cNvPr id="173" name="Google Shape;173;p20"/>
          <p:cNvCxnSpPr/>
          <p:nvPr/>
        </p:nvCxnSpPr>
        <p:spPr>
          <a:xfrm>
            <a:off x="648425" y="4455600"/>
            <a:ext cx="4247100" cy="54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74" name="Google Shape;174;p20"/>
          <p:cNvSpPr txBox="1"/>
          <p:nvPr/>
        </p:nvSpPr>
        <p:spPr>
          <a:xfrm>
            <a:off x="2166650" y="4381488"/>
            <a:ext cx="783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column</a:t>
            </a:r>
            <a:endParaRPr/>
          </a:p>
        </p:txBody>
      </p:sp>
      <p:sp>
        <p:nvSpPr>
          <p:cNvPr id="175" name="Google Shape;175;p20"/>
          <p:cNvSpPr txBox="1"/>
          <p:nvPr/>
        </p:nvSpPr>
        <p:spPr>
          <a:xfrm>
            <a:off x="3083875" y="2068875"/>
            <a:ext cx="1660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association range</a:t>
            </a:r>
            <a:endParaRPr/>
          </a:p>
        </p:txBody>
      </p:sp>
      <p:sp>
        <p:nvSpPr>
          <p:cNvPr id="176" name="Google Shape;176;p20"/>
          <p:cNvSpPr/>
          <p:nvPr/>
        </p:nvSpPr>
        <p:spPr>
          <a:xfrm>
            <a:off x="2035100" y="2068875"/>
            <a:ext cx="400200" cy="400200"/>
          </a:xfrm>
          <a:prstGeom prst="ellipse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