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cef8232b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cef8232b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b6258333bf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b6258333b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b6258333bf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b6258333bf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b6258333bf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b6258333bf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13acf452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13acf452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13acf4520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13acf4520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13acf4520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13acf4520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13acf4520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13acf4520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13acf4520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13acf4520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13acf4520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13acf4520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13acf4520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13acf4520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82124c6c9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82124c6c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13acf4520b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13acf4520b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13acf4520b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13acf4520b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13acf4520b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13acf4520b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13acf4520b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13acf4520b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13acf4520b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13acf4520b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13acf4520b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13acf4520b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13acf4520b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13acf4520b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13acf4520b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13acf4520b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1f86d483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1f86d483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82124c6c9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82124c6c9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b6258333b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b6258333b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b6258333b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b6258333b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b6258333b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b6258333b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b6258333b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b6258333b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b6258333b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b6258333b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b6258333b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b6258333b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4.png"/><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5.png"/><Relationship Id="rId6"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9.png"/><Relationship Id="rId6"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31.png"/><Relationship Id="rId6" Type="http://schemas.openxmlformats.org/officeDocument/2006/relationships/image" Target="../media/image38.png"/><Relationship Id="rId7" Type="http://schemas.openxmlformats.org/officeDocument/2006/relationships/image" Target="../media/image34.png"/><Relationship Id="rId8"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35.png"/><Relationship Id="rId6"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7.png"/><Relationship Id="rId6"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0.png"/><Relationship Id="rId6"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0.png"/><Relationship Id="rId6"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3.png"/><Relationship Id="rId6"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6.png"/><Relationship Id="rId6"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4.png"/><Relationship Id="rId6"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57" name="Google Shape;57;p13"/>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58" name="Google Shape;58;p13"/>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600">
              <a:solidFill>
                <a:schemeClr val="lt1"/>
              </a:solidFill>
            </a:endParaRPr>
          </a:p>
        </p:txBody>
      </p:sp>
      <p:sp>
        <p:nvSpPr>
          <p:cNvPr id="59" name="Google Shape;59;p13"/>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60" name="Google Shape;60;p13"/>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61" name="Google Shape;61;p13"/>
          <p:cNvSpPr txBox="1"/>
          <p:nvPr/>
        </p:nvSpPr>
        <p:spPr>
          <a:xfrm>
            <a:off x="906475" y="1293525"/>
            <a:ext cx="699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2" name="Google Shape;62;p13"/>
          <p:cNvSpPr txBox="1"/>
          <p:nvPr/>
        </p:nvSpPr>
        <p:spPr>
          <a:xfrm>
            <a:off x="859500" y="1709850"/>
            <a:ext cx="74250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5000">
                <a:solidFill>
                  <a:srgbClr val="FF0000"/>
                </a:solidFill>
              </a:rPr>
              <a:t>Testbeam analysis updates</a:t>
            </a:r>
            <a:endParaRPr b="1" sz="50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2"/>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2"/>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22"/>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200" name="Google Shape;200;p22"/>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201" name="Google Shape;201;p22"/>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Recap</a:t>
            </a:r>
            <a:endParaRPr b="1" sz="2600">
              <a:solidFill>
                <a:schemeClr val="lt1"/>
              </a:solidFill>
            </a:endParaRPr>
          </a:p>
        </p:txBody>
      </p:sp>
      <p:sp>
        <p:nvSpPr>
          <p:cNvPr id="202" name="Google Shape;202;p22"/>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203" name="Google Shape;203;p22"/>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204" name="Google Shape;204;p22"/>
          <p:cNvSpPr txBox="1"/>
          <p:nvPr/>
        </p:nvSpPr>
        <p:spPr>
          <a:xfrm>
            <a:off x="312700" y="3450575"/>
            <a:ext cx="76992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very different total efficiency</a:t>
            </a:r>
            <a:endParaRPr/>
          </a:p>
          <a:p>
            <a:pPr indent="-317500" lvl="0" marL="457200" rtl="0" algn="l">
              <a:spcBef>
                <a:spcPts val="0"/>
              </a:spcBef>
              <a:spcAft>
                <a:spcPts val="0"/>
              </a:spcAft>
              <a:buSzPts val="1400"/>
              <a:buChar char="●"/>
            </a:pPr>
            <a:r>
              <a:rPr lang="it"/>
              <a:t>99.6% for USB</a:t>
            </a:r>
            <a:endParaRPr/>
          </a:p>
          <a:p>
            <a:pPr indent="-317500" lvl="0" marL="457200" rtl="0" algn="l">
              <a:spcBef>
                <a:spcPts val="0"/>
              </a:spcBef>
              <a:spcAft>
                <a:spcPts val="0"/>
              </a:spcAft>
              <a:buSzPts val="1400"/>
              <a:buChar char="●"/>
            </a:pPr>
            <a:r>
              <a:rPr lang="it"/>
              <a:t>61.1% for UDP</a:t>
            </a:r>
            <a:endParaRPr/>
          </a:p>
        </p:txBody>
      </p:sp>
      <p:pic>
        <p:nvPicPr>
          <p:cNvPr id="205" name="Google Shape;205;p22"/>
          <p:cNvPicPr preferRelativeResize="0"/>
          <p:nvPr/>
        </p:nvPicPr>
        <p:blipFill>
          <a:blip r:embed="rId5">
            <a:alphaModFix/>
          </a:blip>
          <a:stretch>
            <a:fillRect/>
          </a:stretch>
        </p:blipFill>
        <p:spPr>
          <a:xfrm>
            <a:off x="152400" y="831600"/>
            <a:ext cx="4147617" cy="2466575"/>
          </a:xfrm>
          <a:prstGeom prst="rect">
            <a:avLst/>
          </a:prstGeom>
          <a:noFill/>
          <a:ln>
            <a:noFill/>
          </a:ln>
        </p:spPr>
      </p:pic>
      <p:pic>
        <p:nvPicPr>
          <p:cNvPr id="206" name="Google Shape;206;p22"/>
          <p:cNvPicPr preferRelativeResize="0"/>
          <p:nvPr/>
        </p:nvPicPr>
        <p:blipFill>
          <a:blip r:embed="rId6">
            <a:alphaModFix/>
          </a:blip>
          <a:stretch>
            <a:fillRect/>
          </a:stretch>
        </p:blipFill>
        <p:spPr>
          <a:xfrm>
            <a:off x="4452417" y="831600"/>
            <a:ext cx="4147617" cy="2466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3"/>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23"/>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214" name="Google Shape;214;p23"/>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215" name="Google Shape;215;p23"/>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Recap</a:t>
            </a:r>
            <a:endParaRPr b="1" sz="2600">
              <a:solidFill>
                <a:schemeClr val="lt1"/>
              </a:solidFill>
            </a:endParaRPr>
          </a:p>
        </p:txBody>
      </p:sp>
      <p:sp>
        <p:nvSpPr>
          <p:cNvPr id="216" name="Google Shape;216;p23"/>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217" name="Google Shape;217;p23"/>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218" name="Google Shape;218;p23"/>
          <p:cNvSpPr txBox="1"/>
          <p:nvPr/>
        </p:nvSpPr>
        <p:spPr>
          <a:xfrm>
            <a:off x="312700" y="3450575"/>
            <a:ext cx="76992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very </a:t>
            </a:r>
            <a:r>
              <a:rPr lang="it"/>
              <a:t>different</a:t>
            </a:r>
            <a:r>
              <a:rPr lang="it"/>
              <a:t> pixel efficiency</a:t>
            </a:r>
            <a:endParaRPr/>
          </a:p>
        </p:txBody>
      </p:sp>
      <p:pic>
        <p:nvPicPr>
          <p:cNvPr id="219" name="Google Shape;219;p23"/>
          <p:cNvPicPr preferRelativeResize="0"/>
          <p:nvPr/>
        </p:nvPicPr>
        <p:blipFill>
          <a:blip r:embed="rId5">
            <a:alphaModFix/>
          </a:blip>
          <a:stretch>
            <a:fillRect/>
          </a:stretch>
        </p:blipFill>
        <p:spPr>
          <a:xfrm>
            <a:off x="4452417" y="831600"/>
            <a:ext cx="4147617" cy="2466575"/>
          </a:xfrm>
          <a:prstGeom prst="rect">
            <a:avLst/>
          </a:prstGeom>
          <a:noFill/>
          <a:ln>
            <a:noFill/>
          </a:ln>
        </p:spPr>
      </p:pic>
      <p:pic>
        <p:nvPicPr>
          <p:cNvPr id="220" name="Google Shape;220;p23"/>
          <p:cNvPicPr preferRelativeResize="0"/>
          <p:nvPr/>
        </p:nvPicPr>
        <p:blipFill>
          <a:blip r:embed="rId6">
            <a:alphaModFix/>
          </a:blip>
          <a:stretch>
            <a:fillRect/>
          </a:stretch>
        </p:blipFill>
        <p:spPr>
          <a:xfrm>
            <a:off x="152400" y="831600"/>
            <a:ext cx="4053898" cy="2466575"/>
          </a:xfrm>
          <a:prstGeom prst="rect">
            <a:avLst/>
          </a:prstGeom>
          <a:noFill/>
          <a:ln>
            <a:noFill/>
          </a:ln>
        </p:spPr>
      </p:pic>
      <p:sp>
        <p:nvSpPr>
          <p:cNvPr id="221" name="Google Shape;221;p23"/>
          <p:cNvSpPr txBox="1"/>
          <p:nvPr/>
        </p:nvSpPr>
        <p:spPr>
          <a:xfrm>
            <a:off x="488900" y="740325"/>
            <a:ext cx="61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UDP</a:t>
            </a:r>
            <a:endParaRPr/>
          </a:p>
        </p:txBody>
      </p:sp>
      <p:sp>
        <p:nvSpPr>
          <p:cNvPr id="222" name="Google Shape;222;p23"/>
          <p:cNvSpPr txBox="1"/>
          <p:nvPr/>
        </p:nvSpPr>
        <p:spPr>
          <a:xfrm>
            <a:off x="4868500" y="740325"/>
            <a:ext cx="68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USB</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4"/>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24"/>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230" name="Google Shape;230;p24"/>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231" name="Google Shape;231;p24"/>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Recap</a:t>
            </a:r>
            <a:endParaRPr b="1" sz="2600">
              <a:solidFill>
                <a:schemeClr val="lt1"/>
              </a:solidFill>
            </a:endParaRPr>
          </a:p>
        </p:txBody>
      </p:sp>
      <p:sp>
        <p:nvSpPr>
          <p:cNvPr id="232" name="Google Shape;232;p24"/>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233" name="Google Shape;233;p24"/>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234" name="Google Shape;234;p24"/>
          <p:cNvSpPr txBox="1"/>
          <p:nvPr/>
        </p:nvSpPr>
        <p:spPr>
          <a:xfrm>
            <a:off x="312700" y="3450575"/>
            <a:ext cx="76992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very different chip matrix efficiency</a:t>
            </a:r>
            <a:endParaRPr/>
          </a:p>
        </p:txBody>
      </p:sp>
      <p:pic>
        <p:nvPicPr>
          <p:cNvPr id="235" name="Google Shape;235;p24"/>
          <p:cNvPicPr preferRelativeResize="0"/>
          <p:nvPr/>
        </p:nvPicPr>
        <p:blipFill>
          <a:blip r:embed="rId5">
            <a:alphaModFix/>
          </a:blip>
          <a:stretch>
            <a:fillRect/>
          </a:stretch>
        </p:blipFill>
        <p:spPr>
          <a:xfrm>
            <a:off x="152400" y="831600"/>
            <a:ext cx="4147617" cy="2466575"/>
          </a:xfrm>
          <a:prstGeom prst="rect">
            <a:avLst/>
          </a:prstGeom>
          <a:noFill/>
          <a:ln>
            <a:noFill/>
          </a:ln>
        </p:spPr>
      </p:pic>
      <p:pic>
        <p:nvPicPr>
          <p:cNvPr id="236" name="Google Shape;236;p24"/>
          <p:cNvPicPr preferRelativeResize="0"/>
          <p:nvPr/>
        </p:nvPicPr>
        <p:blipFill>
          <a:blip r:embed="rId6">
            <a:alphaModFix/>
          </a:blip>
          <a:stretch>
            <a:fillRect/>
          </a:stretch>
        </p:blipFill>
        <p:spPr>
          <a:xfrm>
            <a:off x="4452417" y="831600"/>
            <a:ext cx="4147617" cy="2466575"/>
          </a:xfrm>
          <a:prstGeom prst="rect">
            <a:avLst/>
          </a:prstGeom>
          <a:noFill/>
          <a:ln>
            <a:noFill/>
          </a:ln>
        </p:spPr>
      </p:pic>
      <p:sp>
        <p:nvSpPr>
          <p:cNvPr id="237" name="Google Shape;237;p24"/>
          <p:cNvSpPr txBox="1"/>
          <p:nvPr/>
        </p:nvSpPr>
        <p:spPr>
          <a:xfrm>
            <a:off x="499050" y="743500"/>
            <a:ext cx="67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UDP</a:t>
            </a:r>
            <a:endParaRPr/>
          </a:p>
        </p:txBody>
      </p:sp>
      <p:sp>
        <p:nvSpPr>
          <p:cNvPr id="238" name="Google Shape;238;p24"/>
          <p:cNvSpPr txBox="1"/>
          <p:nvPr/>
        </p:nvSpPr>
        <p:spPr>
          <a:xfrm>
            <a:off x="4807400" y="743500"/>
            <a:ext cx="67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USB</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5"/>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5" name="Google Shape;245;p25"/>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246" name="Google Shape;246;p25"/>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247" name="Google Shape;247;p25"/>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USB and UDP data comparison</a:t>
            </a:r>
            <a:endParaRPr b="1" sz="2600">
              <a:solidFill>
                <a:schemeClr val="lt1"/>
              </a:solidFill>
            </a:endParaRPr>
          </a:p>
        </p:txBody>
      </p:sp>
      <p:sp>
        <p:nvSpPr>
          <p:cNvPr id="248" name="Google Shape;248;p25"/>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249" name="Google Shape;249;p25"/>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pic>
        <p:nvPicPr>
          <p:cNvPr id="250" name="Google Shape;250;p25"/>
          <p:cNvPicPr preferRelativeResize="0"/>
          <p:nvPr/>
        </p:nvPicPr>
        <p:blipFill>
          <a:blip r:embed="rId5">
            <a:alphaModFix/>
          </a:blip>
          <a:stretch>
            <a:fillRect/>
          </a:stretch>
        </p:blipFill>
        <p:spPr>
          <a:xfrm>
            <a:off x="75475" y="3471025"/>
            <a:ext cx="5949889" cy="1262100"/>
          </a:xfrm>
          <a:prstGeom prst="rect">
            <a:avLst/>
          </a:prstGeom>
          <a:noFill/>
          <a:ln>
            <a:noFill/>
          </a:ln>
        </p:spPr>
      </p:pic>
      <p:pic>
        <p:nvPicPr>
          <p:cNvPr id="251" name="Google Shape;251;p25"/>
          <p:cNvPicPr preferRelativeResize="0"/>
          <p:nvPr/>
        </p:nvPicPr>
        <p:blipFill>
          <a:blip r:embed="rId6">
            <a:alphaModFix/>
          </a:blip>
          <a:stretch>
            <a:fillRect/>
          </a:stretch>
        </p:blipFill>
        <p:spPr>
          <a:xfrm>
            <a:off x="75475" y="2304325"/>
            <a:ext cx="6135752" cy="1051850"/>
          </a:xfrm>
          <a:prstGeom prst="rect">
            <a:avLst/>
          </a:prstGeom>
          <a:noFill/>
          <a:ln>
            <a:noFill/>
          </a:ln>
        </p:spPr>
      </p:pic>
      <p:sp>
        <p:nvSpPr>
          <p:cNvPr id="252" name="Google Shape;252;p25"/>
          <p:cNvSpPr txBox="1"/>
          <p:nvPr/>
        </p:nvSpPr>
        <p:spPr>
          <a:xfrm>
            <a:off x="0" y="841200"/>
            <a:ext cx="91440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compared same tracks reconstructed by the USB and the UDP, for which on the UDP the DUT cluster is not associated due to a corrupted column</a:t>
            </a:r>
            <a:endParaRPr/>
          </a:p>
          <a:p>
            <a:pPr indent="-317500" lvl="0" marL="457200" rtl="0" algn="l">
              <a:spcBef>
                <a:spcPts val="0"/>
              </a:spcBef>
              <a:spcAft>
                <a:spcPts val="0"/>
              </a:spcAft>
              <a:buSzPts val="1400"/>
              <a:buChar char="●"/>
            </a:pPr>
            <a:r>
              <a:rPr lang="it"/>
              <a:t>not just the column and the ext.TS2 are corrupted but also in this case the trigger index and the trigger timestamp</a:t>
            </a:r>
            <a:endParaRPr/>
          </a:p>
          <a:p>
            <a:pPr indent="-317500" lvl="0" marL="457200" rtl="0" algn="l">
              <a:spcBef>
                <a:spcPts val="0"/>
              </a:spcBef>
              <a:spcAft>
                <a:spcPts val="0"/>
              </a:spcAft>
              <a:buSzPts val="1400"/>
              <a:buChar char="●"/>
            </a:pPr>
            <a:r>
              <a:rPr lang="it"/>
              <a:t>compared directly in the data file (next slide)</a:t>
            </a:r>
            <a:endParaRPr/>
          </a:p>
        </p:txBody>
      </p:sp>
      <p:sp>
        <p:nvSpPr>
          <p:cNvPr id="253" name="Google Shape;253;p25"/>
          <p:cNvSpPr/>
          <p:nvPr/>
        </p:nvSpPr>
        <p:spPr>
          <a:xfrm>
            <a:off x="1444925" y="3110850"/>
            <a:ext cx="987300" cy="2100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5"/>
          <p:cNvSpPr/>
          <p:nvPr/>
        </p:nvSpPr>
        <p:spPr>
          <a:xfrm>
            <a:off x="3179175" y="3110850"/>
            <a:ext cx="937200" cy="210000"/>
          </a:xfrm>
          <a:prstGeom prst="rect">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A86E8"/>
              </a:solidFill>
            </a:endParaRPr>
          </a:p>
        </p:txBody>
      </p:sp>
      <p:sp>
        <p:nvSpPr>
          <p:cNvPr id="255" name="Google Shape;255;p25"/>
          <p:cNvSpPr/>
          <p:nvPr/>
        </p:nvSpPr>
        <p:spPr>
          <a:xfrm>
            <a:off x="4168525" y="3110850"/>
            <a:ext cx="479100" cy="2100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5"/>
          <p:cNvSpPr/>
          <p:nvPr/>
        </p:nvSpPr>
        <p:spPr>
          <a:xfrm>
            <a:off x="2484425" y="3110850"/>
            <a:ext cx="642600" cy="210000"/>
          </a:xfrm>
          <a:prstGeom prst="rect">
            <a:avLst/>
          </a:prstGeom>
          <a:noFill/>
          <a:ln cap="flat" cmpd="sng" w="285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5"/>
          <p:cNvSpPr txBox="1"/>
          <p:nvPr/>
        </p:nvSpPr>
        <p:spPr>
          <a:xfrm>
            <a:off x="6437450" y="2722950"/>
            <a:ext cx="23292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0000"/>
              </a:buClr>
              <a:buSzPts val="1400"/>
              <a:buChar char="●"/>
            </a:pPr>
            <a:r>
              <a:rPr lang="it">
                <a:solidFill>
                  <a:srgbClr val="FF0000"/>
                </a:solidFill>
              </a:rPr>
              <a:t>column</a:t>
            </a:r>
            <a:endParaRPr>
              <a:solidFill>
                <a:srgbClr val="FF0000"/>
              </a:solidFill>
            </a:endParaRPr>
          </a:p>
          <a:p>
            <a:pPr indent="-317500" lvl="0" marL="457200" rtl="0" algn="l">
              <a:spcBef>
                <a:spcPts val="0"/>
              </a:spcBef>
              <a:spcAft>
                <a:spcPts val="0"/>
              </a:spcAft>
              <a:buClr>
                <a:srgbClr val="FF9900"/>
              </a:buClr>
              <a:buSzPts val="1400"/>
              <a:buChar char="●"/>
            </a:pPr>
            <a:r>
              <a:rPr lang="it">
                <a:solidFill>
                  <a:srgbClr val="FF9900"/>
                </a:solidFill>
              </a:rPr>
              <a:t>row</a:t>
            </a:r>
            <a:endParaRPr>
              <a:solidFill>
                <a:srgbClr val="FF9900"/>
              </a:solidFill>
            </a:endParaRPr>
          </a:p>
          <a:p>
            <a:pPr indent="-317500" lvl="0" marL="457200" rtl="0" algn="l">
              <a:spcBef>
                <a:spcPts val="0"/>
              </a:spcBef>
              <a:spcAft>
                <a:spcPts val="0"/>
              </a:spcAft>
              <a:buClr>
                <a:srgbClr val="00FF00"/>
              </a:buClr>
              <a:buSzPts val="1400"/>
              <a:buChar char="●"/>
            </a:pPr>
            <a:r>
              <a:rPr lang="it">
                <a:solidFill>
                  <a:srgbClr val="00FF00"/>
                </a:solidFill>
              </a:rPr>
              <a:t>ext. TS</a:t>
            </a:r>
            <a:endParaRPr>
              <a:solidFill>
                <a:srgbClr val="00FF00"/>
              </a:solidFill>
            </a:endParaRPr>
          </a:p>
          <a:p>
            <a:pPr indent="-317500" lvl="0" marL="457200" rtl="0" algn="l">
              <a:spcBef>
                <a:spcPts val="0"/>
              </a:spcBef>
              <a:spcAft>
                <a:spcPts val="0"/>
              </a:spcAft>
              <a:buClr>
                <a:srgbClr val="00FFFF"/>
              </a:buClr>
              <a:buSzPts val="1400"/>
              <a:buChar char="●"/>
            </a:pPr>
            <a:r>
              <a:rPr lang="it">
                <a:solidFill>
                  <a:srgbClr val="00FFFF"/>
                </a:solidFill>
              </a:rPr>
              <a:t>ext. TS2</a:t>
            </a:r>
            <a:endParaRPr>
              <a:solidFill>
                <a:srgbClr val="00FFFF"/>
              </a:solidFill>
            </a:endParaRPr>
          </a:p>
          <a:p>
            <a:pPr indent="-317500" lvl="0" marL="457200" rtl="0" algn="l">
              <a:spcBef>
                <a:spcPts val="0"/>
              </a:spcBef>
              <a:spcAft>
                <a:spcPts val="0"/>
              </a:spcAft>
              <a:buClr>
                <a:srgbClr val="4A86E8"/>
              </a:buClr>
              <a:buSzPts val="1400"/>
              <a:buChar char="●"/>
            </a:pPr>
            <a:r>
              <a:rPr lang="it">
                <a:solidFill>
                  <a:srgbClr val="4A86E8"/>
                </a:solidFill>
              </a:rPr>
              <a:t>Trigger TS</a:t>
            </a:r>
            <a:endParaRPr>
              <a:solidFill>
                <a:srgbClr val="4A86E8"/>
              </a:solidFill>
            </a:endParaRPr>
          </a:p>
          <a:p>
            <a:pPr indent="-317500" lvl="0" marL="457200" rtl="0" algn="l">
              <a:spcBef>
                <a:spcPts val="0"/>
              </a:spcBef>
              <a:spcAft>
                <a:spcPts val="0"/>
              </a:spcAft>
              <a:buClr>
                <a:srgbClr val="0000FF"/>
              </a:buClr>
              <a:buSzPts val="1400"/>
              <a:buChar char="●"/>
            </a:pPr>
            <a:r>
              <a:rPr lang="it">
                <a:solidFill>
                  <a:srgbClr val="0000FF"/>
                </a:solidFill>
              </a:rPr>
              <a:t>Trigger Index</a:t>
            </a:r>
            <a:endParaRPr>
              <a:solidFill>
                <a:srgbClr val="0000FF"/>
              </a:solidFill>
            </a:endParaRPr>
          </a:p>
        </p:txBody>
      </p:sp>
      <p:sp>
        <p:nvSpPr>
          <p:cNvPr id="258" name="Google Shape;258;p25"/>
          <p:cNvSpPr/>
          <p:nvPr/>
        </p:nvSpPr>
        <p:spPr>
          <a:xfrm>
            <a:off x="859225" y="3110775"/>
            <a:ext cx="273000" cy="210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5"/>
          <p:cNvSpPr/>
          <p:nvPr/>
        </p:nvSpPr>
        <p:spPr>
          <a:xfrm>
            <a:off x="1121825" y="3110775"/>
            <a:ext cx="273000" cy="2100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5"/>
          <p:cNvSpPr txBox="1"/>
          <p:nvPr/>
        </p:nvSpPr>
        <p:spPr>
          <a:xfrm>
            <a:off x="4722950" y="2329100"/>
            <a:ext cx="120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UDP</a:t>
            </a:r>
            <a:endParaRPr/>
          </a:p>
        </p:txBody>
      </p:sp>
      <p:sp>
        <p:nvSpPr>
          <p:cNvPr id="261" name="Google Shape;261;p25"/>
          <p:cNvSpPr txBox="1"/>
          <p:nvPr/>
        </p:nvSpPr>
        <p:spPr>
          <a:xfrm>
            <a:off x="4820000" y="3666175"/>
            <a:ext cx="107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USB</a:t>
            </a:r>
            <a:endParaRPr/>
          </a:p>
        </p:txBody>
      </p:sp>
      <p:sp>
        <p:nvSpPr>
          <p:cNvPr id="262" name="Google Shape;262;p25"/>
          <p:cNvSpPr/>
          <p:nvPr/>
        </p:nvSpPr>
        <p:spPr>
          <a:xfrm>
            <a:off x="75550" y="2221775"/>
            <a:ext cx="6135600" cy="12282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5"/>
          <p:cNvSpPr/>
          <p:nvPr/>
        </p:nvSpPr>
        <p:spPr>
          <a:xfrm>
            <a:off x="75550" y="3505675"/>
            <a:ext cx="6135600" cy="12282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6"/>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6"/>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0" name="Google Shape;270;p26"/>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271" name="Google Shape;271;p26"/>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272" name="Google Shape;272;p26"/>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USB and UDP data comparison</a:t>
            </a:r>
            <a:endParaRPr b="1" sz="2600">
              <a:solidFill>
                <a:schemeClr val="lt1"/>
              </a:solidFill>
            </a:endParaRPr>
          </a:p>
        </p:txBody>
      </p:sp>
      <p:sp>
        <p:nvSpPr>
          <p:cNvPr id="273" name="Google Shape;273;p26"/>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274" name="Google Shape;274;p26"/>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pic>
        <p:nvPicPr>
          <p:cNvPr id="275" name="Google Shape;275;p26"/>
          <p:cNvPicPr preferRelativeResize="0"/>
          <p:nvPr/>
        </p:nvPicPr>
        <p:blipFill>
          <a:blip r:embed="rId5">
            <a:alphaModFix/>
          </a:blip>
          <a:stretch>
            <a:fillRect/>
          </a:stretch>
        </p:blipFill>
        <p:spPr>
          <a:xfrm>
            <a:off x="66150" y="831600"/>
            <a:ext cx="6964402" cy="1845275"/>
          </a:xfrm>
          <a:prstGeom prst="rect">
            <a:avLst/>
          </a:prstGeom>
          <a:noFill/>
          <a:ln cap="flat" cmpd="sng" w="28575">
            <a:solidFill>
              <a:schemeClr val="dk1"/>
            </a:solidFill>
            <a:prstDash val="solid"/>
            <a:round/>
            <a:headEnd len="sm" w="sm" type="none"/>
            <a:tailEnd len="sm" w="sm" type="none"/>
          </a:ln>
        </p:spPr>
      </p:pic>
      <p:pic>
        <p:nvPicPr>
          <p:cNvPr id="276" name="Google Shape;276;p26"/>
          <p:cNvPicPr preferRelativeResize="0"/>
          <p:nvPr/>
        </p:nvPicPr>
        <p:blipFill>
          <a:blip r:embed="rId6">
            <a:alphaModFix/>
          </a:blip>
          <a:stretch>
            <a:fillRect/>
          </a:stretch>
        </p:blipFill>
        <p:spPr>
          <a:xfrm>
            <a:off x="66150" y="2763125"/>
            <a:ext cx="5843366" cy="1845275"/>
          </a:xfrm>
          <a:prstGeom prst="rect">
            <a:avLst/>
          </a:prstGeom>
          <a:noFill/>
          <a:ln cap="flat" cmpd="sng" w="28575">
            <a:solidFill>
              <a:schemeClr val="dk1"/>
            </a:solidFill>
            <a:prstDash val="solid"/>
            <a:round/>
            <a:headEnd len="sm" w="sm" type="none"/>
            <a:tailEnd len="sm" w="sm" type="none"/>
          </a:ln>
        </p:spPr>
      </p:pic>
      <p:sp>
        <p:nvSpPr>
          <p:cNvPr id="277" name="Google Shape;277;p26"/>
          <p:cNvSpPr/>
          <p:nvPr/>
        </p:nvSpPr>
        <p:spPr>
          <a:xfrm>
            <a:off x="97050" y="2113475"/>
            <a:ext cx="6912000" cy="150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a:off x="92350" y="1590513"/>
            <a:ext cx="6912000" cy="150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p:nvPr/>
        </p:nvSpPr>
        <p:spPr>
          <a:xfrm>
            <a:off x="97050" y="3140750"/>
            <a:ext cx="5817300" cy="150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
          <p:cNvSpPr/>
          <p:nvPr/>
        </p:nvSpPr>
        <p:spPr>
          <a:xfrm>
            <a:off x="92350" y="3551925"/>
            <a:ext cx="5817300" cy="150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p:nvPr/>
        </p:nvSpPr>
        <p:spPr>
          <a:xfrm>
            <a:off x="79188" y="4081725"/>
            <a:ext cx="5817300" cy="150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2" name="Google Shape;282;p26"/>
          <p:cNvCxnSpPr/>
          <p:nvPr/>
        </p:nvCxnSpPr>
        <p:spPr>
          <a:xfrm rot="5400000">
            <a:off x="5146200" y="2558325"/>
            <a:ext cx="2108100" cy="172500"/>
          </a:xfrm>
          <a:prstGeom prst="bentConnector3">
            <a:avLst>
              <a:gd fmla="val 100509" name="adj1"/>
            </a:avLst>
          </a:prstGeom>
          <a:noFill/>
          <a:ln cap="flat" cmpd="sng" w="28575">
            <a:solidFill>
              <a:schemeClr val="dk1"/>
            </a:solidFill>
            <a:prstDash val="solid"/>
            <a:round/>
            <a:headEnd len="med" w="med" type="none"/>
            <a:tailEnd len="med" w="med" type="none"/>
          </a:ln>
        </p:spPr>
      </p:cxnSp>
      <p:cxnSp>
        <p:nvCxnSpPr>
          <p:cNvPr id="283" name="Google Shape;283;p26"/>
          <p:cNvCxnSpPr/>
          <p:nvPr/>
        </p:nvCxnSpPr>
        <p:spPr>
          <a:xfrm>
            <a:off x="6103200" y="2974000"/>
            <a:ext cx="10800" cy="1425600"/>
          </a:xfrm>
          <a:prstGeom prst="straightConnector1">
            <a:avLst/>
          </a:prstGeom>
          <a:noFill/>
          <a:ln cap="flat" cmpd="sng" w="28575">
            <a:solidFill>
              <a:schemeClr val="dk1"/>
            </a:solidFill>
            <a:prstDash val="solid"/>
            <a:round/>
            <a:headEnd len="med" w="med" type="none"/>
            <a:tailEnd len="med" w="med" type="none"/>
          </a:ln>
        </p:spPr>
      </p:cxnSp>
      <p:sp>
        <p:nvSpPr>
          <p:cNvPr id="284" name="Google Shape;284;p26"/>
          <p:cNvSpPr txBox="1"/>
          <p:nvPr/>
        </p:nvSpPr>
        <p:spPr>
          <a:xfrm>
            <a:off x="7030550" y="831600"/>
            <a:ext cx="21135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example of the track seen before</a:t>
            </a:r>
            <a:endParaRPr/>
          </a:p>
          <a:p>
            <a:pPr indent="-317500" lvl="0" marL="457200" rtl="0" algn="l">
              <a:spcBef>
                <a:spcPts val="0"/>
              </a:spcBef>
              <a:spcAft>
                <a:spcPts val="0"/>
              </a:spcAft>
              <a:buSzPts val="1400"/>
              <a:buChar char="●"/>
            </a:pPr>
            <a:r>
              <a:rPr lang="it"/>
              <a:t>informations of the hits on the </a:t>
            </a:r>
            <a:r>
              <a:rPr b="1" lang="it"/>
              <a:t>UDP</a:t>
            </a:r>
            <a:r>
              <a:rPr lang="it"/>
              <a:t> appears to be a </a:t>
            </a:r>
            <a:r>
              <a:rPr b="1" lang="it"/>
              <a:t>mix of the correct hits informations</a:t>
            </a:r>
            <a:endParaRPr b="1"/>
          </a:p>
          <a:p>
            <a:pPr indent="-317500" lvl="0" marL="457200" rtl="0" algn="l">
              <a:spcBef>
                <a:spcPts val="0"/>
              </a:spcBef>
              <a:spcAft>
                <a:spcPts val="0"/>
              </a:spcAft>
              <a:buSzPts val="1400"/>
              <a:buChar char="●"/>
            </a:pPr>
            <a:r>
              <a:rPr b="1" lang="it"/>
              <a:t>anyway looking in the binary UDP file these hits looks correct</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7"/>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7"/>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1" name="Google Shape;291;p27"/>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292" name="Google Shape;292;p27"/>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293" name="Google Shape;293;p27"/>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data corruption</a:t>
            </a:r>
            <a:endParaRPr b="1" sz="2600">
              <a:solidFill>
                <a:schemeClr val="lt1"/>
              </a:solidFill>
            </a:endParaRPr>
          </a:p>
        </p:txBody>
      </p:sp>
      <p:sp>
        <p:nvSpPr>
          <p:cNvPr id="294" name="Google Shape;294;p27"/>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295" name="Google Shape;295;p27"/>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pic>
        <p:nvPicPr>
          <p:cNvPr id="296" name="Google Shape;296;p27"/>
          <p:cNvPicPr preferRelativeResize="0"/>
          <p:nvPr/>
        </p:nvPicPr>
        <p:blipFill>
          <a:blip r:embed="rId5">
            <a:alphaModFix/>
          </a:blip>
          <a:stretch>
            <a:fillRect/>
          </a:stretch>
        </p:blipFill>
        <p:spPr>
          <a:xfrm>
            <a:off x="151250" y="1811800"/>
            <a:ext cx="3524599" cy="1166365"/>
          </a:xfrm>
          <a:prstGeom prst="rect">
            <a:avLst/>
          </a:prstGeom>
          <a:noFill/>
          <a:ln>
            <a:noFill/>
          </a:ln>
        </p:spPr>
      </p:pic>
      <p:pic>
        <p:nvPicPr>
          <p:cNvPr id="297" name="Google Shape;297;p27"/>
          <p:cNvPicPr preferRelativeResize="0"/>
          <p:nvPr/>
        </p:nvPicPr>
        <p:blipFill>
          <a:blip r:embed="rId6">
            <a:alphaModFix/>
          </a:blip>
          <a:stretch>
            <a:fillRect/>
          </a:stretch>
        </p:blipFill>
        <p:spPr>
          <a:xfrm>
            <a:off x="151250" y="3084720"/>
            <a:ext cx="3524599" cy="726420"/>
          </a:xfrm>
          <a:prstGeom prst="rect">
            <a:avLst/>
          </a:prstGeom>
          <a:noFill/>
          <a:ln>
            <a:noFill/>
          </a:ln>
        </p:spPr>
      </p:pic>
      <p:pic>
        <p:nvPicPr>
          <p:cNvPr id="298" name="Google Shape;298;p27"/>
          <p:cNvPicPr preferRelativeResize="0"/>
          <p:nvPr/>
        </p:nvPicPr>
        <p:blipFill>
          <a:blip r:embed="rId7">
            <a:alphaModFix/>
          </a:blip>
          <a:stretch>
            <a:fillRect/>
          </a:stretch>
        </p:blipFill>
        <p:spPr>
          <a:xfrm>
            <a:off x="151250" y="3988806"/>
            <a:ext cx="3524599" cy="726419"/>
          </a:xfrm>
          <a:prstGeom prst="rect">
            <a:avLst/>
          </a:prstGeom>
          <a:noFill/>
          <a:ln>
            <a:noFill/>
          </a:ln>
        </p:spPr>
      </p:pic>
      <p:sp>
        <p:nvSpPr>
          <p:cNvPr id="299" name="Google Shape;299;p27"/>
          <p:cNvSpPr/>
          <p:nvPr/>
        </p:nvSpPr>
        <p:spPr>
          <a:xfrm>
            <a:off x="201691" y="2387759"/>
            <a:ext cx="1659600" cy="1551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7"/>
          <p:cNvSpPr/>
          <p:nvPr/>
        </p:nvSpPr>
        <p:spPr>
          <a:xfrm>
            <a:off x="201691" y="3370419"/>
            <a:ext cx="1659600" cy="1551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01" name="Google Shape;301;p27"/>
          <p:cNvSpPr/>
          <p:nvPr/>
        </p:nvSpPr>
        <p:spPr>
          <a:xfrm>
            <a:off x="249621" y="4396666"/>
            <a:ext cx="1659600" cy="1551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txBox="1"/>
          <p:nvPr/>
        </p:nvSpPr>
        <p:spPr>
          <a:xfrm>
            <a:off x="0" y="697450"/>
            <a:ext cx="91440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when the hitwords of a hit are switched </a:t>
            </a:r>
            <a:r>
              <a:rPr lang="it"/>
              <a:t>between</a:t>
            </a:r>
            <a:r>
              <a:rPr lang="it"/>
              <a:t> two different packages the first 8 bits of the hitwords (4-bit layer and 4-bit </a:t>
            </a:r>
            <a:r>
              <a:rPr lang="it"/>
              <a:t>type</a:t>
            </a:r>
            <a:r>
              <a:rPr lang="it"/>
              <a:t> of hitword) are corrupted and copy the following 8-bits</a:t>
            </a:r>
            <a:endParaRPr/>
          </a:p>
          <a:p>
            <a:pPr indent="-317500" lvl="0" marL="457200" rtl="0" algn="l">
              <a:spcBef>
                <a:spcPts val="0"/>
              </a:spcBef>
              <a:spcAft>
                <a:spcPts val="0"/>
              </a:spcAft>
              <a:buSzPts val="1400"/>
              <a:buChar char="●"/>
            </a:pPr>
            <a:r>
              <a:rPr lang="it"/>
              <a:t>the decoding code does not recognize these and starts mixing informations of different hits until the hit is completed</a:t>
            </a:r>
            <a:endParaRPr/>
          </a:p>
        </p:txBody>
      </p:sp>
      <p:sp>
        <p:nvSpPr>
          <p:cNvPr id="303" name="Google Shape;303;p27"/>
          <p:cNvSpPr/>
          <p:nvPr/>
        </p:nvSpPr>
        <p:spPr>
          <a:xfrm>
            <a:off x="1974318" y="2387759"/>
            <a:ext cx="1659600" cy="155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7"/>
          <p:cNvSpPr txBox="1"/>
          <p:nvPr/>
        </p:nvSpPr>
        <p:spPr>
          <a:xfrm>
            <a:off x="3675850" y="1762400"/>
            <a:ext cx="54669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if you look at the last 5 bytes (ext. TS) they are very similar to the other hits third hitword meaning that it is a 33 but with the first 8-bits corrupted</a:t>
            </a:r>
            <a:endParaRPr/>
          </a:p>
          <a:p>
            <a:pPr indent="-317500" lvl="0" marL="457200" rtl="0" algn="l">
              <a:spcBef>
                <a:spcPts val="0"/>
              </a:spcBef>
              <a:spcAft>
                <a:spcPts val="0"/>
              </a:spcAft>
              <a:buSzPts val="1400"/>
              <a:buChar char="●"/>
            </a:pPr>
            <a:r>
              <a:rPr lang="it"/>
              <a:t>sometimes it can be read as a correct hit but of the wrong type</a:t>
            </a:r>
            <a:endParaRPr/>
          </a:p>
        </p:txBody>
      </p:sp>
      <p:sp>
        <p:nvSpPr>
          <p:cNvPr id="305" name="Google Shape;305;p27"/>
          <p:cNvSpPr/>
          <p:nvPr/>
        </p:nvSpPr>
        <p:spPr>
          <a:xfrm>
            <a:off x="1974325" y="3370300"/>
            <a:ext cx="1659600" cy="155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06" name="Google Shape;306;p27"/>
          <p:cNvSpPr/>
          <p:nvPr/>
        </p:nvSpPr>
        <p:spPr>
          <a:xfrm>
            <a:off x="2016243" y="4396684"/>
            <a:ext cx="1659600" cy="155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
          <p:cNvSpPr txBox="1"/>
          <p:nvPr/>
        </p:nvSpPr>
        <p:spPr>
          <a:xfrm>
            <a:off x="3746950" y="3074950"/>
            <a:ext cx="53958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here a 22 is missing</a:t>
            </a:r>
            <a:endParaRPr/>
          </a:p>
          <a:p>
            <a:pPr indent="-317500" lvl="0" marL="457200" rtl="0" algn="l">
              <a:spcBef>
                <a:spcPts val="0"/>
              </a:spcBef>
              <a:spcAft>
                <a:spcPts val="0"/>
              </a:spcAft>
              <a:buSzPts val="1400"/>
              <a:buChar char="●"/>
            </a:pPr>
            <a:r>
              <a:rPr lang="it"/>
              <a:t>the other bytes are correct</a:t>
            </a:r>
            <a:endParaRPr/>
          </a:p>
          <a:p>
            <a:pPr indent="-317500" lvl="0" marL="457200" rtl="0" algn="l">
              <a:spcBef>
                <a:spcPts val="0"/>
              </a:spcBef>
              <a:spcAft>
                <a:spcPts val="0"/>
              </a:spcAft>
              <a:buSzPts val="1400"/>
              <a:buChar char="●"/>
            </a:pPr>
            <a:r>
              <a:rPr lang="it"/>
              <a:t>also a type 1 is sometimes missing</a:t>
            </a:r>
            <a:endParaRPr/>
          </a:p>
        </p:txBody>
      </p:sp>
      <p:sp>
        <p:nvSpPr>
          <p:cNvPr id="308" name="Google Shape;308;p27"/>
          <p:cNvSpPr txBox="1"/>
          <p:nvPr/>
        </p:nvSpPr>
        <p:spPr>
          <a:xfrm>
            <a:off x="3746950" y="3988800"/>
            <a:ext cx="33471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12 is missing</a:t>
            </a:r>
            <a:endParaRPr/>
          </a:p>
          <a:p>
            <a:pPr indent="-317500" lvl="0" marL="457200" rtl="0" algn="l">
              <a:spcBef>
                <a:spcPts val="0"/>
              </a:spcBef>
              <a:spcAft>
                <a:spcPts val="0"/>
              </a:spcAft>
              <a:buSzPts val="1400"/>
              <a:buChar char="●"/>
            </a:pPr>
            <a:r>
              <a:rPr lang="it"/>
              <a:t>hitword are not ordered but mixed</a:t>
            </a:r>
            <a:endParaRPr/>
          </a:p>
          <a:p>
            <a:pPr indent="0" lvl="0" marL="0" rtl="0" algn="l">
              <a:spcBef>
                <a:spcPts val="0"/>
              </a:spcBef>
              <a:spcAft>
                <a:spcPts val="0"/>
              </a:spcAft>
              <a:buNone/>
            </a:pPr>
            <a:r>
              <a:t/>
            </a:r>
            <a:endParaRPr/>
          </a:p>
        </p:txBody>
      </p:sp>
      <p:sp>
        <p:nvSpPr>
          <p:cNvPr id="309" name="Google Shape;309;p27"/>
          <p:cNvSpPr/>
          <p:nvPr/>
        </p:nvSpPr>
        <p:spPr>
          <a:xfrm>
            <a:off x="151250" y="1810250"/>
            <a:ext cx="8928000" cy="1166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7"/>
          <p:cNvSpPr/>
          <p:nvPr/>
        </p:nvSpPr>
        <p:spPr>
          <a:xfrm>
            <a:off x="151250" y="3988825"/>
            <a:ext cx="8928000" cy="726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7"/>
          <p:cNvSpPr/>
          <p:nvPr/>
        </p:nvSpPr>
        <p:spPr>
          <a:xfrm>
            <a:off x="151250" y="3079075"/>
            <a:ext cx="8928000" cy="726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8"/>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8"/>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8" name="Google Shape;318;p28"/>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319" name="Google Shape;319;p28"/>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320" name="Google Shape;320;p28"/>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data corruption</a:t>
            </a:r>
            <a:endParaRPr b="1" sz="2600">
              <a:solidFill>
                <a:schemeClr val="lt1"/>
              </a:solidFill>
            </a:endParaRPr>
          </a:p>
        </p:txBody>
      </p:sp>
      <p:sp>
        <p:nvSpPr>
          <p:cNvPr id="321" name="Google Shape;321;p28"/>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322" name="Google Shape;322;p28"/>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323" name="Google Shape;323;p28"/>
          <p:cNvSpPr txBox="1"/>
          <p:nvPr/>
        </p:nvSpPr>
        <p:spPr>
          <a:xfrm>
            <a:off x="6372600" y="717900"/>
            <a:ext cx="2771400" cy="4063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b="1" lang="it"/>
              <a:t>my </a:t>
            </a:r>
            <a:r>
              <a:rPr b="1" lang="it"/>
              <a:t>first approach was to modify the decoding code in order to ignore these corrupted hits and reconstruct the others correctly </a:t>
            </a:r>
            <a:r>
              <a:rPr b="1" lang="it"/>
              <a:t>and check what I get</a:t>
            </a:r>
            <a:endParaRPr b="1"/>
          </a:p>
          <a:p>
            <a:pPr indent="-317500" lvl="0" marL="457200" rtl="0" algn="l">
              <a:spcBef>
                <a:spcPts val="0"/>
              </a:spcBef>
              <a:spcAft>
                <a:spcPts val="0"/>
              </a:spcAft>
              <a:buSzPts val="1400"/>
              <a:buChar char="●"/>
            </a:pPr>
            <a:r>
              <a:rPr lang="it"/>
              <a:t>this method lead to the </a:t>
            </a:r>
            <a:r>
              <a:rPr b="1" lang="it"/>
              <a:t>loss</a:t>
            </a:r>
            <a:r>
              <a:rPr lang="it"/>
              <a:t> of about </a:t>
            </a:r>
            <a:r>
              <a:rPr b="1" lang="it"/>
              <a:t>one hit each 47 hits</a:t>
            </a:r>
            <a:endParaRPr b="1"/>
          </a:p>
          <a:p>
            <a:pPr indent="-317500" lvl="0" marL="457200" rtl="0" algn="l">
              <a:spcBef>
                <a:spcPts val="0"/>
              </a:spcBef>
              <a:spcAft>
                <a:spcPts val="0"/>
              </a:spcAft>
              <a:buSzPts val="1400"/>
              <a:buChar char="●"/>
            </a:pPr>
            <a:r>
              <a:rPr b="1" lang="it"/>
              <a:t>all the following plots are for the usual kit run: </a:t>
            </a:r>
            <a:r>
              <a:rPr b="1" lang="it">
                <a:solidFill>
                  <a:schemeClr val="dk1"/>
                </a:solidFill>
              </a:rPr>
              <a:t>202204082012_udp_beamonallquad_Vminus90_6Gev_kit_0.dat</a:t>
            </a:r>
            <a:endParaRPr b="1">
              <a:solidFill>
                <a:schemeClr val="dk1"/>
              </a:solidFill>
            </a:endParaRPr>
          </a:p>
          <a:p>
            <a:pPr indent="-317500" lvl="0" marL="457200" rtl="0" algn="l">
              <a:spcBef>
                <a:spcPts val="0"/>
              </a:spcBef>
              <a:spcAft>
                <a:spcPts val="0"/>
              </a:spcAft>
              <a:buClr>
                <a:schemeClr val="dk1"/>
              </a:buClr>
              <a:buSzPts val="1400"/>
              <a:buChar char="●"/>
            </a:pPr>
            <a:r>
              <a:rPr lang="it">
                <a:solidFill>
                  <a:schemeClr val="dk1"/>
                </a:solidFill>
              </a:rPr>
              <a:t>correct ToT Landau distribution, 2.2 million of tracks and 98% efficiency</a:t>
            </a:r>
            <a:endParaRPr>
              <a:solidFill>
                <a:schemeClr val="dk1"/>
              </a:solidFill>
            </a:endParaRPr>
          </a:p>
        </p:txBody>
      </p:sp>
      <p:pic>
        <p:nvPicPr>
          <p:cNvPr id="324" name="Google Shape;324;p28"/>
          <p:cNvPicPr preferRelativeResize="0"/>
          <p:nvPr/>
        </p:nvPicPr>
        <p:blipFill>
          <a:blip r:embed="rId5">
            <a:alphaModFix/>
          </a:blip>
          <a:stretch>
            <a:fillRect/>
          </a:stretch>
        </p:blipFill>
        <p:spPr>
          <a:xfrm>
            <a:off x="0" y="754850"/>
            <a:ext cx="3288899" cy="1964560"/>
          </a:xfrm>
          <a:prstGeom prst="rect">
            <a:avLst/>
          </a:prstGeom>
          <a:noFill/>
          <a:ln>
            <a:noFill/>
          </a:ln>
        </p:spPr>
      </p:pic>
      <p:pic>
        <p:nvPicPr>
          <p:cNvPr id="325" name="Google Shape;325;p28"/>
          <p:cNvPicPr preferRelativeResize="0"/>
          <p:nvPr/>
        </p:nvPicPr>
        <p:blipFill>
          <a:blip r:embed="rId6">
            <a:alphaModFix/>
          </a:blip>
          <a:stretch>
            <a:fillRect/>
          </a:stretch>
        </p:blipFill>
        <p:spPr>
          <a:xfrm>
            <a:off x="0" y="2776000"/>
            <a:ext cx="3288899" cy="1964560"/>
          </a:xfrm>
          <a:prstGeom prst="rect">
            <a:avLst/>
          </a:prstGeom>
          <a:noFill/>
          <a:ln>
            <a:noFill/>
          </a:ln>
        </p:spPr>
      </p:pic>
      <p:pic>
        <p:nvPicPr>
          <p:cNvPr id="326" name="Google Shape;326;p28"/>
          <p:cNvPicPr preferRelativeResize="0"/>
          <p:nvPr/>
        </p:nvPicPr>
        <p:blipFill>
          <a:blip r:embed="rId7">
            <a:alphaModFix/>
          </a:blip>
          <a:stretch>
            <a:fillRect/>
          </a:stretch>
        </p:blipFill>
        <p:spPr>
          <a:xfrm>
            <a:off x="3288900" y="754850"/>
            <a:ext cx="3288899" cy="1964545"/>
          </a:xfrm>
          <a:prstGeom prst="rect">
            <a:avLst/>
          </a:prstGeom>
          <a:noFill/>
          <a:ln>
            <a:noFill/>
          </a:ln>
        </p:spPr>
      </p:pic>
      <p:pic>
        <p:nvPicPr>
          <p:cNvPr id="327" name="Google Shape;327;p28"/>
          <p:cNvPicPr preferRelativeResize="0"/>
          <p:nvPr/>
        </p:nvPicPr>
        <p:blipFill>
          <a:blip r:embed="rId8">
            <a:alphaModFix/>
          </a:blip>
          <a:stretch>
            <a:fillRect/>
          </a:stretch>
        </p:blipFill>
        <p:spPr>
          <a:xfrm>
            <a:off x="3288900" y="2719400"/>
            <a:ext cx="3288899" cy="19645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9"/>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9"/>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4" name="Google Shape;334;p29"/>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335" name="Google Shape;335;p29"/>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336" name="Google Shape;336;p29"/>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data recovery</a:t>
            </a:r>
            <a:endParaRPr b="1" sz="2600">
              <a:solidFill>
                <a:schemeClr val="lt1"/>
              </a:solidFill>
            </a:endParaRPr>
          </a:p>
        </p:txBody>
      </p:sp>
      <p:sp>
        <p:nvSpPr>
          <p:cNvPr id="337" name="Google Shape;337;p29"/>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338" name="Google Shape;338;p29"/>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339" name="Google Shape;339;p29"/>
          <p:cNvSpPr txBox="1"/>
          <p:nvPr/>
        </p:nvSpPr>
        <p:spPr>
          <a:xfrm>
            <a:off x="0" y="744025"/>
            <a:ext cx="9144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after checking results with the first approach I have </a:t>
            </a:r>
            <a:r>
              <a:rPr b="1" lang="it"/>
              <a:t>implemented the most generic possible algorithm which consent to recover these hits during the decoding </a:t>
            </a:r>
            <a:r>
              <a:rPr lang="it"/>
              <a:t>independently from the specific problem</a:t>
            </a:r>
            <a:endParaRPr/>
          </a:p>
        </p:txBody>
      </p:sp>
      <p:pic>
        <p:nvPicPr>
          <p:cNvPr id="340" name="Google Shape;340;p29"/>
          <p:cNvPicPr preferRelativeResize="0"/>
          <p:nvPr/>
        </p:nvPicPr>
        <p:blipFill>
          <a:blip r:embed="rId5">
            <a:alphaModFix/>
          </a:blip>
          <a:stretch>
            <a:fillRect/>
          </a:stretch>
        </p:blipFill>
        <p:spPr>
          <a:xfrm>
            <a:off x="0" y="1471559"/>
            <a:ext cx="4000225" cy="1100775"/>
          </a:xfrm>
          <a:prstGeom prst="rect">
            <a:avLst/>
          </a:prstGeom>
          <a:noFill/>
          <a:ln>
            <a:noFill/>
          </a:ln>
        </p:spPr>
      </p:pic>
      <p:sp>
        <p:nvSpPr>
          <p:cNvPr id="341" name="Google Shape;341;p29"/>
          <p:cNvSpPr/>
          <p:nvPr/>
        </p:nvSpPr>
        <p:spPr>
          <a:xfrm>
            <a:off x="79295" y="2089632"/>
            <a:ext cx="1883700" cy="2349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9"/>
          <p:cNvSpPr/>
          <p:nvPr/>
        </p:nvSpPr>
        <p:spPr>
          <a:xfrm>
            <a:off x="2116664" y="2089634"/>
            <a:ext cx="1883700" cy="234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9"/>
          <p:cNvSpPr txBox="1"/>
          <p:nvPr/>
        </p:nvSpPr>
        <p:spPr>
          <a:xfrm>
            <a:off x="4097700" y="1424450"/>
            <a:ext cx="5046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End of the package for each layer I have:</a:t>
            </a:r>
            <a:endParaRPr/>
          </a:p>
          <a:p>
            <a:pPr indent="0" lvl="0" marL="0" rtl="0" algn="l">
              <a:spcBef>
                <a:spcPts val="0"/>
              </a:spcBef>
              <a:spcAft>
                <a:spcPts val="0"/>
              </a:spcAft>
              <a:buNone/>
            </a:pPr>
            <a:r>
              <a:t/>
            </a:r>
            <a:endParaRPr/>
          </a:p>
          <a:p>
            <a:pPr indent="0" lvl="0" marL="0" rtl="0" algn="l">
              <a:spcBef>
                <a:spcPts val="0"/>
              </a:spcBef>
              <a:spcAft>
                <a:spcPts val="0"/>
              </a:spcAft>
              <a:buNone/>
            </a:pPr>
            <a:r>
              <a:rPr b="1" lang="it"/>
              <a:t>1			2			3			4</a:t>
            </a:r>
            <a:endParaRPr b="1"/>
          </a:p>
          <a:p>
            <a:pPr indent="0" lvl="0" marL="0" rtl="0" algn="l">
              <a:spcBef>
                <a:spcPts val="0"/>
              </a:spcBef>
              <a:spcAft>
                <a:spcPts val="0"/>
              </a:spcAft>
              <a:buNone/>
            </a:pPr>
            <a:r>
              <a:rPr lang="it" sz="1200"/>
              <a:t>1                             1,2              empty(completed)       empty(completed)</a:t>
            </a:r>
            <a:endParaRPr sz="1200"/>
          </a:p>
        </p:txBody>
      </p:sp>
      <p:sp>
        <p:nvSpPr>
          <p:cNvPr id="344" name="Google Shape;344;p29"/>
          <p:cNvSpPr txBox="1"/>
          <p:nvPr/>
        </p:nvSpPr>
        <p:spPr>
          <a:xfrm>
            <a:off x="3903425" y="2989044"/>
            <a:ext cx="52407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Beginning of the next package I encounter a corrupted hitword beginning with </a:t>
            </a:r>
            <a:r>
              <a:rPr b="1" lang="it"/>
              <a:t>00</a:t>
            </a:r>
            <a:r>
              <a:rPr lang="it"/>
              <a:t> and so I create all the possible hitwords with its informations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5" name="Google Shape;345;p29"/>
          <p:cNvSpPr/>
          <p:nvPr/>
        </p:nvSpPr>
        <p:spPr>
          <a:xfrm>
            <a:off x="6586338" y="3620611"/>
            <a:ext cx="1830000" cy="805200"/>
          </a:xfrm>
          <a:prstGeom prst="bracePair">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
              <a:t>12</a:t>
            </a:r>
            <a:r>
              <a:rPr lang="it"/>
              <a:t> 00 f5 9d 3a 00</a:t>
            </a:r>
            <a:endParaRPr/>
          </a:p>
          <a:p>
            <a:pPr indent="0" lvl="0" marL="0" rtl="0" algn="l">
              <a:spcBef>
                <a:spcPts val="0"/>
              </a:spcBef>
              <a:spcAft>
                <a:spcPts val="0"/>
              </a:spcAft>
              <a:buNone/>
            </a:pPr>
            <a:r>
              <a:rPr b="1" lang="it"/>
              <a:t>23</a:t>
            </a:r>
            <a:r>
              <a:rPr lang="it"/>
              <a:t> </a:t>
            </a:r>
            <a:r>
              <a:rPr lang="it">
                <a:solidFill>
                  <a:schemeClr val="dk1"/>
                </a:solidFill>
              </a:rPr>
              <a:t>00 f5 9d 3a 00</a:t>
            </a:r>
            <a:endParaRPr>
              <a:solidFill>
                <a:schemeClr val="dk1"/>
              </a:solidFill>
            </a:endParaRPr>
          </a:p>
          <a:p>
            <a:pPr indent="0" lvl="0" marL="0" rtl="0" algn="l">
              <a:spcBef>
                <a:spcPts val="0"/>
              </a:spcBef>
              <a:spcAft>
                <a:spcPts val="0"/>
              </a:spcAft>
              <a:buNone/>
            </a:pPr>
            <a:r>
              <a:rPr b="1" lang="it">
                <a:solidFill>
                  <a:schemeClr val="dk1"/>
                </a:solidFill>
              </a:rPr>
              <a:t>31</a:t>
            </a:r>
            <a:r>
              <a:rPr lang="it">
                <a:solidFill>
                  <a:schemeClr val="dk1"/>
                </a:solidFill>
              </a:rPr>
              <a:t> 00 f5 9d 3a 00</a:t>
            </a:r>
            <a:endParaRPr>
              <a:solidFill>
                <a:schemeClr val="dk1"/>
              </a:solidFill>
            </a:endParaRPr>
          </a:p>
          <a:p>
            <a:pPr indent="0" lvl="0" marL="0" rtl="0" algn="l">
              <a:spcBef>
                <a:spcPts val="0"/>
              </a:spcBef>
              <a:spcAft>
                <a:spcPts val="0"/>
              </a:spcAft>
              <a:buNone/>
            </a:pPr>
            <a:r>
              <a:rPr b="1" lang="it">
                <a:solidFill>
                  <a:schemeClr val="dk1"/>
                </a:solidFill>
              </a:rPr>
              <a:t>41</a:t>
            </a:r>
            <a:r>
              <a:rPr lang="it">
                <a:solidFill>
                  <a:schemeClr val="dk1"/>
                </a:solidFill>
              </a:rPr>
              <a:t> 00 f5 9d 3a 00</a:t>
            </a:r>
            <a:endParaRPr>
              <a:solidFill>
                <a:schemeClr val="dk1"/>
              </a:solidFill>
            </a:endParaRPr>
          </a:p>
        </p:txBody>
      </p:sp>
      <p:sp>
        <p:nvSpPr>
          <p:cNvPr id="346" name="Google Shape;346;p29"/>
          <p:cNvSpPr txBox="1"/>
          <p:nvPr/>
        </p:nvSpPr>
        <p:spPr>
          <a:xfrm>
            <a:off x="4825513" y="3858497"/>
            <a:ext cx="16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t>00</a:t>
            </a:r>
            <a:r>
              <a:rPr lang="it"/>
              <a:t> </a:t>
            </a:r>
            <a:r>
              <a:rPr lang="it">
                <a:solidFill>
                  <a:schemeClr val="dk1"/>
                </a:solidFill>
              </a:rPr>
              <a:t>00 f5 9d 3a 00</a:t>
            </a:r>
            <a:endParaRPr/>
          </a:p>
        </p:txBody>
      </p:sp>
      <p:sp>
        <p:nvSpPr>
          <p:cNvPr id="347" name="Google Shape;347;p29"/>
          <p:cNvSpPr txBox="1"/>
          <p:nvPr/>
        </p:nvSpPr>
        <p:spPr>
          <a:xfrm>
            <a:off x="79300" y="2622738"/>
            <a:ext cx="3489900" cy="2124000"/>
          </a:xfrm>
          <a:prstGeom prst="rect">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it"/>
              <a:t>If in the next package I </a:t>
            </a:r>
            <a:r>
              <a:rPr lang="it"/>
              <a:t>encounter</a:t>
            </a:r>
            <a:r>
              <a:rPr lang="it"/>
              <a:t> one of these hitwords before the beginning of an another hit it is substituted, otherwise it completes the hit with the correct information (since in the corrupted words the first byte is a copy of the second one it can happen that it is 11,12,13 ecc., this is checked and the first byte substituted with 00)</a:t>
            </a:r>
            <a:endParaRPr/>
          </a:p>
        </p:txBody>
      </p:sp>
      <p:sp>
        <p:nvSpPr>
          <p:cNvPr id="348" name="Google Shape;348;p29"/>
          <p:cNvSpPr/>
          <p:nvPr/>
        </p:nvSpPr>
        <p:spPr>
          <a:xfrm>
            <a:off x="4140675" y="1488050"/>
            <a:ext cx="4949400" cy="10158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9" name="Google Shape;349;p29"/>
          <p:cNvCxnSpPr>
            <a:stCxn id="348" idx="2"/>
            <a:endCxn id="350" idx="0"/>
          </p:cNvCxnSpPr>
          <p:nvPr/>
        </p:nvCxnSpPr>
        <p:spPr>
          <a:xfrm flipH="1">
            <a:off x="6523575" y="2503850"/>
            <a:ext cx="91800" cy="483000"/>
          </a:xfrm>
          <a:prstGeom prst="straightConnector1">
            <a:avLst/>
          </a:prstGeom>
          <a:noFill/>
          <a:ln cap="flat" cmpd="sng" w="28575">
            <a:solidFill>
              <a:schemeClr val="dk1"/>
            </a:solidFill>
            <a:prstDash val="solid"/>
            <a:round/>
            <a:headEnd len="med" w="med" type="none"/>
            <a:tailEnd len="med" w="med" type="triangle"/>
          </a:ln>
        </p:spPr>
      </p:cxnSp>
      <p:cxnSp>
        <p:nvCxnSpPr>
          <p:cNvPr id="351" name="Google Shape;351;p29"/>
          <p:cNvCxnSpPr>
            <a:stCxn id="352" idx="1"/>
            <a:endCxn id="347" idx="3"/>
          </p:cNvCxnSpPr>
          <p:nvPr/>
        </p:nvCxnSpPr>
        <p:spPr>
          <a:xfrm rot="10800000">
            <a:off x="3569325" y="3684825"/>
            <a:ext cx="381300" cy="182700"/>
          </a:xfrm>
          <a:prstGeom prst="straightConnector1">
            <a:avLst/>
          </a:prstGeom>
          <a:noFill/>
          <a:ln cap="flat" cmpd="sng" w="28575">
            <a:solidFill>
              <a:schemeClr val="dk1"/>
            </a:solidFill>
            <a:prstDash val="solid"/>
            <a:round/>
            <a:headEnd len="med" w="med" type="none"/>
            <a:tailEnd len="med" w="med" type="triangle"/>
          </a:ln>
        </p:spPr>
      </p:cxnSp>
      <p:sp>
        <p:nvSpPr>
          <p:cNvPr id="352" name="Google Shape;352;p29"/>
          <p:cNvSpPr/>
          <p:nvPr/>
        </p:nvSpPr>
        <p:spPr>
          <a:xfrm>
            <a:off x="3950625" y="2986875"/>
            <a:ext cx="5139600" cy="17613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0"/>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0"/>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9" name="Google Shape;359;p30"/>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360" name="Google Shape;360;p30"/>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361" name="Google Shape;361;p30"/>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KIT data analysis</a:t>
            </a:r>
            <a:endParaRPr b="1" sz="2600">
              <a:solidFill>
                <a:schemeClr val="lt1"/>
              </a:solidFill>
            </a:endParaRPr>
          </a:p>
        </p:txBody>
      </p:sp>
      <p:sp>
        <p:nvSpPr>
          <p:cNvPr id="362" name="Google Shape;362;p30"/>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363" name="Google Shape;363;p30"/>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364" name="Google Shape;364;p30"/>
          <p:cNvSpPr txBox="1"/>
          <p:nvPr/>
        </p:nvSpPr>
        <p:spPr>
          <a:xfrm>
            <a:off x="50" y="938125"/>
            <a:ext cx="9144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new decoding code applied to </a:t>
            </a:r>
            <a:r>
              <a:rPr b="1" lang="it">
                <a:solidFill>
                  <a:schemeClr val="dk1"/>
                </a:solidFill>
              </a:rPr>
              <a:t>202204082012_udp_beamonallquad_Vminus90_6Gev_kit_0.dat</a:t>
            </a:r>
            <a:endParaRPr b="1">
              <a:solidFill>
                <a:schemeClr val="dk1"/>
              </a:solidFill>
            </a:endParaRPr>
          </a:p>
          <a:p>
            <a:pPr indent="-317500" lvl="0" marL="457200" rtl="0" algn="l">
              <a:spcBef>
                <a:spcPts val="0"/>
              </a:spcBef>
              <a:spcAft>
                <a:spcPts val="0"/>
              </a:spcAft>
              <a:buSzPts val="1400"/>
              <a:buChar char="●"/>
            </a:pPr>
            <a:r>
              <a:rPr lang="it"/>
              <a:t>first thing: </a:t>
            </a:r>
            <a:r>
              <a:rPr b="1" lang="it"/>
              <a:t>no more </a:t>
            </a:r>
            <a:r>
              <a:rPr b="1" lang="it"/>
              <a:t> TS or TS2 jumps, negative </a:t>
            </a:r>
            <a:r>
              <a:rPr b="1" lang="it"/>
              <a:t>columns or layer 0</a:t>
            </a:r>
            <a:endParaRPr b="1"/>
          </a:p>
        </p:txBody>
      </p:sp>
      <p:pic>
        <p:nvPicPr>
          <p:cNvPr id="365" name="Google Shape;365;p30"/>
          <p:cNvPicPr preferRelativeResize="0"/>
          <p:nvPr/>
        </p:nvPicPr>
        <p:blipFill>
          <a:blip r:embed="rId5">
            <a:alphaModFix/>
          </a:blip>
          <a:stretch>
            <a:fillRect/>
          </a:stretch>
        </p:blipFill>
        <p:spPr>
          <a:xfrm>
            <a:off x="596800" y="1725325"/>
            <a:ext cx="7950393" cy="2923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1"/>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2" name="Google Shape;372;p31"/>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373" name="Google Shape;373;p31"/>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374" name="Google Shape;374;p31"/>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KIT data analysis</a:t>
            </a:r>
            <a:endParaRPr b="1" sz="2600">
              <a:solidFill>
                <a:schemeClr val="lt1"/>
              </a:solidFill>
            </a:endParaRPr>
          </a:p>
        </p:txBody>
      </p:sp>
      <p:sp>
        <p:nvSpPr>
          <p:cNvPr id="375" name="Google Shape;375;p31"/>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376" name="Google Shape;376;p31"/>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pic>
        <p:nvPicPr>
          <p:cNvPr id="377" name="Google Shape;377;p31"/>
          <p:cNvPicPr preferRelativeResize="0"/>
          <p:nvPr/>
        </p:nvPicPr>
        <p:blipFill>
          <a:blip r:embed="rId5">
            <a:alphaModFix/>
          </a:blip>
          <a:stretch>
            <a:fillRect/>
          </a:stretch>
        </p:blipFill>
        <p:spPr>
          <a:xfrm>
            <a:off x="4572000" y="902594"/>
            <a:ext cx="4571999" cy="2734494"/>
          </a:xfrm>
          <a:prstGeom prst="rect">
            <a:avLst/>
          </a:prstGeom>
          <a:noFill/>
          <a:ln>
            <a:noFill/>
          </a:ln>
        </p:spPr>
      </p:pic>
      <p:pic>
        <p:nvPicPr>
          <p:cNvPr id="378" name="Google Shape;378;p31"/>
          <p:cNvPicPr preferRelativeResize="0"/>
          <p:nvPr/>
        </p:nvPicPr>
        <p:blipFill>
          <a:blip r:embed="rId6">
            <a:alphaModFix/>
          </a:blip>
          <a:stretch>
            <a:fillRect/>
          </a:stretch>
        </p:blipFill>
        <p:spPr>
          <a:xfrm>
            <a:off x="0" y="887500"/>
            <a:ext cx="4571999" cy="2764673"/>
          </a:xfrm>
          <a:prstGeom prst="rect">
            <a:avLst/>
          </a:prstGeom>
          <a:noFill/>
          <a:ln>
            <a:noFill/>
          </a:ln>
        </p:spPr>
      </p:pic>
      <p:sp>
        <p:nvSpPr>
          <p:cNvPr id="379" name="Google Shape;379;p31"/>
          <p:cNvSpPr txBox="1"/>
          <p:nvPr/>
        </p:nvSpPr>
        <p:spPr>
          <a:xfrm>
            <a:off x="2329125" y="1833125"/>
            <a:ext cx="136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BEFORE</a:t>
            </a:r>
            <a:endParaRPr/>
          </a:p>
        </p:txBody>
      </p:sp>
      <p:sp>
        <p:nvSpPr>
          <p:cNvPr id="380" name="Google Shape;380;p31"/>
          <p:cNvSpPr txBox="1"/>
          <p:nvPr/>
        </p:nvSpPr>
        <p:spPr>
          <a:xfrm>
            <a:off x="6620775" y="1811550"/>
            <a:ext cx="147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NOW</a:t>
            </a:r>
            <a:endParaRPr/>
          </a:p>
        </p:txBody>
      </p:sp>
      <p:sp>
        <p:nvSpPr>
          <p:cNvPr id="381" name="Google Shape;381;p31"/>
          <p:cNvSpPr txBox="1"/>
          <p:nvPr/>
        </p:nvSpPr>
        <p:spPr>
          <a:xfrm>
            <a:off x="0" y="3809650"/>
            <a:ext cx="9144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no more uniform basis or shoulder</a:t>
            </a:r>
            <a:endParaRPr/>
          </a:p>
          <a:p>
            <a:pPr indent="-317500" lvl="0" marL="457200" rtl="0" algn="l">
              <a:spcBef>
                <a:spcPts val="0"/>
              </a:spcBef>
              <a:spcAft>
                <a:spcPts val="0"/>
              </a:spcAft>
              <a:buSzPts val="1400"/>
              <a:buChar char="●"/>
            </a:pPr>
            <a:r>
              <a:rPr lang="it"/>
              <a:t>right Landau distribution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4"/>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70" name="Google Shape;70;p14"/>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71" name="Google Shape;71;p14"/>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Recap</a:t>
            </a:r>
            <a:endParaRPr b="1" sz="2600">
              <a:solidFill>
                <a:schemeClr val="lt1"/>
              </a:solidFill>
            </a:endParaRPr>
          </a:p>
        </p:txBody>
      </p:sp>
      <p:sp>
        <p:nvSpPr>
          <p:cNvPr id="72" name="Google Shape;72;p14"/>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73" name="Google Shape;73;p14"/>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pic>
        <p:nvPicPr>
          <p:cNvPr id="74" name="Google Shape;74;p14"/>
          <p:cNvPicPr preferRelativeResize="0"/>
          <p:nvPr/>
        </p:nvPicPr>
        <p:blipFill>
          <a:blip r:embed="rId5">
            <a:alphaModFix/>
          </a:blip>
          <a:stretch>
            <a:fillRect/>
          </a:stretch>
        </p:blipFill>
        <p:spPr>
          <a:xfrm>
            <a:off x="4587208" y="747375"/>
            <a:ext cx="4259454" cy="2595225"/>
          </a:xfrm>
          <a:prstGeom prst="rect">
            <a:avLst/>
          </a:prstGeom>
          <a:noFill/>
          <a:ln>
            <a:noFill/>
          </a:ln>
        </p:spPr>
      </p:pic>
      <p:sp>
        <p:nvSpPr>
          <p:cNvPr id="75" name="Google Shape;75;p14"/>
          <p:cNvSpPr txBox="1"/>
          <p:nvPr/>
        </p:nvSpPr>
        <p:spPr>
          <a:xfrm>
            <a:off x="0" y="3342600"/>
            <a:ext cx="91440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possible correlation with the ext. TS2</a:t>
            </a:r>
            <a:endParaRPr/>
          </a:p>
          <a:p>
            <a:pPr indent="-317500" lvl="0" marL="457200" rtl="0" algn="l">
              <a:spcBef>
                <a:spcPts val="0"/>
              </a:spcBef>
              <a:spcAft>
                <a:spcPts val="0"/>
              </a:spcAft>
              <a:buSzPts val="1400"/>
              <a:buChar char="●"/>
            </a:pPr>
            <a:r>
              <a:rPr lang="it"/>
              <a:t>software modified to store the ext. TS2 information in the pixels (from which initially short TS2 is calculated as ext.TS2%128)</a:t>
            </a:r>
            <a:endParaRPr/>
          </a:p>
          <a:p>
            <a:pPr indent="-317500" lvl="0" marL="457200" rtl="0" algn="l">
              <a:spcBef>
                <a:spcPts val="0"/>
              </a:spcBef>
              <a:spcAft>
                <a:spcPts val="0"/>
              </a:spcAft>
              <a:buSzPts val="1400"/>
              <a:buChar char="●"/>
            </a:pPr>
            <a:r>
              <a:rPr lang="it"/>
              <a:t>spotted jumps in the ext.TS2 for which it has values outside its usual range</a:t>
            </a:r>
            <a:endParaRPr/>
          </a:p>
          <a:p>
            <a:pPr indent="-317500" lvl="0" marL="457200" rtl="0" algn="l">
              <a:spcBef>
                <a:spcPts val="0"/>
              </a:spcBef>
              <a:spcAft>
                <a:spcPts val="0"/>
              </a:spcAft>
              <a:buSzPts val="1400"/>
              <a:buChar char="●"/>
            </a:pPr>
            <a:r>
              <a:rPr lang="it"/>
              <a:t>possible correlation with corrupted columns? For column with a negative address (whose meaning is explained later) the ext.TS2 is always out of range</a:t>
            </a:r>
            <a:endParaRPr/>
          </a:p>
        </p:txBody>
      </p:sp>
      <p:pic>
        <p:nvPicPr>
          <p:cNvPr id="76" name="Google Shape;76;p14"/>
          <p:cNvPicPr preferRelativeResize="0"/>
          <p:nvPr/>
        </p:nvPicPr>
        <p:blipFill>
          <a:blip r:embed="rId6">
            <a:alphaModFix/>
          </a:blip>
          <a:stretch>
            <a:fillRect/>
          </a:stretch>
        </p:blipFill>
        <p:spPr>
          <a:xfrm>
            <a:off x="297338" y="747375"/>
            <a:ext cx="4135903" cy="2595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2"/>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2"/>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8" name="Google Shape;388;p32"/>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389" name="Google Shape;389;p32"/>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390" name="Google Shape;390;p32"/>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KIT data analysis</a:t>
            </a:r>
            <a:endParaRPr b="1" sz="2600">
              <a:solidFill>
                <a:schemeClr val="lt1"/>
              </a:solidFill>
            </a:endParaRPr>
          </a:p>
        </p:txBody>
      </p:sp>
      <p:sp>
        <p:nvSpPr>
          <p:cNvPr id="391" name="Google Shape;391;p32"/>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392" name="Google Shape;392;p32"/>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393" name="Google Shape;393;p32"/>
          <p:cNvSpPr txBox="1"/>
          <p:nvPr/>
        </p:nvSpPr>
        <p:spPr>
          <a:xfrm>
            <a:off x="0" y="3809650"/>
            <a:ext cx="9144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more clusters of size &gt;1</a:t>
            </a:r>
            <a:endParaRPr/>
          </a:p>
          <a:p>
            <a:pPr indent="-317500" lvl="0" marL="457200" rtl="0" algn="l">
              <a:spcBef>
                <a:spcPts val="0"/>
              </a:spcBef>
              <a:spcAft>
                <a:spcPts val="0"/>
              </a:spcAft>
              <a:buSzPts val="1400"/>
              <a:buChar char="●"/>
            </a:pPr>
            <a:r>
              <a:rPr lang="it"/>
              <a:t>before it could happen that they were split due to a corrupted address of one of the hits</a:t>
            </a:r>
            <a:endParaRPr/>
          </a:p>
        </p:txBody>
      </p:sp>
      <p:pic>
        <p:nvPicPr>
          <p:cNvPr id="394" name="Google Shape;394;p32"/>
          <p:cNvPicPr preferRelativeResize="0"/>
          <p:nvPr/>
        </p:nvPicPr>
        <p:blipFill>
          <a:blip r:embed="rId5">
            <a:alphaModFix/>
          </a:blip>
          <a:stretch>
            <a:fillRect/>
          </a:stretch>
        </p:blipFill>
        <p:spPr>
          <a:xfrm>
            <a:off x="0" y="902600"/>
            <a:ext cx="4522099" cy="2734501"/>
          </a:xfrm>
          <a:prstGeom prst="rect">
            <a:avLst/>
          </a:prstGeom>
          <a:noFill/>
          <a:ln>
            <a:noFill/>
          </a:ln>
        </p:spPr>
      </p:pic>
      <p:pic>
        <p:nvPicPr>
          <p:cNvPr id="395" name="Google Shape;395;p32"/>
          <p:cNvPicPr preferRelativeResize="0"/>
          <p:nvPr/>
        </p:nvPicPr>
        <p:blipFill>
          <a:blip r:embed="rId6">
            <a:alphaModFix/>
          </a:blip>
          <a:stretch>
            <a:fillRect/>
          </a:stretch>
        </p:blipFill>
        <p:spPr>
          <a:xfrm>
            <a:off x="4572000" y="902600"/>
            <a:ext cx="4592223" cy="2734499"/>
          </a:xfrm>
          <a:prstGeom prst="rect">
            <a:avLst/>
          </a:prstGeom>
          <a:noFill/>
          <a:ln>
            <a:noFill/>
          </a:ln>
        </p:spPr>
      </p:pic>
      <p:sp>
        <p:nvSpPr>
          <p:cNvPr id="396" name="Google Shape;396;p32"/>
          <p:cNvSpPr txBox="1"/>
          <p:nvPr/>
        </p:nvSpPr>
        <p:spPr>
          <a:xfrm>
            <a:off x="1822325" y="1714500"/>
            <a:ext cx="153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BEFORE</a:t>
            </a:r>
            <a:endParaRPr/>
          </a:p>
        </p:txBody>
      </p:sp>
      <p:sp>
        <p:nvSpPr>
          <p:cNvPr id="397" name="Google Shape;397;p32"/>
          <p:cNvSpPr txBox="1"/>
          <p:nvPr/>
        </p:nvSpPr>
        <p:spPr>
          <a:xfrm flipH="1">
            <a:off x="6599275" y="1887025"/>
            <a:ext cx="128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NOW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3"/>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3"/>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4" name="Google Shape;404;p33"/>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405" name="Google Shape;405;p33"/>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406" name="Google Shape;406;p33"/>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KIT data analysis</a:t>
            </a:r>
            <a:endParaRPr b="1" sz="2600">
              <a:solidFill>
                <a:schemeClr val="lt1"/>
              </a:solidFill>
            </a:endParaRPr>
          </a:p>
        </p:txBody>
      </p:sp>
      <p:sp>
        <p:nvSpPr>
          <p:cNvPr id="407" name="Google Shape;407;p33"/>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408" name="Google Shape;408;p33"/>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409" name="Google Shape;409;p33"/>
          <p:cNvSpPr txBox="1"/>
          <p:nvPr/>
        </p:nvSpPr>
        <p:spPr>
          <a:xfrm>
            <a:off x="0" y="3809650"/>
            <a:ext cx="9144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just to underline the number of tracks</a:t>
            </a:r>
            <a:endParaRPr/>
          </a:p>
          <a:p>
            <a:pPr indent="-317500" lvl="0" marL="457200" rtl="0" algn="l">
              <a:spcBef>
                <a:spcPts val="0"/>
              </a:spcBef>
              <a:spcAft>
                <a:spcPts val="0"/>
              </a:spcAft>
              <a:buSzPts val="1400"/>
              <a:buChar char="●"/>
            </a:pPr>
            <a:r>
              <a:rPr lang="it"/>
              <a:t>they have also a better quality</a:t>
            </a:r>
            <a:endParaRPr/>
          </a:p>
        </p:txBody>
      </p:sp>
      <p:pic>
        <p:nvPicPr>
          <p:cNvPr id="410" name="Google Shape;410;p33"/>
          <p:cNvPicPr preferRelativeResize="0"/>
          <p:nvPr/>
        </p:nvPicPr>
        <p:blipFill>
          <a:blip r:embed="rId5">
            <a:alphaModFix/>
          </a:blip>
          <a:stretch>
            <a:fillRect/>
          </a:stretch>
        </p:blipFill>
        <p:spPr>
          <a:xfrm>
            <a:off x="0" y="866471"/>
            <a:ext cx="4571999" cy="2733054"/>
          </a:xfrm>
          <a:prstGeom prst="rect">
            <a:avLst/>
          </a:prstGeom>
          <a:noFill/>
          <a:ln>
            <a:noFill/>
          </a:ln>
        </p:spPr>
      </p:pic>
      <p:pic>
        <p:nvPicPr>
          <p:cNvPr id="411" name="Google Shape;411;p33"/>
          <p:cNvPicPr preferRelativeResize="0"/>
          <p:nvPr/>
        </p:nvPicPr>
        <p:blipFill>
          <a:blip r:embed="rId6">
            <a:alphaModFix/>
          </a:blip>
          <a:stretch>
            <a:fillRect/>
          </a:stretch>
        </p:blipFill>
        <p:spPr>
          <a:xfrm>
            <a:off x="4572002" y="842225"/>
            <a:ext cx="4571998" cy="2757294"/>
          </a:xfrm>
          <a:prstGeom prst="rect">
            <a:avLst/>
          </a:prstGeom>
          <a:noFill/>
          <a:ln>
            <a:noFill/>
          </a:ln>
        </p:spPr>
      </p:pic>
      <p:sp>
        <p:nvSpPr>
          <p:cNvPr id="412" name="Google Shape;412;p33"/>
          <p:cNvSpPr/>
          <p:nvPr/>
        </p:nvSpPr>
        <p:spPr>
          <a:xfrm>
            <a:off x="4129800" y="1121425"/>
            <a:ext cx="442200" cy="183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3"/>
          <p:cNvSpPr/>
          <p:nvPr/>
        </p:nvSpPr>
        <p:spPr>
          <a:xfrm>
            <a:off x="8635800" y="1068950"/>
            <a:ext cx="508200" cy="183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3"/>
          <p:cNvSpPr txBox="1"/>
          <p:nvPr/>
        </p:nvSpPr>
        <p:spPr>
          <a:xfrm>
            <a:off x="1401800" y="1919375"/>
            <a:ext cx="186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BEFORE</a:t>
            </a:r>
            <a:endParaRPr/>
          </a:p>
        </p:txBody>
      </p:sp>
      <p:sp>
        <p:nvSpPr>
          <p:cNvPr id="415" name="Google Shape;415;p33"/>
          <p:cNvSpPr txBox="1"/>
          <p:nvPr/>
        </p:nvSpPr>
        <p:spPr>
          <a:xfrm>
            <a:off x="5747350" y="1962500"/>
            <a:ext cx="131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NOW</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4"/>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4"/>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2" name="Google Shape;422;p34"/>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423" name="Google Shape;423;p34"/>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424" name="Google Shape;424;p34"/>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KIT data analysis</a:t>
            </a:r>
            <a:endParaRPr b="1" sz="2600">
              <a:solidFill>
                <a:schemeClr val="lt1"/>
              </a:solidFill>
            </a:endParaRPr>
          </a:p>
        </p:txBody>
      </p:sp>
      <p:sp>
        <p:nvSpPr>
          <p:cNvPr id="425" name="Google Shape;425;p34"/>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426" name="Google Shape;426;p34"/>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427" name="Google Shape;427;p34"/>
          <p:cNvSpPr txBox="1"/>
          <p:nvPr/>
        </p:nvSpPr>
        <p:spPr>
          <a:xfrm>
            <a:off x="0" y="3809650"/>
            <a:ext cx="9144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no more corrupted column or rows</a:t>
            </a:r>
            <a:endParaRPr/>
          </a:p>
        </p:txBody>
      </p:sp>
      <p:pic>
        <p:nvPicPr>
          <p:cNvPr id="428" name="Google Shape;428;p34"/>
          <p:cNvPicPr preferRelativeResize="0"/>
          <p:nvPr/>
        </p:nvPicPr>
        <p:blipFill>
          <a:blip r:embed="rId5">
            <a:alphaModFix/>
          </a:blip>
          <a:stretch>
            <a:fillRect/>
          </a:stretch>
        </p:blipFill>
        <p:spPr>
          <a:xfrm>
            <a:off x="4568603" y="866475"/>
            <a:ext cx="4575447" cy="2733050"/>
          </a:xfrm>
          <a:prstGeom prst="rect">
            <a:avLst/>
          </a:prstGeom>
          <a:noFill/>
          <a:ln>
            <a:noFill/>
          </a:ln>
        </p:spPr>
      </p:pic>
      <p:pic>
        <p:nvPicPr>
          <p:cNvPr id="429" name="Google Shape;429;p34"/>
          <p:cNvPicPr preferRelativeResize="0"/>
          <p:nvPr/>
        </p:nvPicPr>
        <p:blipFill>
          <a:blip r:embed="rId6">
            <a:alphaModFix/>
          </a:blip>
          <a:stretch>
            <a:fillRect/>
          </a:stretch>
        </p:blipFill>
        <p:spPr>
          <a:xfrm>
            <a:off x="-12" y="1000841"/>
            <a:ext cx="4582325" cy="2598672"/>
          </a:xfrm>
          <a:prstGeom prst="rect">
            <a:avLst/>
          </a:prstGeom>
          <a:noFill/>
          <a:ln>
            <a:noFill/>
          </a:ln>
        </p:spPr>
      </p:pic>
      <p:sp>
        <p:nvSpPr>
          <p:cNvPr id="430" name="Google Shape;430;p34"/>
          <p:cNvSpPr txBox="1"/>
          <p:nvPr/>
        </p:nvSpPr>
        <p:spPr>
          <a:xfrm>
            <a:off x="528375" y="1168400"/>
            <a:ext cx="129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BEFORE</a:t>
            </a:r>
            <a:endParaRPr/>
          </a:p>
        </p:txBody>
      </p:sp>
      <p:sp>
        <p:nvSpPr>
          <p:cNvPr id="431" name="Google Shape;431;p34"/>
          <p:cNvSpPr txBox="1"/>
          <p:nvPr/>
        </p:nvSpPr>
        <p:spPr>
          <a:xfrm>
            <a:off x="5089600" y="1168400"/>
            <a:ext cx="73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NOW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5"/>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5"/>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8" name="Google Shape;438;p35"/>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439" name="Google Shape;439;p35"/>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440" name="Google Shape;440;p35"/>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KIT data analysis</a:t>
            </a:r>
            <a:endParaRPr b="1" sz="2600">
              <a:solidFill>
                <a:schemeClr val="lt1"/>
              </a:solidFill>
            </a:endParaRPr>
          </a:p>
        </p:txBody>
      </p:sp>
      <p:sp>
        <p:nvSpPr>
          <p:cNvPr id="441" name="Google Shape;441;p35"/>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442" name="Google Shape;442;p35"/>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443" name="Google Shape;443;p35"/>
          <p:cNvSpPr txBox="1"/>
          <p:nvPr/>
        </p:nvSpPr>
        <p:spPr>
          <a:xfrm>
            <a:off x="0" y="3809650"/>
            <a:ext cx="9144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many more associated clusters</a:t>
            </a:r>
            <a:endParaRPr/>
          </a:p>
          <a:p>
            <a:pPr indent="-317500" lvl="0" marL="457200" rtl="0" algn="l">
              <a:spcBef>
                <a:spcPts val="0"/>
              </a:spcBef>
              <a:spcAft>
                <a:spcPts val="0"/>
              </a:spcAft>
              <a:buSzPts val="1400"/>
              <a:buChar char="●"/>
            </a:pPr>
            <a:r>
              <a:rPr lang="it"/>
              <a:t>beam spot now is clearly visible</a:t>
            </a:r>
            <a:endParaRPr/>
          </a:p>
        </p:txBody>
      </p:sp>
      <p:pic>
        <p:nvPicPr>
          <p:cNvPr id="444" name="Google Shape;444;p35"/>
          <p:cNvPicPr preferRelativeResize="0"/>
          <p:nvPr/>
        </p:nvPicPr>
        <p:blipFill>
          <a:blip r:embed="rId5">
            <a:alphaModFix/>
          </a:blip>
          <a:stretch>
            <a:fillRect/>
          </a:stretch>
        </p:blipFill>
        <p:spPr>
          <a:xfrm>
            <a:off x="4561700" y="862405"/>
            <a:ext cx="4582299" cy="2737119"/>
          </a:xfrm>
          <a:prstGeom prst="rect">
            <a:avLst/>
          </a:prstGeom>
          <a:noFill/>
          <a:ln>
            <a:noFill/>
          </a:ln>
        </p:spPr>
      </p:pic>
      <p:pic>
        <p:nvPicPr>
          <p:cNvPr id="445" name="Google Shape;445;p35"/>
          <p:cNvPicPr preferRelativeResize="0"/>
          <p:nvPr/>
        </p:nvPicPr>
        <p:blipFill>
          <a:blip r:embed="rId6">
            <a:alphaModFix/>
          </a:blip>
          <a:stretch>
            <a:fillRect/>
          </a:stretch>
        </p:blipFill>
        <p:spPr>
          <a:xfrm>
            <a:off x="0" y="862400"/>
            <a:ext cx="4582301" cy="2771888"/>
          </a:xfrm>
          <a:prstGeom prst="rect">
            <a:avLst/>
          </a:prstGeom>
          <a:noFill/>
          <a:ln>
            <a:noFill/>
          </a:ln>
        </p:spPr>
      </p:pic>
      <p:sp>
        <p:nvSpPr>
          <p:cNvPr id="446" name="Google Shape;446;p35"/>
          <p:cNvSpPr txBox="1"/>
          <p:nvPr/>
        </p:nvSpPr>
        <p:spPr>
          <a:xfrm>
            <a:off x="398975" y="808725"/>
            <a:ext cx="98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BEFORE</a:t>
            </a:r>
            <a:endParaRPr/>
          </a:p>
        </p:txBody>
      </p:sp>
      <p:sp>
        <p:nvSpPr>
          <p:cNvPr id="447" name="Google Shape;447;p35"/>
          <p:cNvSpPr txBox="1"/>
          <p:nvPr/>
        </p:nvSpPr>
        <p:spPr>
          <a:xfrm>
            <a:off x="5046450" y="808725"/>
            <a:ext cx="69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NOW</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6"/>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6"/>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4" name="Google Shape;454;p36"/>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455" name="Google Shape;455;p36"/>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456" name="Google Shape;456;p36"/>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KIT data analysis</a:t>
            </a:r>
            <a:endParaRPr b="1" sz="2600">
              <a:solidFill>
                <a:schemeClr val="lt1"/>
              </a:solidFill>
            </a:endParaRPr>
          </a:p>
        </p:txBody>
      </p:sp>
      <p:sp>
        <p:nvSpPr>
          <p:cNvPr id="457" name="Google Shape;457;p36"/>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458" name="Google Shape;458;p36"/>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459" name="Google Shape;459;p36"/>
          <p:cNvSpPr txBox="1"/>
          <p:nvPr/>
        </p:nvSpPr>
        <p:spPr>
          <a:xfrm>
            <a:off x="0" y="3809650"/>
            <a:ext cx="9144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no more uniform basis or shoulder </a:t>
            </a:r>
            <a:endParaRPr/>
          </a:p>
        </p:txBody>
      </p:sp>
      <p:pic>
        <p:nvPicPr>
          <p:cNvPr id="460" name="Google Shape;460;p36"/>
          <p:cNvPicPr preferRelativeResize="0"/>
          <p:nvPr/>
        </p:nvPicPr>
        <p:blipFill>
          <a:blip r:embed="rId5">
            <a:alphaModFix/>
          </a:blip>
          <a:stretch>
            <a:fillRect/>
          </a:stretch>
        </p:blipFill>
        <p:spPr>
          <a:xfrm>
            <a:off x="4561750" y="877975"/>
            <a:ext cx="4582299" cy="2756321"/>
          </a:xfrm>
          <a:prstGeom prst="rect">
            <a:avLst/>
          </a:prstGeom>
          <a:noFill/>
          <a:ln>
            <a:noFill/>
          </a:ln>
        </p:spPr>
      </p:pic>
      <p:pic>
        <p:nvPicPr>
          <p:cNvPr id="461" name="Google Shape;461;p36"/>
          <p:cNvPicPr preferRelativeResize="0"/>
          <p:nvPr/>
        </p:nvPicPr>
        <p:blipFill>
          <a:blip r:embed="rId6">
            <a:alphaModFix/>
          </a:blip>
          <a:stretch>
            <a:fillRect/>
          </a:stretch>
        </p:blipFill>
        <p:spPr>
          <a:xfrm>
            <a:off x="0" y="914725"/>
            <a:ext cx="4582300" cy="2743824"/>
          </a:xfrm>
          <a:prstGeom prst="rect">
            <a:avLst/>
          </a:prstGeom>
          <a:noFill/>
          <a:ln>
            <a:noFill/>
          </a:ln>
        </p:spPr>
      </p:pic>
      <p:sp>
        <p:nvSpPr>
          <p:cNvPr id="462" name="Google Shape;462;p36"/>
          <p:cNvSpPr txBox="1"/>
          <p:nvPr/>
        </p:nvSpPr>
        <p:spPr>
          <a:xfrm>
            <a:off x="1714500" y="1973300"/>
            <a:ext cx="199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BEFORE</a:t>
            </a:r>
            <a:endParaRPr/>
          </a:p>
        </p:txBody>
      </p:sp>
      <p:sp>
        <p:nvSpPr>
          <p:cNvPr id="463" name="Google Shape;463;p36"/>
          <p:cNvSpPr txBox="1"/>
          <p:nvPr/>
        </p:nvSpPr>
        <p:spPr>
          <a:xfrm>
            <a:off x="6793300" y="2038000"/>
            <a:ext cx="112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NOW</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7"/>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7"/>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0" name="Google Shape;470;p37"/>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471" name="Google Shape;471;p37"/>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472" name="Google Shape;472;p37"/>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KIT data analysis</a:t>
            </a:r>
            <a:endParaRPr b="1" sz="2600">
              <a:solidFill>
                <a:schemeClr val="lt1"/>
              </a:solidFill>
            </a:endParaRPr>
          </a:p>
        </p:txBody>
      </p:sp>
      <p:sp>
        <p:nvSpPr>
          <p:cNvPr id="473" name="Google Shape;473;p37"/>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474" name="Google Shape;474;p37"/>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pic>
        <p:nvPicPr>
          <p:cNvPr id="475" name="Google Shape;475;p37"/>
          <p:cNvPicPr preferRelativeResize="0"/>
          <p:nvPr/>
        </p:nvPicPr>
        <p:blipFill>
          <a:blip r:embed="rId5">
            <a:alphaModFix/>
          </a:blip>
          <a:stretch>
            <a:fillRect/>
          </a:stretch>
        </p:blipFill>
        <p:spPr>
          <a:xfrm>
            <a:off x="152400" y="831600"/>
            <a:ext cx="5907533" cy="3797700"/>
          </a:xfrm>
          <a:prstGeom prst="rect">
            <a:avLst/>
          </a:prstGeom>
          <a:noFill/>
          <a:ln>
            <a:noFill/>
          </a:ln>
        </p:spPr>
      </p:pic>
      <p:sp>
        <p:nvSpPr>
          <p:cNvPr id="476" name="Google Shape;476;p37"/>
          <p:cNvSpPr txBox="1"/>
          <p:nvPr/>
        </p:nvSpPr>
        <p:spPr>
          <a:xfrm>
            <a:off x="6059925" y="1079600"/>
            <a:ext cx="25017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total efficiency is now 99.5%</a:t>
            </a:r>
            <a:endParaRPr/>
          </a:p>
          <a:p>
            <a:pPr indent="-317500" lvl="0" marL="457200" rtl="0" algn="l">
              <a:spcBef>
                <a:spcPts val="0"/>
              </a:spcBef>
              <a:spcAft>
                <a:spcPts val="0"/>
              </a:spcAft>
              <a:buSzPts val="1400"/>
              <a:buChar char="●"/>
            </a:pPr>
            <a:r>
              <a:rPr lang="it"/>
              <a:t>before it was 60% in the same association range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8"/>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8"/>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3" name="Google Shape;483;p38"/>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484" name="Google Shape;484;p38"/>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485" name="Google Shape;485;p38"/>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UDP KIT data analysis</a:t>
            </a:r>
            <a:endParaRPr b="1" sz="2600">
              <a:solidFill>
                <a:schemeClr val="lt1"/>
              </a:solidFill>
            </a:endParaRPr>
          </a:p>
        </p:txBody>
      </p:sp>
      <p:sp>
        <p:nvSpPr>
          <p:cNvPr id="486" name="Google Shape;486;p38"/>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487" name="Google Shape;487;p38"/>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488" name="Google Shape;488;p38"/>
          <p:cNvSpPr txBox="1"/>
          <p:nvPr/>
        </p:nvSpPr>
        <p:spPr>
          <a:xfrm>
            <a:off x="0" y="3821000"/>
            <a:ext cx="9144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it">
                <a:solidFill>
                  <a:schemeClr val="dk1"/>
                </a:solidFill>
              </a:rPr>
              <a:t>chip in-pixel efficiency maps now</a:t>
            </a:r>
            <a:endParaRPr/>
          </a:p>
        </p:txBody>
      </p:sp>
      <p:pic>
        <p:nvPicPr>
          <p:cNvPr id="489" name="Google Shape;489;p38"/>
          <p:cNvPicPr preferRelativeResize="0"/>
          <p:nvPr/>
        </p:nvPicPr>
        <p:blipFill>
          <a:blip r:embed="rId5">
            <a:alphaModFix/>
          </a:blip>
          <a:stretch>
            <a:fillRect/>
          </a:stretch>
        </p:blipFill>
        <p:spPr>
          <a:xfrm>
            <a:off x="4572050" y="959575"/>
            <a:ext cx="4571999" cy="2764264"/>
          </a:xfrm>
          <a:prstGeom prst="rect">
            <a:avLst/>
          </a:prstGeom>
          <a:noFill/>
          <a:ln>
            <a:noFill/>
          </a:ln>
        </p:spPr>
      </p:pic>
      <p:pic>
        <p:nvPicPr>
          <p:cNvPr id="490" name="Google Shape;490;p38"/>
          <p:cNvPicPr preferRelativeResize="0"/>
          <p:nvPr/>
        </p:nvPicPr>
        <p:blipFill>
          <a:blip r:embed="rId6">
            <a:alphaModFix/>
          </a:blip>
          <a:stretch>
            <a:fillRect/>
          </a:stretch>
        </p:blipFill>
        <p:spPr>
          <a:xfrm>
            <a:off x="0" y="959575"/>
            <a:ext cx="4571999" cy="276426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9"/>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9"/>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7" name="Google Shape;497;p39"/>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498" name="Google Shape;498;p39"/>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499" name="Google Shape;499;p39"/>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Some note</a:t>
            </a:r>
            <a:endParaRPr b="1" sz="2600">
              <a:solidFill>
                <a:schemeClr val="lt1"/>
              </a:solidFill>
            </a:endParaRPr>
          </a:p>
        </p:txBody>
      </p:sp>
      <p:sp>
        <p:nvSpPr>
          <p:cNvPr id="500" name="Google Shape;500;p39"/>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501" name="Google Shape;501;p39"/>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502" name="Google Shape;502;p39"/>
          <p:cNvSpPr txBox="1"/>
          <p:nvPr/>
        </p:nvSpPr>
        <p:spPr>
          <a:xfrm>
            <a:off x="0" y="981275"/>
            <a:ext cx="91440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b="1" lang="it"/>
              <a:t>NOTE</a:t>
            </a:r>
            <a:r>
              <a:rPr lang="it"/>
              <a:t>: sometimes it could happen that a hitword is completely missing and this causes the algorithm for the recovery of the hits to fail and to reconstruct wrong hits, anyway it is a very rare problem, for example in the KIT data file happens only 8 times</a:t>
            </a:r>
            <a:endParaRPr/>
          </a:p>
          <a:p>
            <a:pPr indent="-317500" lvl="0" marL="457200" rtl="0" algn="l">
              <a:spcBef>
                <a:spcPts val="0"/>
              </a:spcBef>
              <a:spcAft>
                <a:spcPts val="0"/>
              </a:spcAft>
              <a:buSzPts val="1400"/>
              <a:buChar char="●"/>
            </a:pPr>
            <a:r>
              <a:rPr b="1" lang="it"/>
              <a:t>NOTE</a:t>
            </a:r>
            <a:r>
              <a:rPr lang="it"/>
              <a:t>: the part of the data </a:t>
            </a:r>
            <a:r>
              <a:rPr lang="it"/>
              <a:t>alignment</a:t>
            </a:r>
            <a:r>
              <a:rPr lang="it"/>
              <a:t> in the decoding has been removed because it cannot deal with corrupted hitwords, this could cause some bad reconstructed hit in case of unaligned data in some package, anyway I tried the new decoding code for both the KIT and Lancs telescopes long runs and this does not happen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0"/>
          <p:cNvSpPr txBox="1"/>
          <p:nvPr/>
        </p:nvSpPr>
        <p:spPr>
          <a:xfrm>
            <a:off x="0" y="437725"/>
            <a:ext cx="9144000" cy="692700"/>
          </a:xfrm>
          <a:prstGeom prst="rect">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it" sz="1100">
                <a:latin typeface="Courier New"/>
                <a:ea typeface="Courier New"/>
                <a:cs typeface="Courier New"/>
                <a:sym typeface="Courier New"/>
              </a:rPr>
              <a:t>#PackageID; Layer; Column; Row; TS; TS1; TS2; TriggerTS;  TriggerID; ext.TS;     ext.TS2; FIFO</a:t>
            </a:r>
            <a:r>
              <a:rPr lang="it" sz="1100">
                <a:latin typeface="Courier New"/>
                <a:ea typeface="Courier New"/>
                <a:cs typeface="Courier New"/>
                <a:sym typeface="Courier New"/>
              </a:rPr>
              <a:t> </a:t>
            </a:r>
            <a:r>
              <a:rPr lang="it" sz="1100">
                <a:latin typeface="Courier New"/>
                <a:ea typeface="Courier New"/>
                <a:cs typeface="Courier New"/>
                <a:sym typeface="Courier New"/>
              </a:rPr>
              <a:t>overflow;</a:t>
            </a:r>
            <a:endParaRPr sz="1100">
              <a:latin typeface="Courier New"/>
              <a:ea typeface="Courier New"/>
              <a:cs typeface="Courier New"/>
              <a:sym typeface="Courier New"/>
            </a:endParaRPr>
          </a:p>
          <a:p>
            <a:pPr indent="0" lvl="0" marL="0" rtl="0" algn="l">
              <a:spcBef>
                <a:spcPts val="0"/>
              </a:spcBef>
              <a:spcAft>
                <a:spcPts val="0"/>
              </a:spcAft>
              <a:buNone/>
            </a:pPr>
            <a:r>
              <a:t/>
            </a:r>
            <a:endParaRPr sz="1100">
              <a:latin typeface="Courier New"/>
              <a:ea typeface="Courier New"/>
              <a:cs typeface="Courier New"/>
              <a:sym typeface="Courier New"/>
            </a:endParaRPr>
          </a:p>
          <a:p>
            <a:pPr indent="0" lvl="0" marL="0" rtl="0" algn="l">
              <a:spcBef>
                <a:spcPts val="0"/>
              </a:spcBef>
              <a:spcAft>
                <a:spcPts val="0"/>
              </a:spcAft>
              <a:buNone/>
            </a:pPr>
            <a:r>
              <a:rPr lang="it" sz="1100">
                <a:latin typeface="Courier New"/>
                <a:ea typeface="Courier New"/>
                <a:cs typeface="Courier New"/>
                <a:sym typeface="Courier New"/>
              </a:rPr>
              <a:t>36597       1      66      108  453 -1   21   32940864512 47881      32940865989 </a:t>
            </a:r>
            <a:r>
              <a:rPr lang="it" sz="1100">
                <a:solidFill>
                  <a:schemeClr val="dk1"/>
                </a:solidFill>
                <a:latin typeface="Courier New"/>
                <a:ea typeface="Courier New"/>
                <a:cs typeface="Courier New"/>
                <a:sym typeface="Courier New"/>
              </a:rPr>
              <a:t>7191061  </a:t>
            </a:r>
            <a:r>
              <a:rPr lang="it" sz="1100">
                <a:latin typeface="Courier New"/>
                <a:ea typeface="Courier New"/>
                <a:cs typeface="Courier New"/>
                <a:sym typeface="Courier New"/>
              </a:rPr>
              <a:t>0</a:t>
            </a:r>
            <a:endParaRPr sz="1100">
              <a:latin typeface="Courier New"/>
              <a:ea typeface="Courier New"/>
              <a:cs typeface="Courier New"/>
              <a:sym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15"/>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84" name="Google Shape;84;p15"/>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85" name="Google Shape;85;p15"/>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FPGA data format</a:t>
            </a:r>
            <a:endParaRPr b="1" sz="2600">
              <a:solidFill>
                <a:schemeClr val="lt1"/>
              </a:solidFill>
            </a:endParaRPr>
          </a:p>
        </p:txBody>
      </p:sp>
      <p:sp>
        <p:nvSpPr>
          <p:cNvPr id="86" name="Google Shape;86;p15"/>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87" name="Google Shape;87;p15"/>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88" name="Google Shape;88;p15"/>
          <p:cNvSpPr/>
          <p:nvPr/>
        </p:nvSpPr>
        <p:spPr>
          <a:xfrm>
            <a:off x="237635" y="817358"/>
            <a:ext cx="1232700" cy="11085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5"/>
          <p:cNvPicPr preferRelativeResize="0"/>
          <p:nvPr/>
        </p:nvPicPr>
        <p:blipFill>
          <a:blip r:embed="rId5">
            <a:alphaModFix/>
          </a:blip>
          <a:stretch>
            <a:fillRect/>
          </a:stretch>
        </p:blipFill>
        <p:spPr>
          <a:xfrm>
            <a:off x="167338" y="771225"/>
            <a:ext cx="8809325" cy="1545625"/>
          </a:xfrm>
          <a:prstGeom prst="rect">
            <a:avLst/>
          </a:prstGeom>
          <a:noFill/>
          <a:ln>
            <a:noFill/>
          </a:ln>
        </p:spPr>
      </p:pic>
      <p:sp>
        <p:nvSpPr>
          <p:cNvPr id="90" name="Google Shape;90;p15"/>
          <p:cNvSpPr/>
          <p:nvPr/>
        </p:nvSpPr>
        <p:spPr>
          <a:xfrm>
            <a:off x="4391775" y="941980"/>
            <a:ext cx="861900" cy="585000"/>
          </a:xfrm>
          <a:prstGeom prst="rect">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5402550" y="941972"/>
            <a:ext cx="3530400" cy="585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1708975" y="941984"/>
            <a:ext cx="2608200" cy="5850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5402550" y="1644726"/>
            <a:ext cx="3530400" cy="522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1708975" y="1644730"/>
            <a:ext cx="3530400" cy="5226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txBox="1"/>
          <p:nvPr/>
        </p:nvSpPr>
        <p:spPr>
          <a:xfrm>
            <a:off x="0" y="2379425"/>
            <a:ext cx="91440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it">
                <a:solidFill>
                  <a:schemeClr val="dk1"/>
                </a:solidFill>
              </a:rPr>
              <a:t>I have studied the data format sent off the FPGA </a:t>
            </a:r>
            <a:endParaRPr>
              <a:solidFill>
                <a:schemeClr val="dk1"/>
              </a:solidFill>
            </a:endParaRPr>
          </a:p>
          <a:p>
            <a:pPr indent="-317500" lvl="0" marL="457200" rtl="0" algn="l">
              <a:spcBef>
                <a:spcPts val="0"/>
              </a:spcBef>
              <a:spcAft>
                <a:spcPts val="0"/>
              </a:spcAft>
              <a:buClr>
                <a:schemeClr val="dk1"/>
              </a:buClr>
              <a:buSzPts val="1400"/>
              <a:buChar char="●"/>
            </a:pPr>
            <a:r>
              <a:rPr lang="it">
                <a:solidFill>
                  <a:schemeClr val="dk1"/>
                </a:solidFill>
              </a:rPr>
              <a:t>reconstructed from the decoding code</a:t>
            </a:r>
            <a:endParaRPr>
              <a:solidFill>
                <a:schemeClr val="dk1"/>
              </a:solidFill>
            </a:endParaRPr>
          </a:p>
          <a:p>
            <a:pPr indent="-317500" lvl="0" marL="457200" rtl="0" algn="l">
              <a:spcBef>
                <a:spcPts val="0"/>
              </a:spcBef>
              <a:spcAft>
                <a:spcPts val="0"/>
              </a:spcAft>
              <a:buClr>
                <a:schemeClr val="dk1"/>
              </a:buClr>
              <a:buSzPts val="1400"/>
              <a:buChar char="●"/>
            </a:pPr>
            <a:r>
              <a:rPr lang="it">
                <a:solidFill>
                  <a:schemeClr val="dk1"/>
                </a:solidFill>
              </a:rPr>
              <a:t>in white the number of bytes in the line</a:t>
            </a:r>
            <a:endParaRPr>
              <a:solidFill>
                <a:schemeClr val="dk1"/>
              </a:solidFill>
            </a:endParaRPr>
          </a:p>
          <a:p>
            <a:pPr indent="-317500" lvl="0" marL="457200" rtl="0" algn="l">
              <a:spcBef>
                <a:spcPts val="0"/>
              </a:spcBef>
              <a:spcAft>
                <a:spcPts val="0"/>
              </a:spcAft>
              <a:buClr>
                <a:srgbClr val="0000FF"/>
              </a:buClr>
              <a:buSzPts val="1400"/>
              <a:buChar char="●"/>
            </a:pPr>
            <a:r>
              <a:rPr lang="it">
                <a:solidFill>
                  <a:srgbClr val="0000FF"/>
                </a:solidFill>
              </a:rPr>
              <a:t>header of the UDP package (always the same)</a:t>
            </a:r>
            <a:endParaRPr>
              <a:solidFill>
                <a:srgbClr val="0000FF"/>
              </a:solidFill>
            </a:endParaRPr>
          </a:p>
          <a:p>
            <a:pPr indent="-317500" lvl="0" marL="457200" rtl="0" algn="l">
              <a:spcBef>
                <a:spcPts val="0"/>
              </a:spcBef>
              <a:spcAft>
                <a:spcPts val="0"/>
              </a:spcAft>
              <a:buClr>
                <a:srgbClr val="FF00FF"/>
              </a:buClr>
              <a:buSzPts val="1400"/>
              <a:buChar char="●"/>
            </a:pPr>
            <a:r>
              <a:rPr lang="it">
                <a:solidFill>
                  <a:srgbClr val="FF00FF"/>
                </a:solidFill>
              </a:rPr>
              <a:t>PackageID (4 bytes)</a:t>
            </a:r>
            <a:endParaRPr>
              <a:solidFill>
                <a:srgbClr val="FF00FF"/>
              </a:solidFill>
            </a:endParaRPr>
          </a:p>
          <a:p>
            <a:pPr indent="-317500" lvl="0" marL="457200" rtl="0" algn="l">
              <a:spcBef>
                <a:spcPts val="0"/>
              </a:spcBef>
              <a:spcAft>
                <a:spcPts val="0"/>
              </a:spcAft>
              <a:buClr>
                <a:srgbClr val="FF0000"/>
              </a:buClr>
              <a:buSzPts val="1400"/>
              <a:buChar char="●"/>
            </a:pPr>
            <a:r>
              <a:rPr lang="it">
                <a:solidFill>
                  <a:srgbClr val="FF0000"/>
                </a:solidFill>
              </a:rPr>
              <a:t>HitWord1 = {Layer[4], HitWordID[4], TriggerTS[40], TriggerIndex[16]}</a:t>
            </a:r>
            <a:endParaRPr>
              <a:solidFill>
                <a:srgbClr val="FF0000"/>
              </a:solidFill>
            </a:endParaRPr>
          </a:p>
          <a:p>
            <a:pPr indent="-317500" lvl="0" marL="457200" rtl="0" algn="l">
              <a:spcBef>
                <a:spcPts val="0"/>
              </a:spcBef>
              <a:spcAft>
                <a:spcPts val="0"/>
              </a:spcAft>
              <a:buClr>
                <a:srgbClr val="00FF00"/>
              </a:buClr>
              <a:buSzPts val="1400"/>
              <a:buChar char="●"/>
            </a:pPr>
            <a:r>
              <a:rPr lang="it">
                <a:solidFill>
                  <a:srgbClr val="6AA84F"/>
                </a:solidFill>
              </a:rPr>
              <a:t>HitWord2 = {Layer[4], HitWordID[4], ext.TS2[40], (131-Column)[8], TriggerIndex[8]}</a:t>
            </a:r>
            <a:r>
              <a:rPr lang="it">
                <a:solidFill>
                  <a:srgbClr val="00FF00"/>
                </a:solidFill>
              </a:rPr>
              <a:t> </a:t>
            </a:r>
            <a:r>
              <a:rPr lang="it">
                <a:solidFill>
                  <a:schemeClr val="dk1"/>
                </a:solidFill>
              </a:rPr>
              <a:t>(short TS2 calculated as ext.TS2%128 and negative column because 131-Column is positive but too big)</a:t>
            </a:r>
            <a:endParaRPr>
              <a:solidFill>
                <a:schemeClr val="dk1"/>
              </a:solidFill>
            </a:endParaRPr>
          </a:p>
          <a:p>
            <a:pPr indent="-317500" lvl="0" marL="457200" rtl="0" algn="l">
              <a:spcBef>
                <a:spcPts val="0"/>
              </a:spcBef>
              <a:spcAft>
                <a:spcPts val="0"/>
              </a:spcAft>
              <a:buClr>
                <a:srgbClr val="FF9900"/>
              </a:buClr>
              <a:buSzPts val="1400"/>
              <a:buChar char="●"/>
            </a:pPr>
            <a:r>
              <a:rPr lang="it">
                <a:solidFill>
                  <a:srgbClr val="FF9900"/>
                </a:solidFill>
              </a:rPr>
              <a:t>HitWord3 = {Layer[4], HitWordID[4], Row/FIFOFull[16], ext.TS[40]} </a:t>
            </a:r>
            <a:r>
              <a:rPr lang="it">
                <a:solidFill>
                  <a:schemeClr val="dk1"/>
                </a:solidFill>
              </a:rPr>
              <a:t>(short TS calculated as ext.TS2%1024)</a:t>
            </a:r>
            <a:endParaRPr/>
          </a:p>
        </p:txBody>
      </p:sp>
      <p:sp>
        <p:nvSpPr>
          <p:cNvPr id="96" name="Google Shape;96;p15"/>
          <p:cNvSpPr/>
          <p:nvPr/>
        </p:nvSpPr>
        <p:spPr>
          <a:xfrm>
            <a:off x="194100" y="941975"/>
            <a:ext cx="1276200" cy="12252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6"/>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104" name="Google Shape;104;p16"/>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105" name="Google Shape;105;p16"/>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Recap</a:t>
            </a:r>
            <a:endParaRPr b="1" sz="2600">
              <a:solidFill>
                <a:schemeClr val="lt1"/>
              </a:solidFill>
            </a:endParaRPr>
          </a:p>
        </p:txBody>
      </p:sp>
      <p:sp>
        <p:nvSpPr>
          <p:cNvPr id="106" name="Google Shape;106;p16"/>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107" name="Google Shape;107;p16"/>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108" name="Google Shape;108;p16"/>
          <p:cNvSpPr txBox="1"/>
          <p:nvPr/>
        </p:nvSpPr>
        <p:spPr>
          <a:xfrm>
            <a:off x="0" y="733250"/>
            <a:ext cx="9144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based on previous observations I have studied a run taken with </a:t>
            </a:r>
            <a:r>
              <a:rPr lang="it"/>
              <a:t>both</a:t>
            </a:r>
            <a:r>
              <a:rPr lang="it"/>
              <a:t> UDP and USB and compared results</a:t>
            </a:r>
            <a:endParaRPr/>
          </a:p>
        </p:txBody>
      </p:sp>
      <p:pic>
        <p:nvPicPr>
          <p:cNvPr id="109" name="Google Shape;109;p16"/>
          <p:cNvPicPr preferRelativeResize="0"/>
          <p:nvPr/>
        </p:nvPicPr>
        <p:blipFill>
          <a:blip r:embed="rId5">
            <a:alphaModFix/>
          </a:blip>
          <a:stretch>
            <a:fillRect/>
          </a:stretch>
        </p:blipFill>
        <p:spPr>
          <a:xfrm>
            <a:off x="0" y="1133450"/>
            <a:ext cx="8839199" cy="555681"/>
          </a:xfrm>
          <a:prstGeom prst="rect">
            <a:avLst/>
          </a:prstGeom>
          <a:noFill/>
          <a:ln>
            <a:noFill/>
          </a:ln>
        </p:spPr>
      </p:pic>
      <p:sp>
        <p:nvSpPr>
          <p:cNvPr id="110" name="Google Shape;110;p16"/>
          <p:cNvSpPr txBox="1"/>
          <p:nvPr/>
        </p:nvSpPr>
        <p:spPr>
          <a:xfrm>
            <a:off x="0" y="3988800"/>
            <a:ext cx="90147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basically same number of hits</a:t>
            </a:r>
            <a:endParaRPr/>
          </a:p>
          <a:p>
            <a:pPr indent="-317500" lvl="0" marL="457200" rtl="0" algn="l">
              <a:spcBef>
                <a:spcPts val="0"/>
              </a:spcBef>
              <a:spcAft>
                <a:spcPts val="0"/>
              </a:spcAft>
              <a:buSzPts val="1400"/>
              <a:buChar char="●"/>
            </a:pPr>
            <a:r>
              <a:rPr lang="it"/>
              <a:t>many crosstalk for both, probably because this run was taken before changing telescope settings</a:t>
            </a:r>
            <a:endParaRPr/>
          </a:p>
          <a:p>
            <a:pPr indent="-317500" lvl="0" marL="457200" rtl="0" algn="l">
              <a:spcBef>
                <a:spcPts val="0"/>
              </a:spcBef>
              <a:spcAft>
                <a:spcPts val="0"/>
              </a:spcAft>
              <a:buSzPts val="1400"/>
              <a:buChar char="●"/>
            </a:pPr>
            <a:r>
              <a:rPr lang="it"/>
              <a:t>for USB no ext.TS or ext.TS2 jumps (remember that all UDP data have been cut for timestamp jumps)</a:t>
            </a:r>
            <a:endParaRPr/>
          </a:p>
        </p:txBody>
      </p:sp>
      <p:pic>
        <p:nvPicPr>
          <p:cNvPr id="111" name="Google Shape;111;p16"/>
          <p:cNvPicPr preferRelativeResize="0"/>
          <p:nvPr/>
        </p:nvPicPr>
        <p:blipFill>
          <a:blip r:embed="rId6">
            <a:alphaModFix/>
          </a:blip>
          <a:stretch>
            <a:fillRect/>
          </a:stretch>
        </p:blipFill>
        <p:spPr>
          <a:xfrm>
            <a:off x="5121399" y="1841531"/>
            <a:ext cx="3717809" cy="2210970"/>
          </a:xfrm>
          <a:prstGeom prst="rect">
            <a:avLst/>
          </a:prstGeom>
          <a:noFill/>
          <a:ln>
            <a:noFill/>
          </a:ln>
        </p:spPr>
      </p:pic>
      <p:pic>
        <p:nvPicPr>
          <p:cNvPr id="112" name="Google Shape;112;p16"/>
          <p:cNvPicPr preferRelativeResize="0"/>
          <p:nvPr/>
        </p:nvPicPr>
        <p:blipFill>
          <a:blip r:embed="rId7">
            <a:alphaModFix/>
          </a:blip>
          <a:stretch>
            <a:fillRect/>
          </a:stretch>
        </p:blipFill>
        <p:spPr>
          <a:xfrm>
            <a:off x="152400" y="1841531"/>
            <a:ext cx="3717809" cy="22109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17"/>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120" name="Google Shape;120;p17"/>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121" name="Google Shape;121;p17"/>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Recap</a:t>
            </a:r>
            <a:endParaRPr b="1" sz="2600">
              <a:solidFill>
                <a:schemeClr val="lt1"/>
              </a:solidFill>
            </a:endParaRPr>
          </a:p>
        </p:txBody>
      </p:sp>
      <p:sp>
        <p:nvSpPr>
          <p:cNvPr id="122" name="Google Shape;122;p17"/>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123" name="Google Shape;123;p17"/>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pic>
        <p:nvPicPr>
          <p:cNvPr id="124" name="Google Shape;124;p17"/>
          <p:cNvPicPr preferRelativeResize="0"/>
          <p:nvPr/>
        </p:nvPicPr>
        <p:blipFill>
          <a:blip r:embed="rId5">
            <a:alphaModFix/>
          </a:blip>
          <a:stretch>
            <a:fillRect/>
          </a:stretch>
        </p:blipFill>
        <p:spPr>
          <a:xfrm>
            <a:off x="152400" y="745350"/>
            <a:ext cx="4311775" cy="2564199"/>
          </a:xfrm>
          <a:prstGeom prst="rect">
            <a:avLst/>
          </a:prstGeom>
          <a:noFill/>
          <a:ln>
            <a:noFill/>
          </a:ln>
        </p:spPr>
      </p:pic>
      <p:pic>
        <p:nvPicPr>
          <p:cNvPr id="125" name="Google Shape;125;p17"/>
          <p:cNvPicPr preferRelativeResize="0"/>
          <p:nvPr/>
        </p:nvPicPr>
        <p:blipFill>
          <a:blip r:embed="rId6">
            <a:alphaModFix/>
          </a:blip>
          <a:stretch>
            <a:fillRect/>
          </a:stretch>
        </p:blipFill>
        <p:spPr>
          <a:xfrm>
            <a:off x="4616575" y="726538"/>
            <a:ext cx="4375026" cy="2601815"/>
          </a:xfrm>
          <a:prstGeom prst="rect">
            <a:avLst/>
          </a:prstGeom>
          <a:noFill/>
          <a:ln>
            <a:noFill/>
          </a:ln>
        </p:spPr>
      </p:pic>
      <p:sp>
        <p:nvSpPr>
          <p:cNvPr id="126" name="Google Shape;126;p17"/>
          <p:cNvSpPr txBox="1"/>
          <p:nvPr/>
        </p:nvSpPr>
        <p:spPr>
          <a:xfrm>
            <a:off x="312700" y="3450575"/>
            <a:ext cx="76992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similar ToT distribution</a:t>
            </a:r>
            <a:endParaRPr/>
          </a:p>
          <a:p>
            <a:pPr indent="-317500" lvl="0" marL="457200" rtl="0" algn="l">
              <a:spcBef>
                <a:spcPts val="0"/>
              </a:spcBef>
              <a:spcAft>
                <a:spcPts val="0"/>
              </a:spcAft>
              <a:buSzPts val="1400"/>
              <a:buChar char="●"/>
            </a:pPr>
            <a:r>
              <a:rPr lang="it"/>
              <a:t>better for USB, no uniform basis and no discontinuity</a:t>
            </a:r>
            <a:endParaRPr/>
          </a:p>
          <a:p>
            <a:pPr indent="-317500" lvl="0" marL="457200" rtl="0" algn="l">
              <a:spcBef>
                <a:spcPts val="0"/>
              </a:spcBef>
              <a:spcAft>
                <a:spcPts val="0"/>
              </a:spcAft>
              <a:buSzPts val="1400"/>
              <a:buChar char="●"/>
            </a:pPr>
            <a:r>
              <a:rPr lang="it"/>
              <a:t>much crosstalk</a:t>
            </a:r>
            <a:endParaRPr/>
          </a:p>
        </p:txBody>
      </p:sp>
      <p:sp>
        <p:nvSpPr>
          <p:cNvPr id="127" name="Google Shape;127;p17"/>
          <p:cNvSpPr txBox="1"/>
          <p:nvPr/>
        </p:nvSpPr>
        <p:spPr>
          <a:xfrm>
            <a:off x="2037025" y="1405550"/>
            <a:ext cx="9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UDP</a:t>
            </a:r>
            <a:endParaRPr/>
          </a:p>
        </p:txBody>
      </p:sp>
      <p:sp>
        <p:nvSpPr>
          <p:cNvPr id="128" name="Google Shape;128;p17"/>
          <p:cNvSpPr txBox="1"/>
          <p:nvPr/>
        </p:nvSpPr>
        <p:spPr>
          <a:xfrm>
            <a:off x="6630150" y="1405550"/>
            <a:ext cx="9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USB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18"/>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136" name="Google Shape;136;p18"/>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137" name="Google Shape;137;p18"/>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Recap</a:t>
            </a:r>
            <a:endParaRPr b="1" sz="2600">
              <a:solidFill>
                <a:schemeClr val="lt1"/>
              </a:solidFill>
            </a:endParaRPr>
          </a:p>
        </p:txBody>
      </p:sp>
      <p:sp>
        <p:nvSpPr>
          <p:cNvPr id="138" name="Google Shape;138;p18"/>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139" name="Google Shape;139;p18"/>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140" name="Google Shape;140;p18"/>
          <p:cNvSpPr txBox="1"/>
          <p:nvPr/>
        </p:nvSpPr>
        <p:spPr>
          <a:xfrm>
            <a:off x="312700" y="3450575"/>
            <a:ext cx="76992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distance between tracks and hits</a:t>
            </a:r>
            <a:endParaRPr/>
          </a:p>
          <a:p>
            <a:pPr indent="-317500" lvl="0" marL="457200" rtl="0" algn="l">
              <a:spcBef>
                <a:spcPts val="0"/>
              </a:spcBef>
              <a:spcAft>
                <a:spcPts val="0"/>
              </a:spcAft>
              <a:buSzPts val="1400"/>
              <a:buChar char="●"/>
            </a:pPr>
            <a:r>
              <a:rPr lang="it"/>
              <a:t>no corrupted columns for USB data</a:t>
            </a:r>
            <a:endParaRPr/>
          </a:p>
          <a:p>
            <a:pPr indent="-317500" lvl="0" marL="457200" rtl="0" algn="l">
              <a:spcBef>
                <a:spcPts val="0"/>
              </a:spcBef>
              <a:spcAft>
                <a:spcPts val="0"/>
              </a:spcAft>
              <a:buSzPts val="1400"/>
              <a:buChar char="●"/>
            </a:pPr>
            <a:r>
              <a:rPr lang="it"/>
              <a:t>usual pattern for UDP data observed also in other KIT and Lancs runs</a:t>
            </a:r>
            <a:endParaRPr/>
          </a:p>
          <a:p>
            <a:pPr indent="-317500" lvl="0" marL="457200" rtl="0" algn="l">
              <a:spcBef>
                <a:spcPts val="0"/>
              </a:spcBef>
              <a:spcAft>
                <a:spcPts val="0"/>
              </a:spcAft>
              <a:buSzPts val="1400"/>
              <a:buChar char="●"/>
            </a:pPr>
            <a:r>
              <a:rPr lang="it"/>
              <a:t>wrong row due to crosstalk as already observed</a:t>
            </a:r>
            <a:endParaRPr/>
          </a:p>
          <a:p>
            <a:pPr indent="-317500" lvl="0" marL="457200" rtl="0" algn="l">
              <a:spcBef>
                <a:spcPts val="0"/>
              </a:spcBef>
              <a:spcAft>
                <a:spcPts val="0"/>
              </a:spcAft>
              <a:buSzPts val="1400"/>
              <a:buChar char="●"/>
            </a:pPr>
            <a:r>
              <a:rPr lang="it"/>
              <a:t>big effect on efficiency (next slides)</a:t>
            </a:r>
            <a:endParaRPr/>
          </a:p>
        </p:txBody>
      </p:sp>
      <p:pic>
        <p:nvPicPr>
          <p:cNvPr id="141" name="Google Shape;141;p18"/>
          <p:cNvPicPr preferRelativeResize="0"/>
          <p:nvPr/>
        </p:nvPicPr>
        <p:blipFill>
          <a:blip r:embed="rId5">
            <a:alphaModFix/>
          </a:blip>
          <a:stretch>
            <a:fillRect/>
          </a:stretch>
        </p:blipFill>
        <p:spPr>
          <a:xfrm>
            <a:off x="152400" y="831600"/>
            <a:ext cx="4147617" cy="2466575"/>
          </a:xfrm>
          <a:prstGeom prst="rect">
            <a:avLst/>
          </a:prstGeom>
          <a:noFill/>
          <a:ln>
            <a:noFill/>
          </a:ln>
        </p:spPr>
      </p:pic>
      <p:pic>
        <p:nvPicPr>
          <p:cNvPr id="142" name="Google Shape;142;p18"/>
          <p:cNvPicPr preferRelativeResize="0"/>
          <p:nvPr/>
        </p:nvPicPr>
        <p:blipFill>
          <a:blip r:embed="rId6">
            <a:alphaModFix/>
          </a:blip>
          <a:stretch>
            <a:fillRect/>
          </a:stretch>
        </p:blipFill>
        <p:spPr>
          <a:xfrm>
            <a:off x="4452417" y="831600"/>
            <a:ext cx="4147617" cy="2466575"/>
          </a:xfrm>
          <a:prstGeom prst="rect">
            <a:avLst/>
          </a:prstGeom>
          <a:noFill/>
          <a:ln>
            <a:noFill/>
          </a:ln>
        </p:spPr>
      </p:pic>
      <p:sp>
        <p:nvSpPr>
          <p:cNvPr id="143" name="Google Shape;143;p18"/>
          <p:cNvSpPr txBox="1"/>
          <p:nvPr/>
        </p:nvSpPr>
        <p:spPr>
          <a:xfrm>
            <a:off x="621300" y="1130550"/>
            <a:ext cx="71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UDP</a:t>
            </a:r>
            <a:endParaRPr/>
          </a:p>
        </p:txBody>
      </p:sp>
      <p:sp>
        <p:nvSpPr>
          <p:cNvPr id="144" name="Google Shape;144;p18"/>
          <p:cNvSpPr txBox="1"/>
          <p:nvPr/>
        </p:nvSpPr>
        <p:spPr>
          <a:xfrm>
            <a:off x="4919425" y="1069450"/>
            <a:ext cx="70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USB</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19"/>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152" name="Google Shape;152;p19"/>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153" name="Google Shape;153;p19"/>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Recap</a:t>
            </a:r>
            <a:endParaRPr b="1" sz="2600">
              <a:solidFill>
                <a:schemeClr val="lt1"/>
              </a:solidFill>
            </a:endParaRPr>
          </a:p>
        </p:txBody>
      </p:sp>
      <p:sp>
        <p:nvSpPr>
          <p:cNvPr id="154" name="Google Shape;154;p19"/>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155" name="Google Shape;155;p19"/>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156" name="Google Shape;156;p19"/>
          <p:cNvSpPr txBox="1"/>
          <p:nvPr/>
        </p:nvSpPr>
        <p:spPr>
          <a:xfrm>
            <a:off x="312700" y="3450575"/>
            <a:ext cx="76992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same beam spot region</a:t>
            </a:r>
            <a:endParaRPr/>
          </a:p>
          <a:p>
            <a:pPr indent="-317500" lvl="0" marL="457200" rtl="0" algn="l">
              <a:spcBef>
                <a:spcPts val="0"/>
              </a:spcBef>
              <a:spcAft>
                <a:spcPts val="0"/>
              </a:spcAft>
              <a:buSzPts val="1400"/>
              <a:buChar char="●"/>
            </a:pPr>
            <a:r>
              <a:rPr lang="it"/>
              <a:t>way more associated clusters for USB data</a:t>
            </a:r>
            <a:endParaRPr/>
          </a:p>
        </p:txBody>
      </p:sp>
      <p:pic>
        <p:nvPicPr>
          <p:cNvPr id="157" name="Google Shape;157;p19"/>
          <p:cNvPicPr preferRelativeResize="0"/>
          <p:nvPr/>
        </p:nvPicPr>
        <p:blipFill>
          <a:blip r:embed="rId5">
            <a:alphaModFix/>
          </a:blip>
          <a:stretch>
            <a:fillRect/>
          </a:stretch>
        </p:blipFill>
        <p:spPr>
          <a:xfrm>
            <a:off x="152400" y="831600"/>
            <a:ext cx="4147617" cy="2466575"/>
          </a:xfrm>
          <a:prstGeom prst="rect">
            <a:avLst/>
          </a:prstGeom>
          <a:noFill/>
          <a:ln>
            <a:noFill/>
          </a:ln>
        </p:spPr>
      </p:pic>
      <p:pic>
        <p:nvPicPr>
          <p:cNvPr id="158" name="Google Shape;158;p19"/>
          <p:cNvPicPr preferRelativeResize="0"/>
          <p:nvPr/>
        </p:nvPicPr>
        <p:blipFill>
          <a:blip r:embed="rId6">
            <a:alphaModFix/>
          </a:blip>
          <a:stretch>
            <a:fillRect/>
          </a:stretch>
        </p:blipFill>
        <p:spPr>
          <a:xfrm>
            <a:off x="4452417" y="831600"/>
            <a:ext cx="4147617" cy="2466575"/>
          </a:xfrm>
          <a:prstGeom prst="rect">
            <a:avLst/>
          </a:prstGeom>
          <a:noFill/>
          <a:ln>
            <a:noFill/>
          </a:ln>
        </p:spPr>
      </p:pic>
      <p:sp>
        <p:nvSpPr>
          <p:cNvPr id="159" name="Google Shape;159;p19"/>
          <p:cNvSpPr txBox="1"/>
          <p:nvPr/>
        </p:nvSpPr>
        <p:spPr>
          <a:xfrm>
            <a:off x="509250" y="733325"/>
            <a:ext cx="94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UDP</a:t>
            </a:r>
            <a:endParaRPr/>
          </a:p>
        </p:txBody>
      </p:sp>
      <p:sp>
        <p:nvSpPr>
          <p:cNvPr id="160" name="Google Shape;160;p19"/>
          <p:cNvSpPr txBox="1"/>
          <p:nvPr/>
        </p:nvSpPr>
        <p:spPr>
          <a:xfrm>
            <a:off x="4888875" y="733325"/>
            <a:ext cx="64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USB</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20"/>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168" name="Google Shape;168;p20"/>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169" name="Google Shape;169;p20"/>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Recap</a:t>
            </a:r>
            <a:endParaRPr b="1" sz="2600">
              <a:solidFill>
                <a:schemeClr val="lt1"/>
              </a:solidFill>
            </a:endParaRPr>
          </a:p>
        </p:txBody>
      </p:sp>
      <p:sp>
        <p:nvSpPr>
          <p:cNvPr id="170" name="Google Shape;170;p20"/>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171" name="Google Shape;171;p20"/>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172" name="Google Shape;172;p20"/>
          <p:cNvSpPr txBox="1"/>
          <p:nvPr/>
        </p:nvSpPr>
        <p:spPr>
          <a:xfrm>
            <a:off x="312700" y="3450575"/>
            <a:ext cx="76992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similar ToT distribution for associated clusters</a:t>
            </a:r>
            <a:endParaRPr/>
          </a:p>
          <a:p>
            <a:pPr indent="-317500" lvl="0" marL="457200" rtl="0" algn="l">
              <a:spcBef>
                <a:spcPts val="0"/>
              </a:spcBef>
              <a:spcAft>
                <a:spcPts val="0"/>
              </a:spcAft>
              <a:buSzPts val="1400"/>
              <a:buChar char="●"/>
            </a:pPr>
            <a:r>
              <a:rPr lang="it"/>
              <a:t>better for USB, no discontinuity or small uniform basis</a:t>
            </a:r>
            <a:endParaRPr/>
          </a:p>
        </p:txBody>
      </p:sp>
      <p:pic>
        <p:nvPicPr>
          <p:cNvPr id="173" name="Google Shape;173;p20"/>
          <p:cNvPicPr preferRelativeResize="0"/>
          <p:nvPr/>
        </p:nvPicPr>
        <p:blipFill>
          <a:blip r:embed="rId5">
            <a:alphaModFix/>
          </a:blip>
          <a:stretch>
            <a:fillRect/>
          </a:stretch>
        </p:blipFill>
        <p:spPr>
          <a:xfrm>
            <a:off x="152400" y="831600"/>
            <a:ext cx="4147617" cy="2466575"/>
          </a:xfrm>
          <a:prstGeom prst="rect">
            <a:avLst/>
          </a:prstGeom>
          <a:noFill/>
          <a:ln>
            <a:noFill/>
          </a:ln>
        </p:spPr>
      </p:pic>
      <p:pic>
        <p:nvPicPr>
          <p:cNvPr id="174" name="Google Shape;174;p20"/>
          <p:cNvPicPr preferRelativeResize="0"/>
          <p:nvPr/>
        </p:nvPicPr>
        <p:blipFill>
          <a:blip r:embed="rId6">
            <a:alphaModFix/>
          </a:blip>
          <a:stretch>
            <a:fillRect/>
          </a:stretch>
        </p:blipFill>
        <p:spPr>
          <a:xfrm>
            <a:off x="4452417" y="831600"/>
            <a:ext cx="4147617" cy="2466575"/>
          </a:xfrm>
          <a:prstGeom prst="rect">
            <a:avLst/>
          </a:prstGeom>
          <a:noFill/>
          <a:ln>
            <a:noFill/>
          </a:ln>
        </p:spPr>
      </p:pic>
      <p:sp>
        <p:nvSpPr>
          <p:cNvPr id="175" name="Google Shape;175;p20"/>
          <p:cNvSpPr txBox="1"/>
          <p:nvPr/>
        </p:nvSpPr>
        <p:spPr>
          <a:xfrm>
            <a:off x="1965725" y="1690725"/>
            <a:ext cx="72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UDP</a:t>
            </a:r>
            <a:endParaRPr/>
          </a:p>
        </p:txBody>
      </p:sp>
      <p:sp>
        <p:nvSpPr>
          <p:cNvPr id="176" name="Google Shape;176;p20"/>
          <p:cNvSpPr txBox="1"/>
          <p:nvPr/>
        </p:nvSpPr>
        <p:spPr>
          <a:xfrm>
            <a:off x="6365725" y="1751850"/>
            <a:ext cx="102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USB</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1"/>
          <p:cNvSpPr/>
          <p:nvPr/>
        </p:nvSpPr>
        <p:spPr>
          <a:xfrm>
            <a:off x="2356850" y="0"/>
            <a:ext cx="6787200" cy="679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1"/>
          <p:cNvSpPr/>
          <p:nvPr/>
        </p:nvSpPr>
        <p:spPr>
          <a:xfrm>
            <a:off x="0" y="4820100"/>
            <a:ext cx="9144000" cy="323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21"/>
          <p:cNvPicPr preferRelativeResize="0"/>
          <p:nvPr/>
        </p:nvPicPr>
        <p:blipFill>
          <a:blip r:embed="rId3">
            <a:alphaModFix/>
          </a:blip>
          <a:stretch>
            <a:fillRect/>
          </a:stretch>
        </p:blipFill>
        <p:spPr>
          <a:xfrm>
            <a:off x="0" y="110400"/>
            <a:ext cx="783758" cy="458400"/>
          </a:xfrm>
          <a:prstGeom prst="rect">
            <a:avLst/>
          </a:prstGeom>
          <a:noFill/>
          <a:ln>
            <a:noFill/>
          </a:ln>
        </p:spPr>
      </p:pic>
      <p:pic>
        <p:nvPicPr>
          <p:cNvPr id="184" name="Google Shape;184;p21"/>
          <p:cNvPicPr preferRelativeResize="0"/>
          <p:nvPr/>
        </p:nvPicPr>
        <p:blipFill>
          <a:blip r:embed="rId4">
            <a:alphaModFix/>
          </a:blip>
          <a:stretch>
            <a:fillRect/>
          </a:stretch>
        </p:blipFill>
        <p:spPr>
          <a:xfrm>
            <a:off x="888275" y="110400"/>
            <a:ext cx="1364038" cy="458400"/>
          </a:xfrm>
          <a:prstGeom prst="rect">
            <a:avLst/>
          </a:prstGeom>
          <a:noFill/>
          <a:ln>
            <a:noFill/>
          </a:ln>
        </p:spPr>
      </p:pic>
      <p:sp>
        <p:nvSpPr>
          <p:cNvPr id="185" name="Google Shape;185;p21"/>
          <p:cNvSpPr txBox="1"/>
          <p:nvPr/>
        </p:nvSpPr>
        <p:spPr>
          <a:xfrm>
            <a:off x="2356850" y="47100"/>
            <a:ext cx="6787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2600">
                <a:solidFill>
                  <a:schemeClr val="lt1"/>
                </a:solidFill>
              </a:rPr>
              <a:t>Recap</a:t>
            </a:r>
            <a:endParaRPr b="1" sz="2600">
              <a:solidFill>
                <a:schemeClr val="lt1"/>
              </a:solidFill>
            </a:endParaRPr>
          </a:p>
        </p:txBody>
      </p:sp>
      <p:sp>
        <p:nvSpPr>
          <p:cNvPr id="186" name="Google Shape;186;p21"/>
          <p:cNvSpPr txBox="1"/>
          <p:nvPr/>
        </p:nvSpPr>
        <p:spPr>
          <a:xfrm>
            <a:off x="0" y="4797150"/>
            <a:ext cx="277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200">
                <a:solidFill>
                  <a:schemeClr val="lt1"/>
                </a:solidFill>
              </a:rPr>
              <a:t>CMOS Meeting</a:t>
            </a:r>
            <a:endParaRPr b="1" sz="1800">
              <a:solidFill>
                <a:schemeClr val="lt1"/>
              </a:solidFill>
            </a:endParaRPr>
          </a:p>
        </p:txBody>
      </p:sp>
      <p:sp>
        <p:nvSpPr>
          <p:cNvPr id="187" name="Google Shape;187;p21"/>
          <p:cNvSpPr txBox="1"/>
          <p:nvPr/>
        </p:nvSpPr>
        <p:spPr>
          <a:xfrm>
            <a:off x="6211025" y="4781700"/>
            <a:ext cx="328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chemeClr val="lt1"/>
                </a:solidFill>
              </a:rPr>
              <a:t>R.Zanzottera-Testbeam analysis</a:t>
            </a:r>
            <a:endParaRPr b="1">
              <a:solidFill>
                <a:schemeClr val="lt1"/>
              </a:solidFill>
            </a:endParaRPr>
          </a:p>
        </p:txBody>
      </p:sp>
      <p:sp>
        <p:nvSpPr>
          <p:cNvPr id="188" name="Google Shape;188;p21"/>
          <p:cNvSpPr txBox="1"/>
          <p:nvPr/>
        </p:nvSpPr>
        <p:spPr>
          <a:xfrm>
            <a:off x="312700" y="3450575"/>
            <a:ext cx="76992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it"/>
              <a:t>unassociated clusters close in row</a:t>
            </a:r>
            <a:endParaRPr/>
          </a:p>
          <a:p>
            <a:pPr indent="-317500" lvl="0" marL="457200" rtl="0" algn="l">
              <a:spcBef>
                <a:spcPts val="0"/>
              </a:spcBef>
              <a:spcAft>
                <a:spcPts val="0"/>
              </a:spcAft>
              <a:buSzPts val="1400"/>
              <a:buChar char="●"/>
            </a:pPr>
            <a:r>
              <a:rPr lang="it"/>
              <a:t>from UDP have a uniform ToT distribution as for others run</a:t>
            </a:r>
            <a:endParaRPr/>
          </a:p>
          <a:p>
            <a:pPr indent="-317500" lvl="0" marL="457200" rtl="0" algn="l">
              <a:spcBef>
                <a:spcPts val="0"/>
              </a:spcBef>
              <a:spcAft>
                <a:spcPts val="0"/>
              </a:spcAft>
              <a:buSzPts val="1400"/>
              <a:buChar char="●"/>
            </a:pPr>
            <a:r>
              <a:rPr lang="it"/>
              <a:t>from USB have a Landau distribution</a:t>
            </a:r>
            <a:endParaRPr/>
          </a:p>
          <a:p>
            <a:pPr indent="-317500" lvl="0" marL="457200" rtl="0" algn="l">
              <a:spcBef>
                <a:spcPts val="0"/>
              </a:spcBef>
              <a:spcAft>
                <a:spcPts val="0"/>
              </a:spcAft>
              <a:buSzPts val="1400"/>
              <a:buChar char="●"/>
            </a:pPr>
            <a:r>
              <a:rPr lang="it"/>
              <a:t>for UDP are due to corruption while for USB are due to some physical effect (see also distance track-hit plot)</a:t>
            </a:r>
            <a:endParaRPr/>
          </a:p>
        </p:txBody>
      </p:sp>
      <p:pic>
        <p:nvPicPr>
          <p:cNvPr id="189" name="Google Shape;189;p21"/>
          <p:cNvPicPr preferRelativeResize="0"/>
          <p:nvPr/>
        </p:nvPicPr>
        <p:blipFill>
          <a:blip r:embed="rId5">
            <a:alphaModFix/>
          </a:blip>
          <a:stretch>
            <a:fillRect/>
          </a:stretch>
        </p:blipFill>
        <p:spPr>
          <a:xfrm>
            <a:off x="4452417" y="831600"/>
            <a:ext cx="4147617" cy="2466575"/>
          </a:xfrm>
          <a:prstGeom prst="rect">
            <a:avLst/>
          </a:prstGeom>
          <a:noFill/>
          <a:ln>
            <a:noFill/>
          </a:ln>
        </p:spPr>
      </p:pic>
      <p:pic>
        <p:nvPicPr>
          <p:cNvPr id="190" name="Google Shape;190;p21"/>
          <p:cNvPicPr preferRelativeResize="0"/>
          <p:nvPr/>
        </p:nvPicPr>
        <p:blipFill>
          <a:blip r:embed="rId6">
            <a:alphaModFix/>
          </a:blip>
          <a:stretch>
            <a:fillRect/>
          </a:stretch>
        </p:blipFill>
        <p:spPr>
          <a:xfrm>
            <a:off x="398587" y="831600"/>
            <a:ext cx="4053838" cy="2466575"/>
          </a:xfrm>
          <a:prstGeom prst="rect">
            <a:avLst/>
          </a:prstGeom>
          <a:noFill/>
          <a:ln>
            <a:noFill/>
          </a:ln>
        </p:spPr>
      </p:pic>
      <p:sp>
        <p:nvSpPr>
          <p:cNvPr id="191" name="Google Shape;191;p21"/>
          <p:cNvSpPr txBox="1"/>
          <p:nvPr/>
        </p:nvSpPr>
        <p:spPr>
          <a:xfrm>
            <a:off x="2709250" y="1670375"/>
            <a:ext cx="106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UDP</a:t>
            </a:r>
            <a:endParaRPr/>
          </a:p>
        </p:txBody>
      </p:sp>
      <p:sp>
        <p:nvSpPr>
          <p:cNvPr id="192" name="Google Shape;192;p21"/>
          <p:cNvSpPr txBox="1"/>
          <p:nvPr/>
        </p:nvSpPr>
        <p:spPr>
          <a:xfrm>
            <a:off x="6508300" y="1650000"/>
            <a:ext cx="9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USB</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