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0" r:id="rId3"/>
    <p:sldId id="267" r:id="rId4"/>
    <p:sldId id="269" r:id="rId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0033"/>
    <a:srgbClr val="003399"/>
    <a:srgbClr val="000099"/>
    <a:srgbClr val="00CC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3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1607" y="-81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194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Fare clic per modificare gli stili del testo dello schema</a:t>
            </a:r>
          </a:p>
          <a:p>
            <a:pPr lvl="1"/>
            <a:r>
              <a:rPr lang="en-GB" noProof="0" smtClean="0"/>
              <a:t>Secondo livello</a:t>
            </a:r>
          </a:p>
          <a:p>
            <a:pPr lvl="2"/>
            <a:r>
              <a:rPr lang="en-GB" noProof="0" smtClean="0"/>
              <a:t>Terzo livello</a:t>
            </a:r>
          </a:p>
          <a:p>
            <a:pPr lvl="3"/>
            <a:r>
              <a:rPr lang="en-GB" noProof="0" smtClean="0"/>
              <a:t>Quarto livello</a:t>
            </a:r>
          </a:p>
          <a:p>
            <a:pPr lvl="4"/>
            <a:r>
              <a:rPr lang="en-GB" noProof="0" smtClean="0"/>
              <a:t>Quinto livello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fld id="{DF18934B-0578-4BD7-8C2E-BCE756387F9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870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87FCDD-61BC-4CA9-B5B3-C91EBD5F1B27}" type="slidenum">
              <a:rPr lang="en-GB" sz="1000" smtClean="0"/>
              <a:pPr/>
              <a:t>1</a:t>
            </a:fld>
            <a:endParaRPr lang="en-GB" sz="100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B2F43-5DA6-4C60-8621-B5D3601EC2C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3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FFC69-36C5-4888-A4DC-F9D80A379DD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09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69F2-A1FE-430A-ABB4-5955132D2A5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248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8C247-6D0F-49CE-A01C-9BF1E4BD29F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8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959DC-9ECF-4853-BFC1-BE326C04893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8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93D11-BE28-4F25-B98F-6C6AD54C092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5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4EE0F-321A-401C-965D-6DF8FFE0518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2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B8B9D-F4BD-4FF0-A68A-BCC550B3564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85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43C5E-B76F-4BFE-B412-E6671E60DFA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26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41EB2-0ABD-4686-AFE7-8F8DB6C6005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20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1FC13-1FF7-4F43-AFA8-B1D16B6FEE0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14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031E6-9DA9-44DD-A9E6-39DCACE8A6C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79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pPr>
              <a:defRPr/>
            </a:pPr>
            <a:fld id="{5641902F-344F-4B46-BB23-6A9290905BC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6434138" y="125413"/>
            <a:ext cx="94932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7513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5025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2538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70050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>
                <a:solidFill>
                  <a:srgbClr val="003399"/>
                </a:solidFill>
                <a:latin typeface="Garamond" pitchFamily="18" charset="0"/>
              </a:rPr>
              <a:t>17/05/12</a:t>
            </a:r>
            <a:endParaRPr lang="it-IT" sz="1600" dirty="0" smtClean="0">
              <a:solidFill>
                <a:srgbClr val="003399"/>
              </a:solidFill>
              <a:latin typeface="Garamond" pitchFamily="18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619250" y="134938"/>
            <a:ext cx="14366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7513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5025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2538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70050" defTabSz="835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1500" smtClean="0">
                <a:solidFill>
                  <a:srgbClr val="003399"/>
                </a:solidFill>
                <a:latin typeface="Garamond" pitchFamily="18" charset="0"/>
              </a:rPr>
              <a:t>G.-F. Dalla Betta</a:t>
            </a:r>
            <a:endParaRPr lang="it-IT" sz="1500" smtClean="0">
              <a:solidFill>
                <a:srgbClr val="003399"/>
              </a:solidFill>
              <a:latin typeface="Garamond" pitchFamily="18" charset="0"/>
            </a:endParaRPr>
          </a:p>
        </p:txBody>
      </p:sp>
      <p:pic>
        <p:nvPicPr>
          <p:cNvPr id="2" name="Picture 11"/>
          <p:cNvPicPr preferRelativeResize="0"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1230313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15"/>
          <p:cNvSpPr>
            <a:spLocks noChangeArrowheads="1"/>
          </p:cNvSpPr>
          <p:nvPr userDrawn="1"/>
        </p:nvSpPr>
        <p:spPr bwMode="auto">
          <a:xfrm>
            <a:off x="1187450" y="519113"/>
            <a:ext cx="6148388" cy="30162"/>
          </a:xfrm>
          <a:prstGeom prst="rect">
            <a:avLst/>
          </a:prstGeom>
          <a:solidFill>
            <a:srgbClr val="7FB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" name="Rectangle 16"/>
          <p:cNvSpPr>
            <a:spLocks noChangeArrowheads="1"/>
          </p:cNvSpPr>
          <p:nvPr userDrawn="1"/>
        </p:nvSpPr>
        <p:spPr bwMode="auto">
          <a:xfrm>
            <a:off x="1258888" y="446088"/>
            <a:ext cx="6167437" cy="30162"/>
          </a:xfrm>
          <a:prstGeom prst="rect">
            <a:avLst/>
          </a:prstGeom>
          <a:solidFill>
            <a:srgbClr val="1F7F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36" name="Picture 19"/>
          <p:cNvPicPr preferRelativeResize="0"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388" y="12700"/>
            <a:ext cx="9286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323850" y="1773238"/>
            <a:ext cx="8496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>
              <a:lnSpc>
                <a:spcPct val="150000"/>
              </a:lnSpc>
            </a:pPr>
            <a:r>
              <a:rPr lang="it-IT" sz="4000" b="1" dirty="0">
                <a:solidFill>
                  <a:srgbClr val="FF0033"/>
                </a:solidFill>
                <a:latin typeface="Arial" charset="0"/>
              </a:rPr>
              <a:t/>
            </a:r>
            <a:br>
              <a:rPr lang="it-IT" sz="4000" b="1" dirty="0">
                <a:solidFill>
                  <a:srgbClr val="FF0033"/>
                </a:solidFill>
                <a:latin typeface="Arial" charset="0"/>
              </a:rPr>
            </a:br>
            <a:r>
              <a:rPr lang="it-IT" sz="4000" b="1" dirty="0">
                <a:solidFill>
                  <a:srgbClr val="FF0033"/>
                </a:solidFill>
                <a:latin typeface="Arial" charset="0"/>
              </a:rPr>
              <a:t/>
            </a:r>
            <a:br>
              <a:rPr lang="it-IT" sz="4000" b="1" dirty="0">
                <a:solidFill>
                  <a:srgbClr val="FF0033"/>
                </a:solidFill>
                <a:latin typeface="Arial" charset="0"/>
              </a:rPr>
            </a:br>
            <a:r>
              <a:rPr lang="it-IT" sz="4000" b="1" dirty="0" smtClean="0">
                <a:solidFill>
                  <a:srgbClr val="FF0033"/>
                </a:solidFill>
                <a:latin typeface="Arial" charset="0"/>
              </a:rPr>
              <a:t>P-</a:t>
            </a:r>
            <a:r>
              <a:rPr lang="it-IT" sz="4000" b="1" dirty="0" err="1" smtClean="0">
                <a:solidFill>
                  <a:srgbClr val="FF0033"/>
                </a:solidFill>
                <a:latin typeface="Arial" charset="0"/>
              </a:rPr>
              <a:t>SuperB</a:t>
            </a:r>
            <a:r>
              <a:rPr lang="it-IT" sz="4000" b="1" dirty="0" smtClean="0">
                <a:solidFill>
                  <a:srgbClr val="FF0033"/>
                </a:solidFill>
                <a:latin typeface="Arial" charset="0"/>
              </a:rPr>
              <a:t> </a:t>
            </a:r>
            <a:endParaRPr lang="it-IT" sz="4000" b="1" dirty="0">
              <a:solidFill>
                <a:srgbClr val="FF0033"/>
              </a:solidFill>
              <a:latin typeface="Arial" charset="0"/>
            </a:endParaRPr>
          </a:p>
          <a:p>
            <a:pPr algn="ctr" defTabSz="762000">
              <a:lnSpc>
                <a:spcPct val="150000"/>
              </a:lnSpc>
            </a:pPr>
            <a:r>
              <a:rPr lang="it-IT" sz="4000" b="1" smtClean="0">
                <a:solidFill>
                  <a:srgbClr val="FF0033"/>
                </a:solidFill>
                <a:latin typeface="Arial" charset="0"/>
              </a:rPr>
              <a:t>Trento</a:t>
            </a:r>
            <a:endParaRPr lang="en-US" sz="4000" b="1" dirty="0">
              <a:solidFill>
                <a:srgbClr val="FF0033"/>
              </a:solidFill>
              <a:latin typeface="Arial" charset="0"/>
            </a:endParaRP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547813" y="4868863"/>
            <a:ext cx="6491287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latin typeface="Arial" charset="0"/>
              </a:rPr>
              <a:t>Gian-Franco Dalla Betta</a:t>
            </a:r>
          </a:p>
          <a:p>
            <a:pPr eaLnBrk="1" hangingPunct="1"/>
            <a:r>
              <a:rPr lang="en-US" dirty="0">
                <a:latin typeface="Arial" charset="0"/>
              </a:rPr>
              <a:t>DISI, </a:t>
            </a:r>
            <a:r>
              <a:rPr lang="en-US" dirty="0" err="1">
                <a:latin typeface="Arial" charset="0"/>
              </a:rPr>
              <a:t>Universit</a:t>
            </a:r>
            <a:r>
              <a:rPr lang="en-US" dirty="0" err="1">
                <a:latin typeface="Arial" charset="0"/>
                <a:cs typeface="Arial" charset="0"/>
              </a:rPr>
              <a:t>à</a:t>
            </a:r>
            <a:r>
              <a:rPr lang="en-US" dirty="0">
                <a:latin typeface="Arial" charset="0"/>
                <a:cs typeface="Arial" charset="0"/>
              </a:rPr>
              <a:t> di Trento</a:t>
            </a:r>
          </a:p>
          <a:p>
            <a:pPr eaLnBrk="1" hangingPunct="1"/>
            <a:r>
              <a:rPr lang="en-US" dirty="0">
                <a:latin typeface="Arial" charset="0"/>
              </a:rPr>
              <a:t>INFN – Padova, </a:t>
            </a:r>
            <a:r>
              <a:rPr lang="en-US" dirty="0" err="1">
                <a:latin typeface="Arial" charset="0"/>
              </a:rPr>
              <a:t>Gruppo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Collegato</a:t>
            </a:r>
            <a:r>
              <a:rPr lang="en-US" dirty="0">
                <a:latin typeface="Arial" charset="0"/>
              </a:rPr>
              <a:t> di Trento</a:t>
            </a:r>
          </a:p>
          <a:p>
            <a:pPr eaLnBrk="1" hangingPunct="1"/>
            <a:r>
              <a:rPr lang="en-US" dirty="0">
                <a:latin typeface="Arial" charset="0"/>
              </a:rPr>
              <a:t>Tel.: 0461283904, e-mail: dallabe@disi.unitn.it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CC"/>
                </a:solidFill>
              </a:rPr>
              <a:t>2</a:t>
            </a:r>
            <a:r>
              <a:rPr lang="it-IT" sz="1600" dirty="0" smtClean="0">
                <a:solidFill>
                  <a:srgbClr val="0066CC"/>
                </a:solidFill>
              </a:rPr>
              <a:t>1/06/2012</a:t>
            </a:r>
            <a:endParaRPr lang="it-IT" sz="1600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1861" y="60387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Arial" charset="0"/>
              </a:rPr>
              <a:t>Proposta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charset="0"/>
              </a:rPr>
              <a:t>attività</a:t>
            </a:r>
            <a:endParaRPr lang="en-US" sz="32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460988" y="1528309"/>
            <a:ext cx="831134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Caratterizzazione</a:t>
            </a:r>
            <a:r>
              <a:rPr lang="en-US" dirty="0" smtClean="0">
                <a:latin typeface="Arial" charset="0"/>
              </a:rPr>
              <a:t> lotto </a:t>
            </a:r>
            <a:r>
              <a:rPr lang="en-US" dirty="0" err="1" smtClean="0">
                <a:latin typeface="Arial" charset="0"/>
              </a:rPr>
              <a:t>sensori</a:t>
            </a:r>
            <a:r>
              <a:rPr lang="en-US" dirty="0" smtClean="0">
                <a:latin typeface="Arial" charset="0"/>
              </a:rPr>
              <a:t> a pixel per </a:t>
            </a:r>
            <a:r>
              <a:rPr lang="en-US" dirty="0" err="1" smtClean="0">
                <a:latin typeface="Arial" charset="0"/>
              </a:rPr>
              <a:t>integrazione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verticale</a:t>
            </a:r>
            <a:r>
              <a:rPr lang="en-US" dirty="0" smtClean="0">
                <a:latin typeface="Arial" charset="0"/>
              </a:rPr>
              <a:t> (per fine 2012)</a:t>
            </a:r>
          </a:p>
          <a:p>
            <a:pPr marL="342900" indent="-342900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Prosecuzione</a:t>
            </a:r>
            <a:r>
              <a:rPr lang="en-US" dirty="0" smtClean="0">
                <a:latin typeface="Arial" charset="0"/>
              </a:rPr>
              <a:t> test </a:t>
            </a:r>
            <a:r>
              <a:rPr lang="en-US" dirty="0" err="1" smtClean="0">
                <a:latin typeface="Arial" charset="0"/>
              </a:rPr>
              <a:t>funzionali</a:t>
            </a:r>
            <a:r>
              <a:rPr lang="en-US" dirty="0" smtClean="0">
                <a:latin typeface="Arial" charset="0"/>
              </a:rPr>
              <a:t> e di </a:t>
            </a:r>
            <a:r>
              <a:rPr lang="en-US" dirty="0" err="1" smtClean="0">
                <a:latin typeface="Arial" charset="0"/>
              </a:rPr>
              <a:t>danno</a:t>
            </a:r>
            <a:r>
              <a:rPr lang="en-US" dirty="0" smtClean="0">
                <a:latin typeface="Arial" charset="0"/>
              </a:rPr>
              <a:t> da </a:t>
            </a:r>
            <a:r>
              <a:rPr lang="en-US" dirty="0" err="1" smtClean="0">
                <a:latin typeface="Arial" charset="0"/>
              </a:rPr>
              <a:t>radiazione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su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strutture</a:t>
            </a:r>
            <a:r>
              <a:rPr lang="en-US" dirty="0" smtClean="0">
                <a:latin typeface="Arial" charset="0"/>
              </a:rPr>
              <a:t> con </a:t>
            </a:r>
            <a:r>
              <a:rPr lang="en-US" dirty="0" err="1" smtClean="0">
                <a:latin typeface="Arial" charset="0"/>
              </a:rPr>
              <a:t>bordo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attivo</a:t>
            </a:r>
            <a:endParaRPr lang="en-US" dirty="0" smtClean="0">
              <a:latin typeface="Arial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Completamento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progetto</a:t>
            </a:r>
            <a:r>
              <a:rPr lang="en-US" dirty="0" smtClean="0">
                <a:latin typeface="Arial" charset="0"/>
              </a:rPr>
              <a:t> lotto </a:t>
            </a:r>
            <a:r>
              <a:rPr lang="en-US" dirty="0" err="1" smtClean="0">
                <a:latin typeface="Arial" charset="0"/>
              </a:rPr>
              <a:t>rivelatori</a:t>
            </a:r>
            <a:r>
              <a:rPr lang="en-US" dirty="0" smtClean="0">
                <a:latin typeface="Arial" charset="0"/>
              </a:rPr>
              <a:t> a pixel </a:t>
            </a:r>
            <a:r>
              <a:rPr lang="en-US" dirty="0" err="1" smtClean="0">
                <a:latin typeface="Arial" charset="0"/>
              </a:rPr>
              <a:t>planari</a:t>
            </a:r>
            <a:r>
              <a:rPr lang="en-US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charset="0"/>
              </a:rPr>
              <a:t>con </a:t>
            </a:r>
            <a:r>
              <a:rPr lang="en-US" dirty="0" err="1" smtClean="0">
                <a:latin typeface="Arial" charset="0"/>
              </a:rPr>
              <a:t>bordo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attivo</a:t>
            </a:r>
            <a:r>
              <a:rPr lang="en-US" dirty="0" smtClean="0">
                <a:latin typeface="Arial" charset="0"/>
              </a:rPr>
              <a:t> per </a:t>
            </a:r>
            <a:r>
              <a:rPr lang="en-US" dirty="0" err="1" smtClean="0">
                <a:latin typeface="Arial" charset="0"/>
              </a:rPr>
              <a:t>integrazione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verticale</a:t>
            </a:r>
            <a:r>
              <a:rPr lang="en-US" dirty="0" smtClean="0">
                <a:latin typeface="Arial" charset="0"/>
              </a:rPr>
              <a:t> con Superpix1 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charset="0"/>
              </a:rPr>
              <a:t>a TMICRO (</a:t>
            </a:r>
            <a:r>
              <a:rPr lang="en-US" dirty="0" err="1" smtClean="0">
                <a:latin typeface="Arial" charset="0"/>
              </a:rPr>
              <a:t>fabbricazione</a:t>
            </a:r>
            <a:r>
              <a:rPr lang="en-US" dirty="0" smtClean="0">
                <a:latin typeface="Arial" charset="0"/>
              </a:rPr>
              <a:t> a FBK </a:t>
            </a:r>
            <a:r>
              <a:rPr lang="en-US" dirty="0" err="1" smtClean="0">
                <a:latin typeface="Arial" charset="0"/>
              </a:rPr>
              <a:t>nel</a:t>
            </a:r>
            <a:r>
              <a:rPr lang="en-US" dirty="0" smtClean="0">
                <a:latin typeface="Arial" charset="0"/>
              </a:rPr>
              <a:t> 2013)</a:t>
            </a:r>
          </a:p>
          <a:p>
            <a:pPr marL="342900" indent="-342900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Supporto</a:t>
            </a:r>
            <a:r>
              <a:rPr lang="en-US" dirty="0" smtClean="0">
                <a:latin typeface="Arial" charset="0"/>
              </a:rPr>
              <a:t> a Trieste per layout </a:t>
            </a:r>
            <a:r>
              <a:rPr lang="en-US" dirty="0" err="1" smtClean="0">
                <a:latin typeface="Arial" charset="0"/>
              </a:rPr>
              <a:t>delle</a:t>
            </a:r>
            <a:r>
              <a:rPr lang="en-US" dirty="0" smtClean="0">
                <a:latin typeface="Arial" charset="0"/>
              </a:rPr>
              <a:t> strip </a:t>
            </a:r>
          </a:p>
          <a:p>
            <a:pPr eaLnBrk="1" hangingPunct="1">
              <a:lnSpc>
                <a:spcPct val="150000"/>
              </a:lnSpc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CC"/>
                </a:solidFill>
              </a:rPr>
              <a:t>2</a:t>
            </a:r>
            <a:r>
              <a:rPr lang="it-IT" sz="1600" dirty="0" smtClean="0">
                <a:solidFill>
                  <a:srgbClr val="0066CC"/>
                </a:solidFill>
              </a:rPr>
              <a:t>1/06/2012</a:t>
            </a:r>
            <a:endParaRPr lang="it-IT" sz="160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58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1861" y="60387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Arial" charset="0"/>
              </a:rPr>
              <a:t>Preventivi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charset="0"/>
              </a:rPr>
              <a:t>specifici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 per 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SVT 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2013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20116" y="1503484"/>
            <a:ext cx="8311345" cy="41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CONSUMO</a:t>
            </a:r>
            <a:endParaRPr lang="en-US" dirty="0" smtClean="0">
              <a:latin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Budget “</a:t>
            </a:r>
            <a:r>
              <a:rPr lang="en-US" dirty="0" err="1" smtClean="0">
                <a:latin typeface="Arial" charset="0"/>
              </a:rPr>
              <a:t>congelato</a:t>
            </a:r>
            <a:r>
              <a:rPr lang="en-US" dirty="0" smtClean="0">
                <a:latin typeface="Arial" charset="0"/>
              </a:rPr>
              <a:t>” </a:t>
            </a:r>
            <a:r>
              <a:rPr lang="en-US" dirty="0" err="1" smtClean="0">
                <a:latin typeface="Arial" charset="0"/>
              </a:rPr>
              <a:t>presso</a:t>
            </a:r>
            <a:r>
              <a:rPr lang="en-US" dirty="0" smtClean="0">
                <a:latin typeface="Arial" charset="0"/>
              </a:rPr>
              <a:t> FBK per </a:t>
            </a:r>
            <a:r>
              <a:rPr lang="en-US" dirty="0" err="1" smtClean="0">
                <a:latin typeface="Arial" charset="0"/>
              </a:rPr>
              <a:t>fabbricazione</a:t>
            </a:r>
            <a:r>
              <a:rPr lang="en-US" dirty="0" smtClean="0">
                <a:latin typeface="Arial" charset="0"/>
              </a:rPr>
              <a:t> lotto </a:t>
            </a:r>
            <a:r>
              <a:rPr lang="en-US" dirty="0" err="1" smtClean="0">
                <a:latin typeface="Arial" charset="0"/>
              </a:rPr>
              <a:t>rivelatori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planari</a:t>
            </a:r>
            <a:r>
              <a:rPr lang="en-US" dirty="0" smtClean="0">
                <a:latin typeface="Arial" charset="0"/>
              </a:rPr>
              <a:t> con </a:t>
            </a:r>
            <a:r>
              <a:rPr lang="en-US" dirty="0" err="1" smtClean="0">
                <a:latin typeface="Arial" charset="0"/>
              </a:rPr>
              <a:t>bordo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attivo</a:t>
            </a:r>
            <a:r>
              <a:rPr lang="en-US" dirty="0" smtClean="0">
                <a:latin typeface="Arial" charset="0"/>
              </a:rPr>
              <a:t> 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Alla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ripresa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dell’attività</a:t>
            </a:r>
            <a:r>
              <a:rPr lang="en-US" dirty="0" smtClean="0">
                <a:latin typeface="Arial" charset="0"/>
              </a:rPr>
              <a:t>, FBK </a:t>
            </a:r>
            <a:r>
              <a:rPr lang="en-US" dirty="0" err="1" smtClean="0">
                <a:latin typeface="Arial" charset="0"/>
              </a:rPr>
              <a:t>passerà</a:t>
            </a:r>
            <a:r>
              <a:rPr lang="en-US" dirty="0" smtClean="0">
                <a:latin typeface="Arial" charset="0"/>
              </a:rPr>
              <a:t> a </a:t>
            </a:r>
            <a:r>
              <a:rPr lang="en-US" dirty="0" err="1" smtClean="0">
                <a:latin typeface="Arial" charset="0"/>
              </a:rPr>
              <a:t>fette</a:t>
            </a:r>
            <a:r>
              <a:rPr lang="en-US" dirty="0" smtClean="0">
                <a:latin typeface="Arial" charset="0"/>
              </a:rPr>
              <a:t> da 6 </a:t>
            </a:r>
            <a:r>
              <a:rPr lang="en-US" dirty="0" err="1" smtClean="0">
                <a:latin typeface="Arial" charset="0"/>
              </a:rPr>
              <a:t>pollici</a:t>
            </a:r>
            <a:endParaRPr lang="en-US" dirty="0" smtClean="0">
              <a:latin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Da </a:t>
            </a:r>
            <a:r>
              <a:rPr lang="en-US" dirty="0" err="1" smtClean="0">
                <a:latin typeface="Arial" charset="0"/>
              </a:rPr>
              <a:t>considerare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spesa</a:t>
            </a:r>
            <a:r>
              <a:rPr lang="en-US" dirty="0" smtClean="0">
                <a:latin typeface="Arial" charset="0"/>
              </a:rPr>
              <a:t> per </a:t>
            </a:r>
            <a:r>
              <a:rPr lang="en-US" dirty="0" err="1" smtClean="0">
                <a:latin typeface="Arial" charset="0"/>
              </a:rPr>
              <a:t>substrati</a:t>
            </a:r>
            <a:r>
              <a:rPr lang="en-US" dirty="0" smtClean="0">
                <a:latin typeface="Arial" charset="0"/>
              </a:rPr>
              <a:t>: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Ipotesi</a:t>
            </a:r>
            <a:r>
              <a:rPr lang="en-US" dirty="0" smtClean="0">
                <a:latin typeface="Arial" charset="0"/>
              </a:rPr>
              <a:t> 1: </a:t>
            </a:r>
            <a:r>
              <a:rPr lang="en-US" dirty="0" err="1" smtClean="0">
                <a:latin typeface="Arial" charset="0"/>
              </a:rPr>
              <a:t>substrati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epitassiali</a:t>
            </a:r>
            <a:endParaRPr lang="en-US" dirty="0" smtClean="0">
              <a:latin typeface="Arial" charset="0"/>
            </a:endParaRPr>
          </a:p>
          <a:p>
            <a:pPr marL="1085850" lvl="1" indent="-342900" eaLnBrk="1" hangingPunct="1">
              <a:buFont typeface="Arial" pitchFamily="34" charset="0"/>
              <a:buChar char="•"/>
            </a:pPr>
            <a:r>
              <a:rPr lang="en-US" dirty="0" err="1" smtClean="0">
                <a:latin typeface="Arial" charset="0"/>
              </a:rPr>
              <a:t>Ipotesi</a:t>
            </a:r>
            <a:r>
              <a:rPr lang="en-US" dirty="0" smtClean="0">
                <a:latin typeface="Arial" charset="0"/>
              </a:rPr>
              <a:t> 2: </a:t>
            </a:r>
            <a:r>
              <a:rPr lang="en-US" dirty="0" err="1" smtClean="0">
                <a:latin typeface="Arial" charset="0"/>
              </a:rPr>
              <a:t>substrati</a:t>
            </a:r>
            <a:r>
              <a:rPr lang="en-US" dirty="0" smtClean="0">
                <a:latin typeface="Arial" charset="0"/>
              </a:rPr>
              <a:t> FZ con </a:t>
            </a:r>
            <a:r>
              <a:rPr lang="en-US" dirty="0" err="1" smtClean="0">
                <a:latin typeface="Arial" charset="0"/>
              </a:rPr>
              <a:t>fette</a:t>
            </a:r>
            <a:r>
              <a:rPr lang="en-US" dirty="0" smtClean="0">
                <a:latin typeface="Arial" charset="0"/>
              </a:rPr>
              <a:t> di </a:t>
            </a:r>
            <a:r>
              <a:rPr lang="en-US" dirty="0" err="1" smtClean="0">
                <a:latin typeface="Arial" charset="0"/>
              </a:rPr>
              <a:t>supporto</a:t>
            </a:r>
            <a:r>
              <a:rPr lang="en-US" dirty="0" smtClean="0">
                <a:latin typeface="Arial" charset="0"/>
              </a:rPr>
              <a:t> </a:t>
            </a:r>
          </a:p>
          <a:p>
            <a:pPr lvl="1" indent="0" eaLnBrk="1" hangingPunct="1"/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	(</a:t>
            </a:r>
            <a:r>
              <a:rPr lang="en-US" dirty="0" err="1" smtClean="0">
                <a:latin typeface="Arial" charset="0"/>
              </a:rPr>
              <a:t>servizio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esterno</a:t>
            </a:r>
            <a:r>
              <a:rPr lang="en-US" dirty="0" smtClean="0">
                <a:latin typeface="Arial" charset="0"/>
              </a:rPr>
              <a:t>)</a:t>
            </a:r>
          </a:p>
          <a:p>
            <a:pPr lvl="1" indent="0" eaLnBrk="1" hangingPunct="1"/>
            <a:r>
              <a:rPr lang="en-US" dirty="0" err="1" smtClean="0">
                <a:latin typeface="Arial" charset="0"/>
              </a:rPr>
              <a:t>Entrambe</a:t>
            </a:r>
            <a:r>
              <a:rPr lang="en-US" dirty="0" smtClean="0">
                <a:latin typeface="Arial" charset="0"/>
              </a:rPr>
              <a:t> le </a:t>
            </a:r>
            <a:r>
              <a:rPr lang="en-US" dirty="0" err="1" smtClean="0">
                <a:latin typeface="Arial" charset="0"/>
              </a:rPr>
              <a:t>opzioni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implicano</a:t>
            </a:r>
            <a:r>
              <a:rPr lang="en-US" dirty="0" smtClean="0">
                <a:latin typeface="Arial" charset="0"/>
              </a:rPr>
              <a:t> un </a:t>
            </a:r>
            <a:r>
              <a:rPr lang="en-US" dirty="0" err="1" smtClean="0">
                <a:latin typeface="Arial" charset="0"/>
              </a:rPr>
              <a:t>costo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aggiuntivo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su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consumabili</a:t>
            </a:r>
            <a:r>
              <a:rPr lang="en-US" dirty="0" smtClean="0">
                <a:latin typeface="Arial" charset="0"/>
              </a:rPr>
              <a:t> per circa 10kEuro (IVA </a:t>
            </a:r>
            <a:r>
              <a:rPr lang="en-US" dirty="0" err="1" smtClean="0">
                <a:latin typeface="Arial" charset="0"/>
              </a:rPr>
              <a:t>compresa</a:t>
            </a:r>
            <a:r>
              <a:rPr lang="en-US" dirty="0" smtClean="0">
                <a:latin typeface="Arial" charset="0"/>
              </a:rPr>
              <a:t>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dirty="0" smtClean="0">
              <a:latin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CC"/>
                </a:solidFill>
              </a:rPr>
              <a:t>2</a:t>
            </a:r>
            <a:r>
              <a:rPr lang="it-IT" sz="1600" dirty="0" smtClean="0">
                <a:solidFill>
                  <a:srgbClr val="0066CC"/>
                </a:solidFill>
              </a:rPr>
              <a:t>1/06/2012</a:t>
            </a:r>
            <a:endParaRPr lang="it-IT" sz="1600" dirty="0">
              <a:solidFill>
                <a:srgbClr val="0066CC"/>
              </a:solidFill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01861" y="5431239"/>
            <a:ext cx="83113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MISSIONI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SVT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Meeting </a:t>
            </a:r>
            <a:r>
              <a:rPr lang="en-US" dirty="0" smtClean="0">
                <a:latin typeface="Arial" charset="0"/>
              </a:rPr>
              <a:t>Italia </a:t>
            </a:r>
            <a:r>
              <a:rPr lang="en-US" dirty="0" smtClean="0">
                <a:latin typeface="Arial" charset="0"/>
              </a:rPr>
              <a:t>per </a:t>
            </a:r>
            <a:r>
              <a:rPr lang="en-US" dirty="0" err="1" smtClean="0">
                <a:latin typeface="Arial" charset="0"/>
              </a:rPr>
              <a:t>contatti</a:t>
            </a:r>
            <a:r>
              <a:rPr lang="en-US" smtClean="0">
                <a:latin typeface="Arial" charset="0"/>
              </a:rPr>
              <a:t> design: 1Keuro</a:t>
            </a:r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03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1861" y="60387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defTabSz="7620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Arial" charset="0"/>
              </a:rPr>
              <a:t>Preventivi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 2013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20116" y="2826584"/>
            <a:ext cx="831134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METABOLISMI BASATI SU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FTE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Per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il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2013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gli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FTE di Trento 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tutti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con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Associazione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Tecnologica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sono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seguenti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: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Gian-Franco Dalla Betta	</a:t>
            </a:r>
            <a:r>
              <a:rPr lang="en-US" dirty="0" smtClean="0">
                <a:latin typeface="Arial" charset="0"/>
              </a:rPr>
              <a:t> (</a:t>
            </a:r>
            <a:r>
              <a:rPr lang="en-US" dirty="0" err="1" smtClean="0">
                <a:latin typeface="Arial" charset="0"/>
              </a:rPr>
              <a:t>PA,resp</a:t>
            </a:r>
            <a:r>
              <a:rPr lang="en-US" dirty="0" smtClean="0">
                <a:latin typeface="Arial" charset="0"/>
              </a:rPr>
              <a:t>) 	30</a:t>
            </a:r>
            <a:r>
              <a:rPr lang="en-US" dirty="0">
                <a:latin typeface="Arial" charset="0"/>
              </a:rPr>
              <a:t>%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Giovanni </a:t>
            </a:r>
            <a:r>
              <a:rPr lang="en-US" dirty="0" err="1" smtClean="0">
                <a:latin typeface="Arial" charset="0"/>
              </a:rPr>
              <a:t>Verzellesi</a:t>
            </a:r>
            <a:r>
              <a:rPr lang="en-US" dirty="0" smtClean="0">
                <a:latin typeface="Arial" charset="0"/>
              </a:rPr>
              <a:t> (PO)		40%</a:t>
            </a:r>
            <a:r>
              <a:rPr lang="en-US" dirty="0">
                <a:latin typeface="Arial" charset="0"/>
              </a:rPr>
              <a:t>	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>
                <a:latin typeface="Arial" charset="0"/>
              </a:rPr>
              <a:t>Lucio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Pancheri</a:t>
            </a:r>
            <a:r>
              <a:rPr lang="en-US" dirty="0" smtClean="0">
                <a:latin typeface="Arial" charset="0"/>
              </a:rPr>
              <a:t> (RTD)</a:t>
            </a: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		50%</a:t>
            </a:r>
            <a:r>
              <a:rPr lang="en-US" dirty="0">
                <a:latin typeface="Arial" charset="0"/>
              </a:rPr>
              <a:t>		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Giorgio </a:t>
            </a:r>
            <a:r>
              <a:rPr lang="en-US" dirty="0" smtClean="0">
                <a:latin typeface="Arial" charset="0"/>
              </a:rPr>
              <a:t>Fontana (TC)</a:t>
            </a:r>
            <a:r>
              <a:rPr lang="en-US" dirty="0">
                <a:latin typeface="Arial" charset="0"/>
              </a:rPr>
              <a:t>			50</a:t>
            </a:r>
            <a:r>
              <a:rPr lang="en-US" dirty="0" smtClean="0">
                <a:latin typeface="Arial" charset="0"/>
              </a:rPr>
              <a:t>%</a:t>
            </a:r>
            <a:endParaRPr lang="en-US" dirty="0">
              <a:latin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Ekaterina </a:t>
            </a:r>
            <a:r>
              <a:rPr lang="en-US" dirty="0" err="1">
                <a:latin typeface="Arial" charset="0"/>
              </a:rPr>
              <a:t>Panina</a:t>
            </a: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 err="1" smtClean="0">
                <a:latin typeface="Arial" charset="0"/>
              </a:rPr>
              <a:t>Dott</a:t>
            </a:r>
            <a:r>
              <a:rPr lang="en-US" dirty="0" smtClean="0">
                <a:latin typeface="Arial" charset="0"/>
              </a:rPr>
              <a:t>)</a:t>
            </a:r>
            <a:r>
              <a:rPr lang="en-US" dirty="0">
                <a:latin typeface="Arial" charset="0"/>
              </a:rPr>
              <a:t>			100%</a:t>
            </a: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marL="342900" indent="-342900" eaLnBrk="1" hangingPunct="1">
              <a:buFont typeface="Arial"/>
              <a:buChar char="•"/>
            </a:pPr>
            <a:r>
              <a:rPr lang="en-US" dirty="0" smtClean="0">
                <a:latin typeface="Arial" charset="0"/>
              </a:rPr>
              <a:t>TOTALE FTE				2,70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090245" y="69008"/>
            <a:ext cx="13112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CC"/>
                </a:solidFill>
              </a:rPr>
              <a:t>2</a:t>
            </a:r>
            <a:r>
              <a:rPr lang="it-IT" sz="1600" dirty="0" smtClean="0">
                <a:solidFill>
                  <a:srgbClr val="0066CC"/>
                </a:solidFill>
              </a:rPr>
              <a:t>1/06/2012</a:t>
            </a:r>
            <a:endParaRPr lang="it-IT" sz="1600" dirty="0">
              <a:solidFill>
                <a:srgbClr val="0066CC"/>
              </a:solidFill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40815" y="1431894"/>
            <a:ext cx="831134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MISSIONI PER MEETING DI PROGETTO </a:t>
            </a:r>
            <a:endParaRPr lang="en-US" dirty="0" smtClean="0">
              <a:latin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3 meeting Italia (</a:t>
            </a:r>
            <a:r>
              <a:rPr lang="en-US" dirty="0" smtClean="0">
                <a:latin typeface="Arial" charset="0"/>
              </a:rPr>
              <a:t>1 </a:t>
            </a:r>
            <a:r>
              <a:rPr lang="en-US" dirty="0" err="1" smtClean="0">
                <a:latin typeface="Arial" charset="0"/>
              </a:rPr>
              <a:t>partecipante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ciascuno</a:t>
            </a:r>
            <a:r>
              <a:rPr lang="en-US" dirty="0" smtClean="0">
                <a:latin typeface="Arial" charset="0"/>
              </a:rPr>
              <a:t>): 3Keuro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1 meeting </a:t>
            </a:r>
            <a:r>
              <a:rPr lang="en-US" dirty="0" err="1" smtClean="0">
                <a:latin typeface="Arial" charset="0"/>
              </a:rPr>
              <a:t>estero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(1 </a:t>
            </a:r>
            <a:r>
              <a:rPr lang="en-US" dirty="0" err="1" smtClean="0">
                <a:latin typeface="Arial" charset="0"/>
              </a:rPr>
              <a:t>partecipante</a:t>
            </a:r>
            <a:r>
              <a:rPr lang="en-US" dirty="0" smtClean="0">
                <a:latin typeface="Arial" charset="0"/>
              </a:rPr>
              <a:t>): </a:t>
            </a:r>
            <a:r>
              <a:rPr lang="en-US" dirty="0" smtClean="0">
                <a:latin typeface="Arial" charset="0"/>
              </a:rPr>
              <a:t>2-3kEuro</a:t>
            </a:r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20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195</Words>
  <Application>Microsoft Office PowerPoint</Application>
  <PresentationFormat>Presentazione su schermo 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Day ...</dc:title>
  <dc:creator>GSC</dc:creator>
  <cp:lastModifiedBy>dallabe</cp:lastModifiedBy>
  <cp:revision>354</cp:revision>
  <dcterms:created xsi:type="dcterms:W3CDTF">2001-12-06T10:00:27Z</dcterms:created>
  <dcterms:modified xsi:type="dcterms:W3CDTF">2012-06-21T09:53:29Z</dcterms:modified>
</cp:coreProperties>
</file>