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Default Extension="wmf" ContentType="image/x-wmf"/>
  <Override PartName="/ppt/slideLayouts/slideLayout36.xml" ContentType="application/vnd.openxmlformats-officedocument.presentationml.slideLayout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Default Extension="tiff" ContentType="image/tiff"/>
  <Default Extension="doc" ContentType="application/msword"/>
  <Override PartName="/ppt/embeddings/oleObject2.bin" ContentType="application/vnd.openxmlformats-officedocument.oleObject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8"/>
  </p:notesMasterIdLst>
  <p:sldIdLst>
    <p:sldId id="258" r:id="rId5"/>
    <p:sldId id="343" r:id="rId6"/>
    <p:sldId id="345" r:id="rId7"/>
    <p:sldId id="352" r:id="rId8"/>
    <p:sldId id="353" r:id="rId9"/>
    <p:sldId id="342" r:id="rId10"/>
    <p:sldId id="303" r:id="rId11"/>
    <p:sldId id="346" r:id="rId12"/>
    <p:sldId id="347" r:id="rId13"/>
    <p:sldId id="348" r:id="rId14"/>
    <p:sldId id="349" r:id="rId15"/>
    <p:sldId id="350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F26A4"/>
    <a:srgbClr val="DFEBE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35D54-3D0A-473A-A22A-56F9D322F1F7}" type="datetimeFigureOut">
              <a:rPr lang="en-US" smtClean="0"/>
              <a:pPr/>
              <a:t>21-06-2012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F50BA-F38D-464E-84EA-743040AB9ABD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4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50BA-F38D-464E-84EA-743040AB9A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027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5240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INFN: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28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Participants: </a:t>
            </a:r>
          </a:p>
          <a:p>
            <a:r>
              <a:rPr lang="en-US" dirty="0" smtClean="0"/>
              <a:t>Milano</a:t>
            </a:r>
          </a:p>
          <a:p>
            <a:r>
              <a:rPr lang="en-US" dirty="0" smtClean="0"/>
              <a:t>Pisa </a:t>
            </a:r>
          </a:p>
          <a:p>
            <a:r>
              <a:rPr lang="en-US" dirty="0" smtClean="0"/>
              <a:t>Perugia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  <p:pic>
        <p:nvPicPr>
          <p:cNvPr id="7" name="Picture 7" descr="INFN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308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185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196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68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1112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654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160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97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0731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743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6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3" name="Line 68"/>
          <p:cNvSpPr>
            <a:spLocks noChangeShapeType="1"/>
          </p:cNvSpPr>
          <p:nvPr userDrawn="1"/>
        </p:nvSpPr>
        <p:spPr bwMode="auto">
          <a:xfrm>
            <a:off x="1049338" y="3429000"/>
            <a:ext cx="0" cy="990600"/>
          </a:xfrm>
          <a:prstGeom prst="line">
            <a:avLst/>
          </a:prstGeom>
          <a:noFill/>
          <a:ln w="9525">
            <a:solidFill>
              <a:srgbClr val="49695D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4" name="Picture 69" descr="titol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49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DD51-5CC7-4627-AE37-5FC8FBA9D19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651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A221-7C43-4DFF-98FC-7D2BEAE4C69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068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066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A7C2-99C3-4311-876B-98061C4D9856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3667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81E14-2949-49A6-8B60-C8968652F6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9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CC89-36FB-45F3-B331-D93ADB217A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969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075-F45C-4B83-BB97-206D51A2295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1856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E42AD-4E3B-43DB-AE87-139FB6A69A6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2035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FA6B-6266-4DAB-A739-8EDF9DF7B75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990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CCA2-A83C-42F0-92B0-EDDE961E22B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838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00025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52400"/>
            <a:ext cx="584835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9B00-F2C2-495C-B594-EF2D5C31CFB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4734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olo e contenuto sopra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3924300" cy="2400300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14900" y="1066800"/>
            <a:ext cx="39243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838200" y="3619500"/>
            <a:ext cx="8001000" cy="2400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3E16-1A4C-446F-9791-376B21EF4EF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83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133600" cy="365125"/>
          </a:xfrm>
        </p:spPr>
        <p:txBody>
          <a:bodyPr/>
          <a:lstStyle/>
          <a:p>
            <a:r>
              <a:rPr lang="en-US" smtClean="0"/>
              <a:t>11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 dirty="0"/>
          </a:p>
        </p:txBody>
      </p:sp>
      <p:pic>
        <p:nvPicPr>
          <p:cNvPr id="5" name="Picture 7" descr="INFN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vmlDrawing" Target="../drawings/vmlDrawing1.vml"/><Relationship Id="rId15" Type="http://schemas.openxmlformats.org/officeDocument/2006/relationships/image" Target="../media/image4.jpe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oleObject" Target="../embeddings/Documento_di_Microsoft_Word_97_-_20041.doc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vmlDrawing" Target="../drawings/vmlDrawing2.vml"/><Relationship Id="rId15" Type="http://schemas.openxmlformats.org/officeDocument/2006/relationships/image" Target="../media/image4.jpe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oleObject" Target="../embeddings/Documento_di_Microsoft_Word_97_-_20042.doc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4395-3044-4223-A0A1-7D73907492C4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 June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Phone Meeting on SVT Activities 2012 - 2013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8A15-5A2A-4902-A76F-8D272A206397}" type="slidenum">
              <a:rPr lang="en-US" smtClean="0"/>
              <a:pPr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fld id="{49D99E76-9362-467B-93A7-9DAA86099801}" type="slidenum">
              <a:rPr lang="it-IT" b="1"/>
              <a:pPr algn="r" eaLnBrk="0" fontAlgn="base" hangingPunct="0">
                <a:spcAft>
                  <a:spcPct val="0"/>
                </a:spcAft>
                <a:defRPr/>
              </a:pPr>
              <a:t>‹n.›</a:t>
            </a:fld>
            <a:endParaRPr lang="it-IT" b="1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FFFFFF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895636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p:oleObj spid="_x0000_s1031" name="Documento" r:id="rId18" imgW="876300" imgH="934720" progId="Word.Document.8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713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"/>
          <p:cNvSpPr>
            <a:spLocks noChangeArrowheads="1"/>
          </p:cNvSpPr>
          <p:nvPr userDrawn="1"/>
        </p:nvSpPr>
        <p:spPr bwMode="auto">
          <a:xfrm>
            <a:off x="647700" y="757238"/>
            <a:ext cx="8493125" cy="5830887"/>
          </a:xfrm>
          <a:prstGeom prst="rect">
            <a:avLst/>
          </a:prstGeom>
          <a:solidFill>
            <a:srgbClr val="E4E0C9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27" name="Rectangle 19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8200" y="1524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5625" y="228600"/>
            <a:ext cx="1235075" cy="152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108000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defRPr sz="1000">
                <a:solidFill>
                  <a:srgbClr val="669933"/>
                </a:solidFill>
              </a:defRPr>
            </a:lvl1pPr>
          </a:lstStyle>
          <a:p>
            <a:pPr algn="r" eaLnBrk="0" fontAlgn="base" hangingPunct="0">
              <a:spcAft>
                <a:spcPct val="0"/>
              </a:spcAft>
              <a:defRPr/>
            </a:pPr>
            <a:fld id="{49D99E76-9362-467B-93A7-9DAA86099801}" type="slidenum">
              <a:rPr lang="it-IT" b="1"/>
              <a:pPr algn="r" eaLnBrk="0" fontAlgn="base" hangingPunct="0">
                <a:spcAft>
                  <a:spcPct val="0"/>
                </a:spcAft>
                <a:defRPr/>
              </a:pPr>
              <a:t>‹n.›</a:t>
            </a:fld>
            <a:endParaRPr lang="it-IT" b="1"/>
          </a:p>
        </p:txBody>
      </p:sp>
      <p:sp>
        <p:nvSpPr>
          <p:cNvPr id="1030" name="Rectangle 80"/>
          <p:cNvSpPr>
            <a:spLocks noChangeArrowheads="1"/>
          </p:cNvSpPr>
          <p:nvPr userDrawn="1"/>
        </p:nvSpPr>
        <p:spPr bwMode="auto">
          <a:xfrm>
            <a:off x="8077200" y="0"/>
            <a:ext cx="1066800" cy="76200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1" name="Rectangle 107"/>
          <p:cNvSpPr>
            <a:spLocks noChangeArrowheads="1"/>
          </p:cNvSpPr>
          <p:nvPr userDrawn="1"/>
        </p:nvSpPr>
        <p:spPr bwMode="auto">
          <a:xfrm>
            <a:off x="392113" y="762000"/>
            <a:ext cx="247650" cy="5830888"/>
          </a:xfrm>
          <a:prstGeom prst="rect">
            <a:avLst/>
          </a:prstGeom>
          <a:solidFill>
            <a:srgbClr val="E8E9CB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2" name="Rectangle 108"/>
          <p:cNvSpPr>
            <a:spLocks noChangeArrowheads="1"/>
          </p:cNvSpPr>
          <p:nvPr userDrawn="1"/>
        </p:nvSpPr>
        <p:spPr bwMode="auto">
          <a:xfrm>
            <a:off x="0" y="762000"/>
            <a:ext cx="381000" cy="5830888"/>
          </a:xfrm>
          <a:prstGeom prst="rect">
            <a:avLst/>
          </a:prstGeom>
          <a:solidFill>
            <a:srgbClr val="F4F3E9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3" name="Rectangle 109"/>
          <p:cNvSpPr>
            <a:spLocks noChangeArrowheads="1"/>
          </p:cNvSpPr>
          <p:nvPr userDrawn="1"/>
        </p:nvSpPr>
        <p:spPr bwMode="auto">
          <a:xfrm>
            <a:off x="0" y="0"/>
            <a:ext cx="381000" cy="755650"/>
          </a:xfrm>
          <a:prstGeom prst="rect">
            <a:avLst/>
          </a:prstGeom>
          <a:solidFill>
            <a:srgbClr val="E9E7D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4" name="Rectangle 111"/>
          <p:cNvSpPr>
            <a:spLocks noChangeArrowheads="1"/>
          </p:cNvSpPr>
          <p:nvPr userDrawn="1"/>
        </p:nvSpPr>
        <p:spPr bwMode="auto">
          <a:xfrm>
            <a:off x="392113" y="-1588"/>
            <a:ext cx="247650" cy="758826"/>
          </a:xfrm>
          <a:prstGeom prst="rect">
            <a:avLst/>
          </a:prstGeom>
          <a:solidFill>
            <a:srgbClr val="DCDDA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35" name="Picture 116" descr="bottom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915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1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2368550" y="6592888"/>
            <a:ext cx="22098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1000" dirty="0" smtClean="0">
                <a:solidFill>
                  <a:srgbClr val="FFFFFF"/>
                </a:solidFill>
              </a:rPr>
              <a:t>Analog Front End Electronics</a:t>
            </a:r>
          </a:p>
        </p:txBody>
      </p:sp>
      <p:sp>
        <p:nvSpPr>
          <p:cNvPr id="1037" name="Rectangle 117"/>
          <p:cNvSpPr>
            <a:spLocks noChangeArrowheads="1"/>
          </p:cNvSpPr>
          <p:nvPr userDrawn="1"/>
        </p:nvSpPr>
        <p:spPr bwMode="auto">
          <a:xfrm>
            <a:off x="4656138" y="6511925"/>
            <a:ext cx="4495800" cy="74613"/>
          </a:xfrm>
          <a:prstGeom prst="rect">
            <a:avLst/>
          </a:prstGeom>
          <a:solidFill>
            <a:srgbClr val="669933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8" name="Line 118"/>
          <p:cNvSpPr>
            <a:spLocks noChangeShapeType="1"/>
          </p:cNvSpPr>
          <p:nvPr userDrawn="1"/>
        </p:nvSpPr>
        <p:spPr bwMode="auto">
          <a:xfrm>
            <a:off x="8078788" y="152400"/>
            <a:ext cx="0" cy="22860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sp>
        <p:nvSpPr>
          <p:cNvPr id="1039" name="Line 119"/>
          <p:cNvSpPr>
            <a:spLocks noChangeShapeType="1"/>
          </p:cNvSpPr>
          <p:nvPr userDrawn="1"/>
        </p:nvSpPr>
        <p:spPr bwMode="auto">
          <a:xfrm>
            <a:off x="8077200" y="152400"/>
            <a:ext cx="381000" cy="0"/>
          </a:xfrm>
          <a:prstGeom prst="line">
            <a:avLst/>
          </a:prstGeom>
          <a:noFill/>
          <a:ln w="9525">
            <a:solidFill>
              <a:srgbClr val="E4E1C8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1200" b="1">
              <a:solidFill>
                <a:srgbClr val="49695D"/>
              </a:solidFill>
            </a:endParaRPr>
          </a:p>
        </p:txBody>
      </p:sp>
      <p:pic>
        <p:nvPicPr>
          <p:cNvPr id="1040" name="Picture 123" descr="retino_r2_c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76962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logoinfn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9200" y="6184799"/>
            <a:ext cx="731520" cy="545407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244116"/>
              </p:ext>
            </p:extLst>
          </p:nvPr>
        </p:nvGraphicFramePr>
        <p:xfrm>
          <a:off x="533400" y="6146800"/>
          <a:ext cx="552450" cy="588962"/>
        </p:xfrm>
        <a:graphic>
          <a:graphicData uri="http://schemas.openxmlformats.org/presentationml/2006/ole">
            <p:oleObj spid="_x0000_s2050" name="Documento" r:id="rId18" imgW="876300" imgH="934720" progId="Word.Document.8">
              <p:embed/>
            </p:oleObj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9695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rgbClr val="66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rgbClr val="669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669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rgbClr val="669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0.xml"/><Relationship Id="rId3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3.tiff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6576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1676400"/>
            <a:ext cx="5410200" cy="58477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SVT – Activities 2012 - 2013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505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Mauro </a:t>
            </a:r>
            <a:r>
              <a:rPr lang="en-US" sz="2400" b="1" dirty="0" err="1" smtClean="0"/>
              <a:t>Citterio</a:t>
            </a:r>
            <a:r>
              <a:rPr lang="en-US" sz="2400" b="1" dirty="0" smtClean="0"/>
              <a:t>, Nicola </a:t>
            </a:r>
            <a:r>
              <a:rPr lang="en-US" sz="2400" b="1" dirty="0" err="1" smtClean="0"/>
              <a:t>Neri</a:t>
            </a:r>
            <a:endParaRPr lang="en-US" sz="2400" b="1" dirty="0"/>
          </a:p>
          <a:p>
            <a:pPr algn="ctr"/>
            <a:r>
              <a:rPr lang="en-US" sz="2400" b="1" dirty="0" smtClean="0"/>
              <a:t>--------</a:t>
            </a:r>
          </a:p>
          <a:p>
            <a:pPr algn="ctr"/>
            <a:r>
              <a:rPr lang="en-US" sz="2400" b="1" dirty="0" smtClean="0"/>
              <a:t>INFN Milano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62000" y="76200"/>
            <a:ext cx="7391400" cy="838200"/>
          </a:xfrm>
        </p:spPr>
        <p:txBody>
          <a:bodyPr/>
          <a:lstStyle/>
          <a:p>
            <a:r>
              <a:rPr lang="en-US" sz="2000" dirty="0" smtClean="0"/>
              <a:t>Studies of the Noise performances of SVT outer layers </a:t>
            </a:r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019800" y="1295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 smtClean="0">
                <a:solidFill>
                  <a:srgbClr val="C00000"/>
                </a:solidFill>
              </a:rPr>
              <a:t>Noise Estimation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>
          <a:xfrm>
            <a:off x="609600" y="914400"/>
            <a:ext cx="3048000" cy="1143000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1400" b="1" kern="0" dirty="0" smtClean="0">
                <a:solidFill>
                  <a:srgbClr val="416220"/>
                </a:solidFill>
              </a:rPr>
              <a:t>Long-Strip detector model including: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16220"/>
                </a:solidFill>
              </a:rPr>
              <a:t>Strip resistance and Cap.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sz="1400" kern="0" dirty="0" smtClean="0">
                <a:solidFill>
                  <a:srgbClr val="416220"/>
                </a:solidFill>
              </a:rPr>
              <a:t>Fan-out parasitic</a:t>
            </a:r>
          </a:p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</a:pPr>
            <a:r>
              <a:rPr lang="en-GB" sz="1400" kern="0" dirty="0" smtClean="0">
                <a:solidFill>
                  <a:srgbClr val="416220"/>
                </a:solidFill>
              </a:rPr>
              <a:t>Radiation damage</a:t>
            </a:r>
          </a:p>
        </p:txBody>
      </p:sp>
      <p:graphicFrame>
        <p:nvGraphicFramePr>
          <p:cNvPr id="19594" name="Object 138"/>
          <p:cNvGraphicFramePr>
            <a:graphicFrameLocks noChangeAspect="1"/>
          </p:cNvGraphicFramePr>
          <p:nvPr/>
        </p:nvGraphicFramePr>
        <p:xfrm>
          <a:off x="838200" y="2126231"/>
          <a:ext cx="3540125" cy="1607569"/>
        </p:xfrm>
        <a:graphic>
          <a:graphicData uri="http://schemas.openxmlformats.org/presentationml/2006/ole">
            <p:oleObj spid="_x0000_s4098" name="Visio" r:id="rId3" imgW="4902200" imgH="2235200" progId="">
              <p:embed/>
            </p:oleObj>
          </a:graphicData>
        </a:graphic>
      </p:graphicFrame>
      <p:graphicFrame>
        <p:nvGraphicFramePr>
          <p:cNvPr id="13" name="Segnaposto contenuto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1203326"/>
              </p:ext>
            </p:extLst>
          </p:nvPr>
        </p:nvGraphicFramePr>
        <p:xfrm>
          <a:off x="4648200" y="1645920"/>
          <a:ext cx="436506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83"/>
                <a:gridCol w="480317"/>
                <a:gridCol w="609600"/>
                <a:gridCol w="841054"/>
                <a:gridCol w="922354"/>
                <a:gridCol w="925257"/>
              </a:tblGrid>
              <a:tr h="3413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Strip side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 err="1" smtClean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Layer</a:t>
                      </a:r>
                      <a:endParaRPr lang="it-IT" sz="1000" b="1" kern="1200" dirty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err="1" smtClean="0">
                          <a:latin typeface="Calibri" pitchFamily="34" charset="0"/>
                        </a:rPr>
                        <a:t>Peaking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it-IT" sz="1000" b="1" baseline="0" dirty="0" err="1" smtClean="0">
                          <a:latin typeface="Calibri" pitchFamily="34" charset="0"/>
                        </a:rPr>
                        <a:t>time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it-IT" sz="1000" b="1" baseline="0" dirty="0" err="1" smtClean="0">
                          <a:latin typeface="Calibri" pitchFamily="34" charset="0"/>
                        </a:rPr>
                        <a:t>ns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)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S/N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At startup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S/N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after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7.5 years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Nomonal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background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S/N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after</a:t>
                      </a:r>
                      <a:r>
                        <a:rPr lang="it-IT" sz="1000" b="1" baseline="0" dirty="0" smtClean="0">
                          <a:latin typeface="Calibri" pitchFamily="34" charset="0"/>
                        </a:rPr>
                        <a:t> 7.5 years </a:t>
                      </a:r>
                    </a:p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5x</a:t>
                      </a:r>
                    </a:p>
                    <a:p>
                      <a:pPr algn="ctr"/>
                      <a:r>
                        <a:rPr lang="it-IT" sz="1000" b="1" baseline="0" dirty="0" smtClean="0">
                          <a:latin typeface="Calibri" pitchFamily="34" charset="0"/>
                        </a:rPr>
                        <a:t>Background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Phi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4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250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4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250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Phi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1000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Z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375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500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750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latin typeface="Calibri" pitchFamily="34" charset="0"/>
                        </a:rPr>
                        <a:t>1000</a:t>
                      </a:r>
                      <a:endParaRPr lang="it-IT" sz="1000" b="1" dirty="0">
                        <a:latin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ttangolo 8"/>
          <p:cNvSpPr/>
          <p:nvPr/>
        </p:nvSpPr>
        <p:spPr>
          <a:xfrm>
            <a:off x="381000" y="451467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9695D"/>
                </a:solidFill>
              </a:rPr>
              <a:t>Better performance achieved with shorter peaking time after radiations damage.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9695D"/>
                </a:solidFill>
              </a:rPr>
              <a:t>S/N still low with 5x safety on BKG. (Improve cooling!)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278416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62000" y="76200"/>
            <a:ext cx="7391400" cy="838200"/>
          </a:xfrm>
        </p:spPr>
        <p:txBody>
          <a:bodyPr/>
          <a:lstStyle/>
          <a:p>
            <a:r>
              <a:rPr lang="en-US" sz="2000" dirty="0" smtClean="0"/>
              <a:t>Studies of the Timing performances of SVT outer layers </a:t>
            </a:r>
          </a:p>
        </p:txBody>
      </p:sp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6" name="Rettangolo 8"/>
          <p:cNvSpPr/>
          <p:nvPr/>
        </p:nvSpPr>
        <p:spPr>
          <a:xfrm>
            <a:off x="152400" y="4343162"/>
            <a:ext cx="259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9695D"/>
                </a:solidFill>
              </a:rPr>
              <a:t>Both contributions important for the outer layer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9695D"/>
                </a:solidFill>
              </a:rPr>
              <a:t>Better performance achieved with 6-bit TOT.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9695D"/>
                </a:solidFill>
              </a:rPr>
              <a:t>Prefer short peaking time when possible (same S/N)!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3733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kern="0" dirty="0" smtClean="0">
                <a:solidFill>
                  <a:srgbClr val="C00000"/>
                </a:solidFill>
              </a:rPr>
              <a:t>Expected Timing Resolution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17" name="Text Box 1639"/>
          <p:cNvSpPr txBox="1">
            <a:spLocks noChangeArrowheads="1"/>
          </p:cNvSpPr>
          <p:nvPr/>
        </p:nvSpPr>
        <p:spPr bwMode="auto">
          <a:xfrm>
            <a:off x="338659" y="781109"/>
            <a:ext cx="2328341" cy="438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093" tIns="34047" rIns="68093" bIns="34047">
            <a:spAutoFit/>
          </a:bodyPr>
          <a:lstStyle/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800000"/>
                </a:solidFill>
              </a:rPr>
              <a:t>Residual error of time-stamp and time-walk correction</a:t>
            </a:r>
            <a:endParaRPr lang="en-US" sz="1200" b="1" dirty="0">
              <a:solidFill>
                <a:srgbClr val="800000"/>
              </a:solidFill>
            </a:endParaRPr>
          </a:p>
        </p:txBody>
      </p:sp>
      <p:grpSp>
        <p:nvGrpSpPr>
          <p:cNvPr id="2" name="Gruppo 26"/>
          <p:cNvGrpSpPr/>
          <p:nvPr/>
        </p:nvGrpSpPr>
        <p:grpSpPr>
          <a:xfrm>
            <a:off x="2971800" y="838200"/>
            <a:ext cx="2667000" cy="2057400"/>
            <a:chOff x="1142999" y="4267200"/>
            <a:chExt cx="2137409" cy="1600200"/>
          </a:xfrm>
        </p:grpSpPr>
        <p:pic>
          <p:nvPicPr>
            <p:cNvPr id="19" name="Immagine 21" descr="untitled4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99" y="4267200"/>
              <a:ext cx="2137409" cy="16002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cxnSp>
          <p:nvCxnSpPr>
            <p:cNvPr id="20" name="Connettore 2 22"/>
            <p:cNvCxnSpPr/>
            <p:nvPr/>
          </p:nvCxnSpPr>
          <p:spPr bwMode="auto">
            <a:xfrm>
              <a:off x="1752600" y="4495800"/>
              <a:ext cx="0" cy="12192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ttangolo 23"/>
            <p:cNvSpPr/>
            <p:nvPr/>
          </p:nvSpPr>
          <p:spPr>
            <a:xfrm>
              <a:off x="1447800" y="5209401"/>
              <a:ext cx="8944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FF0000"/>
                  </a:solidFill>
                </a:rPr>
                <a:t>250ns</a:t>
              </a:r>
              <a:endParaRPr lang="it-IT" sz="1200" b="1" dirty="0">
                <a:solidFill>
                  <a:srgbClr val="49695D"/>
                </a:solidFill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t="18192" r="49794" b="4190"/>
          <a:stretch>
            <a:fillRect/>
          </a:stretch>
        </p:blipFill>
        <p:spPr bwMode="auto">
          <a:xfrm>
            <a:off x="6172200" y="2084538"/>
            <a:ext cx="2667000" cy="16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11"/>
          <p:cNvSpPr/>
          <p:nvPr/>
        </p:nvSpPr>
        <p:spPr>
          <a:xfrm>
            <a:off x="304800" y="1295400"/>
            <a:ext cx="3276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9695D"/>
                </a:solidFill>
              </a:rPr>
              <a:t>Time error due to: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Time stamp clock (33 MHz)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Time walk, corrected with TOT amplitude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Effect of TOT error (TOT clock)</a:t>
            </a:r>
          </a:p>
        </p:txBody>
      </p:sp>
      <p:sp>
        <p:nvSpPr>
          <p:cNvPr id="34" name="Rettangolo 5"/>
          <p:cNvSpPr/>
          <p:nvPr/>
        </p:nvSpPr>
        <p:spPr>
          <a:xfrm>
            <a:off x="6096000" y="68580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800000"/>
                </a:solidFill>
              </a:rPr>
              <a:t>Time jitter: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9695D"/>
                </a:solidFill>
              </a:rPr>
              <a:t>Depends on: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S/N ratio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Peaking time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200" b="1" dirty="0" smtClean="0">
                <a:solidFill>
                  <a:srgbClr val="49695D"/>
                </a:solidFill>
              </a:rPr>
              <a:t>Signal amplitude (worst case 0.3 MIP) </a:t>
            </a:r>
          </a:p>
        </p:txBody>
      </p:sp>
      <p:graphicFrame>
        <p:nvGraphicFramePr>
          <p:cNvPr id="28" name="Segnaposto contenuto 4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3518054"/>
              </p:ext>
            </p:extLst>
          </p:nvPr>
        </p:nvGraphicFramePr>
        <p:xfrm>
          <a:off x="2895599" y="3611880"/>
          <a:ext cx="5334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91"/>
                <a:gridCol w="470103"/>
                <a:gridCol w="561474"/>
                <a:gridCol w="1010653"/>
                <a:gridCol w="1010653"/>
                <a:gridCol w="810127"/>
                <a:gridCol w="761999"/>
              </a:tblGrid>
              <a:tr h="269774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/>
                        <a:t>Peaking</a:t>
                      </a:r>
                      <a:r>
                        <a:rPr lang="en-US" sz="1000" baseline="0" noProof="0" dirty="0" smtClean="0"/>
                        <a:t> time (ns)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/>
                        <a:t>TOT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/>
                        <a:t>TOT clock (</a:t>
                      </a:r>
                      <a:r>
                        <a:rPr lang="en-US" sz="1000" noProof="0" dirty="0" err="1" smtClean="0"/>
                        <a:t>Mhz</a:t>
                      </a:r>
                      <a:r>
                        <a:rPr lang="en-US" sz="1000" noProof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noProof="0" dirty="0" smtClean="0"/>
                        <a:t>TS</a:t>
                      </a:r>
                      <a:r>
                        <a:rPr lang="en-US" sz="1000" baseline="0" noProof="0" dirty="0" smtClean="0"/>
                        <a:t> and Time walk e</a:t>
                      </a: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rror rms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Jitter for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0.3 MIP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Time resolution (ns)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 Offline window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(ns)</a:t>
                      </a:r>
                    </a:p>
                  </a:txBody>
                  <a:tcPr anchor="ctr"/>
                </a:tc>
              </a:tr>
              <a:tr h="1362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375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11.3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33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/>
                        <a:t>48</a:t>
                      </a:r>
                      <a:endParaRPr lang="it-IT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 smtClean="0">
                          <a:solidFill>
                            <a:srgbClr val="FF0000"/>
                          </a:solidFill>
                        </a:rPr>
                        <a:t>290</a:t>
                      </a:r>
                      <a:endParaRPr lang="it-IT" sz="105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vMerge="1">
                  <a:txBody>
                    <a:bodyPr/>
                    <a:lstStyle/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47.5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15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500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8.5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41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360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35.7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17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280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474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750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5.66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56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4746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23.8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21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380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1000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4.25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72</a:t>
                      </a:r>
                      <a:endParaRPr lang="en-US" sz="1050" noProof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105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640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36268">
                <a:tc vMerge="1"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6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17.8</a:t>
                      </a:r>
                      <a:endParaRPr lang="en-US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25</a:t>
                      </a:r>
                      <a:endParaRPr lang="en-US" sz="1050" noProof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105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noProof="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en-US" sz="105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5" name="Connettore 2 23"/>
          <p:cNvCxnSpPr/>
          <p:nvPr/>
        </p:nvCxnSpPr>
        <p:spPr bwMode="auto">
          <a:xfrm rot="5400000">
            <a:off x="5676900" y="3238499"/>
            <a:ext cx="685801" cy="304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onnettore 2 23"/>
          <p:cNvCxnSpPr/>
          <p:nvPr/>
        </p:nvCxnSpPr>
        <p:spPr bwMode="auto">
          <a:xfrm rot="16200000" flipH="1">
            <a:off x="3924300" y="3009900"/>
            <a:ext cx="762000" cy="685800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arrow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77748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CC89-36FB-45F3-B331-D93ADB217A9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it-IT" dirty="0" smtClean="0"/>
              <a:t>FE design for </a:t>
            </a:r>
            <a:r>
              <a:rPr lang="it-IT" dirty="0" err="1" smtClean="0"/>
              <a:t>layers</a:t>
            </a:r>
            <a:r>
              <a:rPr lang="it-IT" dirty="0" smtClean="0"/>
              <a:t> 4-5 of SVT</a:t>
            </a:r>
            <a:endParaRPr lang="en-US" dirty="0"/>
          </a:p>
        </p:txBody>
      </p:sp>
      <p:sp>
        <p:nvSpPr>
          <p:cNvPr id="5" name="Rettangolo 8"/>
          <p:cNvSpPr/>
          <p:nvPr/>
        </p:nvSpPr>
        <p:spPr>
          <a:xfrm>
            <a:off x="762000" y="9906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Activity </a:t>
            </a:r>
            <a:r>
              <a:rPr lang="it-IT" sz="2000" b="1" dirty="0" err="1" smtClean="0">
                <a:solidFill>
                  <a:srgbClr val="49695D"/>
                </a:solidFill>
              </a:rPr>
              <a:t>proposed</a:t>
            </a:r>
            <a:r>
              <a:rPr lang="it-IT" sz="2000" b="1" dirty="0" smtClean="0">
                <a:solidFill>
                  <a:srgbClr val="49695D"/>
                </a:solidFill>
              </a:rPr>
              <a:t> for 2013</a:t>
            </a:r>
            <a:endParaRPr lang="en-US" sz="2000" b="1" dirty="0" smtClean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Test of prototypes produced in 2012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srgbClr val="49695D"/>
                </a:solidFill>
              </a:rPr>
              <a:t>Submission</a:t>
            </a:r>
            <a:r>
              <a:rPr lang="it-IT" sz="2000" b="1" dirty="0" smtClean="0">
                <a:solidFill>
                  <a:srgbClr val="49695D"/>
                </a:solidFill>
              </a:rPr>
              <a:t> of a full </a:t>
            </a:r>
            <a:r>
              <a:rPr lang="it-IT" sz="2000" b="1" dirty="0" err="1" smtClean="0">
                <a:solidFill>
                  <a:srgbClr val="49695D"/>
                </a:solidFill>
              </a:rPr>
              <a:t>readout</a:t>
            </a:r>
            <a:r>
              <a:rPr lang="it-IT" sz="2000" b="1" dirty="0" smtClean="0">
                <a:solidFill>
                  <a:srgbClr val="49695D"/>
                </a:solidFill>
              </a:rPr>
              <a:t> chip for </a:t>
            </a:r>
            <a:r>
              <a:rPr lang="it-IT" sz="2000" b="1" dirty="0" err="1" smtClean="0">
                <a:solidFill>
                  <a:srgbClr val="49695D"/>
                </a:solidFill>
              </a:rPr>
              <a:t>layers</a:t>
            </a:r>
            <a:r>
              <a:rPr lang="it-IT" sz="2000" b="1" dirty="0" smtClean="0">
                <a:solidFill>
                  <a:srgbClr val="49695D"/>
                </a:solidFill>
              </a:rPr>
              <a:t> 4-5</a:t>
            </a:r>
            <a:endParaRPr lang="en-US" sz="2000" b="1" dirty="0" smtClean="0">
              <a:solidFill>
                <a:srgbClr val="49695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8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of CERN Meeting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CC89-36FB-45F3-B331-D93ADB217A91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4" name="Rettangolo 11"/>
          <p:cNvSpPr/>
          <p:nvPr/>
        </p:nvSpPr>
        <p:spPr>
          <a:xfrm>
            <a:off x="838200" y="1295400"/>
            <a:ext cx="601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The power distribution(DCDC converter) may be done in two steps</a:t>
            </a:r>
          </a:p>
          <a:p>
            <a:pPr marL="685800" lvl="1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External Card per module</a:t>
            </a:r>
          </a:p>
          <a:p>
            <a:pPr marL="685800" lvl="1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Internal within the chip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Some IP blocks are used from CERN as:</a:t>
            </a:r>
          </a:p>
          <a:p>
            <a:pPr marL="685800" lvl="1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err="1" smtClean="0">
                <a:solidFill>
                  <a:srgbClr val="49695D"/>
                </a:solidFill>
              </a:rPr>
              <a:t>Bandgap</a:t>
            </a:r>
            <a:r>
              <a:rPr lang="en-US" sz="1600" b="1" dirty="0" smtClean="0">
                <a:solidFill>
                  <a:srgbClr val="49695D"/>
                </a:solidFill>
              </a:rPr>
              <a:t> references, DAC, Voltage buffer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Alignment of a hint  in different layers should be considered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There is no special benefit using triple well for NMOS: In Pixel detector it is necessary to use them, but in strip detectors, the distance between analog and digital parts is not so close.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rgbClr val="49695D"/>
                </a:solidFill>
              </a:rPr>
              <a:t>The date of submission is not clear according to CERN and most probably we should go through MOSIS schedule 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134168"/>
              </p:ext>
            </p:extLst>
          </p:nvPr>
        </p:nvGraphicFramePr>
        <p:xfrm>
          <a:off x="152400" y="990600"/>
          <a:ext cx="8839200" cy="52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24000"/>
                <a:gridCol w="2133600"/>
                <a:gridCol w="1295400"/>
                <a:gridCol w="1447800"/>
                <a:gridCol w="1600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Capitolo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Descrizione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Assegnato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Utilizzato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June 2012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Still to be done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Interne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altre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sedi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+10.00 da </a:t>
                      </a:r>
                      <a:r>
                        <a:rPr lang="en-US" sz="11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storni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Estere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Cern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+Test Beam + Dallas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23.00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-10.00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stornati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3.00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rowSpan="4"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Fanout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Layer 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Layout ready to be submitted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Submission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~ now</a:t>
                      </a:r>
                    </a:p>
                    <a:p>
                      <a:pPr algn="ctr"/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(CERN, cost unknown)</a:t>
                      </a: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Tails “quasi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finali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Layout in progress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Goal: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submission in September (CERN)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Prototipi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meccanici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(cooling e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supporto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per transition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cards)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Design almost completed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test board for power dissipation studies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Construction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will begin shortly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05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Metabolismo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Acquired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few components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2.50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(cables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connectors)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rowSpan="3"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Apparati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HDI “quasi finale” + 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componenti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+ test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setup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HDI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ancora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generico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</a:p>
                    <a:p>
                      <a:pPr algn="l"/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Test setup solo per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misure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~ 4.00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sonda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Z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controllata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Slow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progress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 card “II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iterazione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Acquistata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FPGA,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Trattavive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GBT e optical package,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scheda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forma “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realistica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 in progress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Goal: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submission of the PCB in late September to have a real full data chain by end of the year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vMerge="1"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Bus “II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iterazione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Still awaiting 1</a:t>
                      </a:r>
                      <a:r>
                        <a:rPr lang="en-US" sz="11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Goal: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new submission before end of the year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371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Status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919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 design for </a:t>
            </a:r>
            <a:r>
              <a:rPr lang="it-IT" dirty="0" err="1" smtClean="0"/>
              <a:t>layers</a:t>
            </a:r>
            <a:r>
              <a:rPr lang="it-IT" dirty="0" smtClean="0"/>
              <a:t> 4-5 of SVT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7CC89-36FB-45F3-B331-D93ADB217A9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Rettangolo 8"/>
          <p:cNvSpPr/>
          <p:nvPr/>
        </p:nvSpPr>
        <p:spPr>
          <a:xfrm>
            <a:off x="762000" y="9906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Activity carried out up to June 2012</a:t>
            </a:r>
            <a:endParaRPr lang="en-US" sz="2000" b="1" dirty="0" smtClean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Design of the readout </a:t>
            </a:r>
            <a:r>
              <a:rPr lang="en-US" sz="2000" b="1" dirty="0">
                <a:solidFill>
                  <a:srgbClr val="49695D"/>
                </a:solidFill>
              </a:rPr>
              <a:t>architecture </a:t>
            </a:r>
            <a:r>
              <a:rPr lang="en-US" sz="2000" b="1" dirty="0" smtClean="0">
                <a:solidFill>
                  <a:srgbClr val="49695D"/>
                </a:solidFill>
              </a:rPr>
              <a:t>(preamplifier, shaper, TOT)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Noise simulations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49695D"/>
                </a:solidFill>
              </a:rPr>
              <a:t>Studies </a:t>
            </a:r>
            <a:r>
              <a:rPr lang="en-US" sz="2000" b="1" dirty="0">
                <a:solidFill>
                  <a:srgbClr val="49695D"/>
                </a:solidFill>
              </a:rPr>
              <a:t>of the Efficiency of SVT outer </a:t>
            </a:r>
            <a:r>
              <a:rPr lang="en-US" sz="2000" b="1" dirty="0" smtClean="0">
                <a:solidFill>
                  <a:srgbClr val="49695D"/>
                </a:solidFill>
              </a:rPr>
              <a:t>layers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800" b="1" dirty="0">
              <a:solidFill>
                <a:srgbClr val="49695D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Activity </a:t>
            </a:r>
            <a:r>
              <a:rPr lang="it-IT" sz="2000" b="1" dirty="0" err="1" smtClean="0">
                <a:solidFill>
                  <a:srgbClr val="49695D"/>
                </a:solidFill>
              </a:rPr>
              <a:t>foreseen</a:t>
            </a:r>
            <a:r>
              <a:rPr lang="it-IT" sz="2000" b="1" dirty="0" smtClean="0">
                <a:solidFill>
                  <a:srgbClr val="49695D"/>
                </a:solidFill>
              </a:rPr>
              <a:t> in </a:t>
            </a:r>
            <a:r>
              <a:rPr lang="it-IT" sz="2000" b="1" dirty="0" err="1" smtClean="0">
                <a:solidFill>
                  <a:srgbClr val="49695D"/>
                </a:solidFill>
              </a:rPr>
              <a:t>second</a:t>
            </a:r>
            <a:r>
              <a:rPr lang="it-IT" sz="2000" b="1" dirty="0" smtClean="0">
                <a:solidFill>
                  <a:srgbClr val="49695D"/>
                </a:solidFill>
              </a:rPr>
              <a:t> </a:t>
            </a:r>
            <a:r>
              <a:rPr lang="it-IT" sz="2000" b="1" dirty="0" err="1" smtClean="0">
                <a:solidFill>
                  <a:srgbClr val="49695D"/>
                </a:solidFill>
              </a:rPr>
              <a:t>half</a:t>
            </a:r>
            <a:r>
              <a:rPr lang="it-IT" sz="2000" b="1" dirty="0" smtClean="0">
                <a:solidFill>
                  <a:srgbClr val="49695D"/>
                </a:solidFill>
              </a:rPr>
              <a:t> of 2012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49695D"/>
                </a:solidFill>
              </a:rPr>
              <a:t>Design and layout of a first </a:t>
            </a:r>
            <a:r>
              <a:rPr lang="it-IT" sz="2000" b="1" dirty="0" err="1" smtClean="0">
                <a:solidFill>
                  <a:srgbClr val="49695D"/>
                </a:solidFill>
              </a:rPr>
              <a:t>prototype</a:t>
            </a:r>
            <a:r>
              <a:rPr lang="it-IT" sz="2000" b="1" dirty="0" smtClean="0">
                <a:solidFill>
                  <a:srgbClr val="49695D"/>
                </a:solidFill>
              </a:rPr>
              <a:t> of FE </a:t>
            </a:r>
            <a:r>
              <a:rPr lang="it-IT" sz="2000" b="1" dirty="0" err="1" smtClean="0">
                <a:solidFill>
                  <a:srgbClr val="49695D"/>
                </a:solidFill>
              </a:rPr>
              <a:t>analog</a:t>
            </a:r>
            <a:r>
              <a:rPr lang="it-IT" sz="2000" b="1" dirty="0" smtClean="0">
                <a:solidFill>
                  <a:srgbClr val="49695D"/>
                </a:solidFill>
              </a:rPr>
              <a:t> </a:t>
            </a:r>
            <a:r>
              <a:rPr lang="it-IT" sz="2000" b="1" dirty="0" err="1" smtClean="0">
                <a:solidFill>
                  <a:srgbClr val="49695D"/>
                </a:solidFill>
              </a:rPr>
              <a:t>channel</a:t>
            </a:r>
            <a:endParaRPr lang="it-IT" sz="2000" b="1" dirty="0" smtClean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49695D"/>
                </a:solidFill>
              </a:rPr>
              <a:t>Submission of design in the IBM run of November 2012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000" b="1" dirty="0" smtClean="0">
              <a:solidFill>
                <a:srgbClr val="49695D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49695D"/>
                </a:solidFill>
              </a:rPr>
              <a:t>No specific budget was assigned in 2012</a:t>
            </a:r>
            <a:endParaRPr lang="it-IT" sz="2000" b="1" dirty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49695D"/>
                </a:solidFill>
              </a:rPr>
              <a:t>Submission costs together with other INFN sections</a:t>
            </a:r>
            <a:endParaRPr lang="it-IT" sz="2000" b="1" dirty="0">
              <a:solidFill>
                <a:srgbClr val="49695D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2000" b="1" dirty="0">
              <a:solidFill>
                <a:srgbClr val="49695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8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48000" y="304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People in 2013 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985420"/>
            <a:ext cx="3429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                                                    </a:t>
            </a:r>
          </a:p>
          <a:p>
            <a:r>
              <a:rPr lang="it-IT" sz="2800" dirty="0" smtClean="0"/>
              <a:t>Ass. Ricerca INFN</a:t>
            </a:r>
          </a:p>
          <a:p>
            <a:r>
              <a:rPr lang="it-IT" sz="2800" dirty="0" smtClean="0"/>
              <a:t>Citterio                                       </a:t>
            </a:r>
          </a:p>
          <a:p>
            <a:r>
              <a:rPr lang="it-IT" sz="2800" dirty="0" err="1" smtClean="0"/>
              <a:t>Coelli</a:t>
            </a:r>
            <a:endParaRPr lang="it-IT" sz="2800" dirty="0" smtClean="0"/>
          </a:p>
          <a:p>
            <a:r>
              <a:rPr lang="it-IT" sz="2800" dirty="0" smtClean="0"/>
              <a:t>Fiorini</a:t>
            </a:r>
          </a:p>
          <a:p>
            <a:r>
              <a:rPr lang="it-IT" sz="2800" dirty="0" smtClean="0"/>
              <a:t>Liberali</a:t>
            </a:r>
          </a:p>
          <a:p>
            <a:r>
              <a:rPr lang="it-IT" sz="2800" dirty="0" err="1" smtClean="0"/>
              <a:t>Nasri</a:t>
            </a:r>
            <a:endParaRPr lang="it-IT" sz="2800" dirty="0" smtClean="0"/>
          </a:p>
          <a:p>
            <a:r>
              <a:rPr lang="it-IT" sz="2800" dirty="0" smtClean="0"/>
              <a:t>Neri</a:t>
            </a:r>
          </a:p>
          <a:p>
            <a:r>
              <a:rPr lang="it-IT" sz="2800" dirty="0" smtClean="0"/>
              <a:t>Palombo</a:t>
            </a:r>
          </a:p>
          <a:p>
            <a:r>
              <a:rPr lang="it-IT" sz="2800" dirty="0" smtClean="0"/>
              <a:t>Stabile</a:t>
            </a:r>
          </a:p>
          <a:p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57029" y="1531203"/>
            <a:ext cx="4110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In 2012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5.4 FTE.</a:t>
            </a:r>
          </a:p>
          <a:p>
            <a:r>
              <a:rPr lang="it-IT" sz="2400" dirty="0" smtClean="0"/>
              <a:t>In 2013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" y="1295400"/>
            <a:ext cx="8305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Missioni Interne (20 </a:t>
            </a:r>
            <a:r>
              <a:rPr lang="it-IT" sz="2800" dirty="0" err="1" smtClean="0"/>
              <a:t>KEuro</a:t>
            </a:r>
            <a:r>
              <a:rPr lang="it-IT" sz="2800" dirty="0" smtClean="0"/>
              <a:t>):</a:t>
            </a:r>
          </a:p>
          <a:p>
            <a:r>
              <a:rPr lang="it-IT" dirty="0" smtClean="0"/>
              <a:t>  </a:t>
            </a:r>
          </a:p>
          <a:p>
            <a:pPr>
              <a:buFontTx/>
              <a:buChar char="-"/>
            </a:pPr>
            <a:r>
              <a:rPr lang="it-IT" dirty="0" smtClean="0"/>
              <a:t> </a:t>
            </a:r>
            <a:r>
              <a:rPr lang="it-IT" dirty="0" err="1" smtClean="0"/>
              <a:t>5</a:t>
            </a:r>
            <a:r>
              <a:rPr lang="it-IT" dirty="0" smtClean="0"/>
              <a:t> FTE </a:t>
            </a:r>
            <a:r>
              <a:rPr lang="it-IT" dirty="0" err="1" smtClean="0"/>
              <a:t>x</a:t>
            </a:r>
            <a:r>
              <a:rPr lang="it-IT" dirty="0" smtClean="0"/>
              <a:t> </a:t>
            </a: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smtClean="0"/>
              <a:t>meeting </a:t>
            </a:r>
            <a:r>
              <a:rPr lang="it-IT" dirty="0" err="1" smtClean="0"/>
              <a:t>x</a:t>
            </a:r>
            <a:r>
              <a:rPr lang="it-IT" dirty="0" smtClean="0"/>
              <a:t> 800Euro</a:t>
            </a:r>
            <a:r>
              <a:rPr lang="it-IT" dirty="0" smtClean="0"/>
              <a:t>/</a:t>
            </a:r>
            <a:r>
              <a:rPr lang="it-IT" dirty="0" smtClean="0"/>
              <a:t>meeting</a:t>
            </a:r>
            <a:r>
              <a:rPr lang="it-IT" dirty="0" smtClean="0"/>
              <a:t> </a:t>
            </a:r>
            <a:r>
              <a:rPr lang="it-IT" dirty="0" smtClean="0"/>
              <a:t>= 12 </a:t>
            </a:r>
            <a:r>
              <a:rPr lang="it-IT" dirty="0" err="1" smtClean="0"/>
              <a:t>Keuro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 Contatti per SVT con </a:t>
            </a:r>
            <a:r>
              <a:rPr lang="it-IT" dirty="0" err="1" smtClean="0"/>
              <a:t>Modigliana</a:t>
            </a:r>
            <a:r>
              <a:rPr lang="it-IT" dirty="0" smtClean="0"/>
              <a:t> (HDI), Bologna (data link), Trieste (</a:t>
            </a:r>
            <a:r>
              <a:rPr lang="it-IT" dirty="0" err="1" smtClean="0"/>
              <a:t>layer</a:t>
            </a:r>
            <a:r>
              <a:rPr lang="it-IT" dirty="0" smtClean="0"/>
              <a:t> esterni), Bari (sviluppo chip </a:t>
            </a:r>
            <a:r>
              <a:rPr lang="it-IT" dirty="0" err="1" smtClean="0"/>
              <a:t>encoding</a:t>
            </a:r>
            <a:r>
              <a:rPr lang="it-IT" dirty="0" smtClean="0"/>
              <a:t>), Pavia (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, FEE)  = </a:t>
            </a:r>
            <a:r>
              <a:rPr lang="it-IT" dirty="0" err="1" smtClean="0"/>
              <a:t>8</a:t>
            </a:r>
            <a:r>
              <a:rPr lang="it-IT" dirty="0" smtClean="0"/>
              <a:t> </a:t>
            </a:r>
            <a:r>
              <a:rPr lang="it-IT" dirty="0" err="1" smtClean="0"/>
              <a:t>Keuro</a:t>
            </a: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sz="2800" dirty="0" smtClean="0"/>
              <a:t>Missioni Estere (25 </a:t>
            </a:r>
            <a:r>
              <a:rPr lang="it-IT" sz="2800" dirty="0" err="1" smtClean="0"/>
              <a:t>KEuro</a:t>
            </a:r>
            <a:r>
              <a:rPr lang="it-IT" sz="2800" dirty="0" smtClean="0"/>
              <a:t>):</a:t>
            </a:r>
          </a:p>
          <a:p>
            <a:endParaRPr lang="it-IT" sz="2800" dirty="0" smtClean="0"/>
          </a:p>
          <a:p>
            <a:pPr>
              <a:buFontTx/>
              <a:buChar char="-"/>
            </a:pPr>
            <a:r>
              <a:rPr lang="it-IT" dirty="0" err="1" smtClean="0">
                <a:solidFill>
                  <a:prstClr val="black"/>
                </a:solidFill>
              </a:rPr>
              <a:t>5</a:t>
            </a:r>
            <a:r>
              <a:rPr lang="it-IT" dirty="0" smtClean="0">
                <a:solidFill>
                  <a:prstClr val="black"/>
                </a:solidFill>
              </a:rPr>
              <a:t> FTE </a:t>
            </a:r>
            <a:r>
              <a:rPr lang="it-IT" dirty="0" err="1" smtClean="0">
                <a:solidFill>
                  <a:prstClr val="black"/>
                </a:solidFill>
              </a:rPr>
              <a:t>x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1</a:t>
            </a:r>
            <a:r>
              <a:rPr lang="it-IT" dirty="0" smtClean="0">
                <a:solidFill>
                  <a:prstClr val="black"/>
                </a:solidFill>
              </a:rPr>
              <a:t> meeting </a:t>
            </a:r>
            <a:r>
              <a:rPr lang="it-IT" dirty="0" err="1" smtClean="0">
                <a:solidFill>
                  <a:prstClr val="black"/>
                </a:solidFill>
              </a:rPr>
              <a:t>x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3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Keuro</a:t>
            </a:r>
            <a:r>
              <a:rPr lang="it-IT" dirty="0" smtClean="0">
                <a:solidFill>
                  <a:prstClr val="black"/>
                </a:solidFill>
              </a:rPr>
              <a:t>/meeting = 15 </a:t>
            </a:r>
            <a:r>
              <a:rPr lang="it-IT" dirty="0" err="1" smtClean="0">
                <a:solidFill>
                  <a:prstClr val="black"/>
                </a:solidFill>
              </a:rPr>
              <a:t>Keuro</a:t>
            </a:r>
            <a:endParaRPr lang="it-IT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Contatti con CERN (BUS, </a:t>
            </a:r>
            <a:r>
              <a:rPr lang="it-IT" dirty="0" err="1" smtClean="0">
                <a:solidFill>
                  <a:prstClr val="black"/>
                </a:solidFill>
              </a:rPr>
              <a:t>Fanout</a:t>
            </a:r>
            <a:r>
              <a:rPr lang="it-IT" dirty="0" smtClean="0">
                <a:solidFill>
                  <a:prstClr val="black"/>
                </a:solidFill>
              </a:rPr>
              <a:t>, data link) =  </a:t>
            </a:r>
            <a:r>
              <a:rPr lang="it-IT" dirty="0" err="1" smtClean="0">
                <a:solidFill>
                  <a:prstClr val="black"/>
                </a:solidFill>
              </a:rPr>
              <a:t>5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Keuro</a:t>
            </a:r>
            <a:endParaRPr lang="it-IT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prstClr val="black"/>
                </a:solidFill>
              </a:rPr>
              <a:t>Test </a:t>
            </a:r>
            <a:r>
              <a:rPr lang="it-IT" dirty="0" err="1" smtClean="0">
                <a:solidFill>
                  <a:prstClr val="black"/>
                </a:solidFill>
              </a:rPr>
              <a:t>beam</a:t>
            </a:r>
            <a:r>
              <a:rPr lang="it-IT" dirty="0" smtClean="0">
                <a:solidFill>
                  <a:prstClr val="black"/>
                </a:solidFill>
              </a:rPr>
              <a:t> SVT al CERN = </a:t>
            </a:r>
            <a:r>
              <a:rPr lang="it-IT" dirty="0" err="1" smtClean="0">
                <a:solidFill>
                  <a:prstClr val="black"/>
                </a:solidFill>
              </a:rPr>
              <a:t>5</a:t>
            </a: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dirty="0" err="1" smtClean="0">
                <a:solidFill>
                  <a:prstClr val="black"/>
                </a:solidFill>
              </a:rPr>
              <a:t>Keuro</a:t>
            </a:r>
            <a:endParaRPr lang="it-IT" sz="2800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dirty="0" smtClean="0"/>
              <a:t>                                </a:t>
            </a:r>
          </a:p>
          <a:p>
            <a:r>
              <a:rPr lang="it-IT" dirty="0" smtClean="0"/>
              <a:t>                                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Same items in 2013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8890790"/>
              </p:ext>
            </p:extLst>
          </p:nvPr>
        </p:nvGraphicFramePr>
        <p:xfrm>
          <a:off x="152400" y="947490"/>
          <a:ext cx="8839200" cy="529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24000"/>
                <a:gridCol w="2133600"/>
                <a:gridCol w="1143000"/>
                <a:gridCol w="1066800"/>
                <a:gridCol w="2133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Capitolo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Descrizione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Richieste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2012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Assegnate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2012 (</a:t>
                      </a:r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keuro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Richieste</a:t>
                      </a:r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Missioni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Interne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altre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sedi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35.00</a:t>
                      </a:r>
                      <a:endParaRPr lang="en-US" sz="11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Contatti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Cern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other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 rowSpan="4"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Fanout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Layer 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New prototype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via CERN if needed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NEW SOURCE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!!!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~ 20.00</a:t>
                      </a:r>
                    </a:p>
                  </a:txBody>
                  <a:tcPr/>
                </a:tc>
              </a:tr>
              <a:tr h="26169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Tails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Final prototypes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17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Meccanica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Final prototypes (including cooling)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15.00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430">
                <a:tc vMerge="1"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Metabolismo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Based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on FTEs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~ 9.00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 testing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Test of prototypes produced in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955"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Apparati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HDIs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Depends from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IC 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25.00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15.00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 Card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Expect to have a final architecture. Final prototype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305">
                <a:tc>
                  <a:txBody>
                    <a:bodyPr/>
                    <a:lstStyle/>
                    <a:p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Aluminum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Bus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Depends from 2012 results,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expected another submission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5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IC submission 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FF0000"/>
                          </a:solidFill>
                        </a:rPr>
                        <a:t>Submission of a full readout chip for layers 4-5</a:t>
                      </a:r>
                      <a:endParaRPr lang="en-US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72.00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1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Serializer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IC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 + first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submission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36.00</a:t>
                      </a:r>
                      <a:endParaRPr lang="en-US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36.00</a:t>
                      </a:r>
                      <a:endParaRPr lang="en-US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392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399" y="6492875"/>
            <a:ext cx="2133600" cy="365125"/>
          </a:xfrm>
        </p:spPr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92875"/>
            <a:ext cx="3276600" cy="365125"/>
          </a:xfrm>
        </p:spPr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52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Summary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Estimate based on the continuation of the present activity</a:t>
            </a: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Some numbers can be validated soon </a:t>
            </a:r>
            <a:endParaRPr lang="en-US" dirty="0">
              <a:solidFill>
                <a:srgbClr val="2F26A4"/>
              </a:solidFill>
            </a:endParaRPr>
          </a:p>
          <a:p>
            <a:pPr marL="1257300" lvl="2" indent="-342900">
              <a:buFont typeface="Wingdings"/>
              <a:buChar char="à"/>
            </a:pPr>
            <a:r>
              <a:rPr lang="it-IT" dirty="0" smtClean="0"/>
              <a:t>Ex. Fanout and Tails</a:t>
            </a:r>
          </a:p>
          <a:p>
            <a:pPr marL="1257300" lvl="2" indent="-342900">
              <a:buFont typeface="Wingdings"/>
              <a:buChar char="à"/>
            </a:pPr>
            <a:r>
              <a:rPr lang="it-IT" dirty="0" smtClean="0"/>
              <a:t>HDI estimate is still critical</a:t>
            </a:r>
          </a:p>
          <a:p>
            <a:pPr marL="1714500" lvl="3" indent="-342900">
              <a:buFont typeface="Wingdings"/>
              <a:buChar char="à"/>
            </a:pPr>
            <a:r>
              <a:rPr lang="it-IT" dirty="0" smtClean="0"/>
              <a:t>An almost final layout onlu after IC acceptance</a:t>
            </a:r>
          </a:p>
          <a:p>
            <a:pPr marL="1714500" lvl="3" indent="-342900">
              <a:buFont typeface="Wingdings"/>
              <a:buChar char="à"/>
            </a:pPr>
            <a:r>
              <a:rPr lang="it-IT" dirty="0" smtClean="0"/>
              <a:t>Serializer on HDI?</a:t>
            </a:r>
          </a:p>
          <a:p>
            <a:pPr marL="1714500" lvl="3" indent="-342900">
              <a:buFont typeface="Wingdings"/>
              <a:buChar char="à"/>
            </a:pPr>
            <a:r>
              <a:rPr lang="it-IT" dirty="0" smtClean="0"/>
              <a:t>Tails testing has to be completed and power filtering agreed upon</a:t>
            </a:r>
          </a:p>
          <a:p>
            <a:pPr marL="800100" lvl="1" indent="-342900">
              <a:buFont typeface="Wingdings"/>
              <a:buChar char="à"/>
            </a:pPr>
            <a:endParaRPr lang="en-US" dirty="0" smtClean="0">
              <a:solidFill>
                <a:srgbClr val="2F26A4"/>
              </a:solidFill>
            </a:endParaRP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Important to give budget space to IC testing and design</a:t>
            </a:r>
          </a:p>
          <a:p>
            <a:pPr marL="800100" lvl="1" indent="-342900">
              <a:buFont typeface="Wingdings"/>
              <a:buChar char="à"/>
            </a:pPr>
            <a:endParaRPr lang="en-US" dirty="0">
              <a:solidFill>
                <a:srgbClr val="2F26A4"/>
              </a:solidFill>
            </a:endParaRPr>
          </a:p>
          <a:p>
            <a:pPr marL="800100" lvl="1" indent="-342900">
              <a:buFont typeface="Wingdings"/>
              <a:buChar char="à"/>
            </a:pPr>
            <a:r>
              <a:rPr lang="en-US" dirty="0" smtClean="0">
                <a:solidFill>
                  <a:srgbClr val="2F26A4"/>
                </a:solidFill>
              </a:rPr>
              <a:t>No Production yet in 2013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2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21 June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Phone Meeting on SVT Activities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4395-3044-4223-A0A1-7D73907492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718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Back-up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012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b="1">
                <a:solidFill>
                  <a:srgbClr val="49695D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rgbClr val="49695D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rgbClr val="49695D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rgbClr val="49695D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rgbClr val="49695D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49695D"/>
                </a:solidFill>
                <a:latin typeface="Arial" charset="0"/>
              </a:defRPr>
            </a:lvl9pPr>
          </a:lstStyle>
          <a:p>
            <a:fld id="{6A124460-C6AE-403B-B744-9E20BC5699AD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3733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kern="0" dirty="0" smtClean="0">
                <a:solidFill>
                  <a:srgbClr val="C00000"/>
                </a:solidFill>
              </a:rPr>
              <a:t> Efficiency simulation using TOT</a:t>
            </a:r>
            <a:endParaRPr lang="en-US" b="1" kern="0" dirty="0">
              <a:solidFill>
                <a:srgbClr val="C00000"/>
              </a:solidFill>
            </a:endParaRPr>
          </a:p>
        </p:txBody>
      </p:sp>
      <p:pic>
        <p:nvPicPr>
          <p:cNvPr id="12" name="Segnaposto contenuto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71800" y="4191000"/>
            <a:ext cx="2133600" cy="18274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4191000"/>
            <a:ext cx="2132385" cy="18392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5" name="Object 137"/>
          <p:cNvGraphicFramePr>
            <a:graphicFrameLocks noChangeAspect="1"/>
          </p:cNvGraphicFramePr>
          <p:nvPr/>
        </p:nvGraphicFramePr>
        <p:xfrm>
          <a:off x="152400" y="1036721"/>
          <a:ext cx="5656387" cy="1935079"/>
        </p:xfrm>
        <a:graphic>
          <a:graphicData uri="http://schemas.openxmlformats.org/presentationml/2006/ole">
            <p:oleObj spid="_x0000_s3074" name="Visio" r:id="rId5" imgW="8636000" imgH="2959100" progId="">
              <p:embed/>
            </p:oleObj>
          </a:graphicData>
        </a:graphic>
      </p:graphicFrame>
      <p:sp>
        <p:nvSpPr>
          <p:cNvPr id="16" name="Text Box 1556"/>
          <p:cNvSpPr txBox="1">
            <a:spLocks noChangeArrowheads="1"/>
          </p:cNvSpPr>
          <p:nvPr/>
        </p:nvSpPr>
        <p:spPr bwMode="auto">
          <a:xfrm>
            <a:off x="609600" y="797242"/>
            <a:ext cx="4876800" cy="345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093" tIns="34047" rIns="68093" bIns="34047">
            <a:spAutoFit/>
          </a:bodyPr>
          <a:lstStyle/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0" dirty="0" smtClean="0">
                <a:solidFill>
                  <a:srgbClr val="C00000"/>
                </a:solidFill>
              </a:rPr>
              <a:t>Readout architecture</a:t>
            </a:r>
            <a:endParaRPr lang="en-US" b="1" kern="0" dirty="0">
              <a:solidFill>
                <a:srgbClr val="C0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181600" y="4265474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Monte-</a:t>
            </a:r>
            <a:r>
              <a:rPr lang="en-US" sz="1200" b="1" dirty="0" err="1" smtClean="0">
                <a:solidFill>
                  <a:srgbClr val="416220"/>
                </a:solidFill>
              </a:rPr>
              <a:t>carlo</a:t>
            </a:r>
            <a:r>
              <a:rPr lang="en-US" sz="1200" b="1" dirty="0" smtClean="0">
                <a:solidFill>
                  <a:srgbClr val="416220"/>
                </a:solidFill>
              </a:rPr>
              <a:t> time-domain simulations with hits energy distribution according to the expected background spectrum. 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Efficiency for L4 and L5: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&gt; 97% (nominal background rate, long peak-time)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416220"/>
                </a:solidFill>
              </a:rPr>
              <a:t>&gt; 92% (x5 background rate, short peak-time)</a:t>
            </a:r>
          </a:p>
          <a:p>
            <a:pPr defTabSz="27559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 dirty="0" smtClean="0">
              <a:solidFill>
                <a:srgbClr val="416220"/>
              </a:solidFill>
            </a:endParaRPr>
          </a:p>
        </p:txBody>
      </p:sp>
      <p:sp>
        <p:nvSpPr>
          <p:cNvPr id="25" name="Content Placeholder 12"/>
          <p:cNvSpPr txBox="1">
            <a:spLocks/>
          </p:cNvSpPr>
          <p:nvPr/>
        </p:nvSpPr>
        <p:spPr>
          <a:xfrm>
            <a:off x="5715000" y="838200"/>
            <a:ext cx="3276600" cy="1143000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Digital control: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4 selectable peaking time (1000, 750, 500, 375 ns)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2 polarity (n-strip, p-strip)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416220"/>
                </a:solidFill>
              </a:rPr>
              <a:t>2 gain setting (nominal gain, +30%) </a:t>
            </a:r>
            <a:endParaRPr lang="en-US" sz="1200" b="1" dirty="0">
              <a:solidFill>
                <a:srgbClr val="416220"/>
              </a:solidFill>
            </a:endParaRPr>
          </a:p>
        </p:txBody>
      </p:sp>
      <p:sp>
        <p:nvSpPr>
          <p:cNvPr id="2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62000" y="76200"/>
            <a:ext cx="7391400" cy="838200"/>
          </a:xfrm>
        </p:spPr>
        <p:txBody>
          <a:bodyPr/>
          <a:lstStyle/>
          <a:p>
            <a:r>
              <a:rPr lang="en-US" sz="2000" dirty="0" smtClean="0"/>
              <a:t>Readout architecture and</a:t>
            </a:r>
            <a:br>
              <a:rPr lang="en-US" sz="2000" dirty="0" smtClean="0"/>
            </a:br>
            <a:r>
              <a:rPr lang="en-US" sz="2000" dirty="0" smtClean="0"/>
              <a:t>Studies of the Efficiency of SVT outer layers 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5791200" y="1981200"/>
            <a:ext cx="3276600" cy="1524000"/>
            <a:chOff x="4800600" y="2514600"/>
            <a:chExt cx="3657600" cy="1828800"/>
          </a:xfrm>
        </p:grpSpPr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6" cstate="print">
              <a:lum bright="20000" contrast="20000"/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800600" y="2514600"/>
              <a:ext cx="3599422" cy="1828800"/>
            </a:xfrm>
            <a:prstGeom prst="rect">
              <a:avLst/>
            </a:prstGeom>
          </p:spPr>
        </p:pic>
        <p:sp>
          <p:nvSpPr>
            <p:cNvPr id="30" name="TextBox 5"/>
            <p:cNvSpPr txBox="1"/>
            <p:nvPr/>
          </p:nvSpPr>
          <p:spPr>
            <a:xfrm>
              <a:off x="7618629" y="2570946"/>
              <a:ext cx="8395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it-IT" sz="1000" b="1" dirty="0" smtClean="0">
                  <a:solidFill>
                    <a:srgbClr val="3333CC"/>
                  </a:solidFill>
                </a:rPr>
                <a:t> N-strip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it-IT" sz="1000" b="1" dirty="0" smtClean="0">
                  <a:solidFill>
                    <a:srgbClr val="FF0000"/>
                  </a:solidFill>
                </a:rPr>
                <a:t> P-strip</a:t>
              </a:r>
              <a:endParaRPr lang="it-IT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Rettangolo 31"/>
          <p:cNvSpPr/>
          <p:nvPr/>
        </p:nvSpPr>
        <p:spPr>
          <a:xfrm>
            <a:off x="2136328" y="2667000"/>
            <a:ext cx="3578672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16220"/>
                </a:solidFill>
              </a:rPr>
              <a:t>Charge preamplifier with continuous reset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16220"/>
                </a:solidFill>
              </a:rPr>
              <a:t>Third order complex-pole shaping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49695D"/>
                </a:solidFill>
              </a:rPr>
              <a:t>Time-over -threshold amplitude measurement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96899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blipFill rotWithShape="1">
          <a:blip xmlns:r="http://schemas.openxmlformats.org/officeDocument/2006/relationships" r:embed="rId1" cstate="print"/>
          <a:stretch>
            <a:fillRect l="-1778" t="-1597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rgbClr val="49695D"/>
            </a:solidFill>
            <a:effectLst/>
            <a:latin typeface="Arial" charset="0"/>
          </a:defRPr>
        </a:defPPr>
      </a:lstStyle>
    </a:spDef>
    <a:lnDef>
      <a:spPr bwMode="auto">
        <a:noFill/>
        <a:ln w="28575">
          <a:solidFill>
            <a:srgbClr val="FF0000"/>
          </a:solidFill>
          <a:tailEnd type="arrow"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blipFill rotWithShape="1">
          <a:blip xmlns:r="http://schemas.openxmlformats.org/officeDocument/2006/relationships" r:embed="rId1" cstate="print"/>
          <a:stretch>
            <a:fillRect l="-1778" t="-1597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1383</Words>
  <Application>Microsoft Macintosh PowerPoint</Application>
  <PresentationFormat>Presentazione su schermo (4:3)</PresentationFormat>
  <Paragraphs>399</Paragraphs>
  <Slides>13</Slides>
  <Notes>1</Notes>
  <HiddenSlides>0</HiddenSlides>
  <MMClips>0</MMClips>
  <ScaleCrop>false</ScaleCrop>
  <HeadingPairs>
    <vt:vector size="6" baseType="variant">
      <vt:variant>
        <vt:lpstr>Modello struttura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Office Theme</vt:lpstr>
      <vt:lpstr>Custom Design</vt:lpstr>
      <vt:lpstr>Struttura predefinita</vt:lpstr>
      <vt:lpstr>1_Struttura predefinita</vt:lpstr>
      <vt:lpstr>Documento</vt:lpstr>
      <vt:lpstr>Visio</vt:lpstr>
      <vt:lpstr>Diapositiva 1</vt:lpstr>
      <vt:lpstr>Diapositiva 2</vt:lpstr>
      <vt:lpstr>FE design for layers 4-5 of SVT</vt:lpstr>
      <vt:lpstr>Diapositiva 4</vt:lpstr>
      <vt:lpstr>Diapositiva 5</vt:lpstr>
      <vt:lpstr>Diapositiva 6</vt:lpstr>
      <vt:lpstr>Diapositiva 7</vt:lpstr>
      <vt:lpstr>Diapositiva 8</vt:lpstr>
      <vt:lpstr>Readout architecture and Studies of the Efficiency of SVT outer layers </vt:lpstr>
      <vt:lpstr>Studies of the Noise performances of SVT outer layers </vt:lpstr>
      <vt:lpstr>Studies of the Timing performances of SVT outer layers </vt:lpstr>
      <vt:lpstr>FE design for layers 4-5 of SVT</vt:lpstr>
      <vt:lpstr>Feedback of CERN Meeting </vt:lpstr>
    </vt:vector>
  </TitlesOfParts>
  <Company>INFN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 Citterio</dc:creator>
  <cp:lastModifiedBy>Nicola Neri</cp:lastModifiedBy>
  <cp:revision>380</cp:revision>
  <cp:lastPrinted>2012-06-02T01:10:07Z</cp:lastPrinted>
  <dcterms:created xsi:type="dcterms:W3CDTF">2012-06-21T13:34:09Z</dcterms:created>
  <dcterms:modified xsi:type="dcterms:W3CDTF">2012-06-21T13:34:51Z</dcterms:modified>
</cp:coreProperties>
</file>