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98" r:id="rId2"/>
    <p:sldId id="699" r:id="rId3"/>
    <p:sldId id="702" r:id="rId4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D39"/>
    <a:srgbClr val="CCECFF"/>
    <a:srgbClr val="CCCCFF"/>
    <a:srgbClr val="FFCCFF"/>
    <a:srgbClr val="FF0000"/>
    <a:srgbClr val="008000"/>
    <a:srgbClr val="D60093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4" autoAdjust="0"/>
    <p:restoredTop sz="91706" autoAdjust="0"/>
  </p:normalViewPr>
  <p:slideViewPr>
    <p:cSldViewPr>
      <p:cViewPr>
        <p:scale>
          <a:sx n="100" d="100"/>
          <a:sy n="100" d="100"/>
        </p:scale>
        <p:origin x="-10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6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t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41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t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432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b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31263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b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F709E336-63E8-E249-AC39-E22A3AD1C6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6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t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1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t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7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432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b" anchorCtr="0" compatLnSpc="1">
            <a:prstTxWarp prst="textNoShape">
              <a:avLst/>
            </a:prstTxWarp>
          </a:bodyPr>
          <a:lstStyle>
            <a:lvl1pPr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31263"/>
            <a:ext cx="30416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720" tIns="45859" rIns="91720" bIns="45859" numCol="1" anchor="b" anchorCtr="0" compatLnSpc="1">
            <a:prstTxWarp prst="textNoShape">
              <a:avLst/>
            </a:prstTxWarp>
          </a:bodyPr>
          <a:lstStyle>
            <a:lvl1pPr algn="r" defTabSz="915988">
              <a:lnSpc>
                <a:spcPct val="100000"/>
              </a:lnSpc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B502A71E-D8C3-334F-9221-A848F4BF1A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49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FC6C5-B095-4540-9D00-BC14FDF3894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1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3E374-76FD-EA4C-A204-48A811A77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6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6E7F8-17D0-FF42-8C6C-E9637558D11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93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239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DE705EB-CD08-1547-8249-7935A5251799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60C35-42BA-964D-A455-2DAF41F4087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2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3D9B1-5CFD-114B-A5CF-812B34524A69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C2FE0-1F42-CE4D-A3F6-896422D6A63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1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567FF-48DD-DB4D-B576-FEE7ECF597D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023DC-B48D-3D4B-A3A7-D27DBDE12260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8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685DE-C8FE-9448-B3DC-D619F93E4EA9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66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83B4B-6F59-3045-BE66-FF613D0B3341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34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–Preventivi 2012,  June 20 - 2011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FCCAE-BC74-A546-B12D-10D8DADAE527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9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309DDD54-6669-6044-8ADB-9B450C1022C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G. Rizzo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SVT –Preventivi 2012,  June 16 - 2011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24738-8F09-9E4F-BD56-AA7035CF8127}" type="slidenum">
              <a:rPr lang="en-US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18852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0" cy="2514600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1900" u="sng" dirty="0">
                <a:solidFill>
                  <a:srgbClr val="FF0000"/>
                </a:solidFill>
              </a:rPr>
              <a:t>Construction phases </a:t>
            </a:r>
            <a:r>
              <a:rPr lang="en-US" sz="1500" u="sng" dirty="0">
                <a:solidFill>
                  <a:srgbClr val="FF0000"/>
                </a:solidFill>
              </a:rPr>
              <a:t>(from </a:t>
            </a:r>
            <a:r>
              <a:rPr lang="en-US" sz="1500" u="sng" dirty="0" err="1">
                <a:solidFill>
                  <a:srgbClr val="FF0000"/>
                </a:solidFill>
              </a:rPr>
              <a:t>BaBar</a:t>
            </a:r>
            <a:r>
              <a:rPr lang="en-US" sz="1500" u="sng" dirty="0">
                <a:solidFill>
                  <a:srgbClr val="FF0000"/>
                </a:solidFill>
              </a:rPr>
              <a:t> experience)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700" dirty="0"/>
              <a:t>Design &amp; prototype: </a:t>
            </a:r>
            <a:r>
              <a:rPr lang="en-US" sz="1700" dirty="0" smtClean="0"/>
              <a:t>2013  </a:t>
            </a:r>
            <a:r>
              <a:rPr lang="en-US" sz="1700" dirty="0"/>
              <a:t>baseline,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500" dirty="0" smtClean="0"/>
              <a:t>2013 </a:t>
            </a:r>
            <a:r>
              <a:rPr lang="en-US" sz="1500" dirty="0"/>
              <a:t>R&amp;D on pixels for L0 upgrade: technology choice in </a:t>
            </a:r>
            <a:r>
              <a:rPr lang="en-US" sz="1500" dirty="0" smtClean="0"/>
              <a:t>2013-2014?  </a:t>
            </a:r>
            <a:endParaRPr lang="en-US" sz="15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700" dirty="0"/>
              <a:t>Procure and Fabricate (+test) (</a:t>
            </a:r>
            <a:r>
              <a:rPr lang="en-US" sz="1700" dirty="0" smtClean="0"/>
              <a:t>2014-15) </a:t>
            </a:r>
            <a:endParaRPr lang="en-US" sz="170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500" dirty="0" smtClean="0"/>
              <a:t>2015-2016 </a:t>
            </a:r>
            <a:r>
              <a:rPr lang="en-US" sz="1500" dirty="0"/>
              <a:t>for pixel upgrade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700" dirty="0"/>
              <a:t>Module Assembly &amp; Det. Assembly (</a:t>
            </a:r>
            <a:r>
              <a:rPr lang="en-US" sz="1700" dirty="0" smtClean="0"/>
              <a:t>2016-17) </a:t>
            </a:r>
            <a:endParaRPr lang="en-US" sz="170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500" dirty="0" smtClean="0"/>
              <a:t>2017 </a:t>
            </a:r>
            <a:r>
              <a:rPr lang="en-US" sz="1500" dirty="0"/>
              <a:t>for pixel upgrade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700" dirty="0"/>
              <a:t>Commissioning </a:t>
            </a:r>
            <a:r>
              <a:rPr lang="en-US" sz="1700" dirty="0" smtClean="0"/>
              <a:t>2017-2018</a:t>
            </a:r>
            <a:endParaRPr lang="en-US" sz="170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500" dirty="0" smtClean="0"/>
              <a:t>2019 </a:t>
            </a:r>
            <a:r>
              <a:rPr lang="en-US" sz="1500" dirty="0"/>
              <a:t>possible installation of pixel </a:t>
            </a:r>
          </a:p>
        </p:txBody>
      </p:sp>
      <p:sp>
        <p:nvSpPr>
          <p:cNvPr id="718853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685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>
                <a:solidFill>
                  <a:srgbClr val="FF3300"/>
                </a:solidFill>
              </a:rPr>
              <a:t>SVT </a:t>
            </a:r>
            <a:r>
              <a:rPr lang="en-US" sz="3600" dirty="0" err="1">
                <a:solidFill>
                  <a:srgbClr val="FF3300"/>
                </a:solidFill>
              </a:rPr>
              <a:t>Attivita</a:t>
            </a:r>
            <a:r>
              <a:rPr lang="ja-JP" altLang="en-US" sz="3600" dirty="0">
                <a:solidFill>
                  <a:srgbClr val="FF3300"/>
                </a:solidFill>
                <a:latin typeface="Arial"/>
              </a:rPr>
              <a:t>’</a:t>
            </a:r>
            <a:r>
              <a:rPr lang="en-US" sz="3600" dirty="0">
                <a:solidFill>
                  <a:srgbClr val="FF3300"/>
                </a:solidFill>
              </a:rPr>
              <a:t> </a:t>
            </a:r>
            <a:r>
              <a:rPr lang="en-US" sz="3600" dirty="0" smtClean="0">
                <a:solidFill>
                  <a:srgbClr val="FF3300"/>
                </a:solidFill>
              </a:rPr>
              <a:t>2013</a:t>
            </a:r>
            <a:endParaRPr lang="en-US" sz="3600" dirty="0">
              <a:solidFill>
                <a:srgbClr val="FF3300"/>
              </a:solidFill>
            </a:endParaRPr>
          </a:p>
        </p:txBody>
      </p:sp>
      <p:sp>
        <p:nvSpPr>
          <p:cNvPr id="718854" name="Rectangle 6"/>
          <p:cNvSpPr>
            <a:spLocks noChangeArrowheads="1"/>
          </p:cNvSpPr>
          <p:nvPr/>
        </p:nvSpPr>
        <p:spPr bwMode="auto">
          <a:xfrm>
            <a:off x="457200" y="11430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TDR </a:t>
            </a:r>
            <a:r>
              <a:rPr lang="en-US" dirty="0" err="1" smtClean="0"/>
              <a:t>entriamo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err="1"/>
              <a:t>fase</a:t>
            </a:r>
            <a:r>
              <a:rPr lang="en-US" dirty="0"/>
              <a:t> di </a:t>
            </a:r>
            <a:r>
              <a:rPr lang="en-US" dirty="0" err="1"/>
              <a:t>costruzione</a:t>
            </a:r>
            <a:r>
              <a:rPr lang="en-US" dirty="0"/>
              <a:t>. </a:t>
            </a:r>
          </a:p>
        </p:txBody>
      </p:sp>
      <p:sp>
        <p:nvSpPr>
          <p:cNvPr id="718922" name="Rectangle 74"/>
          <p:cNvSpPr>
            <a:spLocks noChangeArrowheads="1"/>
          </p:cNvSpPr>
          <p:nvPr/>
        </p:nvSpPr>
        <p:spPr bwMode="auto">
          <a:xfrm>
            <a:off x="381000" y="4343400"/>
            <a:ext cx="8305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/>
              <a:t>Per la baseline 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</a:t>
            </a:r>
            <a:r>
              <a:rPr lang="en-US" dirty="0" err="1"/>
              <a:t>necessario</a:t>
            </a:r>
            <a:r>
              <a:rPr lang="en-US" dirty="0"/>
              <a:t> </a:t>
            </a:r>
            <a:r>
              <a:rPr lang="en-US" dirty="0" err="1"/>
              <a:t>costruire</a:t>
            </a:r>
            <a:r>
              <a:rPr lang="en-US" dirty="0"/>
              <a:t>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prototipi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smtClean="0"/>
              <a:t>2013 </a:t>
            </a:r>
            <a:r>
              <a:rPr lang="en-US" dirty="0"/>
              <a:t>per </a:t>
            </a:r>
            <a:r>
              <a:rPr lang="en-US" dirty="0" err="1"/>
              <a:t>finalizzare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design dell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intero</a:t>
            </a:r>
            <a:r>
              <a:rPr lang="en-US" dirty="0"/>
              <a:t> </a:t>
            </a:r>
            <a:r>
              <a:rPr lang="en-US" dirty="0" err="1"/>
              <a:t>rivelatore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entrare</a:t>
            </a:r>
            <a:r>
              <a:rPr lang="en-US" dirty="0"/>
              <a:t> in </a:t>
            </a:r>
            <a:r>
              <a:rPr lang="en-US" dirty="0" err="1"/>
              <a:t>produzione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</a:t>
            </a:r>
            <a:r>
              <a:rPr lang="en-US" dirty="0"/>
              <a:t> </a:t>
            </a:r>
            <a:r>
              <a:rPr lang="en-US" dirty="0" err="1"/>
              <a:t>componenti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smtClean="0"/>
              <a:t>2014  </a:t>
            </a:r>
            <a:endParaRPr lang="en-US" dirty="0"/>
          </a:p>
          <a:p>
            <a:pPr marL="342900" indent="-342900">
              <a:spcBef>
                <a:spcPct val="20000"/>
              </a:spcBef>
            </a:pPr>
            <a:r>
              <a:rPr lang="en-US" dirty="0"/>
              <a:t>Per </a:t>
            </a:r>
            <a:r>
              <a:rPr lang="en-US" dirty="0" err="1"/>
              <a:t>i</a:t>
            </a:r>
            <a:r>
              <a:rPr lang="en-US" dirty="0"/>
              <a:t> pixel del Layer0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smtClean="0"/>
              <a:t>2013 </a:t>
            </a:r>
            <a:r>
              <a:rPr lang="en-US" dirty="0"/>
              <a:t>continua R&amp;D </a:t>
            </a:r>
            <a:r>
              <a:rPr lang="en-US" dirty="0" err="1"/>
              <a:t>sulle</a:t>
            </a:r>
            <a:r>
              <a:rPr lang="en-US" dirty="0"/>
              <a:t> </a:t>
            </a:r>
            <a:r>
              <a:rPr lang="en-US" dirty="0" err="1"/>
              <a:t>varie</a:t>
            </a:r>
            <a:r>
              <a:rPr lang="en-US" dirty="0"/>
              <a:t> </a:t>
            </a:r>
            <a:r>
              <a:rPr lang="en-US" dirty="0" err="1"/>
              <a:t>opzioni</a:t>
            </a:r>
            <a:r>
              <a:rPr lang="en-US" dirty="0"/>
              <a:t> per </a:t>
            </a:r>
            <a:r>
              <a:rPr lang="en-US" dirty="0" err="1"/>
              <a:t>arrivare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decisione</a:t>
            </a:r>
            <a:r>
              <a:rPr lang="en-US" dirty="0"/>
              <a:t>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tecnologia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smtClean="0"/>
              <a:t>2013-</a:t>
            </a:r>
            <a:r>
              <a:rPr lang="en-US" dirty="0" smtClean="0"/>
              <a:t>14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 smtClean="0"/>
              <a:t>Sottomissione</a:t>
            </a:r>
            <a:r>
              <a:rPr lang="en-US" dirty="0" smtClean="0"/>
              <a:t> INMAPS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grandi</a:t>
            </a:r>
            <a:r>
              <a:rPr lang="en-US" dirty="0" smtClean="0"/>
              <a:t> </a:t>
            </a:r>
            <a:r>
              <a:rPr lang="en-US" dirty="0" err="1" smtClean="0"/>
              <a:t>dimensioni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rimanda</a:t>
            </a:r>
            <a:r>
              <a:rPr lang="en-US" dirty="0" smtClean="0"/>
              <a:t> al 2014.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916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20000" cy="838200"/>
          </a:xfrm>
        </p:spPr>
        <p:txBody>
          <a:bodyPr/>
          <a:lstStyle/>
          <a:p>
            <a:r>
              <a:rPr lang="en-US" dirty="0" err="1" smtClean="0"/>
              <a:t>Sommario</a:t>
            </a:r>
            <a:r>
              <a:rPr lang="en-US" dirty="0" smtClean="0"/>
              <a:t> </a:t>
            </a:r>
            <a:r>
              <a:rPr lang="en-US" dirty="0" err="1" smtClean="0"/>
              <a:t>attivita</a:t>
            </a:r>
            <a:r>
              <a:rPr lang="en-US" dirty="0" smtClean="0"/>
              <a:t>’ 2013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562600"/>
          </a:xfrm>
        </p:spPr>
        <p:txBody>
          <a:bodyPr/>
          <a:lstStyle/>
          <a:p>
            <a:r>
              <a:rPr lang="en-US" sz="2000" dirty="0" err="1" smtClean="0"/>
              <a:t>Sensori</a:t>
            </a:r>
            <a:r>
              <a:rPr lang="en-US" sz="2000" dirty="0" smtClean="0"/>
              <a:t>: run </a:t>
            </a:r>
            <a:r>
              <a:rPr lang="en-US" sz="2000" dirty="0" err="1" smtClean="0"/>
              <a:t>preproduzione</a:t>
            </a:r>
            <a:r>
              <a:rPr lang="en-US" sz="2000" dirty="0"/>
              <a:t> </a:t>
            </a:r>
            <a:r>
              <a:rPr lang="en-US" sz="2000" dirty="0" smtClean="0"/>
              <a:t>(2 </a:t>
            </a:r>
            <a:r>
              <a:rPr lang="en-US" sz="2000" dirty="0" err="1" smtClean="0"/>
              <a:t>fornitori</a:t>
            </a:r>
            <a:r>
              <a:rPr lang="en-US" sz="2000" dirty="0" smtClean="0"/>
              <a:t>?) + </a:t>
            </a:r>
            <a:r>
              <a:rPr lang="en-US" sz="2000" dirty="0" err="1" smtClean="0"/>
              <a:t>sensori</a:t>
            </a:r>
            <a:r>
              <a:rPr lang="en-US" sz="2000" dirty="0" smtClean="0"/>
              <a:t> </a:t>
            </a:r>
            <a:r>
              <a:rPr lang="en-US" sz="2000" dirty="0" err="1" smtClean="0"/>
              <a:t>meccanici</a:t>
            </a:r>
            <a:r>
              <a:rPr lang="en-US" sz="2000" dirty="0" smtClean="0"/>
              <a:t> con </a:t>
            </a:r>
            <a:r>
              <a:rPr lang="en-US" sz="2000" dirty="0" err="1" smtClean="0"/>
              <a:t>metallizazione</a:t>
            </a:r>
            <a:r>
              <a:rPr lang="en-US" sz="2000" dirty="0" smtClean="0"/>
              <a:t> L0 </a:t>
            </a:r>
          </a:p>
          <a:p>
            <a:r>
              <a:rPr lang="en-US" sz="2000" dirty="0" err="1" smtClean="0"/>
              <a:t>Fanouts</a:t>
            </a:r>
            <a:r>
              <a:rPr lang="en-US" sz="2000" dirty="0" smtClean="0"/>
              <a:t>: </a:t>
            </a:r>
            <a:r>
              <a:rPr lang="en-US" sz="2000" dirty="0" err="1" smtClean="0"/>
              <a:t>prototipi</a:t>
            </a:r>
            <a:r>
              <a:rPr lang="en-US" sz="2000" dirty="0" smtClean="0"/>
              <a:t> per moduli </a:t>
            </a:r>
            <a:r>
              <a:rPr lang="en-US" sz="2000" dirty="0" err="1" smtClean="0"/>
              <a:t>meccanici</a:t>
            </a:r>
            <a:r>
              <a:rPr lang="en-US" sz="2000" dirty="0" smtClean="0"/>
              <a:t> </a:t>
            </a:r>
            <a:r>
              <a:rPr lang="en-US" sz="2000" dirty="0" err="1" smtClean="0"/>
              <a:t>vari</a:t>
            </a:r>
            <a:r>
              <a:rPr lang="en-US" sz="2000" dirty="0" smtClean="0"/>
              <a:t> layers, e </a:t>
            </a:r>
            <a:r>
              <a:rPr lang="en-US" sz="2000" dirty="0" err="1" smtClean="0"/>
              <a:t>funzionanti</a:t>
            </a:r>
            <a:r>
              <a:rPr lang="en-US" sz="2000" dirty="0" smtClean="0"/>
              <a:t> per L0. </a:t>
            </a:r>
          </a:p>
          <a:p>
            <a:r>
              <a:rPr lang="en-US" sz="2000" dirty="0" smtClean="0"/>
              <a:t>FE chip: II </a:t>
            </a:r>
            <a:r>
              <a:rPr lang="en-US" sz="2000" dirty="0" err="1" smtClean="0"/>
              <a:t>prototipo</a:t>
            </a:r>
            <a:r>
              <a:rPr lang="en-US" sz="2000" dirty="0" smtClean="0"/>
              <a:t> 128 </a:t>
            </a:r>
            <a:r>
              <a:rPr lang="en-US" sz="2000" dirty="0" err="1" smtClean="0"/>
              <a:t>ch</a:t>
            </a:r>
            <a:r>
              <a:rPr lang="en-US" sz="2000" dirty="0" smtClean="0"/>
              <a:t> (fast e slow </a:t>
            </a:r>
            <a:r>
              <a:rPr lang="en-US" sz="2000" dirty="0" err="1" smtClean="0"/>
              <a:t>ch</a:t>
            </a:r>
            <a:r>
              <a:rPr lang="en-US" sz="2000" dirty="0" smtClean="0"/>
              <a:t>) </a:t>
            </a:r>
          </a:p>
          <a:p>
            <a:r>
              <a:rPr lang="en-US" sz="2000" dirty="0" err="1" smtClean="0"/>
              <a:t>Elettronica</a:t>
            </a:r>
            <a:r>
              <a:rPr lang="en-US" sz="2000" dirty="0" smtClean="0"/>
              <a:t> </a:t>
            </a:r>
            <a:r>
              <a:rPr lang="en-US" sz="2000" dirty="0" err="1" smtClean="0"/>
              <a:t>periferica</a:t>
            </a:r>
            <a:r>
              <a:rPr lang="en-US" sz="2000" dirty="0" smtClean="0"/>
              <a:t>: </a:t>
            </a:r>
            <a:r>
              <a:rPr lang="en-US" sz="2000" dirty="0" err="1" smtClean="0"/>
              <a:t>prototipi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vari</a:t>
            </a:r>
            <a:r>
              <a:rPr lang="en-US" sz="2000" dirty="0" smtClean="0"/>
              <a:t> </a:t>
            </a:r>
            <a:r>
              <a:rPr lang="en-US" sz="2000" dirty="0" err="1" smtClean="0"/>
              <a:t>componenti</a:t>
            </a:r>
            <a:r>
              <a:rPr lang="en-US" sz="2000" dirty="0" smtClean="0"/>
              <a:t> in </a:t>
            </a:r>
            <a:r>
              <a:rPr lang="en-US" sz="2000" dirty="0" err="1" smtClean="0"/>
              <a:t>fase</a:t>
            </a:r>
            <a:r>
              <a:rPr lang="en-US" sz="2000" dirty="0" smtClean="0"/>
              <a:t> </a:t>
            </a:r>
            <a:r>
              <a:rPr lang="en-US" sz="2000" dirty="0" err="1" smtClean="0"/>
              <a:t>piu</a:t>
            </a:r>
            <a:r>
              <a:rPr lang="en-US" sz="2000" dirty="0" smtClean="0"/>
              <a:t>’ o </a:t>
            </a:r>
            <a:r>
              <a:rPr lang="en-US" sz="2000" dirty="0" err="1" smtClean="0"/>
              <a:t>meno</a:t>
            </a:r>
            <a:r>
              <a:rPr lang="en-US" sz="2000" dirty="0" smtClean="0"/>
              <a:t> </a:t>
            </a:r>
            <a:r>
              <a:rPr lang="en-US" sz="2000" dirty="0" err="1" smtClean="0"/>
              <a:t>avanzata</a:t>
            </a:r>
            <a:endParaRPr lang="en-US" sz="2000" dirty="0" smtClean="0"/>
          </a:p>
          <a:p>
            <a:r>
              <a:rPr lang="en-US" sz="2000" dirty="0" err="1" smtClean="0"/>
              <a:t>Allestimento</a:t>
            </a:r>
            <a:r>
              <a:rPr lang="en-US" sz="2000" dirty="0" smtClean="0"/>
              <a:t> catena </a:t>
            </a:r>
            <a:r>
              <a:rPr lang="en-US" sz="2000" dirty="0" err="1" smtClean="0"/>
              <a:t>lettura</a:t>
            </a:r>
            <a:r>
              <a:rPr lang="en-US" sz="2000" dirty="0" smtClean="0"/>
              <a:t> per strip con chip </a:t>
            </a:r>
            <a:r>
              <a:rPr lang="en-US" sz="2000" dirty="0" smtClean="0"/>
              <a:t>FE I </a:t>
            </a:r>
            <a:r>
              <a:rPr lang="en-US" sz="2000" dirty="0" err="1" smtClean="0"/>
              <a:t>prototipo+</a:t>
            </a:r>
            <a:r>
              <a:rPr lang="en-US" sz="2000" dirty="0" err="1"/>
              <a:t>sensore+fanout</a:t>
            </a:r>
            <a:r>
              <a:rPr lang="en-US" sz="2000" dirty="0"/>
              <a:t> </a:t>
            </a:r>
            <a:r>
              <a:rPr lang="en-US" sz="2000" dirty="0" smtClean="0"/>
              <a:t>test (fast, slow </a:t>
            </a:r>
            <a:r>
              <a:rPr lang="en-US" sz="2000" dirty="0" err="1" smtClean="0"/>
              <a:t>ch</a:t>
            </a:r>
            <a:r>
              <a:rPr lang="en-US" sz="2000" dirty="0" smtClean="0"/>
              <a:t>??) </a:t>
            </a:r>
            <a:r>
              <a:rPr lang="en-US" sz="2000" dirty="0" err="1" smtClean="0">
                <a:solidFill>
                  <a:srgbClr val="008000"/>
                </a:solidFill>
              </a:rPr>
              <a:t>capire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meglio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implicazioni</a:t>
            </a:r>
            <a:r>
              <a:rPr lang="en-US" sz="2000" dirty="0" smtClean="0">
                <a:solidFill>
                  <a:srgbClr val="008000"/>
                </a:solidFill>
              </a:rPr>
              <a:t> (chi </a:t>
            </a:r>
            <a:r>
              <a:rPr lang="en-US" sz="2000" dirty="0" err="1" smtClean="0">
                <a:solidFill>
                  <a:srgbClr val="008000"/>
                </a:solidFill>
              </a:rPr>
              <a:t>fa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cosa</a:t>
            </a:r>
            <a:r>
              <a:rPr lang="en-US" sz="2000" dirty="0" smtClean="0">
                <a:solidFill>
                  <a:srgbClr val="008000"/>
                </a:solidFill>
              </a:rPr>
              <a:t> e </a:t>
            </a:r>
            <a:r>
              <a:rPr lang="en-US" sz="2000" dirty="0" err="1" smtClean="0">
                <a:solidFill>
                  <a:srgbClr val="008000"/>
                </a:solidFill>
              </a:rPr>
              <a:t>richieste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finanziarie</a:t>
            </a:r>
            <a:r>
              <a:rPr lang="en-US" sz="2000" dirty="0" smtClean="0">
                <a:solidFill>
                  <a:srgbClr val="008000"/>
                </a:solidFill>
              </a:rPr>
              <a:t>)</a:t>
            </a:r>
            <a:endParaRPr lang="en-US" sz="2000" dirty="0" smtClean="0">
              <a:solidFill>
                <a:srgbClr val="008000"/>
              </a:solidFill>
            </a:endParaRPr>
          </a:p>
          <a:p>
            <a:r>
              <a:rPr lang="en-US" sz="2000" dirty="0" err="1" smtClean="0"/>
              <a:t>Prototipo</a:t>
            </a:r>
            <a:r>
              <a:rPr lang="en-US" sz="2000" dirty="0" smtClean="0"/>
              <a:t> di </a:t>
            </a:r>
            <a:r>
              <a:rPr lang="en-US" sz="2000" dirty="0" err="1" smtClean="0"/>
              <a:t>striplets</a:t>
            </a:r>
            <a:r>
              <a:rPr lang="en-US" sz="2000" dirty="0" smtClean="0"/>
              <a:t> </a:t>
            </a:r>
            <a:r>
              <a:rPr lang="en-US" sz="2000" dirty="0" err="1" smtClean="0"/>
              <a:t>funzionante</a:t>
            </a:r>
            <a:r>
              <a:rPr lang="en-US" sz="2000" dirty="0" smtClean="0"/>
              <a:t> con </a:t>
            </a:r>
            <a:r>
              <a:rPr lang="en-US" sz="2000" dirty="0" err="1" smtClean="0"/>
              <a:t>sensore</a:t>
            </a:r>
            <a:r>
              <a:rPr lang="en-US" sz="2000" dirty="0" smtClean="0"/>
              <a:t> 200 um, </a:t>
            </a:r>
            <a:r>
              <a:rPr lang="en-US" sz="2000" dirty="0" err="1" smtClean="0"/>
              <a:t>fanout</a:t>
            </a:r>
            <a:r>
              <a:rPr lang="en-US" sz="2000" dirty="0" smtClean="0"/>
              <a:t> </a:t>
            </a:r>
            <a:r>
              <a:rPr lang="en-US" sz="2000" dirty="0" err="1" smtClean="0"/>
              <a:t>multistrato</a:t>
            </a:r>
            <a:r>
              <a:rPr lang="en-US" sz="2000" dirty="0" smtClean="0"/>
              <a:t>, chip FE (</a:t>
            </a:r>
            <a:r>
              <a:rPr lang="en-US" sz="2000" dirty="0" err="1" smtClean="0"/>
              <a:t>vero</a:t>
            </a:r>
            <a:r>
              <a:rPr lang="en-US" sz="2000" dirty="0" smtClean="0"/>
              <a:t>) </a:t>
            </a:r>
            <a:r>
              <a:rPr lang="en-US" sz="2000" dirty="0" err="1">
                <a:solidFill>
                  <a:srgbClr val="008000"/>
                </a:solidFill>
              </a:rPr>
              <a:t>capire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meglio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implicazioni</a:t>
            </a:r>
            <a:r>
              <a:rPr lang="en-US" sz="2000" dirty="0">
                <a:solidFill>
                  <a:srgbClr val="008000"/>
                </a:solidFill>
              </a:rPr>
              <a:t> (chi </a:t>
            </a:r>
            <a:r>
              <a:rPr lang="en-US" sz="2000" dirty="0" err="1">
                <a:solidFill>
                  <a:srgbClr val="008000"/>
                </a:solidFill>
              </a:rPr>
              <a:t>fa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cosa</a:t>
            </a:r>
            <a:r>
              <a:rPr lang="en-US" sz="2000" dirty="0">
                <a:solidFill>
                  <a:srgbClr val="008000"/>
                </a:solidFill>
              </a:rPr>
              <a:t> e </a:t>
            </a:r>
            <a:r>
              <a:rPr lang="en-US" sz="2000" dirty="0" err="1">
                <a:solidFill>
                  <a:srgbClr val="008000"/>
                </a:solidFill>
              </a:rPr>
              <a:t>richieste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finanziarie</a:t>
            </a:r>
            <a:r>
              <a:rPr lang="en-US" sz="2000" dirty="0" smtClean="0">
                <a:solidFill>
                  <a:srgbClr val="008000"/>
                </a:solidFill>
              </a:rPr>
              <a:t>)</a:t>
            </a:r>
            <a:endParaRPr lang="en-US" sz="2000" dirty="0" smtClean="0"/>
          </a:p>
          <a:p>
            <a:r>
              <a:rPr lang="en-US" sz="2000" dirty="0" smtClean="0"/>
              <a:t>Catena </a:t>
            </a:r>
            <a:r>
              <a:rPr lang="en-US" sz="2000" dirty="0" err="1" smtClean="0"/>
              <a:t>completa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dell’elettronica</a:t>
            </a:r>
            <a:r>
              <a:rPr lang="en-US" sz="2000" dirty="0" smtClean="0"/>
              <a:t> </a:t>
            </a:r>
            <a:r>
              <a:rPr lang="en-US" sz="2000" dirty="0" err="1" smtClean="0"/>
              <a:t>periferica</a:t>
            </a:r>
            <a:r>
              <a:rPr lang="en-US" sz="2000" dirty="0" smtClean="0"/>
              <a:t> e del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smtClean="0"/>
              <a:t>di </a:t>
            </a:r>
            <a:r>
              <a:rPr lang="en-US" sz="2000" dirty="0" err="1" smtClean="0"/>
              <a:t>acquisizione</a:t>
            </a:r>
            <a:r>
              <a:rPr lang="en-US" sz="2000" dirty="0" smtClean="0"/>
              <a:t> </a:t>
            </a:r>
            <a:r>
              <a:rPr lang="en-US" sz="2000" dirty="0" err="1" smtClean="0"/>
              <a:t>integrando</a:t>
            </a:r>
            <a:r>
              <a:rPr lang="en-US" sz="2000" dirty="0" smtClean="0"/>
              <a:t> </a:t>
            </a:r>
            <a:r>
              <a:rPr lang="en-US" sz="2000" dirty="0" err="1" smtClean="0"/>
              <a:t>tutti</a:t>
            </a:r>
            <a:r>
              <a:rPr lang="en-US" sz="2000" dirty="0" smtClean="0"/>
              <a:t> I  </a:t>
            </a:r>
            <a:r>
              <a:rPr lang="en-US" sz="2000" dirty="0" err="1" smtClean="0"/>
              <a:t>componenti</a:t>
            </a:r>
            <a:r>
              <a:rPr lang="en-US" sz="2000" dirty="0" smtClean="0"/>
              <a:t> in </a:t>
            </a:r>
            <a:r>
              <a:rPr lang="en-US" sz="2000" dirty="0" err="1" smtClean="0"/>
              <a:t>fase</a:t>
            </a:r>
            <a:r>
              <a:rPr lang="en-US" sz="2000" dirty="0" smtClean="0"/>
              <a:t> </a:t>
            </a:r>
            <a:r>
              <a:rPr lang="en-US" sz="2000" dirty="0" err="1" smtClean="0"/>
              <a:t>prototipale</a:t>
            </a:r>
            <a:r>
              <a:rPr lang="en-US" sz="2000" dirty="0" smtClean="0"/>
              <a:t>. </a:t>
            </a:r>
            <a:r>
              <a:rPr lang="en-US" sz="2000" dirty="0" err="1">
                <a:solidFill>
                  <a:srgbClr val="008000"/>
                </a:solidFill>
              </a:rPr>
              <a:t>capire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meglio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implicazioni</a:t>
            </a:r>
            <a:r>
              <a:rPr lang="en-US" sz="2000" dirty="0">
                <a:solidFill>
                  <a:srgbClr val="008000"/>
                </a:solidFill>
              </a:rPr>
              <a:t> (chi </a:t>
            </a:r>
            <a:r>
              <a:rPr lang="en-US" sz="2000" dirty="0" err="1">
                <a:solidFill>
                  <a:srgbClr val="008000"/>
                </a:solidFill>
              </a:rPr>
              <a:t>fa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cosa</a:t>
            </a:r>
            <a:r>
              <a:rPr lang="en-US" sz="2000" dirty="0">
                <a:solidFill>
                  <a:srgbClr val="008000"/>
                </a:solidFill>
              </a:rPr>
              <a:t> e </a:t>
            </a:r>
            <a:r>
              <a:rPr lang="en-US" sz="2000" dirty="0" err="1">
                <a:solidFill>
                  <a:srgbClr val="008000"/>
                </a:solidFill>
              </a:rPr>
              <a:t>richieste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err="1">
                <a:solidFill>
                  <a:srgbClr val="008000"/>
                </a:solidFill>
              </a:rPr>
              <a:t>finanziarie</a:t>
            </a:r>
            <a:r>
              <a:rPr lang="en-US" sz="2000" dirty="0">
                <a:solidFill>
                  <a:srgbClr val="008000"/>
                </a:solidFill>
              </a:rPr>
              <a:t>)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60C35-42BA-964D-A455-2DAF41F40874}" type="slidenum">
              <a:rPr lang="en-US" smtClean="0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2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20000" cy="838200"/>
          </a:xfrm>
        </p:spPr>
        <p:txBody>
          <a:bodyPr/>
          <a:lstStyle/>
          <a:p>
            <a:r>
              <a:rPr lang="en-US" dirty="0" err="1" smtClean="0"/>
              <a:t>Sommario</a:t>
            </a:r>
            <a:r>
              <a:rPr lang="en-US" dirty="0" smtClean="0"/>
              <a:t> </a:t>
            </a:r>
            <a:r>
              <a:rPr lang="en-US" dirty="0" err="1" smtClean="0"/>
              <a:t>attivita</a:t>
            </a:r>
            <a:r>
              <a:rPr lang="en-US" dirty="0" smtClean="0"/>
              <a:t>’ 2013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6858000"/>
          </a:xfrm>
        </p:spPr>
        <p:txBody>
          <a:bodyPr/>
          <a:lstStyle/>
          <a:p>
            <a:r>
              <a:rPr lang="en-US" sz="2400" dirty="0" err="1" smtClean="0"/>
              <a:t>Meccanica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Prototipi</a:t>
            </a:r>
            <a:r>
              <a:rPr lang="en-US" sz="2000" dirty="0" smtClean="0"/>
              <a:t> di </a:t>
            </a:r>
            <a:r>
              <a:rPr lang="en-US" sz="2000" dirty="0" smtClean="0"/>
              <a:t>moduli/jigs  </a:t>
            </a:r>
            <a:r>
              <a:rPr lang="en-US" sz="2000" dirty="0" smtClean="0"/>
              <a:t>per </a:t>
            </a:r>
            <a:r>
              <a:rPr lang="en-US" sz="2000" dirty="0" err="1" smtClean="0"/>
              <a:t>produzione</a:t>
            </a:r>
            <a:r>
              <a:rPr lang="en-US" sz="2000" dirty="0" smtClean="0"/>
              <a:t> </a:t>
            </a:r>
            <a:r>
              <a:rPr lang="en-US" sz="2000" dirty="0" smtClean="0"/>
              <a:t>finale</a:t>
            </a:r>
            <a:endParaRPr lang="en-US" sz="2000" dirty="0" smtClean="0"/>
          </a:p>
          <a:p>
            <a:pPr lvl="1"/>
            <a:r>
              <a:rPr lang="en-US" sz="2000" dirty="0" smtClean="0"/>
              <a:t>Mockup </a:t>
            </a:r>
            <a:r>
              <a:rPr lang="en-US" sz="2000" dirty="0" err="1"/>
              <a:t>z</a:t>
            </a:r>
            <a:r>
              <a:rPr lang="en-US" sz="2000" dirty="0" err="1" smtClean="0"/>
              <a:t>ona</a:t>
            </a:r>
            <a:r>
              <a:rPr lang="en-US" sz="2000" dirty="0" smtClean="0"/>
              <a:t> </a:t>
            </a:r>
            <a:r>
              <a:rPr lang="en-US" sz="2000" dirty="0" err="1" smtClean="0"/>
              <a:t>d’interazione</a:t>
            </a:r>
            <a:endParaRPr lang="en-US" sz="2000" dirty="0" smtClean="0"/>
          </a:p>
          <a:p>
            <a:pPr lvl="1"/>
            <a:r>
              <a:rPr lang="en-US" sz="2000" dirty="0" err="1" smtClean="0"/>
              <a:t>Prototipi</a:t>
            </a:r>
            <a:r>
              <a:rPr lang="en-US" sz="2000" dirty="0" smtClean="0"/>
              <a:t> pixel module support </a:t>
            </a:r>
            <a:r>
              <a:rPr lang="en-US" sz="2000" dirty="0" err="1" smtClean="0"/>
              <a:t>microcooling</a:t>
            </a:r>
            <a:endParaRPr lang="en-US" sz="2000" dirty="0" smtClean="0"/>
          </a:p>
          <a:p>
            <a:r>
              <a:rPr lang="en-US" sz="2400" dirty="0" err="1" smtClean="0"/>
              <a:t>Testbeam</a:t>
            </a:r>
            <a:r>
              <a:rPr lang="en-US" sz="2400" dirty="0" smtClean="0"/>
              <a:t> 2013? (</a:t>
            </a:r>
            <a:r>
              <a:rPr lang="en-US" sz="2400" dirty="0" err="1" smtClean="0"/>
              <a:t>probabilmente</a:t>
            </a:r>
            <a:r>
              <a:rPr lang="en-US" sz="2400" dirty="0" smtClean="0"/>
              <a:t> no)</a:t>
            </a:r>
          </a:p>
          <a:p>
            <a:endParaRPr lang="en-US" sz="2400" dirty="0"/>
          </a:p>
          <a:p>
            <a:r>
              <a:rPr lang="en-US" sz="2400" u="sng" dirty="0" smtClean="0"/>
              <a:t>R&amp;D sui pixel</a:t>
            </a:r>
          </a:p>
          <a:p>
            <a:r>
              <a:rPr lang="en-US" sz="2400" dirty="0" smtClean="0"/>
              <a:t>Continua </a:t>
            </a:r>
            <a:r>
              <a:rPr lang="en-US" sz="2400" dirty="0" err="1" smtClean="0"/>
              <a:t>attivita</a:t>
            </a:r>
            <a:r>
              <a:rPr lang="en-US" sz="2400" dirty="0" smtClean="0"/>
              <a:t>’ sui </a:t>
            </a:r>
            <a:r>
              <a:rPr lang="en-US" sz="2400" dirty="0" err="1" smtClean="0"/>
              <a:t>vari</a:t>
            </a:r>
            <a:r>
              <a:rPr lang="en-US" sz="2400" dirty="0" smtClean="0"/>
              <a:t> </a:t>
            </a:r>
            <a:r>
              <a:rPr lang="en-US" sz="2400" dirty="0" err="1" smtClean="0"/>
              <a:t>fronti</a:t>
            </a:r>
            <a:r>
              <a:rPr lang="en-US" sz="2400" dirty="0" smtClean="0"/>
              <a:t> (INMAPS, pixel </a:t>
            </a:r>
            <a:r>
              <a:rPr lang="en-US" sz="2400" dirty="0" err="1" smtClean="0"/>
              <a:t>ibridi</a:t>
            </a:r>
            <a:r>
              <a:rPr lang="en-US" sz="2400" dirty="0" smtClean="0"/>
              <a:t>) ma </a:t>
            </a:r>
            <a:r>
              <a:rPr lang="en-US" sz="2400" dirty="0" err="1" smtClean="0"/>
              <a:t>senza</a:t>
            </a:r>
            <a:r>
              <a:rPr lang="en-US" sz="2400" dirty="0" smtClean="0"/>
              <a:t> </a:t>
            </a:r>
            <a:r>
              <a:rPr lang="en-US" sz="2400" dirty="0" err="1" smtClean="0"/>
              <a:t>richieste</a:t>
            </a:r>
            <a:r>
              <a:rPr lang="en-US" sz="2400" dirty="0" smtClean="0"/>
              <a:t> </a:t>
            </a:r>
            <a:r>
              <a:rPr lang="en-US" sz="2400" dirty="0" err="1" smtClean="0"/>
              <a:t>finanziarie</a:t>
            </a:r>
            <a:r>
              <a:rPr lang="en-US" sz="2400" dirty="0" smtClean="0"/>
              <a:t> </a:t>
            </a:r>
            <a:r>
              <a:rPr lang="en-US" sz="2400" dirty="0" err="1" smtClean="0"/>
              <a:t>importanti</a:t>
            </a:r>
            <a:endParaRPr lang="en-US" sz="2400" dirty="0" smtClean="0"/>
          </a:p>
          <a:p>
            <a:r>
              <a:rPr lang="en-US" sz="2400" dirty="0" err="1" smtClean="0"/>
              <a:t>Nuova</a:t>
            </a:r>
            <a:r>
              <a:rPr lang="en-US" sz="2400" dirty="0" smtClean="0"/>
              <a:t> </a:t>
            </a:r>
            <a:r>
              <a:rPr lang="en-US" sz="2400" dirty="0" err="1" smtClean="0"/>
              <a:t>sottomissione</a:t>
            </a:r>
            <a:r>
              <a:rPr lang="en-US" sz="2400" dirty="0" smtClean="0"/>
              <a:t> INMAPS </a:t>
            </a:r>
            <a:r>
              <a:rPr lang="en-US" sz="2400" dirty="0" err="1" smtClean="0"/>
              <a:t>nel</a:t>
            </a:r>
            <a:r>
              <a:rPr lang="en-US" sz="2400" dirty="0" smtClean="0"/>
              <a:t> 2014 </a:t>
            </a:r>
            <a:r>
              <a:rPr lang="en-US" sz="2400" dirty="0" err="1" smtClean="0"/>
              <a:t>dopo</a:t>
            </a:r>
            <a:r>
              <a:rPr lang="en-US" sz="2400" dirty="0" smtClean="0"/>
              <a:t> </a:t>
            </a:r>
            <a:r>
              <a:rPr lang="en-US" sz="2400" dirty="0" err="1" smtClean="0"/>
              <a:t>risultati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completi</a:t>
            </a:r>
            <a:r>
              <a:rPr lang="en-US" sz="2400" dirty="0" smtClean="0"/>
              <a:t> I chip+irraggiamento+testbeam2012.</a:t>
            </a:r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60C35-42BA-964D-A455-2DAF41F40874}" type="slidenum">
              <a:rPr lang="en-US" smtClean="0"/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SVT – </a:t>
            </a:r>
            <a:r>
              <a:rPr lang="en-US" dirty="0" err="1" smtClean="0"/>
              <a:t>Preventivi</a:t>
            </a:r>
            <a:r>
              <a:rPr lang="en-US" dirty="0" smtClean="0"/>
              <a:t> 2013,  June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5951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92645</TotalTime>
  <Words>406</Words>
  <Application>Microsoft Macintosh PowerPoint</Application>
  <PresentationFormat>Letter Paper (8.5x11 in)</PresentationFormat>
  <Paragraphs>43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Sommario attivita’ 2013 (I)</vt:lpstr>
      <vt:lpstr>Sommario attivita’ 2013 (II)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1355</cp:revision>
  <cp:lastPrinted>2000-08-10T00:09:18Z</cp:lastPrinted>
  <dcterms:created xsi:type="dcterms:W3CDTF">2000-02-14T09:03:40Z</dcterms:created>
  <dcterms:modified xsi:type="dcterms:W3CDTF">2012-06-21T09:05:05Z</dcterms:modified>
</cp:coreProperties>
</file>