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540" r:id="rId2"/>
    <p:sldId id="550" r:id="rId3"/>
    <p:sldId id="551" r:id="rId4"/>
    <p:sldId id="552" r:id="rId5"/>
    <p:sldId id="546" r:id="rId6"/>
    <p:sldId id="549" r:id="rId7"/>
    <p:sldId id="556" r:id="rId8"/>
    <p:sldId id="553" r:id="rId9"/>
    <p:sldId id="558" r:id="rId10"/>
    <p:sldId id="559" r:id="rId11"/>
    <p:sldId id="557" r:id="rId12"/>
    <p:sldId id="560" r:id="rId13"/>
    <p:sldId id="544" r:id="rId14"/>
    <p:sldId id="554" r:id="rId15"/>
    <p:sldId id="555" r:id="rId16"/>
    <p:sldId id="545" r:id="rId17"/>
    <p:sldId id="527" r:id="rId18"/>
    <p:sldId id="528" r:id="rId19"/>
  </p:sldIdLst>
  <p:sldSz cx="9144000" cy="6858000" type="letter"/>
  <p:notesSz cx="7010400" cy="9296400"/>
  <p:defaultTextStyle>
    <a:defPPr>
      <a:defRPr lang="en-US"/>
    </a:defPPr>
    <a:lvl1pPr algn="l" rtl="0" eaLnBrk="0" fontAlgn="base" hangingPunct="0">
      <a:lnSpc>
        <a:spcPct val="90000"/>
      </a:lnSpc>
      <a:spcBef>
        <a:spcPct val="50000"/>
      </a:spcBef>
      <a:spcAft>
        <a:spcPct val="0"/>
      </a:spcAft>
      <a:buChar char="•"/>
      <a:defRPr sz="1600" kern="1200">
        <a:solidFill>
          <a:schemeClr val="accent2"/>
        </a:solidFill>
        <a:latin typeface="Comic Sans MS" charset="0"/>
        <a:ea typeface="ＭＳ Ｐゴシック" charset="0"/>
        <a:cs typeface="+mn-cs"/>
      </a:defRPr>
    </a:lvl1pPr>
    <a:lvl2pPr marL="457200" algn="l" rtl="0" eaLnBrk="0" fontAlgn="base" hangingPunct="0">
      <a:lnSpc>
        <a:spcPct val="90000"/>
      </a:lnSpc>
      <a:spcBef>
        <a:spcPct val="50000"/>
      </a:spcBef>
      <a:spcAft>
        <a:spcPct val="0"/>
      </a:spcAft>
      <a:buChar char="•"/>
      <a:defRPr sz="1600" kern="1200">
        <a:solidFill>
          <a:schemeClr val="accent2"/>
        </a:solidFill>
        <a:latin typeface="Comic Sans MS" charset="0"/>
        <a:ea typeface="ＭＳ Ｐゴシック" charset="0"/>
        <a:cs typeface="+mn-cs"/>
      </a:defRPr>
    </a:lvl2pPr>
    <a:lvl3pPr marL="914400" algn="l" rtl="0" eaLnBrk="0" fontAlgn="base" hangingPunct="0">
      <a:lnSpc>
        <a:spcPct val="90000"/>
      </a:lnSpc>
      <a:spcBef>
        <a:spcPct val="50000"/>
      </a:spcBef>
      <a:spcAft>
        <a:spcPct val="0"/>
      </a:spcAft>
      <a:buChar char="•"/>
      <a:defRPr sz="1600" kern="1200">
        <a:solidFill>
          <a:schemeClr val="accent2"/>
        </a:solidFill>
        <a:latin typeface="Comic Sans MS" charset="0"/>
        <a:ea typeface="ＭＳ Ｐゴシック" charset="0"/>
        <a:cs typeface="+mn-cs"/>
      </a:defRPr>
    </a:lvl3pPr>
    <a:lvl4pPr marL="1371600" algn="l" rtl="0" eaLnBrk="0" fontAlgn="base" hangingPunct="0">
      <a:lnSpc>
        <a:spcPct val="90000"/>
      </a:lnSpc>
      <a:spcBef>
        <a:spcPct val="50000"/>
      </a:spcBef>
      <a:spcAft>
        <a:spcPct val="0"/>
      </a:spcAft>
      <a:buChar char="•"/>
      <a:defRPr sz="1600" kern="1200">
        <a:solidFill>
          <a:schemeClr val="accent2"/>
        </a:solidFill>
        <a:latin typeface="Comic Sans MS" charset="0"/>
        <a:ea typeface="ＭＳ Ｐゴシック" charset="0"/>
        <a:cs typeface="+mn-cs"/>
      </a:defRPr>
    </a:lvl4pPr>
    <a:lvl5pPr marL="1828800" algn="l" rtl="0" eaLnBrk="0" fontAlgn="base" hangingPunct="0">
      <a:lnSpc>
        <a:spcPct val="90000"/>
      </a:lnSpc>
      <a:spcBef>
        <a:spcPct val="50000"/>
      </a:spcBef>
      <a:spcAft>
        <a:spcPct val="0"/>
      </a:spcAft>
      <a:buChar char="•"/>
      <a:defRPr sz="1600" kern="1200">
        <a:solidFill>
          <a:schemeClr val="accent2"/>
        </a:solidFill>
        <a:latin typeface="Comic Sans MS" charset="0"/>
        <a:ea typeface="ＭＳ Ｐゴシック" charset="0"/>
        <a:cs typeface="+mn-cs"/>
      </a:defRPr>
    </a:lvl5pPr>
    <a:lvl6pPr marL="2286000" algn="l" defTabSz="457200" rtl="0" eaLnBrk="1" latinLnBrk="0" hangingPunct="1">
      <a:defRPr sz="1600" kern="1200">
        <a:solidFill>
          <a:schemeClr val="accent2"/>
        </a:solidFill>
        <a:latin typeface="Comic Sans MS" charset="0"/>
        <a:ea typeface="ＭＳ Ｐゴシック" charset="0"/>
        <a:cs typeface="+mn-cs"/>
      </a:defRPr>
    </a:lvl6pPr>
    <a:lvl7pPr marL="2743200" algn="l" defTabSz="457200" rtl="0" eaLnBrk="1" latinLnBrk="0" hangingPunct="1">
      <a:defRPr sz="1600" kern="1200">
        <a:solidFill>
          <a:schemeClr val="accent2"/>
        </a:solidFill>
        <a:latin typeface="Comic Sans MS" charset="0"/>
        <a:ea typeface="ＭＳ Ｐゴシック" charset="0"/>
        <a:cs typeface="+mn-cs"/>
      </a:defRPr>
    </a:lvl7pPr>
    <a:lvl8pPr marL="3200400" algn="l" defTabSz="457200" rtl="0" eaLnBrk="1" latinLnBrk="0" hangingPunct="1">
      <a:defRPr sz="1600" kern="1200">
        <a:solidFill>
          <a:schemeClr val="accent2"/>
        </a:solidFill>
        <a:latin typeface="Comic Sans MS" charset="0"/>
        <a:ea typeface="ＭＳ Ｐゴシック" charset="0"/>
        <a:cs typeface="+mn-cs"/>
      </a:defRPr>
    </a:lvl8pPr>
    <a:lvl9pPr marL="3657600" algn="l" defTabSz="457200" rtl="0" eaLnBrk="1" latinLnBrk="0" hangingPunct="1">
      <a:defRPr sz="1600" kern="1200">
        <a:solidFill>
          <a:schemeClr val="accent2"/>
        </a:solidFill>
        <a:latin typeface="Comic Sans MS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CCFFFF"/>
    <a:srgbClr val="000066"/>
    <a:srgbClr val="FFFF66"/>
    <a:srgbClr val="FFFF00"/>
    <a:srgbClr val="FF3300"/>
    <a:srgbClr val="006600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60" autoAdjust="0"/>
  </p:normalViewPr>
  <p:slideViewPr>
    <p:cSldViewPr>
      <p:cViewPr>
        <p:scale>
          <a:sx n="100" d="100"/>
          <a:sy n="100" d="100"/>
        </p:scale>
        <p:origin x="-1112" y="-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1" d="100"/>
          <a:sy n="41" d="100"/>
        </p:scale>
        <p:origin x="-1470" y="-66"/>
      </p:cViewPr>
      <p:guideLst>
        <p:guide orient="horz" pos="2928"/>
        <p:guide pos="220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handoutMaster" Target="handoutMasters/handout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0063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577" tIns="45789" rIns="91577" bIns="45789" numCol="1" anchor="t" anchorCtr="0" compatLnSpc="1">
            <a:prstTxWarp prst="textNoShape">
              <a:avLst/>
            </a:prstTxWarp>
          </a:bodyPr>
          <a:lstStyle>
            <a:lvl1pPr defTabSz="915988">
              <a:lnSpc>
                <a:spcPct val="100000"/>
              </a:lnSpc>
              <a:spcBef>
                <a:spcPct val="0"/>
              </a:spcBef>
              <a:buFontTx/>
              <a:buNone/>
              <a:defRPr sz="12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577" tIns="45789" rIns="91577" bIns="45789" numCol="1" anchor="t" anchorCtr="0" compatLnSpc="1">
            <a:prstTxWarp prst="textNoShape">
              <a:avLst/>
            </a:prstTxWarp>
          </a:bodyPr>
          <a:lstStyle>
            <a:lvl1pPr algn="r" defTabSz="915988">
              <a:lnSpc>
                <a:spcPct val="100000"/>
              </a:lnSpc>
              <a:spcBef>
                <a:spcPct val="0"/>
              </a:spcBef>
              <a:buFontTx/>
              <a:buNone/>
              <a:defRPr sz="12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3040063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577" tIns="45789" rIns="91577" bIns="45789" numCol="1" anchor="b" anchorCtr="0" compatLnSpc="1">
            <a:prstTxWarp prst="textNoShape">
              <a:avLst/>
            </a:prstTxWarp>
          </a:bodyPr>
          <a:lstStyle>
            <a:lvl1pPr defTabSz="915988">
              <a:lnSpc>
                <a:spcPct val="100000"/>
              </a:lnSpc>
              <a:spcBef>
                <a:spcPct val="0"/>
              </a:spcBef>
              <a:buFontTx/>
              <a:buNone/>
              <a:defRPr sz="12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577" tIns="45789" rIns="91577" bIns="45789" numCol="1" anchor="b" anchorCtr="0" compatLnSpc="1">
            <a:prstTxWarp prst="textNoShape">
              <a:avLst/>
            </a:prstTxWarp>
          </a:bodyPr>
          <a:lstStyle>
            <a:lvl1pPr algn="r" defTabSz="915988">
              <a:lnSpc>
                <a:spcPct val="100000"/>
              </a:lnSpc>
              <a:spcBef>
                <a:spcPct val="0"/>
              </a:spcBef>
              <a:buFontTx/>
              <a:buNone/>
              <a:defRPr sz="12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fld id="{EF3AF825-8E50-DA4D-9BE6-ED18ECE12CF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6028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0063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577" tIns="45789" rIns="91577" bIns="45789" numCol="1" anchor="t" anchorCtr="0" compatLnSpc="1">
            <a:prstTxWarp prst="textNoShape">
              <a:avLst/>
            </a:prstTxWarp>
          </a:bodyPr>
          <a:lstStyle>
            <a:lvl1pPr defTabSz="915988">
              <a:lnSpc>
                <a:spcPct val="100000"/>
              </a:lnSpc>
              <a:spcBef>
                <a:spcPct val="0"/>
              </a:spcBef>
              <a:buFontTx/>
              <a:buNone/>
              <a:defRPr sz="12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577" tIns="45789" rIns="91577" bIns="45789" numCol="1" anchor="t" anchorCtr="0" compatLnSpc="1">
            <a:prstTxWarp prst="textNoShape">
              <a:avLst/>
            </a:prstTxWarp>
          </a:bodyPr>
          <a:lstStyle>
            <a:lvl1pPr algn="r" defTabSz="915988">
              <a:lnSpc>
                <a:spcPct val="100000"/>
              </a:lnSpc>
              <a:spcBef>
                <a:spcPct val="0"/>
              </a:spcBef>
              <a:buFontTx/>
              <a:buNone/>
              <a:defRPr sz="12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7450" y="698500"/>
            <a:ext cx="4646613" cy="34845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8213" y="4418013"/>
            <a:ext cx="5133975" cy="417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577" tIns="45789" rIns="91577" bIns="457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3040063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577" tIns="45789" rIns="91577" bIns="45789" numCol="1" anchor="b" anchorCtr="0" compatLnSpc="1">
            <a:prstTxWarp prst="textNoShape">
              <a:avLst/>
            </a:prstTxWarp>
          </a:bodyPr>
          <a:lstStyle>
            <a:lvl1pPr defTabSz="915988">
              <a:lnSpc>
                <a:spcPct val="100000"/>
              </a:lnSpc>
              <a:spcBef>
                <a:spcPct val="0"/>
              </a:spcBef>
              <a:buFontTx/>
              <a:buNone/>
              <a:defRPr sz="12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577" tIns="45789" rIns="91577" bIns="45789" numCol="1" anchor="b" anchorCtr="0" compatLnSpc="1">
            <a:prstTxWarp prst="textNoShape">
              <a:avLst/>
            </a:prstTxWarp>
          </a:bodyPr>
          <a:lstStyle>
            <a:lvl1pPr algn="r" defTabSz="915988">
              <a:lnSpc>
                <a:spcPct val="100000"/>
              </a:lnSpc>
              <a:spcBef>
                <a:spcPct val="0"/>
              </a:spcBef>
              <a:buFontTx/>
              <a:buNone/>
              <a:defRPr sz="12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fld id="{BF402A9D-E602-9D41-B900-DF91046CF72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1930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CC48DA-4D3C-8443-ADBC-1C0A0D3E6178}" type="slidenum">
              <a:rPr lang="en-US"/>
              <a:pPr/>
              <a:t>17</a:t>
            </a:fld>
            <a:endParaRPr lang="en-US"/>
          </a:p>
        </p:txBody>
      </p:sp>
      <p:sp>
        <p:nvSpPr>
          <p:cNvPr id="67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7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G. Rizzo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SuperB –SVT  Pisa Attivita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 2012 – 8/6/2011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C8D19B-BB4E-204E-99C0-AAF41BCD50D1}" type="slidenum">
              <a:rPr lang="en-US"/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215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G. Rizzo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SuperB –SVT  Pisa Attivita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 2012 – 8/6/2011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8AB52-B12E-FA46-B243-D1640B8A1037}" type="slidenum">
              <a:rPr lang="en-US"/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4395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G. Rizzo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SuperB –SVT  Pisa Attivita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 2012 – 8/6/2011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A8072B-623F-E040-A953-287D0E4827F5}" type="slidenum">
              <a:rPr lang="en-US"/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588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G. Rizzo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SuperB –SVT  Pisa Attivita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 2012 – 8/6/2011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7AAA17-9AC8-0044-BCCB-BA2DEF5DE1DA}" type="slidenum">
              <a:rPr lang="en-US"/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208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G. Rizzo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SuperB –SVT  Pisa Attivita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 2012 – 8/6/2011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AE4C40-4B6F-3D44-8345-B19ECAE4C655}" type="slidenum">
              <a:rPr lang="en-US"/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988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752600"/>
            <a:ext cx="38100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38100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G. Rizzo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SuperB –SVT  Pisa Attivita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 2012 – 8/6/2011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CBF95D-8580-9E4B-A55C-49702B5F0BEB}" type="slidenum">
              <a:rPr lang="en-US"/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262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G. Rizzo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SuperB –SVT  Pisa Attivita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 2012 – 8/6/2011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C900BF-81B3-CC49-9EF5-4A1E1097EC8A}" type="slidenum">
              <a:rPr lang="en-US"/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991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G. Rizzo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SuperB –SVT  Pisa Attivita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 2012 – 8/6/2011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04A17E-27C2-8946-8201-AB42D8EB8AE8}" type="slidenum">
              <a:rPr lang="en-US"/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422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G. Rizzo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SuperB –SVT  Pisa Attivita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 2012 – 8/6/2011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902AD2-0A0E-9C47-8E4B-EAD77FBE5FB1}" type="slidenum">
              <a:rPr lang="en-US"/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425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G. Rizzo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SuperB –SVT  Pisa Attivita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 2012 – 8/6/2011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10A7B4-AE20-404E-B30F-EF82C4C25C3B}" type="slidenum">
              <a:rPr lang="en-US"/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277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G. Rizzo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SuperB –SVT  Pisa Attivita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 2012 – 8/6/2011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5B155D-A338-9D40-A487-9DD0F6B1C20B}" type="slidenum">
              <a:rPr lang="en-US"/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759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381000"/>
            <a:ext cx="7239000" cy="83820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752600"/>
            <a:ext cx="77724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400800"/>
            <a:ext cx="198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sz="1200">
                <a:latin typeface="Verdana" charset="0"/>
              </a:defRPr>
            </a:lvl1pPr>
          </a:lstStyle>
          <a:p>
            <a:r>
              <a:rPr lang="en-US"/>
              <a:t>G. Rizzo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438400" y="6400800"/>
            <a:ext cx="449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sz="1200">
                <a:latin typeface="Verdana" charset="0"/>
              </a:defRPr>
            </a:lvl1pPr>
          </a:lstStyle>
          <a:p>
            <a:r>
              <a:rPr lang="en-US"/>
              <a:t>SuperB –SVT  Pisa Attivita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 2012 – 8/6/2011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3246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FontTx/>
              <a:buNone/>
              <a:defRPr sz="1200">
                <a:latin typeface="Verdana" charset="0"/>
              </a:defRPr>
            </a:lvl1pPr>
          </a:lstStyle>
          <a:p>
            <a:fld id="{1E138144-B2BF-7E46-B789-BE1B9A877FBC}" type="slidenum">
              <a:rPr lang="en-US"/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Comic Sans MS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Comic Sans MS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Comic Sans MS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Comic Sans MS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Comic Sans MS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Comic Sans MS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Comic Sans MS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F3300"/>
          </a:solidFill>
          <a:latin typeface="Comic Sans M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0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600">
          <a:solidFill>
            <a:schemeClr val="accent2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accent2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accent2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Relationship Id="rId3" Type="http://schemas.openxmlformats.org/officeDocument/2006/relationships/image" Target="../media/image9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Relationship Id="rId3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Relationship Id="rId3" Type="http://schemas.openxmlformats.org/officeDocument/2006/relationships/image" Target="../media/image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G. Rizzo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SuperB</a:t>
            </a:r>
            <a:r>
              <a:rPr lang="en-US" dirty="0"/>
              <a:t> –SVT  Pisa </a:t>
            </a:r>
            <a:r>
              <a:rPr lang="en-US" dirty="0" err="1"/>
              <a:t>Attivita</a:t>
            </a:r>
            <a:r>
              <a:rPr lang="ja-JP" altLang="en-US" dirty="0">
                <a:latin typeface="Arial"/>
              </a:rPr>
              <a:t>’</a:t>
            </a:r>
            <a:r>
              <a:rPr lang="en-US" dirty="0"/>
              <a:t> </a:t>
            </a:r>
            <a:r>
              <a:rPr lang="en-US" dirty="0" smtClean="0"/>
              <a:t>2013- 11 </a:t>
            </a:r>
            <a:r>
              <a:rPr lang="en-US" dirty="0" err="1" smtClean="0"/>
              <a:t>giugno</a:t>
            </a:r>
            <a:r>
              <a:rPr lang="en-US" dirty="0" smtClean="0"/>
              <a:t> 2012</a:t>
            </a:r>
            <a:endParaRPr lang="en-US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84A44-989C-F346-8664-9E0A7E924725}" type="slidenum">
              <a:rPr lang="en-US"/>
              <a:pPr/>
              <a:t>1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690181" name="Rectangle 5"/>
          <p:cNvSpPr>
            <a:spLocks noChangeArrowheads="1"/>
          </p:cNvSpPr>
          <p:nvPr/>
        </p:nvSpPr>
        <p:spPr bwMode="auto">
          <a:xfrm>
            <a:off x="457200" y="762000"/>
            <a:ext cx="8077200" cy="251460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lnSpc>
                <a:spcPct val="140000"/>
              </a:lnSpc>
              <a:spcBef>
                <a:spcPct val="0"/>
              </a:spcBef>
              <a:buFontTx/>
              <a:buNone/>
            </a:pPr>
            <a:r>
              <a:rPr lang="en-US" sz="5400" b="1" dirty="0">
                <a:solidFill>
                  <a:srgbClr val="FF3300"/>
                </a:solidFill>
              </a:rPr>
              <a:t>Pisa</a:t>
            </a:r>
            <a:br>
              <a:rPr lang="en-US" sz="5400" b="1" dirty="0">
                <a:solidFill>
                  <a:srgbClr val="FF3300"/>
                </a:solidFill>
              </a:rPr>
            </a:br>
            <a:r>
              <a:rPr lang="en-US" sz="4800" b="1" dirty="0" err="1" smtClean="0">
                <a:solidFill>
                  <a:srgbClr val="FF3300"/>
                </a:solidFill>
              </a:rPr>
              <a:t>Attivita</a:t>
            </a:r>
            <a:r>
              <a:rPr lang="ja-JP" altLang="en-US" sz="4800" b="1" dirty="0" smtClean="0">
                <a:solidFill>
                  <a:srgbClr val="FF3300"/>
                </a:solidFill>
                <a:latin typeface="Arial"/>
              </a:rPr>
              <a:t>‘</a:t>
            </a:r>
            <a:r>
              <a:rPr lang="en-US" sz="4800" b="1" dirty="0" smtClean="0">
                <a:solidFill>
                  <a:srgbClr val="FF3300"/>
                </a:solidFill>
              </a:rPr>
              <a:t>SVT 2013</a:t>
            </a:r>
            <a:endParaRPr lang="en-US" sz="4800" b="1" dirty="0">
              <a:solidFill>
                <a:srgbClr val="FF3300"/>
              </a:solidFill>
            </a:endParaRPr>
          </a:p>
        </p:txBody>
      </p:sp>
      <p:pic>
        <p:nvPicPr>
          <p:cNvPr id="690182" name="Picture 6" descr="log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62000"/>
            <a:ext cx="1654175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0183" name="Rectangle 7"/>
          <p:cNvSpPr>
            <a:spLocks noChangeArrowheads="1"/>
          </p:cNvSpPr>
          <p:nvPr/>
        </p:nvSpPr>
        <p:spPr bwMode="auto">
          <a:xfrm>
            <a:off x="1447800" y="5029200"/>
            <a:ext cx="6400800" cy="685800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sz="1800"/>
              <a:t>Giuliana Rizzo </a:t>
            </a: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sz="1800"/>
              <a:t>Universita</a:t>
            </a:r>
            <a:r>
              <a:rPr lang="ja-JP" altLang="en-US" sz="1800">
                <a:latin typeface="Arial"/>
              </a:rPr>
              <a:t>’</a:t>
            </a:r>
            <a:r>
              <a:rPr lang="en-US" sz="1800"/>
              <a:t> &amp; INFN Pisa</a:t>
            </a:r>
          </a:p>
        </p:txBody>
      </p:sp>
      <p:sp>
        <p:nvSpPr>
          <p:cNvPr id="690184" name="Rectangle 8"/>
          <p:cNvSpPr>
            <a:spLocks noChangeArrowheads="1"/>
          </p:cNvSpPr>
          <p:nvPr/>
        </p:nvSpPr>
        <p:spPr bwMode="auto">
          <a:xfrm>
            <a:off x="685800" y="35814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en-US" sz="2600" i="1" dirty="0">
                <a:solidFill>
                  <a:srgbClr val="009900"/>
                </a:solidFill>
              </a:rPr>
              <a:t>SVT </a:t>
            </a:r>
            <a:r>
              <a:rPr lang="en-US" sz="2600" i="1" dirty="0" err="1">
                <a:solidFill>
                  <a:srgbClr val="009900"/>
                </a:solidFill>
              </a:rPr>
              <a:t>preparazione</a:t>
            </a:r>
            <a:r>
              <a:rPr lang="en-US" sz="2600" i="1" dirty="0">
                <a:solidFill>
                  <a:srgbClr val="009900"/>
                </a:solidFill>
              </a:rPr>
              <a:t> </a:t>
            </a:r>
            <a:r>
              <a:rPr lang="en-US" sz="2600" i="1" dirty="0" err="1">
                <a:solidFill>
                  <a:srgbClr val="009900"/>
                </a:solidFill>
              </a:rPr>
              <a:t>preventivi</a:t>
            </a:r>
            <a:r>
              <a:rPr lang="en-US" sz="2600" i="1" dirty="0">
                <a:solidFill>
                  <a:srgbClr val="009900"/>
                </a:solidFill>
              </a:rPr>
              <a:t> INFN </a:t>
            </a:r>
            <a:r>
              <a:rPr lang="en-US" sz="2600" i="1" dirty="0" smtClean="0">
                <a:solidFill>
                  <a:srgbClr val="009900"/>
                </a:solidFill>
              </a:rPr>
              <a:t>2013</a:t>
            </a:r>
            <a:endParaRPr lang="en-US" sz="2600" i="1" dirty="0">
              <a:solidFill>
                <a:srgbClr val="009900"/>
              </a:solidFill>
            </a:endParaRPr>
          </a:p>
          <a:p>
            <a:pPr marL="342900" indent="-342900" algn="ctr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en-US" sz="2600" i="1" dirty="0">
                <a:solidFill>
                  <a:srgbClr val="009900"/>
                </a:solidFill>
              </a:rPr>
              <a:t> </a:t>
            </a:r>
            <a:r>
              <a:rPr lang="en-US" sz="2600" i="1" dirty="0" smtClean="0">
                <a:solidFill>
                  <a:srgbClr val="009900"/>
                </a:solidFill>
              </a:rPr>
              <a:t>11 </a:t>
            </a:r>
            <a:r>
              <a:rPr lang="en-US" sz="2600" i="1" dirty="0" err="1">
                <a:solidFill>
                  <a:srgbClr val="009900"/>
                </a:solidFill>
              </a:rPr>
              <a:t>Giugno</a:t>
            </a:r>
            <a:r>
              <a:rPr lang="en-US" sz="2600" i="1" dirty="0">
                <a:solidFill>
                  <a:srgbClr val="009900"/>
                </a:solidFill>
              </a:rPr>
              <a:t> </a:t>
            </a:r>
            <a:r>
              <a:rPr lang="en-US" sz="2600" i="1" dirty="0" smtClean="0">
                <a:solidFill>
                  <a:srgbClr val="009900"/>
                </a:solidFill>
              </a:rPr>
              <a:t>2012</a:t>
            </a:r>
            <a:endParaRPr lang="en-US" sz="2600" i="1" dirty="0">
              <a:solidFill>
                <a:srgbClr val="0099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 Rizzo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SuperB –SVT  Pisa Attivita</a:t>
            </a:r>
            <a:r>
              <a:rPr lang="ja-JP" altLang="en-US" smtClean="0">
                <a:latin typeface="Arial"/>
              </a:rPr>
              <a:t>’</a:t>
            </a:r>
            <a:r>
              <a:rPr lang="en-US" smtClean="0"/>
              <a:t> 2012 – 8/6/2011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AAA17-9AC8-0044-BCCB-BA2DEF5DE1DA}" type="slidenum">
              <a:rPr lang="en-US" smtClean="0"/>
              <a:pPr/>
              <a:t>10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" y="88900"/>
            <a:ext cx="9093200" cy="668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4449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 Rizzo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SuperB –SVT  Pisa Attivita</a:t>
            </a:r>
            <a:r>
              <a:rPr lang="ja-JP" altLang="en-US" smtClean="0">
                <a:latin typeface="Arial"/>
              </a:rPr>
              <a:t>’</a:t>
            </a:r>
            <a:r>
              <a:rPr lang="en-US" smtClean="0"/>
              <a:t> 2012 – 8/6/2011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AAA17-9AC8-0044-BCCB-BA2DEF5DE1DA}" type="slidenum">
              <a:rPr lang="en-US" smtClean="0"/>
              <a:pPr/>
              <a:t>11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495300"/>
            <a:ext cx="8445500" cy="585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8157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 Rizzo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SuperB –SVT  Pisa Attivita</a:t>
            </a:r>
            <a:r>
              <a:rPr lang="ja-JP" altLang="en-US" smtClean="0">
                <a:latin typeface="Arial"/>
              </a:rPr>
              <a:t>’</a:t>
            </a:r>
            <a:r>
              <a:rPr lang="en-US" smtClean="0"/>
              <a:t> 2012 – 8/6/2011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AAA17-9AC8-0044-BCCB-BA2DEF5DE1DA}" type="slidenum">
              <a:rPr lang="en-US" smtClean="0"/>
              <a:pPr/>
              <a:t>12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04800"/>
            <a:ext cx="4793810" cy="2743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3276600"/>
            <a:ext cx="4853733" cy="309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7066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G. Rizzo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EF882-5878-2245-AECD-16955A60E3B7}" type="slidenum">
              <a:rPr lang="en-US"/>
              <a:pPr/>
              <a:t>13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69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152400"/>
            <a:ext cx="7239000" cy="685800"/>
          </a:xfrm>
        </p:spPr>
        <p:txBody>
          <a:bodyPr/>
          <a:lstStyle/>
          <a:p>
            <a:r>
              <a:rPr lang="en-US" sz="3200" dirty="0"/>
              <a:t>SVT </a:t>
            </a:r>
            <a:r>
              <a:rPr lang="en-US" sz="3200" dirty="0" smtClean="0"/>
              <a:t>2013 </a:t>
            </a:r>
            <a:r>
              <a:rPr lang="en-US" sz="3200" dirty="0"/>
              <a:t>- </a:t>
            </a:r>
            <a:r>
              <a:rPr lang="en-US" sz="3200" dirty="0" err="1"/>
              <a:t>Attivita</a:t>
            </a:r>
            <a:r>
              <a:rPr lang="ja-JP" altLang="en-US" sz="3200" dirty="0">
                <a:latin typeface="Arial"/>
              </a:rPr>
              <a:t>’</a:t>
            </a:r>
            <a:r>
              <a:rPr lang="en-US" sz="3200" dirty="0"/>
              <a:t> </a:t>
            </a:r>
            <a:r>
              <a:rPr lang="en-US" sz="3200" dirty="0" smtClean="0"/>
              <a:t>Pisa </a:t>
            </a:r>
            <a:r>
              <a:rPr lang="en-US" sz="3200" dirty="0"/>
              <a:t>(</a:t>
            </a:r>
            <a:r>
              <a:rPr lang="en-US" sz="3200" dirty="0" smtClean="0"/>
              <a:t>IV)</a:t>
            </a:r>
            <a:endParaRPr lang="en-US" sz="3200" dirty="0"/>
          </a:p>
        </p:txBody>
      </p:sp>
      <p:sp>
        <p:nvSpPr>
          <p:cNvPr id="69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066800"/>
            <a:ext cx="8610600" cy="4572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500" dirty="0" smtClean="0"/>
              <a:t>Pisa </a:t>
            </a:r>
            <a:r>
              <a:rPr lang="en-US" sz="2500" dirty="0" err="1" smtClean="0"/>
              <a:t>collabora</a:t>
            </a:r>
            <a:r>
              <a:rPr lang="en-US" sz="2500" dirty="0" smtClean="0"/>
              <a:t> </a:t>
            </a:r>
            <a:r>
              <a:rPr lang="en-US" sz="2500" dirty="0" err="1" smtClean="0"/>
              <a:t>inoltre</a:t>
            </a:r>
            <a:r>
              <a:rPr lang="en-US" sz="2500" dirty="0" smtClean="0"/>
              <a:t> </a:t>
            </a:r>
            <a:r>
              <a:rPr lang="en-US" sz="2500" dirty="0" err="1" smtClean="0"/>
              <a:t>alle</a:t>
            </a:r>
            <a:r>
              <a:rPr lang="en-US" sz="2500" dirty="0" smtClean="0"/>
              <a:t> </a:t>
            </a:r>
            <a:r>
              <a:rPr lang="en-US" sz="2500" dirty="0" err="1" smtClean="0"/>
              <a:t>seguenti</a:t>
            </a:r>
            <a:r>
              <a:rPr lang="en-US" sz="2500" dirty="0" smtClean="0"/>
              <a:t> </a:t>
            </a:r>
            <a:r>
              <a:rPr lang="en-US" sz="2500" dirty="0" err="1" smtClean="0"/>
              <a:t>attivita</a:t>
            </a:r>
            <a:r>
              <a:rPr lang="en-US" sz="2500" dirty="0" smtClean="0"/>
              <a:t>’:</a:t>
            </a:r>
            <a:endParaRPr lang="en-US" sz="2500" dirty="0" smtClean="0"/>
          </a:p>
          <a:p>
            <a:pPr>
              <a:lnSpc>
                <a:spcPct val="80000"/>
              </a:lnSpc>
            </a:pPr>
            <a:r>
              <a:rPr lang="en-US" sz="2400" dirty="0" err="1" smtClean="0"/>
              <a:t>Realizzazione</a:t>
            </a:r>
            <a:r>
              <a:rPr lang="en-US" sz="2400" dirty="0" smtClean="0"/>
              <a:t> di catena </a:t>
            </a:r>
            <a:r>
              <a:rPr lang="en-US" sz="2400" dirty="0" err="1" smtClean="0"/>
              <a:t>lettura</a:t>
            </a:r>
            <a:r>
              <a:rPr lang="en-US" sz="2400" dirty="0" smtClean="0"/>
              <a:t> per strip con chip </a:t>
            </a:r>
            <a:r>
              <a:rPr lang="en-US" sz="2400" dirty="0" err="1" smtClean="0"/>
              <a:t>FE+sensore+fanout</a:t>
            </a:r>
            <a:r>
              <a:rPr lang="en-US" sz="2400" dirty="0" smtClean="0"/>
              <a:t> layer0 per test</a:t>
            </a:r>
          </a:p>
          <a:p>
            <a:r>
              <a:rPr lang="en-US" sz="2400" dirty="0" err="1" smtClean="0"/>
              <a:t>Prototipo</a:t>
            </a:r>
            <a:r>
              <a:rPr lang="en-US" sz="2400" dirty="0" smtClean="0"/>
              <a:t> di </a:t>
            </a:r>
            <a:r>
              <a:rPr lang="en-US" sz="2400" dirty="0" err="1" smtClean="0"/>
              <a:t>striplets</a:t>
            </a:r>
            <a:r>
              <a:rPr lang="en-US" sz="2400" dirty="0" smtClean="0"/>
              <a:t> </a:t>
            </a:r>
            <a:r>
              <a:rPr lang="en-US" sz="2400" dirty="0" err="1" smtClean="0"/>
              <a:t>funzionante</a:t>
            </a:r>
            <a:r>
              <a:rPr lang="en-US" sz="2400" dirty="0" smtClean="0"/>
              <a:t> con </a:t>
            </a:r>
            <a:r>
              <a:rPr lang="en-US" sz="2400" dirty="0" err="1" smtClean="0"/>
              <a:t>sensore</a:t>
            </a:r>
            <a:r>
              <a:rPr lang="en-US" sz="2400" dirty="0" smtClean="0"/>
              <a:t> 200 um, </a:t>
            </a:r>
            <a:r>
              <a:rPr lang="en-US" sz="2400" dirty="0" err="1" smtClean="0"/>
              <a:t>fanout</a:t>
            </a:r>
            <a:r>
              <a:rPr lang="en-US" sz="2400" dirty="0" smtClean="0"/>
              <a:t> </a:t>
            </a:r>
            <a:r>
              <a:rPr lang="en-US" sz="2400" dirty="0" err="1" smtClean="0"/>
              <a:t>multistrato</a:t>
            </a:r>
            <a:r>
              <a:rPr lang="en-US" sz="2400" dirty="0" smtClean="0"/>
              <a:t>, chip FE (</a:t>
            </a:r>
            <a:r>
              <a:rPr lang="en-US" sz="2400" dirty="0" err="1" smtClean="0"/>
              <a:t>vero</a:t>
            </a:r>
            <a:r>
              <a:rPr lang="en-US" sz="2400" dirty="0" smtClean="0"/>
              <a:t>) per </a:t>
            </a:r>
            <a:r>
              <a:rPr lang="en-US" sz="2400" dirty="0" err="1" smtClean="0"/>
              <a:t>testbeam</a:t>
            </a:r>
            <a:r>
              <a:rPr lang="en-US" sz="2400" dirty="0" smtClean="0"/>
              <a:t>  (?)</a:t>
            </a:r>
          </a:p>
          <a:p>
            <a:r>
              <a:rPr lang="en-US" sz="2400" dirty="0" err="1" smtClean="0"/>
              <a:t>Testbeam</a:t>
            </a:r>
            <a:r>
              <a:rPr lang="en-US" sz="2400" dirty="0" smtClean="0"/>
              <a:t> 2013 (?)</a:t>
            </a:r>
          </a:p>
          <a:p>
            <a:endParaRPr lang="en-US" sz="2400" dirty="0" smtClean="0"/>
          </a:p>
          <a:p>
            <a:pPr>
              <a:lnSpc>
                <a:spcPct val="80000"/>
              </a:lnSpc>
            </a:pPr>
            <a:endParaRPr lang="en-US" sz="2500" dirty="0"/>
          </a:p>
          <a:p>
            <a:pPr>
              <a:lnSpc>
                <a:spcPct val="80000"/>
              </a:lnSpc>
            </a:pPr>
            <a:endParaRPr lang="en-US" sz="2500" dirty="0">
              <a:solidFill>
                <a:srgbClr val="006600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286000" y="6477000"/>
            <a:ext cx="4343400" cy="457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SVT –</a:t>
            </a:r>
            <a:r>
              <a:rPr lang="en-US" dirty="0" err="1"/>
              <a:t>Preventivi</a:t>
            </a:r>
            <a:r>
              <a:rPr lang="en-US" dirty="0"/>
              <a:t> 2013,  June - 2013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286000" y="6477000"/>
            <a:ext cx="4343400" cy="457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SVT –</a:t>
            </a:r>
            <a:r>
              <a:rPr lang="en-US" dirty="0" err="1"/>
              <a:t>Preventivi</a:t>
            </a:r>
            <a:r>
              <a:rPr lang="en-US" dirty="0"/>
              <a:t> 2013,  June - 2013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 Rizzo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AAA17-9AC8-0044-BCCB-BA2DEF5DE1DA}" type="slidenum">
              <a:rPr lang="en-US" smtClean="0"/>
              <a:pPr/>
              <a:t>14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76200"/>
            <a:ext cx="7239000" cy="533400"/>
          </a:xfrm>
        </p:spPr>
        <p:txBody>
          <a:bodyPr/>
          <a:lstStyle/>
          <a:p>
            <a:r>
              <a:rPr lang="en-US" sz="2800" dirty="0" err="1" smtClean="0"/>
              <a:t>Richieste</a:t>
            </a:r>
            <a:r>
              <a:rPr lang="en-US" sz="2800" dirty="0" smtClean="0"/>
              <a:t> Pisa SVT 2013</a:t>
            </a:r>
            <a:endParaRPr lang="en-US" sz="2800" dirty="0"/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5660205"/>
              </p:ext>
            </p:extLst>
          </p:nvPr>
        </p:nvGraphicFramePr>
        <p:xfrm>
          <a:off x="381000" y="761999"/>
          <a:ext cx="8305800" cy="5864708"/>
        </p:xfrm>
        <a:graphic>
          <a:graphicData uri="http://schemas.openxmlformats.org/drawingml/2006/table">
            <a:tbl>
              <a:tblPr/>
              <a:tblGrid>
                <a:gridCol w="944443"/>
                <a:gridCol w="6743498"/>
                <a:gridCol w="617859"/>
              </a:tblGrid>
              <a:tr h="53261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Item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Descrizione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Richiesta (kE)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</a:tr>
              <a:tr h="37657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FE chip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Schede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di test per secondo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prototipo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FE chip per strip: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testboard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interfacciabile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con PG/LA e DAQ-EDRO (3kE) e carriers (2kE) per 2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prototipi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</a:tr>
              <a:tr h="75315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Mockup IR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Integrazione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per Mockup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meccanico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completo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I.R. per test di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montaggio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moduli e test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tensionale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di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assorbimento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urti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/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disallineamenti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quick demounting/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hearthquake-Realizzazione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meccanica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dei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diversi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componenti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(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supporti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mensola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laterali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regolabili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6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gradi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libertà-tav.micrometriche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nasi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vessel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criostati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 shielding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conici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-gimbal ring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forw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/back-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piastra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base etc.)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</a:tr>
              <a:tr h="56486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Mockup IR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Attività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di test/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analisi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di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deformata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con strain-gage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moduli e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componenti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I.R in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riferimento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a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movimentazioni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di test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nasi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criostato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-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Materiale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consumo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estensimetri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(rosette,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colle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etc.)-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Sistema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DAQ a 8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canali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(4KE)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</a:tr>
              <a:tr h="37657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Ribs reticolari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Prototipo Ribs reticolari L0/L1-2/L5A - Materiale in C.F. e Kevlar (2KE)-Pezzi interfaccia Ribs/aste in C.F. (1.5KE) - Maschere e stampi per i prototipi del layer1-2/5 (2KE) -Jigs montaggio  Ribs CMM (1KE)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6.5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</a:tr>
              <a:tr h="37657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Jigs moduli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Jigs definitivi prototipo L0 Striplet /archi-Jigs supporto/posizionamento per microgluing, Master Mask , Jigs microbond , jig posizionatori e per taglio  fanout etc.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</a:tr>
              <a:tr h="21828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Modulo L1-L2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Prototipo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modulo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sestante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(L1-L2) con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microincollaggio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e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microbond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</a:tr>
              <a:tr h="75315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Microgluing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Attività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di test e 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calibrazione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/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sviluppo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microincollaggio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con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tecnica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microdrop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da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applicare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microincollaggio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Si-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fanout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e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fanout-fanout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-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Componenti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per 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calibrazioni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e pipette per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diversi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calibri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passaggio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colla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(2.5KE) -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acquisto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colle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bassa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viscosità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e test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relativi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(1.5KE) -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Sistema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riscaldatore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testa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incollatrice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(2.5 KE)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6.5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</a:tr>
              <a:tr h="56486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Setup Assemblaggio moduli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Sistema Gantry-Acquisto schede elettronica Aerotech (PLC  pilotaggio motoristico/sensoristico)+ sw interfaccia sistema pneumatico/meccanico verso gestione gantry (5kE)  - interfaccia pick-place- system (sistema valvole pneumatiche e chuck) (3.5KE)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8.5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</a:tr>
              <a:tr h="37657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Consumo Moduli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Materiale di consumo per attività di lab per realizzazione moduli prototipi  ( isopropilico-araldite-wipers-swabs etc.)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</a:tr>
              <a:tr h="37657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Pixel microcooling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Attività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di test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supporti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a pixel con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microcooling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in lab TFD: 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Interfaccie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idrauliche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flussi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opposti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(1.5KE)-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microtubi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in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composito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(4KE)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</a:tr>
              <a:tr h="37657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Pixel microcooling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Materiale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di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consumo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per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attività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di lab TFD per test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microcooling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(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riscaldatori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kapton-sensoristica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T/P/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Umid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.-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connessioni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sistema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DAQ etc.)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</a:tr>
              <a:tr h="21828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Cleanroom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Contributo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per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manutenzione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programmata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Cleanroom Pisa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87912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 Rizzo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AAA17-9AC8-0044-BCCB-BA2DEF5DE1DA}" type="slidenum">
              <a:rPr lang="en-US" smtClean="0"/>
              <a:pPr/>
              <a:t>15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286000" y="6477000"/>
            <a:ext cx="4343400" cy="457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SVT –</a:t>
            </a:r>
            <a:r>
              <a:rPr lang="en-US" dirty="0" err="1"/>
              <a:t>Preventivi</a:t>
            </a:r>
            <a:r>
              <a:rPr lang="en-US" dirty="0"/>
              <a:t> 2013,  June - 2013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57200" y="1295400"/>
            <a:ext cx="8153400" cy="3657600"/>
            <a:chOff x="0" y="1219200"/>
            <a:chExt cx="9144000" cy="382009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803400"/>
              <a:ext cx="9144000" cy="323589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219200"/>
              <a:ext cx="9144000" cy="647178"/>
            </a:xfrm>
            <a:prstGeom prst="rect">
              <a:avLst/>
            </a:prstGeom>
          </p:spPr>
        </p:pic>
      </p:grp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76200"/>
            <a:ext cx="7239000" cy="533400"/>
          </a:xfrm>
        </p:spPr>
        <p:txBody>
          <a:bodyPr/>
          <a:lstStyle/>
          <a:p>
            <a:r>
              <a:rPr lang="en-US" sz="2800" dirty="0" err="1" smtClean="0"/>
              <a:t>Richieste</a:t>
            </a:r>
            <a:r>
              <a:rPr lang="en-US" sz="2800" dirty="0" smtClean="0"/>
              <a:t> Pisa SVT 2013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343968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G. Rizzo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SuperB –SVT  Pisa Attivita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 2012 – 8/6/2011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FA3BC-E1C8-8C47-B379-89E3F0D75730}" type="slidenum">
              <a:rPr lang="en-US"/>
              <a:pPr/>
              <a:t>16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699396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backup</a:t>
            </a:r>
          </a:p>
        </p:txBody>
      </p:sp>
      <p:sp>
        <p:nvSpPr>
          <p:cNvPr id="699397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G. Rizzo</a:t>
            </a:r>
          </a:p>
        </p:txBody>
      </p:sp>
      <p:sp>
        <p:nvSpPr>
          <p:cNvPr id="8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SuperB –SVT  Pisa Attivita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 2012 – 8/6/2011</a:t>
            </a:r>
          </a:p>
        </p:txBody>
      </p:sp>
      <p:sp>
        <p:nvSpPr>
          <p:cNvPr id="8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F45EA-CE1A-814A-BB39-FCE1841911C7}" type="slidenum">
              <a:rPr lang="en-US"/>
              <a:pPr/>
              <a:t>17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67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228600"/>
            <a:ext cx="7620000" cy="914400"/>
          </a:xfrm>
        </p:spPr>
        <p:txBody>
          <a:bodyPr/>
          <a:lstStyle/>
          <a:p>
            <a:r>
              <a:rPr lang="en-US" sz="2400"/>
              <a:t>Personale e Percentuali 2011 </a:t>
            </a:r>
            <a:r>
              <a:rPr lang="en-US" sz="2400">
                <a:sym typeface="Wingdings" charset="0"/>
              </a:rPr>
              <a:t> possibile aumento delle percentuali nel 2012</a:t>
            </a:r>
            <a:endParaRPr lang="en-US" sz="2400"/>
          </a:p>
        </p:txBody>
      </p:sp>
      <p:graphicFrame>
        <p:nvGraphicFramePr>
          <p:cNvPr id="673901" name="Group 109"/>
          <p:cNvGraphicFramePr>
            <a:graphicFrameLocks noGrp="1"/>
          </p:cNvGraphicFramePr>
          <p:nvPr>
            <p:ph sz="half" idx="1"/>
          </p:nvPr>
        </p:nvGraphicFramePr>
        <p:xfrm>
          <a:off x="762000" y="1828800"/>
          <a:ext cx="3733800" cy="4970779"/>
        </p:xfrm>
        <a:graphic>
          <a:graphicData uri="http://schemas.openxmlformats.org/drawingml/2006/table">
            <a:tbl>
              <a:tblPr/>
              <a:tblGrid>
                <a:gridCol w="2668588"/>
                <a:gridCol w="1065212"/>
              </a:tblGrid>
              <a:tr h="368300"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2012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SuperB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C. Angelini PO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50%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G. Batignani PO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40%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1938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S. Bettarini RU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40%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G. Casarosa DOTT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30%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495300" marR="0" lvl="0" indent="-4953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A. Cervelli Ass.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40%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F. Forti PA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50%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A. Fella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100%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M. Giorgi PO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40%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A. Lusiani RU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40%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B. Oberhof DOTT.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30%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E. Paoloni RU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30%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A. Perez Ass.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100%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G. Rizzo RU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40%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J. Walsh RIC INFN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40%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063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FTE Fisici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6.8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673845" name="Rectangle 53"/>
          <p:cNvSpPr>
            <a:spLocks noChangeArrowheads="1"/>
          </p:cNvSpPr>
          <p:nvPr/>
        </p:nvSpPr>
        <p:spPr bwMode="auto">
          <a:xfrm>
            <a:off x="533400" y="1143000"/>
            <a:ext cx="8229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61950" indent="-361950">
              <a:spcBef>
                <a:spcPct val="20000"/>
              </a:spcBef>
            </a:pPr>
            <a:r>
              <a:rPr lang="en-US" sz="2000"/>
              <a:t>20 persone (14 fisici + 5 ing + 1 segr.) </a:t>
            </a:r>
          </a:p>
          <a:p>
            <a:pPr marL="361950" indent="-361950">
              <a:spcBef>
                <a:spcPct val="20000"/>
              </a:spcBef>
            </a:pPr>
            <a:r>
              <a:rPr lang="en-US" sz="2000"/>
              <a:t>-&gt; 6.1 FTE Fisici + 2.4 FTE Tecnologi Sez. = 8.5 FTE</a:t>
            </a:r>
          </a:p>
        </p:txBody>
      </p:sp>
      <p:graphicFrame>
        <p:nvGraphicFramePr>
          <p:cNvPr id="673899" name="Group 107"/>
          <p:cNvGraphicFramePr>
            <a:graphicFrameLocks noGrp="1"/>
          </p:cNvGraphicFramePr>
          <p:nvPr>
            <p:ph sz="half" idx="2"/>
          </p:nvPr>
        </p:nvGraphicFramePr>
        <p:xfrm>
          <a:off x="5105400" y="3024188"/>
          <a:ext cx="3124200" cy="1859279"/>
        </p:xfrm>
        <a:graphic>
          <a:graphicData uri="http://schemas.openxmlformats.org/drawingml/2006/table">
            <a:tbl>
              <a:tblPr/>
              <a:tblGrid>
                <a:gridCol w="1812925"/>
                <a:gridCol w="1311275"/>
              </a:tblGrid>
              <a:tr h="266700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F. Bosi*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60%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F. Morsani 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40%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8288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F. Raffaelli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50%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8288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A. Moggi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50%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8288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+ Ing electr? 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xx%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FTE Tecnologi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2.4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charset="0"/>
                        <a:ea typeface="ＭＳ Ｐゴシック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673869" name="Text Box 77"/>
          <p:cNvSpPr txBox="1">
            <a:spLocks noChangeArrowheads="1"/>
          </p:cNvSpPr>
          <p:nvPr/>
        </p:nvSpPr>
        <p:spPr bwMode="auto">
          <a:xfrm>
            <a:off x="5040313" y="2528888"/>
            <a:ext cx="29606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000">
                <a:solidFill>
                  <a:schemeClr val="accent2"/>
                </a:solidFill>
                <a:latin typeface="Comic Sans MS" charset="0"/>
              </a:rPr>
              <a:t>Richieste tecnologi: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G. Rizzo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SuperB –SVT  Pisa Attivita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 2012 – 8/6/2011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1A9CF-BA3E-9F43-B564-B665084B22FC}" type="slidenum">
              <a:rPr lang="en-US"/>
              <a:pPr/>
              <a:t>18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67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Responsabilita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 SuperB a Pisa</a:t>
            </a:r>
          </a:p>
        </p:txBody>
      </p:sp>
      <p:sp>
        <p:nvSpPr>
          <p:cNvPr id="67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75844" name="Rectangle 4"/>
          <p:cNvSpPr>
            <a:spLocks noChangeArrowheads="1"/>
          </p:cNvSpPr>
          <p:nvPr/>
        </p:nvSpPr>
        <p:spPr bwMode="auto">
          <a:xfrm>
            <a:off x="1066800" y="1828800"/>
            <a:ext cx="7239000" cy="2667000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571500" indent="-571500">
              <a:spcBef>
                <a:spcPct val="20000"/>
              </a:spcBef>
              <a:buFontTx/>
              <a:buAutoNum type="arabicPeriod"/>
            </a:pPr>
            <a:r>
              <a:rPr lang="en-US" b="1">
                <a:latin typeface="Arial" charset="0"/>
              </a:rPr>
              <a:t>M.A.Giorgi:</a:t>
            </a:r>
            <a:r>
              <a:rPr lang="en-US">
                <a:latin typeface="Arial" charset="0"/>
              </a:rPr>
              <a:t> Coordinamento Progetto SuperB</a:t>
            </a:r>
          </a:p>
          <a:p>
            <a:pPr marL="571500" indent="-571500">
              <a:spcBef>
                <a:spcPct val="20000"/>
              </a:spcBef>
              <a:buFontTx/>
              <a:buAutoNum type="arabicPeriod"/>
            </a:pPr>
            <a:r>
              <a:rPr lang="en-US" b="1">
                <a:latin typeface="Arial" charset="0"/>
              </a:rPr>
              <a:t>F.Forti</a:t>
            </a:r>
            <a:r>
              <a:rPr lang="en-US">
                <a:latin typeface="Arial" charset="0"/>
              </a:rPr>
              <a:t>: Coordinamento Detector SuperB, Resp. Nazionale P-SuperB</a:t>
            </a:r>
          </a:p>
          <a:p>
            <a:pPr marL="571500" indent="-571500">
              <a:spcBef>
                <a:spcPct val="20000"/>
              </a:spcBef>
              <a:buFontTx/>
              <a:buAutoNum type="arabicPeriod"/>
            </a:pPr>
            <a:r>
              <a:rPr lang="en-US" b="1">
                <a:latin typeface="Arial" charset="0"/>
              </a:rPr>
              <a:t>G.Rizzo</a:t>
            </a:r>
            <a:r>
              <a:rPr lang="en-US">
                <a:latin typeface="Arial" charset="0"/>
              </a:rPr>
              <a:t>: SVT Convener – Resp. P-SuperB Pisa</a:t>
            </a:r>
          </a:p>
          <a:p>
            <a:pPr marL="571500" indent="-571500">
              <a:spcBef>
                <a:spcPct val="20000"/>
              </a:spcBef>
              <a:buFontTx/>
              <a:buAutoNum type="arabicPeriod"/>
            </a:pPr>
            <a:r>
              <a:rPr lang="en-US" b="1">
                <a:latin typeface="Arial" charset="0"/>
              </a:rPr>
              <a:t>E.Paolon</a:t>
            </a:r>
            <a:r>
              <a:rPr lang="en-US">
                <a:latin typeface="Arial" charset="0"/>
              </a:rPr>
              <a:t>i: MDI/Background Co-Convener</a:t>
            </a:r>
          </a:p>
          <a:p>
            <a:pPr marL="571500" indent="-571500">
              <a:spcBef>
                <a:spcPct val="20000"/>
              </a:spcBef>
              <a:buFontTx/>
              <a:buAutoNum type="arabicPeriod"/>
            </a:pPr>
            <a:r>
              <a:rPr lang="en-US" b="1">
                <a:latin typeface="Arial" charset="0"/>
              </a:rPr>
              <a:t>J. Walsh:</a:t>
            </a:r>
            <a:r>
              <a:rPr lang="en-US">
                <a:latin typeface="Arial" charset="0"/>
              </a:rPr>
              <a:t> Physics Co-Coordiantor</a:t>
            </a:r>
          </a:p>
          <a:p>
            <a:pPr marL="571500" indent="-571500">
              <a:spcBef>
                <a:spcPct val="20000"/>
              </a:spcBef>
              <a:buFontTx/>
              <a:buAutoNum type="arabicPeriod"/>
            </a:pPr>
            <a:r>
              <a:rPr lang="en-US" b="1">
                <a:latin typeface="Arial" charset="0"/>
              </a:rPr>
              <a:t>A.Lusiani</a:t>
            </a:r>
            <a:r>
              <a:rPr lang="en-US">
                <a:latin typeface="Arial" charset="0"/>
              </a:rPr>
              <a:t>: Tau physics Co-Convener </a:t>
            </a:r>
          </a:p>
          <a:p>
            <a:pPr marL="571500" indent="-571500">
              <a:spcBef>
                <a:spcPct val="20000"/>
              </a:spcBef>
              <a:buFontTx/>
              <a:buAutoNum type="arabicPeriod"/>
            </a:pPr>
            <a:r>
              <a:rPr lang="en-US" b="1">
                <a:latin typeface="Arial" charset="0"/>
              </a:rPr>
              <a:t>F. Bosi</a:t>
            </a:r>
            <a:r>
              <a:rPr lang="en-US">
                <a:latin typeface="Arial" charset="0"/>
              </a:rPr>
              <a:t>: SVT Mechanical System Engineer</a:t>
            </a:r>
          </a:p>
          <a:p>
            <a:pPr marL="571500" indent="-571500">
              <a:spcBef>
                <a:spcPct val="20000"/>
              </a:spcBef>
              <a:buFontTx/>
              <a:buAutoNum type="arabicPeriod"/>
            </a:pPr>
            <a:r>
              <a:rPr lang="en-US" b="1">
                <a:latin typeface="Arial" charset="0"/>
              </a:rPr>
              <a:t>F. Raffaelli</a:t>
            </a:r>
            <a:r>
              <a:rPr lang="en-US">
                <a:latin typeface="Arial" charset="0"/>
              </a:rPr>
              <a:t>: Chief Mechanical Engineer Detector</a:t>
            </a:r>
          </a:p>
          <a:p>
            <a:pPr marL="571500" indent="-571500">
              <a:spcBef>
                <a:spcPct val="20000"/>
              </a:spcBef>
              <a:buFontTx/>
              <a:buAutoNum type="arabicPeriod"/>
            </a:pPr>
            <a:r>
              <a:rPr lang="en-US" b="1">
                <a:latin typeface="Arial" charset="0"/>
              </a:rPr>
              <a:t>A.Fella</a:t>
            </a:r>
            <a:r>
              <a:rPr lang="en-US">
                <a:latin typeface="Arial" charset="0"/>
              </a:rPr>
              <a:t>: Computing</a:t>
            </a:r>
          </a:p>
          <a:p>
            <a:pPr marL="571500" indent="-571500">
              <a:spcBef>
                <a:spcPct val="20000"/>
              </a:spcBef>
              <a:buFontTx/>
              <a:buAutoNum type="arabicPeriod"/>
            </a:pPr>
            <a:r>
              <a:rPr lang="en-US" b="1">
                <a:latin typeface="Arial" charset="0"/>
              </a:rPr>
              <a:t>L. Lilli</a:t>
            </a:r>
            <a:r>
              <a:rPr lang="en-US">
                <a:latin typeface="Arial" charset="0"/>
              </a:rPr>
              <a:t>: Segreteria Management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G. Rizzo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286000" y="6477000"/>
            <a:ext cx="4343400" cy="457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SVT –</a:t>
            </a:r>
            <a:r>
              <a:rPr lang="en-US" dirty="0" err="1"/>
              <a:t>Preventivi</a:t>
            </a:r>
            <a:r>
              <a:rPr lang="en-US" dirty="0"/>
              <a:t> 2013,  June - 2013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AD3AE-77FF-D444-B9D8-638ECDAC73EC}" type="slidenum">
              <a:rPr lang="en-US"/>
              <a:pPr/>
              <a:t>2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64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458200" cy="533400"/>
          </a:xfrm>
        </p:spPr>
        <p:txBody>
          <a:bodyPr/>
          <a:lstStyle/>
          <a:p>
            <a:r>
              <a:rPr lang="en-US" sz="2800" dirty="0"/>
              <a:t>SVT </a:t>
            </a:r>
            <a:r>
              <a:rPr lang="en-US" sz="2800" dirty="0" err="1" smtClean="0"/>
              <a:t>assegnazioni</a:t>
            </a:r>
            <a:r>
              <a:rPr lang="en-US" sz="2800" dirty="0" smtClean="0"/>
              <a:t> Pisa 2012 </a:t>
            </a:r>
            <a:r>
              <a:rPr lang="en-US" sz="2800" dirty="0"/>
              <a:t>– </a:t>
            </a:r>
            <a:r>
              <a:rPr lang="en-US" sz="2800" dirty="0" smtClean="0"/>
              <a:t>Baseline</a:t>
            </a:r>
            <a:endParaRPr lang="en-US" sz="2800" dirty="0"/>
          </a:p>
        </p:txBody>
      </p:sp>
      <p:sp>
        <p:nvSpPr>
          <p:cNvPr id="648200" name="Rectangle 8"/>
          <p:cNvSpPr>
            <a:spLocks noChangeArrowheads="1"/>
          </p:cNvSpPr>
          <p:nvPr/>
        </p:nvSpPr>
        <p:spPr bwMode="auto">
          <a:xfrm>
            <a:off x="228600" y="3352800"/>
            <a:ext cx="830580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endParaRPr lang="en-US" sz="1900"/>
          </a:p>
        </p:txBody>
      </p:sp>
      <p:sp>
        <p:nvSpPr>
          <p:cNvPr id="648202" name="Rectangle 10"/>
          <p:cNvSpPr>
            <a:spLocks noChangeArrowheads="1"/>
          </p:cNvSpPr>
          <p:nvPr/>
        </p:nvSpPr>
        <p:spPr bwMode="auto">
          <a:xfrm>
            <a:off x="228600" y="990600"/>
            <a:ext cx="876300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lnSpc>
                <a:spcPct val="80000"/>
              </a:lnSpc>
              <a:spcBef>
                <a:spcPct val="20000"/>
              </a:spcBef>
              <a:buNone/>
            </a:pPr>
            <a:r>
              <a:rPr lang="en-US" sz="2400" dirty="0"/>
              <a:t>SVT Baseline: prototypes to be built in 2012 </a:t>
            </a:r>
          </a:p>
          <a:p>
            <a:pPr marL="800100" lvl="1" indent="-342900">
              <a:lnSpc>
                <a:spcPct val="80000"/>
              </a:lnSpc>
              <a:spcBef>
                <a:spcPct val="20000"/>
              </a:spcBef>
              <a:buFont typeface="Wingdings" charset="2"/>
              <a:buChar char="Ø"/>
            </a:pPr>
            <a:r>
              <a:rPr lang="en-US" sz="1800" b="1" u="sng" dirty="0" err="1" smtClean="0"/>
              <a:t>Meccanica</a:t>
            </a:r>
            <a:r>
              <a:rPr lang="en-US" sz="1800" b="1" u="sng" dirty="0" smtClean="0"/>
              <a:t>: </a:t>
            </a:r>
            <a:endParaRPr lang="en-US" sz="1800" b="1" u="sng" dirty="0"/>
          </a:p>
          <a:p>
            <a:pPr marL="1143000" lvl="2" indent="-228600">
              <a:lnSpc>
                <a:spcPct val="80000"/>
              </a:lnSpc>
              <a:spcBef>
                <a:spcPct val="20000"/>
              </a:spcBef>
            </a:pPr>
            <a:r>
              <a:rPr lang="en-US" sz="1800" dirty="0" err="1" smtClean="0"/>
              <a:t>Costruzione</a:t>
            </a:r>
            <a:r>
              <a:rPr lang="en-US" sz="1800" dirty="0" smtClean="0"/>
              <a:t> e </a:t>
            </a:r>
            <a:r>
              <a:rPr lang="en-US" sz="1800" dirty="0" err="1"/>
              <a:t>i</a:t>
            </a:r>
            <a:r>
              <a:rPr lang="en-US" sz="1800" dirty="0" err="1" smtClean="0"/>
              <a:t>nstrumentazione</a:t>
            </a:r>
            <a:r>
              <a:rPr lang="en-US" sz="1800" dirty="0" smtClean="0"/>
              <a:t> </a:t>
            </a:r>
            <a:r>
              <a:rPr lang="en-US" sz="1800" dirty="0" err="1" smtClean="0"/>
              <a:t>dei</a:t>
            </a:r>
            <a:r>
              <a:rPr lang="en-US" sz="1800" dirty="0" smtClean="0"/>
              <a:t> </a:t>
            </a:r>
            <a:r>
              <a:rPr lang="en-US" sz="1800" dirty="0" err="1" smtClean="0"/>
              <a:t>prototipi</a:t>
            </a:r>
            <a:r>
              <a:rPr lang="en-US" sz="1800" dirty="0" smtClean="0"/>
              <a:t> </a:t>
            </a:r>
            <a:r>
              <a:rPr lang="en-US" sz="1800" dirty="0" err="1" smtClean="0"/>
              <a:t>meccanici</a:t>
            </a:r>
            <a:r>
              <a:rPr lang="en-US" sz="1800" dirty="0" smtClean="0"/>
              <a:t> </a:t>
            </a:r>
            <a:r>
              <a:rPr lang="en-US" sz="1800" dirty="0"/>
              <a:t>L0 (</a:t>
            </a:r>
            <a:r>
              <a:rPr lang="en-US" sz="1800" dirty="0" err="1"/>
              <a:t>striplets</a:t>
            </a:r>
            <a:r>
              <a:rPr lang="en-US" sz="1800" dirty="0"/>
              <a:t>/pixel</a:t>
            </a:r>
            <a:r>
              <a:rPr lang="en-US" sz="1800" dirty="0" smtClean="0"/>
              <a:t>), </a:t>
            </a:r>
            <a:r>
              <a:rPr lang="en-US" sz="1800" dirty="0"/>
              <a:t>per test </a:t>
            </a:r>
            <a:r>
              <a:rPr lang="en-US" sz="1800" dirty="0" err="1"/>
              <a:t>termostrutturali</a:t>
            </a:r>
            <a:r>
              <a:rPr lang="en-US" sz="1800" dirty="0"/>
              <a:t> con </a:t>
            </a:r>
            <a:r>
              <a:rPr lang="en-US" sz="1800" dirty="0" err="1"/>
              <a:t>raffreddamento</a:t>
            </a:r>
            <a:r>
              <a:rPr lang="en-US" sz="1800" dirty="0"/>
              <a:t> </a:t>
            </a:r>
            <a:r>
              <a:rPr lang="en-US" sz="1800" dirty="0" err="1" smtClean="0"/>
              <a:t>nel</a:t>
            </a:r>
            <a:r>
              <a:rPr lang="en-US" sz="1800" dirty="0" smtClean="0"/>
              <a:t> </a:t>
            </a:r>
            <a:r>
              <a:rPr lang="en-US" sz="1800" dirty="0"/>
              <a:t>lab TFD (</a:t>
            </a:r>
            <a:r>
              <a:rPr lang="en-US" sz="1800" dirty="0" err="1"/>
              <a:t>nuove</a:t>
            </a:r>
            <a:r>
              <a:rPr lang="en-US" sz="1800" dirty="0"/>
              <a:t> </a:t>
            </a:r>
            <a:r>
              <a:rPr lang="en-US" sz="1800" dirty="0" err="1"/>
              <a:t>richieste</a:t>
            </a:r>
            <a:r>
              <a:rPr lang="en-US" sz="1800" dirty="0"/>
              <a:t> </a:t>
            </a:r>
            <a:r>
              <a:rPr lang="en-US" sz="1800" dirty="0" smtClean="0"/>
              <a:t>2012 + </a:t>
            </a:r>
            <a:r>
              <a:rPr lang="en-US" sz="1800" dirty="0" err="1"/>
              <a:t>integrazione</a:t>
            </a:r>
            <a:r>
              <a:rPr lang="en-US" sz="1800" dirty="0"/>
              <a:t> </a:t>
            </a:r>
            <a:r>
              <a:rPr lang="en-US" sz="1800" dirty="0" err="1" smtClean="0"/>
              <a:t>finanziamento</a:t>
            </a:r>
            <a:r>
              <a:rPr lang="en-US" sz="1800" dirty="0" smtClean="0"/>
              <a:t> 2011 per </a:t>
            </a:r>
            <a:r>
              <a:rPr lang="en-US" sz="1800" dirty="0" err="1"/>
              <a:t>realizzazione</a:t>
            </a:r>
            <a:r>
              <a:rPr lang="en-US" sz="1800" dirty="0"/>
              <a:t> L0 </a:t>
            </a:r>
            <a:r>
              <a:rPr lang="en-US" sz="1800" dirty="0" err="1"/>
              <a:t>striplets</a:t>
            </a:r>
            <a:r>
              <a:rPr lang="en-US" sz="1800" dirty="0"/>
              <a:t> module </a:t>
            </a:r>
            <a:r>
              <a:rPr lang="en-US" sz="1800" dirty="0" err="1"/>
              <a:t>nuovo</a:t>
            </a:r>
            <a:r>
              <a:rPr lang="en-US" sz="1800" dirty="0"/>
              <a:t> design TDR)</a:t>
            </a:r>
          </a:p>
          <a:p>
            <a:pPr marL="1143000" lvl="2" indent="-228600">
              <a:lnSpc>
                <a:spcPct val="80000"/>
              </a:lnSpc>
              <a:spcBef>
                <a:spcPct val="20000"/>
              </a:spcBef>
            </a:pPr>
            <a:r>
              <a:rPr lang="en-US" sz="1800" dirty="0" err="1"/>
              <a:t>Prototipo</a:t>
            </a:r>
            <a:r>
              <a:rPr lang="en-US" sz="1800" dirty="0"/>
              <a:t> </a:t>
            </a:r>
            <a:r>
              <a:rPr lang="en-US" sz="1800" dirty="0" err="1"/>
              <a:t>arco</a:t>
            </a:r>
            <a:r>
              <a:rPr lang="en-US" sz="1800" dirty="0"/>
              <a:t> e test </a:t>
            </a:r>
            <a:r>
              <a:rPr lang="en-US" sz="1800" dirty="0" err="1"/>
              <a:t>termostrutturali</a:t>
            </a:r>
            <a:r>
              <a:rPr lang="en-US" sz="1800" dirty="0"/>
              <a:t> </a:t>
            </a:r>
            <a:r>
              <a:rPr lang="en-US" sz="1800" dirty="0" smtClean="0"/>
              <a:t>(</a:t>
            </a:r>
            <a:r>
              <a:rPr lang="en-US" sz="1800" dirty="0" err="1" smtClean="0"/>
              <a:t>finanzioto</a:t>
            </a:r>
            <a:r>
              <a:rPr lang="en-US" sz="1800" dirty="0" smtClean="0"/>
              <a:t> </a:t>
            </a:r>
            <a:r>
              <a:rPr lang="en-US" sz="1800" dirty="0" err="1" smtClean="0"/>
              <a:t>nel</a:t>
            </a:r>
            <a:r>
              <a:rPr lang="en-US" sz="1800" dirty="0" smtClean="0"/>
              <a:t> 2011 +</a:t>
            </a:r>
            <a:r>
              <a:rPr lang="en-US" sz="1800" dirty="0" err="1" smtClean="0"/>
              <a:t>integrazione</a:t>
            </a:r>
            <a:r>
              <a:rPr lang="en-US" sz="1800" dirty="0" smtClean="0"/>
              <a:t> </a:t>
            </a:r>
            <a:r>
              <a:rPr lang="en-US" sz="1800" dirty="0" err="1"/>
              <a:t>richieste</a:t>
            </a:r>
            <a:r>
              <a:rPr lang="en-US" sz="1800" dirty="0" smtClean="0"/>
              <a:t>)</a:t>
            </a:r>
          </a:p>
          <a:p>
            <a:pPr marL="1143000" lvl="2" indent="-228600">
              <a:lnSpc>
                <a:spcPct val="80000"/>
              </a:lnSpc>
              <a:spcBef>
                <a:spcPct val="20000"/>
              </a:spcBef>
            </a:pPr>
            <a:r>
              <a:rPr lang="en-US" sz="1800" dirty="0" err="1">
                <a:solidFill>
                  <a:srgbClr val="FF0000"/>
                </a:solidFill>
              </a:rPr>
              <a:t>Assegnati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smtClean="0">
                <a:solidFill>
                  <a:srgbClr val="FF0000"/>
                </a:solidFill>
              </a:rPr>
              <a:t>a PI 2011 </a:t>
            </a:r>
            <a:r>
              <a:rPr lang="en-US" sz="1800" dirty="0" err="1" smtClean="0">
                <a:solidFill>
                  <a:srgbClr val="FF0000"/>
                </a:solidFill>
              </a:rPr>
              <a:t>fondi</a:t>
            </a:r>
            <a:r>
              <a:rPr lang="en-US" sz="1800" dirty="0" smtClean="0">
                <a:solidFill>
                  <a:srgbClr val="FF0000"/>
                </a:solidFill>
              </a:rPr>
              <a:t> per </a:t>
            </a:r>
            <a:r>
              <a:rPr lang="en-US" sz="1800" dirty="0" err="1" smtClean="0">
                <a:solidFill>
                  <a:srgbClr val="FF0000"/>
                </a:solidFill>
              </a:rPr>
              <a:t>costruzione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</a:rPr>
              <a:t>prototipo</a:t>
            </a:r>
            <a:r>
              <a:rPr lang="en-US" sz="1800" dirty="0" smtClean="0">
                <a:solidFill>
                  <a:srgbClr val="FF0000"/>
                </a:solidFill>
              </a:rPr>
              <a:t> modulo L0 e </a:t>
            </a:r>
            <a:r>
              <a:rPr lang="en-US" sz="1800" dirty="0" err="1" smtClean="0">
                <a:solidFill>
                  <a:srgbClr val="FF0000"/>
                </a:solidFill>
              </a:rPr>
              <a:t>arco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</a:p>
          <a:p>
            <a:pPr lvl="2">
              <a:lnSpc>
                <a:spcPct val="80000"/>
              </a:lnSpc>
              <a:spcBef>
                <a:spcPct val="20000"/>
              </a:spcBef>
              <a:buNone/>
            </a:pPr>
            <a:r>
              <a:rPr lang="en-US" sz="1800" dirty="0" smtClean="0">
                <a:solidFill>
                  <a:srgbClr val="FF0000"/>
                </a:solidFill>
              </a:rPr>
              <a:t>Con </a:t>
            </a:r>
            <a:r>
              <a:rPr lang="en-US" sz="1800" dirty="0" err="1" smtClean="0">
                <a:solidFill>
                  <a:srgbClr val="FF0000"/>
                </a:solidFill>
              </a:rPr>
              <a:t>integrazione</a:t>
            </a:r>
            <a:r>
              <a:rPr lang="en-US" sz="1800" dirty="0" smtClean="0">
                <a:solidFill>
                  <a:srgbClr val="FF0000"/>
                </a:solidFill>
              </a:rPr>
              <a:t> +6KE </a:t>
            </a:r>
            <a:r>
              <a:rPr lang="en-US" sz="1800" dirty="0" err="1" smtClean="0">
                <a:solidFill>
                  <a:srgbClr val="FF0000"/>
                </a:solidFill>
              </a:rPr>
              <a:t>nel</a:t>
            </a:r>
            <a:r>
              <a:rPr lang="en-US" sz="1800" dirty="0" smtClean="0">
                <a:solidFill>
                  <a:srgbClr val="FF0000"/>
                </a:solidFill>
              </a:rPr>
              <a:t> 2012 </a:t>
            </a:r>
            <a:r>
              <a:rPr lang="en-US" sz="1800" dirty="0" smtClean="0">
                <a:solidFill>
                  <a:srgbClr val="FF0000"/>
                </a:solidFill>
              </a:rPr>
              <a:t>(di cui 2 per </a:t>
            </a:r>
            <a:r>
              <a:rPr lang="en-US" sz="1800" dirty="0" err="1" smtClean="0">
                <a:solidFill>
                  <a:srgbClr val="FF0000"/>
                </a:solidFill>
              </a:rPr>
              <a:t>instrumentazione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  <a:r>
              <a:rPr lang="en-US" sz="1800" dirty="0" smtClean="0">
                <a:solidFill>
                  <a:srgbClr val="FF0000"/>
                </a:solidFill>
              </a:rPr>
              <a:t>moduli)</a:t>
            </a:r>
            <a:endParaRPr lang="en-US" sz="1800" dirty="0" smtClean="0">
              <a:solidFill>
                <a:srgbClr val="FF0000"/>
              </a:solidFill>
            </a:endParaRPr>
          </a:p>
          <a:p>
            <a:pPr marL="1143000" lvl="2" indent="-228600">
              <a:lnSpc>
                <a:spcPct val="80000"/>
              </a:lnSpc>
              <a:spcBef>
                <a:spcPct val="20000"/>
              </a:spcBef>
            </a:pPr>
            <a:endParaRPr lang="en-US" sz="1800" dirty="0" smtClean="0"/>
          </a:p>
          <a:p>
            <a:pPr marL="1143000" lvl="2" indent="-228600">
              <a:lnSpc>
                <a:spcPct val="80000"/>
              </a:lnSpc>
              <a:spcBef>
                <a:spcPct val="20000"/>
              </a:spcBef>
            </a:pPr>
            <a:r>
              <a:rPr lang="en-US" sz="1800" dirty="0" err="1" smtClean="0">
                <a:solidFill>
                  <a:srgbClr val="008000"/>
                </a:solidFill>
              </a:rPr>
              <a:t>Verranno</a:t>
            </a:r>
            <a:r>
              <a:rPr lang="en-US" sz="1800" dirty="0" smtClean="0">
                <a:solidFill>
                  <a:srgbClr val="008000"/>
                </a:solidFill>
              </a:rPr>
              <a:t> </a:t>
            </a:r>
            <a:r>
              <a:rPr lang="en-US" sz="1800" dirty="0" err="1" smtClean="0">
                <a:solidFill>
                  <a:srgbClr val="008000"/>
                </a:solidFill>
              </a:rPr>
              <a:t>realizzati</a:t>
            </a:r>
            <a:r>
              <a:rPr lang="en-US" sz="1800" dirty="0" smtClean="0">
                <a:solidFill>
                  <a:srgbClr val="008000"/>
                </a:solidFill>
              </a:rPr>
              <a:t> moduli </a:t>
            </a:r>
            <a:r>
              <a:rPr lang="en-US" sz="1800" dirty="0" err="1" smtClean="0">
                <a:solidFill>
                  <a:srgbClr val="008000"/>
                </a:solidFill>
              </a:rPr>
              <a:t>meccanici</a:t>
            </a:r>
            <a:r>
              <a:rPr lang="en-US" sz="1800" dirty="0" smtClean="0">
                <a:solidFill>
                  <a:srgbClr val="008000"/>
                </a:solidFill>
              </a:rPr>
              <a:t> del Layer0 e </a:t>
            </a:r>
            <a:r>
              <a:rPr lang="en-US" sz="1800" dirty="0" err="1" smtClean="0">
                <a:solidFill>
                  <a:srgbClr val="008000"/>
                </a:solidFill>
              </a:rPr>
              <a:t>arco</a:t>
            </a:r>
            <a:r>
              <a:rPr lang="en-US" sz="1800" dirty="0" smtClean="0">
                <a:solidFill>
                  <a:srgbClr val="008000"/>
                </a:solidFill>
              </a:rPr>
              <a:t> </a:t>
            </a:r>
            <a:r>
              <a:rPr lang="en-US" sz="1800" dirty="0" err="1" smtClean="0">
                <a:solidFill>
                  <a:srgbClr val="008000"/>
                </a:solidFill>
              </a:rPr>
              <a:t>dopo</a:t>
            </a:r>
            <a:r>
              <a:rPr lang="en-US" sz="1800" dirty="0" smtClean="0">
                <a:solidFill>
                  <a:srgbClr val="008000"/>
                </a:solidFill>
              </a:rPr>
              <a:t> </a:t>
            </a:r>
            <a:r>
              <a:rPr lang="en-US" sz="1800" dirty="0" err="1" smtClean="0">
                <a:solidFill>
                  <a:srgbClr val="008000"/>
                </a:solidFill>
              </a:rPr>
              <a:t>il</a:t>
            </a:r>
            <a:r>
              <a:rPr lang="en-US" sz="1800" dirty="0" smtClean="0">
                <a:solidFill>
                  <a:srgbClr val="008000"/>
                </a:solidFill>
              </a:rPr>
              <a:t> TDR – </a:t>
            </a:r>
            <a:r>
              <a:rPr lang="en-US" sz="1800" dirty="0" err="1" smtClean="0">
                <a:solidFill>
                  <a:srgbClr val="008000"/>
                </a:solidFill>
              </a:rPr>
              <a:t>Autunno</a:t>
            </a:r>
            <a:r>
              <a:rPr lang="en-US" sz="1800" dirty="0" smtClean="0">
                <a:solidFill>
                  <a:srgbClr val="008000"/>
                </a:solidFill>
              </a:rPr>
              <a:t> 2012. </a:t>
            </a:r>
            <a:endParaRPr lang="en-US" sz="1800" dirty="0" smtClean="0">
              <a:solidFill>
                <a:srgbClr val="008000"/>
              </a:solidFill>
            </a:endParaRPr>
          </a:p>
          <a:p>
            <a:pPr marL="1600200" lvl="3" indent="-228600">
              <a:lnSpc>
                <a:spcPct val="80000"/>
              </a:lnSpc>
              <a:spcBef>
                <a:spcPct val="20000"/>
              </a:spcBef>
            </a:pPr>
            <a:r>
              <a:rPr lang="en-US" sz="1800" dirty="0" err="1" smtClean="0">
                <a:solidFill>
                  <a:srgbClr val="008000"/>
                </a:solidFill>
              </a:rPr>
              <a:t>Sensori</a:t>
            </a:r>
            <a:r>
              <a:rPr lang="en-US" sz="1800" dirty="0" smtClean="0">
                <a:solidFill>
                  <a:srgbClr val="008000"/>
                </a:solidFill>
              </a:rPr>
              <a:t> </a:t>
            </a:r>
            <a:r>
              <a:rPr lang="en-US" sz="1800" dirty="0" err="1" smtClean="0">
                <a:solidFill>
                  <a:srgbClr val="008000"/>
                </a:solidFill>
              </a:rPr>
              <a:t>meccanici</a:t>
            </a:r>
            <a:r>
              <a:rPr lang="en-US" sz="1800" dirty="0" smtClean="0">
                <a:solidFill>
                  <a:srgbClr val="008000"/>
                </a:solidFill>
              </a:rPr>
              <a:t> da TS, </a:t>
            </a:r>
            <a:r>
              <a:rPr lang="en-US" sz="1800" dirty="0" err="1" smtClean="0">
                <a:solidFill>
                  <a:srgbClr val="008000"/>
                </a:solidFill>
              </a:rPr>
              <a:t>Fanouts</a:t>
            </a:r>
            <a:r>
              <a:rPr lang="en-US" sz="1800" dirty="0" smtClean="0">
                <a:solidFill>
                  <a:srgbClr val="008000"/>
                </a:solidFill>
              </a:rPr>
              <a:t> da </a:t>
            </a:r>
            <a:r>
              <a:rPr lang="en-US" sz="1800" dirty="0" err="1" smtClean="0">
                <a:solidFill>
                  <a:srgbClr val="008000"/>
                </a:solidFill>
              </a:rPr>
              <a:t>tagliare</a:t>
            </a:r>
            <a:r>
              <a:rPr lang="en-US" sz="1800" dirty="0" smtClean="0">
                <a:solidFill>
                  <a:srgbClr val="008000"/>
                </a:solidFill>
              </a:rPr>
              <a:t> in casa</a:t>
            </a:r>
            <a:endParaRPr lang="en-US" sz="1800" dirty="0">
              <a:solidFill>
                <a:srgbClr val="008000"/>
              </a:solidFill>
            </a:endParaRPr>
          </a:p>
          <a:p>
            <a:pPr marL="1143000" lvl="2" indent="-228600">
              <a:lnSpc>
                <a:spcPct val="80000"/>
              </a:lnSpc>
              <a:spcBef>
                <a:spcPct val="20000"/>
              </a:spcBef>
            </a:pPr>
            <a:r>
              <a:rPr lang="en-US" sz="1800" dirty="0" err="1" smtClean="0">
                <a:solidFill>
                  <a:srgbClr val="008000"/>
                </a:solidFill>
              </a:rPr>
              <a:t>Revisione</a:t>
            </a:r>
            <a:r>
              <a:rPr lang="en-US" sz="1800" dirty="0" smtClean="0">
                <a:solidFill>
                  <a:srgbClr val="008000"/>
                </a:solidFill>
              </a:rPr>
              <a:t> design moduli </a:t>
            </a:r>
            <a:r>
              <a:rPr lang="en-US" sz="1800" dirty="0" err="1" smtClean="0">
                <a:solidFill>
                  <a:srgbClr val="008000"/>
                </a:solidFill>
              </a:rPr>
              <a:t>dopo</a:t>
            </a:r>
            <a:r>
              <a:rPr lang="en-US" sz="1800" dirty="0" smtClean="0">
                <a:solidFill>
                  <a:srgbClr val="008000"/>
                </a:solidFill>
              </a:rPr>
              <a:t> la </a:t>
            </a:r>
            <a:r>
              <a:rPr lang="en-US" sz="1800" dirty="0" err="1" smtClean="0">
                <a:solidFill>
                  <a:srgbClr val="008000"/>
                </a:solidFill>
              </a:rPr>
              <a:t>caratterizzazione</a:t>
            </a:r>
            <a:r>
              <a:rPr lang="en-US" sz="1800" dirty="0" smtClean="0">
                <a:solidFill>
                  <a:srgbClr val="008000"/>
                </a:solidFill>
              </a:rPr>
              <a:t> </a:t>
            </a:r>
            <a:r>
              <a:rPr lang="en-US" sz="1800" dirty="0" err="1" smtClean="0">
                <a:solidFill>
                  <a:srgbClr val="008000"/>
                </a:solidFill>
              </a:rPr>
              <a:t>termostrutturale</a:t>
            </a:r>
            <a:r>
              <a:rPr lang="en-US" sz="1800" dirty="0" smtClean="0">
                <a:solidFill>
                  <a:srgbClr val="008000"/>
                </a:solidFill>
              </a:rPr>
              <a:t> </a:t>
            </a:r>
            <a:r>
              <a:rPr lang="en-US" sz="1800" dirty="0" smtClean="0">
                <a:solidFill>
                  <a:srgbClr val="008000"/>
                </a:solidFill>
              </a:rPr>
              <a:t>per </a:t>
            </a:r>
            <a:r>
              <a:rPr lang="en-US" sz="1800" dirty="0" err="1" smtClean="0">
                <a:solidFill>
                  <a:srgbClr val="008000"/>
                </a:solidFill>
              </a:rPr>
              <a:t>iniziare</a:t>
            </a:r>
            <a:r>
              <a:rPr lang="en-US" sz="1800" dirty="0" smtClean="0">
                <a:solidFill>
                  <a:srgbClr val="008000"/>
                </a:solidFill>
              </a:rPr>
              <a:t> </a:t>
            </a:r>
            <a:r>
              <a:rPr lang="en-US" sz="1800" dirty="0" err="1" smtClean="0">
                <a:solidFill>
                  <a:srgbClr val="008000"/>
                </a:solidFill>
              </a:rPr>
              <a:t>il</a:t>
            </a:r>
            <a:r>
              <a:rPr lang="en-US" sz="1800" dirty="0" smtClean="0">
                <a:solidFill>
                  <a:srgbClr val="008000"/>
                </a:solidFill>
              </a:rPr>
              <a:t> design finale </a:t>
            </a:r>
            <a:r>
              <a:rPr lang="en-US" sz="1800" dirty="0" err="1" smtClean="0">
                <a:solidFill>
                  <a:srgbClr val="008000"/>
                </a:solidFill>
              </a:rPr>
              <a:t>dei</a:t>
            </a:r>
            <a:r>
              <a:rPr lang="en-US" sz="1800" dirty="0" smtClean="0">
                <a:solidFill>
                  <a:srgbClr val="008000"/>
                </a:solidFill>
              </a:rPr>
              <a:t> </a:t>
            </a:r>
            <a:r>
              <a:rPr lang="en-US" sz="1800" dirty="0" err="1" smtClean="0">
                <a:solidFill>
                  <a:srgbClr val="008000"/>
                </a:solidFill>
              </a:rPr>
              <a:t>componenti</a:t>
            </a:r>
            <a:r>
              <a:rPr lang="en-US" sz="1800" dirty="0" smtClean="0">
                <a:solidFill>
                  <a:srgbClr val="008000"/>
                </a:solidFill>
              </a:rPr>
              <a:t> </a:t>
            </a:r>
            <a:r>
              <a:rPr lang="en-US" sz="1800" dirty="0" smtClean="0">
                <a:solidFill>
                  <a:srgbClr val="008000"/>
                </a:solidFill>
              </a:rPr>
              <a:t>e jigs e </a:t>
            </a:r>
            <a:r>
              <a:rPr lang="en-US" sz="1800" dirty="0" err="1" smtClean="0">
                <a:solidFill>
                  <a:srgbClr val="008000"/>
                </a:solidFill>
              </a:rPr>
              <a:t>produzione</a:t>
            </a:r>
            <a:r>
              <a:rPr lang="en-US" sz="1800" dirty="0" smtClean="0">
                <a:solidFill>
                  <a:srgbClr val="008000"/>
                </a:solidFill>
              </a:rPr>
              <a:t> </a:t>
            </a:r>
            <a:r>
              <a:rPr lang="en-US" sz="1800" dirty="0" err="1" smtClean="0">
                <a:solidFill>
                  <a:srgbClr val="008000"/>
                </a:solidFill>
              </a:rPr>
              <a:t>dei</a:t>
            </a:r>
            <a:r>
              <a:rPr lang="en-US" sz="1800" dirty="0" smtClean="0">
                <a:solidFill>
                  <a:srgbClr val="008000"/>
                </a:solidFill>
              </a:rPr>
              <a:t> </a:t>
            </a:r>
            <a:r>
              <a:rPr lang="en-US" sz="1800" dirty="0" err="1" smtClean="0">
                <a:solidFill>
                  <a:srgbClr val="008000"/>
                </a:solidFill>
              </a:rPr>
              <a:t>prototipi</a:t>
            </a:r>
            <a:r>
              <a:rPr lang="en-US" sz="1800" dirty="0" smtClean="0">
                <a:solidFill>
                  <a:srgbClr val="008000"/>
                </a:solidFill>
              </a:rPr>
              <a:t>.</a:t>
            </a:r>
            <a:endParaRPr lang="en-US" sz="1800" dirty="0">
              <a:solidFill>
                <a:srgbClr val="008000"/>
              </a:solidFill>
            </a:endParaRP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Font typeface="Wingdings" charset="2"/>
              <a:buChar char="Ø"/>
            </a:pPr>
            <a:r>
              <a:rPr lang="en-US" sz="1800" b="1" u="sng" dirty="0" smtClean="0"/>
              <a:t>FE chip per strip:</a:t>
            </a:r>
          </a:p>
          <a:p>
            <a:pPr marL="1200150" lvl="2" indent="-285750">
              <a:lnSpc>
                <a:spcPct val="80000"/>
              </a:lnSpc>
              <a:spcBef>
                <a:spcPct val="20000"/>
              </a:spcBef>
              <a:buFont typeface="Arial"/>
              <a:buChar char="•"/>
            </a:pPr>
            <a:r>
              <a:rPr lang="en-US" sz="1800" dirty="0" smtClean="0">
                <a:solidFill>
                  <a:srgbClr val="008000"/>
                </a:solidFill>
              </a:rPr>
              <a:t>Continua </a:t>
            </a:r>
            <a:r>
              <a:rPr lang="en-US" sz="1800" dirty="0" err="1" smtClean="0">
                <a:solidFill>
                  <a:srgbClr val="008000"/>
                </a:solidFill>
              </a:rPr>
              <a:t>attivita</a:t>
            </a:r>
            <a:r>
              <a:rPr lang="en-US" sz="1800" dirty="0" smtClean="0">
                <a:solidFill>
                  <a:srgbClr val="008000"/>
                </a:solidFill>
              </a:rPr>
              <a:t>’ per </a:t>
            </a:r>
            <a:r>
              <a:rPr lang="en-US" sz="1800" dirty="0" err="1" smtClean="0">
                <a:solidFill>
                  <a:srgbClr val="008000"/>
                </a:solidFill>
              </a:rPr>
              <a:t>sottomissione</a:t>
            </a:r>
            <a:r>
              <a:rPr lang="en-US" sz="1800" dirty="0" smtClean="0">
                <a:solidFill>
                  <a:srgbClr val="008000"/>
                </a:solidFill>
              </a:rPr>
              <a:t> </a:t>
            </a:r>
            <a:r>
              <a:rPr lang="en-US" sz="1800" dirty="0" err="1" smtClean="0">
                <a:solidFill>
                  <a:srgbClr val="008000"/>
                </a:solidFill>
              </a:rPr>
              <a:t>prototipi</a:t>
            </a:r>
            <a:r>
              <a:rPr lang="en-US" sz="1800" dirty="0" smtClean="0">
                <a:solidFill>
                  <a:srgbClr val="008000"/>
                </a:solidFill>
              </a:rPr>
              <a:t> fine 2012/2013 e </a:t>
            </a:r>
            <a:r>
              <a:rPr lang="en-US" sz="1800" dirty="0" err="1" smtClean="0">
                <a:solidFill>
                  <a:srgbClr val="008000"/>
                </a:solidFill>
              </a:rPr>
              <a:t>costruzione</a:t>
            </a:r>
            <a:r>
              <a:rPr lang="en-US" sz="1800" dirty="0" smtClean="0">
                <a:solidFill>
                  <a:srgbClr val="008000"/>
                </a:solidFill>
              </a:rPr>
              <a:t> </a:t>
            </a:r>
            <a:r>
              <a:rPr lang="en-US" sz="1800" dirty="0" err="1" smtClean="0">
                <a:solidFill>
                  <a:srgbClr val="008000"/>
                </a:solidFill>
              </a:rPr>
              <a:t>successiva</a:t>
            </a:r>
            <a:r>
              <a:rPr lang="en-US" sz="1800" dirty="0" smtClean="0">
                <a:solidFill>
                  <a:srgbClr val="008000"/>
                </a:solidFill>
              </a:rPr>
              <a:t> </a:t>
            </a:r>
            <a:r>
              <a:rPr lang="en-US" sz="1800" dirty="0" err="1" smtClean="0">
                <a:solidFill>
                  <a:srgbClr val="008000"/>
                </a:solidFill>
              </a:rPr>
              <a:t>testboard</a:t>
            </a:r>
            <a:r>
              <a:rPr lang="en-US" sz="1800" dirty="0" smtClean="0">
                <a:solidFill>
                  <a:srgbClr val="008000"/>
                </a:solidFill>
              </a:rPr>
              <a:t> </a:t>
            </a:r>
            <a:r>
              <a:rPr lang="en-US" sz="1800" dirty="0" err="1" smtClean="0">
                <a:solidFill>
                  <a:srgbClr val="008000"/>
                </a:solidFill>
              </a:rPr>
              <a:t>adatta</a:t>
            </a:r>
            <a:r>
              <a:rPr lang="en-US" sz="1800" dirty="0" smtClean="0">
                <a:solidFill>
                  <a:srgbClr val="008000"/>
                </a:solidFill>
              </a:rPr>
              <a:t>.</a:t>
            </a:r>
            <a:endParaRPr lang="en-US" sz="18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4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G. Rizzo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286000" y="6477000"/>
            <a:ext cx="4343400" cy="457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SVT –</a:t>
            </a:r>
            <a:r>
              <a:rPr lang="en-US" dirty="0" err="1"/>
              <a:t>Preventivi</a:t>
            </a:r>
            <a:r>
              <a:rPr lang="en-US" dirty="0"/>
              <a:t> 2013,  June - 2013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37512-E4F6-7B43-BBAF-5D70AAD31BE5}" type="slidenum">
              <a:rPr lang="en-US"/>
              <a:pPr/>
              <a:t>3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65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533400"/>
          </a:xfrm>
        </p:spPr>
        <p:txBody>
          <a:bodyPr/>
          <a:lstStyle/>
          <a:p>
            <a:r>
              <a:rPr lang="en-US" sz="2800" dirty="0"/>
              <a:t>SVT </a:t>
            </a:r>
            <a:r>
              <a:rPr lang="en-US" sz="2800" dirty="0" err="1" smtClean="0"/>
              <a:t>assegnazioni</a:t>
            </a:r>
            <a:r>
              <a:rPr lang="en-US" sz="2800" dirty="0" smtClean="0"/>
              <a:t> 2012 </a:t>
            </a:r>
            <a:r>
              <a:rPr lang="en-US" sz="2800" dirty="0"/>
              <a:t>– </a:t>
            </a:r>
            <a:r>
              <a:rPr lang="en-US" sz="2800" dirty="0" smtClean="0"/>
              <a:t>Pixels (I)</a:t>
            </a:r>
            <a:endParaRPr lang="en-US" sz="2800" dirty="0"/>
          </a:p>
        </p:txBody>
      </p:sp>
      <p:sp>
        <p:nvSpPr>
          <p:cNvPr id="658436" name="Rectangle 4"/>
          <p:cNvSpPr>
            <a:spLocks noChangeArrowheads="1"/>
          </p:cNvSpPr>
          <p:nvPr/>
        </p:nvSpPr>
        <p:spPr bwMode="auto">
          <a:xfrm>
            <a:off x="304800" y="914400"/>
            <a:ext cx="86106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Wingdings" charset="2"/>
              <a:buChar char="Ø"/>
            </a:pPr>
            <a:r>
              <a:rPr lang="en-US" sz="1800" dirty="0" smtClean="0">
                <a:solidFill>
                  <a:srgbClr val="008000"/>
                </a:solidFill>
              </a:rPr>
              <a:t>Prototypes for decision </a:t>
            </a:r>
            <a:r>
              <a:rPr lang="en-US" sz="1800" dirty="0">
                <a:solidFill>
                  <a:srgbClr val="008000"/>
                </a:solidFill>
              </a:rPr>
              <a:t>on </a:t>
            </a:r>
            <a:r>
              <a:rPr lang="en-US" sz="1800" dirty="0" smtClean="0">
                <a:solidFill>
                  <a:srgbClr val="008000"/>
                </a:solidFill>
              </a:rPr>
              <a:t>pixel </a:t>
            </a:r>
            <a:r>
              <a:rPr lang="en-US" sz="1800" dirty="0">
                <a:solidFill>
                  <a:srgbClr val="008000"/>
                </a:solidFill>
              </a:rPr>
              <a:t>in </a:t>
            </a:r>
            <a:r>
              <a:rPr lang="en-US" sz="1800" dirty="0" smtClean="0">
                <a:solidFill>
                  <a:srgbClr val="008000"/>
                </a:solidFill>
              </a:rPr>
              <a:t>2013/2014: </a:t>
            </a:r>
            <a:r>
              <a:rPr lang="en-US" sz="1800" dirty="0">
                <a:solidFill>
                  <a:srgbClr val="008000"/>
                </a:solidFill>
              </a:rPr>
              <a:t>MAPS </a:t>
            </a:r>
            <a:r>
              <a:rPr lang="en-US" sz="1800" dirty="0" err="1">
                <a:solidFill>
                  <a:srgbClr val="008000"/>
                </a:solidFill>
              </a:rPr>
              <a:t>vs</a:t>
            </a:r>
            <a:r>
              <a:rPr lang="en-US" sz="1800" dirty="0">
                <a:solidFill>
                  <a:srgbClr val="008000"/>
                </a:solidFill>
              </a:rPr>
              <a:t> </a:t>
            </a:r>
            <a:r>
              <a:rPr lang="en-US" sz="1800" dirty="0" smtClean="0">
                <a:solidFill>
                  <a:srgbClr val="008000"/>
                </a:solidFill>
              </a:rPr>
              <a:t>Hybrid Pixels</a:t>
            </a:r>
            <a:endParaRPr lang="en-US" sz="1800" dirty="0">
              <a:solidFill>
                <a:srgbClr val="008000"/>
              </a:solidFill>
            </a:endParaRP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Font typeface="Wingdings" charset="2"/>
              <a:buChar char="Ø"/>
            </a:pPr>
            <a:r>
              <a:rPr lang="en-US" sz="1800" dirty="0"/>
              <a:t>Irradiation of INMAPS </a:t>
            </a:r>
            <a:r>
              <a:rPr lang="en-US" sz="1800" dirty="0" smtClean="0"/>
              <a:t>structures </a:t>
            </a:r>
          </a:p>
          <a:p>
            <a:pPr marL="1200150" lvl="2" indent="-285750">
              <a:lnSpc>
                <a:spcPct val="80000"/>
              </a:lnSpc>
              <a:spcBef>
                <a:spcPct val="20000"/>
              </a:spcBef>
              <a:buFont typeface="Wingdings" charset="2"/>
              <a:buChar char="Ø"/>
            </a:pPr>
            <a:r>
              <a:rPr lang="en-US" sz="1600" dirty="0" err="1" smtClean="0">
                <a:solidFill>
                  <a:srgbClr val="FF0000"/>
                </a:solidFill>
              </a:rPr>
              <a:t>possibile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</a:rPr>
              <a:t>irraggiamento</a:t>
            </a:r>
            <a:r>
              <a:rPr lang="en-US" sz="1600" dirty="0" smtClean="0">
                <a:solidFill>
                  <a:srgbClr val="FF0000"/>
                </a:solidFill>
              </a:rPr>
              <a:t> con </a:t>
            </a:r>
            <a:r>
              <a:rPr lang="en-US" sz="1600" dirty="0" err="1" smtClean="0">
                <a:solidFill>
                  <a:srgbClr val="FF0000"/>
                </a:solidFill>
              </a:rPr>
              <a:t>neutroni</a:t>
            </a:r>
            <a:r>
              <a:rPr lang="en-US" sz="1600" dirty="0" smtClean="0">
                <a:solidFill>
                  <a:srgbClr val="FF0000"/>
                </a:solidFill>
              </a:rPr>
              <a:t> (2-3 step prima del </a:t>
            </a:r>
            <a:r>
              <a:rPr lang="en-US" sz="1600" dirty="0" err="1" smtClean="0">
                <a:solidFill>
                  <a:srgbClr val="FF0000"/>
                </a:solidFill>
              </a:rPr>
              <a:t>testbeam</a:t>
            </a:r>
            <a:r>
              <a:rPr lang="en-US" sz="1600" dirty="0" smtClean="0">
                <a:solidFill>
                  <a:srgbClr val="FF0000"/>
                </a:solidFill>
              </a:rPr>
              <a:t> Nov? 10^12, 5x10^12, 10^13 or higher.</a:t>
            </a:r>
          </a:p>
          <a:p>
            <a:pPr marL="1200150" lvl="2" indent="-285750">
              <a:lnSpc>
                <a:spcPct val="80000"/>
              </a:lnSpc>
              <a:spcBef>
                <a:spcPct val="20000"/>
              </a:spcBef>
              <a:buFont typeface="Wingdings" charset="2"/>
              <a:buChar char="Ø"/>
            </a:pPr>
            <a:r>
              <a:rPr lang="en-US" sz="1600" dirty="0" smtClean="0">
                <a:solidFill>
                  <a:srgbClr val="FF0000"/>
                </a:solidFill>
              </a:rPr>
              <a:t>Fine </a:t>
            </a:r>
            <a:r>
              <a:rPr lang="en-US" sz="1600" dirty="0" err="1" smtClean="0">
                <a:solidFill>
                  <a:srgbClr val="FF0000"/>
                </a:solidFill>
              </a:rPr>
              <a:t>giugno</a:t>
            </a:r>
            <a:r>
              <a:rPr lang="en-US" sz="1600" dirty="0" smtClean="0">
                <a:solidFill>
                  <a:srgbClr val="FF0000"/>
                </a:solidFill>
              </a:rPr>
              <a:t> test sui chip 12 um e high res. </a:t>
            </a:r>
            <a:endParaRPr lang="en-US" sz="1600" dirty="0">
              <a:solidFill>
                <a:srgbClr val="FF0000"/>
              </a:solidFill>
            </a:endParaRP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Font typeface="Wingdings" charset="2"/>
              <a:buChar char="Ø"/>
            </a:pPr>
            <a:r>
              <a:rPr lang="en-US" sz="1800" dirty="0" smtClean="0"/>
              <a:t>Bump </a:t>
            </a:r>
            <a:r>
              <a:rPr lang="en-US" sz="1800" dirty="0"/>
              <a:t>bonding with thinner sensor/FE chips </a:t>
            </a:r>
          </a:p>
          <a:p>
            <a:pPr marL="1200150" lvl="2" indent="-285750">
              <a:lnSpc>
                <a:spcPct val="80000"/>
              </a:lnSpc>
              <a:spcBef>
                <a:spcPct val="20000"/>
              </a:spcBef>
              <a:buFont typeface="Wingdings" charset="2"/>
              <a:buChar char="Ø"/>
            </a:pPr>
            <a:r>
              <a:rPr lang="en-US" sz="1600" dirty="0"/>
              <a:t>Produce epitaxial/</a:t>
            </a:r>
            <a:r>
              <a:rPr lang="en-US" sz="1600" dirty="0" err="1"/>
              <a:t>edgless</a:t>
            </a:r>
            <a:r>
              <a:rPr lang="en-US" sz="1600" dirty="0"/>
              <a:t> </a:t>
            </a:r>
            <a:r>
              <a:rPr lang="en-US" sz="1600" dirty="0" smtClean="0"/>
              <a:t>sensors </a:t>
            </a:r>
            <a:r>
              <a:rPr lang="en-US" sz="1600" dirty="0"/>
              <a:t>for interconnection </a:t>
            </a:r>
            <a:r>
              <a:rPr lang="en-US" sz="1600" dirty="0" smtClean="0"/>
              <a:t>with Superpix1 </a:t>
            </a:r>
            <a:r>
              <a:rPr lang="en-US" sz="1600" dirty="0"/>
              <a:t>(</a:t>
            </a:r>
            <a:r>
              <a:rPr lang="en-US" sz="1600" dirty="0" smtClean="0"/>
              <a:t>3D) </a:t>
            </a:r>
          </a:p>
          <a:p>
            <a:pPr marL="1657350" lvl="3" indent="-285750">
              <a:lnSpc>
                <a:spcPct val="80000"/>
              </a:lnSpc>
              <a:spcBef>
                <a:spcPct val="20000"/>
              </a:spcBef>
              <a:buFont typeface="Wingdings" charset="2"/>
              <a:buChar char="Ø"/>
            </a:pPr>
            <a:r>
              <a:rPr lang="en-US" sz="1600" dirty="0" smtClean="0">
                <a:solidFill>
                  <a:srgbClr val="FF0000"/>
                </a:solidFill>
              </a:rPr>
              <a:t>In </a:t>
            </a:r>
            <a:r>
              <a:rPr lang="en-US" sz="1600" dirty="0" err="1" smtClean="0">
                <a:solidFill>
                  <a:srgbClr val="FF0000"/>
                </a:solidFill>
              </a:rPr>
              <a:t>produzione</a:t>
            </a:r>
            <a:r>
              <a:rPr lang="en-US" sz="1600" dirty="0" smtClean="0">
                <a:solidFill>
                  <a:srgbClr val="FF0000"/>
                </a:solidFill>
              </a:rPr>
              <a:t> 1 batch standard p+/n per Superpix1 </a:t>
            </a:r>
            <a:r>
              <a:rPr lang="en-US" sz="1600" dirty="0" err="1" smtClean="0">
                <a:solidFill>
                  <a:srgbClr val="FF0000"/>
                </a:solidFill>
              </a:rPr>
              <a:t>entro</a:t>
            </a:r>
            <a:r>
              <a:rPr lang="en-US" sz="1600" dirty="0" smtClean="0">
                <a:solidFill>
                  <a:srgbClr val="FF0000"/>
                </a:solidFill>
              </a:rPr>
              <a:t> stop FBK</a:t>
            </a:r>
            <a:endParaRPr lang="en-US" sz="1600" dirty="0">
              <a:solidFill>
                <a:srgbClr val="FF0000"/>
              </a:solidFill>
            </a:endParaRPr>
          </a:p>
          <a:p>
            <a:pPr marL="1200150" lvl="2" indent="-285750">
              <a:lnSpc>
                <a:spcPct val="80000"/>
              </a:lnSpc>
              <a:spcBef>
                <a:spcPct val="20000"/>
              </a:spcBef>
              <a:buFont typeface="Wingdings" charset="2"/>
              <a:buChar char="Ø"/>
            </a:pPr>
            <a:r>
              <a:rPr lang="en-US" sz="1600" dirty="0"/>
              <a:t>Gain experience from ALICE </a:t>
            </a:r>
            <a:r>
              <a:rPr lang="en-US" sz="1600" dirty="0" smtClean="0"/>
              <a:t>R&amp;D (Bari group) </a:t>
            </a:r>
            <a:r>
              <a:rPr lang="en-US" sz="1600" dirty="0"/>
              <a:t>on FE chip thinning with IZM </a:t>
            </a:r>
          </a:p>
          <a:p>
            <a:pPr marL="1200150" lvl="2" indent="-285750">
              <a:lnSpc>
                <a:spcPct val="80000"/>
              </a:lnSpc>
              <a:spcBef>
                <a:spcPct val="20000"/>
              </a:spcBef>
              <a:buFont typeface="Wingdings" charset="2"/>
              <a:buChar char="Ø"/>
            </a:pPr>
            <a:r>
              <a:rPr lang="en-US" sz="1600" dirty="0"/>
              <a:t>Bump-bonding of Superpix1 (3D) with epitaxial/</a:t>
            </a:r>
            <a:r>
              <a:rPr lang="en-US" sz="1600" dirty="0" err="1"/>
              <a:t>edgless</a:t>
            </a:r>
            <a:r>
              <a:rPr lang="en-US" sz="1600" dirty="0"/>
              <a:t> sensors. </a:t>
            </a:r>
            <a:endParaRPr lang="en-US" sz="1600" dirty="0" smtClean="0"/>
          </a:p>
          <a:p>
            <a:pPr marL="1657350" lvl="3" indent="-285750">
              <a:lnSpc>
                <a:spcPct val="80000"/>
              </a:lnSpc>
              <a:spcBef>
                <a:spcPct val="20000"/>
              </a:spcBef>
              <a:buFont typeface="Wingdings" charset="2"/>
              <a:buChar char="Ø"/>
            </a:pPr>
            <a:r>
              <a:rPr lang="en-US" sz="1600" dirty="0" err="1">
                <a:solidFill>
                  <a:srgbClr val="FF0000"/>
                </a:solidFill>
              </a:rPr>
              <a:t>Assegnati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20kE </a:t>
            </a:r>
            <a:r>
              <a:rPr lang="en-US" sz="1600" dirty="0">
                <a:solidFill>
                  <a:srgbClr val="FF0000"/>
                </a:solidFill>
              </a:rPr>
              <a:t>a </a:t>
            </a:r>
            <a:r>
              <a:rPr lang="en-US" sz="1600" dirty="0" smtClean="0">
                <a:solidFill>
                  <a:srgbClr val="FF0000"/>
                </a:solidFill>
              </a:rPr>
              <a:t>PI (</a:t>
            </a:r>
            <a:r>
              <a:rPr lang="en-US" sz="1600" dirty="0" err="1" smtClean="0">
                <a:solidFill>
                  <a:srgbClr val="FF0000"/>
                </a:solidFill>
              </a:rPr>
              <a:t>richiesti</a:t>
            </a:r>
            <a:r>
              <a:rPr lang="en-US" sz="1600" dirty="0" smtClean="0">
                <a:solidFill>
                  <a:srgbClr val="FF0000"/>
                </a:solidFill>
              </a:rPr>
              <a:t> 2 run </a:t>
            </a:r>
            <a:r>
              <a:rPr lang="en-US" sz="1600" dirty="0" err="1" smtClean="0">
                <a:solidFill>
                  <a:srgbClr val="FF0000"/>
                </a:solidFill>
              </a:rPr>
              <a:t>spessore</a:t>
            </a:r>
            <a:r>
              <a:rPr lang="en-US" sz="1600" dirty="0" smtClean="0">
                <a:solidFill>
                  <a:srgbClr val="FF0000"/>
                </a:solidFill>
              </a:rPr>
              <a:t> standard e </a:t>
            </a:r>
            <a:r>
              <a:rPr lang="en-US" sz="1600" dirty="0" err="1" smtClean="0">
                <a:solidFill>
                  <a:srgbClr val="FF0000"/>
                </a:solidFill>
              </a:rPr>
              <a:t>sottile</a:t>
            </a:r>
            <a:r>
              <a:rPr lang="en-US" sz="1600" dirty="0" smtClean="0">
                <a:solidFill>
                  <a:srgbClr val="FF0000"/>
                </a:solidFill>
              </a:rPr>
              <a:t> con </a:t>
            </a:r>
            <a:r>
              <a:rPr lang="en-US" sz="1600" dirty="0" err="1" smtClean="0">
                <a:solidFill>
                  <a:srgbClr val="FF0000"/>
                </a:solidFill>
              </a:rPr>
              <a:t>costo</a:t>
            </a:r>
            <a:r>
              <a:rPr lang="en-US" sz="1600" dirty="0" smtClean="0">
                <a:solidFill>
                  <a:srgbClr val="FF0000"/>
                </a:solidFill>
              </a:rPr>
              <a:t> 20kE/each). Superpix1 non </a:t>
            </a:r>
            <a:r>
              <a:rPr lang="en-US" sz="1600" dirty="0" err="1" smtClean="0">
                <a:solidFill>
                  <a:srgbClr val="FF0000"/>
                </a:solidFill>
              </a:rPr>
              <a:t>sara</a:t>
            </a:r>
            <a:r>
              <a:rPr lang="en-US" sz="1600" dirty="0" smtClean="0">
                <a:solidFill>
                  <a:srgbClr val="FF0000"/>
                </a:solidFill>
              </a:rPr>
              <a:t>’ pronto </a:t>
            </a:r>
            <a:r>
              <a:rPr lang="en-US" sz="1600" dirty="0" err="1" smtClean="0">
                <a:solidFill>
                  <a:srgbClr val="FF0000"/>
                </a:solidFill>
              </a:rPr>
              <a:t>entro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</a:rPr>
              <a:t>il</a:t>
            </a:r>
            <a:r>
              <a:rPr lang="en-US" sz="1600" dirty="0" smtClean="0">
                <a:solidFill>
                  <a:srgbClr val="FF0000"/>
                </a:solidFill>
              </a:rPr>
              <a:t> 2012! Come </a:t>
            </a:r>
            <a:r>
              <a:rPr lang="en-US" sz="1600" dirty="0" err="1" smtClean="0">
                <a:solidFill>
                  <a:srgbClr val="FF0000"/>
                </a:solidFill>
              </a:rPr>
              <a:t>si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</a:rPr>
              <a:t>destinano</a:t>
            </a:r>
            <a:r>
              <a:rPr lang="en-US" sz="1600" dirty="0" smtClean="0">
                <a:solidFill>
                  <a:srgbClr val="FF0000"/>
                </a:solidFill>
              </a:rPr>
              <a:t>? </a:t>
            </a:r>
            <a:endParaRPr lang="en-US" sz="1600" dirty="0"/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Font typeface="Wingdings" charset="2"/>
              <a:buChar char="Ø"/>
            </a:pPr>
            <a:r>
              <a:rPr lang="en-US" sz="1800" dirty="0"/>
              <a:t>Mechanics: </a:t>
            </a:r>
          </a:p>
          <a:p>
            <a:pPr marL="1143000" lvl="2" indent="-228600">
              <a:lnSpc>
                <a:spcPct val="80000"/>
              </a:lnSpc>
              <a:spcBef>
                <a:spcPct val="20000"/>
              </a:spcBef>
            </a:pPr>
            <a:r>
              <a:rPr lang="en-US" sz="1600" dirty="0"/>
              <a:t>Test </a:t>
            </a:r>
            <a:r>
              <a:rPr lang="en-US" sz="1600" dirty="0" err="1"/>
              <a:t>continuita</a:t>
            </a:r>
            <a:r>
              <a:rPr lang="ja-JP" altLang="en-US" sz="1600" dirty="0">
                <a:latin typeface="Arial"/>
              </a:rPr>
              <a:t>’</a:t>
            </a:r>
            <a:r>
              <a:rPr lang="en-US" sz="1600" dirty="0"/>
              <a:t> </a:t>
            </a:r>
            <a:r>
              <a:rPr lang="en-US" sz="1600" dirty="0" err="1"/>
              <a:t>supporti</a:t>
            </a:r>
            <a:r>
              <a:rPr lang="en-US" sz="1600" dirty="0"/>
              <a:t> per pixel con cooling e test </a:t>
            </a:r>
            <a:r>
              <a:rPr lang="en-US" sz="1600" dirty="0" err="1"/>
              <a:t>termostrutturali</a:t>
            </a:r>
            <a:r>
              <a:rPr lang="en-US" sz="1600" dirty="0" smtClean="0"/>
              <a:t>.</a:t>
            </a:r>
          </a:p>
          <a:p>
            <a:pPr marL="1143000" lvl="2" indent="-228600">
              <a:lnSpc>
                <a:spcPct val="80000"/>
              </a:lnSpc>
              <a:spcBef>
                <a:spcPct val="20000"/>
              </a:spcBef>
            </a:pPr>
            <a:r>
              <a:rPr lang="en-US" dirty="0" smtClean="0">
                <a:solidFill>
                  <a:srgbClr val="008000"/>
                </a:solidFill>
              </a:rPr>
              <a:t>I test </a:t>
            </a:r>
            <a:r>
              <a:rPr lang="en-US" dirty="0" err="1" smtClean="0">
                <a:solidFill>
                  <a:srgbClr val="008000"/>
                </a:solidFill>
              </a:rPr>
              <a:t>sono</a:t>
            </a:r>
            <a:r>
              <a:rPr lang="en-US" dirty="0" smtClean="0">
                <a:solidFill>
                  <a:srgbClr val="008000"/>
                </a:solidFill>
              </a:rPr>
              <a:t> in </a:t>
            </a:r>
            <a:r>
              <a:rPr lang="en-US" dirty="0" err="1" smtClean="0">
                <a:solidFill>
                  <a:srgbClr val="008000"/>
                </a:solidFill>
              </a:rPr>
              <a:t>corso</a:t>
            </a:r>
            <a:r>
              <a:rPr lang="en-US" dirty="0" smtClean="0">
                <a:solidFill>
                  <a:srgbClr val="008000"/>
                </a:solidFill>
              </a:rPr>
              <a:t> </a:t>
            </a:r>
            <a:endParaRPr lang="en-US" sz="16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527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G. Rizzo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286000" y="6477000"/>
            <a:ext cx="4343400" cy="457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SVT –</a:t>
            </a:r>
            <a:r>
              <a:rPr lang="en-US" dirty="0" err="1"/>
              <a:t>Preventivi</a:t>
            </a:r>
            <a:r>
              <a:rPr lang="en-US" dirty="0"/>
              <a:t> 2013,  June - 2013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37512-E4F6-7B43-BBAF-5D70AAD31BE5}" type="slidenum">
              <a:rPr lang="en-US"/>
              <a:pPr/>
              <a:t>4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65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533400"/>
          </a:xfrm>
        </p:spPr>
        <p:txBody>
          <a:bodyPr/>
          <a:lstStyle/>
          <a:p>
            <a:r>
              <a:rPr lang="en-US" sz="2800" dirty="0"/>
              <a:t>SVT </a:t>
            </a:r>
            <a:r>
              <a:rPr lang="en-US" sz="2800" dirty="0" err="1" smtClean="0"/>
              <a:t>assegnazioni</a:t>
            </a:r>
            <a:r>
              <a:rPr lang="en-US" sz="2800" dirty="0" smtClean="0"/>
              <a:t> 2012 </a:t>
            </a:r>
            <a:r>
              <a:rPr lang="en-US" sz="2800" dirty="0"/>
              <a:t>– </a:t>
            </a:r>
            <a:r>
              <a:rPr lang="en-US" sz="2800" dirty="0" smtClean="0"/>
              <a:t>Pixels (I)</a:t>
            </a:r>
            <a:endParaRPr lang="en-US" sz="2800" dirty="0"/>
          </a:p>
        </p:txBody>
      </p:sp>
      <p:sp>
        <p:nvSpPr>
          <p:cNvPr id="658436" name="Rectangle 4"/>
          <p:cNvSpPr>
            <a:spLocks noChangeArrowheads="1"/>
          </p:cNvSpPr>
          <p:nvPr/>
        </p:nvSpPr>
        <p:spPr bwMode="auto">
          <a:xfrm>
            <a:off x="304800" y="914400"/>
            <a:ext cx="86106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Wingdings" charset="2"/>
              <a:buChar char="Ø"/>
            </a:pPr>
            <a:r>
              <a:rPr lang="en-US" sz="1800" dirty="0" err="1" smtClean="0">
                <a:solidFill>
                  <a:srgbClr val="008000"/>
                </a:solidFill>
              </a:rPr>
              <a:t>Testbeam</a:t>
            </a:r>
            <a:r>
              <a:rPr lang="en-US" sz="1800" dirty="0" smtClean="0">
                <a:solidFill>
                  <a:srgbClr val="008000"/>
                </a:solidFill>
              </a:rPr>
              <a:t> </a:t>
            </a:r>
            <a:r>
              <a:rPr lang="en-US" sz="1800" dirty="0">
                <a:solidFill>
                  <a:srgbClr val="008000"/>
                </a:solidFill>
              </a:rPr>
              <a:t>in </a:t>
            </a:r>
            <a:r>
              <a:rPr lang="en-US" sz="1800" dirty="0" smtClean="0">
                <a:solidFill>
                  <a:srgbClr val="008000"/>
                </a:solidFill>
              </a:rPr>
              <a:t>Autumn 2012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Font typeface="Wingdings" charset="2"/>
              <a:buChar char="Ø"/>
            </a:pPr>
            <a:r>
              <a:rPr lang="en-US" sz="1800" dirty="0" smtClean="0"/>
              <a:t>Last </a:t>
            </a:r>
            <a:r>
              <a:rPr lang="en-US" sz="1800" dirty="0" err="1" smtClean="0"/>
              <a:t>testbeam</a:t>
            </a:r>
            <a:r>
              <a:rPr lang="en-US" sz="1800" dirty="0" smtClean="0"/>
              <a:t> before </a:t>
            </a:r>
            <a:r>
              <a:rPr lang="en-US" sz="1800" dirty="0"/>
              <a:t>the decision </a:t>
            </a:r>
            <a:r>
              <a:rPr lang="en-US" sz="1800" dirty="0" smtClean="0"/>
              <a:t>on </a:t>
            </a:r>
            <a:r>
              <a:rPr lang="en-US" sz="1800" dirty="0"/>
              <a:t>pixel technology in 2013. 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Font typeface="Wingdings" charset="2"/>
              <a:buChar char="Ø"/>
            </a:pPr>
            <a:r>
              <a:rPr lang="en-US" sz="1800" dirty="0"/>
              <a:t>On test: </a:t>
            </a:r>
            <a:endParaRPr lang="en-US" sz="1800" dirty="0" smtClean="0"/>
          </a:p>
          <a:p>
            <a:pPr marL="1200150" lvl="2" indent="-285750">
              <a:lnSpc>
                <a:spcPct val="80000"/>
              </a:lnSpc>
              <a:spcBef>
                <a:spcPct val="20000"/>
              </a:spcBef>
              <a:buFontTx/>
              <a:buChar char="–"/>
            </a:pPr>
            <a:r>
              <a:rPr lang="en-US" sz="1600" dirty="0" smtClean="0"/>
              <a:t>INMAPS </a:t>
            </a:r>
            <a:r>
              <a:rPr lang="en-US" sz="1600" dirty="0"/>
              <a:t>32x32 and 3x3 matrix pre/post </a:t>
            </a:r>
            <a:r>
              <a:rPr lang="en-US" sz="1600" dirty="0" smtClean="0"/>
              <a:t>irradiation</a:t>
            </a:r>
          </a:p>
          <a:p>
            <a:pPr marL="1200150" lvl="2" indent="-285750">
              <a:lnSpc>
                <a:spcPct val="80000"/>
              </a:lnSpc>
              <a:spcBef>
                <a:spcPct val="20000"/>
              </a:spcBef>
              <a:buFontTx/>
              <a:buChar char="–"/>
            </a:pPr>
            <a:r>
              <a:rPr lang="en-US" sz="1600" dirty="0" smtClean="0"/>
              <a:t>3D </a:t>
            </a:r>
            <a:r>
              <a:rPr lang="en-US" sz="1600" dirty="0" smtClean="0"/>
              <a:t>MAPS </a:t>
            </a:r>
            <a:r>
              <a:rPr lang="en-US" sz="1600" dirty="0" smtClean="0"/>
              <a:t>I </a:t>
            </a:r>
            <a:r>
              <a:rPr lang="en-US" sz="1600" dirty="0"/>
              <a:t>run of Chartered/</a:t>
            </a:r>
            <a:r>
              <a:rPr lang="en-US" sz="1600" dirty="0" err="1" smtClean="0"/>
              <a:t>Tezzaron</a:t>
            </a:r>
            <a:r>
              <a:rPr lang="en-US" sz="1600" dirty="0" smtClean="0"/>
              <a:t> ??</a:t>
            </a:r>
            <a:endParaRPr lang="en-US" sz="1600" dirty="0" smtClean="0"/>
          </a:p>
          <a:p>
            <a:pPr marL="1200150" lvl="2" indent="-285750">
              <a:lnSpc>
                <a:spcPct val="80000"/>
              </a:lnSpc>
              <a:spcBef>
                <a:spcPct val="20000"/>
              </a:spcBef>
              <a:buFontTx/>
              <a:buChar char="–"/>
            </a:pPr>
            <a:r>
              <a:rPr lang="en-US" sz="1600" dirty="0" smtClean="0"/>
              <a:t>Other </a:t>
            </a:r>
            <a:r>
              <a:rPr lang="en-US" sz="1600" dirty="0" smtClean="0"/>
              <a:t>pixel structures might be available</a:t>
            </a:r>
          </a:p>
          <a:p>
            <a:pPr marL="1657350" lvl="3" indent="-285750">
              <a:lnSpc>
                <a:spcPct val="80000"/>
              </a:lnSpc>
              <a:spcBef>
                <a:spcPct val="20000"/>
              </a:spcBef>
              <a:buFontTx/>
              <a:buChar char="–"/>
            </a:pPr>
            <a:r>
              <a:rPr lang="en-US" sz="1600" dirty="0" err="1" smtClean="0">
                <a:solidFill>
                  <a:srgbClr val="FF0000"/>
                </a:solidFill>
              </a:rPr>
              <a:t>Aggiornare</a:t>
            </a:r>
            <a:r>
              <a:rPr lang="en-US" sz="1600" dirty="0" smtClean="0">
                <a:solidFill>
                  <a:srgbClr val="FF0000"/>
                </a:solidFill>
              </a:rPr>
              <a:t> la </a:t>
            </a:r>
            <a:r>
              <a:rPr lang="en-US" sz="1600" dirty="0" err="1" smtClean="0">
                <a:solidFill>
                  <a:srgbClr val="FF0000"/>
                </a:solidFill>
              </a:rPr>
              <a:t>lista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</a:rPr>
              <a:t>delle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</a:rPr>
              <a:t>strutture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</a:rPr>
              <a:t>che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</a:rPr>
              <a:t>potrebbero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</a:rPr>
              <a:t>essere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</a:rPr>
              <a:t>disponibili</a:t>
            </a:r>
            <a:endParaRPr lang="en-US" sz="1600" dirty="0">
              <a:solidFill>
                <a:srgbClr val="FF0000"/>
              </a:solidFill>
            </a:endParaRPr>
          </a:p>
          <a:p>
            <a:pPr lvl="1">
              <a:lnSpc>
                <a:spcPct val="80000"/>
              </a:lnSpc>
              <a:spcBef>
                <a:spcPct val="20000"/>
              </a:spcBef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44876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G. Rizzo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58D18-AA7B-244F-AEAF-3404A460E0C8}" type="slidenum">
              <a:rPr lang="en-US"/>
              <a:pPr/>
              <a:t>5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7372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3400" y="838200"/>
            <a:ext cx="8153400" cy="54864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2100" u="sng" dirty="0"/>
              <a:t>Pisa</a:t>
            </a:r>
            <a:r>
              <a:rPr lang="en-US" sz="2100" u="sng" dirty="0" smtClean="0"/>
              <a:t>:</a:t>
            </a:r>
            <a:r>
              <a:rPr lang="en-US" sz="2100" dirty="0" smtClean="0"/>
              <a:t> </a:t>
            </a:r>
            <a:r>
              <a:rPr lang="en-US" sz="2100" dirty="0"/>
              <a:t>FE </a:t>
            </a:r>
            <a:r>
              <a:rPr lang="en-US" sz="2100" dirty="0" smtClean="0"/>
              <a:t>chips, Pixels, </a:t>
            </a:r>
            <a:r>
              <a:rPr lang="en-US" sz="2100" dirty="0" err="1" smtClean="0"/>
              <a:t>Meccanica,Testbeam</a:t>
            </a:r>
            <a:r>
              <a:rPr lang="en-US" sz="2100" dirty="0" smtClean="0"/>
              <a:t>?</a:t>
            </a:r>
          </a:p>
          <a:p>
            <a:pPr>
              <a:lnSpc>
                <a:spcPct val="80000"/>
              </a:lnSpc>
            </a:pPr>
            <a:r>
              <a:rPr lang="en-US" sz="1800" dirty="0" smtClean="0"/>
              <a:t>FE chips for strips/</a:t>
            </a:r>
            <a:r>
              <a:rPr lang="en-US" sz="1800" dirty="0" err="1" smtClean="0"/>
              <a:t>plets</a:t>
            </a:r>
            <a:endParaRPr lang="en-US" sz="1800" dirty="0" smtClean="0"/>
          </a:p>
          <a:p>
            <a:pPr lvl="1">
              <a:lnSpc>
                <a:spcPct val="80000"/>
              </a:lnSpc>
            </a:pPr>
            <a:r>
              <a:rPr lang="en-US" sz="1600" dirty="0" err="1" smtClean="0"/>
              <a:t>Attivita</a:t>
            </a:r>
            <a:r>
              <a:rPr lang="en-US" sz="1600" dirty="0" smtClean="0"/>
              <a:t>’ per II </a:t>
            </a:r>
            <a:r>
              <a:rPr lang="en-US" sz="1600" dirty="0" err="1" smtClean="0"/>
              <a:t>sottomissione</a:t>
            </a:r>
            <a:r>
              <a:rPr lang="en-US" sz="1600" dirty="0" smtClean="0"/>
              <a:t> FE chip (</a:t>
            </a:r>
            <a:r>
              <a:rPr lang="en-US" sz="1600" dirty="0" err="1" smtClean="0"/>
              <a:t>prototipi</a:t>
            </a:r>
            <a:r>
              <a:rPr lang="en-US" sz="1600" dirty="0" smtClean="0"/>
              <a:t> </a:t>
            </a:r>
            <a:r>
              <a:rPr lang="en-US" sz="1600" dirty="0" smtClean="0"/>
              <a:t>128 </a:t>
            </a:r>
            <a:r>
              <a:rPr lang="en-US" sz="1600" dirty="0" err="1" smtClean="0"/>
              <a:t>ch</a:t>
            </a:r>
            <a:r>
              <a:rPr lang="en-US" sz="1600" dirty="0" smtClean="0"/>
              <a:t>) </a:t>
            </a:r>
            <a:endParaRPr lang="en-US" sz="1600" dirty="0" smtClean="0"/>
          </a:p>
          <a:p>
            <a:pPr lvl="1">
              <a:lnSpc>
                <a:spcPct val="80000"/>
              </a:lnSpc>
            </a:pPr>
            <a:r>
              <a:rPr lang="en-US" sz="1400" dirty="0" err="1" smtClean="0">
                <a:solidFill>
                  <a:srgbClr val="008000"/>
                </a:solidFill>
              </a:rPr>
              <a:t>Schede</a:t>
            </a:r>
            <a:r>
              <a:rPr lang="en-US" sz="1400" dirty="0" smtClean="0">
                <a:solidFill>
                  <a:srgbClr val="008000"/>
                </a:solidFill>
              </a:rPr>
              <a:t> </a:t>
            </a:r>
            <a:r>
              <a:rPr lang="en-US" sz="1400" dirty="0">
                <a:solidFill>
                  <a:srgbClr val="008000"/>
                </a:solidFill>
              </a:rPr>
              <a:t>di test per </a:t>
            </a:r>
            <a:r>
              <a:rPr lang="en-US" sz="1400" dirty="0" smtClean="0">
                <a:solidFill>
                  <a:srgbClr val="008000"/>
                </a:solidFill>
              </a:rPr>
              <a:t>II </a:t>
            </a:r>
            <a:r>
              <a:rPr lang="en-US" sz="1400" dirty="0" err="1" smtClean="0">
                <a:solidFill>
                  <a:srgbClr val="008000"/>
                </a:solidFill>
              </a:rPr>
              <a:t>prototipo</a:t>
            </a:r>
            <a:r>
              <a:rPr lang="en-US" sz="1400" dirty="0" smtClean="0">
                <a:solidFill>
                  <a:srgbClr val="008000"/>
                </a:solidFill>
              </a:rPr>
              <a:t> FE </a:t>
            </a:r>
            <a:r>
              <a:rPr lang="en-US" sz="1400" dirty="0">
                <a:solidFill>
                  <a:srgbClr val="008000"/>
                </a:solidFill>
              </a:rPr>
              <a:t>chip per strip: </a:t>
            </a:r>
            <a:r>
              <a:rPr lang="en-US" sz="1400" dirty="0" err="1">
                <a:solidFill>
                  <a:srgbClr val="008000"/>
                </a:solidFill>
              </a:rPr>
              <a:t>testboard</a:t>
            </a:r>
            <a:r>
              <a:rPr lang="en-US" sz="1400" dirty="0">
                <a:solidFill>
                  <a:srgbClr val="008000"/>
                </a:solidFill>
              </a:rPr>
              <a:t> </a:t>
            </a:r>
            <a:r>
              <a:rPr lang="en-US" sz="1400" dirty="0" err="1">
                <a:solidFill>
                  <a:srgbClr val="008000"/>
                </a:solidFill>
              </a:rPr>
              <a:t>interfacciabile</a:t>
            </a:r>
            <a:r>
              <a:rPr lang="en-US" sz="1400" dirty="0">
                <a:solidFill>
                  <a:srgbClr val="008000"/>
                </a:solidFill>
              </a:rPr>
              <a:t> con PG/LA e DAQ-EDRO (3kE) e carriers (2kE) per 2 </a:t>
            </a:r>
            <a:r>
              <a:rPr lang="en-US" sz="1400" dirty="0" err="1">
                <a:solidFill>
                  <a:srgbClr val="008000"/>
                </a:solidFill>
              </a:rPr>
              <a:t>prototipi</a:t>
            </a:r>
            <a:r>
              <a:rPr lang="en-US" sz="1400" dirty="0">
                <a:solidFill>
                  <a:srgbClr val="008000"/>
                </a:solidFill>
              </a:rPr>
              <a:t> </a:t>
            </a:r>
          </a:p>
          <a:p>
            <a:pPr>
              <a:lnSpc>
                <a:spcPct val="90000"/>
              </a:lnSpc>
            </a:pPr>
            <a:r>
              <a:rPr lang="en-US" sz="1800" dirty="0"/>
              <a:t>MAPS:</a:t>
            </a:r>
          </a:p>
          <a:p>
            <a:pPr lvl="1">
              <a:lnSpc>
                <a:spcPct val="90000"/>
              </a:lnSpc>
            </a:pPr>
            <a:r>
              <a:rPr lang="en-US" sz="1600" dirty="0" err="1" smtClean="0"/>
              <a:t>Preparazione</a:t>
            </a:r>
            <a:r>
              <a:rPr lang="en-US" sz="1600" dirty="0" smtClean="0"/>
              <a:t> </a:t>
            </a:r>
            <a:r>
              <a:rPr lang="en-US" sz="1600" dirty="0" err="1" smtClean="0"/>
              <a:t>successiva</a:t>
            </a:r>
            <a:r>
              <a:rPr lang="en-US" sz="1600" dirty="0" smtClean="0"/>
              <a:t> </a:t>
            </a:r>
            <a:r>
              <a:rPr lang="en-US" sz="1600" dirty="0" err="1"/>
              <a:t>sottomissione</a:t>
            </a:r>
            <a:r>
              <a:rPr lang="en-US" sz="1600" dirty="0"/>
              <a:t> </a:t>
            </a:r>
            <a:r>
              <a:rPr lang="en-US" sz="1600" dirty="0" smtClean="0"/>
              <a:t>INMAPS </a:t>
            </a:r>
            <a:r>
              <a:rPr lang="en-US" sz="1600" dirty="0" err="1" smtClean="0"/>
              <a:t>rimandata</a:t>
            </a:r>
            <a:r>
              <a:rPr lang="en-US" sz="1600" dirty="0" smtClean="0"/>
              <a:t> al 2014.</a:t>
            </a:r>
            <a:endParaRPr lang="en-US" sz="1600" dirty="0" smtClean="0"/>
          </a:p>
          <a:p>
            <a:pPr>
              <a:lnSpc>
                <a:spcPct val="90000"/>
              </a:lnSpc>
            </a:pPr>
            <a:r>
              <a:rPr lang="en-US" sz="1800" dirty="0" smtClean="0"/>
              <a:t>Hybrid </a:t>
            </a:r>
            <a:r>
              <a:rPr lang="en-US" sz="1800" dirty="0"/>
              <a:t>Pixels: </a:t>
            </a:r>
            <a:r>
              <a:rPr lang="en-US" sz="1800" dirty="0" err="1"/>
              <a:t>Assottigliamento</a:t>
            </a:r>
            <a:r>
              <a:rPr lang="en-US" sz="1800" dirty="0"/>
              <a:t>/bump-</a:t>
            </a:r>
            <a:r>
              <a:rPr lang="en-US" sz="1800" dirty="0" smtClean="0"/>
              <a:t>bonding</a:t>
            </a:r>
          </a:p>
          <a:p>
            <a:pPr lvl="1">
              <a:lnSpc>
                <a:spcPct val="90000"/>
              </a:lnSpc>
            </a:pPr>
            <a:r>
              <a:rPr lang="en-US" sz="1800" dirty="0" err="1" smtClean="0"/>
              <a:t>Nessuna</a:t>
            </a:r>
            <a:r>
              <a:rPr lang="en-US" sz="1800" dirty="0" smtClean="0"/>
              <a:t> </a:t>
            </a:r>
            <a:r>
              <a:rPr lang="en-US" sz="1800" dirty="0" err="1" smtClean="0"/>
              <a:t>richiesta</a:t>
            </a:r>
            <a:r>
              <a:rPr lang="en-US" sz="1800" dirty="0" smtClean="0"/>
              <a:t> </a:t>
            </a:r>
            <a:r>
              <a:rPr lang="en-US" sz="1800" dirty="0" err="1" smtClean="0"/>
              <a:t>finanziaria</a:t>
            </a:r>
            <a:r>
              <a:rPr lang="en-US" sz="1800" dirty="0" smtClean="0"/>
              <a:t> </a:t>
            </a:r>
            <a:r>
              <a:rPr lang="en-US" sz="1800" dirty="0" err="1" smtClean="0"/>
              <a:t>associata</a:t>
            </a:r>
            <a:r>
              <a:rPr lang="en-US" sz="1800" dirty="0" smtClean="0"/>
              <a:t> (</a:t>
            </a:r>
            <a:r>
              <a:rPr lang="en-US" sz="1800" dirty="0" err="1" smtClean="0"/>
              <a:t>finanziamenti</a:t>
            </a:r>
            <a:r>
              <a:rPr lang="en-US" sz="1800" dirty="0" smtClean="0"/>
              <a:t> </a:t>
            </a:r>
            <a:r>
              <a:rPr lang="en-US" sz="1800" dirty="0" err="1" smtClean="0"/>
              <a:t>gia</a:t>
            </a:r>
            <a:r>
              <a:rPr lang="en-US" sz="1800" dirty="0" smtClean="0"/>
              <a:t>’ </a:t>
            </a:r>
            <a:r>
              <a:rPr lang="en-US" sz="1800" dirty="0" err="1" smtClean="0"/>
              <a:t>avuti</a:t>
            </a:r>
            <a:r>
              <a:rPr lang="en-US" sz="1800" dirty="0" smtClean="0"/>
              <a:t> </a:t>
            </a:r>
            <a:r>
              <a:rPr lang="en-US" sz="1800" dirty="0" err="1" smtClean="0"/>
              <a:t>nel</a:t>
            </a:r>
            <a:r>
              <a:rPr lang="en-US" sz="1800" dirty="0" smtClean="0"/>
              <a:t> 2012 ma chip Superpix1 </a:t>
            </a:r>
            <a:r>
              <a:rPr lang="en-US" sz="1800" dirty="0" err="1" smtClean="0"/>
              <a:t>ancora</a:t>
            </a:r>
            <a:r>
              <a:rPr lang="en-US" sz="1800" dirty="0" smtClean="0"/>
              <a:t> non in </a:t>
            </a:r>
            <a:r>
              <a:rPr lang="en-US" sz="1800" dirty="0" err="1" smtClean="0"/>
              <a:t>produzione</a:t>
            </a:r>
            <a:r>
              <a:rPr lang="en-US" sz="1800" dirty="0" smtClean="0"/>
              <a:t>) </a:t>
            </a:r>
            <a:endParaRPr lang="en-US" sz="1800" dirty="0"/>
          </a:p>
        </p:txBody>
      </p:sp>
      <p:sp>
        <p:nvSpPr>
          <p:cNvPr id="737283" name="Rectangle 3"/>
          <p:cNvSpPr>
            <a:spLocks noGrp="1" noChangeArrowheads="1"/>
          </p:cNvSpPr>
          <p:nvPr>
            <p:ph type="title"/>
          </p:nvPr>
        </p:nvSpPr>
        <p:spPr>
          <a:xfrm>
            <a:off x="990600" y="152400"/>
            <a:ext cx="7239000" cy="533400"/>
          </a:xfrm>
          <a:ln/>
        </p:spPr>
        <p:txBody>
          <a:bodyPr/>
          <a:lstStyle/>
          <a:p>
            <a:r>
              <a:rPr lang="en-US" sz="2800" dirty="0" smtClean="0"/>
              <a:t>SVT 2013 </a:t>
            </a:r>
            <a:r>
              <a:rPr lang="en-US" sz="2800" dirty="0"/>
              <a:t>– </a:t>
            </a:r>
            <a:r>
              <a:rPr lang="en-US" sz="2800" dirty="0" err="1" smtClean="0"/>
              <a:t>Attivita</a:t>
            </a:r>
            <a:r>
              <a:rPr lang="en-US" sz="2800" dirty="0" smtClean="0"/>
              <a:t> Pisa (I)</a:t>
            </a:r>
            <a:endParaRPr lang="en-US" sz="2800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286000" y="6477000"/>
            <a:ext cx="4343400" cy="457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SVT –</a:t>
            </a:r>
            <a:r>
              <a:rPr lang="en-US" dirty="0" err="1"/>
              <a:t>Preventivi</a:t>
            </a:r>
            <a:r>
              <a:rPr lang="en-US" dirty="0"/>
              <a:t> 2013,  June - 2013</a:t>
            </a:r>
          </a:p>
        </p:txBody>
      </p:sp>
    </p:spTree>
    <p:extLst>
      <p:ext uri="{BB962C8B-B14F-4D97-AF65-F5344CB8AC3E}">
        <p14:creationId xmlns:p14="http://schemas.microsoft.com/office/powerpoint/2010/main" val="1959066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G. Rizzo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0A6EB-EB61-454F-BC9E-81FA6EE9D1CB}" type="slidenum">
              <a:rPr lang="en-US"/>
              <a:pPr/>
              <a:t>6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7403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762000"/>
            <a:ext cx="7924800" cy="5410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800" dirty="0" err="1"/>
              <a:t>Nel</a:t>
            </a:r>
            <a:r>
              <a:rPr lang="en-US" sz="1800" dirty="0"/>
              <a:t> </a:t>
            </a:r>
            <a:r>
              <a:rPr lang="en-US" sz="1800" dirty="0" smtClean="0"/>
              <a:t>2013 </a:t>
            </a:r>
            <a:r>
              <a:rPr lang="en-US" sz="1800" dirty="0" err="1" smtClean="0"/>
              <a:t>dopo</a:t>
            </a:r>
            <a:r>
              <a:rPr lang="en-US" sz="1800" dirty="0"/>
              <a:t> </a:t>
            </a:r>
            <a:r>
              <a:rPr lang="en-US" sz="1800" dirty="0" err="1" smtClean="0"/>
              <a:t>realizzazione</a:t>
            </a:r>
            <a:r>
              <a:rPr lang="en-US" sz="1800" dirty="0" smtClean="0"/>
              <a:t> a fine 2012 </a:t>
            </a:r>
            <a:r>
              <a:rPr lang="en-US" sz="1800" dirty="0" err="1" smtClean="0"/>
              <a:t>primi</a:t>
            </a:r>
            <a:r>
              <a:rPr lang="en-US" sz="1800" dirty="0" smtClean="0"/>
              <a:t> </a:t>
            </a:r>
            <a:r>
              <a:rPr lang="en-US" sz="1800" dirty="0" err="1" smtClean="0"/>
              <a:t>prototipi</a:t>
            </a:r>
            <a:r>
              <a:rPr lang="en-US" sz="1800" dirty="0" smtClean="0"/>
              <a:t> </a:t>
            </a:r>
            <a:r>
              <a:rPr lang="en-US" sz="1800" dirty="0" err="1" smtClean="0"/>
              <a:t>meccanici</a:t>
            </a:r>
            <a:r>
              <a:rPr lang="en-US" sz="1800" dirty="0" smtClean="0"/>
              <a:t> L0 </a:t>
            </a:r>
            <a:r>
              <a:rPr lang="en-US" sz="1800" dirty="0"/>
              <a:t>pixel/</a:t>
            </a:r>
            <a:r>
              <a:rPr lang="en-US" sz="1800" dirty="0" err="1"/>
              <a:t>striplets</a:t>
            </a:r>
            <a:r>
              <a:rPr lang="en-US" sz="1800" dirty="0"/>
              <a:t> e </a:t>
            </a:r>
            <a:r>
              <a:rPr lang="en-US" sz="1800" dirty="0" err="1" smtClean="0"/>
              <a:t>arco</a:t>
            </a:r>
            <a:r>
              <a:rPr lang="en-US" sz="1800" dirty="0" smtClean="0"/>
              <a:t> </a:t>
            </a:r>
            <a:r>
              <a:rPr lang="en-US" sz="1800" dirty="0"/>
              <a:t>con </a:t>
            </a:r>
            <a:r>
              <a:rPr lang="en-US" sz="1800" dirty="0" err="1"/>
              <a:t>verifica</a:t>
            </a:r>
            <a:r>
              <a:rPr lang="en-US" sz="1800" dirty="0"/>
              <a:t> </a:t>
            </a:r>
            <a:r>
              <a:rPr lang="ja-JP" altLang="en-US" sz="1800" dirty="0">
                <a:latin typeface="Arial"/>
              </a:rPr>
              <a:t>“</a:t>
            </a:r>
            <a:r>
              <a:rPr lang="en-US" sz="1800" dirty="0" err="1"/>
              <a:t>solidita</a:t>
            </a:r>
            <a:r>
              <a:rPr lang="ja-JP" altLang="en-US" sz="1800" dirty="0">
                <a:latin typeface="Arial"/>
              </a:rPr>
              <a:t>’”</a:t>
            </a:r>
            <a:r>
              <a:rPr lang="en-US" sz="1800" dirty="0"/>
              <a:t> </a:t>
            </a:r>
            <a:r>
              <a:rPr lang="en-US" sz="1800" dirty="0" err="1"/>
              <a:t>termostrutturale</a:t>
            </a:r>
            <a:r>
              <a:rPr lang="en-US" sz="1800" dirty="0"/>
              <a:t> del design TDR, </a:t>
            </a:r>
            <a:r>
              <a:rPr lang="en-US" sz="1800" dirty="0" err="1"/>
              <a:t>si</a:t>
            </a:r>
            <a:r>
              <a:rPr lang="en-US" sz="1800" dirty="0"/>
              <a:t> </a:t>
            </a:r>
            <a:r>
              <a:rPr lang="en-US" sz="1800" dirty="0" err="1"/>
              <a:t>procedera</a:t>
            </a:r>
            <a:r>
              <a:rPr lang="ja-JP" altLang="en-US" sz="1800" dirty="0">
                <a:latin typeface="Arial"/>
              </a:rPr>
              <a:t>’</a:t>
            </a:r>
            <a:r>
              <a:rPr lang="en-US" sz="1800" dirty="0"/>
              <a:t> </a:t>
            </a:r>
            <a:r>
              <a:rPr lang="en-US" sz="1800" dirty="0" err="1"/>
              <a:t>alla</a:t>
            </a:r>
            <a:r>
              <a:rPr lang="en-US" sz="1800" dirty="0"/>
              <a:t> </a:t>
            </a:r>
            <a:r>
              <a:rPr lang="en-US" sz="1800" dirty="0" err="1"/>
              <a:t>rivisitazione</a:t>
            </a:r>
            <a:r>
              <a:rPr lang="en-US" sz="1800" dirty="0"/>
              <a:t> </a:t>
            </a:r>
            <a:r>
              <a:rPr lang="en-US" sz="1800" dirty="0" smtClean="0"/>
              <a:t>del design </a:t>
            </a:r>
            <a:r>
              <a:rPr lang="en-US" sz="1800" dirty="0" err="1"/>
              <a:t>dei</a:t>
            </a:r>
            <a:r>
              <a:rPr lang="en-US" sz="1800" dirty="0"/>
              <a:t> </a:t>
            </a:r>
            <a:r>
              <a:rPr lang="en-US" sz="1800" dirty="0" smtClean="0"/>
              <a:t>moduli, </a:t>
            </a:r>
            <a:r>
              <a:rPr lang="en-US" sz="1800" dirty="0"/>
              <a:t>jigs </a:t>
            </a:r>
            <a:r>
              <a:rPr lang="en-US" sz="1800" dirty="0" smtClean="0"/>
              <a:t>e </a:t>
            </a:r>
            <a:r>
              <a:rPr lang="en-US" sz="1800" dirty="0" smtClean="0"/>
              <a:t>procedure </a:t>
            </a:r>
            <a:r>
              <a:rPr lang="en-US" sz="1800" dirty="0" smtClean="0"/>
              <a:t>di </a:t>
            </a:r>
            <a:r>
              <a:rPr lang="en-US" sz="1800" dirty="0" err="1" smtClean="0"/>
              <a:t>assemblaggio</a:t>
            </a:r>
            <a:r>
              <a:rPr lang="en-US" sz="1800" dirty="0"/>
              <a:t> </a:t>
            </a:r>
            <a:r>
              <a:rPr lang="en-US" sz="1800" dirty="0" smtClean="0"/>
              <a:t>e </a:t>
            </a:r>
            <a:r>
              <a:rPr lang="en-US" sz="1800" dirty="0" err="1" smtClean="0"/>
              <a:t>alla</a:t>
            </a:r>
            <a:r>
              <a:rPr lang="en-US" sz="1800" dirty="0" smtClean="0"/>
              <a:t> </a:t>
            </a:r>
            <a:r>
              <a:rPr lang="en-US" sz="1800" dirty="0" err="1" smtClean="0"/>
              <a:t>costruzione</a:t>
            </a:r>
            <a:r>
              <a:rPr lang="en-US" sz="1800" dirty="0" smtClean="0"/>
              <a:t> </a:t>
            </a:r>
            <a:r>
              <a:rPr lang="en-US" sz="1800" dirty="0" err="1" smtClean="0"/>
              <a:t>dei</a:t>
            </a:r>
            <a:r>
              <a:rPr lang="en-US" sz="1800" dirty="0" smtClean="0"/>
              <a:t> </a:t>
            </a:r>
            <a:r>
              <a:rPr lang="en-US" sz="1800" dirty="0" err="1" smtClean="0"/>
              <a:t>seguenti</a:t>
            </a:r>
            <a:r>
              <a:rPr lang="en-US" sz="1800" dirty="0" smtClean="0"/>
              <a:t> </a:t>
            </a:r>
            <a:r>
              <a:rPr lang="en-US" sz="1800" dirty="0" err="1" smtClean="0"/>
              <a:t>prototipi</a:t>
            </a:r>
            <a:r>
              <a:rPr lang="en-US" sz="1800" dirty="0" smtClean="0"/>
              <a:t>:</a:t>
            </a:r>
            <a:r>
              <a:rPr lang="en-US" sz="1800" dirty="0" smtClean="0"/>
              <a:t> </a:t>
            </a:r>
            <a:endParaRPr lang="en-US" sz="1800" dirty="0"/>
          </a:p>
          <a:p>
            <a:pPr marL="800100" lvl="1" indent="-342900">
              <a:lnSpc>
                <a:spcPct val="90000"/>
              </a:lnSpc>
              <a:buFont typeface="+mj-lt"/>
              <a:buAutoNum type="arabicPeriod"/>
            </a:pPr>
            <a:r>
              <a:rPr lang="en-US" sz="1600" dirty="0" smtClean="0"/>
              <a:t>II </a:t>
            </a:r>
            <a:r>
              <a:rPr lang="en-US" sz="1600" dirty="0" err="1" smtClean="0"/>
              <a:t>prototipo</a:t>
            </a:r>
            <a:r>
              <a:rPr lang="en-US" sz="1600" dirty="0" smtClean="0"/>
              <a:t> </a:t>
            </a:r>
            <a:r>
              <a:rPr lang="en-US" sz="1600" dirty="0" err="1" smtClean="0"/>
              <a:t>meccanico</a:t>
            </a:r>
            <a:r>
              <a:rPr lang="en-US" sz="1600" dirty="0" smtClean="0"/>
              <a:t> </a:t>
            </a:r>
            <a:r>
              <a:rPr lang="en-US" sz="1600" dirty="0" smtClean="0"/>
              <a:t>con </a:t>
            </a:r>
            <a:r>
              <a:rPr lang="en-US" sz="1600" dirty="0" err="1" smtClean="0"/>
              <a:t>microincollaggio</a:t>
            </a:r>
            <a:r>
              <a:rPr lang="en-US" sz="1600" dirty="0" smtClean="0"/>
              <a:t> e </a:t>
            </a:r>
            <a:r>
              <a:rPr lang="en-US" sz="1600" dirty="0" err="1" smtClean="0"/>
              <a:t>saldature</a:t>
            </a:r>
            <a:r>
              <a:rPr lang="en-US" sz="1600" dirty="0" smtClean="0"/>
              <a:t> </a:t>
            </a:r>
            <a:r>
              <a:rPr lang="en-US" sz="1600" dirty="0" smtClean="0"/>
              <a:t>del Layer0</a:t>
            </a:r>
          </a:p>
          <a:p>
            <a:pPr marL="800100" lvl="1" indent="-342900">
              <a:lnSpc>
                <a:spcPct val="90000"/>
              </a:lnSpc>
              <a:buFont typeface="+mj-lt"/>
              <a:buAutoNum type="arabicPeriod"/>
            </a:pPr>
            <a:r>
              <a:rPr lang="en-US" sz="1600" dirty="0" smtClean="0"/>
              <a:t>II </a:t>
            </a:r>
            <a:r>
              <a:rPr lang="en-US" sz="1600" dirty="0" err="1"/>
              <a:t>prototipo</a:t>
            </a:r>
            <a:r>
              <a:rPr lang="en-US" sz="1600" dirty="0"/>
              <a:t> </a:t>
            </a:r>
            <a:r>
              <a:rPr lang="en-US" sz="1600" dirty="0" err="1"/>
              <a:t>meccanico</a:t>
            </a:r>
            <a:r>
              <a:rPr lang="en-US" sz="1600" dirty="0"/>
              <a:t> </a:t>
            </a:r>
            <a:r>
              <a:rPr lang="en-US" sz="1600" dirty="0"/>
              <a:t>con </a:t>
            </a:r>
            <a:r>
              <a:rPr lang="en-US" sz="1600" dirty="0" err="1"/>
              <a:t>microincollaggio</a:t>
            </a:r>
            <a:r>
              <a:rPr lang="en-US" sz="1600" dirty="0"/>
              <a:t> </a:t>
            </a:r>
            <a:r>
              <a:rPr lang="en-US" sz="1600" dirty="0" smtClean="0"/>
              <a:t> </a:t>
            </a:r>
            <a:r>
              <a:rPr lang="en-US" sz="1600" dirty="0"/>
              <a:t>e </a:t>
            </a:r>
            <a:r>
              <a:rPr lang="en-US" sz="1600" dirty="0" err="1"/>
              <a:t>saldature</a:t>
            </a:r>
            <a:r>
              <a:rPr lang="en-US" sz="1600" dirty="0"/>
              <a:t> </a:t>
            </a:r>
            <a:r>
              <a:rPr lang="en-US" sz="1600" dirty="0" err="1" smtClean="0"/>
              <a:t>dell’</a:t>
            </a:r>
            <a:r>
              <a:rPr lang="en-US" sz="1600" dirty="0" err="1" smtClean="0"/>
              <a:t>arco</a:t>
            </a:r>
            <a:endParaRPr lang="en-US" sz="1600" dirty="0" smtClean="0"/>
          </a:p>
          <a:p>
            <a:pPr marL="800100" lvl="1" indent="-342900">
              <a:lnSpc>
                <a:spcPct val="90000"/>
              </a:lnSpc>
              <a:buFont typeface="+mj-lt"/>
              <a:buAutoNum type="arabicPeriod"/>
            </a:pPr>
            <a:r>
              <a:rPr lang="en-US" sz="1600" dirty="0" smtClean="0"/>
              <a:t>I </a:t>
            </a:r>
            <a:r>
              <a:rPr lang="en-US" sz="1600" dirty="0" err="1" smtClean="0"/>
              <a:t>prototipo</a:t>
            </a:r>
            <a:r>
              <a:rPr lang="en-US" sz="1600" dirty="0" smtClean="0"/>
              <a:t> </a:t>
            </a:r>
            <a:r>
              <a:rPr lang="en-US" sz="1600" dirty="0" err="1" smtClean="0"/>
              <a:t>meccanico</a:t>
            </a:r>
            <a:r>
              <a:rPr lang="en-US" sz="1600" dirty="0" smtClean="0"/>
              <a:t> L1-2 </a:t>
            </a:r>
            <a:r>
              <a:rPr lang="en-US" sz="1600" dirty="0" err="1" smtClean="0"/>
              <a:t>sestante</a:t>
            </a:r>
            <a:r>
              <a:rPr lang="en-US" sz="1600" dirty="0" smtClean="0"/>
              <a:t> (da </a:t>
            </a:r>
            <a:r>
              <a:rPr lang="en-US" sz="1600" dirty="0" err="1" smtClean="0"/>
              <a:t>capire</a:t>
            </a:r>
            <a:r>
              <a:rPr lang="en-US" sz="1600" dirty="0" smtClean="0"/>
              <a:t> se </a:t>
            </a:r>
            <a:r>
              <a:rPr lang="en-US" sz="1600" dirty="0" err="1" smtClean="0"/>
              <a:t>ce</a:t>
            </a:r>
            <a:r>
              <a:rPr lang="en-US" sz="1600" dirty="0" smtClean="0"/>
              <a:t> la </a:t>
            </a:r>
            <a:r>
              <a:rPr lang="en-US" sz="1600" dirty="0" err="1" smtClean="0"/>
              <a:t>facciamo</a:t>
            </a:r>
            <a:r>
              <a:rPr lang="en-US" sz="1600" dirty="0" smtClean="0"/>
              <a:t>)</a:t>
            </a:r>
          </a:p>
          <a:p>
            <a:pPr marL="1028700" lvl="2" indent="-171450">
              <a:lnSpc>
                <a:spcPct val="90000"/>
              </a:lnSpc>
            </a:pPr>
            <a:r>
              <a:rPr lang="en-US" sz="1400" dirty="0" err="1"/>
              <a:t>Chiedere</a:t>
            </a:r>
            <a:r>
              <a:rPr lang="en-US" sz="1400" dirty="0"/>
              <a:t> </a:t>
            </a:r>
            <a:r>
              <a:rPr lang="en-US" sz="1400" dirty="0" err="1"/>
              <a:t>sensori</a:t>
            </a:r>
            <a:r>
              <a:rPr lang="en-US" sz="1400" dirty="0"/>
              <a:t> </a:t>
            </a:r>
            <a:r>
              <a:rPr lang="en-US" sz="1400" dirty="0" err="1"/>
              <a:t>meccanici</a:t>
            </a:r>
            <a:r>
              <a:rPr lang="en-US" sz="1400" dirty="0"/>
              <a:t> a TS per L1-L2 e fare </a:t>
            </a:r>
            <a:r>
              <a:rPr lang="en-US" sz="1400" dirty="0" err="1"/>
              <a:t>richieste</a:t>
            </a:r>
            <a:r>
              <a:rPr lang="en-US" sz="1400" dirty="0"/>
              <a:t> a Pisa per </a:t>
            </a:r>
            <a:r>
              <a:rPr lang="en-US" sz="1400" dirty="0" err="1"/>
              <a:t>costruzione</a:t>
            </a:r>
            <a:r>
              <a:rPr lang="en-US" sz="1400" dirty="0"/>
              <a:t> moduli</a:t>
            </a:r>
            <a:r>
              <a:rPr lang="en-US" sz="1400" dirty="0" smtClean="0"/>
              <a:t>.</a:t>
            </a:r>
          </a:p>
          <a:p>
            <a:pPr marL="800100" lvl="1" indent="-342900">
              <a:lnSpc>
                <a:spcPct val="90000"/>
              </a:lnSpc>
              <a:buFont typeface="+mj-lt"/>
              <a:buAutoNum type="arabicPeriod"/>
            </a:pPr>
            <a:r>
              <a:rPr lang="en-US" sz="1600" dirty="0" err="1"/>
              <a:t>Assemblaggio</a:t>
            </a:r>
            <a:r>
              <a:rPr lang="en-US" sz="1600" dirty="0"/>
              <a:t> di un </a:t>
            </a:r>
            <a:r>
              <a:rPr lang="en-US" sz="1600" dirty="0" err="1"/>
              <a:t>prototipo</a:t>
            </a:r>
            <a:r>
              <a:rPr lang="en-US" sz="1600" dirty="0"/>
              <a:t> di Layer0 </a:t>
            </a:r>
            <a:r>
              <a:rPr lang="en-US" sz="1600" dirty="0" err="1"/>
              <a:t>elettricamente</a:t>
            </a:r>
            <a:r>
              <a:rPr lang="en-US" sz="1600" dirty="0"/>
              <a:t> </a:t>
            </a:r>
            <a:r>
              <a:rPr lang="en-US" sz="1600" dirty="0" err="1"/>
              <a:t>funzionante</a:t>
            </a:r>
            <a:r>
              <a:rPr lang="en-US" sz="1600" dirty="0"/>
              <a:t> con </a:t>
            </a:r>
            <a:r>
              <a:rPr lang="en-US" sz="1600" dirty="0" err="1"/>
              <a:t>sensori</a:t>
            </a:r>
            <a:r>
              <a:rPr lang="en-US" sz="1600" dirty="0"/>
              <a:t> </a:t>
            </a:r>
            <a:r>
              <a:rPr lang="en-US" sz="1600" dirty="0" err="1"/>
              <a:t>fanout</a:t>
            </a:r>
            <a:r>
              <a:rPr lang="en-US" sz="1600" dirty="0"/>
              <a:t> e chip </a:t>
            </a:r>
            <a:r>
              <a:rPr lang="en-US" sz="1600" dirty="0" err="1"/>
              <a:t>prototipi</a:t>
            </a:r>
            <a:r>
              <a:rPr lang="en-US" sz="1600" dirty="0"/>
              <a:t> 64 </a:t>
            </a:r>
            <a:r>
              <a:rPr lang="en-US" sz="1600" dirty="0" err="1"/>
              <a:t>ch.</a:t>
            </a:r>
            <a:r>
              <a:rPr lang="en-US" sz="1600" dirty="0"/>
              <a:t> </a:t>
            </a:r>
            <a:r>
              <a:rPr lang="en-US" sz="1600" dirty="0" err="1">
                <a:solidFill>
                  <a:srgbClr val="008000"/>
                </a:solidFill>
              </a:rPr>
              <a:t>Capire</a:t>
            </a:r>
            <a:r>
              <a:rPr lang="en-US" sz="1600" dirty="0">
                <a:solidFill>
                  <a:srgbClr val="008000"/>
                </a:solidFill>
              </a:rPr>
              <a:t> </a:t>
            </a:r>
            <a:r>
              <a:rPr lang="en-US" sz="1600" dirty="0" err="1">
                <a:solidFill>
                  <a:srgbClr val="008000"/>
                </a:solidFill>
              </a:rPr>
              <a:t>costi</a:t>
            </a:r>
            <a:r>
              <a:rPr lang="en-US" sz="1600" dirty="0">
                <a:solidFill>
                  <a:srgbClr val="008000"/>
                </a:solidFill>
              </a:rPr>
              <a:t> </a:t>
            </a:r>
            <a:r>
              <a:rPr lang="en-US" sz="1600" dirty="0" err="1">
                <a:solidFill>
                  <a:srgbClr val="008000"/>
                </a:solidFill>
              </a:rPr>
              <a:t>allestimento</a:t>
            </a:r>
            <a:r>
              <a:rPr lang="en-US" sz="1600" dirty="0">
                <a:solidFill>
                  <a:srgbClr val="008000"/>
                </a:solidFill>
              </a:rPr>
              <a:t> </a:t>
            </a:r>
            <a:r>
              <a:rPr lang="en-US" sz="1600" dirty="0" err="1">
                <a:solidFill>
                  <a:srgbClr val="008000"/>
                </a:solidFill>
              </a:rPr>
              <a:t>ed</a:t>
            </a:r>
            <a:r>
              <a:rPr lang="en-US" sz="1600" dirty="0">
                <a:solidFill>
                  <a:srgbClr val="008000"/>
                </a:solidFill>
              </a:rPr>
              <a:t> </a:t>
            </a:r>
            <a:r>
              <a:rPr lang="en-US" sz="1600" dirty="0" err="1">
                <a:solidFill>
                  <a:srgbClr val="008000"/>
                </a:solidFill>
              </a:rPr>
              <a:t>eventuale</a:t>
            </a:r>
            <a:r>
              <a:rPr lang="en-US" sz="1600" dirty="0">
                <a:solidFill>
                  <a:srgbClr val="008000"/>
                </a:solidFill>
              </a:rPr>
              <a:t> test</a:t>
            </a:r>
            <a:r>
              <a:rPr lang="en-US" sz="1600" dirty="0" smtClean="0">
                <a:solidFill>
                  <a:srgbClr val="008000"/>
                </a:solidFill>
              </a:rPr>
              <a:t>. </a:t>
            </a:r>
            <a:r>
              <a:rPr lang="en-US" sz="1600" dirty="0" err="1" smtClean="0">
                <a:solidFill>
                  <a:srgbClr val="008000"/>
                </a:solidFill>
              </a:rPr>
              <a:t>Testboard</a:t>
            </a:r>
            <a:r>
              <a:rPr lang="en-US" sz="1600" dirty="0" smtClean="0">
                <a:solidFill>
                  <a:srgbClr val="008000"/>
                </a:solidFill>
              </a:rPr>
              <a:t> </a:t>
            </a:r>
            <a:r>
              <a:rPr lang="en-US" sz="1600" dirty="0" err="1" smtClean="0">
                <a:solidFill>
                  <a:srgbClr val="008000"/>
                </a:solidFill>
              </a:rPr>
              <a:t>modificata</a:t>
            </a:r>
            <a:r>
              <a:rPr lang="en-US" sz="1600" dirty="0" smtClean="0">
                <a:solidFill>
                  <a:srgbClr val="008000"/>
                </a:solidFill>
              </a:rPr>
              <a:t> per test non </a:t>
            </a:r>
            <a:r>
              <a:rPr lang="en-US" sz="1600" dirty="0" err="1" smtClean="0">
                <a:solidFill>
                  <a:srgbClr val="008000"/>
                </a:solidFill>
              </a:rPr>
              <a:t>su</a:t>
            </a:r>
            <a:r>
              <a:rPr lang="en-US" sz="1600" dirty="0" smtClean="0">
                <a:solidFill>
                  <a:srgbClr val="008000"/>
                </a:solidFill>
              </a:rPr>
              <a:t> carrier ma </a:t>
            </a:r>
            <a:r>
              <a:rPr lang="en-US" sz="1600" dirty="0" err="1" smtClean="0">
                <a:solidFill>
                  <a:srgbClr val="008000"/>
                </a:solidFill>
              </a:rPr>
              <a:t>su</a:t>
            </a:r>
            <a:r>
              <a:rPr lang="en-US" sz="1600" dirty="0" smtClean="0">
                <a:solidFill>
                  <a:srgbClr val="008000"/>
                </a:solidFill>
              </a:rPr>
              <a:t> HDI </a:t>
            </a:r>
            <a:r>
              <a:rPr lang="en-US" sz="1600" dirty="0" err="1" smtClean="0">
                <a:solidFill>
                  <a:srgbClr val="008000"/>
                </a:solidFill>
              </a:rPr>
              <a:t>equivalente</a:t>
            </a:r>
            <a:r>
              <a:rPr lang="en-US" sz="1600" dirty="0" smtClean="0">
                <a:solidFill>
                  <a:srgbClr val="008000"/>
                </a:solidFill>
              </a:rPr>
              <a:t>?</a:t>
            </a:r>
            <a:endParaRPr lang="en-US" sz="1600" dirty="0"/>
          </a:p>
          <a:p>
            <a:pPr lvl="1">
              <a:lnSpc>
                <a:spcPct val="90000"/>
              </a:lnSpc>
              <a:buFont typeface="Wingdings" charset="2"/>
              <a:buChar char="Ø"/>
            </a:pPr>
            <a:r>
              <a:rPr lang="en-US" sz="1800" dirty="0" err="1" smtClean="0">
                <a:solidFill>
                  <a:srgbClr val="FF0000"/>
                </a:solidFill>
              </a:rPr>
              <a:t>Attivita</a:t>
            </a:r>
            <a:r>
              <a:rPr lang="en-US" sz="1800" dirty="0" smtClean="0">
                <a:solidFill>
                  <a:srgbClr val="FF0000"/>
                </a:solidFill>
              </a:rPr>
              <a:t>’ correlate </a:t>
            </a:r>
            <a:r>
              <a:rPr lang="en-US" sz="1800" dirty="0" err="1" smtClean="0">
                <a:solidFill>
                  <a:srgbClr val="FF0000"/>
                </a:solidFill>
              </a:rPr>
              <a:t>alla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</a:rPr>
              <a:t>costruzione</a:t>
            </a:r>
            <a:r>
              <a:rPr lang="en-US" sz="1800" dirty="0" smtClean="0">
                <a:solidFill>
                  <a:srgbClr val="FF0000"/>
                </a:solidFill>
              </a:rPr>
              <a:t> moduli con </a:t>
            </a:r>
            <a:r>
              <a:rPr lang="en-US" sz="1800" dirty="0" err="1" smtClean="0">
                <a:solidFill>
                  <a:srgbClr val="FF0000"/>
                </a:solidFill>
              </a:rPr>
              <a:t>richieste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  <a:endParaRPr lang="en-US" sz="1800" dirty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  <a:buFont typeface="Wingdings" charset="2"/>
              <a:buChar char="Ø"/>
            </a:pPr>
            <a:r>
              <a:rPr lang="en-US" sz="1400" dirty="0" err="1" smtClean="0"/>
              <a:t>Importante</a:t>
            </a:r>
            <a:r>
              <a:rPr lang="en-US" sz="1400" dirty="0" smtClean="0"/>
              <a:t> </a:t>
            </a:r>
            <a:r>
              <a:rPr lang="en-US" sz="1400" dirty="0" err="1" smtClean="0"/>
              <a:t>che</a:t>
            </a:r>
            <a:r>
              <a:rPr lang="en-US" sz="1400" dirty="0" smtClean="0"/>
              <a:t> </a:t>
            </a:r>
            <a:r>
              <a:rPr lang="en-US" sz="1400" dirty="0" err="1" smtClean="0"/>
              <a:t>l’incollaggio</a:t>
            </a:r>
            <a:r>
              <a:rPr lang="en-US" sz="1400" dirty="0" smtClean="0"/>
              <a:t> </a:t>
            </a:r>
            <a:r>
              <a:rPr lang="en-US" sz="1400" dirty="0" err="1" smtClean="0"/>
              <a:t>dei</a:t>
            </a:r>
            <a:r>
              <a:rPr lang="en-US" sz="1400" dirty="0" smtClean="0"/>
              <a:t> due </a:t>
            </a:r>
            <a:r>
              <a:rPr lang="en-US" sz="1400" dirty="0" err="1" smtClean="0"/>
              <a:t>fanout</a:t>
            </a:r>
            <a:r>
              <a:rPr lang="en-US" sz="1400" dirty="0" smtClean="0"/>
              <a:t> e </a:t>
            </a:r>
            <a:r>
              <a:rPr lang="en-US" sz="1400" dirty="0" err="1" smtClean="0"/>
              <a:t>sul</a:t>
            </a:r>
            <a:r>
              <a:rPr lang="en-US" sz="1400" dirty="0" smtClean="0"/>
              <a:t> </a:t>
            </a:r>
            <a:r>
              <a:rPr lang="en-US" sz="1400" dirty="0" err="1" smtClean="0"/>
              <a:t>sensore</a:t>
            </a:r>
            <a:r>
              <a:rPr lang="en-US" sz="1400" dirty="0" smtClean="0"/>
              <a:t> </a:t>
            </a:r>
            <a:r>
              <a:rPr lang="en-US" sz="1400" dirty="0" err="1" smtClean="0"/>
              <a:t>sia</a:t>
            </a:r>
            <a:r>
              <a:rPr lang="en-US" sz="1400" dirty="0" smtClean="0"/>
              <a:t> </a:t>
            </a:r>
            <a:r>
              <a:rPr lang="en-US" sz="1400" dirty="0" err="1" smtClean="0"/>
              <a:t>fatto</a:t>
            </a:r>
            <a:r>
              <a:rPr lang="en-US" sz="1400" dirty="0" smtClean="0"/>
              <a:t> in </a:t>
            </a:r>
            <a:r>
              <a:rPr lang="en-US" sz="1400" dirty="0" err="1" smtClean="0"/>
              <a:t>modo</a:t>
            </a:r>
            <a:r>
              <a:rPr lang="en-US" sz="1400" dirty="0" smtClean="0"/>
              <a:t> </a:t>
            </a:r>
            <a:r>
              <a:rPr lang="en-US" sz="1400" dirty="0" err="1" smtClean="0"/>
              <a:t>ripetibile</a:t>
            </a:r>
            <a:r>
              <a:rPr lang="en-US" sz="1400" dirty="0" smtClean="0"/>
              <a:t> e con </a:t>
            </a:r>
            <a:r>
              <a:rPr lang="en-US" sz="1400" dirty="0" err="1" smtClean="0"/>
              <a:t>minimizzazione</a:t>
            </a:r>
            <a:r>
              <a:rPr lang="en-US" sz="1400" dirty="0" smtClean="0"/>
              <a:t> strati </a:t>
            </a:r>
            <a:r>
              <a:rPr lang="en-US" sz="1400" dirty="0" err="1" smtClean="0"/>
              <a:t>colla</a:t>
            </a:r>
            <a:r>
              <a:rPr lang="en-US" sz="1400" dirty="0" smtClean="0"/>
              <a:t>. </a:t>
            </a:r>
            <a:r>
              <a:rPr lang="en-US" sz="1400" dirty="0" err="1" smtClean="0"/>
              <a:t>Sistema</a:t>
            </a:r>
            <a:r>
              <a:rPr lang="en-US" sz="1400" dirty="0" smtClean="0"/>
              <a:t> di </a:t>
            </a:r>
            <a:r>
              <a:rPr lang="en-US" sz="1400" dirty="0" err="1" smtClean="0"/>
              <a:t>microdispensing</a:t>
            </a:r>
            <a:r>
              <a:rPr lang="en-US" sz="1400" dirty="0" smtClean="0"/>
              <a:t> di </a:t>
            </a:r>
            <a:r>
              <a:rPr lang="en-US" sz="1400" dirty="0" err="1" smtClean="0"/>
              <a:t>colla</a:t>
            </a:r>
            <a:r>
              <a:rPr lang="en-US" sz="1400" dirty="0" smtClean="0"/>
              <a:t> da </a:t>
            </a:r>
            <a:r>
              <a:rPr lang="en-US" sz="1400" dirty="0" err="1" smtClean="0"/>
              <a:t>ottimizzare</a:t>
            </a:r>
            <a:r>
              <a:rPr lang="en-US" sz="1400" dirty="0" smtClean="0"/>
              <a:t>. </a:t>
            </a:r>
            <a:r>
              <a:rPr lang="en-US" sz="1400" dirty="0" err="1" smtClean="0"/>
              <a:t>Attività</a:t>
            </a:r>
            <a:r>
              <a:rPr lang="en-US" sz="1400" dirty="0" smtClean="0"/>
              <a:t> di test </a:t>
            </a:r>
            <a:r>
              <a:rPr lang="en-US" sz="1400" dirty="0"/>
              <a:t>e  </a:t>
            </a:r>
            <a:r>
              <a:rPr lang="en-US" sz="1400" dirty="0" err="1"/>
              <a:t>calibrazione</a:t>
            </a:r>
            <a:r>
              <a:rPr lang="en-US" sz="1400" dirty="0"/>
              <a:t>/</a:t>
            </a:r>
            <a:r>
              <a:rPr lang="en-US" sz="1400" dirty="0" err="1"/>
              <a:t>sviluppo</a:t>
            </a:r>
            <a:r>
              <a:rPr lang="en-US" sz="1400" dirty="0"/>
              <a:t> </a:t>
            </a:r>
            <a:r>
              <a:rPr lang="en-US" sz="1400" dirty="0" err="1"/>
              <a:t>microincollaggio</a:t>
            </a:r>
            <a:r>
              <a:rPr lang="en-US" sz="1400" dirty="0"/>
              <a:t> con </a:t>
            </a:r>
            <a:r>
              <a:rPr lang="en-US" sz="1400" dirty="0" err="1"/>
              <a:t>tecnica</a:t>
            </a:r>
            <a:r>
              <a:rPr lang="en-US" sz="1400" dirty="0"/>
              <a:t> </a:t>
            </a:r>
            <a:r>
              <a:rPr lang="en-US" sz="1400" dirty="0" err="1"/>
              <a:t>microdrop</a:t>
            </a:r>
            <a:r>
              <a:rPr lang="en-US" sz="1400" dirty="0"/>
              <a:t> da </a:t>
            </a:r>
            <a:r>
              <a:rPr lang="en-US" sz="1400" dirty="0" err="1"/>
              <a:t>applicare</a:t>
            </a:r>
            <a:r>
              <a:rPr lang="en-US" sz="1400" dirty="0"/>
              <a:t> </a:t>
            </a:r>
            <a:r>
              <a:rPr lang="en-US" sz="1400" dirty="0" err="1"/>
              <a:t>su</a:t>
            </a:r>
            <a:r>
              <a:rPr lang="en-US" sz="1400" dirty="0"/>
              <a:t> </a:t>
            </a:r>
            <a:r>
              <a:rPr lang="en-US" sz="1400" dirty="0" err="1"/>
              <a:t>microincollaggio</a:t>
            </a:r>
            <a:r>
              <a:rPr lang="en-US" sz="1400" dirty="0"/>
              <a:t> Si-</a:t>
            </a:r>
            <a:r>
              <a:rPr lang="en-US" sz="1400" dirty="0" err="1"/>
              <a:t>fanout</a:t>
            </a:r>
            <a:r>
              <a:rPr lang="en-US" sz="1400" dirty="0"/>
              <a:t> e </a:t>
            </a:r>
            <a:r>
              <a:rPr lang="en-US" sz="1400" dirty="0" err="1"/>
              <a:t>fanout-fanout</a:t>
            </a:r>
            <a:r>
              <a:rPr lang="en-US" sz="1400" dirty="0"/>
              <a:t> </a:t>
            </a:r>
            <a:endParaRPr lang="en-US" sz="1400" dirty="0"/>
          </a:p>
          <a:p>
            <a:pPr lvl="1">
              <a:lnSpc>
                <a:spcPct val="90000"/>
              </a:lnSpc>
              <a:buFont typeface="Wingdings" charset="2"/>
              <a:buChar char="Ø"/>
            </a:pPr>
            <a:r>
              <a:rPr lang="en-US" sz="1400" dirty="0" err="1" smtClean="0"/>
              <a:t>modifiche</a:t>
            </a:r>
            <a:r>
              <a:rPr lang="en-US" sz="1400" dirty="0" smtClean="0"/>
              <a:t> </a:t>
            </a:r>
            <a:r>
              <a:rPr lang="en-US" sz="1400" dirty="0" err="1"/>
              <a:t>jiigs</a:t>
            </a:r>
            <a:r>
              <a:rPr lang="en-US" sz="1400" dirty="0"/>
              <a:t>  per moduli con design finale </a:t>
            </a:r>
          </a:p>
          <a:p>
            <a:pPr lvl="1">
              <a:lnSpc>
                <a:spcPct val="90000"/>
              </a:lnSpc>
              <a:buFont typeface="Wingdings" charset="2"/>
              <a:buChar char="Ø"/>
            </a:pPr>
            <a:r>
              <a:rPr lang="en-US" sz="1400" dirty="0" err="1" smtClean="0"/>
              <a:t>Allestimento</a:t>
            </a:r>
            <a:r>
              <a:rPr lang="en-US" sz="1400" dirty="0" smtClean="0"/>
              <a:t> </a:t>
            </a:r>
            <a:r>
              <a:rPr lang="en-US" sz="1400" dirty="0" err="1" smtClean="0"/>
              <a:t>stazione</a:t>
            </a:r>
            <a:r>
              <a:rPr lang="en-US" sz="1400" dirty="0" smtClean="0"/>
              <a:t> </a:t>
            </a:r>
            <a:r>
              <a:rPr lang="en-US" sz="1400" dirty="0" smtClean="0"/>
              <a:t>Gantry </a:t>
            </a:r>
            <a:r>
              <a:rPr lang="en-US" sz="1400" dirty="0" err="1" smtClean="0"/>
              <a:t>Aerotech</a:t>
            </a:r>
            <a:r>
              <a:rPr lang="en-US" sz="1400" dirty="0" smtClean="0"/>
              <a:t> per </a:t>
            </a:r>
            <a:r>
              <a:rPr lang="en-US" sz="1400" dirty="0" err="1" smtClean="0"/>
              <a:t>incollaggio</a:t>
            </a:r>
            <a:r>
              <a:rPr lang="en-US" sz="1400" dirty="0" smtClean="0"/>
              <a:t>/assembly</a:t>
            </a:r>
            <a:r>
              <a:rPr lang="en-US" sz="1400" dirty="0" smtClean="0"/>
              <a:t> </a:t>
            </a:r>
            <a:r>
              <a:rPr lang="en-US" sz="1400" dirty="0" smtClean="0"/>
              <a:t>moduli </a:t>
            </a:r>
            <a:endParaRPr lang="en-US" sz="1400" dirty="0"/>
          </a:p>
          <a:p>
            <a:pPr lvl="1">
              <a:lnSpc>
                <a:spcPct val="90000"/>
              </a:lnSpc>
              <a:buFont typeface="Wingdings" charset="2"/>
              <a:buChar char="Ø"/>
            </a:pPr>
            <a:r>
              <a:rPr lang="en-US" sz="1400" dirty="0" err="1" smtClean="0"/>
              <a:t>Costruzione</a:t>
            </a:r>
            <a:r>
              <a:rPr lang="en-US" sz="1400" dirty="0" smtClean="0"/>
              <a:t> </a:t>
            </a:r>
            <a:r>
              <a:rPr lang="en-US" sz="1400" dirty="0" smtClean="0"/>
              <a:t>di </a:t>
            </a:r>
            <a:r>
              <a:rPr lang="en-US" sz="1400" dirty="0" err="1" smtClean="0"/>
              <a:t>prototipi</a:t>
            </a:r>
            <a:r>
              <a:rPr lang="en-US" sz="1400" dirty="0" smtClean="0"/>
              <a:t> di ribs con </a:t>
            </a:r>
            <a:r>
              <a:rPr lang="en-US" sz="1400" dirty="0" err="1" smtClean="0"/>
              <a:t>struttura</a:t>
            </a:r>
            <a:r>
              <a:rPr lang="en-US" sz="1400" dirty="0" smtClean="0"/>
              <a:t> </a:t>
            </a:r>
            <a:r>
              <a:rPr lang="en-US" sz="1400" dirty="0" err="1" smtClean="0"/>
              <a:t>reticolare</a:t>
            </a:r>
            <a:r>
              <a:rPr lang="en-US" sz="1400" dirty="0" smtClean="0"/>
              <a:t>:  </a:t>
            </a:r>
            <a:r>
              <a:rPr lang="en-US" sz="1400" dirty="0" err="1" smtClean="0"/>
              <a:t>piu</a:t>
            </a:r>
            <a:r>
              <a:rPr lang="en-US" sz="1400" dirty="0" smtClean="0"/>
              <a:t>’ </a:t>
            </a:r>
            <a:r>
              <a:rPr lang="en-US" sz="1400" dirty="0" err="1" smtClean="0"/>
              <a:t>resistenti</a:t>
            </a:r>
            <a:r>
              <a:rPr lang="en-US" sz="1400" dirty="0" smtClean="0"/>
              <a:t> </a:t>
            </a:r>
            <a:r>
              <a:rPr lang="en-US" sz="1400" dirty="0" err="1" smtClean="0"/>
              <a:t>alle</a:t>
            </a:r>
            <a:r>
              <a:rPr lang="en-US" sz="1400" dirty="0" smtClean="0"/>
              <a:t> </a:t>
            </a:r>
            <a:r>
              <a:rPr lang="en-US" sz="1400" dirty="0" err="1" smtClean="0"/>
              <a:t>torsioni</a:t>
            </a:r>
            <a:r>
              <a:rPr lang="en-US" sz="1400" dirty="0" smtClean="0"/>
              <a:t> ma </a:t>
            </a:r>
            <a:r>
              <a:rPr lang="en-US" sz="1400" dirty="0" err="1" smtClean="0"/>
              <a:t>leggere</a:t>
            </a:r>
            <a:r>
              <a:rPr lang="en-US" sz="1400" dirty="0" smtClean="0"/>
              <a:t> (</a:t>
            </a:r>
            <a:r>
              <a:rPr lang="en-US" sz="1400" dirty="0" err="1" smtClean="0"/>
              <a:t>inserire</a:t>
            </a:r>
            <a:r>
              <a:rPr lang="en-US" sz="1400" dirty="0" smtClean="0"/>
              <a:t> </a:t>
            </a:r>
            <a:r>
              <a:rPr lang="en-US" sz="1400" dirty="0" err="1" smtClean="0"/>
              <a:t>disegno</a:t>
            </a:r>
            <a:r>
              <a:rPr lang="en-US" sz="1400" dirty="0" smtClean="0"/>
              <a:t> </a:t>
            </a:r>
            <a:r>
              <a:rPr lang="en-US" sz="1400" dirty="0" err="1" smtClean="0"/>
              <a:t>bosi</a:t>
            </a:r>
            <a:r>
              <a:rPr lang="en-US" sz="1400" dirty="0" smtClean="0"/>
              <a:t>)</a:t>
            </a:r>
            <a:endParaRPr lang="en-US" sz="1400" dirty="0" smtClean="0"/>
          </a:p>
        </p:txBody>
      </p:sp>
      <p:sp>
        <p:nvSpPr>
          <p:cNvPr id="740355" name="Rectangle 3"/>
          <p:cNvSpPr>
            <a:spLocks noChangeArrowheads="1"/>
          </p:cNvSpPr>
          <p:nvPr/>
        </p:nvSpPr>
        <p:spPr bwMode="auto">
          <a:xfrm>
            <a:off x="990600" y="152400"/>
            <a:ext cx="7239000" cy="53340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3200" dirty="0" smtClean="0">
                <a:solidFill>
                  <a:srgbClr val="FF3300"/>
                </a:solidFill>
              </a:rPr>
              <a:t>SVT 2013 </a:t>
            </a:r>
            <a:r>
              <a:rPr lang="en-US" sz="3200" dirty="0">
                <a:solidFill>
                  <a:srgbClr val="FF3300"/>
                </a:solidFill>
              </a:rPr>
              <a:t>– </a:t>
            </a:r>
            <a:r>
              <a:rPr lang="en-US" sz="3200" dirty="0" err="1">
                <a:solidFill>
                  <a:srgbClr val="FF3300"/>
                </a:solidFill>
              </a:rPr>
              <a:t>Attivita</a:t>
            </a:r>
            <a:r>
              <a:rPr lang="ja-JP" altLang="en-US" sz="3200" dirty="0">
                <a:solidFill>
                  <a:srgbClr val="FF3300"/>
                </a:solidFill>
                <a:latin typeface="Arial"/>
              </a:rPr>
              <a:t>’</a:t>
            </a:r>
            <a:r>
              <a:rPr lang="en-US" sz="3200" dirty="0">
                <a:solidFill>
                  <a:srgbClr val="FF3300"/>
                </a:solidFill>
              </a:rPr>
              <a:t> </a:t>
            </a:r>
            <a:r>
              <a:rPr lang="en-US" sz="3200" dirty="0" smtClean="0">
                <a:solidFill>
                  <a:srgbClr val="FF3300"/>
                </a:solidFill>
              </a:rPr>
              <a:t>Pisa (II) </a:t>
            </a:r>
            <a:endParaRPr lang="en-US" sz="3200" dirty="0">
              <a:solidFill>
                <a:srgbClr val="FF3300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286000" y="6477000"/>
            <a:ext cx="4343400" cy="457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SVT –</a:t>
            </a:r>
            <a:r>
              <a:rPr lang="en-US" dirty="0" err="1"/>
              <a:t>Preventivi</a:t>
            </a:r>
            <a:r>
              <a:rPr lang="en-US" dirty="0"/>
              <a:t> 2013,  June - 2013</a:t>
            </a:r>
          </a:p>
        </p:txBody>
      </p:sp>
    </p:spTree>
    <p:extLst>
      <p:ext uri="{BB962C8B-B14F-4D97-AF65-F5344CB8AC3E}">
        <p14:creationId xmlns:p14="http://schemas.microsoft.com/office/powerpoint/2010/main" val="999886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 Rizzo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SuperB</a:t>
            </a:r>
            <a:r>
              <a:rPr lang="en-US" dirty="0" smtClean="0"/>
              <a:t> –SVT  Pisa </a:t>
            </a:r>
            <a:r>
              <a:rPr lang="en-US" dirty="0" err="1" smtClean="0"/>
              <a:t>Attivita</a:t>
            </a:r>
            <a:r>
              <a:rPr lang="ja-JP" altLang="en-US" dirty="0" smtClean="0">
                <a:latin typeface="Arial"/>
              </a:rPr>
              <a:t>’</a:t>
            </a:r>
            <a:r>
              <a:rPr lang="en-US" dirty="0" smtClean="0"/>
              <a:t> 2013– June 2012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AAA17-9AC8-0044-BCCB-BA2DEF5DE1DA}" type="slidenum">
              <a:rPr lang="en-US" smtClean="0"/>
              <a:pPr/>
              <a:t>7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857206"/>
            <a:ext cx="8140700" cy="6000794"/>
          </a:xfrm>
          <a:prstGeom prst="rect">
            <a:avLst/>
          </a:prstGeom>
        </p:spPr>
      </p:pic>
      <p:pic>
        <p:nvPicPr>
          <p:cNvPr id="8" name="Picture 4" descr="m5b-in-box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228600"/>
            <a:ext cx="1638300" cy="215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6200" y="251654"/>
            <a:ext cx="7543800" cy="662746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err="1" smtClean="0">
                <a:solidFill>
                  <a:srgbClr val="FF0000"/>
                </a:solidFill>
                <a:latin typeface="Arial"/>
                <a:cs typeface="Arial"/>
              </a:rPr>
              <a:t>SuperB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 modules longer than the  </a:t>
            </a:r>
            <a:r>
              <a:rPr lang="en-US" dirty="0" err="1" smtClean="0">
                <a:solidFill>
                  <a:srgbClr val="FF0000"/>
                </a:solidFill>
                <a:latin typeface="Arial"/>
                <a:cs typeface="Arial"/>
              </a:rPr>
              <a:t>BaBar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 ones (+23 cm in L5B,  now 76 cm)</a:t>
            </a:r>
          </a:p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Ribs design modified to be more rigid for flexion/torsion forces.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53400" y="1828800"/>
            <a:ext cx="1066800" cy="539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err="1" smtClean="0">
                <a:solidFill>
                  <a:schemeClr val="tx1"/>
                </a:solidFill>
                <a:latin typeface="Arial"/>
                <a:cs typeface="Arial"/>
              </a:rPr>
              <a:t>BaBar</a:t>
            </a:r>
            <a:r>
              <a:rPr lang="en-US" dirty="0" smtClean="0">
                <a:solidFill>
                  <a:schemeClr val="tx1"/>
                </a:solidFill>
                <a:latin typeface="Arial"/>
                <a:cs typeface="Arial"/>
              </a:rPr>
              <a:t> Arch</a:t>
            </a:r>
            <a:endParaRPr lang="en-US" dirty="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60718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G. Rizzo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0A6EB-EB61-454F-BC9E-81FA6EE9D1CB}" type="slidenum">
              <a:rPr lang="en-US"/>
              <a:pPr/>
              <a:t>8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7403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81000" y="838200"/>
            <a:ext cx="8458200" cy="5638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800" dirty="0" err="1" smtClean="0"/>
              <a:t>Importante</a:t>
            </a:r>
            <a:r>
              <a:rPr lang="en-US" sz="1800" dirty="0" smtClean="0"/>
              <a:t> la </a:t>
            </a:r>
            <a:r>
              <a:rPr lang="en-US" sz="1800" dirty="0" err="1"/>
              <a:t>c</a:t>
            </a:r>
            <a:r>
              <a:rPr lang="en-US" sz="1800" dirty="0" err="1" smtClean="0"/>
              <a:t>ostruzione</a:t>
            </a:r>
            <a:r>
              <a:rPr lang="en-US" sz="1800" dirty="0" smtClean="0"/>
              <a:t> </a:t>
            </a:r>
            <a:r>
              <a:rPr lang="en-US" sz="1800" dirty="0"/>
              <a:t>di un mockup </a:t>
            </a:r>
            <a:r>
              <a:rPr lang="en-US" sz="1800" dirty="0" err="1"/>
              <a:t>della</a:t>
            </a:r>
            <a:r>
              <a:rPr lang="en-US" sz="1800" dirty="0"/>
              <a:t> </a:t>
            </a:r>
            <a:r>
              <a:rPr lang="en-US" sz="1800" dirty="0" err="1"/>
              <a:t>zona</a:t>
            </a:r>
            <a:r>
              <a:rPr lang="en-US" sz="1800" dirty="0"/>
              <a:t> di </a:t>
            </a:r>
            <a:r>
              <a:rPr lang="en-US" sz="1800" dirty="0" err="1" smtClean="0"/>
              <a:t>interazione</a:t>
            </a:r>
            <a:r>
              <a:rPr lang="en-US" sz="1800" dirty="0" smtClean="0"/>
              <a:t> prima </a:t>
            </a:r>
            <a:r>
              <a:rPr lang="en-US" sz="1800" dirty="0" err="1" smtClean="0"/>
              <a:t>dell’inizio</a:t>
            </a:r>
            <a:r>
              <a:rPr lang="en-US" sz="1800" dirty="0" smtClean="0"/>
              <a:t> </a:t>
            </a:r>
            <a:r>
              <a:rPr lang="en-US" sz="1800" dirty="0" err="1" smtClean="0"/>
              <a:t>della</a:t>
            </a:r>
            <a:r>
              <a:rPr lang="en-US" sz="1800" dirty="0" smtClean="0"/>
              <a:t> </a:t>
            </a:r>
            <a:r>
              <a:rPr lang="en-US" sz="1800" dirty="0" err="1" smtClean="0"/>
              <a:t>costruzione</a:t>
            </a:r>
            <a:r>
              <a:rPr lang="en-US" sz="1800" dirty="0" smtClean="0"/>
              <a:t> </a:t>
            </a:r>
            <a:r>
              <a:rPr lang="en-US" sz="1800" dirty="0" err="1" smtClean="0"/>
              <a:t>nel</a:t>
            </a:r>
            <a:r>
              <a:rPr lang="en-US" sz="1800" dirty="0" smtClean="0"/>
              <a:t> 2014</a:t>
            </a:r>
            <a:r>
              <a:rPr lang="en-US" sz="2000" dirty="0" smtClean="0"/>
              <a:t>:</a:t>
            </a:r>
          </a:p>
          <a:p>
            <a:pPr lvl="1">
              <a:lnSpc>
                <a:spcPct val="90000"/>
              </a:lnSpc>
            </a:pPr>
            <a:r>
              <a:rPr lang="en-US" sz="1600" dirty="0" smtClean="0"/>
              <a:t>per test di </a:t>
            </a:r>
            <a:r>
              <a:rPr lang="en-US" sz="1600" dirty="0" err="1"/>
              <a:t>montaggio</a:t>
            </a:r>
            <a:r>
              <a:rPr lang="en-US" sz="1600" dirty="0"/>
              <a:t> moduli </a:t>
            </a:r>
            <a:endParaRPr lang="en-US" sz="1600" dirty="0" smtClean="0"/>
          </a:p>
          <a:p>
            <a:pPr lvl="1">
              <a:lnSpc>
                <a:spcPct val="90000"/>
              </a:lnSpc>
            </a:pPr>
            <a:r>
              <a:rPr lang="en-US" sz="1600" dirty="0"/>
              <a:t>r</a:t>
            </a:r>
            <a:r>
              <a:rPr lang="en-US" sz="1600" dirty="0" smtClean="0"/>
              <a:t>outing </a:t>
            </a:r>
            <a:r>
              <a:rPr lang="en-US" sz="1600" dirty="0" err="1" smtClean="0"/>
              <a:t>servizi</a:t>
            </a:r>
            <a:r>
              <a:rPr lang="en-US" sz="1600" dirty="0" smtClean="0"/>
              <a:t> (tails, piping, </a:t>
            </a:r>
            <a:r>
              <a:rPr lang="en-US" sz="1600" dirty="0" err="1" smtClean="0"/>
              <a:t>cavi</a:t>
            </a:r>
            <a:r>
              <a:rPr lang="en-US" sz="1600" dirty="0" smtClean="0"/>
              <a:t>) </a:t>
            </a:r>
            <a:endParaRPr lang="en-US" sz="1600" dirty="0"/>
          </a:p>
          <a:p>
            <a:pPr lvl="1">
              <a:lnSpc>
                <a:spcPct val="90000"/>
              </a:lnSpc>
            </a:pPr>
            <a:r>
              <a:rPr lang="en-US" sz="1600" dirty="0" smtClean="0"/>
              <a:t>test </a:t>
            </a:r>
            <a:r>
              <a:rPr lang="en-US" sz="1600" dirty="0" err="1"/>
              <a:t>tensionale</a:t>
            </a:r>
            <a:r>
              <a:rPr lang="en-US" sz="1600" dirty="0"/>
              <a:t> di </a:t>
            </a:r>
            <a:r>
              <a:rPr lang="en-US" sz="1600" dirty="0" err="1"/>
              <a:t>assorbimento</a:t>
            </a:r>
            <a:r>
              <a:rPr lang="en-US" sz="1600" dirty="0"/>
              <a:t> </a:t>
            </a:r>
            <a:r>
              <a:rPr lang="en-US" sz="1600" dirty="0" err="1"/>
              <a:t>urti</a:t>
            </a:r>
            <a:r>
              <a:rPr lang="en-US" sz="1600" dirty="0"/>
              <a:t>/</a:t>
            </a:r>
            <a:r>
              <a:rPr lang="en-US" sz="1600" dirty="0" err="1"/>
              <a:t>disallineamenti</a:t>
            </a:r>
            <a:r>
              <a:rPr lang="en-US" sz="1600" dirty="0"/>
              <a:t> </a:t>
            </a:r>
            <a:r>
              <a:rPr lang="en-US" sz="1600" dirty="0" err="1" smtClean="0"/>
              <a:t>durante</a:t>
            </a:r>
            <a:r>
              <a:rPr lang="en-US" sz="1600" dirty="0" smtClean="0"/>
              <a:t> </a:t>
            </a:r>
            <a:r>
              <a:rPr lang="en-US" sz="1600" dirty="0"/>
              <a:t>quick </a:t>
            </a:r>
            <a:r>
              <a:rPr lang="en-US" sz="1600" dirty="0" smtClean="0"/>
              <a:t>demounting/</a:t>
            </a:r>
            <a:r>
              <a:rPr lang="en-US" sz="1600" dirty="0" err="1" smtClean="0"/>
              <a:t>hearthquake</a:t>
            </a:r>
            <a:endParaRPr lang="en-US" sz="1600" dirty="0"/>
          </a:p>
          <a:p>
            <a:pPr>
              <a:lnSpc>
                <a:spcPct val="90000"/>
              </a:lnSpc>
            </a:pPr>
            <a:r>
              <a:rPr lang="en-US" sz="1800" dirty="0" err="1" smtClean="0"/>
              <a:t>Successivamente</a:t>
            </a:r>
            <a:r>
              <a:rPr lang="en-US" sz="1800" dirty="0" smtClean="0"/>
              <a:t> (2014) </a:t>
            </a:r>
            <a:r>
              <a:rPr lang="en-US" sz="1800" dirty="0" err="1" smtClean="0"/>
              <a:t>verra</a:t>
            </a:r>
            <a:r>
              <a:rPr lang="en-US" sz="1800" dirty="0" smtClean="0"/>
              <a:t>’ </a:t>
            </a:r>
            <a:r>
              <a:rPr lang="en-US" sz="1800" dirty="0" err="1" smtClean="0"/>
              <a:t>provata</a:t>
            </a:r>
            <a:r>
              <a:rPr lang="en-US" sz="1800" dirty="0" smtClean="0"/>
              <a:t> </a:t>
            </a:r>
            <a:r>
              <a:rPr lang="en-US" sz="1800" dirty="0" err="1" smtClean="0"/>
              <a:t>anche</a:t>
            </a:r>
            <a:r>
              <a:rPr lang="en-US" sz="1800" dirty="0" smtClean="0"/>
              <a:t> la </a:t>
            </a:r>
            <a:r>
              <a:rPr lang="en-US" sz="1800" dirty="0" err="1" smtClean="0"/>
              <a:t>procedura</a:t>
            </a:r>
            <a:r>
              <a:rPr lang="en-US" sz="1800" dirty="0" smtClean="0"/>
              <a:t> di quick demounting (con temporary cage </a:t>
            </a:r>
            <a:r>
              <a:rPr lang="en-US" sz="1800" dirty="0" err="1" smtClean="0"/>
              <a:t>montati</a:t>
            </a:r>
            <a:r>
              <a:rPr lang="en-US" sz="1800" dirty="0" smtClean="0"/>
              <a:t> </a:t>
            </a:r>
            <a:r>
              <a:rPr lang="en-US" sz="1800" dirty="0" err="1" smtClean="0"/>
              <a:t>su</a:t>
            </a:r>
            <a:r>
              <a:rPr lang="en-US" sz="1800" dirty="0" smtClean="0"/>
              <a:t> mockup </a:t>
            </a:r>
            <a:r>
              <a:rPr lang="en-US" sz="1800" dirty="0" err="1" smtClean="0"/>
              <a:t>degli</a:t>
            </a:r>
            <a:r>
              <a:rPr lang="en-US" sz="1800" dirty="0" smtClean="0"/>
              <a:t> </a:t>
            </a:r>
            <a:r>
              <a:rPr lang="en-US" sz="1800" dirty="0" err="1" smtClean="0"/>
              <a:t>interi</a:t>
            </a:r>
            <a:r>
              <a:rPr lang="en-US" sz="1800" dirty="0" smtClean="0"/>
              <a:t> </a:t>
            </a:r>
            <a:r>
              <a:rPr lang="en-US" sz="1800" dirty="0" err="1" smtClean="0"/>
              <a:t>criostati</a:t>
            </a:r>
            <a:r>
              <a:rPr lang="en-US" sz="1800" dirty="0" smtClean="0"/>
              <a:t>)</a:t>
            </a:r>
          </a:p>
          <a:p>
            <a:pPr>
              <a:lnSpc>
                <a:spcPct val="90000"/>
              </a:lnSpc>
            </a:pPr>
            <a:r>
              <a:rPr lang="en-US" sz="1800" dirty="0" err="1" smtClean="0">
                <a:solidFill>
                  <a:srgbClr val="008000"/>
                </a:solidFill>
              </a:rPr>
              <a:t>Realizzazione</a:t>
            </a:r>
            <a:r>
              <a:rPr lang="en-US" sz="1800" dirty="0" smtClean="0">
                <a:solidFill>
                  <a:srgbClr val="008000"/>
                </a:solidFill>
              </a:rPr>
              <a:t> </a:t>
            </a:r>
            <a:r>
              <a:rPr lang="en-US" sz="1800" dirty="0" err="1">
                <a:solidFill>
                  <a:srgbClr val="008000"/>
                </a:solidFill>
              </a:rPr>
              <a:t>meccanica</a:t>
            </a:r>
            <a:r>
              <a:rPr lang="en-US" sz="1800" dirty="0">
                <a:solidFill>
                  <a:srgbClr val="008000"/>
                </a:solidFill>
              </a:rPr>
              <a:t> </a:t>
            </a:r>
            <a:r>
              <a:rPr lang="en-US" sz="1800" dirty="0" err="1">
                <a:solidFill>
                  <a:srgbClr val="008000"/>
                </a:solidFill>
              </a:rPr>
              <a:t>dei</a:t>
            </a:r>
            <a:r>
              <a:rPr lang="en-US" sz="1800" dirty="0">
                <a:solidFill>
                  <a:srgbClr val="008000"/>
                </a:solidFill>
              </a:rPr>
              <a:t> </a:t>
            </a:r>
            <a:r>
              <a:rPr lang="en-US" sz="1800" dirty="0" err="1">
                <a:solidFill>
                  <a:srgbClr val="008000"/>
                </a:solidFill>
              </a:rPr>
              <a:t>diversi</a:t>
            </a:r>
            <a:r>
              <a:rPr lang="en-US" sz="1800" dirty="0">
                <a:solidFill>
                  <a:srgbClr val="008000"/>
                </a:solidFill>
              </a:rPr>
              <a:t> </a:t>
            </a:r>
            <a:r>
              <a:rPr lang="en-US" sz="1800" dirty="0" err="1" smtClean="0">
                <a:solidFill>
                  <a:srgbClr val="008000"/>
                </a:solidFill>
              </a:rPr>
              <a:t>componenti</a:t>
            </a:r>
            <a:r>
              <a:rPr lang="en-US" sz="1800" dirty="0" smtClean="0">
                <a:solidFill>
                  <a:srgbClr val="008000"/>
                </a:solidFill>
              </a:rPr>
              <a:t>: (</a:t>
            </a:r>
            <a:r>
              <a:rPr lang="en-US" sz="1800" dirty="0" err="1" smtClean="0">
                <a:solidFill>
                  <a:srgbClr val="008000"/>
                </a:solidFill>
              </a:rPr>
              <a:t>gia</a:t>
            </a:r>
            <a:r>
              <a:rPr lang="en-US" sz="1800" dirty="0" smtClean="0">
                <a:solidFill>
                  <a:srgbClr val="008000"/>
                </a:solidFill>
              </a:rPr>
              <a:t>’ </a:t>
            </a:r>
            <a:r>
              <a:rPr lang="en-US" sz="1800" dirty="0" err="1" smtClean="0">
                <a:solidFill>
                  <a:srgbClr val="008000"/>
                </a:solidFill>
              </a:rPr>
              <a:t>finanziati</a:t>
            </a:r>
            <a:r>
              <a:rPr lang="en-US" sz="1800" dirty="0" smtClean="0">
                <a:solidFill>
                  <a:srgbClr val="008000"/>
                </a:solidFill>
              </a:rPr>
              <a:t> 15 </a:t>
            </a:r>
            <a:r>
              <a:rPr lang="en-US" sz="1800" dirty="0" err="1" smtClean="0">
                <a:solidFill>
                  <a:srgbClr val="008000"/>
                </a:solidFill>
              </a:rPr>
              <a:t>kE</a:t>
            </a:r>
            <a:r>
              <a:rPr lang="en-US" sz="1800" dirty="0" smtClean="0">
                <a:solidFill>
                  <a:srgbClr val="008000"/>
                </a:solidFill>
              </a:rPr>
              <a:t> </a:t>
            </a:r>
            <a:r>
              <a:rPr lang="en-US" sz="1800" dirty="0" err="1" smtClean="0">
                <a:solidFill>
                  <a:srgbClr val="008000"/>
                </a:solidFill>
              </a:rPr>
              <a:t>richieste</a:t>
            </a:r>
            <a:r>
              <a:rPr lang="en-US" sz="1800" dirty="0" smtClean="0">
                <a:solidFill>
                  <a:srgbClr val="008000"/>
                </a:solidFill>
              </a:rPr>
              <a:t> </a:t>
            </a:r>
            <a:r>
              <a:rPr lang="en-US" sz="1800" dirty="0" err="1" smtClean="0">
                <a:solidFill>
                  <a:srgbClr val="008000"/>
                </a:solidFill>
              </a:rPr>
              <a:t>aggiuntive</a:t>
            </a:r>
            <a:r>
              <a:rPr lang="en-US" sz="1800" dirty="0" smtClean="0">
                <a:solidFill>
                  <a:srgbClr val="008000"/>
                </a:solidFill>
              </a:rPr>
              <a:t> +5kE)</a:t>
            </a:r>
          </a:p>
          <a:p>
            <a:pPr lvl="1">
              <a:lnSpc>
                <a:spcPct val="90000"/>
              </a:lnSpc>
            </a:pPr>
            <a:r>
              <a:rPr lang="en-US" sz="1600" dirty="0" smtClean="0"/>
              <a:t>Parte finale (</a:t>
            </a:r>
            <a:r>
              <a:rPr lang="en-US" sz="1600" dirty="0" err="1" smtClean="0"/>
              <a:t>nasi</a:t>
            </a:r>
            <a:r>
              <a:rPr lang="en-US" sz="1600" dirty="0" smtClean="0"/>
              <a:t>) </a:t>
            </a:r>
            <a:r>
              <a:rPr lang="en-US" sz="1600" dirty="0" err="1" smtClean="0"/>
              <a:t>dei</a:t>
            </a:r>
            <a:r>
              <a:rPr lang="en-US" sz="1600" dirty="0" smtClean="0"/>
              <a:t> </a:t>
            </a:r>
            <a:r>
              <a:rPr lang="en-US" sz="1600" dirty="0" err="1" smtClean="0"/>
              <a:t>criostati</a:t>
            </a:r>
            <a:r>
              <a:rPr lang="en-US" sz="1600" dirty="0" smtClean="0"/>
              <a:t> </a:t>
            </a:r>
            <a:r>
              <a:rPr lang="en-US" sz="1600" dirty="0" err="1" smtClean="0"/>
              <a:t>accoppiata</a:t>
            </a:r>
            <a:r>
              <a:rPr lang="en-US" sz="1600" dirty="0" smtClean="0"/>
              <a:t> </a:t>
            </a:r>
            <a:r>
              <a:rPr lang="en-US" sz="1600" dirty="0" err="1" smtClean="0"/>
              <a:t>ai</a:t>
            </a:r>
            <a:r>
              <a:rPr lang="en-US" sz="1600" dirty="0" smtClean="0"/>
              <a:t> </a:t>
            </a:r>
            <a:r>
              <a:rPr lang="en-US" sz="1600" dirty="0" err="1" smtClean="0"/>
              <a:t>coni</a:t>
            </a:r>
            <a:r>
              <a:rPr lang="en-US" sz="1600" dirty="0" smtClean="0"/>
              <a:t> di </a:t>
            </a:r>
            <a:r>
              <a:rPr lang="en-US" sz="1600" dirty="0" err="1" smtClean="0"/>
              <a:t>schermo</a:t>
            </a:r>
            <a:r>
              <a:rPr lang="en-US" sz="1600" dirty="0" smtClean="0"/>
              <a:t> di </a:t>
            </a:r>
            <a:r>
              <a:rPr lang="en-US" sz="1600" dirty="0" err="1" smtClean="0"/>
              <a:t>tungsteno</a:t>
            </a:r>
            <a:r>
              <a:rPr lang="en-US" sz="1600" dirty="0" smtClean="0"/>
              <a:t> (in Al </a:t>
            </a:r>
            <a:r>
              <a:rPr lang="en-US" sz="1600" dirty="0" err="1" smtClean="0"/>
              <a:t>nel</a:t>
            </a:r>
            <a:r>
              <a:rPr lang="en-US" sz="1600" dirty="0" smtClean="0"/>
              <a:t> mockup) e </a:t>
            </a:r>
            <a:r>
              <a:rPr lang="en-US" sz="1600" dirty="0" err="1" smtClean="0"/>
              <a:t>alla</a:t>
            </a:r>
            <a:r>
              <a:rPr lang="en-US" sz="1600" dirty="0" smtClean="0"/>
              <a:t> parte finale </a:t>
            </a:r>
            <a:r>
              <a:rPr lang="en-US" sz="1600" dirty="0" err="1" smtClean="0"/>
              <a:t>della</a:t>
            </a:r>
            <a:r>
              <a:rPr lang="en-US" sz="1600" dirty="0" smtClean="0"/>
              <a:t> pipe </a:t>
            </a:r>
            <a:r>
              <a:rPr lang="en-US" sz="1600" dirty="0" err="1" smtClean="0"/>
              <a:t>fino</a:t>
            </a:r>
            <a:r>
              <a:rPr lang="en-US" sz="1600" dirty="0" smtClean="0"/>
              <a:t> </a:t>
            </a:r>
            <a:r>
              <a:rPr lang="en-US" sz="1600" dirty="0" err="1" smtClean="0"/>
              <a:t>ai</a:t>
            </a:r>
            <a:r>
              <a:rPr lang="en-US" sz="1600" dirty="0" smtClean="0"/>
              <a:t> bellows</a:t>
            </a:r>
          </a:p>
          <a:p>
            <a:pPr lvl="2">
              <a:lnSpc>
                <a:spcPct val="90000"/>
              </a:lnSpc>
            </a:pPr>
            <a:r>
              <a:rPr lang="en-US" sz="1400" dirty="0" err="1" smtClean="0"/>
              <a:t>Montata</a:t>
            </a:r>
            <a:r>
              <a:rPr lang="en-US" sz="1400" dirty="0" smtClean="0"/>
              <a:t> </a:t>
            </a:r>
            <a:r>
              <a:rPr lang="en-US" sz="1400" dirty="0" err="1" smtClean="0"/>
              <a:t>su</a:t>
            </a:r>
            <a:r>
              <a:rPr lang="en-US" sz="1400" dirty="0" smtClean="0"/>
              <a:t> </a:t>
            </a:r>
            <a:r>
              <a:rPr lang="en-US" sz="1400" dirty="0" err="1" smtClean="0"/>
              <a:t>posizionatori</a:t>
            </a:r>
            <a:r>
              <a:rPr lang="en-US" sz="1400" dirty="0" smtClean="0"/>
              <a:t> con </a:t>
            </a:r>
            <a:r>
              <a:rPr lang="en-US" sz="1400" dirty="0"/>
              <a:t>6 </a:t>
            </a:r>
            <a:r>
              <a:rPr lang="en-US" sz="1400" dirty="0" err="1"/>
              <a:t>gradi</a:t>
            </a:r>
            <a:r>
              <a:rPr lang="en-US" sz="1400" dirty="0"/>
              <a:t> </a:t>
            </a:r>
            <a:r>
              <a:rPr lang="en-US" sz="1400" dirty="0" err="1"/>
              <a:t>libertà-</a:t>
            </a:r>
            <a:r>
              <a:rPr lang="en-US" sz="1400" dirty="0" err="1" smtClean="0"/>
              <a:t>tav.micrometriche</a:t>
            </a:r>
            <a:r>
              <a:rPr lang="en-US" sz="1400" dirty="0" smtClean="0"/>
              <a:t> per </a:t>
            </a:r>
            <a:r>
              <a:rPr lang="en-US" sz="1400" dirty="0" err="1" smtClean="0"/>
              <a:t>simulare</a:t>
            </a:r>
            <a:r>
              <a:rPr lang="en-US" sz="1400" dirty="0" smtClean="0"/>
              <a:t> </a:t>
            </a:r>
            <a:r>
              <a:rPr lang="en-US" sz="1400" dirty="0" err="1" smtClean="0"/>
              <a:t>movimenti</a:t>
            </a:r>
            <a:r>
              <a:rPr lang="en-US" sz="1400" dirty="0" smtClean="0"/>
              <a:t> </a:t>
            </a:r>
            <a:r>
              <a:rPr lang="en-US" sz="1400" dirty="0" err="1" smtClean="0"/>
              <a:t>durante</a:t>
            </a:r>
            <a:r>
              <a:rPr lang="en-US" sz="1400" dirty="0" smtClean="0"/>
              <a:t> </a:t>
            </a:r>
            <a:r>
              <a:rPr lang="en-US" sz="1400" dirty="0" err="1"/>
              <a:t>durante</a:t>
            </a:r>
            <a:r>
              <a:rPr lang="en-US" sz="1400" dirty="0"/>
              <a:t> quick demounting/</a:t>
            </a:r>
            <a:r>
              <a:rPr lang="en-US" sz="1400" dirty="0" err="1" smtClean="0"/>
              <a:t>hearthquake</a:t>
            </a:r>
            <a:endParaRPr lang="en-US" sz="1400" dirty="0" smtClean="0"/>
          </a:p>
          <a:p>
            <a:pPr lvl="1">
              <a:lnSpc>
                <a:spcPct val="90000"/>
              </a:lnSpc>
            </a:pPr>
            <a:r>
              <a:rPr lang="en-US" sz="1600" dirty="0" smtClean="0"/>
              <a:t>Gimbal-ring per </a:t>
            </a:r>
            <a:r>
              <a:rPr lang="en-US" sz="1600" dirty="0" err="1" smtClean="0"/>
              <a:t>accoppiamento</a:t>
            </a:r>
            <a:r>
              <a:rPr lang="en-US" sz="1600" dirty="0" smtClean="0"/>
              <a:t> </a:t>
            </a:r>
            <a:r>
              <a:rPr lang="en-US" sz="1600" dirty="0" err="1" smtClean="0"/>
              <a:t>dei</a:t>
            </a:r>
            <a:r>
              <a:rPr lang="en-US" sz="1600" dirty="0" smtClean="0"/>
              <a:t> </a:t>
            </a:r>
            <a:r>
              <a:rPr lang="en-US" sz="1600" dirty="0" err="1" smtClean="0"/>
              <a:t>coni</a:t>
            </a:r>
            <a:r>
              <a:rPr lang="en-US" sz="1600" dirty="0" smtClean="0"/>
              <a:t> di </a:t>
            </a:r>
            <a:r>
              <a:rPr lang="en-US" sz="1600" dirty="0" err="1" smtClean="0"/>
              <a:t>supporto</a:t>
            </a:r>
            <a:r>
              <a:rPr lang="en-US" sz="1600" dirty="0" smtClean="0"/>
              <a:t> SVT </a:t>
            </a:r>
            <a:r>
              <a:rPr lang="en-US" sz="1600" dirty="0" err="1" smtClean="0"/>
              <a:t>agli</a:t>
            </a:r>
            <a:r>
              <a:rPr lang="en-US" sz="1600" dirty="0" smtClean="0"/>
              <a:t> </a:t>
            </a:r>
            <a:r>
              <a:rPr lang="en-US" sz="1600" dirty="0" err="1" smtClean="0"/>
              <a:t>schermi</a:t>
            </a:r>
            <a:r>
              <a:rPr lang="en-US" sz="1600" dirty="0" smtClean="0"/>
              <a:t> di </a:t>
            </a:r>
            <a:r>
              <a:rPr lang="en-US" sz="1600" dirty="0" err="1" smtClean="0"/>
              <a:t>tungsteno</a:t>
            </a:r>
            <a:endParaRPr lang="en-US" sz="1600" dirty="0" smtClean="0"/>
          </a:p>
          <a:p>
            <a:pPr lvl="1">
              <a:lnSpc>
                <a:spcPct val="90000"/>
              </a:lnSpc>
            </a:pPr>
            <a:r>
              <a:rPr lang="en-US" sz="1600" dirty="0" smtClean="0"/>
              <a:t>Pipe </a:t>
            </a:r>
            <a:r>
              <a:rPr lang="en-US" sz="1600" dirty="0" err="1" smtClean="0"/>
              <a:t>centrale</a:t>
            </a:r>
            <a:r>
              <a:rPr lang="en-US" sz="1600" dirty="0" smtClean="0"/>
              <a:t> con flange di </a:t>
            </a:r>
            <a:r>
              <a:rPr lang="en-US" sz="1600" dirty="0" err="1" smtClean="0"/>
              <a:t>raffreddamento</a:t>
            </a:r>
            <a:r>
              <a:rPr lang="en-US" sz="1600" dirty="0" smtClean="0"/>
              <a:t> L0 (</a:t>
            </a:r>
            <a:r>
              <a:rPr lang="en-US" sz="1600" dirty="0" err="1"/>
              <a:t>gia</a:t>
            </a:r>
            <a:r>
              <a:rPr lang="en-US" sz="1600" dirty="0"/>
              <a:t>’ </a:t>
            </a:r>
            <a:r>
              <a:rPr lang="en-US" sz="1600" dirty="0" err="1"/>
              <a:t>finanziata</a:t>
            </a:r>
            <a:r>
              <a:rPr lang="en-US" sz="1600" dirty="0"/>
              <a:t>) </a:t>
            </a:r>
            <a:r>
              <a:rPr lang="en-US" sz="1600" dirty="0" smtClean="0"/>
              <a:t>+ bellows</a:t>
            </a:r>
            <a:endParaRPr lang="en-US" sz="1600" dirty="0"/>
          </a:p>
          <a:p>
            <a:pPr lvl="1">
              <a:lnSpc>
                <a:spcPct val="90000"/>
              </a:lnSpc>
            </a:pPr>
            <a:r>
              <a:rPr lang="en-US" sz="1600" dirty="0" err="1" smtClean="0"/>
              <a:t>Coni</a:t>
            </a:r>
            <a:r>
              <a:rPr lang="en-US" sz="1600" dirty="0" smtClean="0"/>
              <a:t> </a:t>
            </a:r>
            <a:r>
              <a:rPr lang="en-US" sz="1600" dirty="0" err="1" smtClean="0"/>
              <a:t>supporto</a:t>
            </a:r>
            <a:r>
              <a:rPr lang="en-US" sz="1600" dirty="0" smtClean="0"/>
              <a:t> &amp; </a:t>
            </a:r>
            <a:r>
              <a:rPr lang="en-US" sz="1600" dirty="0" smtClean="0"/>
              <a:t>cooling rings HDI </a:t>
            </a:r>
            <a:r>
              <a:rPr lang="en-US" sz="1600" dirty="0" smtClean="0"/>
              <a:t>per L1-L5 (in </a:t>
            </a:r>
            <a:r>
              <a:rPr lang="en-US" sz="1600" dirty="0" err="1" smtClean="0"/>
              <a:t>collaborazione</a:t>
            </a:r>
            <a:r>
              <a:rPr lang="en-US" sz="1600" dirty="0" smtClean="0"/>
              <a:t> con UK)</a:t>
            </a:r>
          </a:p>
          <a:p>
            <a:pPr lvl="1">
              <a:lnSpc>
                <a:spcPct val="90000"/>
              </a:lnSpc>
            </a:pPr>
            <a:r>
              <a:rPr lang="en-US" sz="1600" dirty="0" err="1"/>
              <a:t>Supporto</a:t>
            </a:r>
            <a:r>
              <a:rPr lang="en-US" sz="1600" dirty="0"/>
              <a:t> per transition cards (MI) </a:t>
            </a:r>
          </a:p>
          <a:p>
            <a:pPr>
              <a:lnSpc>
                <a:spcPct val="90000"/>
              </a:lnSpc>
            </a:pPr>
            <a:r>
              <a:rPr lang="en-US" sz="1800" dirty="0" err="1">
                <a:solidFill>
                  <a:srgbClr val="008000"/>
                </a:solidFill>
              </a:rPr>
              <a:t>Attività</a:t>
            </a:r>
            <a:r>
              <a:rPr lang="en-US" sz="1800" dirty="0">
                <a:solidFill>
                  <a:srgbClr val="008000"/>
                </a:solidFill>
              </a:rPr>
              <a:t> di test/</a:t>
            </a:r>
            <a:r>
              <a:rPr lang="en-US" sz="1800" dirty="0" err="1">
                <a:solidFill>
                  <a:srgbClr val="008000"/>
                </a:solidFill>
              </a:rPr>
              <a:t>analisi</a:t>
            </a:r>
            <a:r>
              <a:rPr lang="en-US" sz="1800" dirty="0">
                <a:solidFill>
                  <a:srgbClr val="008000"/>
                </a:solidFill>
              </a:rPr>
              <a:t> di </a:t>
            </a:r>
            <a:r>
              <a:rPr lang="en-US" sz="1800" dirty="0" err="1">
                <a:solidFill>
                  <a:srgbClr val="008000"/>
                </a:solidFill>
              </a:rPr>
              <a:t>deformata</a:t>
            </a:r>
            <a:r>
              <a:rPr lang="en-US" sz="1800" dirty="0">
                <a:solidFill>
                  <a:srgbClr val="008000"/>
                </a:solidFill>
              </a:rPr>
              <a:t> con strain-gage </a:t>
            </a:r>
            <a:r>
              <a:rPr lang="en-US" sz="1800" dirty="0" err="1">
                <a:solidFill>
                  <a:srgbClr val="008000"/>
                </a:solidFill>
              </a:rPr>
              <a:t>su</a:t>
            </a:r>
            <a:r>
              <a:rPr lang="en-US" sz="1800" dirty="0">
                <a:solidFill>
                  <a:srgbClr val="008000"/>
                </a:solidFill>
              </a:rPr>
              <a:t> moduli e </a:t>
            </a:r>
            <a:r>
              <a:rPr lang="en-US" sz="1800" dirty="0" err="1">
                <a:solidFill>
                  <a:srgbClr val="008000"/>
                </a:solidFill>
              </a:rPr>
              <a:t>componenti</a:t>
            </a:r>
            <a:r>
              <a:rPr lang="en-US" sz="1800" dirty="0">
                <a:solidFill>
                  <a:srgbClr val="008000"/>
                </a:solidFill>
              </a:rPr>
              <a:t> I.R in </a:t>
            </a:r>
            <a:r>
              <a:rPr lang="en-US" sz="1800" dirty="0" err="1">
                <a:solidFill>
                  <a:srgbClr val="008000"/>
                </a:solidFill>
              </a:rPr>
              <a:t>riferimento</a:t>
            </a:r>
            <a:r>
              <a:rPr lang="en-US" sz="1800" dirty="0">
                <a:solidFill>
                  <a:srgbClr val="008000"/>
                </a:solidFill>
              </a:rPr>
              <a:t> a </a:t>
            </a:r>
            <a:r>
              <a:rPr lang="en-US" sz="1800" dirty="0" err="1">
                <a:solidFill>
                  <a:srgbClr val="008000"/>
                </a:solidFill>
              </a:rPr>
              <a:t>movimentazioni</a:t>
            </a:r>
            <a:r>
              <a:rPr lang="en-US" sz="1800" dirty="0">
                <a:solidFill>
                  <a:srgbClr val="008000"/>
                </a:solidFill>
              </a:rPr>
              <a:t> di test </a:t>
            </a:r>
            <a:r>
              <a:rPr lang="en-US" sz="1800" dirty="0" err="1">
                <a:solidFill>
                  <a:srgbClr val="008000"/>
                </a:solidFill>
              </a:rPr>
              <a:t>su</a:t>
            </a:r>
            <a:r>
              <a:rPr lang="en-US" sz="1800" dirty="0">
                <a:solidFill>
                  <a:srgbClr val="008000"/>
                </a:solidFill>
              </a:rPr>
              <a:t> </a:t>
            </a:r>
            <a:r>
              <a:rPr lang="en-US" sz="1800" dirty="0" err="1">
                <a:solidFill>
                  <a:srgbClr val="008000"/>
                </a:solidFill>
              </a:rPr>
              <a:t>nasi</a:t>
            </a:r>
            <a:r>
              <a:rPr lang="en-US" sz="1800" dirty="0">
                <a:solidFill>
                  <a:srgbClr val="008000"/>
                </a:solidFill>
              </a:rPr>
              <a:t> </a:t>
            </a:r>
            <a:r>
              <a:rPr lang="en-US" sz="1800" dirty="0" err="1" smtClean="0">
                <a:solidFill>
                  <a:srgbClr val="008000"/>
                </a:solidFill>
              </a:rPr>
              <a:t>criostato</a:t>
            </a:r>
            <a:r>
              <a:rPr lang="en-US" sz="1800" dirty="0" smtClean="0">
                <a:solidFill>
                  <a:srgbClr val="008000"/>
                </a:solidFill>
              </a:rPr>
              <a:t> (5kE) </a:t>
            </a:r>
            <a:endParaRPr lang="en-US" sz="1800" dirty="0">
              <a:solidFill>
                <a:srgbClr val="008000"/>
              </a:solidFill>
            </a:endParaRPr>
          </a:p>
          <a:p>
            <a:pPr marL="457200" lvl="1" indent="0">
              <a:lnSpc>
                <a:spcPct val="90000"/>
              </a:lnSpc>
              <a:buNone/>
            </a:pPr>
            <a:endParaRPr lang="en-US" sz="1400" dirty="0" smtClean="0"/>
          </a:p>
          <a:p>
            <a:pPr>
              <a:lnSpc>
                <a:spcPct val="90000"/>
              </a:lnSpc>
            </a:pPr>
            <a:endParaRPr lang="en-US" sz="1800" dirty="0"/>
          </a:p>
          <a:p>
            <a:pPr>
              <a:lnSpc>
                <a:spcPct val="90000"/>
              </a:lnSpc>
            </a:pPr>
            <a:endParaRPr lang="en-US" sz="1400" dirty="0"/>
          </a:p>
        </p:txBody>
      </p:sp>
      <p:sp>
        <p:nvSpPr>
          <p:cNvPr id="740355" name="Rectangle 3"/>
          <p:cNvSpPr>
            <a:spLocks noChangeArrowheads="1"/>
          </p:cNvSpPr>
          <p:nvPr/>
        </p:nvSpPr>
        <p:spPr bwMode="auto">
          <a:xfrm>
            <a:off x="990600" y="228600"/>
            <a:ext cx="7239000" cy="53340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3200" dirty="0" smtClean="0">
                <a:solidFill>
                  <a:srgbClr val="FF3300"/>
                </a:solidFill>
              </a:rPr>
              <a:t>SVT 2013 </a:t>
            </a:r>
            <a:r>
              <a:rPr lang="en-US" sz="3200" dirty="0">
                <a:solidFill>
                  <a:srgbClr val="FF3300"/>
                </a:solidFill>
              </a:rPr>
              <a:t>– </a:t>
            </a:r>
            <a:r>
              <a:rPr lang="en-US" sz="3200" dirty="0" err="1">
                <a:solidFill>
                  <a:srgbClr val="FF3300"/>
                </a:solidFill>
              </a:rPr>
              <a:t>Attivita</a:t>
            </a:r>
            <a:r>
              <a:rPr lang="ja-JP" altLang="en-US" sz="3200" dirty="0">
                <a:solidFill>
                  <a:srgbClr val="FF3300"/>
                </a:solidFill>
                <a:latin typeface="Arial"/>
              </a:rPr>
              <a:t>’</a:t>
            </a:r>
            <a:r>
              <a:rPr lang="en-US" sz="3200" dirty="0">
                <a:solidFill>
                  <a:srgbClr val="FF3300"/>
                </a:solidFill>
              </a:rPr>
              <a:t> </a:t>
            </a:r>
            <a:r>
              <a:rPr lang="en-US" sz="3200" dirty="0" smtClean="0">
                <a:solidFill>
                  <a:srgbClr val="FF3300"/>
                </a:solidFill>
              </a:rPr>
              <a:t>Pisa (</a:t>
            </a:r>
            <a:r>
              <a:rPr lang="en-US" sz="3200" dirty="0" smtClean="0">
                <a:solidFill>
                  <a:srgbClr val="FF3300"/>
                </a:solidFill>
              </a:rPr>
              <a:t>III) </a:t>
            </a:r>
            <a:endParaRPr lang="en-US" sz="3200" dirty="0">
              <a:solidFill>
                <a:srgbClr val="FF3300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286000" y="6477000"/>
            <a:ext cx="4343400" cy="457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SVT –</a:t>
            </a:r>
            <a:r>
              <a:rPr lang="en-US" dirty="0" err="1"/>
              <a:t>Preventivi</a:t>
            </a:r>
            <a:r>
              <a:rPr lang="en-US" dirty="0"/>
              <a:t> 2013,  June - 2013</a:t>
            </a:r>
          </a:p>
        </p:txBody>
      </p:sp>
    </p:spTree>
    <p:extLst>
      <p:ext uri="{BB962C8B-B14F-4D97-AF65-F5344CB8AC3E}">
        <p14:creationId xmlns:p14="http://schemas.microsoft.com/office/powerpoint/2010/main" val="3627292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G. Rizzo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SuperB –SVT  Pisa Attivita</a:t>
            </a:r>
            <a:r>
              <a:rPr lang="ja-JP" altLang="en-US" smtClean="0">
                <a:latin typeface="Arial"/>
              </a:rPr>
              <a:t>’</a:t>
            </a:r>
            <a:r>
              <a:rPr lang="en-US" smtClean="0"/>
              <a:t> 2012 – 8/6/2011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AAA17-9AC8-0044-BCCB-BA2DEF5DE1DA}" type="slidenum">
              <a:rPr lang="en-US" smtClean="0"/>
              <a:pPr/>
              <a:t>9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0"/>
            <a:ext cx="8229601" cy="26972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2834322"/>
            <a:ext cx="6629400" cy="402367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781800" y="2971800"/>
            <a:ext cx="2286000" cy="3937488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>
                <a:latin typeface="Arial"/>
                <a:cs typeface="Arial"/>
              </a:rPr>
              <a:t>“</a:t>
            </a:r>
            <a:r>
              <a:rPr lang="en-US" dirty="0" err="1" smtClean="0">
                <a:latin typeface="Arial"/>
                <a:cs typeface="Arial"/>
              </a:rPr>
              <a:t>Nasi</a:t>
            </a:r>
            <a:r>
              <a:rPr lang="en-US" dirty="0" smtClean="0">
                <a:latin typeface="Arial"/>
                <a:cs typeface="Arial"/>
              </a:rPr>
              <a:t>” </a:t>
            </a:r>
            <a:r>
              <a:rPr lang="en-US" dirty="0" err="1" smtClean="0">
                <a:latin typeface="Arial"/>
                <a:cs typeface="Arial"/>
              </a:rPr>
              <a:t>dei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criostati</a:t>
            </a:r>
            <a:endParaRPr lang="en-US" dirty="0" smtClean="0">
              <a:latin typeface="Arial"/>
              <a:cs typeface="Arial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latin typeface="Arial"/>
                <a:cs typeface="Arial"/>
              </a:rPr>
              <a:t>Schermi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conici</a:t>
            </a:r>
            <a:r>
              <a:rPr lang="en-US" dirty="0" smtClean="0">
                <a:latin typeface="Arial"/>
                <a:cs typeface="Arial"/>
              </a:rPr>
              <a:t> di </a:t>
            </a:r>
            <a:r>
              <a:rPr lang="en-US" dirty="0" err="1" smtClean="0">
                <a:latin typeface="Arial"/>
                <a:cs typeface="Arial"/>
              </a:rPr>
              <a:t>tungsteno</a:t>
            </a:r>
            <a:endParaRPr lang="en-US" dirty="0" smtClean="0">
              <a:latin typeface="Arial"/>
              <a:cs typeface="Arial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latin typeface="Arial"/>
                <a:cs typeface="Arial"/>
              </a:rPr>
              <a:t>Parte finale pipe verso bellows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latin typeface="Arial"/>
                <a:cs typeface="Arial"/>
              </a:rPr>
              <a:t>Beam Pipe con flange per L0 </a:t>
            </a:r>
            <a:r>
              <a:rPr lang="en-US" dirty="0" err="1" smtClean="0">
                <a:latin typeface="Arial"/>
                <a:cs typeface="Arial"/>
              </a:rPr>
              <a:t>stripltets</a:t>
            </a:r>
            <a:endParaRPr lang="en-US" dirty="0" smtClean="0">
              <a:latin typeface="Arial"/>
              <a:cs typeface="Arial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latin typeface="Arial"/>
                <a:cs typeface="Arial"/>
              </a:rPr>
              <a:t>Gimbal rings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latin typeface="Arial"/>
                <a:cs typeface="Arial"/>
              </a:rPr>
              <a:t>Coni</a:t>
            </a:r>
            <a:r>
              <a:rPr lang="en-US" dirty="0" smtClean="0">
                <a:latin typeface="Arial"/>
                <a:cs typeface="Arial"/>
              </a:rPr>
              <a:t> di </a:t>
            </a:r>
            <a:r>
              <a:rPr lang="en-US" dirty="0" err="1" smtClean="0">
                <a:latin typeface="Arial"/>
                <a:cs typeface="Arial"/>
              </a:rPr>
              <a:t>supporto</a:t>
            </a:r>
            <a:r>
              <a:rPr lang="en-US" dirty="0" smtClean="0">
                <a:latin typeface="Arial"/>
                <a:cs typeface="Arial"/>
              </a:rPr>
              <a:t> SVT &amp; cooling rings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latin typeface="Arial"/>
                <a:cs typeface="Arial"/>
              </a:rPr>
              <a:t>Transition card support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2952747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Comic Sans MS"/>
        <a:ea typeface="ＭＳ Ｐゴシック"/>
        <a:cs typeface=""/>
      </a:majorFont>
      <a:minorFont>
        <a:latin typeface="Comic Sans M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CFFFF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accent2"/>
            </a:solidFill>
            <a:effectLst/>
            <a:latin typeface="Comic Sans M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CFFFF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accent2"/>
            </a:solidFill>
            <a:effectLst/>
            <a:latin typeface="Comic Sans MS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56333</TotalTime>
  <Words>2078</Words>
  <Application>Microsoft Macintosh PowerPoint</Application>
  <PresentationFormat>Letter Paper (8.5x11 in)</PresentationFormat>
  <Paragraphs>248</Paragraphs>
  <Slides>18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Blank Presentation</vt:lpstr>
      <vt:lpstr>PowerPoint Presentation</vt:lpstr>
      <vt:lpstr>SVT assegnazioni Pisa 2012 – Baseline</vt:lpstr>
      <vt:lpstr>SVT assegnazioni 2012 – Pixels (I)</vt:lpstr>
      <vt:lpstr>SVT assegnazioni 2012 – Pixels (I)</vt:lpstr>
      <vt:lpstr>SVT 2013 – Attivita Pisa (I)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SVT 2013 - Attivita’ Pisa (IV)</vt:lpstr>
      <vt:lpstr>Richieste Pisa SVT 2013</vt:lpstr>
      <vt:lpstr>Richieste Pisa SVT 2013</vt:lpstr>
      <vt:lpstr>backup</vt:lpstr>
      <vt:lpstr>Personale e Percentuali 2011  possibile aumento delle percentuali nel 2012</vt:lpstr>
      <vt:lpstr>Responsabilita’ SuperB a Pisa</vt:lpstr>
    </vt:vector>
  </TitlesOfParts>
  <Company>INFN &amp; Universita' di Pisa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giuliana rizzo</dc:creator>
  <cp:lastModifiedBy>Giuliana Rizzo</cp:lastModifiedBy>
  <cp:revision>807</cp:revision>
  <cp:lastPrinted>2000-08-10T00:09:18Z</cp:lastPrinted>
  <dcterms:created xsi:type="dcterms:W3CDTF">2000-02-14T09:03:40Z</dcterms:created>
  <dcterms:modified xsi:type="dcterms:W3CDTF">2012-06-21T09:06:00Z</dcterms:modified>
</cp:coreProperties>
</file>