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69" r:id="rId3"/>
    <p:sldId id="268" r:id="rId4"/>
    <p:sldId id="264" r:id="rId5"/>
    <p:sldId id="271" r:id="rId6"/>
    <p:sldId id="272" r:id="rId7"/>
    <p:sldId id="277" r:id="rId8"/>
    <p:sldId id="259" r:id="rId9"/>
    <p:sldId id="260" r:id="rId10"/>
    <p:sldId id="261" r:id="rId11"/>
    <p:sldId id="265" r:id="rId12"/>
    <p:sldId id="262" r:id="rId13"/>
    <p:sldId id="266" r:id="rId14"/>
    <p:sldId id="267" r:id="rId15"/>
    <p:sldId id="270" r:id="rId16"/>
    <p:sldId id="273" r:id="rId17"/>
    <p:sldId id="274" r:id="rId18"/>
    <p:sldId id="275" r:id="rId19"/>
    <p:sldId id="276" r:id="rId20"/>
    <p:sldId id="279" r:id="rId21"/>
    <p:sldId id="257" r:id="rId22"/>
    <p:sldId id="280" r:id="rId23"/>
    <p:sldId id="281" r:id="rId24"/>
    <p:sldId id="258" r:id="rId25"/>
    <p:sldId id="282" r:id="rId26"/>
    <p:sldId id="382" r:id="rId27"/>
    <p:sldId id="383" r:id="rId28"/>
    <p:sldId id="384" r:id="rId29"/>
    <p:sldId id="385" r:id="rId30"/>
    <p:sldId id="278" r:id="rId31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9" d="100"/>
          <a:sy n="109" d="100"/>
        </p:scale>
        <p:origin x="70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241075826149865E-2"/>
          <c:y val="2.5897151313355529E-2"/>
          <c:w val="0.89084881515484204"/>
          <c:h val="0.88331275262224584"/>
        </c:manualLayout>
      </c:layout>
      <c:scatterChart>
        <c:scatterStyle val="lineMarker"/>
        <c:varyColors val="0"/>
        <c:ser>
          <c:idx val="0"/>
          <c:order val="0"/>
          <c:tx>
            <c:strRef>
              <c:f>'2026_05_06_SABRE_Si_Cl_NaI Tail'!$AW$24</c:f>
              <c:strCache>
                <c:ptCount val="1"/>
                <c:pt idx="0">
                  <c:v>Si28(MR)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x"/>
            <c:size val="11"/>
            <c:spPr>
              <a:noFill/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'2026_05_06_SABRE_Si_Cl_NaI Tail'!$AV$25:$AV$30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xVal>
          <c:yVal>
            <c:numRef>
              <c:f>'2026_05_06_SABRE_Si_Cl_NaI Tail'!$AW$25:$AW$30</c:f>
              <c:numCache>
                <c:formatCode>General</c:formatCode>
                <c:ptCount val="6"/>
                <c:pt idx="0">
                  <c:v>0.94</c:v>
                </c:pt>
                <c:pt idx="2">
                  <c:v>1.65</c:v>
                </c:pt>
                <c:pt idx="3">
                  <c:v>0.99906047909587026</c:v>
                </c:pt>
                <c:pt idx="4">
                  <c:v>0.92179622303199782</c:v>
                </c:pt>
                <c:pt idx="5">
                  <c:v>4.5163946096210195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130-450A-B109-DA9E3327E1C0}"/>
            </c:ext>
          </c:extLst>
        </c:ser>
        <c:ser>
          <c:idx val="1"/>
          <c:order val="1"/>
          <c:tx>
            <c:strRef>
              <c:f>'2026_05_06_SABRE_Si_Cl_NaI Tail'!$AX$24</c:f>
              <c:strCache>
                <c:ptCount val="1"/>
                <c:pt idx="0">
                  <c:v>Si29(MR)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'2026_05_06_SABRE_Si_Cl_NaI Tail'!$AV$25:$AV$30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xVal>
          <c:yVal>
            <c:numRef>
              <c:f>'2026_05_06_SABRE_Si_Cl_NaI Tail'!$AX$25:$AX$30</c:f>
              <c:numCache>
                <c:formatCode>General</c:formatCode>
                <c:ptCount val="6"/>
                <c:pt idx="0">
                  <c:v>0.83</c:v>
                </c:pt>
                <c:pt idx="2">
                  <c:v>1.66</c:v>
                </c:pt>
                <c:pt idx="3">
                  <c:v>0.96785728091538115</c:v>
                </c:pt>
                <c:pt idx="4">
                  <c:v>0.94011471592279927</c:v>
                </c:pt>
                <c:pt idx="5">
                  <c:v>4.9994268202788312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130-450A-B109-DA9E3327E1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0198031"/>
        <c:axId val="670173551"/>
      </c:scatterChart>
      <c:valAx>
        <c:axId val="67019803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173551"/>
        <c:crosses val="autoZero"/>
        <c:crossBetween val="midCat"/>
      </c:valAx>
      <c:valAx>
        <c:axId val="6701735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1"/>
                  <a:t>Si</a:t>
                </a:r>
                <a:r>
                  <a:rPr lang="en-GB" sz="1200" b="1" baseline="0"/>
                  <a:t> ppm</a:t>
                </a:r>
                <a:endParaRPr lang="en-GB" sz="12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19803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374760587359014"/>
          <c:y val="3.4868227487102402E-2"/>
          <c:w val="0.34637848478399658"/>
          <c:h val="0.162320081798876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66351282702566"/>
          <c:y val="3.727202201180408E-2"/>
          <c:w val="0.82189849504698997"/>
          <c:h val="0.86405747446706771"/>
        </c:manualLayout>
      </c:layout>
      <c:scatterChart>
        <c:scatterStyle val="lineMarker"/>
        <c:varyColors val="0"/>
        <c:ser>
          <c:idx val="0"/>
          <c:order val="0"/>
          <c:tx>
            <c:strRef>
              <c:f>'2026_05_06_SABRE_Si_Cl_NaI Tail'!$AW$33</c:f>
              <c:strCache>
                <c:ptCount val="1"/>
                <c:pt idx="0">
                  <c:v>Cl35(MR)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x"/>
            <c:size val="11"/>
            <c:spPr>
              <a:noFill/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'2026_05_06_SABRE_Si_Cl_NaI Tail'!$AV$34:$AV$39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xVal>
          <c:yVal>
            <c:numRef>
              <c:f>'2026_05_06_SABRE_Si_Cl_NaI Tail'!$AW$34:$AW$39</c:f>
              <c:numCache>
                <c:formatCode>General</c:formatCode>
                <c:ptCount val="6"/>
                <c:pt idx="0">
                  <c:v>370</c:v>
                </c:pt>
                <c:pt idx="2">
                  <c:v>393</c:v>
                </c:pt>
                <c:pt idx="3">
                  <c:v>606.21875105477795</c:v>
                </c:pt>
                <c:pt idx="4">
                  <c:v>2080.2761280438144</c:v>
                </c:pt>
                <c:pt idx="5">
                  <c:v>2932.9875862716704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B08-455E-BE4E-0DF44E88F3CC}"/>
            </c:ext>
          </c:extLst>
        </c:ser>
        <c:ser>
          <c:idx val="1"/>
          <c:order val="1"/>
          <c:tx>
            <c:strRef>
              <c:f>'2026_05_06_SABRE_Si_Cl_NaI Tail'!$AX$33</c:f>
              <c:strCache>
                <c:ptCount val="1"/>
                <c:pt idx="0">
                  <c:v>Cl37(MR)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'2026_05_06_SABRE_Si_Cl_NaI Tail'!$AV$34:$AV$39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xVal>
          <c:yVal>
            <c:numRef>
              <c:f>'2026_05_06_SABRE_Si_Cl_NaI Tail'!$AX$34:$AX$39</c:f>
              <c:numCache>
                <c:formatCode>General</c:formatCode>
                <c:ptCount val="6"/>
                <c:pt idx="0">
                  <c:v>378</c:v>
                </c:pt>
                <c:pt idx="2">
                  <c:v>385</c:v>
                </c:pt>
                <c:pt idx="3">
                  <c:v>597.66334567515332</c:v>
                </c:pt>
                <c:pt idx="4">
                  <c:v>2002.3683526972231</c:v>
                </c:pt>
                <c:pt idx="5">
                  <c:v>2780.9428945016534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B08-455E-BE4E-0DF44E88F3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0211951"/>
        <c:axId val="670223951"/>
      </c:scatterChart>
      <c:valAx>
        <c:axId val="67021195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223951"/>
        <c:crosses val="autoZero"/>
        <c:crossBetween val="midCat"/>
      </c:valAx>
      <c:valAx>
        <c:axId val="6702239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1"/>
                  <a:t> Cl</a:t>
                </a:r>
                <a:r>
                  <a:rPr lang="en-GB" sz="1200" b="1" baseline="0"/>
                  <a:t>   </a:t>
                </a:r>
                <a:r>
                  <a:rPr lang="en-GB" sz="1200" b="1"/>
                  <a:t>ppm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21195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195570065936878"/>
          <c:y val="4.8164621624131848E-2"/>
          <c:w val="0.35486314210723657"/>
          <c:h val="0.100126589680877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954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60552C9C-B70B-651A-0A7A-28E832E017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03CF5DC-B5BD-4482-B61A-80B3ED01179C}" type="slidenum">
              <a:rPr lang="en-US" altLang="en-US"/>
              <a:pPr eaLnBrk="1" hangingPunct="1"/>
              <a:t>28</a:t>
            </a:fld>
            <a:endParaRPr lang="en-US" altLang="en-US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AD54D551-A85F-4253-6BBA-CCCF81D3C6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BBCA9D72-5945-4BC9-0A4E-534C6E8916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FC56E-4D89-85E2-36EC-B09867BD3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629333-982B-85AF-2BFE-4B212DB38D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B5664A-9D0F-9E6F-C296-1E00945E70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1199A-DC56-73E4-66D9-F2EACF578C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3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 Proton Affinity </a:t>
            </a:r>
          </a:p>
          <a:p>
            <a:r>
              <a:rPr lang="en-US" dirty="0"/>
              <a:t>Stabile Atomic </a:t>
            </a:r>
            <a:r>
              <a:rPr lang="en-US" dirty="0" err="1"/>
              <a:t>Kation</a:t>
            </a:r>
            <a:r>
              <a:rPr lang="en-US" dirty="0"/>
              <a:t> </a:t>
            </a:r>
          </a:p>
          <a:p>
            <a:r>
              <a:rPr lang="en-US" dirty="0"/>
              <a:t>Not worked with mass shift but we use direct mass with collisional cell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 ionization potential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Olga Gileva from </a:t>
            </a:r>
            <a:r>
              <a:rPr lang="it-IT" dirty="0" err="1"/>
              <a:t>ibs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7301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ADB9820E-F196-AB3F-D081-575C187DEB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BE6099D-4BBF-4E62-A646-B753969961E7}" type="slidenum">
              <a:rPr lang="en-US" altLang="en-US"/>
              <a:pPr eaLnBrk="1" hangingPunct="1"/>
              <a:t>26</a:t>
            </a:fld>
            <a:endParaRPr lang="en-US" altLang="en-US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C8265397-24F0-7994-B6A1-7E213EF381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3F8A5411-D2D6-5D0E-8AB2-AC50E19D54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12AF986A-0A40-573C-3704-EFC81684FB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88FD6916-FCD3-CF97-E3EA-251527B0A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en-US"/>
          </a:p>
        </p:txBody>
      </p:sp>
      <p:sp>
        <p:nvSpPr>
          <p:cNvPr id="60420" name="Slide Number Placeholder 3">
            <a:extLst>
              <a:ext uri="{FF2B5EF4-FFF2-40B4-BE49-F238E27FC236}">
                <a16:creationId xmlns:a16="http://schemas.microsoft.com/office/drawing/2014/main" id="{F2F31CA3-8257-8A7E-458B-400106C653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B76422F-2F97-4B4F-9008-CA7CC86711C3}" type="slidenum">
              <a:rPr lang="en-US" altLang="en-US"/>
              <a:pPr eaLnBrk="1" hangingPunct="1"/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91692-4751-4309-8CC4-B56F64F8EDE2}" type="datetimeFigureOut">
              <a:rPr lang="en-GB" smtClean="0"/>
              <a:t>07/05/2026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F2A8D-EBF1-4C79-A95E-07EC3249F00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690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91692-4751-4309-8CC4-B56F64F8EDE2}" type="datetimeFigureOut">
              <a:rPr lang="en-GB" smtClean="0"/>
              <a:t>07/05/2026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F2A8D-EBF1-4C79-A95E-07EC3249F00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064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91692-4751-4309-8CC4-B56F64F8EDE2}" type="datetimeFigureOut">
              <a:rPr lang="en-GB" smtClean="0"/>
              <a:t>07/05/2026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F2A8D-EBF1-4C79-A95E-07EC3249F00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432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sv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20.svg"/><Relationship Id="rId4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sv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image" Target="../media/image36.wmf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21A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1645920"/>
            <a:ext cx="164592" cy="1920240"/>
          </a:xfrm>
          <a:prstGeom prst="rect">
            <a:avLst/>
          </a:prstGeom>
          <a:solidFill>
            <a:srgbClr val="1C7293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Text 1"/>
          <p:cNvSpPr/>
          <p:nvPr/>
        </p:nvSpPr>
        <p:spPr>
          <a:xfrm>
            <a:off x="365760" y="1417320"/>
            <a:ext cx="8412480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38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Elemental Analysis in </a:t>
            </a:r>
            <a:r>
              <a:rPr lang="en-US" sz="38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NaI</a:t>
            </a:r>
            <a:r>
              <a:rPr lang="en-US" sz="38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Matrix </a:t>
            </a:r>
          </a:p>
          <a:p>
            <a:r>
              <a:rPr lang="en-US" sz="38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by ICP-MS</a:t>
            </a:r>
            <a:endParaRPr lang="en-US" sz="3800" dirty="0"/>
          </a:p>
        </p:txBody>
      </p:sp>
      <p:sp>
        <p:nvSpPr>
          <p:cNvPr id="4" name="Text 2"/>
          <p:cNvSpPr/>
          <p:nvPr/>
        </p:nvSpPr>
        <p:spPr>
          <a:xfrm>
            <a:off x="365760" y="2331720"/>
            <a:ext cx="841248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700" dirty="0">
                <a:solidFill>
                  <a:srgbClr val="9CB8D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Matrix Effects · Cold Plasma · NH₃ Reaction Gas · Ar Dilution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365760" y="2926080"/>
            <a:ext cx="84124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200" i="1" dirty="0">
                <a:solidFill>
                  <a:srgbClr val="6A8FA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Strategies for accurate potassium determination in high-NaI matrices</a:t>
            </a:r>
            <a:endParaRPr lang="en-US" sz="1200" dirty="0"/>
          </a:p>
        </p:txBody>
      </p:sp>
      <p:sp>
        <p:nvSpPr>
          <p:cNvPr id="6" name="Shape 4"/>
          <p:cNvSpPr/>
          <p:nvPr/>
        </p:nvSpPr>
        <p:spPr>
          <a:xfrm>
            <a:off x="0" y="4681728"/>
            <a:ext cx="9144000" cy="461772"/>
          </a:xfrm>
          <a:prstGeom prst="rect">
            <a:avLst/>
          </a:prstGeom>
          <a:solidFill>
            <a:srgbClr val="010F18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7" name="Text 5"/>
          <p:cNvSpPr/>
          <p:nvPr/>
        </p:nvSpPr>
        <p:spPr>
          <a:xfrm>
            <a:off x="365760" y="4736592"/>
            <a:ext cx="841248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3A6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ICP-MS Method Development  |  NaI Matrix  |  Potassium Determination</a:t>
            </a:r>
            <a:endParaRPr lang="en-US" sz="10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337DDBC-46E4-B7DD-5322-1DB1BE2433D5}"/>
              </a:ext>
            </a:extLst>
          </p:cNvPr>
          <p:cNvSpPr txBox="1"/>
          <p:nvPr/>
        </p:nvSpPr>
        <p:spPr>
          <a:xfrm>
            <a:off x="1677307" y="4126504"/>
            <a:ext cx="3332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9CB8D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Giovanni Ligrani </a:t>
            </a:r>
          </a:p>
          <a:p>
            <a:r>
              <a:rPr lang="it-IT" sz="1400" dirty="0">
                <a:solidFill>
                  <a:srgbClr val="9CB8D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LNGS </a:t>
            </a:r>
            <a:r>
              <a:rPr lang="it-IT" sz="1400" dirty="0" err="1">
                <a:solidFill>
                  <a:srgbClr val="9CB8D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Chemistry</a:t>
            </a:r>
            <a:r>
              <a:rPr lang="it-IT" sz="1400" dirty="0">
                <a:solidFill>
                  <a:srgbClr val="9CB8D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Service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D3F152F-5081-F1DB-A72E-6D76A0132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46554"/>
            <a:ext cx="1677307" cy="70774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021A2E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Text 1"/>
          <p:cNvSpPr/>
          <p:nvPr/>
        </p:nvSpPr>
        <p:spPr>
          <a:xfrm>
            <a:off x="365760" y="54864"/>
            <a:ext cx="8412480" cy="5303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2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Ar</a:t>
            </a:r>
            <a:r>
              <a:rPr lang="en-US" sz="2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Gas Dilution in Spray Chamber</a:t>
            </a:r>
            <a:endParaRPr lang="en-US" sz="2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" y="713232"/>
            <a:ext cx="8961120" cy="374904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37160" y="4526280"/>
            <a:ext cx="886968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i="1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Advantage: simple, no reagents, hardware-independent. Calibrate standards at same Ar flow ratio for matched matrix conditions.</a:t>
            </a:r>
            <a:endParaRPr lang="en-US" sz="11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0">
            <a:extLst>
              <a:ext uri="{FF2B5EF4-FFF2-40B4-BE49-F238E27FC236}">
                <a16:creationId xmlns:a16="http://schemas.microsoft.com/office/drawing/2014/main" id="{2DF1A8D1-6FBF-C7FA-9EC1-21EEE94EAFC1}"/>
              </a:ext>
            </a:extLst>
          </p:cNvPr>
          <p:cNvSpPr/>
          <p:nvPr/>
        </p:nvSpPr>
        <p:spPr>
          <a:xfrm>
            <a:off x="320040" y="91440"/>
            <a:ext cx="850392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3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Argon Dilution in the Spray Chamber</a:t>
            </a:r>
            <a:endParaRPr lang="en-US" sz="3000" dirty="0"/>
          </a:p>
        </p:txBody>
      </p:sp>
      <p:sp>
        <p:nvSpPr>
          <p:cNvPr id="29" name="Text 1">
            <a:extLst>
              <a:ext uri="{FF2B5EF4-FFF2-40B4-BE49-F238E27FC236}">
                <a16:creationId xmlns:a16="http://schemas.microsoft.com/office/drawing/2014/main" id="{2F25FC23-FA00-63AB-2A10-53D4969245E2}"/>
              </a:ext>
            </a:extLst>
          </p:cNvPr>
          <p:cNvSpPr/>
          <p:nvPr/>
        </p:nvSpPr>
        <p:spPr>
          <a:xfrm>
            <a:off x="320040" y="621792"/>
            <a:ext cx="85039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300" i="1" dirty="0">
                <a:solidFill>
                  <a:srgbClr val="6699B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ICP-MS matrix effect mitigation strategy</a:t>
            </a:r>
            <a:endParaRPr lang="en-US" sz="1300" dirty="0"/>
          </a:p>
        </p:txBody>
      </p:sp>
      <p:pic>
        <p:nvPicPr>
          <p:cNvPr id="30" name="Image 0" descr="preencoded.png">
            <a:extLst>
              <a:ext uri="{FF2B5EF4-FFF2-40B4-BE49-F238E27FC236}">
                <a16:creationId xmlns:a16="http://schemas.microsoft.com/office/drawing/2014/main" id="{FAF07E01-77BC-8D6D-5E9F-1FA2025891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1440" y="868680"/>
            <a:ext cx="5760720" cy="3566160"/>
          </a:xfrm>
          <a:prstGeom prst="rect">
            <a:avLst/>
          </a:prstGeom>
        </p:spPr>
      </p:pic>
      <p:sp>
        <p:nvSpPr>
          <p:cNvPr id="31" name="Shape 2">
            <a:extLst>
              <a:ext uri="{FF2B5EF4-FFF2-40B4-BE49-F238E27FC236}">
                <a16:creationId xmlns:a16="http://schemas.microsoft.com/office/drawing/2014/main" id="{3779B6DA-7F91-623A-7501-B57105F74C8F}"/>
              </a:ext>
            </a:extLst>
          </p:cNvPr>
          <p:cNvSpPr/>
          <p:nvPr/>
        </p:nvSpPr>
        <p:spPr>
          <a:xfrm>
            <a:off x="5989320" y="868680"/>
            <a:ext cx="3017520" cy="896112"/>
          </a:xfrm>
          <a:prstGeom prst="rect">
            <a:avLst/>
          </a:prstGeom>
          <a:solidFill>
            <a:srgbClr val="1A0808"/>
          </a:solidFill>
          <a:ln w="15240">
            <a:solidFill>
              <a:srgbClr val="AA222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2" name="Shape 3">
            <a:extLst>
              <a:ext uri="{FF2B5EF4-FFF2-40B4-BE49-F238E27FC236}">
                <a16:creationId xmlns:a16="http://schemas.microsoft.com/office/drawing/2014/main" id="{64B87598-EA2D-297E-1973-5BF5F08B0225}"/>
              </a:ext>
            </a:extLst>
          </p:cNvPr>
          <p:cNvSpPr/>
          <p:nvPr/>
        </p:nvSpPr>
        <p:spPr>
          <a:xfrm>
            <a:off x="6062472" y="941832"/>
            <a:ext cx="347472" cy="347472"/>
          </a:xfrm>
          <a:prstGeom prst="ellipse">
            <a:avLst/>
          </a:prstGeom>
          <a:solidFill>
            <a:srgbClr val="AA2222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3" name="Text 4">
            <a:extLst>
              <a:ext uri="{FF2B5EF4-FFF2-40B4-BE49-F238E27FC236}">
                <a16:creationId xmlns:a16="http://schemas.microsoft.com/office/drawing/2014/main" id="{7D08BB2C-9CBF-6F2C-DF1E-55F05B73C4E3}"/>
              </a:ext>
            </a:extLst>
          </p:cNvPr>
          <p:cNvSpPr/>
          <p:nvPr/>
        </p:nvSpPr>
        <p:spPr>
          <a:xfrm>
            <a:off x="6062472" y="941832"/>
            <a:ext cx="347472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01</a:t>
            </a:r>
            <a:endParaRPr lang="en-US" sz="1200" dirty="0"/>
          </a:p>
        </p:txBody>
      </p:sp>
      <p:sp>
        <p:nvSpPr>
          <p:cNvPr id="34" name="Text 5">
            <a:extLst>
              <a:ext uri="{FF2B5EF4-FFF2-40B4-BE49-F238E27FC236}">
                <a16:creationId xmlns:a16="http://schemas.microsoft.com/office/drawing/2014/main" id="{8990E99A-32C0-41E4-165A-CBC7EBB2C60A}"/>
              </a:ext>
            </a:extLst>
          </p:cNvPr>
          <p:cNvSpPr/>
          <p:nvPr/>
        </p:nvSpPr>
        <p:spPr>
          <a:xfrm>
            <a:off x="6483096" y="950976"/>
            <a:ext cx="2450592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FF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Problem: NaI Matrix</a:t>
            </a:r>
            <a:endParaRPr lang="en-US" sz="1200" dirty="0"/>
          </a:p>
        </p:txBody>
      </p:sp>
      <p:sp>
        <p:nvSpPr>
          <p:cNvPr id="35" name="Text 6">
            <a:extLst>
              <a:ext uri="{FF2B5EF4-FFF2-40B4-BE49-F238E27FC236}">
                <a16:creationId xmlns:a16="http://schemas.microsoft.com/office/drawing/2014/main" id="{B6550F4F-F024-1AAC-33D4-46CEE5429516}"/>
              </a:ext>
            </a:extLst>
          </p:cNvPr>
          <p:cNvSpPr/>
          <p:nvPr/>
        </p:nvSpPr>
        <p:spPr>
          <a:xfrm>
            <a:off x="6080760" y="1261872"/>
            <a:ext cx="2852928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FFBBB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High concentrations of Na⁺ and I⁻ reach the plasma, creating a dense ion cloud that repels trace K⁺ before detection (space-charge effect).</a:t>
            </a:r>
            <a:endParaRPr lang="en-US" sz="950" dirty="0"/>
          </a:p>
        </p:txBody>
      </p:sp>
      <p:sp>
        <p:nvSpPr>
          <p:cNvPr id="36" name="Shape 7">
            <a:extLst>
              <a:ext uri="{FF2B5EF4-FFF2-40B4-BE49-F238E27FC236}">
                <a16:creationId xmlns:a16="http://schemas.microsoft.com/office/drawing/2014/main" id="{A6425058-8BA9-3EF3-31A9-15C37CEFA188}"/>
              </a:ext>
            </a:extLst>
          </p:cNvPr>
          <p:cNvSpPr/>
          <p:nvPr/>
        </p:nvSpPr>
        <p:spPr>
          <a:xfrm>
            <a:off x="5989320" y="1856232"/>
            <a:ext cx="3017520" cy="896112"/>
          </a:xfrm>
          <a:prstGeom prst="rect">
            <a:avLst/>
          </a:prstGeom>
          <a:solidFill>
            <a:srgbClr val="081428"/>
          </a:solidFill>
          <a:ln w="15240">
            <a:solidFill>
              <a:srgbClr val="1C4A8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7" name="Shape 8">
            <a:extLst>
              <a:ext uri="{FF2B5EF4-FFF2-40B4-BE49-F238E27FC236}">
                <a16:creationId xmlns:a16="http://schemas.microsoft.com/office/drawing/2014/main" id="{B24F72D0-5ED3-9EC3-5D99-80D137A6D28A}"/>
              </a:ext>
            </a:extLst>
          </p:cNvPr>
          <p:cNvSpPr/>
          <p:nvPr/>
        </p:nvSpPr>
        <p:spPr>
          <a:xfrm>
            <a:off x="6062472" y="1929384"/>
            <a:ext cx="347472" cy="347472"/>
          </a:xfrm>
          <a:prstGeom prst="ellipse">
            <a:avLst/>
          </a:prstGeom>
          <a:solidFill>
            <a:srgbClr val="1C4A82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8" name="Text 9">
            <a:extLst>
              <a:ext uri="{FF2B5EF4-FFF2-40B4-BE49-F238E27FC236}">
                <a16:creationId xmlns:a16="http://schemas.microsoft.com/office/drawing/2014/main" id="{2B68A258-CCFD-7D89-D228-44A6FE63F771}"/>
              </a:ext>
            </a:extLst>
          </p:cNvPr>
          <p:cNvSpPr/>
          <p:nvPr/>
        </p:nvSpPr>
        <p:spPr>
          <a:xfrm>
            <a:off x="6062472" y="1929384"/>
            <a:ext cx="347472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02</a:t>
            </a:r>
            <a:endParaRPr lang="en-US" sz="1200" dirty="0"/>
          </a:p>
        </p:txBody>
      </p:sp>
      <p:sp>
        <p:nvSpPr>
          <p:cNvPr id="39" name="Text 10">
            <a:extLst>
              <a:ext uri="{FF2B5EF4-FFF2-40B4-BE49-F238E27FC236}">
                <a16:creationId xmlns:a16="http://schemas.microsoft.com/office/drawing/2014/main" id="{D4F74C96-DC1F-845D-B26C-948FF595773D}"/>
              </a:ext>
            </a:extLst>
          </p:cNvPr>
          <p:cNvSpPr/>
          <p:nvPr/>
        </p:nvSpPr>
        <p:spPr>
          <a:xfrm>
            <a:off x="6483096" y="1938528"/>
            <a:ext cx="2450592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6699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Ar Dilution Mechanism</a:t>
            </a:r>
            <a:endParaRPr lang="en-US" sz="1200" dirty="0"/>
          </a:p>
        </p:txBody>
      </p:sp>
      <p:sp>
        <p:nvSpPr>
          <p:cNvPr id="40" name="Text 11">
            <a:extLst>
              <a:ext uri="{FF2B5EF4-FFF2-40B4-BE49-F238E27FC236}">
                <a16:creationId xmlns:a16="http://schemas.microsoft.com/office/drawing/2014/main" id="{8E709271-24DB-4FA8-42AF-108BEA9B2A11}"/>
              </a:ext>
            </a:extLst>
          </p:cNvPr>
          <p:cNvSpPr/>
          <p:nvPr/>
        </p:nvSpPr>
        <p:spPr>
          <a:xfrm>
            <a:off x="6080760" y="2249424"/>
            <a:ext cx="2852928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AACC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Argon gas is introduced directly into the spray chamber. It mixes with the nebulised aerosol, physically diluting the NaI concentration before the plasma.</a:t>
            </a:r>
            <a:endParaRPr lang="en-US" sz="950" dirty="0"/>
          </a:p>
        </p:txBody>
      </p:sp>
      <p:sp>
        <p:nvSpPr>
          <p:cNvPr id="41" name="Shape 12">
            <a:extLst>
              <a:ext uri="{FF2B5EF4-FFF2-40B4-BE49-F238E27FC236}">
                <a16:creationId xmlns:a16="http://schemas.microsoft.com/office/drawing/2014/main" id="{BEEB2868-A056-8DFC-2107-BDAEB6761000}"/>
              </a:ext>
            </a:extLst>
          </p:cNvPr>
          <p:cNvSpPr/>
          <p:nvPr/>
        </p:nvSpPr>
        <p:spPr>
          <a:xfrm>
            <a:off x="5989320" y="2843784"/>
            <a:ext cx="3017520" cy="896112"/>
          </a:xfrm>
          <a:prstGeom prst="rect">
            <a:avLst/>
          </a:prstGeom>
          <a:solidFill>
            <a:srgbClr val="081A0E"/>
          </a:solidFill>
          <a:ln w="15240">
            <a:solidFill>
              <a:srgbClr val="1A6A3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42" name="Shape 13">
            <a:extLst>
              <a:ext uri="{FF2B5EF4-FFF2-40B4-BE49-F238E27FC236}">
                <a16:creationId xmlns:a16="http://schemas.microsoft.com/office/drawing/2014/main" id="{579ECB93-E103-E7C4-A696-D45FC7C657EC}"/>
              </a:ext>
            </a:extLst>
          </p:cNvPr>
          <p:cNvSpPr/>
          <p:nvPr/>
        </p:nvSpPr>
        <p:spPr>
          <a:xfrm>
            <a:off x="6062472" y="2916936"/>
            <a:ext cx="347472" cy="347472"/>
          </a:xfrm>
          <a:prstGeom prst="ellipse">
            <a:avLst/>
          </a:prstGeom>
          <a:solidFill>
            <a:srgbClr val="1A6A3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43" name="Text 14">
            <a:extLst>
              <a:ext uri="{FF2B5EF4-FFF2-40B4-BE49-F238E27FC236}">
                <a16:creationId xmlns:a16="http://schemas.microsoft.com/office/drawing/2014/main" id="{068BF129-FB02-E355-6394-CE420254445E}"/>
              </a:ext>
            </a:extLst>
          </p:cNvPr>
          <p:cNvSpPr/>
          <p:nvPr/>
        </p:nvSpPr>
        <p:spPr>
          <a:xfrm>
            <a:off x="6062472" y="2916936"/>
            <a:ext cx="347472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03</a:t>
            </a:r>
            <a:endParaRPr lang="en-US" sz="1200" dirty="0"/>
          </a:p>
        </p:txBody>
      </p:sp>
      <p:sp>
        <p:nvSpPr>
          <p:cNvPr id="44" name="Text 15">
            <a:extLst>
              <a:ext uri="{FF2B5EF4-FFF2-40B4-BE49-F238E27FC236}">
                <a16:creationId xmlns:a16="http://schemas.microsoft.com/office/drawing/2014/main" id="{2EA6F42F-F670-6374-431E-1EB6743EBA1F}"/>
              </a:ext>
            </a:extLst>
          </p:cNvPr>
          <p:cNvSpPr/>
          <p:nvPr/>
        </p:nvSpPr>
        <p:spPr>
          <a:xfrm>
            <a:off x="6483096" y="2926080"/>
            <a:ext cx="2450592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44DD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Result at the Plasma</a:t>
            </a:r>
            <a:endParaRPr lang="en-US" sz="1200" dirty="0"/>
          </a:p>
        </p:txBody>
      </p:sp>
      <p:sp>
        <p:nvSpPr>
          <p:cNvPr id="45" name="Text 16">
            <a:extLst>
              <a:ext uri="{FF2B5EF4-FFF2-40B4-BE49-F238E27FC236}">
                <a16:creationId xmlns:a16="http://schemas.microsoft.com/office/drawing/2014/main" id="{C32BB820-5AB0-861C-7B3C-49A01FBBF29C}"/>
              </a:ext>
            </a:extLst>
          </p:cNvPr>
          <p:cNvSpPr/>
          <p:nvPr/>
        </p:nvSpPr>
        <p:spPr>
          <a:xfrm>
            <a:off x="6080760" y="3236976"/>
            <a:ext cx="2852928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AAFF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Fewer Na⁺ and I⁻ ions enter the torch. Space-charge suppression decreases, and K⁺ is measured accurately with lower negative bias.</a:t>
            </a:r>
            <a:endParaRPr lang="en-US" sz="950" dirty="0"/>
          </a:p>
        </p:txBody>
      </p:sp>
      <p:sp>
        <p:nvSpPr>
          <p:cNvPr id="46" name="Shape 17">
            <a:extLst>
              <a:ext uri="{FF2B5EF4-FFF2-40B4-BE49-F238E27FC236}">
                <a16:creationId xmlns:a16="http://schemas.microsoft.com/office/drawing/2014/main" id="{F8D31BAC-8548-C45E-EAF0-0041390FCB91}"/>
              </a:ext>
            </a:extLst>
          </p:cNvPr>
          <p:cNvSpPr/>
          <p:nvPr/>
        </p:nvSpPr>
        <p:spPr>
          <a:xfrm>
            <a:off x="5989320" y="3831336"/>
            <a:ext cx="3017520" cy="896112"/>
          </a:xfrm>
          <a:prstGeom prst="rect">
            <a:avLst/>
          </a:prstGeom>
          <a:solidFill>
            <a:srgbClr val="14100A"/>
          </a:solidFill>
          <a:ln w="15240">
            <a:solidFill>
              <a:srgbClr val="88662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47" name="Shape 18">
            <a:extLst>
              <a:ext uri="{FF2B5EF4-FFF2-40B4-BE49-F238E27FC236}">
                <a16:creationId xmlns:a16="http://schemas.microsoft.com/office/drawing/2014/main" id="{7C034B7B-4618-49B9-D856-D7A696A457F8}"/>
              </a:ext>
            </a:extLst>
          </p:cNvPr>
          <p:cNvSpPr/>
          <p:nvPr/>
        </p:nvSpPr>
        <p:spPr>
          <a:xfrm>
            <a:off x="6062472" y="3904488"/>
            <a:ext cx="347472" cy="347472"/>
          </a:xfrm>
          <a:prstGeom prst="ellipse">
            <a:avLst/>
          </a:prstGeom>
          <a:solidFill>
            <a:srgbClr val="886622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48" name="Text 19">
            <a:extLst>
              <a:ext uri="{FF2B5EF4-FFF2-40B4-BE49-F238E27FC236}">
                <a16:creationId xmlns:a16="http://schemas.microsoft.com/office/drawing/2014/main" id="{B3B1456B-6FEA-6EFF-5905-36CE51C7A628}"/>
              </a:ext>
            </a:extLst>
          </p:cNvPr>
          <p:cNvSpPr/>
          <p:nvPr/>
        </p:nvSpPr>
        <p:spPr>
          <a:xfrm>
            <a:off x="6062472" y="3904488"/>
            <a:ext cx="347472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04</a:t>
            </a:r>
            <a:endParaRPr lang="en-US" sz="1200" dirty="0"/>
          </a:p>
        </p:txBody>
      </p:sp>
      <p:sp>
        <p:nvSpPr>
          <p:cNvPr id="49" name="Text 20">
            <a:extLst>
              <a:ext uri="{FF2B5EF4-FFF2-40B4-BE49-F238E27FC236}">
                <a16:creationId xmlns:a16="http://schemas.microsoft.com/office/drawing/2014/main" id="{A574990B-6503-EECD-2D7D-9109870DF1C5}"/>
              </a:ext>
            </a:extLst>
          </p:cNvPr>
          <p:cNvSpPr/>
          <p:nvPr/>
        </p:nvSpPr>
        <p:spPr>
          <a:xfrm>
            <a:off x="6483096" y="3913632"/>
            <a:ext cx="2450592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FFBB4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Practical Calibration</a:t>
            </a:r>
            <a:endParaRPr lang="en-US" sz="1200" dirty="0"/>
          </a:p>
        </p:txBody>
      </p:sp>
      <p:sp>
        <p:nvSpPr>
          <p:cNvPr id="50" name="Text 21">
            <a:extLst>
              <a:ext uri="{FF2B5EF4-FFF2-40B4-BE49-F238E27FC236}">
                <a16:creationId xmlns:a16="http://schemas.microsoft.com/office/drawing/2014/main" id="{6A39714D-B12B-DFD2-E830-18553C6FE791}"/>
              </a:ext>
            </a:extLst>
          </p:cNvPr>
          <p:cNvSpPr/>
          <p:nvPr/>
        </p:nvSpPr>
        <p:spPr>
          <a:xfrm>
            <a:off x="6080760" y="4224528"/>
            <a:ext cx="2852928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FFDDA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Signal is also diluted — compensate by preparing calibration standards at the same Ar:nebulizer flow ratio. No reagents or extra hardware required.</a:t>
            </a:r>
            <a:endParaRPr lang="en-US" sz="950" dirty="0"/>
          </a:p>
        </p:txBody>
      </p:sp>
      <p:sp>
        <p:nvSpPr>
          <p:cNvPr id="51" name="Shape 22">
            <a:extLst>
              <a:ext uri="{FF2B5EF4-FFF2-40B4-BE49-F238E27FC236}">
                <a16:creationId xmlns:a16="http://schemas.microsoft.com/office/drawing/2014/main" id="{D541CE59-E622-8333-DE51-E486E8E8E8E4}"/>
              </a:ext>
            </a:extLst>
          </p:cNvPr>
          <p:cNvSpPr/>
          <p:nvPr/>
        </p:nvSpPr>
        <p:spPr>
          <a:xfrm>
            <a:off x="91440" y="4572000"/>
            <a:ext cx="8915400" cy="411480"/>
          </a:xfrm>
          <a:prstGeom prst="rect">
            <a:avLst/>
          </a:prstGeom>
          <a:solidFill>
            <a:srgbClr val="0A1828"/>
          </a:solidFill>
          <a:ln w="10160">
            <a:solidFill>
              <a:srgbClr val="1C4A6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52" name="Text 23">
            <a:extLst>
              <a:ext uri="{FF2B5EF4-FFF2-40B4-BE49-F238E27FC236}">
                <a16:creationId xmlns:a16="http://schemas.microsoft.com/office/drawing/2014/main" id="{44474592-D0AA-E12E-942F-26450EE92807}"/>
              </a:ext>
            </a:extLst>
          </p:cNvPr>
          <p:cNvSpPr/>
          <p:nvPr/>
        </p:nvSpPr>
        <p:spPr>
          <a:xfrm>
            <a:off x="182880" y="4617720"/>
            <a:ext cx="10058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88AA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Key principle:</a:t>
            </a:r>
            <a:endParaRPr lang="en-US" sz="1000" dirty="0"/>
          </a:p>
        </p:txBody>
      </p:sp>
      <p:sp>
        <p:nvSpPr>
          <p:cNvPr id="53" name="Text 24">
            <a:extLst>
              <a:ext uri="{FF2B5EF4-FFF2-40B4-BE49-F238E27FC236}">
                <a16:creationId xmlns:a16="http://schemas.microsoft.com/office/drawing/2014/main" id="{45225F00-87FA-53FD-A679-BDDB342BA476}"/>
              </a:ext>
            </a:extLst>
          </p:cNvPr>
          <p:cNvSpPr/>
          <p:nvPr/>
        </p:nvSpPr>
        <p:spPr>
          <a:xfrm>
            <a:off x="1188720" y="4617720"/>
            <a:ext cx="768096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7799B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Lower [NaI] in plasma  →  less space-charge suppression  →  accurate K⁺ signal  |  Dilution factor controlled by Ar flow ratio (e.g. 1:5 or 1:10)</a:t>
            </a:r>
            <a:endParaRPr lang="en-US" sz="1000" dirty="0"/>
          </a:p>
        </p:txBody>
      </p:sp>
      <p:sp>
        <p:nvSpPr>
          <p:cNvPr id="54" name="Shape 0">
            <a:extLst>
              <a:ext uri="{FF2B5EF4-FFF2-40B4-BE49-F238E27FC236}">
                <a16:creationId xmlns:a16="http://schemas.microsoft.com/office/drawing/2014/main" id="{009853C5-7D70-50E3-8715-76C71CD9653C}"/>
              </a:ext>
            </a:extLst>
          </p:cNvPr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021A2E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55" name="Text 1">
            <a:extLst>
              <a:ext uri="{FF2B5EF4-FFF2-40B4-BE49-F238E27FC236}">
                <a16:creationId xmlns:a16="http://schemas.microsoft.com/office/drawing/2014/main" id="{85DED478-CF76-6BAD-BC8B-35EB4E4E38EC}"/>
              </a:ext>
            </a:extLst>
          </p:cNvPr>
          <p:cNvSpPr/>
          <p:nvPr/>
        </p:nvSpPr>
        <p:spPr>
          <a:xfrm>
            <a:off x="365760" y="54864"/>
            <a:ext cx="8412480" cy="5303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2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Ar</a:t>
            </a:r>
            <a:r>
              <a:rPr lang="en-US" sz="2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Gas Dilution in Spray Chamber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716930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021A2E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Text 1"/>
          <p:cNvSpPr/>
          <p:nvPr/>
        </p:nvSpPr>
        <p:spPr>
          <a:xfrm>
            <a:off x="365760" y="54864"/>
            <a:ext cx="8412480" cy="5303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Summary: Strategy Comparison</a:t>
            </a:r>
            <a:endParaRPr lang="en-US" sz="2200" dirty="0"/>
          </a:p>
        </p:txBody>
      </p:sp>
      <p:graphicFrame>
        <p:nvGraphicFramePr>
          <p:cNvPr id="8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011935"/>
              </p:ext>
            </p:extLst>
          </p:nvPr>
        </p:nvGraphicFramePr>
        <p:xfrm>
          <a:off x="182880" y="731520"/>
          <a:ext cx="8778240" cy="3291840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8368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</a:rPr>
                        <a:t>Strategy</a:t>
                      </a:r>
                      <a:endParaRPr lang="en-US" sz="1200" dirty="0"/>
                    </a:p>
                  </a:txBody>
                  <a:tcPr anchor="ctr">
                    <a:lnL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1A2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</a:rPr>
                        <a:t>Mechanism</a:t>
                      </a:r>
                      <a:endParaRPr lang="en-US" sz="1200" dirty="0"/>
                    </a:p>
                  </a:txBody>
                  <a:tcPr anchor="ctr">
                    <a:lnL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1A2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</a:rPr>
                        <a:t>Removes / Targets</a:t>
                      </a:r>
                      <a:endParaRPr lang="en-US" sz="1200" dirty="0"/>
                    </a:p>
                  </a:txBody>
                  <a:tcPr anchor="ctr">
                    <a:lnL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1A2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</a:rPr>
                        <a:t>Tradeoff</a:t>
                      </a:r>
                      <a:endParaRPr lang="en-US" sz="1200" dirty="0"/>
                    </a:p>
                  </a:txBody>
                  <a:tcPr anchor="ctr">
                    <a:lnL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1A2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</a:rPr>
                        <a:t>When to use</a:t>
                      </a:r>
                      <a:endParaRPr lang="en-US" sz="1200" dirty="0"/>
                    </a:p>
                  </a:txBody>
                  <a:tcPr anchor="ctr">
                    <a:lnL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1A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368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374151"/>
                          </a:solidFill>
                        </a:rPr>
                        <a:t>Cold plasma</a:t>
                      </a:r>
                      <a:endParaRPr lang="en-US" sz="1100" dirty="0"/>
                    </a:p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374151"/>
                          </a:solidFill>
                        </a:rPr>
                        <a:t>~600 W</a:t>
                      </a:r>
                      <a:endParaRPr lang="en-US" sz="1100" dirty="0"/>
                    </a:p>
                  </a:txBody>
                  <a:tcPr anchor="ctr">
                    <a:lnL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374151"/>
                          </a:solidFill>
                        </a:rPr>
                        <a:t>Low IP threshold: Na/I not ionized</a:t>
                      </a:r>
                      <a:endParaRPr lang="en-US" sz="1100" dirty="0"/>
                    </a:p>
                  </a:txBody>
                  <a:tcPr anchor="ctr">
                    <a:lnL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374151"/>
                          </a:solidFill>
                        </a:rPr>
                        <a:t>Na⁺, I⁻ from ion beam</a:t>
                      </a:r>
                      <a:endParaRPr lang="en-US" sz="1100" dirty="0"/>
                    </a:p>
                  </a:txBody>
                  <a:tcPr anchor="ctr">
                    <a:lnL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374151"/>
                          </a:solidFill>
                        </a:rPr>
                        <a:t>High-IP element sensitivity drops</a:t>
                      </a:r>
                      <a:endParaRPr lang="en-US" sz="1100" dirty="0"/>
                    </a:p>
                  </a:txBody>
                  <a:tcPr anchor="ctr">
                    <a:lnL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374151"/>
                          </a:solidFill>
                        </a:rPr>
                        <a:t>Matrix &gt; 1000 ppm Na/I</a:t>
                      </a:r>
                      <a:endParaRPr lang="en-US" sz="1100" dirty="0"/>
                    </a:p>
                  </a:txBody>
                  <a:tcPr anchor="ctr">
                    <a:lnL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8368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1E293B"/>
                          </a:solidFill>
                        </a:rPr>
                        <a:t>NH₃ reaction gas</a:t>
                      </a:r>
                      <a:endParaRPr lang="en-US" sz="1100" dirty="0"/>
                    </a:p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1E293B"/>
                          </a:solidFill>
                        </a:rPr>
                        <a:t>(Q1·q2·Q3 MS/MS)</a:t>
                      </a:r>
                      <a:endParaRPr lang="en-US" sz="1100" dirty="0"/>
                    </a:p>
                  </a:txBody>
                  <a:tcPr anchor="ctr">
                    <a:lnL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1E293B"/>
                          </a:solidFill>
                        </a:rPr>
                        <a:t>Proton transfer:</a:t>
                      </a:r>
                      <a:endParaRPr lang="en-US" sz="1100" dirty="0"/>
                    </a:p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1E293B"/>
                          </a:solidFill>
                        </a:rPr>
                        <a:t>H₃O⁺ → NH₄⁺</a:t>
                      </a:r>
                      <a:endParaRPr lang="en-US" sz="1100" dirty="0"/>
                    </a:p>
                  </a:txBody>
                  <a:tcPr anchor="ctr">
                    <a:lnL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1E293B"/>
                          </a:solidFill>
                        </a:rPr>
                        <a:t>H₃O⁺, water clusters,</a:t>
                      </a:r>
                      <a:endParaRPr lang="en-US" sz="1100" dirty="0"/>
                    </a:p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1E293B"/>
                          </a:solidFill>
                        </a:rPr>
                        <a:t>ArH⁺ at m/z 39/41</a:t>
                      </a:r>
                      <a:endParaRPr lang="en-US" sz="1100" dirty="0"/>
                    </a:p>
                  </a:txBody>
                  <a:tcPr anchor="ctr">
                    <a:lnL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1E293B"/>
                          </a:solidFill>
                        </a:rPr>
                        <a:t>Requires triple-quad;</a:t>
                      </a:r>
                      <a:endParaRPr lang="en-US" sz="1100" dirty="0"/>
                    </a:p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1E293B"/>
                          </a:solidFill>
                        </a:rPr>
                        <a:t>cell optimization needed</a:t>
                      </a:r>
                      <a:endParaRPr lang="en-US" sz="1100" dirty="0"/>
                    </a:p>
                  </a:txBody>
                  <a:tcPr anchor="ctr">
                    <a:lnL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1E293B"/>
                          </a:solidFill>
                        </a:rPr>
                        <a:t>Hydronium / water cluster</a:t>
                      </a:r>
                      <a:endParaRPr lang="en-US" sz="1100" dirty="0"/>
                    </a:p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1E293B"/>
                          </a:solidFill>
                        </a:rPr>
                        <a:t>polyatomic overlap on K</a:t>
                      </a:r>
                      <a:endParaRPr lang="en-US" sz="1100" dirty="0"/>
                    </a:p>
                  </a:txBody>
                  <a:tcPr anchor="ctr">
                    <a:lnL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8368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374151"/>
                          </a:solidFill>
                        </a:rPr>
                        <a:t>Ar spray-chamber</a:t>
                      </a:r>
                      <a:endParaRPr lang="en-US" sz="1100" dirty="0"/>
                    </a:p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374151"/>
                          </a:solidFill>
                        </a:rPr>
                        <a:t>dilution</a:t>
                      </a:r>
                      <a:endParaRPr lang="en-US" sz="1100" dirty="0"/>
                    </a:p>
                  </a:txBody>
                  <a:tcPr anchor="ctr">
                    <a:lnL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374151"/>
                          </a:solidFill>
                        </a:rPr>
                        <a:t>Physical aerosol dilution</a:t>
                      </a:r>
                      <a:endParaRPr lang="en-US" sz="1100" dirty="0"/>
                    </a:p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374151"/>
                          </a:solidFill>
                        </a:rPr>
                        <a:t>before plasma</a:t>
                      </a:r>
                      <a:endParaRPr lang="en-US" sz="1100" dirty="0"/>
                    </a:p>
                  </a:txBody>
                  <a:tcPr anchor="ctr">
                    <a:lnL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374151"/>
                          </a:solidFill>
                        </a:rPr>
                        <a:t>Total matrix load</a:t>
                      </a:r>
                      <a:endParaRPr lang="en-US" sz="1100" dirty="0"/>
                    </a:p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374151"/>
                          </a:solidFill>
                        </a:rPr>
                        <a:t>(all matrix ions)</a:t>
                      </a:r>
                      <a:endParaRPr lang="en-US" sz="1100" dirty="0"/>
                    </a:p>
                  </a:txBody>
                  <a:tcPr anchor="ctr">
                    <a:lnL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374151"/>
                          </a:solidFill>
                        </a:rPr>
                        <a:t>Signal also diluted;</a:t>
                      </a:r>
                      <a:endParaRPr lang="en-US" sz="1100" dirty="0"/>
                    </a:p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374151"/>
                          </a:solidFill>
                        </a:rPr>
                        <a:t>recalibrate standards</a:t>
                      </a:r>
                      <a:endParaRPr lang="en-US" sz="1100" dirty="0"/>
                    </a:p>
                  </a:txBody>
                  <a:tcPr anchor="ctr">
                    <a:lnL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374151"/>
                          </a:solidFill>
                        </a:rPr>
                        <a:t>High-matrix samples;</a:t>
                      </a:r>
                      <a:endParaRPr lang="en-US" sz="1100" dirty="0"/>
                    </a:p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374151"/>
                          </a:solidFill>
                        </a:rPr>
                        <a:t>simplest approach</a:t>
                      </a:r>
                      <a:endParaRPr lang="en-US" sz="1100" dirty="0"/>
                    </a:p>
                  </a:txBody>
                  <a:tcPr anchor="ctr">
                    <a:lnL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8368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1E293B"/>
                          </a:solidFill>
                        </a:rPr>
                        <a:t>Combined</a:t>
                      </a:r>
                      <a:endParaRPr lang="en-US" sz="1100" dirty="0"/>
                    </a:p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1E293B"/>
                          </a:solidFill>
                        </a:rPr>
                        <a:t>(all three)</a:t>
                      </a:r>
                      <a:endParaRPr lang="en-US" sz="1100" dirty="0"/>
                    </a:p>
                  </a:txBody>
                  <a:tcPr anchor="ctr">
                    <a:lnL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1E293B"/>
                          </a:solidFill>
                        </a:rPr>
                        <a:t>Additive suppression</a:t>
                      </a:r>
                      <a:endParaRPr lang="en-US" sz="1100" dirty="0"/>
                    </a:p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1E293B"/>
                          </a:solidFill>
                        </a:rPr>
                        <a:t>of all mechanisms</a:t>
                      </a:r>
                      <a:endParaRPr lang="en-US" sz="1100" dirty="0"/>
                    </a:p>
                  </a:txBody>
                  <a:tcPr anchor="ctr">
                    <a:lnL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1E293B"/>
                          </a:solidFill>
                        </a:rPr>
                        <a:t>All of the above</a:t>
                      </a:r>
                      <a:endParaRPr lang="en-US" sz="1100" dirty="0"/>
                    </a:p>
                  </a:txBody>
                  <a:tcPr anchor="ctr">
                    <a:lnL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1E293B"/>
                          </a:solidFill>
                        </a:rPr>
                        <a:t>Full method validation</a:t>
                      </a:r>
                      <a:endParaRPr lang="en-US" sz="1100" dirty="0"/>
                    </a:p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1E293B"/>
                          </a:solidFill>
                        </a:rPr>
                        <a:t>required</a:t>
                      </a:r>
                      <a:endParaRPr lang="en-US" sz="1100" dirty="0"/>
                    </a:p>
                  </a:txBody>
                  <a:tcPr anchor="ctr">
                    <a:lnL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1E293B"/>
                          </a:solidFill>
                        </a:rPr>
                        <a:t>Very high NaI</a:t>
                      </a:r>
                      <a:endParaRPr lang="en-US" sz="1100" dirty="0"/>
                    </a:p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1E293B"/>
                          </a:solidFill>
                        </a:rPr>
                        <a:t>(scintillator digests, brine)</a:t>
                      </a:r>
                      <a:endParaRPr lang="en-US" sz="1100" dirty="0"/>
                    </a:p>
                  </a:txBody>
                  <a:tcPr anchor="ctr">
                    <a:lnL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B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635B0C8D-5D6A-7D43-53A3-F7EE89E66106}"/>
              </a:ext>
            </a:extLst>
          </p:cNvPr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021A2E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0C2D7637-A07E-3E28-C013-5EA787FCF3CE}"/>
              </a:ext>
            </a:extLst>
          </p:cNvPr>
          <p:cNvSpPr/>
          <p:nvPr/>
        </p:nvSpPr>
        <p:spPr>
          <a:xfrm>
            <a:off x="365760" y="54864"/>
            <a:ext cx="8412480" cy="5303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sz="2200" dirty="0"/>
          </a:p>
        </p:txBody>
      </p:sp>
      <p:sp>
        <p:nvSpPr>
          <p:cNvPr id="58" name="Text 0">
            <a:extLst>
              <a:ext uri="{FF2B5EF4-FFF2-40B4-BE49-F238E27FC236}">
                <a16:creationId xmlns:a16="http://schemas.microsoft.com/office/drawing/2014/main" id="{CA934FEB-249B-5E17-B49A-091177E1FA27}"/>
              </a:ext>
            </a:extLst>
          </p:cNvPr>
          <p:cNvSpPr/>
          <p:nvPr/>
        </p:nvSpPr>
        <p:spPr>
          <a:xfrm>
            <a:off x="320040" y="73152"/>
            <a:ext cx="6858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Potassium Contamination Sources</a:t>
            </a:r>
            <a:endParaRPr lang="en-US" sz="2200" dirty="0"/>
          </a:p>
        </p:txBody>
      </p:sp>
      <p:sp>
        <p:nvSpPr>
          <p:cNvPr id="59" name="Text 1">
            <a:extLst>
              <a:ext uri="{FF2B5EF4-FFF2-40B4-BE49-F238E27FC236}">
                <a16:creationId xmlns:a16="http://schemas.microsoft.com/office/drawing/2014/main" id="{57596A32-0933-2918-3020-6EADB3FE61C8}"/>
              </a:ext>
            </a:extLst>
          </p:cNvPr>
          <p:cNvSpPr/>
          <p:nvPr/>
        </p:nvSpPr>
        <p:spPr>
          <a:xfrm>
            <a:off x="320040" y="594360"/>
            <a:ext cx="68580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5599B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Critical sources of K⁺ background in ICP-MS trace analysis</a:t>
            </a:r>
            <a:endParaRPr lang="en-US" sz="1200" dirty="0"/>
          </a:p>
        </p:txBody>
      </p:sp>
      <p:sp>
        <p:nvSpPr>
          <p:cNvPr id="60" name="Shape 2">
            <a:extLst>
              <a:ext uri="{FF2B5EF4-FFF2-40B4-BE49-F238E27FC236}">
                <a16:creationId xmlns:a16="http://schemas.microsoft.com/office/drawing/2014/main" id="{F9930EAA-E504-DF52-9A71-1FB6548D3E7F}"/>
              </a:ext>
            </a:extLst>
          </p:cNvPr>
          <p:cNvSpPr/>
          <p:nvPr/>
        </p:nvSpPr>
        <p:spPr>
          <a:xfrm>
            <a:off x="7452360" y="91440"/>
            <a:ext cx="1554480" cy="713232"/>
          </a:xfrm>
          <a:prstGeom prst="rect">
            <a:avLst/>
          </a:prstGeom>
          <a:solidFill>
            <a:srgbClr val="7F1D1D"/>
          </a:solidFill>
          <a:ln w="19050">
            <a:solidFill>
              <a:srgbClr val="EF4444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61" name="Text 3">
            <a:extLst>
              <a:ext uri="{FF2B5EF4-FFF2-40B4-BE49-F238E27FC236}">
                <a16:creationId xmlns:a16="http://schemas.microsoft.com/office/drawing/2014/main" id="{2A6B3A59-EFAE-CA86-593A-C606BC33C0C7}"/>
              </a:ext>
            </a:extLst>
          </p:cNvPr>
          <p:cNvSpPr/>
          <p:nvPr/>
        </p:nvSpPr>
        <p:spPr>
          <a:xfrm>
            <a:off x="7479792" y="109728"/>
            <a:ext cx="1499616" cy="6766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CA5A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⚠  ppb-level</a:t>
            </a:r>
            <a:endParaRPr lang="en-US" sz="1000" dirty="0"/>
          </a:p>
          <a:p>
            <a:pPr marL="0" indent="0" algn="ctr">
              <a:buNone/>
            </a:pPr>
            <a:r>
              <a:rPr lang="en-US" sz="1000" b="1" dirty="0">
                <a:solidFill>
                  <a:srgbClr val="FCA5A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K⁺ analyte</a:t>
            </a:r>
            <a:endParaRPr lang="en-US" sz="1000" dirty="0"/>
          </a:p>
        </p:txBody>
      </p:sp>
      <p:sp>
        <p:nvSpPr>
          <p:cNvPr id="62" name="Shape 4">
            <a:extLst>
              <a:ext uri="{FF2B5EF4-FFF2-40B4-BE49-F238E27FC236}">
                <a16:creationId xmlns:a16="http://schemas.microsoft.com/office/drawing/2014/main" id="{3FC7C289-B3B1-4F2B-3BE8-118BF282F2A3}"/>
              </a:ext>
            </a:extLst>
          </p:cNvPr>
          <p:cNvSpPr/>
          <p:nvPr/>
        </p:nvSpPr>
        <p:spPr>
          <a:xfrm>
            <a:off x="164592" y="932688"/>
            <a:ext cx="2788920" cy="2048256"/>
          </a:xfrm>
          <a:prstGeom prst="rect">
            <a:avLst/>
          </a:prstGeom>
          <a:solidFill>
            <a:srgbClr val="0F2235"/>
          </a:solidFill>
          <a:ln w="12700">
            <a:solidFill>
              <a:srgbClr val="1C3A55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63" name="Image 0" descr="preencoded.png">
            <a:extLst>
              <a:ext uri="{FF2B5EF4-FFF2-40B4-BE49-F238E27FC236}">
                <a16:creationId xmlns:a16="http://schemas.microsoft.com/office/drawing/2014/main" id="{ED84B346-66E0-757C-8A23-958F830F48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01168" y="969264"/>
            <a:ext cx="749808" cy="1975104"/>
          </a:xfrm>
          <a:prstGeom prst="rect">
            <a:avLst/>
          </a:prstGeom>
        </p:spPr>
      </p:pic>
      <p:sp>
        <p:nvSpPr>
          <p:cNvPr id="64" name="Shape 5">
            <a:extLst>
              <a:ext uri="{FF2B5EF4-FFF2-40B4-BE49-F238E27FC236}">
                <a16:creationId xmlns:a16="http://schemas.microsoft.com/office/drawing/2014/main" id="{40599D78-2012-237F-E171-CB6257FA6665}"/>
              </a:ext>
            </a:extLst>
          </p:cNvPr>
          <p:cNvSpPr/>
          <p:nvPr/>
        </p:nvSpPr>
        <p:spPr>
          <a:xfrm>
            <a:off x="2295144" y="987552"/>
            <a:ext cx="603504" cy="237744"/>
          </a:xfrm>
          <a:prstGeom prst="rect">
            <a:avLst/>
          </a:prstGeom>
          <a:solidFill>
            <a:srgbClr val="7F1D1D"/>
          </a:solidFill>
          <a:ln w="10160">
            <a:solidFill>
              <a:srgbClr val="EF4444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65" name="Text 6">
            <a:extLst>
              <a:ext uri="{FF2B5EF4-FFF2-40B4-BE49-F238E27FC236}">
                <a16:creationId xmlns:a16="http://schemas.microsoft.com/office/drawing/2014/main" id="{44A0AB12-F405-B42F-A654-C233CE75B9B0}"/>
              </a:ext>
            </a:extLst>
          </p:cNvPr>
          <p:cNvSpPr/>
          <p:nvPr/>
        </p:nvSpPr>
        <p:spPr>
          <a:xfrm>
            <a:off x="2295144" y="987552"/>
            <a:ext cx="603504" cy="237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800" b="1" dirty="0">
                <a:solidFill>
                  <a:srgbClr val="EF444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HIGH</a:t>
            </a:r>
            <a:endParaRPr lang="en-US" sz="800" dirty="0"/>
          </a:p>
        </p:txBody>
      </p:sp>
      <p:sp>
        <p:nvSpPr>
          <p:cNvPr id="66" name="Text 7">
            <a:extLst>
              <a:ext uri="{FF2B5EF4-FFF2-40B4-BE49-F238E27FC236}">
                <a16:creationId xmlns:a16="http://schemas.microsoft.com/office/drawing/2014/main" id="{420DD4E1-F63E-909A-6E48-7E9E970A25C1}"/>
              </a:ext>
            </a:extLst>
          </p:cNvPr>
          <p:cNvSpPr/>
          <p:nvPr/>
        </p:nvSpPr>
        <p:spPr>
          <a:xfrm>
            <a:off x="1005840" y="987552"/>
            <a:ext cx="1289304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E2E8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Breathing &amp; Talking</a:t>
            </a:r>
            <a:endParaRPr lang="en-US" sz="1100" dirty="0"/>
          </a:p>
        </p:txBody>
      </p:sp>
      <p:sp>
        <p:nvSpPr>
          <p:cNvPr id="67" name="Text 8">
            <a:extLst>
              <a:ext uri="{FF2B5EF4-FFF2-40B4-BE49-F238E27FC236}">
                <a16:creationId xmlns:a16="http://schemas.microsoft.com/office/drawing/2014/main" id="{FB66E32A-0355-7AC0-EE6D-872408718003}"/>
              </a:ext>
            </a:extLst>
          </p:cNvPr>
          <p:cNvSpPr/>
          <p:nvPr/>
        </p:nvSpPr>
        <p:spPr>
          <a:xfrm>
            <a:off x="1005840" y="1280160"/>
            <a:ext cx="1929384" cy="8412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94A3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Exhaled air carries K⁺-rich aerosol droplets (saliva, mucus). Even normal breathing over an open vessel during sample preparation raises the K background.</a:t>
            </a:r>
            <a:endParaRPr lang="en-US" sz="850" dirty="0"/>
          </a:p>
        </p:txBody>
      </p:sp>
      <p:sp>
        <p:nvSpPr>
          <p:cNvPr id="68" name="Shape 9">
            <a:extLst>
              <a:ext uri="{FF2B5EF4-FFF2-40B4-BE49-F238E27FC236}">
                <a16:creationId xmlns:a16="http://schemas.microsoft.com/office/drawing/2014/main" id="{CA8B7C1B-BEA5-47A3-124F-C5611BDB57B8}"/>
              </a:ext>
            </a:extLst>
          </p:cNvPr>
          <p:cNvSpPr/>
          <p:nvPr/>
        </p:nvSpPr>
        <p:spPr>
          <a:xfrm>
            <a:off x="987552" y="2523744"/>
            <a:ext cx="1911096" cy="384048"/>
          </a:xfrm>
          <a:prstGeom prst="rect">
            <a:avLst/>
          </a:prstGeom>
          <a:solidFill>
            <a:srgbClr val="0A2A1A"/>
          </a:solidFill>
          <a:ln w="8890">
            <a:solidFill>
              <a:srgbClr val="166534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69" name="Text 10">
            <a:extLst>
              <a:ext uri="{FF2B5EF4-FFF2-40B4-BE49-F238E27FC236}">
                <a16:creationId xmlns:a16="http://schemas.microsoft.com/office/drawing/2014/main" id="{4274E79B-5EC3-10AA-B1E1-9C99820EB73E}"/>
              </a:ext>
            </a:extLst>
          </p:cNvPr>
          <p:cNvSpPr/>
          <p:nvPr/>
        </p:nvSpPr>
        <p:spPr>
          <a:xfrm>
            <a:off x="1005840" y="2532888"/>
            <a:ext cx="1892808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ADE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✔  Work with vessel capped or in laminar-flow hood. Never talk over open samples.</a:t>
            </a:r>
            <a:endParaRPr lang="en-US" sz="750" dirty="0"/>
          </a:p>
        </p:txBody>
      </p:sp>
      <p:sp>
        <p:nvSpPr>
          <p:cNvPr id="70" name="Shape 11">
            <a:extLst>
              <a:ext uri="{FF2B5EF4-FFF2-40B4-BE49-F238E27FC236}">
                <a16:creationId xmlns:a16="http://schemas.microsoft.com/office/drawing/2014/main" id="{0A8C1867-B026-C822-056B-7F252D91202D}"/>
              </a:ext>
            </a:extLst>
          </p:cNvPr>
          <p:cNvSpPr/>
          <p:nvPr/>
        </p:nvSpPr>
        <p:spPr>
          <a:xfrm>
            <a:off x="3031236" y="932688"/>
            <a:ext cx="2788920" cy="2048256"/>
          </a:xfrm>
          <a:prstGeom prst="rect">
            <a:avLst/>
          </a:prstGeom>
          <a:solidFill>
            <a:srgbClr val="0F2235"/>
          </a:solidFill>
          <a:ln w="12700">
            <a:solidFill>
              <a:srgbClr val="1C3A55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71" name="Image 1" descr="preencoded.png">
            <a:extLst>
              <a:ext uri="{FF2B5EF4-FFF2-40B4-BE49-F238E27FC236}">
                <a16:creationId xmlns:a16="http://schemas.microsoft.com/office/drawing/2014/main" id="{815A62B2-D14C-93F8-AE29-691DA77FEE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67812" y="969264"/>
            <a:ext cx="749808" cy="1975104"/>
          </a:xfrm>
          <a:prstGeom prst="rect">
            <a:avLst/>
          </a:prstGeom>
        </p:spPr>
      </p:pic>
      <p:sp>
        <p:nvSpPr>
          <p:cNvPr id="72" name="Shape 12">
            <a:extLst>
              <a:ext uri="{FF2B5EF4-FFF2-40B4-BE49-F238E27FC236}">
                <a16:creationId xmlns:a16="http://schemas.microsoft.com/office/drawing/2014/main" id="{398F49C1-7C52-2919-BC19-A1E864963F81}"/>
              </a:ext>
            </a:extLst>
          </p:cNvPr>
          <p:cNvSpPr/>
          <p:nvPr/>
        </p:nvSpPr>
        <p:spPr>
          <a:xfrm>
            <a:off x="5161788" y="987552"/>
            <a:ext cx="603504" cy="237744"/>
          </a:xfrm>
          <a:prstGeom prst="rect">
            <a:avLst/>
          </a:prstGeom>
          <a:solidFill>
            <a:srgbClr val="7F1D1D"/>
          </a:solidFill>
          <a:ln w="10160">
            <a:solidFill>
              <a:srgbClr val="EF4444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73" name="Text 13">
            <a:extLst>
              <a:ext uri="{FF2B5EF4-FFF2-40B4-BE49-F238E27FC236}">
                <a16:creationId xmlns:a16="http://schemas.microsoft.com/office/drawing/2014/main" id="{08314164-474A-57A8-207C-FFC05214D3E8}"/>
              </a:ext>
            </a:extLst>
          </p:cNvPr>
          <p:cNvSpPr/>
          <p:nvPr/>
        </p:nvSpPr>
        <p:spPr>
          <a:xfrm>
            <a:off x="5161788" y="987552"/>
            <a:ext cx="603504" cy="237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800" b="1" dirty="0">
                <a:solidFill>
                  <a:srgbClr val="EF444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HIGH</a:t>
            </a:r>
            <a:endParaRPr lang="en-US" sz="800" dirty="0"/>
          </a:p>
        </p:txBody>
      </p:sp>
      <p:sp>
        <p:nvSpPr>
          <p:cNvPr id="74" name="Text 14">
            <a:extLst>
              <a:ext uri="{FF2B5EF4-FFF2-40B4-BE49-F238E27FC236}">
                <a16:creationId xmlns:a16="http://schemas.microsoft.com/office/drawing/2014/main" id="{D913A510-D5C9-FA9C-35B3-45020E46ED41}"/>
              </a:ext>
            </a:extLst>
          </p:cNvPr>
          <p:cNvSpPr/>
          <p:nvPr/>
        </p:nvSpPr>
        <p:spPr>
          <a:xfrm>
            <a:off x="3872484" y="987552"/>
            <a:ext cx="1289304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E2E8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Weighing Spatulas</a:t>
            </a:r>
            <a:endParaRPr lang="en-US" sz="1100" dirty="0"/>
          </a:p>
        </p:txBody>
      </p:sp>
      <p:sp>
        <p:nvSpPr>
          <p:cNvPr id="75" name="Text 15">
            <a:extLst>
              <a:ext uri="{FF2B5EF4-FFF2-40B4-BE49-F238E27FC236}">
                <a16:creationId xmlns:a16="http://schemas.microsoft.com/office/drawing/2014/main" id="{0164B87B-EA6E-F1EC-2CF0-E19391A819C9}"/>
              </a:ext>
            </a:extLst>
          </p:cNvPr>
          <p:cNvSpPr/>
          <p:nvPr/>
        </p:nvSpPr>
        <p:spPr>
          <a:xfrm>
            <a:off x="3872484" y="1280160"/>
            <a:ext cx="1929384" cy="8412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94A3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Stainless-steel or coated spatulas may carry K⁺ from previous samples, cleaning agents, or finger contact. Residues transfer directly into the weighed solid.</a:t>
            </a:r>
            <a:endParaRPr lang="en-US" sz="850" dirty="0"/>
          </a:p>
        </p:txBody>
      </p:sp>
      <p:sp>
        <p:nvSpPr>
          <p:cNvPr id="76" name="Shape 16">
            <a:extLst>
              <a:ext uri="{FF2B5EF4-FFF2-40B4-BE49-F238E27FC236}">
                <a16:creationId xmlns:a16="http://schemas.microsoft.com/office/drawing/2014/main" id="{E3572CB8-B970-111E-FF54-975DEE881691}"/>
              </a:ext>
            </a:extLst>
          </p:cNvPr>
          <p:cNvSpPr/>
          <p:nvPr/>
        </p:nvSpPr>
        <p:spPr>
          <a:xfrm>
            <a:off x="3854196" y="2523744"/>
            <a:ext cx="1911096" cy="384048"/>
          </a:xfrm>
          <a:prstGeom prst="rect">
            <a:avLst/>
          </a:prstGeom>
          <a:solidFill>
            <a:srgbClr val="0A2A1A"/>
          </a:solidFill>
          <a:ln w="8890">
            <a:solidFill>
              <a:srgbClr val="166534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77" name="Text 17">
            <a:extLst>
              <a:ext uri="{FF2B5EF4-FFF2-40B4-BE49-F238E27FC236}">
                <a16:creationId xmlns:a16="http://schemas.microsoft.com/office/drawing/2014/main" id="{2C83F22F-1361-21A1-1FF5-D76E0C22FB8C}"/>
              </a:ext>
            </a:extLst>
          </p:cNvPr>
          <p:cNvSpPr/>
          <p:nvPr/>
        </p:nvSpPr>
        <p:spPr>
          <a:xfrm>
            <a:off x="3872484" y="2532888"/>
            <a:ext cx="1892808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ADE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✔  Use disposable plastic spatulas or acid-wash metal ones. Always wear gloves.</a:t>
            </a:r>
            <a:endParaRPr lang="en-US" sz="750" dirty="0"/>
          </a:p>
        </p:txBody>
      </p:sp>
      <p:sp>
        <p:nvSpPr>
          <p:cNvPr id="78" name="Shape 18">
            <a:extLst>
              <a:ext uri="{FF2B5EF4-FFF2-40B4-BE49-F238E27FC236}">
                <a16:creationId xmlns:a16="http://schemas.microsoft.com/office/drawing/2014/main" id="{B16582AF-E694-E502-C6CA-DAEE13F71016}"/>
              </a:ext>
            </a:extLst>
          </p:cNvPr>
          <p:cNvSpPr/>
          <p:nvPr/>
        </p:nvSpPr>
        <p:spPr>
          <a:xfrm>
            <a:off x="5897880" y="932688"/>
            <a:ext cx="2788920" cy="2048256"/>
          </a:xfrm>
          <a:prstGeom prst="rect">
            <a:avLst/>
          </a:prstGeom>
          <a:solidFill>
            <a:srgbClr val="0F2235"/>
          </a:solidFill>
          <a:ln w="12700">
            <a:solidFill>
              <a:srgbClr val="1C3A55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79" name="Image 2" descr="preencoded.png">
            <a:extLst>
              <a:ext uri="{FF2B5EF4-FFF2-40B4-BE49-F238E27FC236}">
                <a16:creationId xmlns:a16="http://schemas.microsoft.com/office/drawing/2014/main" id="{3C571665-EA07-2D26-CB42-CDED1BF8BB2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34456" y="969264"/>
            <a:ext cx="749808" cy="1975104"/>
          </a:xfrm>
          <a:prstGeom prst="rect">
            <a:avLst/>
          </a:prstGeom>
        </p:spPr>
      </p:pic>
      <p:sp>
        <p:nvSpPr>
          <p:cNvPr id="80" name="Shape 19">
            <a:extLst>
              <a:ext uri="{FF2B5EF4-FFF2-40B4-BE49-F238E27FC236}">
                <a16:creationId xmlns:a16="http://schemas.microsoft.com/office/drawing/2014/main" id="{FB4CA5D8-CAA3-0DAE-4266-06BF61141851}"/>
              </a:ext>
            </a:extLst>
          </p:cNvPr>
          <p:cNvSpPr/>
          <p:nvPr/>
        </p:nvSpPr>
        <p:spPr>
          <a:xfrm>
            <a:off x="8028432" y="987552"/>
            <a:ext cx="603504" cy="237744"/>
          </a:xfrm>
          <a:prstGeom prst="rect">
            <a:avLst/>
          </a:prstGeom>
          <a:solidFill>
            <a:srgbClr val="7C2D12"/>
          </a:solidFill>
          <a:ln w="10160">
            <a:solidFill>
              <a:srgbClr val="F97316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81" name="Text 20">
            <a:extLst>
              <a:ext uri="{FF2B5EF4-FFF2-40B4-BE49-F238E27FC236}">
                <a16:creationId xmlns:a16="http://schemas.microsoft.com/office/drawing/2014/main" id="{4E72CFCF-9B39-C0F0-86FF-BB8E0779699C}"/>
              </a:ext>
            </a:extLst>
          </p:cNvPr>
          <p:cNvSpPr/>
          <p:nvPr/>
        </p:nvSpPr>
        <p:spPr>
          <a:xfrm>
            <a:off x="8028432" y="987552"/>
            <a:ext cx="603504" cy="237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800" b="1" dirty="0">
                <a:solidFill>
                  <a:srgbClr val="F9731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MEDIUM</a:t>
            </a:r>
            <a:endParaRPr lang="en-US" sz="800" dirty="0"/>
          </a:p>
        </p:txBody>
      </p:sp>
      <p:sp>
        <p:nvSpPr>
          <p:cNvPr id="82" name="Text 21">
            <a:extLst>
              <a:ext uri="{FF2B5EF4-FFF2-40B4-BE49-F238E27FC236}">
                <a16:creationId xmlns:a16="http://schemas.microsoft.com/office/drawing/2014/main" id="{CF9AE004-E530-46CD-E0C3-4AD5750350D3}"/>
              </a:ext>
            </a:extLst>
          </p:cNvPr>
          <p:cNvSpPr/>
          <p:nvPr/>
        </p:nvSpPr>
        <p:spPr>
          <a:xfrm>
            <a:off x="6739128" y="987552"/>
            <a:ext cx="1289304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E2E8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Sample Vials</a:t>
            </a:r>
            <a:endParaRPr lang="en-US" sz="1100" dirty="0"/>
          </a:p>
        </p:txBody>
      </p:sp>
      <p:sp>
        <p:nvSpPr>
          <p:cNvPr id="83" name="Text 22">
            <a:extLst>
              <a:ext uri="{FF2B5EF4-FFF2-40B4-BE49-F238E27FC236}">
                <a16:creationId xmlns:a16="http://schemas.microsoft.com/office/drawing/2014/main" id="{3D09608E-711C-48D0-E4E3-7A80B9D79027}"/>
              </a:ext>
            </a:extLst>
          </p:cNvPr>
          <p:cNvSpPr/>
          <p:nvPr/>
        </p:nvSpPr>
        <p:spPr>
          <a:xfrm>
            <a:off x="6739128" y="1280160"/>
            <a:ext cx="1929384" cy="8412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94A3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polypropylene vials may leach K⁺ from the borosilicate matrix. Plastic vials can contain K⁺ residues from manufacturing or prior use. Finger contact adds K from skin.</a:t>
            </a:r>
            <a:endParaRPr lang="en-US" sz="850" dirty="0"/>
          </a:p>
        </p:txBody>
      </p:sp>
      <p:sp>
        <p:nvSpPr>
          <p:cNvPr id="84" name="Shape 23">
            <a:extLst>
              <a:ext uri="{FF2B5EF4-FFF2-40B4-BE49-F238E27FC236}">
                <a16:creationId xmlns:a16="http://schemas.microsoft.com/office/drawing/2014/main" id="{8DBD7138-4716-4884-91AC-124D63F86DD5}"/>
              </a:ext>
            </a:extLst>
          </p:cNvPr>
          <p:cNvSpPr/>
          <p:nvPr/>
        </p:nvSpPr>
        <p:spPr>
          <a:xfrm>
            <a:off x="6720840" y="2523744"/>
            <a:ext cx="1911096" cy="384048"/>
          </a:xfrm>
          <a:prstGeom prst="rect">
            <a:avLst/>
          </a:prstGeom>
          <a:solidFill>
            <a:srgbClr val="0A2A1A"/>
          </a:solidFill>
          <a:ln w="8890">
            <a:solidFill>
              <a:srgbClr val="166534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85" name="Text 24">
            <a:extLst>
              <a:ext uri="{FF2B5EF4-FFF2-40B4-BE49-F238E27FC236}">
                <a16:creationId xmlns:a16="http://schemas.microsoft.com/office/drawing/2014/main" id="{C1BC47A5-2DB4-CCDC-7039-FE678E0ACE92}"/>
              </a:ext>
            </a:extLst>
          </p:cNvPr>
          <p:cNvSpPr/>
          <p:nvPr/>
        </p:nvSpPr>
        <p:spPr>
          <a:xfrm>
            <a:off x="6739128" y="2532888"/>
            <a:ext cx="1892808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ADE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✔  Use trace-metal-grade vials. Acid-rinse new vials. Handle only with gloves.</a:t>
            </a:r>
            <a:endParaRPr lang="en-US" sz="750" dirty="0"/>
          </a:p>
        </p:txBody>
      </p:sp>
      <p:sp>
        <p:nvSpPr>
          <p:cNvPr id="86" name="Shape 25">
            <a:extLst>
              <a:ext uri="{FF2B5EF4-FFF2-40B4-BE49-F238E27FC236}">
                <a16:creationId xmlns:a16="http://schemas.microsoft.com/office/drawing/2014/main" id="{895246D9-57C6-08E8-EB55-80594A25E3B5}"/>
              </a:ext>
            </a:extLst>
          </p:cNvPr>
          <p:cNvSpPr/>
          <p:nvPr/>
        </p:nvSpPr>
        <p:spPr>
          <a:xfrm>
            <a:off x="164592" y="3058668"/>
            <a:ext cx="2788920" cy="2048256"/>
          </a:xfrm>
          <a:prstGeom prst="rect">
            <a:avLst/>
          </a:prstGeom>
          <a:solidFill>
            <a:srgbClr val="0F2235"/>
          </a:solidFill>
          <a:ln w="12700">
            <a:solidFill>
              <a:srgbClr val="1C3A55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87" name="Image 3" descr="preencoded.png">
            <a:extLst>
              <a:ext uri="{FF2B5EF4-FFF2-40B4-BE49-F238E27FC236}">
                <a16:creationId xmlns:a16="http://schemas.microsoft.com/office/drawing/2014/main" id="{F0EB8381-2EA7-F890-74FA-99A7BD65BA7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1168" y="3095244"/>
            <a:ext cx="749808" cy="1975104"/>
          </a:xfrm>
          <a:prstGeom prst="rect">
            <a:avLst/>
          </a:prstGeom>
        </p:spPr>
      </p:pic>
      <p:sp>
        <p:nvSpPr>
          <p:cNvPr id="88" name="Shape 26">
            <a:extLst>
              <a:ext uri="{FF2B5EF4-FFF2-40B4-BE49-F238E27FC236}">
                <a16:creationId xmlns:a16="http://schemas.microsoft.com/office/drawing/2014/main" id="{6F85D15A-6DC2-B45F-CBD3-738148C488EA}"/>
              </a:ext>
            </a:extLst>
          </p:cNvPr>
          <p:cNvSpPr/>
          <p:nvPr/>
        </p:nvSpPr>
        <p:spPr>
          <a:xfrm>
            <a:off x="2295144" y="3113532"/>
            <a:ext cx="603504" cy="237744"/>
          </a:xfrm>
          <a:prstGeom prst="rect">
            <a:avLst/>
          </a:prstGeom>
          <a:solidFill>
            <a:srgbClr val="7C2D12"/>
          </a:solidFill>
          <a:ln w="10160">
            <a:solidFill>
              <a:srgbClr val="F97316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89" name="Text 27">
            <a:extLst>
              <a:ext uri="{FF2B5EF4-FFF2-40B4-BE49-F238E27FC236}">
                <a16:creationId xmlns:a16="http://schemas.microsoft.com/office/drawing/2014/main" id="{01E722BC-1554-11B7-E16C-335916CFA9AD}"/>
              </a:ext>
            </a:extLst>
          </p:cNvPr>
          <p:cNvSpPr/>
          <p:nvPr/>
        </p:nvSpPr>
        <p:spPr>
          <a:xfrm>
            <a:off x="2295144" y="3113532"/>
            <a:ext cx="603504" cy="237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800" b="1" dirty="0">
                <a:solidFill>
                  <a:srgbClr val="F9731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MEDIUM</a:t>
            </a:r>
            <a:endParaRPr lang="en-US" sz="800" dirty="0"/>
          </a:p>
        </p:txBody>
      </p:sp>
      <p:sp>
        <p:nvSpPr>
          <p:cNvPr id="90" name="Text 28">
            <a:extLst>
              <a:ext uri="{FF2B5EF4-FFF2-40B4-BE49-F238E27FC236}">
                <a16:creationId xmlns:a16="http://schemas.microsoft.com/office/drawing/2014/main" id="{7A98D690-9223-E101-E202-1CA9715C3642}"/>
              </a:ext>
            </a:extLst>
          </p:cNvPr>
          <p:cNvSpPr/>
          <p:nvPr/>
        </p:nvSpPr>
        <p:spPr>
          <a:xfrm>
            <a:off x="1005840" y="3113532"/>
            <a:ext cx="1289304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E2E8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 mL Pipette Tips</a:t>
            </a:r>
            <a:endParaRPr lang="en-US" sz="1100" dirty="0"/>
          </a:p>
        </p:txBody>
      </p:sp>
      <p:sp>
        <p:nvSpPr>
          <p:cNvPr id="91" name="Text 29">
            <a:extLst>
              <a:ext uri="{FF2B5EF4-FFF2-40B4-BE49-F238E27FC236}">
                <a16:creationId xmlns:a16="http://schemas.microsoft.com/office/drawing/2014/main" id="{4A3A3ACA-673B-3280-922A-F0CD329FDF57}"/>
              </a:ext>
            </a:extLst>
          </p:cNvPr>
          <p:cNvSpPr/>
          <p:nvPr/>
        </p:nvSpPr>
        <p:spPr>
          <a:xfrm>
            <a:off x="1005840" y="3406140"/>
            <a:ext cx="1929384" cy="8412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94A3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Large-volume polypropylene tips leach K⁺ from polymer walls, especially with acidic matrices. Contact with fingers during loading contaminates the inner surface.</a:t>
            </a:r>
            <a:endParaRPr lang="en-US" sz="850" dirty="0"/>
          </a:p>
        </p:txBody>
      </p:sp>
      <p:sp>
        <p:nvSpPr>
          <p:cNvPr id="92" name="Shape 30">
            <a:extLst>
              <a:ext uri="{FF2B5EF4-FFF2-40B4-BE49-F238E27FC236}">
                <a16:creationId xmlns:a16="http://schemas.microsoft.com/office/drawing/2014/main" id="{F7A809E8-7188-63CE-FE9B-3EF0A008520D}"/>
              </a:ext>
            </a:extLst>
          </p:cNvPr>
          <p:cNvSpPr/>
          <p:nvPr/>
        </p:nvSpPr>
        <p:spPr>
          <a:xfrm>
            <a:off x="987552" y="4649724"/>
            <a:ext cx="1911096" cy="384048"/>
          </a:xfrm>
          <a:prstGeom prst="rect">
            <a:avLst/>
          </a:prstGeom>
          <a:solidFill>
            <a:srgbClr val="0A2A1A"/>
          </a:solidFill>
          <a:ln w="8890">
            <a:solidFill>
              <a:srgbClr val="166534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93" name="Text 31">
            <a:extLst>
              <a:ext uri="{FF2B5EF4-FFF2-40B4-BE49-F238E27FC236}">
                <a16:creationId xmlns:a16="http://schemas.microsoft.com/office/drawing/2014/main" id="{72A13786-B0A4-D9E4-61DE-3CC6977E499E}"/>
              </a:ext>
            </a:extLst>
          </p:cNvPr>
          <p:cNvSpPr/>
          <p:nvPr/>
        </p:nvSpPr>
        <p:spPr>
          <a:xfrm>
            <a:off x="1005840" y="4658868"/>
            <a:ext cx="1892808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ADE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✔  Use certified low-K tips. Pre-rinse with sample matrix. Load with gloves only.</a:t>
            </a:r>
            <a:endParaRPr lang="en-US" sz="750" dirty="0"/>
          </a:p>
        </p:txBody>
      </p:sp>
      <p:sp>
        <p:nvSpPr>
          <p:cNvPr id="94" name="Shape 32">
            <a:extLst>
              <a:ext uri="{FF2B5EF4-FFF2-40B4-BE49-F238E27FC236}">
                <a16:creationId xmlns:a16="http://schemas.microsoft.com/office/drawing/2014/main" id="{9976EC80-3733-2D7E-C235-8AE15C63D3E6}"/>
              </a:ext>
            </a:extLst>
          </p:cNvPr>
          <p:cNvSpPr/>
          <p:nvPr/>
        </p:nvSpPr>
        <p:spPr>
          <a:xfrm>
            <a:off x="3031236" y="3058668"/>
            <a:ext cx="2788920" cy="2048256"/>
          </a:xfrm>
          <a:prstGeom prst="rect">
            <a:avLst/>
          </a:prstGeom>
          <a:solidFill>
            <a:srgbClr val="0F2235"/>
          </a:solidFill>
          <a:ln w="12700">
            <a:solidFill>
              <a:srgbClr val="1C3A55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95" name="Image 4" descr="preencoded.png">
            <a:extLst>
              <a:ext uri="{FF2B5EF4-FFF2-40B4-BE49-F238E27FC236}">
                <a16:creationId xmlns:a16="http://schemas.microsoft.com/office/drawing/2014/main" id="{83411C8A-8079-DB96-A31D-71A6394FC5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67812" y="3095244"/>
            <a:ext cx="749808" cy="1975104"/>
          </a:xfrm>
          <a:prstGeom prst="rect">
            <a:avLst/>
          </a:prstGeom>
        </p:spPr>
      </p:pic>
      <p:sp>
        <p:nvSpPr>
          <p:cNvPr id="96" name="Shape 33">
            <a:extLst>
              <a:ext uri="{FF2B5EF4-FFF2-40B4-BE49-F238E27FC236}">
                <a16:creationId xmlns:a16="http://schemas.microsoft.com/office/drawing/2014/main" id="{80BBF794-325B-A42F-A175-B8BAFDE56B2F}"/>
              </a:ext>
            </a:extLst>
          </p:cNvPr>
          <p:cNvSpPr/>
          <p:nvPr/>
        </p:nvSpPr>
        <p:spPr>
          <a:xfrm>
            <a:off x="5161788" y="3113532"/>
            <a:ext cx="603504" cy="237744"/>
          </a:xfrm>
          <a:prstGeom prst="rect">
            <a:avLst/>
          </a:prstGeom>
          <a:solidFill>
            <a:srgbClr val="7C2D12"/>
          </a:solidFill>
          <a:ln w="10160">
            <a:solidFill>
              <a:srgbClr val="F97316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97" name="Text 34">
            <a:extLst>
              <a:ext uri="{FF2B5EF4-FFF2-40B4-BE49-F238E27FC236}">
                <a16:creationId xmlns:a16="http://schemas.microsoft.com/office/drawing/2014/main" id="{BDDC8268-23F5-82FD-DF27-96E3AE616E6D}"/>
              </a:ext>
            </a:extLst>
          </p:cNvPr>
          <p:cNvSpPr/>
          <p:nvPr/>
        </p:nvSpPr>
        <p:spPr>
          <a:xfrm>
            <a:off x="5161788" y="3113532"/>
            <a:ext cx="603504" cy="237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800" b="1" dirty="0">
                <a:solidFill>
                  <a:srgbClr val="F9731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MEDIUM</a:t>
            </a:r>
            <a:endParaRPr lang="en-US" sz="800" dirty="0"/>
          </a:p>
        </p:txBody>
      </p:sp>
      <p:sp>
        <p:nvSpPr>
          <p:cNvPr id="98" name="Text 35">
            <a:extLst>
              <a:ext uri="{FF2B5EF4-FFF2-40B4-BE49-F238E27FC236}">
                <a16:creationId xmlns:a16="http://schemas.microsoft.com/office/drawing/2014/main" id="{22790091-E11A-8C0E-770F-A5BD822C5EB3}"/>
              </a:ext>
            </a:extLst>
          </p:cNvPr>
          <p:cNvSpPr/>
          <p:nvPr/>
        </p:nvSpPr>
        <p:spPr>
          <a:xfrm>
            <a:off x="3872484" y="3113532"/>
            <a:ext cx="1289304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E2E8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Airborne Dust</a:t>
            </a:r>
            <a:endParaRPr lang="en-US" sz="1100" dirty="0"/>
          </a:p>
        </p:txBody>
      </p:sp>
      <p:sp>
        <p:nvSpPr>
          <p:cNvPr id="99" name="Text 36">
            <a:extLst>
              <a:ext uri="{FF2B5EF4-FFF2-40B4-BE49-F238E27FC236}">
                <a16:creationId xmlns:a16="http://schemas.microsoft.com/office/drawing/2014/main" id="{0D11F8A7-9A0D-F03A-20E4-59E0D0CA9E18}"/>
              </a:ext>
            </a:extLst>
          </p:cNvPr>
          <p:cNvSpPr/>
          <p:nvPr/>
        </p:nvSpPr>
        <p:spPr>
          <a:xfrm>
            <a:off x="3872484" y="3406140"/>
            <a:ext cx="1929384" cy="8412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94A3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Laboratory dust is rich in K⁺ (skin flakes, soil particles, paper fibres). Settling into open vessels during sample prep or dilution adds a variable K blank.</a:t>
            </a:r>
            <a:endParaRPr lang="en-US" sz="850" dirty="0"/>
          </a:p>
        </p:txBody>
      </p:sp>
      <p:sp>
        <p:nvSpPr>
          <p:cNvPr id="100" name="Shape 37">
            <a:extLst>
              <a:ext uri="{FF2B5EF4-FFF2-40B4-BE49-F238E27FC236}">
                <a16:creationId xmlns:a16="http://schemas.microsoft.com/office/drawing/2014/main" id="{4124172E-6407-CA7C-FF7A-F6B6A3B14225}"/>
              </a:ext>
            </a:extLst>
          </p:cNvPr>
          <p:cNvSpPr/>
          <p:nvPr/>
        </p:nvSpPr>
        <p:spPr>
          <a:xfrm>
            <a:off x="3854196" y="4649724"/>
            <a:ext cx="1911096" cy="384048"/>
          </a:xfrm>
          <a:prstGeom prst="rect">
            <a:avLst/>
          </a:prstGeom>
          <a:solidFill>
            <a:srgbClr val="0A2A1A"/>
          </a:solidFill>
          <a:ln w="8890">
            <a:solidFill>
              <a:srgbClr val="166534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01" name="Text 38">
            <a:extLst>
              <a:ext uri="{FF2B5EF4-FFF2-40B4-BE49-F238E27FC236}">
                <a16:creationId xmlns:a16="http://schemas.microsoft.com/office/drawing/2014/main" id="{C89B7D8C-728E-4612-2E86-1865EC6A7C66}"/>
              </a:ext>
            </a:extLst>
          </p:cNvPr>
          <p:cNvSpPr/>
          <p:nvPr/>
        </p:nvSpPr>
        <p:spPr>
          <a:xfrm>
            <a:off x="3872484" y="4658868"/>
            <a:ext cx="1892808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ADE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✔  Cap vessels immediately. Work in a clean-bench area. Wipe bench with K-free wipes.</a:t>
            </a:r>
            <a:endParaRPr lang="en-US" sz="750" dirty="0"/>
          </a:p>
        </p:txBody>
      </p:sp>
      <p:sp>
        <p:nvSpPr>
          <p:cNvPr id="102" name="Shape 39">
            <a:extLst>
              <a:ext uri="{FF2B5EF4-FFF2-40B4-BE49-F238E27FC236}">
                <a16:creationId xmlns:a16="http://schemas.microsoft.com/office/drawing/2014/main" id="{3E1A7B30-3EE2-CF51-A9D0-67F903A9871D}"/>
              </a:ext>
            </a:extLst>
          </p:cNvPr>
          <p:cNvSpPr/>
          <p:nvPr/>
        </p:nvSpPr>
        <p:spPr>
          <a:xfrm>
            <a:off x="5897880" y="3058668"/>
            <a:ext cx="2788920" cy="2048256"/>
          </a:xfrm>
          <a:prstGeom prst="rect">
            <a:avLst/>
          </a:prstGeom>
          <a:solidFill>
            <a:srgbClr val="0F2235"/>
          </a:solidFill>
          <a:ln w="12700">
            <a:solidFill>
              <a:srgbClr val="1C3A55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103" name="Image 5" descr="preencoded.png">
            <a:extLst>
              <a:ext uri="{FF2B5EF4-FFF2-40B4-BE49-F238E27FC236}">
                <a16:creationId xmlns:a16="http://schemas.microsoft.com/office/drawing/2014/main" id="{BB09B3A1-4857-372B-D63A-2AB034A20B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34456" y="3095244"/>
            <a:ext cx="749808" cy="1975104"/>
          </a:xfrm>
          <a:prstGeom prst="rect">
            <a:avLst/>
          </a:prstGeom>
        </p:spPr>
      </p:pic>
      <p:sp>
        <p:nvSpPr>
          <p:cNvPr id="104" name="Shape 40">
            <a:extLst>
              <a:ext uri="{FF2B5EF4-FFF2-40B4-BE49-F238E27FC236}">
                <a16:creationId xmlns:a16="http://schemas.microsoft.com/office/drawing/2014/main" id="{CF8566FE-FD72-AD74-1727-721C6C62E190}"/>
              </a:ext>
            </a:extLst>
          </p:cNvPr>
          <p:cNvSpPr/>
          <p:nvPr/>
        </p:nvSpPr>
        <p:spPr>
          <a:xfrm>
            <a:off x="8028432" y="3113532"/>
            <a:ext cx="603504" cy="237744"/>
          </a:xfrm>
          <a:prstGeom prst="rect">
            <a:avLst/>
          </a:prstGeom>
          <a:solidFill>
            <a:srgbClr val="7F1D1D"/>
          </a:solidFill>
          <a:ln w="10160">
            <a:solidFill>
              <a:srgbClr val="EF4444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05" name="Text 41">
            <a:extLst>
              <a:ext uri="{FF2B5EF4-FFF2-40B4-BE49-F238E27FC236}">
                <a16:creationId xmlns:a16="http://schemas.microsoft.com/office/drawing/2014/main" id="{81580CDE-7751-57D5-558E-01CC39A5137F}"/>
              </a:ext>
            </a:extLst>
          </p:cNvPr>
          <p:cNvSpPr/>
          <p:nvPr/>
        </p:nvSpPr>
        <p:spPr>
          <a:xfrm>
            <a:off x="8028432" y="3113532"/>
            <a:ext cx="603504" cy="237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800" b="1" dirty="0">
                <a:solidFill>
                  <a:srgbClr val="EF444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HIGH</a:t>
            </a:r>
            <a:endParaRPr lang="en-US" sz="800" dirty="0"/>
          </a:p>
        </p:txBody>
      </p:sp>
      <p:sp>
        <p:nvSpPr>
          <p:cNvPr id="106" name="Text 42">
            <a:extLst>
              <a:ext uri="{FF2B5EF4-FFF2-40B4-BE49-F238E27FC236}">
                <a16:creationId xmlns:a16="http://schemas.microsoft.com/office/drawing/2014/main" id="{74F51187-D243-DD88-53EA-C97C8F7B4BE9}"/>
              </a:ext>
            </a:extLst>
          </p:cNvPr>
          <p:cNvSpPr/>
          <p:nvPr/>
        </p:nvSpPr>
        <p:spPr>
          <a:xfrm>
            <a:off x="6739128" y="3113532"/>
            <a:ext cx="1289304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E2E8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Bare Hands / Gloves</a:t>
            </a:r>
            <a:endParaRPr lang="en-US" sz="1100" dirty="0"/>
          </a:p>
        </p:txBody>
      </p:sp>
      <p:sp>
        <p:nvSpPr>
          <p:cNvPr id="107" name="Text 43">
            <a:extLst>
              <a:ext uri="{FF2B5EF4-FFF2-40B4-BE49-F238E27FC236}">
                <a16:creationId xmlns:a16="http://schemas.microsoft.com/office/drawing/2014/main" id="{D779AD32-C5E7-A3FD-DB5E-724422FBB0AC}"/>
              </a:ext>
            </a:extLst>
          </p:cNvPr>
          <p:cNvSpPr/>
          <p:nvPr/>
        </p:nvSpPr>
        <p:spPr>
          <a:xfrm>
            <a:off x="6739128" y="3406140"/>
            <a:ext cx="1929384" cy="8412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94A3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Skin naturally contains high K⁺. Bare-hand contact is a major contamination route. Powdered latex gloves release K-rich powder directly into samples.</a:t>
            </a:r>
            <a:endParaRPr lang="en-US" sz="850" dirty="0"/>
          </a:p>
        </p:txBody>
      </p:sp>
      <p:sp>
        <p:nvSpPr>
          <p:cNvPr id="108" name="Shape 44">
            <a:extLst>
              <a:ext uri="{FF2B5EF4-FFF2-40B4-BE49-F238E27FC236}">
                <a16:creationId xmlns:a16="http://schemas.microsoft.com/office/drawing/2014/main" id="{62088E8F-7FB3-6268-FE21-33808F257EB5}"/>
              </a:ext>
            </a:extLst>
          </p:cNvPr>
          <p:cNvSpPr/>
          <p:nvPr/>
        </p:nvSpPr>
        <p:spPr>
          <a:xfrm>
            <a:off x="6720840" y="4649724"/>
            <a:ext cx="1911096" cy="384048"/>
          </a:xfrm>
          <a:prstGeom prst="rect">
            <a:avLst/>
          </a:prstGeom>
          <a:solidFill>
            <a:srgbClr val="0A2A1A"/>
          </a:solidFill>
          <a:ln w="8890">
            <a:solidFill>
              <a:srgbClr val="166534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09" name="Text 45">
            <a:extLst>
              <a:ext uri="{FF2B5EF4-FFF2-40B4-BE49-F238E27FC236}">
                <a16:creationId xmlns:a16="http://schemas.microsoft.com/office/drawing/2014/main" id="{58A4D9D3-630B-2753-AD42-C1149E2E97ED}"/>
              </a:ext>
            </a:extLst>
          </p:cNvPr>
          <p:cNvSpPr/>
          <p:nvPr/>
        </p:nvSpPr>
        <p:spPr>
          <a:xfrm>
            <a:off x="6739128" y="4658868"/>
            <a:ext cx="1892808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ADE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✔  Always use powder-free nitrile gloves. Change gloves frequently and after any contact.</a:t>
            </a:r>
            <a:endParaRPr lang="en-US" sz="750" dirty="0"/>
          </a:p>
        </p:txBody>
      </p:sp>
      <p:sp>
        <p:nvSpPr>
          <p:cNvPr id="110" name="Shape 46">
            <a:extLst>
              <a:ext uri="{FF2B5EF4-FFF2-40B4-BE49-F238E27FC236}">
                <a16:creationId xmlns:a16="http://schemas.microsoft.com/office/drawing/2014/main" id="{ADFA1F28-08DE-49C5-6E75-12C6C898A26E}"/>
              </a:ext>
            </a:extLst>
          </p:cNvPr>
          <p:cNvSpPr/>
          <p:nvPr/>
        </p:nvSpPr>
        <p:spPr>
          <a:xfrm>
            <a:off x="164592" y="4956048"/>
            <a:ext cx="8814816" cy="292608"/>
          </a:xfrm>
          <a:prstGeom prst="rect">
            <a:avLst/>
          </a:prstGeom>
          <a:solidFill>
            <a:srgbClr val="071018"/>
          </a:solidFill>
          <a:ln w="8890">
            <a:solidFill>
              <a:srgbClr val="1C3A55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11" name="Text 47">
            <a:extLst>
              <a:ext uri="{FF2B5EF4-FFF2-40B4-BE49-F238E27FC236}">
                <a16:creationId xmlns:a16="http://schemas.microsoft.com/office/drawing/2014/main" id="{3127D44A-2E2B-496F-2B3E-F659DA2BB5D7}"/>
              </a:ext>
            </a:extLst>
          </p:cNvPr>
          <p:cNvSpPr/>
          <p:nvPr/>
        </p:nvSpPr>
        <p:spPr>
          <a:xfrm>
            <a:off x="228600" y="4974336"/>
            <a:ext cx="8686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i="1" dirty="0">
                <a:solidFill>
                  <a:srgbClr val="4A7A9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Golden rule: every surface, tool, and breath that touches the sample is a potential K⁺ source.  Use certified-grade consumables, work capped, and always subtract a procedural blank.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517654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0">
            <a:extLst>
              <a:ext uri="{FF2B5EF4-FFF2-40B4-BE49-F238E27FC236}">
                <a16:creationId xmlns:a16="http://schemas.microsoft.com/office/drawing/2014/main" id="{799C6BDE-72D2-60D7-D92B-C690481FF0FE}"/>
              </a:ext>
            </a:extLst>
          </p:cNvPr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021A2E"/>
          </a:solidFill>
          <a:ln/>
        </p:spPr>
        <p:txBody>
          <a:bodyPr/>
          <a:lstStyle/>
          <a:p>
            <a:endParaRPr lang="it-IT" dirty="0"/>
          </a:p>
        </p:txBody>
      </p:sp>
      <p:sp>
        <p:nvSpPr>
          <p:cNvPr id="56" name="Text 0">
            <a:extLst>
              <a:ext uri="{FF2B5EF4-FFF2-40B4-BE49-F238E27FC236}">
                <a16:creationId xmlns:a16="http://schemas.microsoft.com/office/drawing/2014/main" id="{80FC8A0C-FB23-9922-AD73-086A8E60868D}"/>
              </a:ext>
            </a:extLst>
          </p:cNvPr>
          <p:cNvSpPr/>
          <p:nvPr/>
        </p:nvSpPr>
        <p:spPr>
          <a:xfrm>
            <a:off x="274320" y="54864"/>
            <a:ext cx="859536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Why 0.2 ppb of Contamination Ruins Your Result</a:t>
            </a:r>
            <a:endParaRPr lang="en-US" sz="2200" dirty="0"/>
          </a:p>
        </p:txBody>
      </p:sp>
      <p:sp>
        <p:nvSpPr>
          <p:cNvPr id="57" name="Text 1">
            <a:extLst>
              <a:ext uri="{FF2B5EF4-FFF2-40B4-BE49-F238E27FC236}">
                <a16:creationId xmlns:a16="http://schemas.microsoft.com/office/drawing/2014/main" id="{46AF6659-8C4A-4451-BA59-AA6A2F91135D}"/>
              </a:ext>
            </a:extLst>
          </p:cNvPr>
          <p:cNvSpPr/>
          <p:nvPr/>
        </p:nvSpPr>
        <p:spPr>
          <a:xfrm>
            <a:off x="274320" y="579590"/>
            <a:ext cx="85953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i="1" dirty="0">
                <a:solidFill>
                  <a:srgbClr val="5E8FA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100× dilution factor amplifies solution-level contamination directly into the reported solid-equivalent value</a:t>
            </a:r>
            <a:endParaRPr lang="en-US" sz="1100" dirty="0"/>
          </a:p>
        </p:txBody>
      </p:sp>
      <p:pic>
        <p:nvPicPr>
          <p:cNvPr id="58" name="Image 0" descr="preencoded.png">
            <a:extLst>
              <a:ext uri="{FF2B5EF4-FFF2-40B4-BE49-F238E27FC236}">
                <a16:creationId xmlns:a16="http://schemas.microsoft.com/office/drawing/2014/main" id="{2B944C46-22AA-AB31-A358-FEC995EEEF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37160" y="841248"/>
            <a:ext cx="4754880" cy="3108960"/>
          </a:xfrm>
          <a:prstGeom prst="rect">
            <a:avLst/>
          </a:prstGeom>
        </p:spPr>
      </p:pic>
      <p:pic>
        <p:nvPicPr>
          <p:cNvPr id="59" name="Image 1" descr="preencoded.png">
            <a:extLst>
              <a:ext uri="{FF2B5EF4-FFF2-40B4-BE49-F238E27FC236}">
                <a16:creationId xmlns:a16="http://schemas.microsoft.com/office/drawing/2014/main" id="{E4DBFEFC-201A-0595-0D06-0C553F1EB0C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83480" y="841248"/>
            <a:ext cx="4023360" cy="2788920"/>
          </a:xfrm>
          <a:prstGeom prst="rect">
            <a:avLst/>
          </a:prstGeom>
        </p:spPr>
      </p:pic>
      <p:sp>
        <p:nvSpPr>
          <p:cNvPr id="60" name="Shape 2">
            <a:extLst>
              <a:ext uri="{FF2B5EF4-FFF2-40B4-BE49-F238E27FC236}">
                <a16:creationId xmlns:a16="http://schemas.microsoft.com/office/drawing/2014/main" id="{55C37740-F247-7395-94DC-B7118ABFCAA7}"/>
              </a:ext>
            </a:extLst>
          </p:cNvPr>
          <p:cNvSpPr/>
          <p:nvPr/>
        </p:nvSpPr>
        <p:spPr>
          <a:xfrm>
            <a:off x="4983480" y="3471904"/>
            <a:ext cx="4023360" cy="1170432"/>
          </a:xfrm>
          <a:prstGeom prst="rect">
            <a:avLst/>
          </a:prstGeom>
          <a:solidFill>
            <a:srgbClr val="0F1E2E"/>
          </a:solidFill>
          <a:ln w="12700">
            <a:solidFill>
              <a:srgbClr val="1E3A55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61" name="Text 3">
            <a:extLst>
              <a:ext uri="{FF2B5EF4-FFF2-40B4-BE49-F238E27FC236}">
                <a16:creationId xmlns:a16="http://schemas.microsoft.com/office/drawing/2014/main" id="{0FAEFE8B-B281-23A8-3C49-33226913571B}"/>
              </a:ext>
            </a:extLst>
          </p:cNvPr>
          <p:cNvSpPr/>
          <p:nvPr/>
        </p:nvSpPr>
        <p:spPr>
          <a:xfrm>
            <a:off x="5102352" y="3526768"/>
            <a:ext cx="3785616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88CC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dilution factor maths</a:t>
            </a:r>
            <a:endParaRPr lang="en-US" sz="1100" dirty="0"/>
          </a:p>
        </p:txBody>
      </p:sp>
      <p:sp>
        <p:nvSpPr>
          <p:cNvPr id="62" name="Text 4">
            <a:extLst>
              <a:ext uri="{FF2B5EF4-FFF2-40B4-BE49-F238E27FC236}">
                <a16:creationId xmlns:a16="http://schemas.microsoft.com/office/drawing/2014/main" id="{86F7C57E-E88F-DE8A-5414-FF184A608C91}"/>
              </a:ext>
            </a:extLst>
          </p:cNvPr>
          <p:cNvSpPr/>
          <p:nvPr/>
        </p:nvSpPr>
        <p:spPr>
          <a:xfrm>
            <a:off x="5102352" y="3801088"/>
            <a:ext cx="141732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94A3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Target:</a:t>
            </a:r>
            <a:endParaRPr lang="en-US" sz="950" dirty="0"/>
          </a:p>
        </p:txBody>
      </p:sp>
      <p:sp>
        <p:nvSpPr>
          <p:cNvPr id="63" name="Text 5">
            <a:extLst>
              <a:ext uri="{FF2B5EF4-FFF2-40B4-BE49-F238E27FC236}">
                <a16:creationId xmlns:a16="http://schemas.microsoft.com/office/drawing/2014/main" id="{2AEC3CCD-A089-985B-B608-3F44958EE12C}"/>
              </a:ext>
            </a:extLst>
          </p:cNvPr>
          <p:cNvSpPr/>
          <p:nvPr/>
        </p:nvSpPr>
        <p:spPr>
          <a:xfrm>
            <a:off x="6528816" y="3801088"/>
            <a:ext cx="237744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 ppb K in solid</a:t>
            </a:r>
            <a:endParaRPr lang="en-US" sz="950" dirty="0"/>
          </a:p>
        </p:txBody>
      </p:sp>
      <p:sp>
        <p:nvSpPr>
          <p:cNvPr id="64" name="Text 6">
            <a:extLst>
              <a:ext uri="{FF2B5EF4-FFF2-40B4-BE49-F238E27FC236}">
                <a16:creationId xmlns:a16="http://schemas.microsoft.com/office/drawing/2014/main" id="{758634B3-C2D4-6547-0050-AFD86D820920}"/>
              </a:ext>
            </a:extLst>
          </p:cNvPr>
          <p:cNvSpPr/>
          <p:nvPr/>
        </p:nvSpPr>
        <p:spPr>
          <a:xfrm>
            <a:off x="5102352" y="3997684"/>
            <a:ext cx="141732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94A3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Measured (clean):</a:t>
            </a:r>
            <a:endParaRPr lang="en-US" sz="950" dirty="0"/>
          </a:p>
        </p:txBody>
      </p:sp>
      <p:sp>
        <p:nvSpPr>
          <p:cNvPr id="65" name="Text 7">
            <a:extLst>
              <a:ext uri="{FF2B5EF4-FFF2-40B4-BE49-F238E27FC236}">
                <a16:creationId xmlns:a16="http://schemas.microsoft.com/office/drawing/2014/main" id="{7A98C751-F0EF-3115-F9A0-96AADDC18966}"/>
              </a:ext>
            </a:extLst>
          </p:cNvPr>
          <p:cNvSpPr/>
          <p:nvPr/>
        </p:nvSpPr>
        <p:spPr>
          <a:xfrm>
            <a:off x="6528816" y="3997684"/>
            <a:ext cx="237744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4ADE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0.02 ppb in solution  ×100 = 2 ppb ✓</a:t>
            </a:r>
            <a:endParaRPr lang="en-US" sz="950" dirty="0"/>
          </a:p>
        </p:txBody>
      </p:sp>
      <p:sp>
        <p:nvSpPr>
          <p:cNvPr id="66" name="Text 8">
            <a:extLst>
              <a:ext uri="{FF2B5EF4-FFF2-40B4-BE49-F238E27FC236}">
                <a16:creationId xmlns:a16="http://schemas.microsoft.com/office/drawing/2014/main" id="{28684807-47DE-4A74-7FB9-29595F6EC0BB}"/>
              </a:ext>
            </a:extLst>
          </p:cNvPr>
          <p:cNvSpPr/>
          <p:nvPr/>
        </p:nvSpPr>
        <p:spPr>
          <a:xfrm>
            <a:off x="5102352" y="4194280"/>
            <a:ext cx="141732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FCA5A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+0.2 ppb contam:</a:t>
            </a:r>
            <a:endParaRPr lang="en-US" sz="950" dirty="0"/>
          </a:p>
        </p:txBody>
      </p:sp>
      <p:sp>
        <p:nvSpPr>
          <p:cNvPr id="67" name="Text 9">
            <a:extLst>
              <a:ext uri="{FF2B5EF4-FFF2-40B4-BE49-F238E27FC236}">
                <a16:creationId xmlns:a16="http://schemas.microsoft.com/office/drawing/2014/main" id="{102E715D-1CB5-6C6B-505D-EAAD82194B41}"/>
              </a:ext>
            </a:extLst>
          </p:cNvPr>
          <p:cNvSpPr/>
          <p:nvPr/>
        </p:nvSpPr>
        <p:spPr>
          <a:xfrm>
            <a:off x="6528816" y="4194280"/>
            <a:ext cx="237744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FF664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0.22 ppb in solution  ×100 = 22 ppb ✗</a:t>
            </a:r>
            <a:endParaRPr lang="en-US" sz="950" dirty="0"/>
          </a:p>
        </p:txBody>
      </p:sp>
      <p:sp>
        <p:nvSpPr>
          <p:cNvPr id="68" name="Text 10">
            <a:extLst>
              <a:ext uri="{FF2B5EF4-FFF2-40B4-BE49-F238E27FC236}">
                <a16:creationId xmlns:a16="http://schemas.microsoft.com/office/drawing/2014/main" id="{B47C0602-AF08-5157-5654-2AB0057921B3}"/>
              </a:ext>
            </a:extLst>
          </p:cNvPr>
          <p:cNvSpPr/>
          <p:nvPr/>
        </p:nvSpPr>
        <p:spPr>
          <a:xfrm>
            <a:off x="5102352" y="4390876"/>
            <a:ext cx="141732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FCA5A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Error:</a:t>
            </a:r>
            <a:endParaRPr lang="en-US" sz="950" dirty="0"/>
          </a:p>
        </p:txBody>
      </p:sp>
      <p:sp>
        <p:nvSpPr>
          <p:cNvPr id="69" name="Text 11">
            <a:extLst>
              <a:ext uri="{FF2B5EF4-FFF2-40B4-BE49-F238E27FC236}">
                <a16:creationId xmlns:a16="http://schemas.microsoft.com/office/drawing/2014/main" id="{8B840FD9-17B6-EE75-7C55-63CD78EF6C89}"/>
              </a:ext>
            </a:extLst>
          </p:cNvPr>
          <p:cNvSpPr/>
          <p:nvPr/>
        </p:nvSpPr>
        <p:spPr>
          <a:xfrm>
            <a:off x="6528816" y="4390876"/>
            <a:ext cx="237744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FF22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+20 ppb  →  +1000% relative error</a:t>
            </a:r>
            <a:endParaRPr lang="en-US" sz="950" dirty="0"/>
          </a:p>
        </p:txBody>
      </p:sp>
      <p:sp>
        <p:nvSpPr>
          <p:cNvPr id="70" name="Shape 12">
            <a:extLst>
              <a:ext uri="{FF2B5EF4-FFF2-40B4-BE49-F238E27FC236}">
                <a16:creationId xmlns:a16="http://schemas.microsoft.com/office/drawing/2014/main" id="{8EAB6BFB-AF23-EBF1-EAA2-7A072C257203}"/>
              </a:ext>
            </a:extLst>
          </p:cNvPr>
          <p:cNvSpPr/>
          <p:nvPr/>
        </p:nvSpPr>
        <p:spPr>
          <a:xfrm>
            <a:off x="137160" y="4779496"/>
            <a:ext cx="8869680" cy="347472"/>
          </a:xfrm>
          <a:prstGeom prst="rect">
            <a:avLst/>
          </a:prstGeom>
          <a:solidFill>
            <a:srgbClr val="7F1D1D"/>
          </a:solidFill>
          <a:ln w="12700">
            <a:solidFill>
              <a:srgbClr val="EF4444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71" name="Text 13">
            <a:extLst>
              <a:ext uri="{FF2B5EF4-FFF2-40B4-BE49-F238E27FC236}">
                <a16:creationId xmlns:a16="http://schemas.microsoft.com/office/drawing/2014/main" id="{7C73CC15-8A6E-BA0F-8172-A6DEECE876BF}"/>
              </a:ext>
            </a:extLst>
          </p:cNvPr>
          <p:cNvSpPr/>
          <p:nvPr/>
        </p:nvSpPr>
        <p:spPr>
          <a:xfrm>
            <a:off x="228600" y="4797784"/>
            <a:ext cx="86868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b="1" dirty="0">
                <a:solidFill>
                  <a:srgbClr val="FCA5A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⚠   At 100× dilution, every 0.1 ppb of K⁺ contamination in solution adds 10 ppb to the reported solid value — 5× the entire true signal.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843109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532FE094-8E39-2E36-B8B5-927A26FD1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961" y="2510244"/>
            <a:ext cx="5682525" cy="2487844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pic>
        <p:nvPicPr>
          <p:cNvPr id="23" name="Immagine 22" descr="Immagine che contiene testo, schermata, linea, numero&#10;&#10;Il contenuto generato dall'IA potrebbe non essere corretto.">
            <a:extLst>
              <a:ext uri="{FF2B5EF4-FFF2-40B4-BE49-F238E27FC236}">
                <a16:creationId xmlns:a16="http://schemas.microsoft.com/office/drawing/2014/main" id="{866A781C-51EF-0C41-F981-1E7ACDDDE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543" y="939122"/>
            <a:ext cx="8636001" cy="1285453"/>
          </a:xfrm>
          <a:prstGeom prst="rect">
            <a:avLst/>
          </a:prstGeom>
        </p:spPr>
      </p:pic>
      <p:sp>
        <p:nvSpPr>
          <p:cNvPr id="24" name="Shape 0">
            <a:extLst>
              <a:ext uri="{FF2B5EF4-FFF2-40B4-BE49-F238E27FC236}">
                <a16:creationId xmlns:a16="http://schemas.microsoft.com/office/drawing/2014/main" id="{104F1850-5968-BF5D-06B8-16462D7CE062}"/>
              </a:ext>
            </a:extLst>
          </p:cNvPr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021A2E"/>
          </a:solidFill>
          <a:ln/>
        </p:spPr>
        <p:txBody>
          <a:bodyPr/>
          <a:lstStyle/>
          <a:p>
            <a:endParaRPr lang="it-IT" dirty="0"/>
          </a:p>
        </p:txBody>
      </p:sp>
      <p:sp>
        <p:nvSpPr>
          <p:cNvPr id="25" name="Text 0">
            <a:extLst>
              <a:ext uri="{FF2B5EF4-FFF2-40B4-BE49-F238E27FC236}">
                <a16:creationId xmlns:a16="http://schemas.microsoft.com/office/drawing/2014/main" id="{A5C0A662-FD8D-E193-6DD3-76CDDA9CBE64}"/>
              </a:ext>
            </a:extLst>
          </p:cNvPr>
          <p:cNvSpPr/>
          <p:nvPr/>
        </p:nvSpPr>
        <p:spPr>
          <a:xfrm>
            <a:off x="274320" y="54864"/>
            <a:ext cx="859536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Preliminary Analysis for K January 2026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8014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1911F7E-6307-FF69-BFF0-05C21BE83B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160"/>
          <a:stretch>
            <a:fillRect/>
          </a:stretch>
        </p:blipFill>
        <p:spPr>
          <a:xfrm>
            <a:off x="714375" y="188686"/>
            <a:ext cx="7715250" cy="4775200"/>
          </a:xfrm>
          <a:prstGeom prst="rect">
            <a:avLst/>
          </a:prstGeom>
        </p:spPr>
      </p:pic>
      <p:sp>
        <p:nvSpPr>
          <p:cNvPr id="4" name="Shape 0">
            <a:extLst>
              <a:ext uri="{FF2B5EF4-FFF2-40B4-BE49-F238E27FC236}">
                <a16:creationId xmlns:a16="http://schemas.microsoft.com/office/drawing/2014/main" id="{23338491-5178-CB22-9ECB-BC05A537976B}"/>
              </a:ext>
            </a:extLst>
          </p:cNvPr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021A2E"/>
          </a:solidFill>
          <a:ln/>
        </p:spPr>
        <p:txBody>
          <a:bodyPr/>
          <a:lstStyle/>
          <a:p>
            <a:r>
              <a:rPr lang="en-US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Proposed procedure for samples preparation </a:t>
            </a:r>
            <a:endParaRPr lang="en-US" dirty="0"/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A32464AD-0C12-24BE-A0E5-7AFDF59746BA}"/>
              </a:ext>
            </a:extLst>
          </p:cNvPr>
          <p:cNvSpPr/>
          <p:nvPr/>
        </p:nvSpPr>
        <p:spPr>
          <a:xfrm>
            <a:off x="274320" y="54864"/>
            <a:ext cx="859536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17341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5BF5AB8A-3542-50F3-BCC9-D99DCA0FE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694969"/>
              </p:ext>
            </p:extLst>
          </p:nvPr>
        </p:nvGraphicFramePr>
        <p:xfrm>
          <a:off x="1719943" y="1464937"/>
          <a:ext cx="5417139" cy="29034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3147">
                  <a:extLst>
                    <a:ext uri="{9D8B030D-6E8A-4147-A177-3AD203B41FA5}">
                      <a16:colId xmlns:a16="http://schemas.microsoft.com/office/drawing/2014/main" val="3734853861"/>
                    </a:ext>
                  </a:extLst>
                </a:gridCol>
                <a:gridCol w="2344141">
                  <a:extLst>
                    <a:ext uri="{9D8B030D-6E8A-4147-A177-3AD203B41FA5}">
                      <a16:colId xmlns:a16="http://schemas.microsoft.com/office/drawing/2014/main" val="3393223441"/>
                    </a:ext>
                  </a:extLst>
                </a:gridCol>
                <a:gridCol w="1249851">
                  <a:extLst>
                    <a:ext uri="{9D8B030D-6E8A-4147-A177-3AD203B41FA5}">
                      <a16:colId xmlns:a16="http://schemas.microsoft.com/office/drawing/2014/main" val="2194154805"/>
                    </a:ext>
                  </a:extLst>
                </a:gridCol>
              </a:tblGrid>
              <a:tr h="26395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 dirty="0">
                          <a:effectLst/>
                        </a:rPr>
                        <a:t>Sample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Conc (ppb)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 dirty="0" err="1">
                          <a:effectLst/>
                        </a:rPr>
                        <a:t>Err</a:t>
                      </a:r>
                      <a:r>
                        <a:rPr lang="it-IT" sz="1100" dirty="0">
                          <a:effectLst/>
                        </a:rPr>
                        <a:t> (±)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50858837"/>
                  </a:ext>
                </a:extLst>
              </a:tr>
              <a:tr h="26395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 dirty="0">
                          <a:effectLst/>
                        </a:rPr>
                        <a:t>21-2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11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3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7774975"/>
                  </a:ext>
                </a:extLst>
              </a:tr>
              <a:tr h="26395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>
                          <a:effectLst/>
                        </a:rPr>
                        <a:t>21-3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5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3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67575048"/>
                  </a:ext>
                </a:extLst>
              </a:tr>
              <a:tr h="26395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>
                          <a:effectLst/>
                        </a:rPr>
                        <a:t>21-6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11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1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17533358"/>
                  </a:ext>
                </a:extLst>
              </a:tr>
              <a:tr h="26395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>
                          <a:effectLst/>
                        </a:rPr>
                        <a:t>21-10(w)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6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2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152336548"/>
                  </a:ext>
                </a:extLst>
              </a:tr>
              <a:tr h="26395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>
                          <a:effectLst/>
                        </a:rPr>
                        <a:t>21-16(w)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3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1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98560659"/>
                  </a:ext>
                </a:extLst>
              </a:tr>
              <a:tr h="26395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>
                          <a:effectLst/>
                        </a:rPr>
                        <a:t>21-17(wms)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15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6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85103099"/>
                  </a:ext>
                </a:extLst>
              </a:tr>
              <a:tr h="26395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>
                          <a:effectLst/>
                        </a:rPr>
                        <a:t>23-1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7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2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201839321"/>
                  </a:ext>
                </a:extLst>
              </a:tr>
              <a:tr h="26395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>
                          <a:effectLst/>
                        </a:rPr>
                        <a:t>21-18(rm)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14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2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3332509"/>
                  </a:ext>
                </a:extLst>
              </a:tr>
              <a:tr h="26395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>
                          <a:effectLst/>
                        </a:rPr>
                        <a:t>25-1(rm)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7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2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8962984"/>
                  </a:ext>
                </a:extLst>
              </a:tr>
              <a:tr h="26395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>
                          <a:effectLst/>
                        </a:rPr>
                        <a:t>25-2(rm)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7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 dirty="0">
                          <a:effectLst/>
                        </a:rPr>
                        <a:t>2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50726044"/>
                  </a:ext>
                </a:extLst>
              </a:tr>
            </a:tbl>
          </a:graphicData>
        </a:graphic>
      </p:graphicFrame>
      <p:sp>
        <p:nvSpPr>
          <p:cNvPr id="3" name="Shape 0">
            <a:extLst>
              <a:ext uri="{FF2B5EF4-FFF2-40B4-BE49-F238E27FC236}">
                <a16:creationId xmlns:a16="http://schemas.microsoft.com/office/drawing/2014/main" id="{941A8E55-BF5C-5A66-F558-BA3DC6D6111A}"/>
              </a:ext>
            </a:extLst>
          </p:cNvPr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021A2E"/>
          </a:solidFill>
          <a:ln/>
        </p:spPr>
        <p:txBody>
          <a:bodyPr/>
          <a:lstStyle/>
          <a:p>
            <a:r>
              <a:rPr lang="en-US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Potassium concentration in  Samples brought by Olga during the January visit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908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4AC7D8BB-3FFA-4F1D-5654-168255B311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244011"/>
              </p:ext>
            </p:extLst>
          </p:nvPr>
        </p:nvGraphicFramePr>
        <p:xfrm>
          <a:off x="131399" y="1311525"/>
          <a:ext cx="6050915" cy="5054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6565">
                  <a:extLst>
                    <a:ext uri="{9D8B030D-6E8A-4147-A177-3AD203B41FA5}">
                      <a16:colId xmlns:a16="http://schemas.microsoft.com/office/drawing/2014/main" val="1487230332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928509145"/>
                    </a:ext>
                  </a:extLst>
                </a:gridCol>
                <a:gridCol w="2219960">
                  <a:extLst>
                    <a:ext uri="{9D8B030D-6E8A-4147-A177-3AD203B41FA5}">
                      <a16:colId xmlns:a16="http://schemas.microsoft.com/office/drawing/2014/main" val="3819482217"/>
                    </a:ext>
                  </a:extLst>
                </a:gridCol>
                <a:gridCol w="1183640">
                  <a:extLst>
                    <a:ext uri="{9D8B030D-6E8A-4147-A177-3AD203B41FA5}">
                      <a16:colId xmlns:a16="http://schemas.microsoft.com/office/drawing/2014/main" val="219481577"/>
                    </a:ext>
                  </a:extLst>
                </a:gridCol>
              </a:tblGrid>
              <a:tr h="2527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 dirty="0">
                          <a:effectLst/>
                        </a:rPr>
                        <a:t>Sample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Instrument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Conc (ppb)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Err (±)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711290351"/>
                  </a:ext>
                </a:extLst>
              </a:tr>
              <a:tr h="2527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 dirty="0">
                          <a:effectLst/>
                        </a:rPr>
                        <a:t>PS_NaI_rec_20-8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ICP-MS/MS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22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 dirty="0">
                          <a:effectLst/>
                        </a:rPr>
                        <a:t>3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669933468"/>
                  </a:ext>
                </a:extLst>
              </a:tr>
            </a:tbl>
          </a:graphicData>
        </a:graphic>
      </p:graphicFrame>
      <p:sp>
        <p:nvSpPr>
          <p:cNvPr id="3" name="Shape 0">
            <a:extLst>
              <a:ext uri="{FF2B5EF4-FFF2-40B4-BE49-F238E27FC236}">
                <a16:creationId xmlns:a16="http://schemas.microsoft.com/office/drawing/2014/main" id="{F5C9C114-C4E5-AEEF-0A9A-9F12495CB6B7}"/>
              </a:ext>
            </a:extLst>
          </p:cNvPr>
          <p:cNvSpPr/>
          <p:nvPr/>
        </p:nvSpPr>
        <p:spPr>
          <a:xfrm>
            <a:off x="0" y="-28131"/>
            <a:ext cx="9144000" cy="640080"/>
          </a:xfrm>
          <a:prstGeom prst="rect">
            <a:avLst/>
          </a:prstGeom>
          <a:solidFill>
            <a:srgbClr val="021A2E"/>
          </a:solidFill>
          <a:ln/>
        </p:spPr>
        <p:txBody>
          <a:bodyPr/>
          <a:lstStyle/>
          <a:p>
            <a:r>
              <a:rPr lang="en-US" sz="2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Clear evidences of external contamination  </a:t>
            </a:r>
            <a:endParaRPr lang="en-US" sz="22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79911AF-FEF5-4C15-3A2F-2DEB7B018087}"/>
              </a:ext>
            </a:extLst>
          </p:cNvPr>
          <p:cNvSpPr txBox="1"/>
          <p:nvPr/>
        </p:nvSpPr>
        <p:spPr>
          <a:xfrm>
            <a:off x="6313714" y="1364343"/>
            <a:ext cx="1937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Received</a:t>
            </a:r>
            <a:r>
              <a:rPr lang="it-IT" sz="1600" dirty="0"/>
              <a:t> from USA</a:t>
            </a:r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2E54EF40-2180-7DB6-672C-D69E850E04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181340"/>
              </p:ext>
            </p:extLst>
          </p:nvPr>
        </p:nvGraphicFramePr>
        <p:xfrm>
          <a:off x="131399" y="2210050"/>
          <a:ext cx="6204585" cy="8420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0435">
                  <a:extLst>
                    <a:ext uri="{9D8B030D-6E8A-4147-A177-3AD203B41FA5}">
                      <a16:colId xmlns:a16="http://schemas.microsoft.com/office/drawing/2014/main" val="2390017208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3211857788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410303006"/>
                    </a:ext>
                  </a:extLst>
                </a:gridCol>
                <a:gridCol w="859155">
                  <a:extLst>
                    <a:ext uri="{9D8B030D-6E8A-4147-A177-3AD203B41FA5}">
                      <a16:colId xmlns:a16="http://schemas.microsoft.com/office/drawing/2014/main" val="1142992493"/>
                    </a:ext>
                  </a:extLst>
                </a:gridCol>
                <a:gridCol w="1327785">
                  <a:extLst>
                    <a:ext uri="{9D8B030D-6E8A-4147-A177-3AD203B41FA5}">
                      <a16:colId xmlns:a16="http://schemas.microsoft.com/office/drawing/2014/main" val="2265554488"/>
                    </a:ext>
                  </a:extLst>
                </a:gridCol>
                <a:gridCol w="889635">
                  <a:extLst>
                    <a:ext uri="{9D8B030D-6E8A-4147-A177-3AD203B41FA5}">
                      <a16:colId xmlns:a16="http://schemas.microsoft.com/office/drawing/2014/main" val="1459684284"/>
                    </a:ext>
                  </a:extLst>
                </a:gridCol>
              </a:tblGrid>
              <a:tr h="2533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Sample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Instruments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LOD</a:t>
                      </a:r>
                      <a:endParaRPr lang="it-IT" sz="1200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(ppb)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LOQ</a:t>
                      </a:r>
                      <a:endParaRPr lang="it-IT" sz="1200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(ppb)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Conc. (ppb)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Err (±)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47249054"/>
                  </a:ext>
                </a:extLst>
              </a:tr>
              <a:tr h="253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>
                          <a:effectLst/>
                        </a:rPr>
                        <a:t>20-8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ICP-MS/MS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0.5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2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2.9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0.8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59986621"/>
                  </a:ext>
                </a:extLst>
              </a:tr>
              <a:tr h="253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>
                          <a:effectLst/>
                        </a:rPr>
                        <a:t>20-8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HR-ICP-MS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0.5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2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>
                          <a:effectLst/>
                        </a:rPr>
                        <a:t>2.2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100" dirty="0">
                          <a:effectLst/>
                        </a:rPr>
                        <a:t>0.6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762782560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F31BA903-F97A-2F77-B706-2EBF58E0093F}"/>
              </a:ext>
            </a:extLst>
          </p:cNvPr>
          <p:cNvSpPr txBox="1"/>
          <p:nvPr/>
        </p:nvSpPr>
        <p:spPr>
          <a:xfrm>
            <a:off x="6545943" y="2402473"/>
            <a:ext cx="1937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Same batch </a:t>
            </a:r>
            <a:r>
              <a:rPr lang="it-IT" sz="1600" dirty="0" err="1"/>
              <a:t>received</a:t>
            </a:r>
            <a:r>
              <a:rPr lang="it-IT" sz="1600" dirty="0"/>
              <a:t> From IBS (Korea)</a:t>
            </a:r>
          </a:p>
        </p:txBody>
      </p:sp>
    </p:spTree>
    <p:extLst>
      <p:ext uri="{BB962C8B-B14F-4D97-AF65-F5344CB8AC3E}">
        <p14:creationId xmlns:p14="http://schemas.microsoft.com/office/powerpoint/2010/main" val="3223070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0">
            <a:extLst>
              <a:ext uri="{FF2B5EF4-FFF2-40B4-BE49-F238E27FC236}">
                <a16:creationId xmlns:a16="http://schemas.microsoft.com/office/drawing/2014/main" id="{E3FB4447-CD37-F1F4-2EC1-DC29B93CC62D}"/>
              </a:ext>
            </a:extLst>
          </p:cNvPr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021A2E"/>
          </a:solidFill>
          <a:ln/>
        </p:spPr>
        <p:txBody>
          <a:bodyPr/>
          <a:lstStyle/>
          <a:p>
            <a:endParaRPr lang="it-IT" dirty="0"/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C61D6653-0DAF-1DC4-CEAB-FDB2B7AD0CF8}"/>
              </a:ext>
            </a:extLst>
          </p:cNvPr>
          <p:cNvSpPr/>
          <p:nvPr/>
        </p:nvSpPr>
        <p:spPr>
          <a:xfrm>
            <a:off x="274320" y="54864"/>
            <a:ext cx="859536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Zone Refining </a:t>
            </a:r>
            <a:endParaRPr lang="en-US" sz="22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129D28D-9BD9-462B-A099-B1B585DC3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9" y="1123798"/>
            <a:ext cx="9007621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02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FD407ED-01C3-CDF0-4106-4764EC27E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625" y="2365631"/>
            <a:ext cx="2918607" cy="270566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5656B3C-F3FF-3BDF-0157-1B8D6DED5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2172" y="1850571"/>
            <a:ext cx="5457372" cy="329292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6CB7014-7692-82F0-DA8C-0D1A5E41D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4007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4C16216-9E7C-996B-8B8F-EB3D51BB27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768" t="7228" r="6247" b="8349"/>
          <a:stretch>
            <a:fillRect/>
          </a:stretch>
        </p:blipFill>
        <p:spPr>
          <a:xfrm>
            <a:off x="6649452" y="1603046"/>
            <a:ext cx="2421978" cy="2054554"/>
          </a:xfrm>
          <a:prstGeom prst="rect">
            <a:avLst/>
          </a:prstGeom>
        </p:spPr>
      </p:pic>
      <p:sp>
        <p:nvSpPr>
          <p:cNvPr id="8" name="Text 1">
            <a:extLst>
              <a:ext uri="{FF2B5EF4-FFF2-40B4-BE49-F238E27FC236}">
                <a16:creationId xmlns:a16="http://schemas.microsoft.com/office/drawing/2014/main" id="{6FAFDDEB-D4E0-1134-2A27-32D6874F2200}"/>
              </a:ext>
            </a:extLst>
          </p:cNvPr>
          <p:cNvSpPr/>
          <p:nvPr/>
        </p:nvSpPr>
        <p:spPr>
          <a:xfrm>
            <a:off x="320040" y="54864"/>
            <a:ext cx="8503920" cy="5303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Equipment available to laboratories </a:t>
            </a:r>
            <a:endParaRPr lang="en-US" sz="22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7D303CE-91FC-4E79-239D-330B19666402}"/>
              </a:ext>
            </a:extLst>
          </p:cNvPr>
          <p:cNvSpPr txBox="1"/>
          <p:nvPr/>
        </p:nvSpPr>
        <p:spPr>
          <a:xfrm>
            <a:off x="320040" y="1233714"/>
            <a:ext cx="3178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Agilent</a:t>
            </a:r>
            <a:r>
              <a:rPr lang="it-IT" dirty="0"/>
              <a:t> ICP-MS/MS 8900 Series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B5ACF33-4093-BDFF-AD09-A2F647FE1B29}"/>
              </a:ext>
            </a:extLst>
          </p:cNvPr>
          <p:cNvSpPr txBox="1"/>
          <p:nvPr/>
        </p:nvSpPr>
        <p:spPr>
          <a:xfrm>
            <a:off x="5060137" y="1207699"/>
            <a:ext cx="355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ThermoFisher</a:t>
            </a:r>
            <a:r>
              <a:rPr lang="it-IT" dirty="0"/>
              <a:t> </a:t>
            </a:r>
            <a:r>
              <a:rPr lang="it-IT" dirty="0" err="1"/>
              <a:t>Element</a:t>
            </a:r>
            <a:r>
              <a:rPr lang="it-IT" dirty="0"/>
              <a:t> 2 HR-ICP-MS</a:t>
            </a:r>
          </a:p>
        </p:txBody>
      </p:sp>
    </p:spTree>
    <p:extLst>
      <p:ext uri="{BB962C8B-B14F-4D97-AF65-F5344CB8AC3E}">
        <p14:creationId xmlns:p14="http://schemas.microsoft.com/office/powerpoint/2010/main" val="607042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31BD98B5-50D5-B0B4-151D-BE975BD89791}"/>
              </a:ext>
            </a:extLst>
          </p:cNvPr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021A2E"/>
          </a:solidFill>
          <a:ln/>
        </p:spPr>
        <p:txBody>
          <a:bodyPr/>
          <a:lstStyle/>
          <a:p>
            <a:endParaRPr lang="it-IT" dirty="0"/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0BAF3347-74E4-F69C-6C17-DB9D86661B4F}"/>
              </a:ext>
            </a:extLst>
          </p:cNvPr>
          <p:cNvSpPr/>
          <p:nvPr/>
        </p:nvSpPr>
        <p:spPr>
          <a:xfrm>
            <a:off x="274320" y="54864"/>
            <a:ext cx="859536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Zone Refining Analysis (Si-Cl) by HR-ICP-MS </a:t>
            </a:r>
            <a:endParaRPr lang="en-US" sz="22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9DC56A7-8A35-914D-41B2-ED39F9B3D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766" y="2137037"/>
            <a:ext cx="2918607" cy="270566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CD7F136-62BD-9230-50AC-4A745ED33B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768" t="7228" r="6247" b="8349"/>
          <a:stretch>
            <a:fillRect/>
          </a:stretch>
        </p:blipFill>
        <p:spPr>
          <a:xfrm>
            <a:off x="3608709" y="1249795"/>
            <a:ext cx="2421978" cy="205455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3594DA1-4E3C-CA36-589A-1BC455C69212}"/>
              </a:ext>
            </a:extLst>
          </p:cNvPr>
          <p:cNvSpPr txBox="1"/>
          <p:nvPr/>
        </p:nvSpPr>
        <p:spPr>
          <a:xfrm>
            <a:off x="2435578" y="880463"/>
            <a:ext cx="355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ThermoFisher</a:t>
            </a:r>
            <a:r>
              <a:rPr lang="it-IT" dirty="0"/>
              <a:t> </a:t>
            </a:r>
            <a:r>
              <a:rPr lang="it-IT" dirty="0" err="1"/>
              <a:t>Element</a:t>
            </a:r>
            <a:r>
              <a:rPr lang="it-IT" dirty="0"/>
              <a:t> 2 HR-ICP-MS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91082C4-B420-152C-EC40-9DAD41195A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2335" b="57056"/>
          <a:stretch>
            <a:fillRect/>
          </a:stretch>
        </p:blipFill>
        <p:spPr>
          <a:xfrm>
            <a:off x="1677307" y="4556269"/>
            <a:ext cx="1843272" cy="37697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C908B7B-90C2-BF7F-2F1D-C005024EE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35758"/>
            <a:ext cx="1677307" cy="7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6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357668" y="58492"/>
            <a:ext cx="6232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Drawbacks in Si and Cl measurements by ICP-MS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E356CA-58B9-922A-940C-6A5AC29F013E}"/>
              </a:ext>
            </a:extLst>
          </p:cNvPr>
          <p:cNvSpPr txBox="1"/>
          <p:nvPr/>
        </p:nvSpPr>
        <p:spPr>
          <a:xfrm>
            <a:off x="1482437" y="1461655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	</a:t>
            </a:r>
          </a:p>
          <a:p>
            <a:r>
              <a:rPr lang="en-US" sz="1350" dirty="0"/>
              <a:t>	</a:t>
            </a:r>
          </a:p>
          <a:p>
            <a:r>
              <a:rPr lang="en-US" sz="1350" dirty="0"/>
              <a:t>	</a:t>
            </a:r>
          </a:p>
          <a:p>
            <a:r>
              <a:rPr lang="en-US" sz="1350" dirty="0"/>
              <a:t>	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A295AB7-3108-B97F-457C-CBA7999F4290}"/>
              </a:ext>
            </a:extLst>
          </p:cNvPr>
          <p:cNvGraphicFramePr>
            <a:graphicFrameLocks noGrp="1"/>
          </p:cNvGraphicFramePr>
          <p:nvPr/>
        </p:nvGraphicFramePr>
        <p:xfrm>
          <a:off x="1410805" y="672407"/>
          <a:ext cx="6096001" cy="275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4345">
                  <a:extLst>
                    <a:ext uri="{9D8B030D-6E8A-4147-A177-3AD203B41FA5}">
                      <a16:colId xmlns:a16="http://schemas.microsoft.com/office/drawing/2014/main" val="2158281338"/>
                    </a:ext>
                  </a:extLst>
                </a:gridCol>
                <a:gridCol w="1111828">
                  <a:extLst>
                    <a:ext uri="{9D8B030D-6E8A-4147-A177-3AD203B41FA5}">
                      <a16:colId xmlns:a16="http://schemas.microsoft.com/office/drawing/2014/main" val="1246612059"/>
                    </a:ext>
                  </a:extLst>
                </a:gridCol>
                <a:gridCol w="1506682">
                  <a:extLst>
                    <a:ext uri="{9D8B030D-6E8A-4147-A177-3AD203B41FA5}">
                      <a16:colId xmlns:a16="http://schemas.microsoft.com/office/drawing/2014/main" val="4104663034"/>
                    </a:ext>
                  </a:extLst>
                </a:gridCol>
                <a:gridCol w="1872723">
                  <a:extLst>
                    <a:ext uri="{9D8B030D-6E8A-4147-A177-3AD203B41FA5}">
                      <a16:colId xmlns:a16="http://schemas.microsoft.com/office/drawing/2014/main" val="2417617506"/>
                    </a:ext>
                  </a:extLst>
                </a:gridCol>
                <a:gridCol w="780423">
                  <a:extLst>
                    <a:ext uri="{9D8B030D-6E8A-4147-A177-3AD203B41FA5}">
                      <a16:colId xmlns:a16="http://schemas.microsoft.com/office/drawing/2014/main" val="2201578789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Abundance</a:t>
                      </a:r>
                    </a:p>
                    <a:p>
                      <a:pPr algn="ctr"/>
                      <a:r>
                        <a:rPr lang="en-US" sz="1400" dirty="0"/>
                        <a:t>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Troubles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Main Isobaric interferences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17848615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dirty="0"/>
                        <a:t>28Si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High instrumental Background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14N14N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16463654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dirty="0"/>
                        <a:t>29Si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4,6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High Instrumental Background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14N15N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34441276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dirty="0"/>
                        <a:t>35Cl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High energy ionization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Double charge, poly-ions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4451439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dirty="0"/>
                        <a:t>37Cl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High energy ionization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36Ar1H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25552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914083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9958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023A98-B409-9FBA-79F6-43B2CEEAA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20" y="1210066"/>
            <a:ext cx="4181582" cy="33660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641AED-C697-1A09-2185-960F2D69A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962" y="1210067"/>
            <a:ext cx="4289219" cy="33660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B57BD9-5DE8-3511-72BA-3CEA64BDD4B2}"/>
              </a:ext>
            </a:extLst>
          </p:cNvPr>
          <p:cNvSpPr txBox="1"/>
          <p:nvPr/>
        </p:nvSpPr>
        <p:spPr>
          <a:xfrm>
            <a:off x="3465479" y="189690"/>
            <a:ext cx="2161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Si interferences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AAE7E979-22E6-B867-EE28-A80F469A21AD}"/>
              </a:ext>
            </a:extLst>
          </p:cNvPr>
          <p:cNvSpPr/>
          <p:nvPr/>
        </p:nvSpPr>
        <p:spPr>
          <a:xfrm>
            <a:off x="4133932" y="3197888"/>
            <a:ext cx="733806" cy="3634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8379B-3EC5-7DCC-CA3E-8190CEED7532}"/>
              </a:ext>
            </a:extLst>
          </p:cNvPr>
          <p:cNvSpPr txBox="1"/>
          <p:nvPr/>
        </p:nvSpPr>
        <p:spPr>
          <a:xfrm>
            <a:off x="739598" y="699878"/>
            <a:ext cx="2681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29Si Low Resolution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423FBD-5C2B-0FF5-320F-E42D7CE4B6A8}"/>
              </a:ext>
            </a:extLst>
          </p:cNvPr>
          <p:cNvSpPr txBox="1"/>
          <p:nvPr/>
        </p:nvSpPr>
        <p:spPr>
          <a:xfrm>
            <a:off x="5503398" y="699878"/>
            <a:ext cx="3228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29Si Medium Resolution</a:t>
            </a:r>
          </a:p>
        </p:txBody>
      </p:sp>
    </p:spTree>
    <p:extLst>
      <p:ext uri="{BB962C8B-B14F-4D97-AF65-F5344CB8AC3E}">
        <p14:creationId xmlns:p14="http://schemas.microsoft.com/office/powerpoint/2010/main" val="3973379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7D1211-D9F7-CC2A-2E41-0E001CC80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24" y="824420"/>
            <a:ext cx="4347585" cy="35761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B1EAF6-5B9F-3E0D-9FD6-5FBB3D77A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903" y="824419"/>
            <a:ext cx="4494574" cy="35761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0CFAB1-DFA8-9E60-503E-208F69BC0B0A}"/>
              </a:ext>
            </a:extLst>
          </p:cNvPr>
          <p:cNvSpPr txBox="1"/>
          <p:nvPr/>
        </p:nvSpPr>
        <p:spPr>
          <a:xfrm>
            <a:off x="674120" y="304308"/>
            <a:ext cx="3250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35Cl Medium Resolution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35E488-9E66-F420-CE2E-1E9A3CFE96BC}"/>
              </a:ext>
            </a:extLst>
          </p:cNvPr>
          <p:cNvSpPr txBox="1"/>
          <p:nvPr/>
        </p:nvSpPr>
        <p:spPr>
          <a:xfrm>
            <a:off x="5100205" y="304308"/>
            <a:ext cx="3250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37Cl Medium Resolution</a:t>
            </a:r>
          </a:p>
        </p:txBody>
      </p:sp>
    </p:spTree>
    <p:extLst>
      <p:ext uri="{BB962C8B-B14F-4D97-AF65-F5344CB8AC3E}">
        <p14:creationId xmlns:p14="http://schemas.microsoft.com/office/powerpoint/2010/main" val="15459884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A6E21E8-4D1C-E11D-FA91-049F62810E45}"/>
              </a:ext>
            </a:extLst>
          </p:cNvPr>
          <p:cNvGraphicFramePr>
            <a:graphicFrameLocks noGrp="1"/>
          </p:cNvGraphicFramePr>
          <p:nvPr/>
        </p:nvGraphicFramePr>
        <p:xfrm>
          <a:off x="209052" y="817039"/>
          <a:ext cx="8574733" cy="26465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2943">
                  <a:extLst>
                    <a:ext uri="{9D8B030D-6E8A-4147-A177-3AD203B41FA5}">
                      <a16:colId xmlns:a16="http://schemas.microsoft.com/office/drawing/2014/main" val="2521835057"/>
                    </a:ext>
                  </a:extLst>
                </a:gridCol>
                <a:gridCol w="1149875">
                  <a:extLst>
                    <a:ext uri="{9D8B030D-6E8A-4147-A177-3AD203B41FA5}">
                      <a16:colId xmlns:a16="http://schemas.microsoft.com/office/drawing/2014/main" val="1587523078"/>
                    </a:ext>
                  </a:extLst>
                </a:gridCol>
                <a:gridCol w="963131">
                  <a:extLst>
                    <a:ext uri="{9D8B030D-6E8A-4147-A177-3AD203B41FA5}">
                      <a16:colId xmlns:a16="http://schemas.microsoft.com/office/drawing/2014/main" val="4145207135"/>
                    </a:ext>
                  </a:extLst>
                </a:gridCol>
                <a:gridCol w="955263">
                  <a:extLst>
                    <a:ext uri="{9D8B030D-6E8A-4147-A177-3AD203B41FA5}">
                      <a16:colId xmlns:a16="http://schemas.microsoft.com/office/drawing/2014/main" val="4242114103"/>
                    </a:ext>
                  </a:extLst>
                </a:gridCol>
                <a:gridCol w="970997">
                  <a:extLst>
                    <a:ext uri="{9D8B030D-6E8A-4147-A177-3AD203B41FA5}">
                      <a16:colId xmlns:a16="http://schemas.microsoft.com/office/drawing/2014/main" val="896195137"/>
                    </a:ext>
                  </a:extLst>
                </a:gridCol>
                <a:gridCol w="963131">
                  <a:extLst>
                    <a:ext uri="{9D8B030D-6E8A-4147-A177-3AD203B41FA5}">
                      <a16:colId xmlns:a16="http://schemas.microsoft.com/office/drawing/2014/main" val="3342647461"/>
                    </a:ext>
                  </a:extLst>
                </a:gridCol>
                <a:gridCol w="963131">
                  <a:extLst>
                    <a:ext uri="{9D8B030D-6E8A-4147-A177-3AD203B41FA5}">
                      <a16:colId xmlns:a16="http://schemas.microsoft.com/office/drawing/2014/main" val="1651221915"/>
                    </a:ext>
                  </a:extLst>
                </a:gridCol>
                <a:gridCol w="963131">
                  <a:extLst>
                    <a:ext uri="{9D8B030D-6E8A-4147-A177-3AD203B41FA5}">
                      <a16:colId xmlns:a16="http://schemas.microsoft.com/office/drawing/2014/main" val="1330448975"/>
                    </a:ext>
                  </a:extLst>
                </a:gridCol>
                <a:gridCol w="963131">
                  <a:extLst>
                    <a:ext uri="{9D8B030D-6E8A-4147-A177-3AD203B41FA5}">
                      <a16:colId xmlns:a16="http://schemas.microsoft.com/office/drawing/2014/main" val="3253956740"/>
                    </a:ext>
                  </a:extLst>
                </a:gridCol>
              </a:tblGrid>
              <a:tr h="69578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500" b="1" u="none" strike="noStrike" dirty="0">
                          <a:effectLst/>
                        </a:rPr>
                        <a:t> 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400" b="1" u="none" strike="noStrike" dirty="0" err="1">
                          <a:effectLst/>
                        </a:rPr>
                        <a:t>NaI</a:t>
                      </a:r>
                      <a:r>
                        <a:rPr lang="en-GB" sz="1400" b="1" u="none" strike="noStrike" dirty="0">
                          <a:effectLst/>
                        </a:rPr>
                        <a:t> </a:t>
                      </a:r>
                      <a:r>
                        <a:rPr lang="en-GB" sz="1400" b="1" u="none" strike="noStrike" dirty="0" err="1">
                          <a:effectLst/>
                        </a:rPr>
                        <a:t>coreana</a:t>
                      </a:r>
                      <a:r>
                        <a:rPr lang="en-GB" sz="1400" b="1" u="none" strike="noStrike" dirty="0">
                          <a:effectLst/>
                        </a:rPr>
                        <a:t> </a:t>
                      </a:r>
                    </a:p>
                    <a:p>
                      <a:pPr algn="ctr" rtl="0" fontAlgn="b">
                        <a:buNone/>
                      </a:pPr>
                      <a:r>
                        <a:rPr lang="en-GB" sz="1400" b="1" u="none" strike="noStrike" dirty="0">
                          <a:effectLst/>
                        </a:rPr>
                        <a:t>20 8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400" b="1" u="none" strike="noStrike" dirty="0" err="1">
                          <a:effectLst/>
                        </a:rPr>
                        <a:t>NaI</a:t>
                      </a:r>
                      <a:r>
                        <a:rPr lang="en-GB" sz="1400" b="1" u="none" strike="noStrike" dirty="0">
                          <a:effectLst/>
                        </a:rPr>
                        <a:t> </a:t>
                      </a:r>
                      <a:r>
                        <a:rPr lang="en-GB" sz="1400" b="1" u="none" strike="noStrike" dirty="0" err="1">
                          <a:effectLst/>
                        </a:rPr>
                        <a:t>coreana</a:t>
                      </a:r>
                      <a:r>
                        <a:rPr lang="en-GB" sz="1400" b="1" u="none" strike="noStrike" dirty="0">
                          <a:effectLst/>
                        </a:rPr>
                        <a:t> 20 8 B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400" b="1" u="none" strike="noStrike" dirty="0" err="1">
                          <a:effectLst/>
                        </a:rPr>
                        <a:t>Astrograde</a:t>
                      </a:r>
                      <a:r>
                        <a:rPr lang="en-GB" sz="1400" b="1" u="none" strike="noStrike" dirty="0">
                          <a:effectLst/>
                        </a:rPr>
                        <a:t> (old Batch)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400" b="1" u="none" strike="noStrike" dirty="0" err="1">
                          <a:effectLst/>
                        </a:rPr>
                        <a:t>Astrograde</a:t>
                      </a:r>
                      <a:r>
                        <a:rPr lang="en-GB" sz="1400" b="1" u="none" strike="noStrike" dirty="0">
                          <a:effectLst/>
                        </a:rPr>
                        <a:t> </a:t>
                      </a:r>
                      <a:r>
                        <a:rPr lang="en-GB" sz="1400" b="1" u="none" strike="noStrike" dirty="0" err="1">
                          <a:effectLst/>
                        </a:rPr>
                        <a:t>NaI</a:t>
                      </a:r>
                      <a:r>
                        <a:rPr lang="en-GB" sz="1400" b="1" u="none" strike="noStrike" dirty="0">
                          <a:effectLst/>
                        </a:rPr>
                        <a:t> ZR14 zona1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400" b="1" u="none" strike="noStrike" dirty="0" err="1">
                          <a:effectLst/>
                        </a:rPr>
                        <a:t>Astrograde</a:t>
                      </a:r>
                      <a:r>
                        <a:rPr lang="en-GB" sz="1400" b="1" u="none" strike="noStrike" dirty="0">
                          <a:effectLst/>
                        </a:rPr>
                        <a:t> </a:t>
                      </a:r>
                      <a:r>
                        <a:rPr lang="en-GB" sz="1400" b="1" u="none" strike="noStrike" dirty="0" err="1">
                          <a:effectLst/>
                        </a:rPr>
                        <a:t>NaI</a:t>
                      </a:r>
                      <a:r>
                        <a:rPr lang="en-GB" sz="1400" b="1" u="none" strike="noStrike" dirty="0">
                          <a:effectLst/>
                        </a:rPr>
                        <a:t> ZR14 zona 3 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400" b="1" u="none" strike="noStrike" dirty="0" err="1">
                          <a:effectLst/>
                        </a:rPr>
                        <a:t>Astrograde</a:t>
                      </a:r>
                      <a:r>
                        <a:rPr lang="en-GB" sz="1400" b="1" u="none" strike="noStrike" dirty="0">
                          <a:effectLst/>
                        </a:rPr>
                        <a:t> </a:t>
                      </a:r>
                      <a:r>
                        <a:rPr lang="en-GB" sz="1400" b="1" u="none" strike="noStrike" dirty="0" err="1">
                          <a:effectLst/>
                        </a:rPr>
                        <a:t>NaI</a:t>
                      </a:r>
                      <a:r>
                        <a:rPr lang="en-GB" sz="1400" b="1" u="none" strike="noStrike" dirty="0">
                          <a:effectLst/>
                        </a:rPr>
                        <a:t> ZR14 zona4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400" b="1" u="none" strike="noStrike" dirty="0" err="1">
                          <a:effectLst/>
                        </a:rPr>
                        <a:t>Astrograde</a:t>
                      </a:r>
                      <a:r>
                        <a:rPr lang="en-GB" sz="1400" b="1" u="none" strike="noStrike" dirty="0">
                          <a:effectLst/>
                        </a:rPr>
                        <a:t> </a:t>
                      </a:r>
                      <a:r>
                        <a:rPr lang="en-GB" sz="1400" b="1" u="none" strike="noStrike" dirty="0" err="1">
                          <a:effectLst/>
                        </a:rPr>
                        <a:t>NaI</a:t>
                      </a:r>
                      <a:r>
                        <a:rPr lang="en-GB" sz="1400" b="1" u="none" strike="noStrike" dirty="0">
                          <a:effectLst/>
                        </a:rPr>
                        <a:t> ZR14 zona 4T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400" b="1" u="none" strike="noStrike" dirty="0" err="1">
                          <a:effectLst/>
                        </a:rPr>
                        <a:t>Astrograde</a:t>
                      </a:r>
                      <a:r>
                        <a:rPr lang="fr-FR" sz="1400" b="1" u="none" strike="noStrike" dirty="0">
                          <a:effectLst/>
                        </a:rPr>
                        <a:t> </a:t>
                      </a:r>
                      <a:r>
                        <a:rPr lang="fr-FR" sz="1400" b="1" u="none" strike="noStrike" dirty="0" err="1">
                          <a:effectLst/>
                        </a:rPr>
                        <a:t>NaI</a:t>
                      </a:r>
                      <a:r>
                        <a:rPr lang="fr-FR" sz="1400" b="1" u="none" strike="noStrike" dirty="0">
                          <a:effectLst/>
                        </a:rPr>
                        <a:t> ZR14 zona 4T1 Ext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3482941434"/>
                  </a:ext>
                </a:extLst>
              </a:tr>
              <a:tr h="46675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200" u="none" strike="noStrike" dirty="0">
                          <a:effectLst/>
                        </a:rPr>
                        <a:t> 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 dirty="0">
                          <a:effectLst/>
                        </a:rPr>
                        <a:t>ppm 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 dirty="0">
                          <a:effectLst/>
                        </a:rPr>
                        <a:t>ppm 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 dirty="0">
                          <a:effectLst/>
                        </a:rPr>
                        <a:t>ppm 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 dirty="0">
                          <a:effectLst/>
                        </a:rPr>
                        <a:t>ppm 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 dirty="0">
                          <a:effectLst/>
                        </a:rPr>
                        <a:t>ppm 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 dirty="0">
                          <a:effectLst/>
                        </a:rPr>
                        <a:t>ppm 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 dirty="0">
                          <a:effectLst/>
                        </a:rPr>
                        <a:t>ppm 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 dirty="0">
                          <a:effectLst/>
                        </a:rPr>
                        <a:t> ppm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509193685"/>
                  </a:ext>
                </a:extLst>
              </a:tr>
              <a:tr h="371013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>
                          <a:effectLst/>
                        </a:rPr>
                        <a:t>Si28(MR)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 dirty="0">
                          <a:effectLst/>
                        </a:rPr>
                        <a:t>0,52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 dirty="0">
                          <a:effectLst/>
                        </a:rPr>
                        <a:t>0,8974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 dirty="0">
                          <a:effectLst/>
                        </a:rPr>
                        <a:t>2,0223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 dirty="0">
                          <a:effectLst/>
                        </a:rPr>
                        <a:t>0,94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 dirty="0">
                          <a:effectLst/>
                        </a:rPr>
                        <a:t>1,65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 dirty="0">
                          <a:effectLst/>
                        </a:rPr>
                        <a:t>0,9991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 dirty="0">
                          <a:effectLst/>
                        </a:rPr>
                        <a:t>0,9218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>
                          <a:effectLst/>
                        </a:rPr>
                        <a:t>4,5164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095448133"/>
                  </a:ext>
                </a:extLst>
              </a:tr>
              <a:tr h="371013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>
                          <a:effectLst/>
                        </a:rPr>
                        <a:t>Si29(MR)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>
                          <a:effectLst/>
                        </a:rPr>
                        <a:t>0,48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 dirty="0">
                          <a:effectLst/>
                        </a:rPr>
                        <a:t>0,8989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 dirty="0">
                          <a:effectLst/>
                        </a:rPr>
                        <a:t>2,008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>
                          <a:effectLst/>
                        </a:rPr>
                        <a:t>0,83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>
                          <a:effectLst/>
                        </a:rPr>
                        <a:t>1,66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0,968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 dirty="0">
                          <a:effectLst/>
                        </a:rPr>
                        <a:t>0,9401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>
                          <a:effectLst/>
                        </a:rPr>
                        <a:t>4,9994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727240365"/>
                  </a:ext>
                </a:extLst>
              </a:tr>
              <a:tr h="371013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>
                          <a:effectLst/>
                        </a:rPr>
                        <a:t>Cl35(MR)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>
                          <a:effectLst/>
                        </a:rPr>
                        <a:t>5,2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>
                          <a:effectLst/>
                        </a:rPr>
                        <a:t>0,516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 dirty="0">
                          <a:effectLst/>
                        </a:rPr>
                        <a:t>-3,325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 dirty="0">
                          <a:effectLst/>
                        </a:rPr>
                        <a:t>370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 dirty="0">
                          <a:effectLst/>
                        </a:rPr>
                        <a:t>393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>
                          <a:effectLst/>
                        </a:rPr>
                        <a:t>606,22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 dirty="0">
                          <a:effectLst/>
                        </a:rPr>
                        <a:t>2080,3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>
                          <a:effectLst/>
                        </a:rPr>
                        <a:t>2933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397412951"/>
                  </a:ext>
                </a:extLst>
              </a:tr>
              <a:tr h="371013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>
                          <a:effectLst/>
                        </a:rPr>
                        <a:t>Cl37(MR)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>
                          <a:effectLst/>
                        </a:rPr>
                        <a:t>8,3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10231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35,068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 dirty="0">
                          <a:effectLst/>
                        </a:rPr>
                        <a:t>378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 dirty="0">
                          <a:effectLst/>
                        </a:rPr>
                        <a:t>385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 dirty="0">
                          <a:effectLst/>
                        </a:rPr>
                        <a:t>597,66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 dirty="0">
                          <a:effectLst/>
                        </a:rPr>
                        <a:t>2002,4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200" u="none" strike="noStrike" dirty="0">
                          <a:effectLst/>
                        </a:rPr>
                        <a:t>2780,9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2115531687"/>
                  </a:ext>
                </a:extLst>
              </a:tr>
            </a:tbl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81E120A6-754E-A8BF-F1CD-B6F1C6F9FF4A}"/>
              </a:ext>
            </a:extLst>
          </p:cNvPr>
          <p:cNvSpPr txBox="1"/>
          <p:nvPr/>
        </p:nvSpPr>
        <p:spPr>
          <a:xfrm>
            <a:off x="898635" y="236484"/>
            <a:ext cx="7367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Si and Cl </a:t>
            </a:r>
            <a:r>
              <a:rPr lang="it-IT" sz="2400" dirty="0" err="1"/>
              <a:t>measurements</a:t>
            </a:r>
            <a:r>
              <a:rPr lang="it-IT" sz="2400" dirty="0"/>
              <a:t> in </a:t>
            </a:r>
            <a:r>
              <a:rPr lang="it-IT" sz="2400" dirty="0" err="1"/>
              <a:t>NaI</a:t>
            </a:r>
            <a:r>
              <a:rPr lang="it-IT" sz="2400" dirty="0"/>
              <a:t> </a:t>
            </a:r>
            <a:r>
              <a:rPr lang="it-IT" sz="2400" dirty="0" err="1"/>
              <a:t>powder</a:t>
            </a:r>
            <a:r>
              <a:rPr lang="it-IT" sz="2400" dirty="0"/>
              <a:t> and </a:t>
            </a:r>
            <a:r>
              <a:rPr lang="it-IT" sz="2400" dirty="0" err="1"/>
              <a:t>ingot</a:t>
            </a:r>
            <a:r>
              <a:rPr lang="it-IT" sz="2400" dirty="0"/>
              <a:t> after ZR </a:t>
            </a:r>
            <a:endParaRPr lang="en-GB" sz="2400" dirty="0"/>
          </a:p>
        </p:txBody>
      </p:sp>
      <p:pic>
        <p:nvPicPr>
          <p:cNvPr id="1026" name="Picture 2" descr="https://upload.wikimedia.org/wikipedia/commons/thumb/0/07/Tetraiodsilan_Natta.svg/250px-Tetraiodsilan_Natta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69" y="3708526"/>
            <a:ext cx="1071563" cy="123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593" y="4062141"/>
            <a:ext cx="3314700" cy="5286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6DE807-423F-8E2D-1AB5-E6A50B74F419}"/>
              </a:ext>
            </a:extLst>
          </p:cNvPr>
          <p:cNvSpPr txBox="1"/>
          <p:nvPr/>
        </p:nvSpPr>
        <p:spPr>
          <a:xfrm>
            <a:off x="5583382" y="4049461"/>
            <a:ext cx="227214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NaCl   Melting point 800 C</a:t>
            </a:r>
          </a:p>
          <a:p>
            <a:r>
              <a:rPr lang="en-US" sz="1350" dirty="0"/>
              <a:t>	Boiling point 1460 C</a:t>
            </a:r>
          </a:p>
        </p:txBody>
      </p:sp>
    </p:spTree>
    <p:extLst>
      <p:ext uri="{BB962C8B-B14F-4D97-AF65-F5344CB8AC3E}">
        <p14:creationId xmlns:p14="http://schemas.microsoft.com/office/powerpoint/2010/main" val="3096646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BBCB642-F1F6-51A3-E9D6-4B8C20A87200}"/>
              </a:ext>
            </a:extLst>
          </p:cNvPr>
          <p:cNvGraphicFramePr>
            <a:graphicFrameLocks/>
          </p:cNvGraphicFramePr>
          <p:nvPr/>
        </p:nvGraphicFramePr>
        <p:xfrm>
          <a:off x="138545" y="1378527"/>
          <a:ext cx="4218710" cy="3088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6C9CAAB-57B0-CB22-2E84-4EB7FCF98024}"/>
              </a:ext>
            </a:extLst>
          </p:cNvPr>
          <p:cNvGraphicFramePr>
            <a:graphicFrameLocks/>
          </p:cNvGraphicFramePr>
          <p:nvPr/>
        </p:nvGraphicFramePr>
        <p:xfrm>
          <a:off x="4419600" y="1399309"/>
          <a:ext cx="4724400" cy="3067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3AC3005-C2D0-D196-2F3C-99ADC011CF72}"/>
              </a:ext>
            </a:extLst>
          </p:cNvPr>
          <p:cNvSpPr txBox="1"/>
          <p:nvPr/>
        </p:nvSpPr>
        <p:spPr>
          <a:xfrm>
            <a:off x="2349346" y="457127"/>
            <a:ext cx="4169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 &amp; Cl distribution along ZR axis</a:t>
            </a:r>
          </a:p>
        </p:txBody>
      </p:sp>
    </p:spTree>
    <p:extLst>
      <p:ext uri="{BB962C8B-B14F-4D97-AF65-F5344CB8AC3E}">
        <p14:creationId xmlns:p14="http://schemas.microsoft.com/office/powerpoint/2010/main" val="766759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Content Placeholder 4">
            <a:extLst>
              <a:ext uri="{FF2B5EF4-FFF2-40B4-BE49-F238E27FC236}">
                <a16:creationId xmlns:a16="http://schemas.microsoft.com/office/drawing/2014/main" id="{25D2BBE3-AEAF-B84E-C125-0141576BF9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1366" y="1943101"/>
            <a:ext cx="3856434" cy="1532335"/>
          </a:xfrm>
          <a:noFill/>
        </p:spPr>
      </p:pic>
      <p:pic>
        <p:nvPicPr>
          <p:cNvPr id="11268" name="Picture 7">
            <a:extLst>
              <a:ext uri="{FF2B5EF4-FFF2-40B4-BE49-F238E27FC236}">
                <a16:creationId xmlns:a16="http://schemas.microsoft.com/office/drawing/2014/main" id="{46CFE98D-A509-B14A-AC88-7CA09F502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836" y="1600200"/>
            <a:ext cx="256341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DD546FE-3363-2FC0-EE98-6FB8C3677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332" y="616692"/>
            <a:ext cx="3289697" cy="184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F77D22DE-9072-3A5A-E535-C65830D71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1" y="625554"/>
            <a:ext cx="3305423" cy="185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78DF7F4-F0CF-06D0-1B60-E725D9D8A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282" y="2857501"/>
            <a:ext cx="3289697" cy="18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6864DE33-212E-CFC6-A024-2A4A42CF5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2857501"/>
            <a:ext cx="3305424" cy="18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Date Placeholder 2">
            <a:extLst>
              <a:ext uri="{FF2B5EF4-FFF2-40B4-BE49-F238E27FC236}">
                <a16:creationId xmlns:a16="http://schemas.microsoft.com/office/drawing/2014/main" id="{8760A425-87F9-A83A-E2FA-ECB1E86B307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285750" y="4767263"/>
            <a:ext cx="2057400" cy="273844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F9207FA-BB30-4771-88D7-2FBAFCA289BC}" type="datetime1">
              <a:rPr lang="en-GB" altLang="en-US" smtClean="0"/>
              <a:t>07/05/2026</a:t>
            </a:fld>
            <a:endParaRPr lang="en-US" altLang="en-US"/>
          </a:p>
        </p:txBody>
      </p:sp>
      <p:sp>
        <p:nvSpPr>
          <p:cNvPr id="18441" name="Slide Number Placeholder 5">
            <a:extLst>
              <a:ext uri="{FF2B5EF4-FFF2-40B4-BE49-F238E27FC236}">
                <a16:creationId xmlns:a16="http://schemas.microsoft.com/office/drawing/2014/main" id="{5EA17872-0DAB-FE07-153A-A014726AC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0852" y="4767262"/>
            <a:ext cx="2057400" cy="273844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2C9E786-7C9C-4919-8D5A-73619ED0A3DB}" type="slidenum">
              <a:rPr lang="en-US" altLang="en-US"/>
              <a:pPr eaLnBrk="1" hangingPunct="1"/>
              <a:t>26</a:t>
            </a:fld>
            <a:endParaRPr lang="en-US" alt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21FE6DC-9C63-10AD-1923-27E6FBECA803}"/>
              </a:ext>
            </a:extLst>
          </p:cNvPr>
          <p:cNvSpPr txBox="1">
            <a:spLocks/>
          </p:cNvSpPr>
          <p:nvPr/>
        </p:nvSpPr>
        <p:spPr bwMode="auto">
          <a:xfrm>
            <a:off x="1501380" y="11890"/>
            <a:ext cx="6172200" cy="53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it-IT" sz="2400" b="1" dirty="0">
                <a:solidFill>
                  <a:srgbClr val="5B5B98"/>
                </a:solidFill>
                <a:ea typeface="+mn-ea"/>
                <a:cs typeface="Arial" charset="0"/>
              </a:rPr>
              <a:t>10 </a:t>
            </a:r>
            <a:r>
              <a:rPr lang="it-IT" sz="2400" b="1" dirty="0" err="1">
                <a:solidFill>
                  <a:srgbClr val="5B5B98"/>
                </a:solidFill>
                <a:ea typeface="+mn-ea"/>
                <a:cs typeface="Arial" charset="0"/>
              </a:rPr>
              <a:t>years</a:t>
            </a:r>
            <a:r>
              <a:rPr lang="it-IT" sz="2400" b="1" dirty="0">
                <a:solidFill>
                  <a:srgbClr val="5B5B98"/>
                </a:solidFill>
                <a:ea typeface="+mn-ea"/>
                <a:cs typeface="Arial" charset="0"/>
              </a:rPr>
              <a:t> ago…Crystal sampling procedure</a:t>
            </a:r>
            <a:endParaRPr lang="en-US" sz="2400" b="1" dirty="0">
              <a:solidFill>
                <a:srgbClr val="5B5B98"/>
              </a:solidFill>
              <a:ea typeface="+mn-ea"/>
              <a:cs typeface="Arial" charset="0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C274343-535A-ACCB-53F4-8E0C93CD9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1">
            <a:extLst>
              <a:ext uri="{FF2B5EF4-FFF2-40B4-BE49-F238E27FC236}">
                <a16:creationId xmlns:a16="http://schemas.microsoft.com/office/drawing/2014/main" id="{1F4F9A63-F8E2-F63C-1147-836AA79139D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8C6C4BC-0BDB-47D9-BCF6-68275B4572A2}" type="datetime1">
              <a:rPr lang="en-GB" altLang="en-US" smtClean="0"/>
              <a:t>07/05/2026</a:t>
            </a:fld>
            <a:endParaRPr lang="en-US" altLang="en-US"/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8CEBE9F1-6C42-1078-786D-5C645CFE8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BC32CE2-2DD9-4952-99EE-4792EB55A191}" type="slidenum">
              <a:rPr lang="en-US" altLang="en-US"/>
              <a:pPr eaLnBrk="1" hangingPunct="1"/>
              <a:t>27</a:t>
            </a:fld>
            <a:endParaRPr lang="en-US" alt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4CC22C9-A4F5-3479-7086-1BB73794541E}"/>
              </a:ext>
            </a:extLst>
          </p:cNvPr>
          <p:cNvGraphicFramePr>
            <a:graphicFrameLocks noGrp="1"/>
          </p:cNvGraphicFramePr>
          <p:nvPr/>
        </p:nvGraphicFramePr>
        <p:xfrm>
          <a:off x="2901554" y="2000250"/>
          <a:ext cx="4870843" cy="2483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1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2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2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27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27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27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27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927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80053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Sample</a:t>
                      </a:r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0</a:t>
                      </a:r>
                    </a:p>
                    <a:p>
                      <a:pPr algn="ctr"/>
                      <a:r>
                        <a:rPr lang="it-IT" sz="1400" b="1" dirty="0"/>
                        <a:t>NOSE</a:t>
                      </a:r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1</a:t>
                      </a:r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2</a:t>
                      </a:r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3</a:t>
                      </a:r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4</a:t>
                      </a:r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5</a:t>
                      </a:r>
                    </a:p>
                    <a:p>
                      <a:pPr algn="ctr"/>
                      <a:r>
                        <a:rPr lang="it-IT" sz="1400" b="1" dirty="0"/>
                        <a:t>TAIL</a:t>
                      </a:r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5B</a:t>
                      </a:r>
                      <a:endParaRPr lang="en-US" sz="1400" b="1" dirty="0"/>
                    </a:p>
                  </a:txBody>
                  <a:tcPr marL="68588" marR="68588" marT="34286" marB="3428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9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/>
                        <a:t>K ppb</a:t>
                      </a:r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230</a:t>
                      </a:r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320</a:t>
                      </a:r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360</a:t>
                      </a:r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340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350</a:t>
                      </a:r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1415</a:t>
                      </a:r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------</a:t>
                      </a:r>
                      <a:endParaRPr lang="en-US" sz="1400" b="1" dirty="0"/>
                    </a:p>
                  </a:txBody>
                  <a:tcPr marL="68588" marR="68588" marT="34286" marB="3428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68588" marR="68588" marT="34286" marB="3428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9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/>
                        <a:t>K ppb</a:t>
                      </a:r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&lt;15</a:t>
                      </a:r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&lt;15</a:t>
                      </a:r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&lt;15</a:t>
                      </a:r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&lt;15</a:t>
                      </a:r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&lt;15</a:t>
                      </a:r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120</a:t>
                      </a:r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360</a:t>
                      </a:r>
                      <a:endParaRPr lang="en-US" sz="1400" b="1" dirty="0"/>
                    </a:p>
                  </a:txBody>
                  <a:tcPr marL="68588" marR="68588" marT="34286" marB="34286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9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dirty="0"/>
                        <a:t>Th ppt</a:t>
                      </a:r>
                      <a:endParaRPr lang="en-US" sz="1400" b="0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/>
                        <a:t>&lt;1</a:t>
                      </a:r>
                      <a:endParaRPr lang="en-US" sz="1400" b="0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/>
                        <a:t>&lt;1</a:t>
                      </a:r>
                      <a:endParaRPr lang="en-US" sz="1400" b="0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/>
                        <a:t>&lt;1</a:t>
                      </a:r>
                      <a:endParaRPr lang="en-US" sz="1400" b="0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/>
                        <a:t>&lt;1</a:t>
                      </a:r>
                      <a:endParaRPr lang="en-US" sz="1400" b="0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/>
                        <a:t>&lt;2</a:t>
                      </a:r>
                      <a:endParaRPr lang="en-US" sz="1400" b="0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/>
                        <a:t>&lt;1</a:t>
                      </a:r>
                      <a:endParaRPr lang="en-US" sz="1400" b="0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/>
                        <a:t>280</a:t>
                      </a:r>
                      <a:endParaRPr lang="en-US" sz="1400" b="0" dirty="0"/>
                    </a:p>
                  </a:txBody>
                  <a:tcPr marL="68588" marR="68588" marT="34286" marB="34286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9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dirty="0"/>
                        <a:t>U ppt</a:t>
                      </a:r>
                      <a:endParaRPr lang="en-US" sz="1400" b="0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/>
                        <a:t>&lt;1</a:t>
                      </a:r>
                      <a:endParaRPr lang="en-US" sz="1400" b="0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/>
                        <a:t>&lt;1</a:t>
                      </a:r>
                      <a:endParaRPr lang="en-US" sz="1400" b="0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/>
                        <a:t>&lt;1</a:t>
                      </a:r>
                      <a:endParaRPr lang="en-US" sz="1400" b="0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/>
                        <a:t>&lt;1</a:t>
                      </a:r>
                      <a:endParaRPr lang="en-US" sz="1400" b="0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/>
                        <a:t>&lt;1</a:t>
                      </a:r>
                      <a:endParaRPr lang="en-US" sz="1400" b="0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/>
                        <a:t>&lt;2</a:t>
                      </a:r>
                      <a:endParaRPr lang="en-US" sz="1400" b="0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/>
                        <a:t>130</a:t>
                      </a:r>
                      <a:endParaRPr lang="en-US" sz="1400" b="0" dirty="0"/>
                    </a:p>
                  </a:txBody>
                  <a:tcPr marL="68588" marR="68588" marT="34286" marB="34286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68588" marR="68588" marT="34286" marB="34286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4930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K ppb</a:t>
                      </a:r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10.2</a:t>
                      </a:r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11.5</a:t>
                      </a:r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11.2</a:t>
                      </a:r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11.6</a:t>
                      </a:r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11.6</a:t>
                      </a:r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13.3</a:t>
                      </a:r>
                      <a:endParaRPr lang="en-US" sz="1400" b="1" dirty="0"/>
                    </a:p>
                  </a:txBody>
                  <a:tcPr marL="68588" marR="68588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-----</a:t>
                      </a:r>
                      <a:endParaRPr lang="en-US" sz="1400" b="1" dirty="0"/>
                    </a:p>
                  </a:txBody>
                  <a:tcPr marL="68588" marR="68588" marT="34286" marB="34286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1CE03291-3F5C-4198-7B65-5424167D4F71}"/>
              </a:ext>
            </a:extLst>
          </p:cNvPr>
          <p:cNvSpPr txBox="1">
            <a:spLocks/>
          </p:cNvSpPr>
          <p:nvPr/>
        </p:nvSpPr>
        <p:spPr bwMode="auto">
          <a:xfrm>
            <a:off x="1485900" y="-36016"/>
            <a:ext cx="6172200" cy="53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it-IT" sz="2400" b="1" dirty="0">
                <a:solidFill>
                  <a:srgbClr val="5B5B98"/>
                </a:solidFill>
                <a:ea typeface="+mn-ea"/>
                <a:cs typeface="Arial" charset="0"/>
              </a:rPr>
              <a:t>Study of the impurity distribution</a:t>
            </a:r>
            <a:endParaRPr lang="en-US" sz="2400" b="1" dirty="0">
              <a:solidFill>
                <a:srgbClr val="5B5B98"/>
              </a:solidFill>
              <a:ea typeface="+mn-ea"/>
              <a:cs typeface="Arial" charset="0"/>
            </a:endParaRPr>
          </a:p>
        </p:txBody>
      </p:sp>
      <p:sp>
        <p:nvSpPr>
          <p:cNvPr id="19544" name="TextBox 2">
            <a:extLst>
              <a:ext uri="{FF2B5EF4-FFF2-40B4-BE49-F238E27FC236}">
                <a16:creationId xmlns:a16="http://schemas.microsoft.com/office/drawing/2014/main" id="{5281E961-6C04-67C4-ED3E-255AD76C9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6995" y="2396133"/>
            <a:ext cx="132504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US" sz="1500" dirty="0" err="1">
                <a:latin typeface="+mn-lt"/>
              </a:rPr>
              <a:t>Cry</a:t>
            </a:r>
            <a:r>
              <a:rPr lang="it-IT" altLang="en-US" sz="1500" dirty="0">
                <a:latin typeface="+mn-lt"/>
              </a:rPr>
              <a:t> </a:t>
            </a:r>
            <a:r>
              <a:rPr lang="it-IT" altLang="en-US" sz="1500" b="1" dirty="0">
                <a:latin typeface="+mn-lt"/>
              </a:rPr>
              <a:t>ST </a:t>
            </a:r>
            <a:r>
              <a:rPr lang="it-IT" altLang="en-US" sz="1500" b="1" dirty="0" err="1">
                <a:latin typeface="+mn-lt"/>
              </a:rPr>
              <a:t>Powder</a:t>
            </a:r>
            <a:endParaRPr lang="it-IT" altLang="en-US" sz="1500" b="1" dirty="0">
              <a:latin typeface="+mn-lt"/>
            </a:endParaRPr>
          </a:p>
          <a:p>
            <a:pPr algn="ctr" eaLnBrk="1" hangingPunct="1"/>
            <a:r>
              <a:rPr lang="it-IT" altLang="en-US" sz="1500" dirty="0">
                <a:latin typeface="+mn-lt"/>
              </a:rPr>
              <a:t>Hot plasma</a:t>
            </a:r>
          </a:p>
        </p:txBody>
      </p:sp>
      <p:sp>
        <p:nvSpPr>
          <p:cNvPr id="19545" name="TextBox 8">
            <a:extLst>
              <a:ext uri="{FF2B5EF4-FFF2-40B4-BE49-F238E27FC236}">
                <a16:creationId xmlns:a16="http://schemas.microsoft.com/office/drawing/2014/main" id="{6545FD93-C360-8827-8FA3-293CD1A61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415" y="3253978"/>
            <a:ext cx="163307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US" sz="1500" dirty="0" err="1">
                <a:latin typeface="+mn-lt"/>
              </a:rPr>
              <a:t>Cry</a:t>
            </a:r>
            <a:r>
              <a:rPr lang="it-IT" altLang="en-US" sz="1500" dirty="0">
                <a:latin typeface="+mn-lt"/>
              </a:rPr>
              <a:t> N1 </a:t>
            </a:r>
            <a:r>
              <a:rPr lang="it-IT" altLang="en-US" sz="1500" b="1" dirty="0">
                <a:latin typeface="+mn-lt"/>
              </a:rPr>
              <a:t>UP </a:t>
            </a:r>
            <a:r>
              <a:rPr lang="it-IT" altLang="en-US" sz="1500" b="1" dirty="0" err="1">
                <a:latin typeface="+mn-lt"/>
              </a:rPr>
              <a:t>Powder</a:t>
            </a:r>
            <a:endParaRPr lang="it-IT" altLang="en-US" sz="1500" b="1" dirty="0">
              <a:latin typeface="+mn-lt"/>
            </a:endParaRPr>
          </a:p>
          <a:p>
            <a:pPr algn="ctr" eaLnBrk="1" hangingPunct="1"/>
            <a:r>
              <a:rPr lang="it-IT" altLang="en-US" sz="1500" dirty="0">
                <a:latin typeface="+mn-lt"/>
              </a:rPr>
              <a:t>Hot plasma</a:t>
            </a:r>
            <a:endParaRPr lang="en-US" altLang="en-US" sz="1500" dirty="0">
              <a:latin typeface="+mn-lt"/>
            </a:endParaRPr>
          </a:p>
        </p:txBody>
      </p:sp>
      <p:sp>
        <p:nvSpPr>
          <p:cNvPr id="19546" name="TextBox 9">
            <a:extLst>
              <a:ext uri="{FF2B5EF4-FFF2-40B4-BE49-F238E27FC236}">
                <a16:creationId xmlns:a16="http://schemas.microsoft.com/office/drawing/2014/main" id="{9610D537-A633-6E2A-7438-F5EFB3AE5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254" y="4123135"/>
            <a:ext cx="163307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US" sz="1500" dirty="0" err="1">
                <a:latin typeface="+mn-lt"/>
              </a:rPr>
              <a:t>Cry</a:t>
            </a:r>
            <a:r>
              <a:rPr lang="it-IT" altLang="en-US" sz="1500" dirty="0">
                <a:latin typeface="+mn-lt"/>
              </a:rPr>
              <a:t> N2 </a:t>
            </a:r>
            <a:r>
              <a:rPr lang="it-IT" altLang="en-US" sz="1500" b="1" dirty="0">
                <a:latin typeface="+mn-lt"/>
              </a:rPr>
              <a:t>UP </a:t>
            </a:r>
            <a:r>
              <a:rPr lang="it-IT" altLang="en-US" sz="1500" b="1" dirty="0" err="1">
                <a:latin typeface="+mn-lt"/>
              </a:rPr>
              <a:t>Powder</a:t>
            </a:r>
            <a:endParaRPr lang="it-IT" altLang="en-US" sz="1500" b="1" dirty="0">
              <a:latin typeface="+mn-lt"/>
            </a:endParaRPr>
          </a:p>
          <a:p>
            <a:pPr algn="ctr" eaLnBrk="1" hangingPunct="1"/>
            <a:r>
              <a:rPr lang="it-IT" altLang="en-US" sz="1500" dirty="0">
                <a:latin typeface="+mn-lt"/>
              </a:rPr>
              <a:t>Cool plasma</a:t>
            </a:r>
          </a:p>
        </p:txBody>
      </p:sp>
      <p:pic>
        <p:nvPicPr>
          <p:cNvPr id="19547" name="Picture 5">
            <a:extLst>
              <a:ext uri="{FF2B5EF4-FFF2-40B4-BE49-F238E27FC236}">
                <a16:creationId xmlns:a16="http://schemas.microsoft.com/office/drawing/2014/main" id="{6A2B50D0-0DFA-62BB-FA1F-8AA046592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886" y="782241"/>
            <a:ext cx="1325165" cy="1046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48" name="Content Placeholder 4">
            <a:extLst>
              <a:ext uri="{FF2B5EF4-FFF2-40B4-BE49-F238E27FC236}">
                <a16:creationId xmlns:a16="http://schemas.microsoft.com/office/drawing/2014/main" id="{E8CB3E2A-D594-CC43-1D67-1B7420434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9" y="864989"/>
            <a:ext cx="282773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rved Left Arrow 3">
            <a:extLst>
              <a:ext uri="{FF2B5EF4-FFF2-40B4-BE49-F238E27FC236}">
                <a16:creationId xmlns:a16="http://schemas.microsoft.com/office/drawing/2014/main" id="{11E6504A-A722-242C-1F6B-951DA46F72FA}"/>
              </a:ext>
            </a:extLst>
          </p:cNvPr>
          <p:cNvSpPr/>
          <p:nvPr/>
        </p:nvSpPr>
        <p:spPr>
          <a:xfrm rot="16200000">
            <a:off x="4786844" y="-731856"/>
            <a:ext cx="576144" cy="322810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9550" name="TextBox 2">
            <a:extLst>
              <a:ext uri="{FF2B5EF4-FFF2-40B4-BE49-F238E27FC236}">
                <a16:creationId xmlns:a16="http://schemas.microsoft.com/office/drawing/2014/main" id="{A1BC82CC-2AC4-CA9B-BA83-69290E3D1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2731" y="4480486"/>
            <a:ext cx="51995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1350" dirty="0">
                <a:latin typeface="+mn-lt"/>
              </a:rPr>
              <a:t>The </a:t>
            </a:r>
            <a:r>
              <a:rPr lang="it-IT" altLang="en-US" sz="1350" dirty="0" err="1">
                <a:latin typeface="+mn-lt"/>
              </a:rPr>
              <a:t>uncertainty</a:t>
            </a:r>
            <a:r>
              <a:rPr lang="it-IT" altLang="en-US" sz="1350" dirty="0">
                <a:latin typeface="+mn-lt"/>
              </a:rPr>
              <a:t> of  the </a:t>
            </a:r>
            <a:r>
              <a:rPr lang="it-IT" altLang="en-US" sz="1350" dirty="0" err="1">
                <a:latin typeface="+mn-lt"/>
              </a:rPr>
              <a:t>reported</a:t>
            </a:r>
            <a:r>
              <a:rPr lang="it-IT" altLang="en-US" sz="1350" dirty="0">
                <a:latin typeface="+mn-lt"/>
              </a:rPr>
              <a:t>  </a:t>
            </a:r>
            <a:r>
              <a:rPr lang="it-IT" altLang="en-US" sz="1350" dirty="0" err="1">
                <a:latin typeface="+mn-lt"/>
              </a:rPr>
              <a:t>concentration</a:t>
            </a:r>
            <a:r>
              <a:rPr lang="it-IT" altLang="en-US" sz="1350" dirty="0">
                <a:latin typeface="+mn-lt"/>
              </a:rPr>
              <a:t> </a:t>
            </a:r>
            <a:r>
              <a:rPr lang="it-IT" altLang="en-US" sz="1350" dirty="0" err="1">
                <a:latin typeface="+mn-lt"/>
              </a:rPr>
              <a:t>values</a:t>
            </a:r>
            <a:r>
              <a:rPr lang="it-IT" altLang="en-US" sz="1350" dirty="0">
                <a:latin typeface="+mn-lt"/>
              </a:rPr>
              <a:t> </a:t>
            </a:r>
            <a:r>
              <a:rPr lang="it-IT" altLang="en-US" sz="1350" dirty="0" err="1">
                <a:latin typeface="+mn-lt"/>
              </a:rPr>
              <a:t>is</a:t>
            </a:r>
            <a:r>
              <a:rPr lang="it-IT" altLang="en-US" sz="1350" dirty="0">
                <a:latin typeface="+mn-lt"/>
              </a:rPr>
              <a:t> </a:t>
            </a:r>
            <a:r>
              <a:rPr lang="it-IT" altLang="en-US" sz="1350" dirty="0" err="1">
                <a:latin typeface="+mn-lt"/>
              </a:rPr>
              <a:t>about</a:t>
            </a:r>
            <a:r>
              <a:rPr lang="it-IT" altLang="en-US" sz="1350" dirty="0">
                <a:latin typeface="+mn-lt"/>
              </a:rPr>
              <a:t> 10-25 %</a:t>
            </a:r>
            <a:endParaRPr lang="en-US" altLang="en-US" sz="1350" dirty="0">
              <a:latin typeface="+mn-lt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5263EB3-F33C-812A-C0C3-6B5730393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7" name="Rectangle 7">
            <a:extLst>
              <a:ext uri="{FF2B5EF4-FFF2-40B4-BE49-F238E27FC236}">
                <a16:creationId xmlns:a16="http://schemas.microsoft.com/office/drawing/2014/main" id="{3BFA24C4-71BF-E9B6-072B-99BF042D4D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13979" y="2207821"/>
            <a:ext cx="4825604" cy="5715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1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 </a:t>
            </a:r>
            <a:r>
              <a:rPr lang="en-US" sz="2100" b="1" dirty="0">
                <a:solidFill>
                  <a:srgbClr val="5B5B98"/>
                </a:solidFill>
                <a:ea typeface="+mn-ea"/>
                <a:cs typeface="Arial" charset="0"/>
              </a:rPr>
              <a:t>Techniques and labs comparison</a:t>
            </a: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D2A7B52B-9CD2-66A5-3FCB-AAC20C754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4550" y="628650"/>
            <a:ext cx="498245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350" b="1"/>
              <a:t>Detection limit calculated with 3*SD</a:t>
            </a:r>
            <a:r>
              <a:rPr lang="en-US" altLang="en-US" sz="1350" b="1" baseline="-25000"/>
              <a:t>BLK6</a:t>
            </a:r>
            <a:r>
              <a:rPr lang="en-US" altLang="en-US" sz="1350" b="1"/>
              <a:t> for NaI solid=3ppb</a:t>
            </a:r>
          </a:p>
        </p:txBody>
      </p:sp>
      <p:sp>
        <p:nvSpPr>
          <p:cNvPr id="20484" name="Date Placeholder 1">
            <a:extLst>
              <a:ext uri="{FF2B5EF4-FFF2-40B4-BE49-F238E27FC236}">
                <a16:creationId xmlns:a16="http://schemas.microsoft.com/office/drawing/2014/main" id="{F54C1DB7-33C0-870B-9C06-E434EC0D14F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64331" y="4695825"/>
            <a:ext cx="2057400" cy="273844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C44AE01-AF28-42B2-8F97-83B4D0684237}" type="datetime1">
              <a:rPr lang="en-GB" altLang="en-US" smtClean="0"/>
              <a:t>07/05/2026</a:t>
            </a:fld>
            <a:endParaRPr lang="en-US" altLang="en-US" dirty="0"/>
          </a:p>
        </p:txBody>
      </p:sp>
      <p:sp>
        <p:nvSpPr>
          <p:cNvPr id="20485" name="Slide Number Placeholder 3">
            <a:extLst>
              <a:ext uri="{FF2B5EF4-FFF2-40B4-BE49-F238E27FC236}">
                <a16:creationId xmlns:a16="http://schemas.microsoft.com/office/drawing/2014/main" id="{51D8C63E-126A-1FC1-C60D-5980D3A44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22270" y="4767263"/>
            <a:ext cx="2057400" cy="273844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02BFAF-48F8-43B1-95E0-00ECD0A6759E}" type="slidenum">
              <a:rPr lang="en-US" altLang="en-US"/>
              <a:pPr eaLnBrk="1" hangingPunct="1"/>
              <a:t>28</a:t>
            </a:fld>
            <a:endParaRPr lang="en-US" altLang="en-US" dirty="0"/>
          </a:p>
        </p:txBody>
      </p:sp>
      <p:sp>
        <p:nvSpPr>
          <p:cNvPr id="20486" name="Rectangle 2">
            <a:extLst>
              <a:ext uri="{FF2B5EF4-FFF2-40B4-BE49-F238E27FC236}">
                <a16:creationId xmlns:a16="http://schemas.microsoft.com/office/drawing/2014/main" id="{7C1CCB6D-149E-47F5-E855-5DE45507B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1" y="1241823"/>
            <a:ext cx="136768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1350" b="1"/>
              <a:t>Recovery test </a:t>
            </a:r>
            <a:endParaRPr lang="en-US" altLang="en-US" sz="1350" b="1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F2E3CE4-9440-20F4-A00B-86EF6CEBD755}"/>
              </a:ext>
            </a:extLst>
          </p:cNvPr>
          <p:cNvGraphicFramePr>
            <a:graphicFrameLocks noGrp="1"/>
          </p:cNvGraphicFramePr>
          <p:nvPr/>
        </p:nvGraphicFramePr>
        <p:xfrm>
          <a:off x="2644378" y="1023938"/>
          <a:ext cx="4956572" cy="723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4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4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40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02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1813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68586" marR="68586" marT="34277" marB="342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B5</a:t>
                      </a:r>
                      <a:endParaRPr lang="en-US" sz="1200" dirty="0"/>
                    </a:p>
                  </a:txBody>
                  <a:tcPr marL="68586" marR="68586" marT="34277" marB="342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B5+13.25</a:t>
                      </a:r>
                    </a:p>
                  </a:txBody>
                  <a:tcPr marL="68586" marR="68586" marT="34277" marB="342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Mesured</a:t>
                      </a:r>
                      <a:endParaRPr lang="en-US" sz="1200" dirty="0"/>
                    </a:p>
                  </a:txBody>
                  <a:tcPr marL="68586" marR="68586" marT="34277" marB="342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Recovery %</a:t>
                      </a:r>
                      <a:endParaRPr lang="en-US" sz="1200" dirty="0"/>
                    </a:p>
                  </a:txBody>
                  <a:tcPr marL="68586" marR="68586" marT="34277" marB="3427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087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ppb</a:t>
                      </a:r>
                      <a:endParaRPr lang="en-US" sz="1200" dirty="0"/>
                    </a:p>
                  </a:txBody>
                  <a:tcPr marL="68586" marR="68586" marT="34277" marB="34277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/>
                        <a:t>13.3 </a:t>
                      </a:r>
                      <a:r>
                        <a:rPr lang="it-IT" sz="1200" baseline="0" dirty="0"/>
                        <a:t>± 2.5</a:t>
                      </a:r>
                      <a:endParaRPr lang="en-US" sz="1200" dirty="0"/>
                    </a:p>
                  </a:txBody>
                  <a:tcPr marL="68586" marR="68586" marT="34277" marB="34277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/>
                        <a:t>26.5 </a:t>
                      </a:r>
                      <a:r>
                        <a:rPr lang="it-IT" sz="1200" baseline="0" dirty="0"/>
                        <a:t>± 3</a:t>
                      </a:r>
                      <a:endParaRPr lang="en-US" sz="1200" dirty="0"/>
                    </a:p>
                  </a:txBody>
                  <a:tcPr marL="68586" marR="68586" marT="34277" marB="34277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/>
                        <a:t>28 </a:t>
                      </a:r>
                      <a:r>
                        <a:rPr lang="it-IT" sz="1200" baseline="0" dirty="0"/>
                        <a:t>± 5</a:t>
                      </a:r>
                      <a:endParaRPr lang="en-US" sz="1200" dirty="0"/>
                    </a:p>
                  </a:txBody>
                  <a:tcPr marL="68586" marR="68586" marT="34277" marB="342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/>
                        <a:t>105</a:t>
                      </a:r>
                      <a:r>
                        <a:rPr lang="it-IT" sz="1200" b="1" baseline="0" dirty="0"/>
                        <a:t> ± 25</a:t>
                      </a:r>
                      <a:endParaRPr lang="en-US" sz="1200" b="1" dirty="0"/>
                    </a:p>
                  </a:txBody>
                  <a:tcPr marL="68586" marR="68586" marT="34277" marB="3427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34BA36E-7E3C-7001-3884-E2085748A8A5}"/>
              </a:ext>
            </a:extLst>
          </p:cNvPr>
          <p:cNvGraphicFramePr>
            <a:graphicFrameLocks noGrp="1"/>
          </p:cNvGraphicFramePr>
          <p:nvPr/>
        </p:nvGraphicFramePr>
        <p:xfrm>
          <a:off x="912019" y="2795588"/>
          <a:ext cx="3814764" cy="1657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1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1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1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944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Technique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Laboratory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DL [ppb]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44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HR-ICP-MS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LNGS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44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ICP-QMS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SICCAS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4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ICP-OES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Ametek</a:t>
                      </a:r>
                      <a:r>
                        <a:rPr lang="en-US" sz="1400" dirty="0"/>
                        <a:t> R&amp;D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58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ICP-QQQ-MS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PNNL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Rectangle 7">
            <a:extLst>
              <a:ext uri="{FF2B5EF4-FFF2-40B4-BE49-F238E27FC236}">
                <a16:creationId xmlns:a16="http://schemas.microsoft.com/office/drawing/2014/main" id="{FCAE034E-EA6C-253A-B0A3-2FA8099A5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1" y="15479"/>
            <a:ext cx="397549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1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 </a:t>
            </a:r>
            <a:r>
              <a:rPr lang="en-US" sz="2100" b="1" dirty="0">
                <a:solidFill>
                  <a:srgbClr val="5B5B98"/>
                </a:solidFill>
                <a:ea typeface="+mn-ea"/>
                <a:cs typeface="Arial" charset="0"/>
              </a:rPr>
              <a:t>HR-ICP-MS performance</a:t>
            </a:r>
          </a:p>
        </p:txBody>
      </p:sp>
      <p:sp>
        <p:nvSpPr>
          <p:cNvPr id="20535" name="TextBox 1">
            <a:extLst>
              <a:ext uri="{FF2B5EF4-FFF2-40B4-BE49-F238E27FC236}">
                <a16:creationId xmlns:a16="http://schemas.microsoft.com/office/drawing/2014/main" id="{62CEADE9-5217-2C75-3101-8D560ABA8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0650" y="3086101"/>
            <a:ext cx="32432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1500" dirty="0"/>
              <a:t>Without  matrix separation the DLs achieved in different labs using several instrumentation are at ppb level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25D4303-6EE6-517A-6AE4-7525DEDBD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DC9A5F-4379-F21A-1E06-8A76B42DF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45" y="1073665"/>
            <a:ext cx="4880175" cy="352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74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08C7A626-52FA-D73C-9ACF-256C23FBA997}"/>
              </a:ext>
            </a:extLst>
          </p:cNvPr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021A2E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313FF49E-3729-3F9B-7AEF-9E4DEFAD4432}"/>
              </a:ext>
            </a:extLst>
          </p:cNvPr>
          <p:cNvSpPr/>
          <p:nvPr/>
        </p:nvSpPr>
        <p:spPr>
          <a:xfrm>
            <a:off x="320040" y="54864"/>
            <a:ext cx="8503920" cy="5303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Overview: Challenges &amp; Solutions</a:t>
            </a:r>
            <a:endParaRPr lang="en-US" sz="260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6C43102C-8C87-2136-E9B9-6D673746828F}"/>
              </a:ext>
            </a:extLst>
          </p:cNvPr>
          <p:cNvSpPr/>
          <p:nvPr/>
        </p:nvSpPr>
        <p:spPr>
          <a:xfrm>
            <a:off x="228600" y="749808"/>
            <a:ext cx="4160520" cy="4160520"/>
          </a:xfrm>
          <a:prstGeom prst="rect">
            <a:avLst/>
          </a:prstGeom>
          <a:solidFill>
            <a:srgbClr val="FEF3C7"/>
          </a:solidFill>
          <a:ln w="25400">
            <a:solidFill>
              <a:srgbClr val="D97706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8B64CB59-E005-D9DC-3471-016E6365E9FE}"/>
              </a:ext>
            </a:extLst>
          </p:cNvPr>
          <p:cNvSpPr/>
          <p:nvPr/>
        </p:nvSpPr>
        <p:spPr>
          <a:xfrm>
            <a:off x="228600" y="749808"/>
            <a:ext cx="128016" cy="4160520"/>
          </a:xfrm>
          <a:prstGeom prst="rect">
            <a:avLst/>
          </a:prstGeom>
          <a:solidFill>
            <a:srgbClr val="D97706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97D74061-655D-8B1A-FB92-44B8F9FF0FB7}"/>
              </a:ext>
            </a:extLst>
          </p:cNvPr>
          <p:cNvSpPr/>
          <p:nvPr/>
        </p:nvSpPr>
        <p:spPr>
          <a:xfrm>
            <a:off x="420624" y="841248"/>
            <a:ext cx="38404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Problem</a:t>
            </a:r>
            <a:endParaRPr lang="en-US" sz="1600" dirty="0"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85BADF60-235E-1F73-B74B-A623A333A9DE}"/>
              </a:ext>
            </a:extLst>
          </p:cNvPr>
          <p:cNvSpPr/>
          <p:nvPr/>
        </p:nvSpPr>
        <p:spPr>
          <a:xfrm>
            <a:off x="420624" y="1316736"/>
            <a:ext cx="201168" cy="201168"/>
          </a:xfrm>
          <a:prstGeom prst="ellipse">
            <a:avLst/>
          </a:prstGeom>
          <a:solidFill>
            <a:srgbClr val="D97706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8FF424A7-EBB5-CB18-9254-A53C09A86C36}"/>
              </a:ext>
            </a:extLst>
          </p:cNvPr>
          <p:cNvSpPr/>
          <p:nvPr/>
        </p:nvSpPr>
        <p:spPr>
          <a:xfrm>
            <a:off x="694944" y="1289304"/>
            <a:ext cx="352044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92400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Matrix suppression</a:t>
            </a:r>
            <a:endParaRPr lang="en-US" sz="1200" dirty="0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6A8C5ED4-A1FD-AD78-4CC0-C4A19A7F8CA9}"/>
              </a:ext>
            </a:extLst>
          </p:cNvPr>
          <p:cNvSpPr/>
          <p:nvPr/>
        </p:nvSpPr>
        <p:spPr>
          <a:xfrm>
            <a:off x="694944" y="1572768"/>
            <a:ext cx="352044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NaI matrix suppresses K⁺ signal via space-charge effects and ionization competition in the plasma.</a:t>
            </a:r>
            <a:endParaRPr lang="en-US" sz="1100" dirty="0"/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BA08CB54-F418-BE77-02E2-B32C0B3825BD}"/>
              </a:ext>
            </a:extLst>
          </p:cNvPr>
          <p:cNvSpPr/>
          <p:nvPr/>
        </p:nvSpPr>
        <p:spPr>
          <a:xfrm>
            <a:off x="420624" y="2176272"/>
            <a:ext cx="3749040" cy="10973"/>
          </a:xfrm>
          <a:prstGeom prst="rect">
            <a:avLst/>
          </a:prstGeom>
          <a:solidFill>
            <a:srgbClr val="D97706"/>
          </a:solidFill>
          <a:ln w="12700">
            <a:solidFill>
              <a:srgbClr val="D97706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175BACA0-0B84-AFEC-9C46-32A991D15925}"/>
              </a:ext>
            </a:extLst>
          </p:cNvPr>
          <p:cNvSpPr/>
          <p:nvPr/>
        </p:nvSpPr>
        <p:spPr>
          <a:xfrm>
            <a:off x="420624" y="2286000"/>
            <a:ext cx="201168" cy="201168"/>
          </a:xfrm>
          <a:prstGeom prst="ellipse">
            <a:avLst/>
          </a:prstGeom>
          <a:solidFill>
            <a:srgbClr val="B45309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5743D200-2F38-D2EF-5F95-23ADD3ECE054}"/>
              </a:ext>
            </a:extLst>
          </p:cNvPr>
          <p:cNvSpPr/>
          <p:nvPr/>
        </p:nvSpPr>
        <p:spPr>
          <a:xfrm>
            <a:off x="694944" y="2258568"/>
            <a:ext cx="352044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92400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External K⁺ contamination</a:t>
            </a:r>
            <a:endParaRPr lang="en-US" sz="1200" dirty="0"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D3BD18E5-B0B8-828F-4926-CB0C13137361}"/>
              </a:ext>
            </a:extLst>
          </p:cNvPr>
          <p:cNvSpPr/>
          <p:nvPr/>
        </p:nvSpPr>
        <p:spPr>
          <a:xfrm>
            <a:off x="694944" y="2542032"/>
            <a:ext cx="3520440" cy="1234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Potassium is ubiquitous: fingerprints, dust, glassware, reagents, and airborne particles are all significant contamination sources. Even trace contact raises the K background, causing a positive bias and poor blanks — especially critical at low ppb levels in a NaI matrix.</a:t>
            </a:r>
            <a:endParaRPr lang="en-US" sz="1100" dirty="0"/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id="{865DA4D9-DE24-B0B5-84E6-1D69E7C6A8FE}"/>
              </a:ext>
            </a:extLst>
          </p:cNvPr>
          <p:cNvSpPr/>
          <p:nvPr/>
        </p:nvSpPr>
        <p:spPr>
          <a:xfrm>
            <a:off x="420624" y="4041648"/>
            <a:ext cx="3749040" cy="658368"/>
          </a:xfrm>
          <a:prstGeom prst="rect">
            <a:avLst/>
          </a:prstGeom>
          <a:solidFill>
            <a:srgbClr val="FEF0C7"/>
          </a:solidFill>
          <a:ln w="10160">
            <a:solidFill>
              <a:srgbClr val="F59E0B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1C03CC90-0CE5-5FD9-AE36-53B31F12C00F}"/>
              </a:ext>
            </a:extLst>
          </p:cNvPr>
          <p:cNvSpPr/>
          <p:nvPr/>
        </p:nvSpPr>
        <p:spPr>
          <a:xfrm>
            <a:off x="512064" y="4096512"/>
            <a:ext cx="36118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78350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⚠  Use powder-free gloves, acid-washed plasticware, and K-free reagents. Perform blank subtraction on every analytical run.</a:t>
            </a:r>
            <a:endParaRPr lang="en-US" sz="1000" dirty="0"/>
          </a:p>
        </p:txBody>
      </p:sp>
      <p:sp>
        <p:nvSpPr>
          <p:cNvPr id="16" name="Shape 14">
            <a:extLst>
              <a:ext uri="{FF2B5EF4-FFF2-40B4-BE49-F238E27FC236}">
                <a16:creationId xmlns:a16="http://schemas.microsoft.com/office/drawing/2014/main" id="{3989892B-1273-CB5E-A011-E6DEDF746560}"/>
              </a:ext>
            </a:extLst>
          </p:cNvPr>
          <p:cNvSpPr/>
          <p:nvPr/>
        </p:nvSpPr>
        <p:spPr>
          <a:xfrm>
            <a:off x="4690872" y="749808"/>
            <a:ext cx="4160520" cy="1920240"/>
          </a:xfrm>
          <a:prstGeom prst="rect">
            <a:avLst/>
          </a:prstGeom>
          <a:solidFill>
            <a:srgbClr val="DBEAFE"/>
          </a:solidFill>
          <a:ln w="25400">
            <a:solidFill>
              <a:srgbClr val="1C7293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7" name="Shape 15">
            <a:extLst>
              <a:ext uri="{FF2B5EF4-FFF2-40B4-BE49-F238E27FC236}">
                <a16:creationId xmlns:a16="http://schemas.microsoft.com/office/drawing/2014/main" id="{8B866628-916A-539A-7942-41BA3B7FA072}"/>
              </a:ext>
            </a:extLst>
          </p:cNvPr>
          <p:cNvSpPr/>
          <p:nvPr/>
        </p:nvSpPr>
        <p:spPr>
          <a:xfrm>
            <a:off x="4690872" y="749808"/>
            <a:ext cx="128016" cy="1920240"/>
          </a:xfrm>
          <a:prstGeom prst="rect">
            <a:avLst/>
          </a:prstGeom>
          <a:solidFill>
            <a:srgbClr val="1C7293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46182ABB-9221-BE96-67F1-327DE82B27CF}"/>
              </a:ext>
            </a:extLst>
          </p:cNvPr>
          <p:cNvSpPr/>
          <p:nvPr/>
        </p:nvSpPr>
        <p:spPr>
          <a:xfrm>
            <a:off x="4882896" y="841248"/>
            <a:ext cx="384048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Cold Plasma (~600 W)</a:t>
            </a:r>
            <a:endParaRPr lang="en-US" sz="1600" dirty="0"/>
          </a:p>
        </p:txBody>
      </p:sp>
      <p:sp>
        <p:nvSpPr>
          <p:cNvPr id="19" name="Text 17">
            <a:extLst>
              <a:ext uri="{FF2B5EF4-FFF2-40B4-BE49-F238E27FC236}">
                <a16:creationId xmlns:a16="http://schemas.microsoft.com/office/drawing/2014/main" id="{1EFFE96D-C00F-678D-3535-97C04E5B659E}"/>
              </a:ext>
            </a:extLst>
          </p:cNvPr>
          <p:cNvSpPr/>
          <p:nvPr/>
        </p:nvSpPr>
        <p:spPr>
          <a:xfrm>
            <a:off x="4882896" y="1261872"/>
            <a:ext cx="3840480" cy="12618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Reduced RF power prevents Na⁺ and I from ionizing. K (IP 4.34 eV) still ionizes; Na (5.14 eV) and I (10.45 eV) mostly do not.</a:t>
            </a:r>
            <a:endParaRPr lang="en-US" sz="1200" dirty="0"/>
          </a:p>
        </p:txBody>
      </p:sp>
      <p:sp>
        <p:nvSpPr>
          <p:cNvPr id="20" name="Shape 18">
            <a:extLst>
              <a:ext uri="{FF2B5EF4-FFF2-40B4-BE49-F238E27FC236}">
                <a16:creationId xmlns:a16="http://schemas.microsoft.com/office/drawing/2014/main" id="{E8835E24-CDD5-0BCB-1A4D-5C9A368B5950}"/>
              </a:ext>
            </a:extLst>
          </p:cNvPr>
          <p:cNvSpPr/>
          <p:nvPr/>
        </p:nvSpPr>
        <p:spPr>
          <a:xfrm>
            <a:off x="4690872" y="2807208"/>
            <a:ext cx="4160520" cy="2103120"/>
          </a:xfrm>
          <a:prstGeom prst="rect">
            <a:avLst/>
          </a:prstGeom>
          <a:solidFill>
            <a:srgbClr val="D1FAE5"/>
          </a:solidFill>
          <a:ln w="25400">
            <a:solidFill>
              <a:srgbClr val="0F6E56"/>
            </a:solidFill>
            <a:prstDash val="solid"/>
          </a:ln>
        </p:spPr>
        <p:txBody>
          <a:bodyPr/>
          <a:lstStyle/>
          <a:p>
            <a:endParaRPr lang="it-IT" dirty="0"/>
          </a:p>
        </p:txBody>
      </p:sp>
      <p:sp>
        <p:nvSpPr>
          <p:cNvPr id="21" name="Shape 19">
            <a:extLst>
              <a:ext uri="{FF2B5EF4-FFF2-40B4-BE49-F238E27FC236}">
                <a16:creationId xmlns:a16="http://schemas.microsoft.com/office/drawing/2014/main" id="{16A4528B-B022-4793-CDAC-451343F44520}"/>
              </a:ext>
            </a:extLst>
          </p:cNvPr>
          <p:cNvSpPr/>
          <p:nvPr/>
        </p:nvSpPr>
        <p:spPr>
          <a:xfrm>
            <a:off x="4690872" y="2807208"/>
            <a:ext cx="128016" cy="2103120"/>
          </a:xfrm>
          <a:prstGeom prst="rect">
            <a:avLst/>
          </a:prstGeom>
          <a:solidFill>
            <a:srgbClr val="0F6E56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2" name="Text 20">
            <a:extLst>
              <a:ext uri="{FF2B5EF4-FFF2-40B4-BE49-F238E27FC236}">
                <a16:creationId xmlns:a16="http://schemas.microsoft.com/office/drawing/2014/main" id="{65731326-1740-1041-FA6D-A36E8A342B67}"/>
              </a:ext>
            </a:extLst>
          </p:cNvPr>
          <p:cNvSpPr/>
          <p:nvPr/>
        </p:nvSpPr>
        <p:spPr>
          <a:xfrm>
            <a:off x="4882896" y="2898648"/>
            <a:ext cx="384048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NH₃ Reaction Gas (MS/MS)</a:t>
            </a:r>
            <a:endParaRPr lang="en-US" sz="1600" dirty="0"/>
          </a:p>
        </p:txBody>
      </p:sp>
      <p:sp>
        <p:nvSpPr>
          <p:cNvPr id="23" name="Text 21">
            <a:extLst>
              <a:ext uri="{FF2B5EF4-FFF2-40B4-BE49-F238E27FC236}">
                <a16:creationId xmlns:a16="http://schemas.microsoft.com/office/drawing/2014/main" id="{125BF1C6-D76F-A33D-71A2-A115918F70FE}"/>
              </a:ext>
            </a:extLst>
          </p:cNvPr>
          <p:cNvSpPr/>
          <p:nvPr/>
        </p:nvSpPr>
        <p:spPr>
          <a:xfrm>
            <a:off x="4882896" y="3319272"/>
            <a:ext cx="3840480" cy="14447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Triple-quad: Q1 selects m/z 39, NH₃ in q2 removes H₃O⁺ and water cluster ions by proton transfer. K⁺ unreactive.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233681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>
            <a:extLst>
              <a:ext uri="{FF2B5EF4-FFF2-40B4-BE49-F238E27FC236}">
                <a16:creationId xmlns:a16="http://schemas.microsoft.com/office/drawing/2014/main" id="{4188BDBC-F142-DF77-0ABD-415B9651C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" y="-85725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48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558734-6C19-22AE-7A2E-BC24E8EAE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0">
            <a:extLst>
              <a:ext uri="{FF2B5EF4-FFF2-40B4-BE49-F238E27FC236}">
                <a16:creationId xmlns:a16="http://schemas.microsoft.com/office/drawing/2014/main" id="{D75531D7-64CC-EA06-4CE6-32994984AFAF}"/>
              </a:ext>
            </a:extLst>
          </p:cNvPr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021A2E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5" name="Text 1">
            <a:extLst>
              <a:ext uri="{FF2B5EF4-FFF2-40B4-BE49-F238E27FC236}">
                <a16:creationId xmlns:a16="http://schemas.microsoft.com/office/drawing/2014/main" id="{1B07539D-9CAE-02BC-1473-7EC4F528BE59}"/>
              </a:ext>
            </a:extLst>
          </p:cNvPr>
          <p:cNvSpPr/>
          <p:nvPr/>
        </p:nvSpPr>
        <p:spPr>
          <a:xfrm>
            <a:off x="320040" y="54864"/>
            <a:ext cx="8503920" cy="5303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Matrix Effect in ICP-MS — NaI Suppression of K⁺</a:t>
            </a:r>
            <a:endParaRPr lang="en-US" sz="2200" dirty="0"/>
          </a:p>
        </p:txBody>
      </p:sp>
      <p:pic>
        <p:nvPicPr>
          <p:cNvPr id="26" name="Image 0" descr="preencoded.png">
            <a:extLst>
              <a:ext uri="{FF2B5EF4-FFF2-40B4-BE49-F238E27FC236}">
                <a16:creationId xmlns:a16="http://schemas.microsoft.com/office/drawing/2014/main" id="{A25DC47B-0525-7501-C2A6-496638D57F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28" y="713232"/>
            <a:ext cx="6217920" cy="3456432"/>
          </a:xfrm>
          <a:prstGeom prst="rect">
            <a:avLst/>
          </a:prstGeom>
        </p:spPr>
      </p:pic>
      <p:sp>
        <p:nvSpPr>
          <p:cNvPr id="27" name="Shape 2">
            <a:extLst>
              <a:ext uri="{FF2B5EF4-FFF2-40B4-BE49-F238E27FC236}">
                <a16:creationId xmlns:a16="http://schemas.microsoft.com/office/drawing/2014/main" id="{0A1488DD-FCD5-4267-0160-F09565038A14}"/>
              </a:ext>
            </a:extLst>
          </p:cNvPr>
          <p:cNvSpPr/>
          <p:nvPr/>
        </p:nvSpPr>
        <p:spPr>
          <a:xfrm>
            <a:off x="6473952" y="749808"/>
            <a:ext cx="2560320" cy="1078992"/>
          </a:xfrm>
          <a:prstGeom prst="rect">
            <a:avLst/>
          </a:prstGeom>
          <a:solidFill>
            <a:srgbClr val="FEF3C7"/>
          </a:solidFill>
          <a:ln w="16510">
            <a:solidFill>
              <a:srgbClr val="D97706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28" name="Shape 3">
            <a:extLst>
              <a:ext uri="{FF2B5EF4-FFF2-40B4-BE49-F238E27FC236}">
                <a16:creationId xmlns:a16="http://schemas.microsoft.com/office/drawing/2014/main" id="{12231F31-B9CF-C82A-7B0A-61EF5A002EA5}"/>
              </a:ext>
            </a:extLst>
          </p:cNvPr>
          <p:cNvSpPr/>
          <p:nvPr/>
        </p:nvSpPr>
        <p:spPr>
          <a:xfrm>
            <a:off x="6473952" y="749808"/>
            <a:ext cx="91440" cy="1078992"/>
          </a:xfrm>
          <a:prstGeom prst="rect">
            <a:avLst/>
          </a:prstGeom>
          <a:solidFill>
            <a:srgbClr val="D97706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9" name="Text 4">
            <a:extLst>
              <a:ext uri="{FF2B5EF4-FFF2-40B4-BE49-F238E27FC236}">
                <a16:creationId xmlns:a16="http://schemas.microsoft.com/office/drawing/2014/main" id="{8BACAEB4-8916-0921-5069-D8732A1C0AD7}"/>
              </a:ext>
            </a:extLst>
          </p:cNvPr>
          <p:cNvSpPr/>
          <p:nvPr/>
        </p:nvSpPr>
        <p:spPr>
          <a:xfrm>
            <a:off x="6638544" y="841248"/>
            <a:ext cx="235915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92400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Space-charge effect</a:t>
            </a:r>
            <a:endParaRPr lang="en-US" sz="1200" dirty="0"/>
          </a:p>
        </p:txBody>
      </p:sp>
      <p:sp>
        <p:nvSpPr>
          <p:cNvPr id="30" name="Text 5">
            <a:extLst>
              <a:ext uri="{FF2B5EF4-FFF2-40B4-BE49-F238E27FC236}">
                <a16:creationId xmlns:a16="http://schemas.microsoft.com/office/drawing/2014/main" id="{10EB2382-1BB2-5031-51A0-4E26A4989168}"/>
              </a:ext>
            </a:extLst>
          </p:cNvPr>
          <p:cNvSpPr/>
          <p:nvPr/>
        </p:nvSpPr>
        <p:spPr>
          <a:xfrm>
            <a:off x="6638544" y="1170432"/>
            <a:ext cx="2359152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Dense Na⁺ cloud between the cones repels low-abundance K⁺, scattering it before reaching the detector.</a:t>
            </a:r>
            <a:endParaRPr lang="en-US" sz="1050" dirty="0"/>
          </a:p>
        </p:txBody>
      </p:sp>
      <p:sp>
        <p:nvSpPr>
          <p:cNvPr id="31" name="Shape 6">
            <a:extLst>
              <a:ext uri="{FF2B5EF4-FFF2-40B4-BE49-F238E27FC236}">
                <a16:creationId xmlns:a16="http://schemas.microsoft.com/office/drawing/2014/main" id="{B66AFCDF-7E09-8E59-3902-FA659DBD0648}"/>
              </a:ext>
            </a:extLst>
          </p:cNvPr>
          <p:cNvSpPr/>
          <p:nvPr/>
        </p:nvSpPr>
        <p:spPr>
          <a:xfrm>
            <a:off x="6473952" y="1920240"/>
            <a:ext cx="2560320" cy="1078992"/>
          </a:xfrm>
          <a:prstGeom prst="rect">
            <a:avLst/>
          </a:prstGeom>
          <a:solidFill>
            <a:srgbClr val="FEE2E2"/>
          </a:solidFill>
          <a:ln w="16510">
            <a:solidFill>
              <a:srgbClr val="B91C1C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2" name="Shape 7">
            <a:extLst>
              <a:ext uri="{FF2B5EF4-FFF2-40B4-BE49-F238E27FC236}">
                <a16:creationId xmlns:a16="http://schemas.microsoft.com/office/drawing/2014/main" id="{DA4B453E-B3AC-55AE-62A6-57BC12035741}"/>
              </a:ext>
            </a:extLst>
          </p:cNvPr>
          <p:cNvSpPr/>
          <p:nvPr/>
        </p:nvSpPr>
        <p:spPr>
          <a:xfrm>
            <a:off x="6473952" y="1920240"/>
            <a:ext cx="91440" cy="1078992"/>
          </a:xfrm>
          <a:prstGeom prst="rect">
            <a:avLst/>
          </a:prstGeom>
          <a:solidFill>
            <a:srgbClr val="B91C1C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3" name="Text 8">
            <a:extLst>
              <a:ext uri="{FF2B5EF4-FFF2-40B4-BE49-F238E27FC236}">
                <a16:creationId xmlns:a16="http://schemas.microsoft.com/office/drawing/2014/main" id="{57B18DBA-B37F-2E5A-92E3-E6611D4261FE}"/>
              </a:ext>
            </a:extLst>
          </p:cNvPr>
          <p:cNvSpPr/>
          <p:nvPr/>
        </p:nvSpPr>
        <p:spPr>
          <a:xfrm>
            <a:off x="6638544" y="2011680"/>
            <a:ext cx="235915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7F1D1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Ionization suppression</a:t>
            </a:r>
            <a:endParaRPr lang="en-US" sz="1200" dirty="0"/>
          </a:p>
        </p:txBody>
      </p:sp>
      <p:sp>
        <p:nvSpPr>
          <p:cNvPr id="34" name="Text 9">
            <a:extLst>
              <a:ext uri="{FF2B5EF4-FFF2-40B4-BE49-F238E27FC236}">
                <a16:creationId xmlns:a16="http://schemas.microsoft.com/office/drawing/2014/main" id="{47FF40CA-7D66-FAFD-0D3F-6B28EE03FF65}"/>
              </a:ext>
            </a:extLst>
          </p:cNvPr>
          <p:cNvSpPr/>
          <p:nvPr/>
        </p:nvSpPr>
        <p:spPr>
          <a:xfrm>
            <a:off x="6638544" y="2340864"/>
            <a:ext cx="2359152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 and I compete for ionization energy in the plasma, reducing the fraction of K that becomes K⁺.</a:t>
            </a:r>
            <a:endParaRPr lang="en-US" sz="1050" dirty="0"/>
          </a:p>
        </p:txBody>
      </p:sp>
      <p:sp>
        <p:nvSpPr>
          <p:cNvPr id="35" name="Shape 10">
            <a:extLst>
              <a:ext uri="{FF2B5EF4-FFF2-40B4-BE49-F238E27FC236}">
                <a16:creationId xmlns:a16="http://schemas.microsoft.com/office/drawing/2014/main" id="{B805749F-2341-424B-00FC-9C6EF781C4BA}"/>
              </a:ext>
            </a:extLst>
          </p:cNvPr>
          <p:cNvSpPr/>
          <p:nvPr/>
        </p:nvSpPr>
        <p:spPr>
          <a:xfrm>
            <a:off x="6473952" y="3090672"/>
            <a:ext cx="2560320" cy="1078992"/>
          </a:xfrm>
          <a:prstGeom prst="rect">
            <a:avLst/>
          </a:prstGeom>
          <a:solidFill>
            <a:srgbClr val="DBEAFE"/>
          </a:solidFill>
          <a:ln w="16510">
            <a:solidFill>
              <a:srgbClr val="1C4A8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6" name="Shape 11">
            <a:extLst>
              <a:ext uri="{FF2B5EF4-FFF2-40B4-BE49-F238E27FC236}">
                <a16:creationId xmlns:a16="http://schemas.microsoft.com/office/drawing/2014/main" id="{5482E48E-E018-261A-F387-331575CA063F}"/>
              </a:ext>
            </a:extLst>
          </p:cNvPr>
          <p:cNvSpPr/>
          <p:nvPr/>
        </p:nvSpPr>
        <p:spPr>
          <a:xfrm>
            <a:off x="6473952" y="3090672"/>
            <a:ext cx="91440" cy="1078992"/>
          </a:xfrm>
          <a:prstGeom prst="rect">
            <a:avLst/>
          </a:prstGeom>
          <a:solidFill>
            <a:srgbClr val="1C4A82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7" name="Text 12">
            <a:extLst>
              <a:ext uri="{FF2B5EF4-FFF2-40B4-BE49-F238E27FC236}">
                <a16:creationId xmlns:a16="http://schemas.microsoft.com/office/drawing/2014/main" id="{3868DD4E-0E37-3439-1867-EB405C5D5929}"/>
              </a:ext>
            </a:extLst>
          </p:cNvPr>
          <p:cNvSpPr/>
          <p:nvPr/>
        </p:nvSpPr>
        <p:spPr>
          <a:xfrm>
            <a:off x="6638544" y="3182112"/>
            <a:ext cx="235915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E3A5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Result</a:t>
            </a:r>
            <a:endParaRPr lang="en-US" sz="1200" dirty="0"/>
          </a:p>
        </p:txBody>
      </p:sp>
      <p:sp>
        <p:nvSpPr>
          <p:cNvPr id="38" name="Text 13">
            <a:extLst>
              <a:ext uri="{FF2B5EF4-FFF2-40B4-BE49-F238E27FC236}">
                <a16:creationId xmlns:a16="http://schemas.microsoft.com/office/drawing/2014/main" id="{854F25E9-F4E0-4CD1-0CF3-BCCE75AB86C1}"/>
              </a:ext>
            </a:extLst>
          </p:cNvPr>
          <p:cNvSpPr/>
          <p:nvPr/>
        </p:nvSpPr>
        <p:spPr>
          <a:xfrm>
            <a:off x="6638544" y="3511296"/>
            <a:ext cx="2359152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K⁺ signal is systematically underestimated at the detector → significant negative bias in reported concentration.</a:t>
            </a:r>
            <a:endParaRPr lang="en-US" sz="1050" dirty="0"/>
          </a:p>
        </p:txBody>
      </p:sp>
      <p:sp>
        <p:nvSpPr>
          <p:cNvPr id="39" name="Text 14">
            <a:extLst>
              <a:ext uri="{FF2B5EF4-FFF2-40B4-BE49-F238E27FC236}">
                <a16:creationId xmlns:a16="http://schemas.microsoft.com/office/drawing/2014/main" id="{007EBF6F-EC88-32DA-0992-0424B5FDED42}"/>
              </a:ext>
            </a:extLst>
          </p:cNvPr>
          <p:cNvSpPr/>
          <p:nvPr/>
        </p:nvSpPr>
        <p:spPr>
          <a:xfrm>
            <a:off x="109728" y="4251960"/>
            <a:ext cx="89154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i="1" dirty="0">
                <a:solidFill>
                  <a:srgbClr val="55667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Cone geometry: both tips point toward the plasma (left). Ions are extracted through the tip openings into the high-vacuum region between and behind the cones.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633513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E3D88E8-9F3D-D173-2940-213EBF903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861" y="991794"/>
            <a:ext cx="7566025" cy="4151706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A82C21A3-CE75-28BF-AB5C-E022C67C92D5}"/>
              </a:ext>
            </a:extLst>
          </p:cNvPr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021A2E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CF3E77E1-6348-0122-089D-BD9B8832DB0E}"/>
              </a:ext>
            </a:extLst>
          </p:cNvPr>
          <p:cNvSpPr/>
          <p:nvPr/>
        </p:nvSpPr>
        <p:spPr>
          <a:xfrm>
            <a:off x="320040" y="54864"/>
            <a:ext cx="8503920" cy="5303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Matrix Effect in ICP-MS — NaI Suppression of K⁺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069079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A6ED5B7-907E-7CD8-461B-5D96FE4EAB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3" b="-1539"/>
          <a:stretch>
            <a:fillRect/>
          </a:stretch>
        </p:blipFill>
        <p:spPr>
          <a:xfrm>
            <a:off x="682171" y="29028"/>
            <a:ext cx="7598229" cy="511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3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43982576-DFA0-A1D1-5FC9-3BBDFC8F3777}"/>
              </a:ext>
            </a:extLst>
          </p:cNvPr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021A2E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0D8324BB-6827-38FA-96F5-AD598F6A0766}"/>
              </a:ext>
            </a:extLst>
          </p:cNvPr>
          <p:cNvSpPr/>
          <p:nvPr/>
        </p:nvSpPr>
        <p:spPr>
          <a:xfrm>
            <a:off x="320040" y="54864"/>
            <a:ext cx="8503920" cy="5303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Matrix Effect in ICP-MS — NaI Suppression of K⁺</a:t>
            </a:r>
            <a:endParaRPr lang="en-US" sz="22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1F446B6-824A-3DC1-44C1-49F369A3B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682" y="1207402"/>
            <a:ext cx="1691737" cy="375941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D33784E-C6C8-8FC8-157E-ABDDD9254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18" y="1219200"/>
            <a:ext cx="1691738" cy="375941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54DB4B7-072F-46B7-B641-C24FABA5B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582" y="1219200"/>
            <a:ext cx="1691736" cy="375941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1D1D352-F98E-1F4F-9BE3-3926B6F31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9244" y="1219200"/>
            <a:ext cx="1691738" cy="375941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85BA64E-5C59-666D-9FC6-529F74382BCD}"/>
              </a:ext>
            </a:extLst>
          </p:cNvPr>
          <p:cNvSpPr txBox="1"/>
          <p:nvPr/>
        </p:nvSpPr>
        <p:spPr>
          <a:xfrm>
            <a:off x="1068887" y="838070"/>
            <a:ext cx="239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Plasma </a:t>
            </a:r>
            <a:r>
              <a:rPr lang="it-IT" dirty="0" err="1"/>
              <a:t>Turbulences</a:t>
            </a:r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3BE609F-5C70-3099-3C2C-5CBC4A9B65B1}"/>
              </a:ext>
            </a:extLst>
          </p:cNvPr>
          <p:cNvSpPr txBox="1"/>
          <p:nvPr/>
        </p:nvSpPr>
        <p:spPr>
          <a:xfrm>
            <a:off x="6429103" y="841569"/>
            <a:ext cx="239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Stable Plasma</a:t>
            </a:r>
          </a:p>
        </p:txBody>
      </p:sp>
    </p:spTree>
    <p:extLst>
      <p:ext uri="{BB962C8B-B14F-4D97-AF65-F5344CB8AC3E}">
        <p14:creationId xmlns:p14="http://schemas.microsoft.com/office/powerpoint/2010/main" val="433348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021A2E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Text 1"/>
          <p:cNvSpPr/>
          <p:nvPr/>
        </p:nvSpPr>
        <p:spPr>
          <a:xfrm>
            <a:off x="365760" y="54864"/>
            <a:ext cx="8412480" cy="5303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Cold Plasma Mode</a:t>
            </a:r>
            <a:endParaRPr lang="en-US" sz="2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7160" y="713232"/>
            <a:ext cx="6492240" cy="347472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6766560" y="713232"/>
            <a:ext cx="2240280" cy="3474720"/>
          </a:xfrm>
          <a:prstGeom prst="rect">
            <a:avLst/>
          </a:prstGeom>
          <a:solidFill>
            <a:srgbClr val="F8FAFC"/>
          </a:solidFill>
          <a:ln w="1270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6" name="Text 3"/>
          <p:cNvSpPr/>
          <p:nvPr/>
        </p:nvSpPr>
        <p:spPr>
          <a:xfrm>
            <a:off x="6812280" y="786384"/>
            <a:ext cx="21488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Ionization Potentials</a:t>
            </a:r>
            <a:endParaRPr lang="en-US" sz="1200" dirty="0"/>
          </a:p>
        </p:txBody>
      </p:sp>
      <p:sp>
        <p:nvSpPr>
          <p:cNvPr id="7" name="Shape 4"/>
          <p:cNvSpPr/>
          <p:nvPr/>
        </p:nvSpPr>
        <p:spPr>
          <a:xfrm>
            <a:off x="6812280" y="1207008"/>
            <a:ext cx="2103120" cy="530352"/>
          </a:xfrm>
          <a:prstGeom prst="rect">
            <a:avLst/>
          </a:prstGeom>
          <a:solidFill>
            <a:srgbClr val="DBEAFE"/>
          </a:solidFill>
          <a:ln w="635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8" name="Text 5"/>
          <p:cNvSpPr/>
          <p:nvPr/>
        </p:nvSpPr>
        <p:spPr>
          <a:xfrm>
            <a:off x="6858000" y="1298448"/>
            <a:ext cx="201168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1E3A5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    4.34 eV   ionizes ✓</a:t>
            </a:r>
            <a:endParaRPr lang="en-US" sz="1100" dirty="0"/>
          </a:p>
        </p:txBody>
      </p:sp>
      <p:sp>
        <p:nvSpPr>
          <p:cNvPr id="9" name="Shape 6"/>
          <p:cNvSpPr/>
          <p:nvPr/>
        </p:nvSpPr>
        <p:spPr>
          <a:xfrm>
            <a:off x="6812280" y="1801368"/>
            <a:ext cx="2103120" cy="530352"/>
          </a:xfrm>
          <a:prstGeom prst="rect">
            <a:avLst/>
          </a:prstGeom>
          <a:solidFill>
            <a:srgbClr val="F1F5F9"/>
          </a:solidFill>
          <a:ln w="635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0" name="Text 7"/>
          <p:cNvSpPr/>
          <p:nvPr/>
        </p:nvSpPr>
        <p:spPr>
          <a:xfrm>
            <a:off x="6858000" y="1892808"/>
            <a:ext cx="201168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  5.14 eV   neutral ✗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6812280" y="2395728"/>
            <a:ext cx="2103120" cy="530352"/>
          </a:xfrm>
          <a:prstGeom prst="rect">
            <a:avLst/>
          </a:prstGeom>
          <a:solidFill>
            <a:srgbClr val="F1F5F9"/>
          </a:solidFill>
          <a:ln w="635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2" name="Text 9"/>
          <p:cNvSpPr/>
          <p:nvPr/>
        </p:nvSpPr>
        <p:spPr>
          <a:xfrm>
            <a:off x="6858000" y="2487168"/>
            <a:ext cx="201168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    10.45 eV  neutral ✗</a:t>
            </a:r>
            <a:endParaRPr lang="en-US" sz="1100" dirty="0"/>
          </a:p>
        </p:txBody>
      </p:sp>
      <p:sp>
        <p:nvSpPr>
          <p:cNvPr id="13" name="Shape 10"/>
          <p:cNvSpPr/>
          <p:nvPr/>
        </p:nvSpPr>
        <p:spPr>
          <a:xfrm>
            <a:off x="6812280" y="2990088"/>
            <a:ext cx="2103120" cy="530352"/>
          </a:xfrm>
          <a:prstGeom prst="rect">
            <a:avLst/>
          </a:prstGeom>
          <a:solidFill>
            <a:srgbClr val="F1F5F9"/>
          </a:solidFill>
          <a:ln w="635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4" name="Text 11"/>
          <p:cNvSpPr/>
          <p:nvPr/>
        </p:nvSpPr>
        <p:spPr>
          <a:xfrm>
            <a:off x="6858000" y="3081528"/>
            <a:ext cx="201168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Ar  15.76 eV  neutral ✗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812280" y="3611880"/>
            <a:ext cx="21031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Threshold ~5 eV in cold plasma. Only K (lowest IP) remains efficiently ionized.</a:t>
            </a:r>
            <a:endParaRPr lang="en-US" sz="1000" dirty="0"/>
          </a:p>
        </p:txBody>
      </p:sp>
      <p:sp>
        <p:nvSpPr>
          <p:cNvPr id="16" name="Text 13"/>
          <p:cNvSpPr/>
          <p:nvPr/>
        </p:nvSpPr>
        <p:spPr>
          <a:xfrm>
            <a:off x="137160" y="4251960"/>
            <a:ext cx="88696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i="1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Tradeoff: sensitivity drops for high-IP elements; combine with reaction gas for best results.</a:t>
            </a:r>
            <a:endParaRPr lang="en-US" sz="11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021A2E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Text 1"/>
          <p:cNvSpPr/>
          <p:nvPr/>
        </p:nvSpPr>
        <p:spPr>
          <a:xfrm>
            <a:off x="365760" y="54864"/>
            <a:ext cx="8412480" cy="5303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NH₃ Reaction Gas — Triple Quad MS/MS</a:t>
            </a:r>
            <a:endParaRPr lang="en-US" sz="2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" y="713232"/>
            <a:ext cx="8961120" cy="347472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37160" y="4251960"/>
            <a:ext cx="886968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0F6E5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Key reactions in q2:  H₃O⁺ + NH₃ → NH₄⁺ + H₂O  |  (H₂O)·H₃O⁺ + NH₃ → NH₄⁺·H₂O  |  ³⁸ArH⁺ + NH₃ → NH₄⁺ + ³⁸Ar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137160" y="4617720"/>
            <a:ext cx="886968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i="1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K⁺ (low proton affinity) does not react with NH₃ → passes Q3 clean. All interference products shift to m/z 18 (NH₄⁺) → rejected by Q3.</a:t>
            </a:r>
            <a:endParaRPr lang="en-US" sz="11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907</TotalTime>
  <Words>1890</Words>
  <Application>Microsoft Office PowerPoint</Application>
  <PresentationFormat>Presentazione su schermo (16:9)</PresentationFormat>
  <Paragraphs>414</Paragraphs>
  <Slides>30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4" baseType="lpstr">
      <vt:lpstr>Arial</vt:lpstr>
      <vt:lpstr>Calibri</vt:lpstr>
      <vt:lpstr>Times New Roman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Techniques and labs comparison</vt:lpstr>
      <vt:lpstr>Presentazione standard di PowerPoint</vt:lpstr>
      <vt:lpstr>Presentazione standard di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ICP-MS Matrix Effects</dc:title>
  <dc:subject>PptxGenJS Presentation</dc:subject>
  <dc:creator>PptxGenJS</dc:creator>
  <cp:lastModifiedBy>Giovanni Ligrani</cp:lastModifiedBy>
  <cp:revision>11</cp:revision>
  <dcterms:created xsi:type="dcterms:W3CDTF">2026-05-05T10:49:21Z</dcterms:created>
  <dcterms:modified xsi:type="dcterms:W3CDTF">2026-05-07T11:39:59Z</dcterms:modified>
</cp:coreProperties>
</file>