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24"/>
  </p:notesMasterIdLst>
  <p:sldIdLst>
    <p:sldId id="260" r:id="rId3"/>
    <p:sldId id="262" r:id="rId4"/>
    <p:sldId id="290" r:id="rId5"/>
    <p:sldId id="277" r:id="rId6"/>
    <p:sldId id="292" r:id="rId7"/>
    <p:sldId id="278" r:id="rId8"/>
    <p:sldId id="279" r:id="rId9"/>
    <p:sldId id="263" r:id="rId10"/>
    <p:sldId id="280" r:id="rId11"/>
    <p:sldId id="261" r:id="rId12"/>
    <p:sldId id="289" r:id="rId13"/>
    <p:sldId id="294" r:id="rId14"/>
    <p:sldId id="295" r:id="rId15"/>
    <p:sldId id="296" r:id="rId16"/>
    <p:sldId id="297" r:id="rId17"/>
    <p:sldId id="288" r:id="rId18"/>
    <p:sldId id="291" r:id="rId19"/>
    <p:sldId id="266" r:id="rId20"/>
    <p:sldId id="256" r:id="rId21"/>
    <p:sldId id="257" r:id="rId22"/>
    <p:sldId id="287" r:id="rId2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04"/>
    <p:restoredTop sz="94610"/>
  </p:normalViewPr>
  <p:slideViewPr>
    <p:cSldViewPr snapToGrid="0" snapToObjects="1">
      <p:cViewPr varScale="1">
        <p:scale>
          <a:sx n="108" d="100"/>
          <a:sy n="108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552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4ED4E-639F-E247-AB54-075DF2C38B37}" type="slidenum">
              <a:rPr kumimoji="0" lang="en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72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4ED4E-639F-E247-AB54-075DF2C38B37}" type="slidenum">
              <a:rPr kumimoji="0" lang="en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92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Principle: SiPM dark pulses are time-tagged by an FPGA TDC and processed into raw bits. Caccia et al. report room-temperature pulse rates up to 1 MHz/mm², extraction efficiency around 40%, and prototype throughput above 1 Mb/s. Emphasize this is not a Josephson device and requires no cryogenics.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Recommended integration sequence for NANOSAT_Q: (1) fly the board as payload, (2) acquire timestamps and metadata, (3) run health tests and entropy estimation on ground, (4) then use the stream to seed the onboard cryptographic stack.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product should be a flight-data package: raw pulse timestamps, housekeeping telemetry, offline entropy certification, and a comparison with the same board operated on ground. A defensible statement is first in-orbit validation of this specific Random Power/SiPM dark-pulse approach, not first QRNG in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claim full quantum communication or QKD unless a quantum optical channel and protocol are added. The immediate implication is quantum-seeded conventional/PQC cryptography for all telemetry and telecommand.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F9DA9-79AD-70D7-9833-2D1BBA2B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6E8F3-152D-5517-9C38-484C14D58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55E02-FEFD-DE0D-F410-18C437811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Claims and image: ICES-2021_039_Mini_MPL_Design_and_modelling.pdf, pp. 4, 11-12.
- Key facts used: compatibility with CubeSats, heat-switch function, 20 W steady-state transport, ~10 W orbit-independent transport, and future higher-capacity iterations.
[/Sources]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B510-47BE-8240-8B27-B6C9907DE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7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72EB7-5221-0244-EE6D-FF754EB4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33E31-2ACA-D70B-C2C7-97B53E529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1654E-3359-1D2A-F533-3EC22B52A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Claims and image: ICES-2022-182.pdf, pp. 2-3, 6-8, 11.
- Key facts used: design requirements for CubeSat heat exchangers, 10-100 W target range, offset strip fin performance, promising triangular/trapezoidal channels, and experimental validation of prototypes.
[/Sources]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BD198-D9FF-9D6B-002E-57D6B261B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76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8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25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5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3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A21E-450E-6FCE-4700-D64EA92B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98A59-5DA8-1F24-D3D5-60EC16D7C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3C529-87A4-B3D5-3DDB-281D3CD3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F0C-A7DD-9E49-82B0-B566F21DB505}" type="datetimeFigureOut">
              <a:rPr lang="en-IT" smtClean="0"/>
              <a:t>11/05/26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65F7-CC3D-629C-4D61-2503184A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C720A-55B6-A8CF-8B66-91552E06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060-D999-7348-9F8D-23DAE13239A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8985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9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8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8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5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9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2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iMPL.m4v">
            <a:hlinkClick r:id="" action="ppaction://media"/>
            <a:extLst>
              <a:ext uri="{FF2B5EF4-FFF2-40B4-BE49-F238E27FC236}">
                <a16:creationId xmlns:a16="http://schemas.microsoft.com/office/drawing/2014/main" id="{89F91264-1E90-3396-B100-9E52A1A9B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E6259-956B-75E5-B9FD-DE8D31264F3C}"/>
              </a:ext>
            </a:extLst>
          </p:cNvPr>
          <p:cNvSpPr txBox="1"/>
          <p:nvPr/>
        </p:nvSpPr>
        <p:spPr>
          <a:xfrm>
            <a:off x="411182" y="178130"/>
            <a:ext cx="1136963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</a:rPr>
              <a:t>Nanosat_Q</a:t>
            </a:r>
          </a:p>
          <a:p>
            <a:endParaRPr lang="en-IT" sz="3200" b="1" dirty="0">
              <a:solidFill>
                <a:schemeClr val="bg1"/>
              </a:solidFill>
            </a:endParaRPr>
          </a:p>
          <a:p>
            <a:endParaRPr lang="en-IT" sz="3200" b="1" dirty="0">
              <a:solidFill>
                <a:schemeClr val="bg1"/>
              </a:solidFill>
            </a:endParaRPr>
          </a:p>
          <a:p>
            <a:r>
              <a:rPr lang="en-IT" sz="3200" dirty="0">
                <a:solidFill>
                  <a:schemeClr val="bg1"/>
                </a:solidFill>
              </a:rPr>
              <a:t>TIFPA Meeting</a:t>
            </a:r>
          </a:p>
          <a:p>
            <a:r>
              <a:rPr lang="en-IT" sz="3200" dirty="0">
                <a:solidFill>
                  <a:schemeClr val="bg1"/>
                </a:solidFill>
              </a:rPr>
              <a:t>R. Battiston </a:t>
            </a:r>
          </a:p>
          <a:p>
            <a:endParaRPr lang="en-IT" sz="3200" dirty="0">
              <a:solidFill>
                <a:schemeClr val="bg1"/>
              </a:solidFill>
            </a:endParaRPr>
          </a:p>
          <a:p>
            <a:r>
              <a:rPr lang="en-IT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n-IT" sz="2400" b="1" dirty="0">
                <a:solidFill>
                  <a:schemeClr val="bg1"/>
                </a:solidFill>
              </a:rPr>
              <a:t>May 11 th 2026</a:t>
            </a:r>
          </a:p>
          <a:p>
            <a:endParaRPr lang="en-IT" sz="3200" b="1" dirty="0">
              <a:solidFill>
                <a:schemeClr val="bg1"/>
              </a:solidFill>
            </a:endParaRPr>
          </a:p>
          <a:p>
            <a:r>
              <a:rPr lang="en-GB" sz="2000" b="1" dirty="0" err="1">
                <a:solidFill>
                  <a:srgbClr val="FFFF00"/>
                </a:solidFill>
              </a:rPr>
              <a:t>UniTn</a:t>
            </a:r>
            <a:r>
              <a:rPr lang="en-GB" sz="2000" dirty="0">
                <a:solidFill>
                  <a:schemeClr val="bg1"/>
                </a:solidFill>
              </a:rPr>
              <a:t> P. Asenov, R. Battiston, D. Bortoluzzi, D. </a:t>
            </a:r>
            <a:r>
              <a:rPr lang="en-GB" sz="2000" dirty="0" err="1">
                <a:solidFill>
                  <a:schemeClr val="bg1"/>
                </a:solidFill>
              </a:rPr>
              <a:t>Tabarelli</a:t>
            </a:r>
            <a:r>
              <a:rPr lang="en-GB" sz="2000" dirty="0">
                <a:solidFill>
                  <a:schemeClr val="bg1"/>
                </a:solidFill>
              </a:rPr>
              <a:t>, A. Perinelli, M. Summo, M. Tomasi+…..Team APP   </a:t>
            </a:r>
          </a:p>
          <a:p>
            <a:r>
              <a:rPr lang="en-GB" sz="2000" b="1" dirty="0">
                <a:solidFill>
                  <a:srgbClr val="FFFF00"/>
                </a:solidFill>
              </a:rPr>
              <a:t>TIFPA</a:t>
            </a:r>
            <a:r>
              <a:rPr lang="en-GB" sz="2000" dirty="0">
                <a:solidFill>
                  <a:schemeClr val="bg1"/>
                </a:solidFill>
              </a:rPr>
              <a:t> D. Corti, </a:t>
            </a:r>
            <a:r>
              <a:rPr lang="en-GB" sz="2000" dirty="0" err="1">
                <a:solidFill>
                  <a:schemeClr val="bg1"/>
                </a:solidFill>
              </a:rPr>
              <a:t>C.Manea</a:t>
            </a:r>
            <a:r>
              <a:rPr lang="en-GB" sz="2000" dirty="0">
                <a:solidFill>
                  <a:schemeClr val="bg1"/>
                </a:solidFill>
              </a:rPr>
              <a:t>, E. Ricci, A. Rivetti, C. Zanoni +…..Team APP</a:t>
            </a:r>
          </a:p>
          <a:p>
            <a:r>
              <a:rPr lang="en-GB" sz="2000" b="1" dirty="0" err="1">
                <a:solidFill>
                  <a:srgbClr val="FFFF00"/>
                </a:solidFill>
              </a:rPr>
              <a:t>UniTo</a:t>
            </a:r>
            <a:r>
              <a:rPr lang="en-GB" sz="2000" dirty="0">
                <a:solidFill>
                  <a:schemeClr val="bg1"/>
                </a:solidFill>
              </a:rPr>
              <a:t> V. </a:t>
            </a:r>
            <a:r>
              <a:rPr lang="en-GB" sz="2000" dirty="0" err="1">
                <a:solidFill>
                  <a:schemeClr val="bg1"/>
                </a:solidFill>
              </a:rPr>
              <a:t>Pagliarino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FFFF00"/>
                </a:solidFill>
              </a:rPr>
              <a:t>Università </a:t>
            </a:r>
            <a:r>
              <a:rPr lang="en-GB" sz="2000" b="1" dirty="0" err="1">
                <a:solidFill>
                  <a:srgbClr val="FFFF00"/>
                </a:solidFill>
              </a:rPr>
              <a:t>Insubria</a:t>
            </a:r>
            <a:r>
              <a:rPr lang="en-GB" sz="2000" b="1" dirty="0">
                <a:solidFill>
                  <a:srgbClr val="FFFF00"/>
                </a:solidFill>
              </a:rPr>
              <a:t>  </a:t>
            </a:r>
            <a:r>
              <a:rPr lang="en-GB" sz="2000" dirty="0">
                <a:solidFill>
                  <a:schemeClr val="bg1"/>
                </a:solidFill>
              </a:rPr>
              <a:t>M. Caccia</a:t>
            </a:r>
          </a:p>
          <a:p>
            <a:r>
              <a:rPr lang="en-GB" sz="2000" b="1" dirty="0">
                <a:solidFill>
                  <a:srgbClr val="FFFF00"/>
                </a:solidFill>
              </a:rPr>
              <a:t>NLR</a:t>
            </a:r>
            <a:r>
              <a:rPr lang="en-GB" sz="2000" dirty="0">
                <a:solidFill>
                  <a:schemeClr val="bg1"/>
                </a:solidFill>
              </a:rPr>
              <a:t> J. van Es, T. </a:t>
            </a:r>
            <a:r>
              <a:rPr lang="en-GB" sz="2000" dirty="0" err="1">
                <a:solidFill>
                  <a:schemeClr val="bg1"/>
                </a:solidFill>
              </a:rPr>
              <a:t>Ganzeboom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r>
              <a:rPr lang="en-GB" sz="2000" b="1" dirty="0">
                <a:solidFill>
                  <a:srgbClr val="FFFF00"/>
                </a:solidFill>
              </a:rPr>
              <a:t>Astradyne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G. Alessandrino, </a:t>
            </a:r>
            <a:r>
              <a:rPr lang="en-GB" sz="2000" dirty="0" err="1">
                <a:solidFill>
                  <a:schemeClr val="bg1"/>
                </a:solidFill>
              </a:rPr>
              <a:t>Regondi</a:t>
            </a:r>
            <a:r>
              <a:rPr lang="en-GB" sz="2000" dirty="0">
                <a:solidFill>
                  <a:schemeClr val="bg1"/>
                </a:solidFill>
              </a:rPr>
              <a:t>, T. Sironi, </a:t>
            </a:r>
            <a:r>
              <a:rPr lang="en-GB" sz="2000" dirty="0" err="1">
                <a:solidFill>
                  <a:schemeClr val="bg1"/>
                </a:solidFill>
              </a:rPr>
              <a:t>D.Vittori</a:t>
            </a:r>
            <a:r>
              <a:rPr lang="en-GB" sz="2000" dirty="0">
                <a:solidFill>
                  <a:schemeClr val="bg1"/>
                </a:solidFill>
              </a:rPr>
              <a:t>  </a:t>
            </a:r>
          </a:p>
          <a:p>
            <a:r>
              <a:rPr lang="en-GB" sz="2000" b="1" dirty="0">
                <a:solidFill>
                  <a:srgbClr val="FFFF00"/>
                </a:solidFill>
              </a:rPr>
              <a:t>2NDSpace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D.Rastelli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N.Bellini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S.Naldi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8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F861-73D5-8166-5746-E66027FCC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be 8">
            <a:extLst>
              <a:ext uri="{FF2B5EF4-FFF2-40B4-BE49-F238E27FC236}">
                <a16:creationId xmlns:a16="http://schemas.microsoft.com/office/drawing/2014/main" id="{E9AF3C85-FBC7-41D6-D989-F3146A23DEEA}"/>
              </a:ext>
            </a:extLst>
          </p:cNvPr>
          <p:cNvSpPr/>
          <p:nvPr/>
        </p:nvSpPr>
        <p:spPr>
          <a:xfrm>
            <a:off x="1374648" y="3695975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C6C21E85-6395-0B37-BCA2-7309AEEDE169}"/>
              </a:ext>
            </a:extLst>
          </p:cNvPr>
          <p:cNvSpPr/>
          <p:nvPr/>
        </p:nvSpPr>
        <p:spPr>
          <a:xfrm>
            <a:off x="1886712" y="3695975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4129196E-18FB-BADA-58D0-63977CA68A3F}"/>
              </a:ext>
            </a:extLst>
          </p:cNvPr>
          <p:cNvSpPr/>
          <p:nvPr/>
        </p:nvSpPr>
        <p:spPr>
          <a:xfrm>
            <a:off x="1197864" y="3906287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E19E8CF9-592D-B34F-71BF-422A6184A27A}"/>
              </a:ext>
            </a:extLst>
          </p:cNvPr>
          <p:cNvSpPr/>
          <p:nvPr/>
        </p:nvSpPr>
        <p:spPr>
          <a:xfrm>
            <a:off x="1709928" y="3906287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BAB615E6-FC97-ABD7-1934-851CBFC1F470}"/>
              </a:ext>
            </a:extLst>
          </p:cNvPr>
          <p:cNvSpPr/>
          <p:nvPr/>
        </p:nvSpPr>
        <p:spPr>
          <a:xfrm>
            <a:off x="161139" y="3106259"/>
            <a:ext cx="8836557" cy="985831"/>
          </a:xfrm>
          <a:prstGeom prst="cube">
            <a:avLst>
              <a:gd name="adj" fmla="val 97069"/>
            </a:avLst>
          </a:prstGeom>
          <a:solidFill>
            <a:srgbClr val="07713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C464C-22AC-55F4-4D30-A4372D44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</a:t>
            </a:r>
            <a:r>
              <a:rPr lang="en-IT" dirty="0"/>
              <a:t>ipm-based dosimeter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6D97-F28D-863F-7394-B4485F009594}"/>
              </a:ext>
            </a:extLst>
          </p:cNvPr>
          <p:cNvGrpSpPr/>
          <p:nvPr/>
        </p:nvGrpSpPr>
        <p:grpSpPr>
          <a:xfrm>
            <a:off x="1219167" y="3190658"/>
            <a:ext cx="1369963" cy="503144"/>
            <a:chOff x="3937816" y="3187584"/>
            <a:chExt cx="1369963" cy="50314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592A5415-E781-30D0-976C-D44D683008C8}"/>
                </a:ext>
              </a:extLst>
            </p:cNvPr>
            <p:cNvSpPr/>
            <p:nvPr/>
          </p:nvSpPr>
          <p:spPr>
            <a:xfrm>
              <a:off x="4186940" y="3187584"/>
              <a:ext cx="641679" cy="261728"/>
            </a:xfrm>
            <a:prstGeom prst="cube">
              <a:avLst>
                <a:gd name="adj" fmla="val 82665"/>
              </a:avLst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endParaRPr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AF5F6406-2F0E-5684-44A0-04C7F961F9FA}"/>
                </a:ext>
              </a:extLst>
            </p:cNvPr>
            <p:cNvSpPr/>
            <p:nvPr/>
          </p:nvSpPr>
          <p:spPr>
            <a:xfrm>
              <a:off x="4666100" y="3187584"/>
              <a:ext cx="641679" cy="261728"/>
            </a:xfrm>
            <a:prstGeom prst="cube">
              <a:avLst>
                <a:gd name="adj" fmla="val 82665"/>
              </a:avLst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endParaRPr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B07149B-604E-BF98-2139-A598587595C1}"/>
                </a:ext>
              </a:extLst>
            </p:cNvPr>
            <p:cNvSpPr/>
            <p:nvPr/>
          </p:nvSpPr>
          <p:spPr>
            <a:xfrm>
              <a:off x="3937816" y="3429000"/>
              <a:ext cx="641679" cy="261728"/>
            </a:xfrm>
            <a:prstGeom prst="cube">
              <a:avLst>
                <a:gd name="adj" fmla="val 82665"/>
              </a:avLst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endParaRP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45F54614-AA5B-329B-428D-9FA706C96F56}"/>
                </a:ext>
              </a:extLst>
            </p:cNvPr>
            <p:cNvSpPr/>
            <p:nvPr/>
          </p:nvSpPr>
          <p:spPr>
            <a:xfrm>
              <a:off x="4416976" y="3429000"/>
              <a:ext cx="641679" cy="261728"/>
            </a:xfrm>
            <a:prstGeom prst="cube">
              <a:avLst>
                <a:gd name="adj" fmla="val 82665"/>
              </a:avLst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endParaRPr>
            </a:p>
          </p:txBody>
        </p:sp>
      </p:grpSp>
      <p:sp>
        <p:nvSpPr>
          <p:cNvPr id="4" name="Cube 3">
            <a:extLst>
              <a:ext uri="{FF2B5EF4-FFF2-40B4-BE49-F238E27FC236}">
                <a16:creationId xmlns:a16="http://schemas.microsoft.com/office/drawing/2014/main" id="{E117E8C9-99F3-FFED-75FF-7C62B956BA74}"/>
              </a:ext>
            </a:extLst>
          </p:cNvPr>
          <p:cNvSpPr/>
          <p:nvPr/>
        </p:nvSpPr>
        <p:spPr>
          <a:xfrm>
            <a:off x="1481328" y="2682790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A8787AB4-79E6-7336-DF94-D0A111D3FDDC}"/>
              </a:ext>
            </a:extLst>
          </p:cNvPr>
          <p:cNvSpPr/>
          <p:nvPr/>
        </p:nvSpPr>
        <p:spPr>
          <a:xfrm>
            <a:off x="1993392" y="2682790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CABBD290-1383-811D-BE99-0723DC9C2F4D}"/>
              </a:ext>
            </a:extLst>
          </p:cNvPr>
          <p:cNvSpPr/>
          <p:nvPr/>
        </p:nvSpPr>
        <p:spPr>
          <a:xfrm>
            <a:off x="1304544" y="2893102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5A1B836E-DF1A-C264-A48F-AB2B6CB9E786}"/>
              </a:ext>
            </a:extLst>
          </p:cNvPr>
          <p:cNvSpPr/>
          <p:nvPr/>
        </p:nvSpPr>
        <p:spPr>
          <a:xfrm>
            <a:off x="1816608" y="2893102"/>
            <a:ext cx="457200" cy="618194"/>
          </a:xfrm>
          <a:prstGeom prst="cub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8194" name="Picture 2" descr="2x2 SiPM Array Board | Details | Hackaday.io">
            <a:extLst>
              <a:ext uri="{FF2B5EF4-FFF2-40B4-BE49-F238E27FC236}">
                <a16:creationId xmlns:a16="http://schemas.microsoft.com/office/drawing/2014/main" id="{48384DC2-0DA6-FA36-935E-170E55E92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5544" r="12006" b="6396"/>
          <a:stretch>
            <a:fillRect/>
          </a:stretch>
        </p:blipFill>
        <p:spPr bwMode="auto">
          <a:xfrm>
            <a:off x="2691789" y="4289961"/>
            <a:ext cx="1933491" cy="17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48D98BBA-7424-1B27-4254-CDF7E267B8D5}"/>
              </a:ext>
            </a:extLst>
          </p:cNvPr>
          <p:cNvCxnSpPr>
            <a:stCxn id="8194" idx="0"/>
          </p:cNvCxnSpPr>
          <p:nvPr/>
        </p:nvCxnSpPr>
        <p:spPr>
          <a:xfrm rot="16200000" flipV="1">
            <a:off x="2695298" y="3326724"/>
            <a:ext cx="778665" cy="1147810"/>
          </a:xfrm>
          <a:prstGeom prst="bentConnector2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Medical applications of silicon photomultipliers">
            <a:extLst>
              <a:ext uri="{FF2B5EF4-FFF2-40B4-BE49-F238E27FC236}">
                <a16:creationId xmlns:a16="http://schemas.microsoft.com/office/drawing/2014/main" id="{1DBD4222-7031-899E-1313-3CFD25069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7"/>
          <a:stretch>
            <a:fillRect/>
          </a:stretch>
        </p:blipFill>
        <p:spPr bwMode="auto">
          <a:xfrm>
            <a:off x="1188721" y="4903884"/>
            <a:ext cx="1162382" cy="10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0D7B64-655E-7421-576D-14DEBD6C6363}"/>
              </a:ext>
            </a:extLst>
          </p:cNvPr>
          <p:cNvSpPr txBox="1"/>
          <p:nvPr/>
        </p:nvSpPr>
        <p:spPr>
          <a:xfrm>
            <a:off x="4806344" y="4456099"/>
            <a:ext cx="2298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Hamamatsu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S13360-2050VE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2x2 mm</a:t>
            </a:r>
            <a:r>
              <a:rPr kumimoji="0" lang="en-IT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2</a:t>
            </a: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– 50 um pitch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53 V typ V</a:t>
            </a:r>
            <a:r>
              <a:rPr kumimoji="0" lang="en-IT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breakdown</a:t>
            </a:r>
            <a:endParaRPr kumimoji="0" lang="en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Glass Epoxy Package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Peak wavelenght 450 nm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10</a:t>
            </a:r>
            <a:r>
              <a:rPr kumimoji="0" lang="en-IT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6</a:t>
            </a: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gain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300 kHz DCR @ 0.5 phe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A528DA-DDD8-3222-E539-D0DBCD75E94F}"/>
              </a:ext>
            </a:extLst>
          </p:cNvPr>
          <p:cNvSpPr/>
          <p:nvPr/>
        </p:nvSpPr>
        <p:spPr>
          <a:xfrm>
            <a:off x="4316627" y="2183028"/>
            <a:ext cx="2619633" cy="17587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72C8E-9C52-3CF8-B1A5-C4D8693A7686}"/>
              </a:ext>
            </a:extLst>
          </p:cNvPr>
          <p:cNvSpPr txBox="1"/>
          <p:nvPr/>
        </p:nvSpPr>
        <p:spPr>
          <a:xfrm>
            <a:off x="4395111" y="2299389"/>
            <a:ext cx="2298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Calcium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Fluoride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Scintillator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CaF</a:t>
            </a:r>
            <a:r>
              <a:rPr kumimoji="0" lang="it-IT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2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(Eu)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- 2x2x3 mm</a:t>
            </a:r>
            <a:r>
              <a:rPr kumimoji="0" lang="it-IT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3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Non-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igroscopic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chemically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inert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1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decay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435 nm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peak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emission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Suitable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for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charged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particles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</a:t>
            </a:r>
            <a:b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&lt; 100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keV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gamma rays, X-rays</a:t>
            </a:r>
            <a:b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Suitable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for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harsh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environments</a:t>
            </a:r>
            <a:endParaRPr kumimoji="0" lang="en-IT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550CE-AB7D-9BC3-D91E-DDECCAD5BCFE}"/>
              </a:ext>
            </a:extLst>
          </p:cNvPr>
          <p:cNvSpPr/>
          <p:nvPr/>
        </p:nvSpPr>
        <p:spPr>
          <a:xfrm>
            <a:off x="7475974" y="994787"/>
            <a:ext cx="4270549" cy="462224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0B777-CC98-E356-63D6-86DA2C37E2AB}"/>
              </a:ext>
            </a:extLst>
          </p:cNvPr>
          <p:cNvSpPr txBox="1"/>
          <p:nvPr/>
        </p:nvSpPr>
        <p:spPr>
          <a:xfrm>
            <a:off x="7594351" y="1482919"/>
            <a:ext cx="40275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Space dosimetry: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Based on harsh-environment capable scintillators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Very high SNR, threshold well above 1 phe ⇢ DCR suppressed, ideal with very low readout bandwidth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Charged particles detection with coincidence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Soft X and Gamma Rays detection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dE/dx measurements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Dose measurements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Correlation measurements with SEUs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Basic particle identification capabilities using coincidence and dE/dx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880B71-D814-9054-0BAB-44B491463DE2}"/>
              </a:ext>
            </a:extLst>
          </p:cNvPr>
          <p:cNvSpPr txBox="1"/>
          <p:nvPr/>
        </p:nvSpPr>
        <p:spPr>
          <a:xfrm>
            <a:off x="2752391" y="2419863"/>
            <a:ext cx="115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4+4 cells</a:t>
            </a:r>
          </a:p>
        </p:txBody>
      </p:sp>
    </p:spTree>
    <p:extLst>
      <p:ext uri="{BB962C8B-B14F-4D97-AF65-F5344CB8AC3E}">
        <p14:creationId xmlns:p14="http://schemas.microsoft.com/office/powerpoint/2010/main" val="397166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43F46-E390-EF4B-7C39-B3CA92BAC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5501AC-DE97-4596-202C-EC6D83C55D6F}"/>
              </a:ext>
            </a:extLst>
          </p:cNvPr>
          <p:cNvSpPr txBox="1"/>
          <p:nvPr/>
        </p:nvSpPr>
        <p:spPr>
          <a:xfrm>
            <a:off x="879677" y="2222339"/>
            <a:ext cx="1088877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400" b="1" dirty="0"/>
              <a:t>3. </a:t>
            </a:r>
            <a:r>
              <a:rPr lang="en-IT" sz="5400" b="1" dirty="0">
                <a:latin typeface="Calisto MT" panose="02040603050505030304" pitchFamily="18" charset="77"/>
              </a:rPr>
              <a:t>QRNG  in SPACE</a:t>
            </a:r>
          </a:p>
          <a:p>
            <a:endParaRPr lang="en-IT" sz="5400" b="1" dirty="0">
              <a:latin typeface="Calisto MT" panose="02040603050505030304" pitchFamily="18" charset="77"/>
            </a:endParaRPr>
          </a:p>
          <a:p>
            <a:r>
              <a:rPr lang="it-IT" sz="4400" b="1" dirty="0" err="1">
                <a:latin typeface="Calisto MT" panose="02040603050505030304" pitchFamily="18" charset="77"/>
              </a:rPr>
              <a:t>UniInsubria</a:t>
            </a:r>
            <a:r>
              <a:rPr lang="it-IT" sz="4400" b="1" dirty="0">
                <a:latin typeface="Calisto MT" panose="02040603050505030304" pitchFamily="18" charset="77"/>
              </a:rPr>
              <a:t>, TIFPA, </a:t>
            </a:r>
            <a:r>
              <a:rPr lang="it-IT" sz="4400" b="1" dirty="0" err="1">
                <a:latin typeface="Calisto MT" panose="02040603050505030304" pitchFamily="18" charset="77"/>
              </a:rPr>
              <a:t>UniTN</a:t>
            </a:r>
            <a:r>
              <a:rPr lang="it-IT" sz="4400" b="1" dirty="0">
                <a:latin typeface="Calisto MT" panose="02040603050505030304" pitchFamily="18" charset="77"/>
              </a:rPr>
              <a:t>,  </a:t>
            </a:r>
            <a:r>
              <a:rPr lang="it-IT" sz="4400" b="1" dirty="0" err="1">
                <a:latin typeface="Calisto MT" panose="02040603050505030304" pitchFamily="18" charset="77"/>
              </a:rPr>
              <a:t>UniTo</a:t>
            </a:r>
            <a:endParaRPr lang="en-IT" sz="4400" b="1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416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4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0B8E6"/>
          </a:solidFill>
          <a:ln w="12700">
            <a:solidFill>
              <a:srgbClr val="00B8E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488" y="219456"/>
            <a:ext cx="1828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RANDOM POWER QRNG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365992" y="182880"/>
            <a:ext cx="502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01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2920" y="502920"/>
            <a:ext cx="7635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Quantum dark pulses to random bits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1208" y="1024128"/>
            <a:ext cx="745236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Tunneling avalanche pulses in silicon replace the external light source of a photonic QRNG.</a:t>
            </a:r>
          </a:p>
        </p:txBody>
      </p:sp>
      <p:sp>
        <p:nvSpPr>
          <p:cNvPr id="9" name="Text 5"/>
          <p:cNvSpPr/>
          <p:nvPr/>
        </p:nvSpPr>
        <p:spPr>
          <a:xfrm>
            <a:off x="594360" y="2057400"/>
            <a:ext cx="1645920" cy="685800"/>
          </a:xfrm>
          <a:prstGeom prst="rect">
            <a:avLst/>
          </a:prstGeom>
          <a:solidFill>
            <a:srgbClr val="0E2A46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SiPM in darkness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Avalanche p–n junctions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2560320" y="2057400"/>
            <a:ext cx="1783080" cy="685800"/>
          </a:xfrm>
          <a:prstGeom prst="rect">
            <a:avLst/>
          </a:prstGeom>
          <a:solidFill>
            <a:srgbClr val="16284B">
              <a:alpha val="95000"/>
            </a:srgbClr>
          </a:solidFill>
          <a:ln w="13970">
            <a:solidFill>
              <a:srgbClr val="7A5CFF">
                <a:alpha val="90000"/>
              </a:srgbClr>
            </a:solidFill>
          </a:ln>
        </p:spPr>
        <p:txBody>
          <a:bodyPr wrap="square" lIns="762" tIns="762" rIns="762" bIns="76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Quantum carrier generation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thermal / field / tunnelling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663440" y="2057400"/>
            <a:ext cx="1645920" cy="685800"/>
          </a:xfrm>
          <a:prstGeom prst="rect">
            <a:avLst/>
          </a:prstGeom>
          <a:solidFill>
            <a:srgbClr val="0D3350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Sub-ns pulse timing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FPGA TDC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629400" y="2057400"/>
            <a:ext cx="1645920" cy="685800"/>
          </a:xfrm>
          <a:prstGeom prst="rect">
            <a:avLst/>
          </a:prstGeom>
          <a:solidFill>
            <a:srgbClr val="183549">
              <a:alpha val="95000"/>
            </a:srgbClr>
          </a:solidFill>
          <a:ln w="13970">
            <a:solidFill>
              <a:srgbClr val="7AE582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Extraction + health tests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raw random stream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2267712" y="2404872"/>
            <a:ext cx="274320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4370832" y="2404872"/>
            <a:ext cx="265176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336792" y="2404872"/>
            <a:ext cx="265176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658368" y="3886200"/>
            <a:ext cx="6263640" cy="0"/>
          </a:xfrm>
          <a:prstGeom prst="line">
            <a:avLst/>
          </a:prstGeom>
          <a:noFill/>
          <a:ln w="16510">
            <a:solidFill>
              <a:srgbClr val="2B466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86868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83667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1261872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1229868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187452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184251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3" name="Shape 19"/>
          <p:cNvSpPr/>
          <p:nvPr/>
        </p:nvSpPr>
        <p:spPr>
          <a:xfrm>
            <a:off x="228600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4" name="Shape 20"/>
          <p:cNvSpPr/>
          <p:nvPr/>
        </p:nvSpPr>
        <p:spPr>
          <a:xfrm>
            <a:off x="225399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5" name="Shape 21"/>
          <p:cNvSpPr/>
          <p:nvPr/>
        </p:nvSpPr>
        <p:spPr>
          <a:xfrm>
            <a:off x="292608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6" name="Shape 22"/>
          <p:cNvSpPr/>
          <p:nvPr/>
        </p:nvSpPr>
        <p:spPr>
          <a:xfrm>
            <a:off x="289407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374904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371703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9" name="Shape 25"/>
          <p:cNvSpPr/>
          <p:nvPr/>
        </p:nvSpPr>
        <p:spPr>
          <a:xfrm>
            <a:off x="4233672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Shape 26"/>
          <p:cNvSpPr/>
          <p:nvPr/>
        </p:nvSpPr>
        <p:spPr>
          <a:xfrm>
            <a:off x="4201668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5020056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4988052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3" name="Shape 29"/>
          <p:cNvSpPr/>
          <p:nvPr/>
        </p:nvSpPr>
        <p:spPr>
          <a:xfrm>
            <a:off x="553212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" name="Shape 30"/>
          <p:cNvSpPr/>
          <p:nvPr/>
        </p:nvSpPr>
        <p:spPr>
          <a:xfrm>
            <a:off x="550011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626364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623163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7" name="Shape 33"/>
          <p:cNvSpPr/>
          <p:nvPr/>
        </p:nvSpPr>
        <p:spPr>
          <a:xfrm>
            <a:off x="6675120" y="3776472"/>
            <a:ext cx="0" cy="0"/>
          </a:xfrm>
          <a:prstGeom prst="line">
            <a:avLst/>
          </a:prstGeom>
          <a:noFill/>
          <a:ln w="22860">
            <a:solidFill>
              <a:srgbClr val="3F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8" name="Shape 34"/>
          <p:cNvSpPr/>
          <p:nvPr/>
        </p:nvSpPr>
        <p:spPr>
          <a:xfrm>
            <a:off x="6643116" y="3803904"/>
            <a:ext cx="64008" cy="64008"/>
          </a:xfrm>
          <a:prstGeom prst="ellipse">
            <a:avLst/>
          </a:prstGeom>
          <a:solidFill>
            <a:srgbClr val="F7D046"/>
          </a:solidFill>
          <a:ln w="12700">
            <a:solidFill>
              <a:srgbClr val="F7D04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9" name="Text 35"/>
          <p:cNvSpPr/>
          <p:nvPr/>
        </p:nvSpPr>
        <p:spPr>
          <a:xfrm>
            <a:off x="685800" y="4160519"/>
            <a:ext cx="7287768" cy="457191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entropy is in the stochastic arrival times, not in a deterministic algorithmic seed.</a:t>
            </a:r>
          </a:p>
        </p:txBody>
      </p:sp>
      <p:sp>
        <p:nvSpPr>
          <p:cNvPr id="40" name="Text 36"/>
          <p:cNvSpPr/>
          <p:nvPr/>
        </p:nvSpPr>
        <p:spPr>
          <a:xfrm>
            <a:off x="731520" y="5074920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Poisson-like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731520" y="5422392"/>
            <a:ext cx="173736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arrival-time statistics</a:t>
            </a:r>
          </a:p>
        </p:txBody>
      </p:sp>
      <p:sp>
        <p:nvSpPr>
          <p:cNvPr id="42" name="Text 38"/>
          <p:cNvSpPr/>
          <p:nvPr/>
        </p:nvSpPr>
        <p:spPr>
          <a:xfrm>
            <a:off x="2697480" y="5074920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E58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40%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3" name="Text 39"/>
          <p:cNvSpPr/>
          <p:nvPr/>
        </p:nvSpPr>
        <p:spPr>
          <a:xfrm>
            <a:off x="2697480" y="5422392"/>
            <a:ext cx="192024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reported bit extraction efficiency</a:t>
            </a:r>
          </a:p>
        </p:txBody>
      </p:sp>
      <p:sp>
        <p:nvSpPr>
          <p:cNvPr id="44" name="Text 40"/>
          <p:cNvSpPr/>
          <p:nvPr/>
        </p:nvSpPr>
        <p:spPr>
          <a:xfrm>
            <a:off x="4800600" y="5074920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D04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&gt;1 Mb/s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5" name="Text 41"/>
          <p:cNvSpPr/>
          <p:nvPr/>
        </p:nvSpPr>
        <p:spPr>
          <a:xfrm>
            <a:off x="4800600" y="5422392"/>
            <a:ext cx="192024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prototype board throughput</a:t>
            </a:r>
          </a:p>
        </p:txBody>
      </p:sp>
      <p:sp>
        <p:nvSpPr>
          <p:cNvPr id="46" name="Text 42"/>
          <p:cNvSpPr/>
          <p:nvPr/>
        </p:nvSpPr>
        <p:spPr>
          <a:xfrm>
            <a:off x="6995160" y="5074920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5C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ASIC path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7" name="Text 43"/>
          <p:cNvSpPr/>
          <p:nvPr/>
        </p:nvSpPr>
        <p:spPr>
          <a:xfrm>
            <a:off x="6995160" y="5422392"/>
            <a:ext cx="192024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single-chip integration target</a:t>
            </a:r>
          </a:p>
        </p:txBody>
      </p:sp>
      <p:sp>
        <p:nvSpPr>
          <p:cNvPr id="48" name="Text 44"/>
          <p:cNvSpPr/>
          <p:nvPr/>
        </p:nvSpPr>
        <p:spPr>
          <a:xfrm>
            <a:off x="685800" y="5806440"/>
            <a:ext cx="9966960" cy="3200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Key design asset for space: the source is internal, compact, electrically readable, and tolerant of rate changes with temperature.</a:t>
            </a:r>
          </a:p>
        </p:txBody>
      </p:sp>
      <p:sp>
        <p:nvSpPr>
          <p:cNvPr id="49" name="Text 45"/>
          <p:cNvSpPr/>
          <p:nvPr/>
        </p:nvSpPr>
        <p:spPr>
          <a:xfrm>
            <a:off x="502920" y="6583680"/>
            <a:ext cx="10972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Sources: Caccia et al., Nuclear Instruments and Methods A 980 (2020) 164480; Random Power leaflet 2026.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6E3C791-87AA-7B85-AD64-1075C3A2B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124" y="388620"/>
            <a:ext cx="4463935" cy="163677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79CCAFC-15DF-75D4-EA02-75287FBB5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92" y="2462286"/>
            <a:ext cx="3647283" cy="25029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4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0B8E6"/>
          </a:solidFill>
          <a:ln w="12700">
            <a:solidFill>
              <a:srgbClr val="00B8E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488" y="219456"/>
            <a:ext cx="1828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NANOSAT_Q INTEGRATION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365992" y="182880"/>
            <a:ext cx="502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02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18722"/>
            <a:ext cx="7635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Payload-to-security integration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4474" y="1527049"/>
            <a:ext cx="868810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 practical route is to fly the board as a supervised technology demonstrator, then expose its entropy to the onboard crypto stack.</a:t>
            </a:r>
          </a:p>
        </p:txBody>
      </p:sp>
      <p:sp>
        <p:nvSpPr>
          <p:cNvPr id="7" name="Shape 5"/>
          <p:cNvSpPr/>
          <p:nvPr/>
        </p:nvSpPr>
        <p:spPr>
          <a:xfrm>
            <a:off x="2057400" y="3955000"/>
            <a:ext cx="822960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480560" y="3955000"/>
            <a:ext cx="804672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720840" y="3955000"/>
            <a:ext cx="777240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823960" y="3955000"/>
            <a:ext cx="777240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66928" y="3516088"/>
            <a:ext cx="1508760" cy="777240"/>
          </a:xfrm>
          <a:prstGeom prst="rect">
            <a:avLst/>
          </a:prstGeom>
          <a:solidFill>
            <a:srgbClr val="0F2D43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RaP SGB / ASIC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quantum entropy 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2880360" y="3516088"/>
            <a:ext cx="1600200" cy="777240"/>
          </a:xfrm>
          <a:prstGeom prst="rect">
            <a:avLst/>
          </a:prstGeom>
          <a:solidFill>
            <a:srgbClr val="172A49">
              <a:alpha val="95000"/>
            </a:srgbClr>
          </a:solidFill>
          <a:ln w="13970">
            <a:solidFill>
              <a:srgbClr val="7A5C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NANOSAT_Q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payload controller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285232" y="3516088"/>
            <a:ext cx="1463040" cy="777240"/>
          </a:xfrm>
          <a:prstGeom prst="rect">
            <a:avLst/>
          </a:prstGeom>
          <a:solidFill>
            <a:srgbClr val="0D334C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Entropy manager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health + buffering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498080" y="3516088"/>
            <a:ext cx="1371600" cy="777240"/>
          </a:xfrm>
          <a:prstGeom prst="rect">
            <a:avLst/>
          </a:prstGeom>
          <a:solidFill>
            <a:srgbClr val="193845">
              <a:alpha val="95000"/>
            </a:srgbClr>
          </a:solidFill>
          <a:ln w="13970">
            <a:solidFill>
              <a:srgbClr val="7AE582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On-board crypto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AES + PQC seeds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01200" y="3516088"/>
            <a:ext cx="1554480" cy="777240"/>
          </a:xfrm>
          <a:prstGeom prst="rect">
            <a:avLst/>
          </a:prstGeom>
          <a:solidFill>
            <a:srgbClr val="27354F">
              <a:alpha val="95000"/>
            </a:srgbClr>
          </a:solidFill>
          <a:ln w="13970">
            <a:solidFill>
              <a:srgbClr val="F7D046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UHF/S-band link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TM/TC security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58368" y="4689571"/>
            <a:ext cx="2880360" cy="310896"/>
          </a:xfrm>
          <a:prstGeom prst="rect">
            <a:avLst/>
          </a:prstGeom>
          <a:solidFill>
            <a:srgbClr val="1B75BB">
              <a:alpha val="90000"/>
            </a:srgbClr>
          </a:solidFill>
          <a:ln>
            <a:solidFill>
              <a:srgbClr val="1B75BB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Option A — near-term flight board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685799" y="5082762"/>
            <a:ext cx="3102429" cy="1261871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Single Generator Board or equivalent engineering model; USB/SPI interface; telemetry of raw timestamps, health flags, temperature, bias and rate.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3913632" y="4689571"/>
            <a:ext cx="2331720" cy="310896"/>
          </a:xfrm>
          <a:prstGeom prst="rect">
            <a:avLst/>
          </a:prstGeom>
          <a:solidFill>
            <a:srgbClr val="7A5CFF">
              <a:alpha val="90000"/>
            </a:srgbClr>
          </a:solidFill>
          <a:ln>
            <a:solidFill>
              <a:srgbClr val="7A5CFF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Option B — follow-on ASIC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3913632" y="5082763"/>
            <a:ext cx="2834640" cy="127101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After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board-level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validation: smaller mass, lower power, tamper-resistant configuration and direct integration in the spacecraft computer.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566928" y="2373562"/>
            <a:ext cx="1965960" cy="310896"/>
          </a:xfrm>
          <a:prstGeom prst="rect">
            <a:avLst/>
          </a:prstGeom>
          <a:solidFill>
            <a:srgbClr val="00B8E6">
              <a:alpha val="90000"/>
            </a:srgbClr>
          </a:solidFill>
          <a:ln>
            <a:solidFill>
              <a:srgbClr val="00B8E6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Mission role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566928" y="2812546"/>
            <a:ext cx="4000718" cy="630937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Non-critical payload during commissioning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Autonomous logging across orbital day/night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Progressive hand-over: from recorded entropy to live key material</a:t>
            </a:r>
          </a:p>
        </p:txBody>
      </p:sp>
      <p:sp>
        <p:nvSpPr>
          <p:cNvPr id="24" name="Text 20"/>
          <p:cNvSpPr/>
          <p:nvPr/>
        </p:nvSpPr>
        <p:spPr>
          <a:xfrm>
            <a:off x="5135226" y="2316921"/>
            <a:ext cx="3391989" cy="973831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Integration message: start as a technology payload; only after health monitoring is proven, allow it to feed real secure services.</a:t>
            </a:r>
          </a:p>
        </p:txBody>
      </p:sp>
      <p:sp>
        <p:nvSpPr>
          <p:cNvPr id="25" name="Text 21"/>
          <p:cNvSpPr/>
          <p:nvPr/>
        </p:nvSpPr>
        <p:spPr>
          <a:xfrm>
            <a:off x="502920" y="6583680"/>
            <a:ext cx="10972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" b="0" i="0" u="none" strike="noStrike" kern="1200" cap="none" spc="0" normalizeH="0" baseline="0" noProof="0" dirty="0">
                <a:ln>
                  <a:noFill/>
                </a:ln>
                <a:solidFill>
                  <a:srgbClr val="7790A8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Sources: Random Power leaflet 2026; NANOSAT_Q integration concept based on project payload architecture.</a:t>
            </a:r>
            <a:endParaRPr kumimoji="0" lang="en-US" sz="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1D6186-918B-383F-C9DA-9B67B640F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40" y="5000467"/>
            <a:ext cx="5461000" cy="1841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979600-BC48-FF9C-992A-98AF465A0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720" y="73152"/>
            <a:ext cx="2027792" cy="33796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4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0B8E6"/>
          </a:solidFill>
          <a:ln w="12700">
            <a:solidFill>
              <a:srgbClr val="00B8E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488" y="219456"/>
            <a:ext cx="1828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IN-ORBIT VALIDATION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365992" y="182880"/>
            <a:ext cx="502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03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2920" y="502920"/>
            <a:ext cx="7635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the space demo should produce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1208" y="1024128"/>
            <a:ext cx="745236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scientific output is not only “random bits”, but a reproducible validation dossier under real LEO conditions.</a:t>
            </a:r>
          </a:p>
        </p:txBody>
      </p:sp>
      <p:sp>
        <p:nvSpPr>
          <p:cNvPr id="9" name="Text 5"/>
          <p:cNvSpPr/>
          <p:nvPr/>
        </p:nvSpPr>
        <p:spPr>
          <a:xfrm>
            <a:off x="685800" y="1874520"/>
            <a:ext cx="2103120" cy="621792"/>
          </a:xfrm>
          <a:prstGeom prst="rect">
            <a:avLst/>
          </a:prstGeom>
          <a:solidFill>
            <a:srgbClr val="0B2C44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1. Raw evidence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time tags + metadata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108960" y="1874520"/>
            <a:ext cx="2103120" cy="621792"/>
          </a:xfrm>
          <a:prstGeom prst="rect">
            <a:avLst/>
          </a:prstGeom>
          <a:solidFill>
            <a:srgbClr val="172844">
              <a:alpha val="95000"/>
            </a:srgbClr>
          </a:solidFill>
          <a:ln w="13970">
            <a:solidFill>
              <a:srgbClr val="7A5C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2. Environmental map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rate vs T, bias, orbit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532120" y="1874520"/>
            <a:ext cx="2103120" cy="621792"/>
          </a:xfrm>
          <a:prstGeom prst="rect">
            <a:avLst/>
          </a:prstGeom>
          <a:solidFill>
            <a:srgbClr val="0D334C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3. Statistical dossier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NIST + TestU01 + BoolTest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2798064" y="2185416"/>
            <a:ext cx="283464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230368" y="2185416"/>
            <a:ext cx="283464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3081528" y="3136392"/>
            <a:ext cx="2834640" cy="310896"/>
          </a:xfrm>
          <a:prstGeom prst="rect">
            <a:avLst/>
          </a:prstGeom>
          <a:solidFill>
            <a:srgbClr val="1B75BB">
              <a:alpha val="90000"/>
            </a:srgbClr>
          </a:solidFill>
          <a:ln>
            <a:solidFill>
              <a:srgbClr val="1B75BB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Minimum validation products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32688" y="3621024"/>
            <a:ext cx="6702551" cy="105155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Compare flight stream with ground reference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Quantify min-entropy and autocorrelation over orbit segments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Correlate failures or rate shifts with radiation, thermal and mode changes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Demonstrate unattended reboot, calibration and health-test continuity</a:t>
            </a:r>
          </a:p>
        </p:txBody>
      </p:sp>
      <p:sp>
        <p:nvSpPr>
          <p:cNvPr id="16" name="Text 12"/>
          <p:cNvSpPr/>
          <p:nvPr/>
        </p:nvSpPr>
        <p:spPr>
          <a:xfrm>
            <a:off x="8447314" y="3033849"/>
            <a:ext cx="3602181" cy="344456"/>
          </a:xfrm>
          <a:prstGeom prst="rect">
            <a:avLst/>
          </a:prstGeom>
          <a:solidFill>
            <a:srgbClr val="7A5CFF">
              <a:alpha val="90000"/>
            </a:srgbClr>
          </a:solidFill>
          <a:ln>
            <a:solidFill>
              <a:srgbClr val="7A5CFF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Claim enabled by NANOSAT_Q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8447315" y="3500193"/>
            <a:ext cx="3602180" cy="1172387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First in-orbit validation of the Random Power dark-pulse / silicon-tunnelling QRNG approach, with a space-relevant board/chip architecture and a traceable entropy model.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1872340" y="5527550"/>
            <a:ext cx="9640390" cy="411475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D04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Important caveat: QRNGs have already flown on nanosatellites; the novelty here is this specific in-silico SiPM/ASIC approach.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502920" y="6583680"/>
            <a:ext cx="10972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" b="0" i="0" u="none" strike="noStrike" kern="1200" cap="none" spc="0" normalizeH="0" baseline="0" noProof="0" dirty="0">
                <a:ln>
                  <a:noFill/>
                </a:ln>
                <a:solidFill>
                  <a:srgbClr val="7790A8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Sources: Caccia et al. 2020; Reezwana et al., Communications Physics 2022 on SpooQy-1 QRNG in LEO.</a:t>
            </a:r>
            <a:endParaRPr kumimoji="0" lang="en-US" sz="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4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0B8E6"/>
          </a:solidFill>
          <a:ln w="12700">
            <a:solidFill>
              <a:srgbClr val="00B8E6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487" y="219456"/>
            <a:ext cx="307325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QUANTUM-SEEDED SATELLITE SECURITY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365992" y="182880"/>
            <a:ext cx="502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05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2920" y="502920"/>
            <a:ext cx="7635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Quantum-seeded satellite encryption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1208" y="1024128"/>
            <a:ext cx="745236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This is not QKD by itself. It is a practical path to make every onboard key depend on local quantum entropy.</a:t>
            </a:r>
          </a:p>
        </p:txBody>
      </p:sp>
      <p:sp>
        <p:nvSpPr>
          <p:cNvPr id="7" name="Shape 5"/>
          <p:cNvSpPr/>
          <p:nvPr/>
        </p:nvSpPr>
        <p:spPr>
          <a:xfrm>
            <a:off x="1627632" y="2907792"/>
            <a:ext cx="841248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041648" y="2907792"/>
            <a:ext cx="841248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446520" y="2907792"/>
            <a:ext cx="850392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034272" y="2907792"/>
            <a:ext cx="841248" cy="0"/>
          </a:xfrm>
          <a:prstGeom prst="line">
            <a:avLst/>
          </a:prstGeom>
          <a:noFill/>
          <a:ln w="16510">
            <a:solidFill>
              <a:srgbClr val="3FE5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3504" y="2468880"/>
            <a:ext cx="1033272" cy="877824"/>
          </a:xfrm>
          <a:prstGeom prst="rect">
            <a:avLst/>
          </a:prstGeom>
          <a:solidFill>
            <a:srgbClr val="0B2C44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QRNG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quantum entropy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2468880" y="2468880"/>
            <a:ext cx="1572768" cy="877824"/>
          </a:xfrm>
          <a:prstGeom prst="rect">
            <a:avLst/>
          </a:prstGeom>
          <a:solidFill>
            <a:srgbClr val="0D334C">
              <a:alpha val="95000"/>
            </a:srgbClr>
          </a:solidFill>
          <a:ln w="13970">
            <a:solidFill>
              <a:srgbClr val="3FE5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Entropy pool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health tested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882896" y="2468880"/>
            <a:ext cx="1572768" cy="877824"/>
          </a:xfrm>
          <a:prstGeom prst="rect">
            <a:avLst/>
          </a:prstGeom>
          <a:solidFill>
            <a:srgbClr val="172844">
              <a:alpha val="95000"/>
            </a:srgbClr>
          </a:solidFill>
          <a:ln w="13970">
            <a:solidFill>
              <a:srgbClr val="7A5CFF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Session keys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per contact / orbit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296912" y="2468880"/>
            <a:ext cx="1737360" cy="877824"/>
          </a:xfrm>
          <a:prstGeom prst="rect">
            <a:avLst/>
          </a:prstGeom>
          <a:solidFill>
            <a:srgbClr val="163642">
              <a:alpha val="95000"/>
            </a:srgbClr>
          </a:solidFill>
          <a:ln w="13970">
            <a:solidFill>
              <a:srgbClr val="7AE582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Authenticated encryption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telemetry + commands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75520" y="2468880"/>
            <a:ext cx="1609344" cy="877824"/>
          </a:xfrm>
          <a:prstGeom prst="rect">
            <a:avLst/>
          </a:prstGeom>
          <a:solidFill>
            <a:srgbClr val="2B354A">
              <a:alpha val="95000"/>
            </a:srgbClr>
          </a:solidFill>
          <a:ln w="13970">
            <a:solidFill>
              <a:srgbClr val="F7D046">
                <a:alpha val="9000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Ground segment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secure operations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2130552" y="4068427"/>
            <a:ext cx="2331720" cy="310896"/>
          </a:xfrm>
          <a:prstGeom prst="rect">
            <a:avLst/>
          </a:prstGeom>
          <a:solidFill>
            <a:srgbClr val="1B75BB">
              <a:alpha val="90000"/>
            </a:srgbClr>
          </a:solidFill>
          <a:ln>
            <a:solidFill>
              <a:srgbClr val="1B75BB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Operational concept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22960" y="4480559"/>
            <a:ext cx="4826726" cy="1536185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Refresh link-layer keys at each pass or operational mode change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Use PQC key exchange / signatures for authentication and key agreement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Use QRNG as the private local seed, not as a public downlink key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Export only certified randomness reports or public beacon data when desired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225246" y="4050792"/>
            <a:ext cx="1965960" cy="310896"/>
          </a:xfrm>
          <a:prstGeom prst="rect">
            <a:avLst/>
          </a:prstGeom>
          <a:solidFill>
            <a:srgbClr val="7A5CFF">
              <a:alpha val="90000"/>
            </a:srgbClr>
          </a:solidFill>
          <a:ln>
            <a:solidFill>
              <a:srgbClr val="7A5CFF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Value of the demo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492240" y="4334256"/>
            <a:ext cx="4983480" cy="11704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NANOSAT_Q can become a pathfinder for quantum-resilient satellite operations: the satellite is not just carrying a QRNG, it is demonstrating how quantum entropy hardens an entire spacecraft cyber layer.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0" name="Image 0" descr="/mnt/data/qrng_assets/leaflet_cover_right.png"/>
          <p:cNvPicPr>
            <a:picLocks noChangeAspect="1"/>
          </p:cNvPicPr>
          <p:nvPr/>
        </p:nvPicPr>
        <p:blipFill>
          <a:blip r:embed="rId3"/>
          <a:srcRect t="29621" b="29621"/>
          <a:stretch/>
        </p:blipFill>
        <p:spPr>
          <a:xfrm>
            <a:off x="8823960" y="640080"/>
            <a:ext cx="2606040" cy="1417320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777240" y="6144768"/>
            <a:ext cx="1014984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0" b="0" i="0" u="none" strike="noStrike" kern="1200" cap="none" spc="0" normalizeH="0" baseline="0" noProof="0" dirty="0">
                <a:ln>
                  <a:noFill/>
                </a:ln>
                <a:solidFill>
                  <a:srgbClr val="3FE5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Takeaway: fly the QRNG as a payload, validate it as an entropy source, then promote it to a spacecraft security primitive.</a:t>
            </a:r>
            <a:endParaRPr kumimoji="0" lang="en-US" sz="12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502920" y="6583680"/>
            <a:ext cx="10972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Sources: Random Power leaflet 2026; standard cryptographic architecture interpretation.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0D64B-5A9D-3B07-B9C6-45712B84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64C87-B86C-B5EF-CEFF-B76A0E885647}"/>
              </a:ext>
            </a:extLst>
          </p:cNvPr>
          <p:cNvSpPr txBox="1"/>
          <p:nvPr/>
        </p:nvSpPr>
        <p:spPr>
          <a:xfrm>
            <a:off x="1169045" y="1203766"/>
            <a:ext cx="92233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400" b="1" dirty="0"/>
              <a:t>3. HPC in SPACE 2</a:t>
            </a:r>
          </a:p>
          <a:p>
            <a:endParaRPr lang="en-IT" sz="5400" b="1" dirty="0"/>
          </a:p>
          <a:p>
            <a:r>
              <a:rPr lang="en-GB" sz="5400" b="1" dirty="0"/>
              <a:t>b</a:t>
            </a:r>
            <a:r>
              <a:rPr lang="en-IT" sz="5400" b="1" dirty="0"/>
              <a:t>y Astrodyne  </a:t>
            </a:r>
          </a:p>
          <a:p>
            <a:endParaRPr lang="en-IT" sz="5400" b="1" dirty="0"/>
          </a:p>
          <a:p>
            <a:r>
              <a:rPr lang="en-IT" sz="5400" b="1" dirty="0"/>
              <a:t>GPU Test Board</a:t>
            </a:r>
          </a:p>
        </p:txBody>
      </p:sp>
    </p:spTree>
    <p:extLst>
      <p:ext uri="{BB962C8B-B14F-4D97-AF65-F5344CB8AC3E}">
        <p14:creationId xmlns:p14="http://schemas.microsoft.com/office/powerpoint/2010/main" val="111003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AE488-181B-1D6C-D7E8-F657E1746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8F1687-0BB2-21E2-372D-D2EABC6DFA16}"/>
              </a:ext>
            </a:extLst>
          </p:cNvPr>
          <p:cNvSpPr txBox="1"/>
          <p:nvPr/>
        </p:nvSpPr>
        <p:spPr>
          <a:xfrm>
            <a:off x="879677" y="2222339"/>
            <a:ext cx="10718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T" sz="5400" b="1" dirty="0">
                <a:solidFill>
                  <a:srgbClr val="000000"/>
                </a:solidFill>
                <a:latin typeface="Calisto MT"/>
              </a:rPr>
              <a:t>4</a:t>
            </a:r>
            <a:r>
              <a:rPr kumimoji="0" lang="en-I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. </a:t>
            </a: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Advanced </a:t>
            </a:r>
            <a:r>
              <a:rPr kumimoji="0" 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two</a:t>
            </a: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 </a:t>
            </a:r>
            <a:r>
              <a:rPr kumimoji="0" 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phase</a:t>
            </a: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 </a:t>
            </a:r>
            <a:r>
              <a:rPr kumimoji="0" 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cooling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 panose="02040603050505030304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5400" b="1" dirty="0">
              <a:solidFill>
                <a:srgbClr val="000000"/>
              </a:solidFill>
              <a:latin typeface="Calisto MT" panose="02040603050505030304" pitchFamily="18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b="1" dirty="0">
                <a:solidFill>
                  <a:srgbClr val="000000"/>
                </a:solidFill>
                <a:latin typeface="Calisto MT" panose="02040603050505030304" pitchFamily="18" charset="77"/>
              </a:rPr>
              <a:t>b</a:t>
            </a: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y NLR  (Holland)</a:t>
            </a:r>
            <a:endParaRPr kumimoji="0" lang="en-IT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 panose="0204060305050503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24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B2E3-1889-03A2-0084-C4DCF8018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CD9D-1C8F-332E-8BB3-59BCB201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miniMPL.m4v">
            <a:hlinkClick r:id="" action="ppaction://media"/>
            <a:extLst>
              <a:ext uri="{FF2B5EF4-FFF2-40B4-BE49-F238E27FC236}">
                <a16:creationId xmlns:a16="http://schemas.microsoft.com/office/drawing/2014/main" id="{FA48DFFB-EFF1-1EF5-7EAB-92DA850120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miniMPL.m4v">
            <a:hlinkClick r:id="" action="ppaction://media"/>
            <a:extLst>
              <a:ext uri="{FF2B5EF4-FFF2-40B4-BE49-F238E27FC236}">
                <a16:creationId xmlns:a16="http://schemas.microsoft.com/office/drawing/2014/main" id="{9BF0D8A1-AD26-DA58-6DCB-DEE718917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E82B3-BD7F-9440-62B5-42E37F68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78E888A1-EF7B-1259-E7D4-C95364CA5B18}"/>
              </a:ext>
            </a:extLst>
          </p:cNvPr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1F365C"/>
          </a:solidFill>
          <a:ln w="12700">
            <a:solidFill>
              <a:srgbClr val="1F365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3D6A8F2-173A-8A85-D7E6-B3CC2811DF14}"/>
              </a:ext>
            </a:extLst>
          </p:cNvPr>
          <p:cNvSpPr/>
          <p:nvPr/>
        </p:nvSpPr>
        <p:spPr>
          <a:xfrm>
            <a:off x="502920" y="384048"/>
            <a:ext cx="2011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C1780C2-0FEF-235E-3D16-D11BC8657A87}"/>
              </a:ext>
            </a:extLst>
          </p:cNvPr>
          <p:cNvSpPr/>
          <p:nvPr/>
        </p:nvSpPr>
        <p:spPr>
          <a:xfrm>
            <a:off x="502920" y="768096"/>
            <a:ext cx="11155680" cy="0"/>
          </a:xfrm>
          <a:prstGeom prst="line">
            <a:avLst/>
          </a:prstGeom>
          <a:noFill/>
          <a:ln w="15240">
            <a:solidFill>
              <a:srgbClr val="D7DD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177BEC9-83B7-11B5-4FE7-ABF746A06E8F}"/>
              </a:ext>
            </a:extLst>
          </p:cNvPr>
          <p:cNvSpPr/>
          <p:nvPr/>
        </p:nvSpPr>
        <p:spPr>
          <a:xfrm>
            <a:off x="502920" y="914400"/>
            <a:ext cx="49377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1F365C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Mini-MPL for CubeSat thermal control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2D00C8F-808C-A803-16C9-C67878F229EB}"/>
              </a:ext>
            </a:extLst>
          </p:cNvPr>
          <p:cNvSpPr/>
          <p:nvPr/>
        </p:nvSpPr>
        <p:spPr>
          <a:xfrm>
            <a:off x="502920" y="1856232"/>
            <a:ext cx="4754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67085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Design and modelling of a compact mechanically pumped loop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60D0DCF-FDF2-E7F4-5935-EF38E4F6BDD6}"/>
              </a:ext>
            </a:extLst>
          </p:cNvPr>
          <p:cNvSpPr/>
          <p:nvPr/>
        </p:nvSpPr>
        <p:spPr>
          <a:xfrm>
            <a:off x="621792" y="2212848"/>
            <a:ext cx="4709160" cy="3063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 fontScale="92500"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1F243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Proposes a compact active thermal-control loop for CubeSats, intended for missions where passive solutions become insufficient above roughly 20 W.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1F243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Core ideas are the multi-parallel micro-pump, flexible tubing, and a heat-switch function that limits over-cooling during eclipse.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1F243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The demonstrator integrated in a 2U structure showed 20 W steady-state heat transport and about 10 W orbit-independent capability, with future iterations targeting higher margins.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FB585D50-3C0E-8EEA-B0E7-C8945E26915A}"/>
              </a:ext>
            </a:extLst>
          </p:cNvPr>
          <p:cNvSpPr/>
          <p:nvPr/>
        </p:nvSpPr>
        <p:spPr>
          <a:xfrm>
            <a:off x="621792" y="5650992"/>
            <a:ext cx="4160520" cy="530352"/>
          </a:xfrm>
          <a:prstGeom prst="roundRect">
            <a:avLst>
              <a:gd name="adj" fmla="val 13793"/>
            </a:avLst>
          </a:prstGeom>
          <a:solidFill>
            <a:srgbClr val="E9F2FF"/>
          </a:solidFill>
          <a:ln w="12700">
            <a:solidFill>
              <a:srgbClr val="D5E5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468187F3-122A-C7DB-4E78-AECB9EA98D72}"/>
              </a:ext>
            </a:extLst>
          </p:cNvPr>
          <p:cNvSpPr/>
          <p:nvPr/>
        </p:nvSpPr>
        <p:spPr>
          <a:xfrm>
            <a:off x="804672" y="5806440"/>
            <a:ext cx="3840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3F6FB5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Takeaway: system-level paper moving from concept to integrated prototype.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D23BA569-55C6-4E3A-6518-65E803690D90}"/>
              </a:ext>
            </a:extLst>
          </p:cNvPr>
          <p:cNvSpPr/>
          <p:nvPr/>
        </p:nvSpPr>
        <p:spPr>
          <a:xfrm>
            <a:off x="5897880" y="1115568"/>
            <a:ext cx="6128758" cy="4974310"/>
          </a:xfrm>
          <a:prstGeom prst="roundRect">
            <a:avLst>
              <a:gd name="adj" fmla="val 2202"/>
            </a:avLst>
          </a:prstGeom>
          <a:solidFill>
            <a:srgbClr val="FFFFFF"/>
          </a:solidFill>
          <a:ln w="12700">
            <a:solidFill>
              <a:srgbClr val="D7DDE8"/>
            </a:solidFill>
            <a:prstDash val="solid"/>
          </a:ln>
          <a:effectLst>
            <a:outerShdw blurRad="19050" dist="635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1" name="Image 0" descr="/mnt/data/crop1c_doc1.png">
            <a:extLst>
              <a:ext uri="{FF2B5EF4-FFF2-40B4-BE49-F238E27FC236}">
                <a16:creationId xmlns:a16="http://schemas.microsoft.com/office/drawing/2014/main" id="{226CD587-131B-91C8-0311-F71F110B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2" y="2130552"/>
            <a:ext cx="6366066" cy="1752456"/>
          </a:xfrm>
          <a:prstGeom prst="rect">
            <a:avLst/>
          </a:prstGeom>
        </p:spPr>
      </p:pic>
      <p:sp>
        <p:nvSpPr>
          <p:cNvPr id="12" name="Text 9">
            <a:extLst>
              <a:ext uri="{FF2B5EF4-FFF2-40B4-BE49-F238E27FC236}">
                <a16:creationId xmlns:a16="http://schemas.microsoft.com/office/drawing/2014/main" id="{856356C7-E9D0-37BC-5D75-113734C31532}"/>
              </a:ext>
            </a:extLst>
          </p:cNvPr>
          <p:cNvSpPr/>
          <p:nvPr/>
        </p:nvSpPr>
        <p:spPr>
          <a:xfrm>
            <a:off x="6099048" y="5788152"/>
            <a:ext cx="5312664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667085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Integrated mini-MPL prototype and schematic (from Figure 10).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359D9-8BB5-AAE5-FF67-CB1B463E4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4E6C4-7075-BD05-5D37-C6FE1BC7B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68" y="0"/>
            <a:ext cx="62185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7FCFF-A944-AB2E-48F5-7299DC5418A9}"/>
              </a:ext>
            </a:extLst>
          </p:cNvPr>
          <p:cNvSpPr txBox="1"/>
          <p:nvPr/>
        </p:nvSpPr>
        <p:spPr>
          <a:xfrm>
            <a:off x="304800" y="286109"/>
            <a:ext cx="5519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/>
              <a:t>6U nanosat </a:t>
            </a:r>
          </a:p>
          <a:p>
            <a:r>
              <a:rPr lang="en-IT" sz="3200" b="1" dirty="0"/>
              <a:t>AstroDyne  with 2ND Space </a:t>
            </a:r>
          </a:p>
          <a:p>
            <a:endParaRPr lang="en-IT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C2458-E8D8-EF84-27F2-3DB16BFB57F3}"/>
              </a:ext>
            </a:extLst>
          </p:cNvPr>
          <p:cNvSpPr txBox="1"/>
          <p:nvPr/>
        </p:nvSpPr>
        <p:spPr>
          <a:xfrm>
            <a:off x="304800" y="1649435"/>
            <a:ext cx="6096000" cy="4072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Table 1 – Mission Overview (6U CubeSat)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Mission Type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6U CubeSat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Launch Date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Spring 2027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Payload Delivery Deadline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Fall </a:t>
            </a: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Orbit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Sun-Synchronous Orbit (SSO), ~520 km, LTAN 10:30 (preliminary)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Orbital Inclination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98°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Mission Duration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1200" kern="100" dirty="0">
                <a:effectLst/>
                <a:latin typeface="Segoe UI Symbol" panose="020B0502040204020203" pitchFamily="34" charset="0"/>
                <a:ea typeface="Aptos" panose="020B0004020202020204" pitchFamily="34" charset="0"/>
                <a:cs typeface="Segoe UI Symbol" panose="020B0502040204020203" pitchFamily="34" charset="0"/>
              </a:rPr>
              <a:t>⁠</a:t>
            </a:r>
            <a:r>
              <a:rPr lang="en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year</a:t>
            </a:r>
          </a:p>
        </p:txBody>
      </p:sp>
    </p:spTree>
    <p:extLst>
      <p:ext uri="{BB962C8B-B14F-4D97-AF65-F5344CB8AC3E}">
        <p14:creationId xmlns:p14="http://schemas.microsoft.com/office/powerpoint/2010/main" val="3771782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F82BD-FF17-48F7-F0E6-5B8A0663D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3BDCC07-993D-77E0-1D5E-B2289577A8DF}"/>
              </a:ext>
            </a:extLst>
          </p:cNvPr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1F365C"/>
          </a:solidFill>
          <a:ln w="12700">
            <a:solidFill>
              <a:srgbClr val="1F365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5028C9A-EB57-DA24-BC42-A7440B90FEE7}"/>
              </a:ext>
            </a:extLst>
          </p:cNvPr>
          <p:cNvSpPr/>
          <p:nvPr/>
        </p:nvSpPr>
        <p:spPr>
          <a:xfrm>
            <a:off x="502920" y="384048"/>
            <a:ext cx="2011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94ED5ED7-9FD9-A4AE-03DD-AE0328ADB050}"/>
              </a:ext>
            </a:extLst>
          </p:cNvPr>
          <p:cNvSpPr/>
          <p:nvPr/>
        </p:nvSpPr>
        <p:spPr>
          <a:xfrm>
            <a:off x="502920" y="768096"/>
            <a:ext cx="11155680" cy="0"/>
          </a:xfrm>
          <a:prstGeom prst="line">
            <a:avLst/>
          </a:prstGeom>
          <a:noFill/>
          <a:ln w="15240">
            <a:solidFill>
              <a:srgbClr val="D7DD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3552ECF-933F-FEA6-461F-ADF83BD81BD1}"/>
              </a:ext>
            </a:extLst>
          </p:cNvPr>
          <p:cNvSpPr/>
          <p:nvPr/>
        </p:nvSpPr>
        <p:spPr>
          <a:xfrm>
            <a:off x="502920" y="914400"/>
            <a:ext cx="49377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1F365C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Miniature heat exchanger for the mini-MPL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411EABD-3FFD-2811-2FEA-CEADA927B258}"/>
              </a:ext>
            </a:extLst>
          </p:cNvPr>
          <p:cNvSpPr/>
          <p:nvPr/>
        </p:nvSpPr>
        <p:spPr>
          <a:xfrm>
            <a:off x="502920" y="1856232"/>
            <a:ext cx="4754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67085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Component-level design, modelling, and validation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541D6A1-7945-8604-46A4-F43032BB81D0}"/>
              </a:ext>
            </a:extLst>
          </p:cNvPr>
          <p:cNvSpPr/>
          <p:nvPr/>
        </p:nvSpPr>
        <p:spPr>
          <a:xfrm>
            <a:off x="621792" y="2212848"/>
            <a:ext cx="4709160" cy="3063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 fontScale="92500" lnSpcReduction="10000"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1F243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Focuses on the payload heat exchanger of the loop, optimized for small CubeSat footprints, low mass, and low pressure drop in the 10-100 W range.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1F243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Compares several internal geometries; offset strip fins perform best in the trade-off study, while triangular and trapezoidal channels are also retained as promising options.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1F243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Metal 3D-printed prototypes are then tested, showing that the modelling approach can support practical miniaturization of the thermal-control system.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8889C11F-79FC-0BF2-81FE-A9DEB573B351}"/>
              </a:ext>
            </a:extLst>
          </p:cNvPr>
          <p:cNvSpPr/>
          <p:nvPr/>
        </p:nvSpPr>
        <p:spPr>
          <a:xfrm>
            <a:off x="621792" y="5907024"/>
            <a:ext cx="4206240" cy="530352"/>
          </a:xfrm>
          <a:prstGeom prst="roundRect">
            <a:avLst>
              <a:gd name="adj" fmla="val 13793"/>
            </a:avLst>
          </a:prstGeom>
          <a:solidFill>
            <a:srgbClr val="E8FAF7"/>
          </a:solidFill>
          <a:ln w="12700">
            <a:solidFill>
              <a:srgbClr val="CDEFE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0D58F644-D429-B6E4-EAEB-F2F3B0AB2911}"/>
              </a:ext>
            </a:extLst>
          </p:cNvPr>
          <p:cNvSpPr/>
          <p:nvPr/>
        </p:nvSpPr>
        <p:spPr>
          <a:xfrm>
            <a:off x="781812" y="6089904"/>
            <a:ext cx="3886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" b="1" i="0" u="none" strike="noStrike" kern="1200" cap="none" spc="0" normalizeH="0" baseline="0" noProof="0" dirty="0">
                <a:ln>
                  <a:noFill/>
                </a:ln>
                <a:solidFill>
                  <a:srgbClr val="3A9D9A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Takeaway: component paper validating manufacturable mini heat exchangers.</a:t>
            </a:r>
            <a:endParaRPr kumimoji="0" lang="en-US" sz="12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FDA48AD-91C6-CCCF-6E17-E51AF83DDB19}"/>
              </a:ext>
            </a:extLst>
          </p:cNvPr>
          <p:cNvSpPr/>
          <p:nvPr/>
        </p:nvSpPr>
        <p:spPr>
          <a:xfrm>
            <a:off x="5897880" y="1115568"/>
            <a:ext cx="5715000" cy="4983480"/>
          </a:xfrm>
          <a:prstGeom prst="roundRect">
            <a:avLst>
              <a:gd name="adj" fmla="val 2202"/>
            </a:avLst>
          </a:prstGeom>
          <a:solidFill>
            <a:srgbClr val="FFFFFF"/>
          </a:solidFill>
          <a:ln w="12700">
            <a:solidFill>
              <a:srgbClr val="D7DDE8"/>
            </a:solidFill>
            <a:prstDash val="solid"/>
          </a:ln>
          <a:effectLst>
            <a:outerShdw blurRad="19050" dist="635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1" name="Image 0" descr="/mnt/data/crop2d_doc2.png">
            <a:extLst>
              <a:ext uri="{FF2B5EF4-FFF2-40B4-BE49-F238E27FC236}">
                <a16:creationId xmlns:a16="http://schemas.microsoft.com/office/drawing/2014/main" id="{78208E75-791C-C6CD-8496-73407839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472" y="2618167"/>
            <a:ext cx="5385816" cy="1740538"/>
          </a:xfrm>
          <a:prstGeom prst="rect">
            <a:avLst/>
          </a:prstGeom>
        </p:spPr>
      </p:pic>
      <p:sp>
        <p:nvSpPr>
          <p:cNvPr id="12" name="Text 9">
            <a:extLst>
              <a:ext uri="{FF2B5EF4-FFF2-40B4-BE49-F238E27FC236}">
                <a16:creationId xmlns:a16="http://schemas.microsoft.com/office/drawing/2014/main" id="{B5742960-AFE1-71FA-BF44-681A2BC4A088}"/>
              </a:ext>
            </a:extLst>
          </p:cNvPr>
          <p:cNvSpPr/>
          <p:nvPr/>
        </p:nvSpPr>
        <p:spPr>
          <a:xfrm>
            <a:off x="6099048" y="5788152"/>
            <a:ext cx="5312664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667085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Double Triangle heat-exchanger CAD views (from Figure 7).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65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47154-8827-2D4B-BAC5-18AB8D5B4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8E10-2E90-41DD-970E-95C4870E2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MILESTONES</a:t>
            </a:r>
            <a:endParaRPr lang="en-I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F32C3B-EE2F-FCBB-48BB-955C85FF8966}"/>
              </a:ext>
            </a:extLst>
          </p:cNvPr>
          <p:cNvSpPr/>
          <p:nvPr/>
        </p:nvSpPr>
        <p:spPr>
          <a:xfrm>
            <a:off x="7475974" y="994787"/>
            <a:ext cx="4270549" cy="462224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C65404-37D8-A13F-78C6-512309DB380A}"/>
              </a:ext>
            </a:extLst>
          </p:cNvPr>
          <p:cNvCxnSpPr>
            <a:cxnSpLocks/>
          </p:cNvCxnSpPr>
          <p:nvPr/>
        </p:nvCxnSpPr>
        <p:spPr>
          <a:xfrm>
            <a:off x="4007201" y="2221991"/>
            <a:ext cx="0" cy="37574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1C2E30-B846-2BF7-8495-7E03A007EDA5}"/>
              </a:ext>
            </a:extLst>
          </p:cNvPr>
          <p:cNvCxnSpPr/>
          <p:nvPr/>
        </p:nvCxnSpPr>
        <p:spPr>
          <a:xfrm>
            <a:off x="6750400" y="2221991"/>
            <a:ext cx="0" cy="37574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A8F59A-88AD-C296-93B7-6E7A9A8072B8}"/>
              </a:ext>
            </a:extLst>
          </p:cNvPr>
          <p:cNvCxnSpPr/>
          <p:nvPr/>
        </p:nvCxnSpPr>
        <p:spPr>
          <a:xfrm>
            <a:off x="9511553" y="2221992"/>
            <a:ext cx="0" cy="37574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B687D29-0589-4693-1669-A8AE6365B5F1}"/>
              </a:ext>
            </a:extLst>
          </p:cNvPr>
          <p:cNvSpPr txBox="1"/>
          <p:nvPr/>
        </p:nvSpPr>
        <p:spPr>
          <a:xfrm>
            <a:off x="1026447" y="1793237"/>
            <a:ext cx="1814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15th April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9C3953-1A7A-42B9-F4EA-A5891C570669}"/>
              </a:ext>
            </a:extLst>
          </p:cNvPr>
          <p:cNvCxnSpPr/>
          <p:nvPr/>
        </p:nvCxnSpPr>
        <p:spPr>
          <a:xfrm>
            <a:off x="1900494" y="2221990"/>
            <a:ext cx="0" cy="37574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59D1507-225A-F386-AFB3-5C4AD303BFEE}"/>
              </a:ext>
            </a:extLst>
          </p:cNvPr>
          <p:cNvSpPr/>
          <p:nvPr/>
        </p:nvSpPr>
        <p:spPr>
          <a:xfrm>
            <a:off x="797859" y="2465294"/>
            <a:ext cx="1102635" cy="41237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Specs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5E92A7-A3B6-B7EC-C0D3-B1D919FECE40}"/>
              </a:ext>
            </a:extLst>
          </p:cNvPr>
          <p:cNvSpPr/>
          <p:nvPr/>
        </p:nvSpPr>
        <p:spPr>
          <a:xfrm>
            <a:off x="1900495" y="3016623"/>
            <a:ext cx="2106702" cy="64994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PCB &amp; Mechanical</a:t>
            </a:r>
            <a:b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design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11889D-E320-582D-0C1E-0733A5E87E1B}"/>
              </a:ext>
            </a:extLst>
          </p:cNvPr>
          <p:cNvSpPr/>
          <p:nvPr/>
        </p:nvSpPr>
        <p:spPr>
          <a:xfrm>
            <a:off x="4007197" y="3666565"/>
            <a:ext cx="2743204" cy="64994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PCB &amp; Mechanical</a:t>
            </a:r>
            <a:b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fabrication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97261F-45B3-7017-BB73-48A25FE3E2EF}"/>
              </a:ext>
            </a:extLst>
          </p:cNvPr>
          <p:cNvSpPr/>
          <p:nvPr/>
        </p:nvSpPr>
        <p:spPr>
          <a:xfrm>
            <a:off x="1900493" y="4636009"/>
            <a:ext cx="4849877" cy="475129"/>
          </a:xfrm>
          <a:prstGeom prst="rect">
            <a:avLst/>
          </a:prstGeom>
          <a:solidFill>
            <a:srgbClr val="07713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System controller &amp; scrubber SW design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16AEB2-0972-4A53-D61B-3E0F97487378}"/>
              </a:ext>
            </a:extLst>
          </p:cNvPr>
          <p:cNvSpPr/>
          <p:nvPr/>
        </p:nvSpPr>
        <p:spPr>
          <a:xfrm>
            <a:off x="1909500" y="5261973"/>
            <a:ext cx="4849877" cy="4751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Payload FW design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01FD6C-CA4A-0FB8-5FFF-4D6565B6B0F5}"/>
              </a:ext>
            </a:extLst>
          </p:cNvPr>
          <p:cNvSpPr txBox="1"/>
          <p:nvPr/>
        </p:nvSpPr>
        <p:spPr>
          <a:xfrm>
            <a:off x="3100087" y="1805475"/>
            <a:ext cx="1814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15th June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BBFF80-C839-639F-74AD-4969F57D6864}"/>
              </a:ext>
            </a:extLst>
          </p:cNvPr>
          <p:cNvSpPr txBox="1"/>
          <p:nvPr/>
        </p:nvSpPr>
        <p:spPr>
          <a:xfrm>
            <a:off x="5852267" y="1803056"/>
            <a:ext cx="1814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30th July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BC1EC6-06FF-53C1-14A3-A6C7C41C4C51}"/>
              </a:ext>
            </a:extLst>
          </p:cNvPr>
          <p:cNvSpPr txBox="1"/>
          <p:nvPr/>
        </p:nvSpPr>
        <p:spPr>
          <a:xfrm>
            <a:off x="8604443" y="1803056"/>
            <a:ext cx="1814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30th September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ABFD820-217B-B4C6-3EB6-F490064E6AAF}"/>
              </a:ext>
            </a:extLst>
          </p:cNvPr>
          <p:cNvSpPr/>
          <p:nvPr/>
        </p:nvSpPr>
        <p:spPr>
          <a:xfrm>
            <a:off x="6759377" y="2443973"/>
            <a:ext cx="2752176" cy="4751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Integration &amp; Testing</a:t>
            </a:r>
          </a:p>
        </p:txBody>
      </p:sp>
    </p:spTree>
    <p:extLst>
      <p:ext uri="{BB962C8B-B14F-4D97-AF65-F5344CB8AC3E}">
        <p14:creationId xmlns:p14="http://schemas.microsoft.com/office/powerpoint/2010/main" val="47225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9430D-B2ED-D05F-5224-3E8C9C62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1720-AB51-CCFC-5F0E-876A000F9EF0}"/>
              </a:ext>
            </a:extLst>
          </p:cNvPr>
          <p:cNvSpPr txBox="1"/>
          <p:nvPr/>
        </p:nvSpPr>
        <p:spPr>
          <a:xfrm>
            <a:off x="1169045" y="1203766"/>
            <a:ext cx="9223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kumimoji="0" lang="en-I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lang="en-IT" sz="5400" b="1" dirty="0">
                <a:latin typeface="Calisto MT" panose="02040603050505030304" pitchFamily="18" charset="77"/>
              </a:rPr>
              <a:t>Radiation Resistant Computing   Architecture</a:t>
            </a:r>
          </a:p>
          <a:p>
            <a:pPr marL="914400" indent="-914400">
              <a:buAutoNum type="arabicPeriod"/>
            </a:pPr>
            <a:endParaRPr lang="en-IT" sz="5400" b="1" dirty="0">
              <a:latin typeface="Calisto MT" panose="02040603050505030304" pitchFamily="18" charset="77"/>
            </a:endParaRPr>
          </a:p>
          <a:p>
            <a:r>
              <a:rPr lang="en-GB" sz="5400" b="1" dirty="0">
                <a:latin typeface="Calisto MT" panose="02040603050505030304" pitchFamily="18" charset="77"/>
              </a:rPr>
              <a:t>b</a:t>
            </a:r>
            <a:r>
              <a:rPr lang="en-IT" sz="5400" b="1" dirty="0">
                <a:latin typeface="Calisto MT" panose="02040603050505030304" pitchFamily="18" charset="77"/>
              </a:rPr>
              <a:t>y INFN-To &amp; TIFPA</a:t>
            </a:r>
          </a:p>
        </p:txBody>
      </p:sp>
    </p:spTree>
    <p:extLst>
      <p:ext uri="{BB962C8B-B14F-4D97-AF65-F5344CB8AC3E}">
        <p14:creationId xmlns:p14="http://schemas.microsoft.com/office/powerpoint/2010/main" val="412180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16" name="Picture 15" descr="Sunrise as seen from the outer space">
            <a:extLst>
              <a:ext uri="{FF2B5EF4-FFF2-40B4-BE49-F238E27FC236}">
                <a16:creationId xmlns:a16="http://schemas.microsoft.com/office/drawing/2014/main" id="{51299450-2D26-B7BB-033B-F0DD0ABF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1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1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4642C-6F7C-CDF3-CD00-0451F52F6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86" y="908651"/>
            <a:ext cx="5230366" cy="4005454"/>
          </a:xfrm>
        </p:spPr>
        <p:txBody>
          <a:bodyPr anchor="t">
            <a:normAutofit/>
          </a:bodyPr>
          <a:lstStyle/>
          <a:p>
            <a:r>
              <a:rPr lang="en-IT" sz="1800" dirty="0"/>
              <a:t>Single-board Payload</a:t>
            </a:r>
            <a:br>
              <a:rPr lang="en-IT" sz="6800" dirty="0"/>
            </a:br>
            <a:r>
              <a:rPr lang="en-IT" sz="6800" dirty="0"/>
              <a:t>M</a:t>
            </a:r>
            <a:r>
              <a:rPr lang="en-IT" sz="6800" baseline="30000" dirty="0"/>
              <a:t>2 </a:t>
            </a:r>
            <a:r>
              <a:rPr lang="en-IT" sz="6800" dirty="0"/>
              <a:t>Orbit</a:t>
            </a:r>
            <a:endParaRPr lang="en-IT" sz="6800" baseline="30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E43910-9E4C-7CED-F5FA-442556B0C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583" y="3096491"/>
            <a:ext cx="3793200" cy="2624709"/>
          </a:xfrm>
        </p:spPr>
        <p:txBody>
          <a:bodyPr anchor="b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IT" sz="2200" dirty="0"/>
              <a:t>Maia &amp; Mizar </a:t>
            </a:r>
            <a:br>
              <a:rPr lang="en-IT" sz="2200" dirty="0"/>
            </a:br>
            <a:r>
              <a:rPr lang="en-GB" sz="2200" dirty="0"/>
              <a:t>Orbital Research for </a:t>
            </a:r>
            <a:br>
              <a:rPr lang="en-GB" sz="2200" dirty="0"/>
            </a:br>
            <a:r>
              <a:rPr lang="en-GB" sz="2200" dirty="0"/>
              <a:t>Background dosimetry </a:t>
            </a:r>
            <a:br>
              <a:rPr lang="en-GB" sz="2200" dirty="0"/>
            </a:br>
            <a:r>
              <a:rPr lang="en-GB" sz="2200" dirty="0"/>
              <a:t>and IC Testing</a:t>
            </a:r>
          </a:p>
          <a:p>
            <a:pPr>
              <a:lnSpc>
                <a:spcPct val="100000"/>
              </a:lnSpc>
            </a:pPr>
            <a:endParaRPr lang="en-GB" sz="2200" dirty="0"/>
          </a:p>
          <a:p>
            <a:pPr>
              <a:lnSpc>
                <a:spcPct val="100000"/>
              </a:lnSpc>
            </a:pPr>
            <a:r>
              <a:rPr lang="en-GB" sz="2200" b="1" dirty="0">
                <a:solidFill>
                  <a:srgbClr val="FFFF00"/>
                </a:solidFill>
              </a:rPr>
              <a:t>PRELIMINARY PROPOSAL </a:t>
            </a:r>
            <a:br>
              <a:rPr lang="en-GB" sz="2200" b="1" dirty="0">
                <a:solidFill>
                  <a:srgbClr val="FFFF00"/>
                </a:solidFill>
              </a:rPr>
            </a:br>
            <a:r>
              <a:rPr lang="en-GB" sz="2200" b="1" dirty="0">
                <a:solidFill>
                  <a:srgbClr val="FFFF00"/>
                </a:solidFill>
              </a:rPr>
              <a:t>OF PAYLOAD</a:t>
            </a:r>
            <a:endParaRPr lang="en-IT" sz="2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00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'INFN CAMBIA LOGO - Istituto Nazionale di Fisica Nucleare">
            <a:extLst>
              <a:ext uri="{FF2B5EF4-FFF2-40B4-BE49-F238E27FC236}">
                <a16:creationId xmlns:a16="http://schemas.microsoft.com/office/drawing/2014/main" id="{EADAF526-6702-E1D1-9D3E-827EDC39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049" y="518793"/>
            <a:ext cx="1778064" cy="98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3E4CA6E-B48D-40CA-0941-73D07AE67B7D}"/>
              </a:ext>
            </a:extLst>
          </p:cNvPr>
          <p:cNvSpPr txBox="1">
            <a:spLocks/>
          </p:cNvSpPr>
          <p:nvPr/>
        </p:nvSpPr>
        <p:spPr>
          <a:xfrm>
            <a:off x="320583" y="5384405"/>
            <a:ext cx="3793200" cy="1129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V. Pagliarino, A. Rivetti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UniTo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&amp; INFN_TO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3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8B7AF4-DC2E-9990-94FE-8E472B93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28" y="914400"/>
            <a:ext cx="6085480" cy="51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03B3A-1A86-AC4E-D01B-0BAFC7D80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0EF4-D408-4FE8-25D5-4ED9DCE9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en-IT" dirty="0"/>
              <a:t>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1E5EB-33AE-1948-3A7E-DC0604FCFC92}"/>
              </a:ext>
            </a:extLst>
          </p:cNvPr>
          <p:cNvSpPr txBox="1"/>
          <p:nvPr/>
        </p:nvSpPr>
        <p:spPr>
          <a:xfrm>
            <a:off x="800100" y="1568196"/>
            <a:ext cx="10163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We need a </a:t>
            </a: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heat source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 test the innovative cooling system… can we </a:t>
            </a: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produce heat with something scientifically interesting &amp; useful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?  (TDP of the proposed payload is up to 10 W)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At INFN we have several electronics payloads that would benefit from testing in space: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D8AF94-CDAC-242C-EC92-2C0FC69928A6}"/>
              </a:ext>
            </a:extLst>
          </p:cNvPr>
          <p:cNvCxnSpPr/>
          <p:nvPr/>
        </p:nvCxnSpPr>
        <p:spPr>
          <a:xfrm>
            <a:off x="4867836" y="2904565"/>
            <a:ext cx="0" cy="308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ACC93D-A45A-CFBC-6A4F-4A277FA30974}"/>
              </a:ext>
            </a:extLst>
          </p:cNvPr>
          <p:cNvCxnSpPr/>
          <p:nvPr/>
        </p:nvCxnSpPr>
        <p:spPr>
          <a:xfrm>
            <a:off x="8480613" y="2904565"/>
            <a:ext cx="0" cy="308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DD380C2-DD8B-A6CA-8210-082E778974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33512" b="29698"/>
          <a:stretch>
            <a:fillRect/>
          </a:stretch>
        </p:blipFill>
        <p:spPr>
          <a:xfrm>
            <a:off x="5084641" y="4418763"/>
            <a:ext cx="2452666" cy="1569660"/>
          </a:xfrm>
          <a:prstGeom prst="rect">
            <a:avLst/>
          </a:prstGeom>
        </p:spPr>
      </p:pic>
      <p:pic>
        <p:nvPicPr>
          <p:cNvPr id="9" name="Picture 8" descr="A diagram of a software application&#10;&#10;AI-generated content may be incorrect.">
            <a:extLst>
              <a:ext uri="{FF2B5EF4-FFF2-40B4-BE49-F238E27FC236}">
                <a16:creationId xmlns:a16="http://schemas.microsoft.com/office/drawing/2014/main" id="{04708009-8F80-F3C6-5990-A3EACE35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4418763"/>
            <a:ext cx="3977729" cy="1659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6334FC-7CE2-D0FA-BE7D-FC54396B5126}"/>
              </a:ext>
            </a:extLst>
          </p:cNvPr>
          <p:cNvSpPr txBox="1"/>
          <p:nvPr/>
        </p:nvSpPr>
        <p:spPr>
          <a:xfrm>
            <a:off x="753790" y="2812204"/>
            <a:ext cx="40240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Testing in space an </a:t>
            </a: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innovative DSP ASIC for particle &amp; nuclear physics 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that might be interesting for future satellite-based projects and </a:t>
            </a: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contains a RISC-V CPU with radiation tolerance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. It is planned to be taped out in 28 nm in the last quarter of 2027 with embedded mixed-signal ADC named “</a:t>
            </a:r>
            <a:r>
              <a:rPr kumimoji="0" lang="en-IT" sz="1400" b="0" i="0" u="sng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MAIA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”.</a:t>
            </a:r>
            <a:b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rgbClr val="0038AC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77723-88D8-0851-6FC5-C272A92BB4F0}"/>
              </a:ext>
            </a:extLst>
          </p:cNvPr>
          <p:cNvSpPr txBox="1"/>
          <p:nvPr/>
        </p:nvSpPr>
        <p:spPr>
          <a:xfrm>
            <a:off x="4947177" y="2812204"/>
            <a:ext cx="35102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Testing in space a </a:t>
            </a: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65-nm a waveform sampling SiPM front-end and data converter ASIC 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named “</a:t>
            </a:r>
            <a:r>
              <a:rPr kumimoji="0" lang="en-IT" sz="1400" b="0" i="0" u="sng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MIZAR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”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SiPM+scintillators as detector test veichle -&gt; </a:t>
            </a: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Dosimetric measurements in space, correlations with SEU rate and position in the orbit.</a:t>
            </a: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rgbClr val="0038AC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rgbClr val="0038AC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398-5634-35D9-BBDE-1A2C6DE2BB1C}"/>
              </a:ext>
            </a:extLst>
          </p:cNvPr>
          <p:cNvSpPr txBox="1"/>
          <p:nvPr/>
        </p:nvSpPr>
        <p:spPr>
          <a:xfrm>
            <a:off x="8548724" y="2812204"/>
            <a:ext cx="30247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Testing a single-chip 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(excluding flash memory) </a:t>
            </a: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solution for programmable logic deployment on low-orbit 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cubesats that implements partial reconfiguration based on Zynq 7000</a:t>
            </a:r>
            <a:b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8A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rgbClr val="0038AC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1028" name="Picture 4" descr="Zynq-7000 SoCs - AMD / Xilinx | Mouser">
            <a:extLst>
              <a:ext uri="{FF2B5EF4-FFF2-40B4-BE49-F238E27FC236}">
                <a16:creationId xmlns:a16="http://schemas.microsoft.com/office/drawing/2014/main" id="{46A697BA-2658-7E9B-EE73-99966202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764" y="4298112"/>
            <a:ext cx="1581654" cy="17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4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E1F9C-1F27-B561-A70B-66AE7B8C2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6827F-3C3C-B54A-5B6B-12ACDADE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Electronics architecture</a:t>
            </a:r>
          </a:p>
        </p:txBody>
      </p:sp>
      <p:pic>
        <p:nvPicPr>
          <p:cNvPr id="4" name="Picture 3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937B2A1B-811F-675D-9EE5-E0C1E144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35" y="1663389"/>
            <a:ext cx="7450906" cy="44365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785CD0-DF2E-133D-C2A3-58873A4A24FF}"/>
              </a:ext>
            </a:extLst>
          </p:cNvPr>
          <p:cNvSpPr/>
          <p:nvPr/>
        </p:nvSpPr>
        <p:spPr>
          <a:xfrm>
            <a:off x="8734697" y="1341120"/>
            <a:ext cx="1400352" cy="19420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77E6E-9190-2744-0146-E9ACD18ADE36}"/>
              </a:ext>
            </a:extLst>
          </p:cNvPr>
          <p:cNvSpPr txBox="1"/>
          <p:nvPr/>
        </p:nvSpPr>
        <p:spPr>
          <a:xfrm>
            <a:off x="10276887" y="1175657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53F49-12F6-1F5F-95EB-E2D3DE5493E4}"/>
              </a:ext>
            </a:extLst>
          </p:cNvPr>
          <p:cNvSpPr txBox="1"/>
          <p:nvPr/>
        </p:nvSpPr>
        <p:spPr>
          <a:xfrm>
            <a:off x="10276885" y="3150170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128M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F36D8-4735-2AF5-F9CE-970A666C74F7}"/>
              </a:ext>
            </a:extLst>
          </p:cNvPr>
          <p:cNvSpPr txBox="1"/>
          <p:nvPr/>
        </p:nvSpPr>
        <p:spPr>
          <a:xfrm>
            <a:off x="10276885" y="5186345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256M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4E824-D01D-3AAA-1FA7-39B4AE8F5AEB}"/>
              </a:ext>
            </a:extLst>
          </p:cNvPr>
          <p:cNvSpPr txBox="1"/>
          <p:nvPr/>
        </p:nvSpPr>
        <p:spPr>
          <a:xfrm>
            <a:off x="8482149" y="5699761"/>
            <a:ext cx="315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Stacked NOR flash chips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55325-6F65-3B93-041C-6B40A12F358C}"/>
              </a:ext>
            </a:extLst>
          </p:cNvPr>
          <p:cNvSpPr/>
          <p:nvPr/>
        </p:nvSpPr>
        <p:spPr>
          <a:xfrm>
            <a:off x="8739951" y="1335394"/>
            <a:ext cx="1393372" cy="36917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Golden PS boot image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173E54-E65F-CB52-10B8-B6FD411DA773}"/>
              </a:ext>
            </a:extLst>
          </p:cNvPr>
          <p:cNvSpPr/>
          <p:nvPr/>
        </p:nvSpPr>
        <p:spPr>
          <a:xfrm>
            <a:off x="8739951" y="1704567"/>
            <a:ext cx="1393372" cy="3691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User PS boot</a:t>
            </a:r>
            <a:b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CB1AB-D79A-8EA6-54E5-6B9D284674E1}"/>
              </a:ext>
            </a:extLst>
          </p:cNvPr>
          <p:cNvSpPr/>
          <p:nvPr/>
        </p:nvSpPr>
        <p:spPr>
          <a:xfrm>
            <a:off x="8741677" y="2119744"/>
            <a:ext cx="1393372" cy="19184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Golden Bitstream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13A9E-2127-0E4B-D679-E5F080DD2C8D}"/>
              </a:ext>
            </a:extLst>
          </p:cNvPr>
          <p:cNvSpPr/>
          <p:nvPr/>
        </p:nvSpPr>
        <p:spPr>
          <a:xfrm>
            <a:off x="8743403" y="2311841"/>
            <a:ext cx="1393372" cy="19184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Bitstream slot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EE3F21-97C8-55E7-07FF-B61DAF02EB30}"/>
              </a:ext>
            </a:extLst>
          </p:cNvPr>
          <p:cNvSpPr/>
          <p:nvPr/>
        </p:nvSpPr>
        <p:spPr>
          <a:xfrm>
            <a:off x="8743403" y="2501568"/>
            <a:ext cx="1393372" cy="19184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Bitstream slot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8496B8-343B-0293-7F39-04A2D1687049}"/>
              </a:ext>
            </a:extLst>
          </p:cNvPr>
          <p:cNvSpPr/>
          <p:nvPr/>
        </p:nvSpPr>
        <p:spPr>
          <a:xfrm>
            <a:off x="8739951" y="2740022"/>
            <a:ext cx="1393372" cy="191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MAIA SoC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F82C95-E4CF-242B-4B49-327B12EDE490}"/>
              </a:ext>
            </a:extLst>
          </p:cNvPr>
          <p:cNvSpPr/>
          <p:nvPr/>
        </p:nvSpPr>
        <p:spPr>
          <a:xfrm>
            <a:off x="8732971" y="2969485"/>
            <a:ext cx="1393372" cy="3128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USER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2853A1-6992-AD27-CEAF-6C447555F476}"/>
              </a:ext>
            </a:extLst>
          </p:cNvPr>
          <p:cNvSpPr/>
          <p:nvPr/>
        </p:nvSpPr>
        <p:spPr>
          <a:xfrm>
            <a:off x="8724266" y="3422225"/>
            <a:ext cx="1400352" cy="19420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641566-53A3-0145-48BD-1434F0E6E545}"/>
              </a:ext>
            </a:extLst>
          </p:cNvPr>
          <p:cNvSpPr/>
          <p:nvPr/>
        </p:nvSpPr>
        <p:spPr>
          <a:xfrm>
            <a:off x="8729520" y="3416499"/>
            <a:ext cx="1393372" cy="36917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Golden PS boot image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2EC80-16F9-6538-219A-F5E87D3B47DE}"/>
              </a:ext>
            </a:extLst>
          </p:cNvPr>
          <p:cNvSpPr/>
          <p:nvPr/>
        </p:nvSpPr>
        <p:spPr>
          <a:xfrm>
            <a:off x="8729520" y="3785672"/>
            <a:ext cx="1393372" cy="3691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User PS boot</a:t>
            </a:r>
            <a:b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image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5F3457-79D8-DCAE-2B15-045ADBC7880A}"/>
              </a:ext>
            </a:extLst>
          </p:cNvPr>
          <p:cNvSpPr/>
          <p:nvPr/>
        </p:nvSpPr>
        <p:spPr>
          <a:xfrm>
            <a:off x="8731246" y="4200849"/>
            <a:ext cx="1393372" cy="19184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Golden Bitstream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33FF36A-2E66-CDBF-5B7D-F4BC9AE5C2A1}"/>
              </a:ext>
            </a:extLst>
          </p:cNvPr>
          <p:cNvSpPr/>
          <p:nvPr/>
        </p:nvSpPr>
        <p:spPr>
          <a:xfrm>
            <a:off x="8732972" y="4392946"/>
            <a:ext cx="1393372" cy="19184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Bitstream slot 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129335-017B-3CB1-848F-0892DF73C531}"/>
              </a:ext>
            </a:extLst>
          </p:cNvPr>
          <p:cNvSpPr/>
          <p:nvPr/>
        </p:nvSpPr>
        <p:spPr>
          <a:xfrm>
            <a:off x="8732972" y="4582673"/>
            <a:ext cx="1393372" cy="19184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Bitstream slot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F79F24-8919-3561-8AEA-0A7B0E4CDBCD}"/>
              </a:ext>
            </a:extLst>
          </p:cNvPr>
          <p:cNvSpPr/>
          <p:nvPr/>
        </p:nvSpPr>
        <p:spPr>
          <a:xfrm>
            <a:off x="8729520" y="4821127"/>
            <a:ext cx="1393372" cy="191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MAIA SoC Image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D54F2A-71C1-C4B6-AF7C-0C185E2F5645}"/>
              </a:ext>
            </a:extLst>
          </p:cNvPr>
          <p:cNvSpPr/>
          <p:nvPr/>
        </p:nvSpPr>
        <p:spPr>
          <a:xfrm>
            <a:off x="8722540" y="5050590"/>
            <a:ext cx="1393372" cy="3128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USER SPACE</a:t>
            </a:r>
          </a:p>
        </p:txBody>
      </p:sp>
    </p:spTree>
    <p:extLst>
      <p:ext uri="{BB962C8B-B14F-4D97-AF65-F5344CB8AC3E}">
        <p14:creationId xmlns:p14="http://schemas.microsoft.com/office/powerpoint/2010/main" val="131018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3E7A4-4B96-F41A-5841-F0660629E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B5BE-C1AF-8A11-C1E5-4D172416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Zynq soc architecture</a:t>
            </a:r>
          </a:p>
        </p:txBody>
      </p:sp>
      <p:pic>
        <p:nvPicPr>
          <p:cNvPr id="2052" name="Picture 4" descr="Zynq-7000 SoCs - AMD / Xilinx | Mouser">
            <a:extLst>
              <a:ext uri="{FF2B5EF4-FFF2-40B4-BE49-F238E27FC236}">
                <a16:creationId xmlns:a16="http://schemas.microsoft.com/office/drawing/2014/main" id="{6A1BB1B7-94DE-5C66-DE85-49D600318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6" y="1568197"/>
            <a:ext cx="5850080" cy="448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E6E49D31-51EB-1E19-ED30-671C6110B8C0}"/>
              </a:ext>
            </a:extLst>
          </p:cNvPr>
          <p:cNvSpPr/>
          <p:nvPr/>
        </p:nvSpPr>
        <p:spPr>
          <a:xfrm>
            <a:off x="7167154" y="1045029"/>
            <a:ext cx="4224746" cy="818605"/>
          </a:xfrm>
          <a:prstGeom prst="wedgeRectCallout">
            <a:avLst>
              <a:gd name="adj1" fmla="val -116891"/>
              <a:gd name="adj2" fmla="val 95479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238844E0-828D-0559-036D-A1B3E4BAE0B8}"/>
              </a:ext>
            </a:extLst>
          </p:cNvPr>
          <p:cNvSpPr/>
          <p:nvPr/>
        </p:nvSpPr>
        <p:spPr>
          <a:xfrm>
            <a:off x="7167154" y="1991869"/>
            <a:ext cx="4224746" cy="818605"/>
          </a:xfrm>
          <a:prstGeom prst="wedgeRectCallout">
            <a:avLst>
              <a:gd name="adj1" fmla="val -82467"/>
              <a:gd name="adj2" fmla="val 135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84F0C516-B2F7-CDFE-47B4-3688F1B2227F}"/>
              </a:ext>
            </a:extLst>
          </p:cNvPr>
          <p:cNvSpPr/>
          <p:nvPr/>
        </p:nvSpPr>
        <p:spPr>
          <a:xfrm>
            <a:off x="7167154" y="2938709"/>
            <a:ext cx="4224746" cy="818605"/>
          </a:xfrm>
          <a:prstGeom prst="wedgeRectCallout">
            <a:avLst>
              <a:gd name="adj1" fmla="val -105348"/>
              <a:gd name="adj2" fmla="val 36968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6BCE14D3-4652-FCE1-4F06-C0166285A4E1}"/>
              </a:ext>
            </a:extLst>
          </p:cNvPr>
          <p:cNvSpPr/>
          <p:nvPr/>
        </p:nvSpPr>
        <p:spPr>
          <a:xfrm>
            <a:off x="7167154" y="3885549"/>
            <a:ext cx="4224746" cy="818605"/>
          </a:xfrm>
          <a:prstGeom prst="wedgeRectCallout">
            <a:avLst>
              <a:gd name="adj1" fmla="val -177700"/>
              <a:gd name="adj2" fmla="val -76862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CA98ECB1-11E8-6BDE-385B-E37AF10359F5}"/>
              </a:ext>
            </a:extLst>
          </p:cNvPr>
          <p:cNvSpPr/>
          <p:nvPr/>
        </p:nvSpPr>
        <p:spPr>
          <a:xfrm>
            <a:off x="7167154" y="4832389"/>
            <a:ext cx="4224746" cy="818605"/>
          </a:xfrm>
          <a:prstGeom prst="wedgeRectCallout">
            <a:avLst>
              <a:gd name="adj1" fmla="val -88239"/>
              <a:gd name="adj2" fmla="val 50798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A6B29-D91B-376B-9563-774D91B52C1B}"/>
              </a:ext>
            </a:extLst>
          </p:cNvPr>
          <p:cNvSpPr txBox="1"/>
          <p:nvPr/>
        </p:nvSpPr>
        <p:spPr>
          <a:xfrm>
            <a:off x="7262949" y="1114697"/>
            <a:ext cx="400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PS CORE 0: Main scrubber for FPGA</a:t>
            </a:r>
            <a:b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nd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system health monitor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1B1D8-90DE-51B5-58BC-33029CA564FA}"/>
              </a:ext>
            </a:extLst>
          </p:cNvPr>
          <p:cNvSpPr txBox="1"/>
          <p:nvPr/>
        </p:nvSpPr>
        <p:spPr>
          <a:xfrm>
            <a:off x="7228115" y="2066856"/>
            <a:ext cx="440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PS CORE 1: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FW&amp;MAIA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programmer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Mizar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configuration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diagnostics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C0 monitor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B88BA-C887-8268-2A4A-1FE39D2E9554}"/>
              </a:ext>
            </a:extLst>
          </p:cNvPr>
          <p:cNvSpPr txBox="1"/>
          <p:nvPr/>
        </p:nvSpPr>
        <p:spPr>
          <a:xfrm>
            <a:off x="7228113" y="3010771"/>
            <a:ext cx="440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OCM SRAM: 256K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without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any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external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SRAM/DRAM chip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B5055-115D-0ADE-0542-056C67E7D700}"/>
              </a:ext>
            </a:extLst>
          </p:cNvPr>
          <p:cNvSpPr txBox="1"/>
          <p:nvPr/>
        </p:nvSpPr>
        <p:spPr>
          <a:xfrm>
            <a:off x="7228114" y="3884549"/>
            <a:ext cx="416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I2C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interface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sensors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UART1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interface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 HV PSU,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GPIOs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 power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SPI to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Mizar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UART0 to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spacecraft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BAF91-7E8F-030A-EF81-CFDBAE510D4E}"/>
              </a:ext>
            </a:extLst>
          </p:cNvPr>
          <p:cNvSpPr txBox="1"/>
          <p:nvPr/>
        </p:nvSpPr>
        <p:spPr>
          <a:xfrm>
            <a:off x="7197634" y="4923176"/>
            <a:ext cx="416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MAIA SoC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digital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top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level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optimized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implemented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in the PL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2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AA11-0E13-70CE-EB97-A59540F68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513E-4343-2A5B-E69A-25D67090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dirty="0"/>
              <a:t>SEE protection 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809CA-E4A9-B212-3D48-B4C5BDD84429}"/>
              </a:ext>
            </a:extLst>
          </p:cNvPr>
          <p:cNvSpPr txBox="1"/>
          <p:nvPr/>
        </p:nvSpPr>
        <p:spPr>
          <a:xfrm>
            <a:off x="800100" y="1627632"/>
            <a:ext cx="950768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SEU protected scientific payload logic in the FPGA firmware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Internal scrubbing of the FPGA PL configuration with single-zone correction withouw reset using SEM IP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External scrubbing of the FPGA PL configuration (CRAM) through PCAP from the PS Core 0, against the currently active image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Software-level TMR on core 0 program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Software-level scrubbing (running on core 0) between stacked QSPI chips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Core 1 watchdog on core 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Core 0 monitoring on core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Triplicated Microblaze internal watchdog on core 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External chip implementing general watchdog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External chip implementing anti-latchup current monitor with fast MOSFET switch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6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2023</Words>
  <Application>Microsoft Macintosh PowerPoint</Application>
  <PresentationFormat>Widescreen</PresentationFormat>
  <Paragraphs>250</Paragraphs>
  <Slides>21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Calisto MT</vt:lpstr>
      <vt:lpstr>Segoe UI Symbol</vt:lpstr>
      <vt:lpstr>Univers Condensed</vt:lpstr>
      <vt:lpstr>Wingdings</vt:lpstr>
      <vt:lpstr>Office Theme</vt:lpstr>
      <vt:lpstr>ChronicleVTI</vt:lpstr>
      <vt:lpstr>PowerPoint Presentation</vt:lpstr>
      <vt:lpstr>PowerPoint Presentation</vt:lpstr>
      <vt:lpstr>PowerPoint Presentation</vt:lpstr>
      <vt:lpstr>Single-board Payload M2 Orbit</vt:lpstr>
      <vt:lpstr>PowerPoint Presentation</vt:lpstr>
      <vt:lpstr>Goals</vt:lpstr>
      <vt:lpstr>Electronics architecture</vt:lpstr>
      <vt:lpstr>Zynq soc architecture</vt:lpstr>
      <vt:lpstr>SEE protection Techniques</vt:lpstr>
      <vt:lpstr>Sipm-based dosimeter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MILESTONES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Mini-MPL and Miniature Heat Exchanger</dc:title>
  <dc:subject>Two-slide summary of CubeSat thermal control papers</dc:subject>
  <dc:creator>OpenAI</dc:creator>
  <cp:lastModifiedBy>Battiston, Roberto</cp:lastModifiedBy>
  <cp:revision>13</cp:revision>
  <dcterms:created xsi:type="dcterms:W3CDTF">2026-03-16T07:02:35Z</dcterms:created>
  <dcterms:modified xsi:type="dcterms:W3CDTF">2026-05-11T09:06:27Z</dcterms:modified>
</cp:coreProperties>
</file>