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8" autoAdjust="0"/>
    <p:restoredTop sz="94660"/>
  </p:normalViewPr>
  <p:slideViewPr>
    <p:cSldViewPr snapToGrid="0">
      <p:cViewPr>
        <p:scale>
          <a:sx n="75" d="100"/>
          <a:sy n="75" d="100"/>
        </p:scale>
        <p:origin x="43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AE8DA-CC0F-2C65-C3E1-F87AF1E6E9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975E1C-855B-9931-A349-24313DCD7B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9046C-5C9D-794F-4051-AB3CC7555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FA66A-CD75-4DEE-BDF0-7D0D55262C60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ED625-7FF1-1DD7-17D1-250038786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6DAE5A-2814-9E0E-CF1A-69C2A14C3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4400-0E26-4684-AB49-4157C979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856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0BA4B-5A47-893F-296C-2BF62997E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42708C-0F95-EF4A-BE46-1C324BF630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68D548-BA05-79E3-9F98-1EA2771B1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FA66A-CD75-4DEE-BDF0-7D0D55262C60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03E0B-8E91-9020-01DC-1F43320A1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70AEC-5830-D952-7558-9B4477E16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4400-0E26-4684-AB49-4157C979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13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ABAE52-261D-C703-BEDE-33ED418FE2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438BC-5695-4B94-9A12-51306DF121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78C712-C722-EE2B-BA7A-AB55BD1D8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FA66A-CD75-4DEE-BDF0-7D0D55262C60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5762C3-6212-2313-7D01-ED98C5C30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15E71D-625D-2D1E-431E-3E8BC0710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4400-0E26-4684-AB49-4157C979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78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74548-FF05-916D-B2DD-155067BB1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BC2DF1-D687-7458-DF31-8BAAB7461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165BE-E758-5AD8-8CD1-31E4B19AF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FA66A-CD75-4DEE-BDF0-7D0D55262C60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FAA18E-EB02-72FA-E568-23B3282AC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9A1A74-A5C1-166D-F559-FA0A7D411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4400-0E26-4684-AB49-4157C979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055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85E32-4FBF-B1E6-4CA5-52C0E561D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7FAD46-D27D-764B-7825-A6FB0347F0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D4D166-718D-8C7C-A6E7-214795676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FA66A-CD75-4DEE-BDF0-7D0D55262C60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B135C-F86A-F649-244F-087AE0F9E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F59E8-22B8-F94F-BC9E-D646CFD04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4400-0E26-4684-AB49-4157C979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009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46521-7590-6EF3-D767-18EDE260D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420EC-8988-DF2C-7C77-D0EF20C703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54239C-8558-2FC8-42E3-E28BB763DB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D5E429-F557-B687-25C3-79806EA6D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FA66A-CD75-4DEE-BDF0-7D0D55262C60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7755B0-9A6D-69A6-A9C1-88F79CA5A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A805ED-1057-25D3-20B5-9DAA168A1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4400-0E26-4684-AB49-4157C979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709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8348B-037C-B953-44F0-3C1344774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F5340-8766-2C45-4535-D97EA54458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BBD908-C1E8-548C-DA5A-66993E2AB7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DE78D3-4587-30A0-E500-B624EA85AD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6187EE-D837-08CC-C775-0406E9C32F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0E698B-1D3E-0902-83CB-16D2335E9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FA66A-CD75-4DEE-BDF0-7D0D55262C60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D78CBA-F399-D421-353B-51AEC3EC6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1546AF-2427-44F4-7E02-8C52B3FFC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4400-0E26-4684-AB49-4157C979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815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86852-1E74-0D89-02E8-1F58D136D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C3C4A5-0142-193B-0B79-90BAEE807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FA66A-CD75-4DEE-BDF0-7D0D55262C60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375144-465A-7EF7-A140-8130812D2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D995BF-4343-9FA9-D10D-1D28C812E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4400-0E26-4684-AB49-4157C979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891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989DB1-F07A-7482-A9A5-FBF2AF3B8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FA66A-CD75-4DEE-BDF0-7D0D55262C60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4BA91B-28BB-A816-F649-B3BCEE2BD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CAC070-5B58-9029-B1C3-647A2FAA2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4400-0E26-4684-AB49-4157C979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48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0A02F-6C87-125B-275C-B2D27ECB9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733E7-DC9D-3FC8-C243-88FC5A53F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52AFEE-FCE1-C89D-2425-EF5B415554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43EBDA-2C91-439D-F37E-4442562A3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FA66A-CD75-4DEE-BDF0-7D0D55262C60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46CBD3-2C4B-040E-9AA5-66C937BE6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EA08E-74FC-03FE-997D-AB9B3031D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4400-0E26-4684-AB49-4157C979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583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3ED5A-AC26-3E04-2EA0-61A7FB31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AE2D13-203E-042C-4F54-99C9D73361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404583-820F-716D-C514-AE8449FBDA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5675B0-57E7-0AAC-1489-CD2880322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FA66A-CD75-4DEE-BDF0-7D0D55262C60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7D4BD4-5ABA-37E3-4AD2-5D3FBD405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CAD4B-D2B1-4A66-8C92-78E7947C0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64400-0E26-4684-AB49-4157C979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38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F4FAA4-0BEA-E387-16CF-9C9E0626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C5F97B-AAEE-B7F5-3C5F-109208BC3F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034CE-4460-8756-E486-C34FED6320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5FA66A-CD75-4DEE-BDF0-7D0D55262C60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65289-3023-4936-E867-9BC6E51D14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9C90C-5D4D-AE40-3403-28D650ACF1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B64400-0E26-4684-AB49-4157C979F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9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B45FA-36D6-E7E2-753C-DD7FA49A8295}"/>
              </a:ext>
            </a:extLst>
          </p:cNvPr>
          <p:cNvSpPr txBox="1"/>
          <p:nvPr/>
        </p:nvSpPr>
        <p:spPr>
          <a:xfrm>
            <a:off x="1024128" y="155448"/>
            <a:ext cx="3313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Possibile piano finanziario PRIN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52751B-F634-E02D-68B2-4446FE72A52E}"/>
              </a:ext>
            </a:extLst>
          </p:cNvPr>
          <p:cNvSpPr txBox="1"/>
          <p:nvPr/>
        </p:nvSpPr>
        <p:spPr>
          <a:xfrm>
            <a:off x="0" y="524780"/>
            <a:ext cx="116250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Considerando i costi ora e il numero di ore di lavoro in ricerca per Universitari e INFN, 1720 per i primi e 2000 per i secondi ho calcolato il 20% di impiego ed il costo sui 3 anni e poi considerato in questo caso 2 PA al 2%</a:t>
            </a:r>
          </a:p>
          <a:p>
            <a:endParaRPr lang="it-IT" dirty="0"/>
          </a:p>
          <a:p>
            <a:r>
              <a:rPr lang="it-IT" dirty="0"/>
              <a:t>1- borsa di dottorato</a:t>
            </a:r>
          </a:p>
          <a:p>
            <a:r>
              <a:rPr lang="it-IT" dirty="0"/>
              <a:t>2- 45k€ di missioni euro per 4 persone in 3 anni</a:t>
            </a:r>
          </a:p>
          <a:p>
            <a:r>
              <a:rPr lang="it-IT" dirty="0"/>
              <a:t>Spese generali </a:t>
            </a:r>
            <a:r>
              <a:rPr lang="it-IT" dirty="0">
                <a:sym typeface="Wingdings" panose="05000000000000000000" pitchFamily="2" charset="2"/>
              </a:rPr>
              <a:t> 76k€ per missioni IT e consumo, % ad ente 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160590-A511-81F2-08CC-D9B4DD5782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328" y="2846019"/>
            <a:ext cx="8872728" cy="3465751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C9D432D-7008-610F-970B-8F125FF664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923583"/>
              </p:ext>
            </p:extLst>
          </p:nvPr>
        </p:nvGraphicFramePr>
        <p:xfrm>
          <a:off x="7095744" y="1449002"/>
          <a:ext cx="2380488" cy="6724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80488">
                  <a:extLst>
                    <a:ext uri="{9D8B030D-6E8A-4147-A177-3AD203B41FA5}">
                      <a16:colId xmlns:a16="http://schemas.microsoft.com/office/drawing/2014/main" val="2831800842"/>
                    </a:ext>
                  </a:extLst>
                </a:gridCol>
              </a:tblGrid>
              <a:tr h="67240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800" u="none" strike="noStrike" dirty="0">
                          <a:effectLst/>
                        </a:rPr>
                        <a:t>€ 290,931,60</a:t>
                      </a:r>
                      <a:endParaRPr lang="en-US" sz="2800" b="0" i="0" u="none" strike="noStrike" dirty="0">
                        <a:effectLst/>
                        <a:latin typeface="Carlito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64761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5036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CE53C-58C5-A825-C734-8BFDEB6A9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464" y="202565"/>
            <a:ext cx="11262360" cy="1325563"/>
          </a:xfrm>
        </p:spPr>
        <p:txBody>
          <a:bodyPr>
            <a:normAutofit fontScale="90000"/>
          </a:bodyPr>
          <a:lstStyle/>
          <a:p>
            <a:r>
              <a:rPr lang="it-IT" dirty="0"/>
              <a:t>Ho fatto lo stesso esercizio anche per una sede senza PI – tipo INFN che coinvolge + persone da diverse sezioni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42EFDB-1FE5-0D55-BE60-D7D4960CA310}"/>
              </a:ext>
            </a:extLst>
          </p:cNvPr>
          <p:cNvSpPr txBox="1"/>
          <p:nvPr/>
        </p:nvSpPr>
        <p:spPr>
          <a:xfrm>
            <a:off x="283464" y="2024888"/>
            <a:ext cx="11070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Il risultato è che i soldi sono sufficienti ad assumere un post-doc (preferibilmente non con incarico di ricerca) e per un periodo di 2 anni considerando I tempi di inizio e il limite sulla conclusione 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3B172D-FC55-E59E-8147-ACCAAE9544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832699"/>
            <a:ext cx="7965440" cy="3369994"/>
          </a:xfrm>
          <a:prstGeom prst="rect">
            <a:avLst/>
          </a:prstGeom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02E73D4-84FB-220F-80D3-4A6D1388CA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342407"/>
              </p:ext>
            </p:extLst>
          </p:nvPr>
        </p:nvGraphicFramePr>
        <p:xfrm>
          <a:off x="8585200" y="2518819"/>
          <a:ext cx="1330960" cy="304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0960">
                  <a:extLst>
                    <a:ext uri="{9D8B030D-6E8A-4147-A177-3AD203B41FA5}">
                      <a16:colId xmlns:a16="http://schemas.microsoft.com/office/drawing/2014/main" val="3151646259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€ 309,079,35</a:t>
                      </a:r>
                      <a:endParaRPr lang="en-US" sz="1800" b="0" i="0" u="none" strike="noStrike" dirty="0">
                        <a:effectLst/>
                        <a:latin typeface="Carlito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09292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1236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Carlito</vt:lpstr>
      <vt:lpstr>Wingdings</vt:lpstr>
      <vt:lpstr>Office Theme</vt:lpstr>
      <vt:lpstr>PowerPoint Presentation</vt:lpstr>
      <vt:lpstr>Ho fatto lo stesso esercizio anche per una sede senza PI – tipo INFN che coinvolge + persone da diverse sezioni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ANTONIO DI NITTO</dc:creator>
  <cp:lastModifiedBy>ANTONIO DI NITTO</cp:lastModifiedBy>
  <cp:revision>1</cp:revision>
  <dcterms:created xsi:type="dcterms:W3CDTF">2026-04-28T04:38:16Z</dcterms:created>
  <dcterms:modified xsi:type="dcterms:W3CDTF">2026-04-28T04:47:43Z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ad0b24d-6422-44b0-b3de-abb3a9e8c81a_Enabled">
    <vt:lpwstr>true</vt:lpwstr>
  </property>
  <property fmtid="{D5CDD505-2E9C-101B-9397-08002B2CF9AE}" pid="3" name="MSIP_Label_2ad0b24d-6422-44b0-b3de-abb3a9e8c81a_SetDate">
    <vt:lpwstr>2026-04-28T04:47:43Z</vt:lpwstr>
  </property>
  <property fmtid="{D5CDD505-2E9C-101B-9397-08002B2CF9AE}" pid="4" name="MSIP_Label_2ad0b24d-6422-44b0-b3de-abb3a9e8c81a_Method">
    <vt:lpwstr>Standard</vt:lpwstr>
  </property>
  <property fmtid="{D5CDD505-2E9C-101B-9397-08002B2CF9AE}" pid="5" name="MSIP_Label_2ad0b24d-6422-44b0-b3de-abb3a9e8c81a_Name">
    <vt:lpwstr>defa4170-0d19-0005-0004-bc88714345d2</vt:lpwstr>
  </property>
  <property fmtid="{D5CDD505-2E9C-101B-9397-08002B2CF9AE}" pid="6" name="MSIP_Label_2ad0b24d-6422-44b0-b3de-abb3a9e8c81a_SiteId">
    <vt:lpwstr>2fcfe26a-bb62-46b0-b1e3-28f9da0c45fd</vt:lpwstr>
  </property>
  <property fmtid="{D5CDD505-2E9C-101B-9397-08002B2CF9AE}" pid="7" name="MSIP_Label_2ad0b24d-6422-44b0-b3de-abb3a9e8c81a_ActionId">
    <vt:lpwstr>b9f79d31-b1b8-4c91-917f-6465e1e6283b</vt:lpwstr>
  </property>
  <property fmtid="{D5CDD505-2E9C-101B-9397-08002B2CF9AE}" pid="8" name="MSIP_Label_2ad0b24d-6422-44b0-b3de-abb3a9e8c81a_ContentBits">
    <vt:lpwstr>0</vt:lpwstr>
  </property>
  <property fmtid="{D5CDD505-2E9C-101B-9397-08002B2CF9AE}" pid="9" name="MSIP_Label_2ad0b24d-6422-44b0-b3de-abb3a9e8c81a_Tag">
    <vt:lpwstr>10, 3, 0, 1</vt:lpwstr>
  </property>
</Properties>
</file>