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41"/>
  </p:notesMasterIdLst>
  <p:sldIdLst>
    <p:sldId id="269" r:id="rId5"/>
    <p:sldId id="392" r:id="rId6"/>
    <p:sldId id="271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8" r:id="rId17"/>
    <p:sldId id="462" r:id="rId18"/>
    <p:sldId id="439" r:id="rId19"/>
    <p:sldId id="440" r:id="rId20"/>
    <p:sldId id="441" r:id="rId21"/>
    <p:sldId id="443" r:id="rId22"/>
    <p:sldId id="442" r:id="rId23"/>
    <p:sldId id="444" r:id="rId24"/>
    <p:sldId id="445" r:id="rId25"/>
    <p:sldId id="446" r:id="rId26"/>
    <p:sldId id="447" r:id="rId27"/>
    <p:sldId id="448" r:id="rId28"/>
    <p:sldId id="449" r:id="rId29"/>
    <p:sldId id="451" r:id="rId30"/>
    <p:sldId id="450" r:id="rId31"/>
    <p:sldId id="456" r:id="rId32"/>
    <p:sldId id="455" r:id="rId33"/>
    <p:sldId id="457" r:id="rId34"/>
    <p:sldId id="458" r:id="rId35"/>
    <p:sldId id="459" r:id="rId36"/>
    <p:sldId id="460" r:id="rId37"/>
    <p:sldId id="461" r:id="rId38"/>
    <p:sldId id="427" r:id="rId39"/>
    <p:sldId id="390" r:id="rId40"/>
  </p:sldIdLst>
  <p:sldSz cx="12192000" cy="6858000"/>
  <p:notesSz cx="6858000" cy="9144000"/>
  <p:embeddedFontLs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9D1"/>
    <a:srgbClr val="FF9393"/>
    <a:srgbClr val="5983B0"/>
    <a:srgbClr val="448FC8"/>
    <a:srgbClr val="E2AC00"/>
    <a:srgbClr val="DAD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3790" autoAdjust="0"/>
  </p:normalViewPr>
  <p:slideViewPr>
    <p:cSldViewPr>
      <p:cViewPr varScale="1">
        <p:scale>
          <a:sx n="77" d="100"/>
          <a:sy n="77" d="100"/>
        </p:scale>
        <p:origin x="662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DD6BD-2242-4681-A734-09E1154684D4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0DA1D-0236-4EC9-AD10-1827E031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7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Fro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uilding, tower, bridge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315416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575732" y="1741758"/>
            <a:ext cx="7450667" cy="1826363"/>
          </a:xfrm>
        </p:spPr>
        <p:txBody>
          <a:bodyPr tIns="0" bIns="0"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buNone/>
              <a:defRPr lang="en-US" sz="4000" b="1" i="0" cap="none" spc="0">
                <a:ln w="12700">
                  <a:noFill/>
                  <a:prstDash val="solid"/>
                </a:ln>
                <a:solidFill>
                  <a:srgbClr val="5AA3D9"/>
                </a:solidFill>
                <a:latin typeface="+mj-lt"/>
                <a:ea typeface="+mj-ea"/>
                <a:cs typeface="Ubuntu"/>
              </a:defRPr>
            </a:lvl1pPr>
          </a:lstStyle>
          <a:p>
            <a:pPr>
              <a:defRPr/>
            </a:pPr>
            <a:r>
              <a:rPr dirty="0"/>
              <a:t>Presentation Title</a:t>
            </a:r>
            <a:endParaRPr lang="en-US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575732" y="3810002"/>
            <a:ext cx="7450667" cy="1066688"/>
          </a:xfrm>
        </p:spPr>
        <p:txBody>
          <a:bodyPr lIns="45720" tIns="0" rIns="4572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0" i="0">
                <a:solidFill>
                  <a:srgbClr val="4D4D4D"/>
                </a:solidFill>
                <a:latin typeface="+mn-lt"/>
                <a:cs typeface="Ubuntu Ligh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dirty="0"/>
              <a:t>Author and Affiliation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24D0C-B055-C048-95C0-F170006F7400}"/>
              </a:ext>
            </a:extLst>
          </p:cNvPr>
          <p:cNvSpPr/>
          <p:nvPr userDrawn="1"/>
        </p:nvSpPr>
        <p:spPr>
          <a:xfrm>
            <a:off x="2179775" y="5444106"/>
            <a:ext cx="2032000" cy="1057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A089D1-2EAC-2C4C-A396-78AC683FEB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844090" y="5523004"/>
            <a:ext cx="747991" cy="747991"/>
          </a:xfrm>
          <a:prstGeom prst="rect">
            <a:avLst/>
          </a:prstGeom>
        </p:spPr>
      </p:pic>
      <p:pic>
        <p:nvPicPr>
          <p:cNvPr id="16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7D1C97F-38A6-2C49-B67D-FAE05B15B0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801340" y="5497964"/>
            <a:ext cx="1009504" cy="949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EC7CE2-229E-C344-8E22-0336AB675ED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756398" y="5475777"/>
            <a:ext cx="856258" cy="8424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fau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04/05/2026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dirty="0"/>
              <a:t>D. Calzolari</a:t>
            </a:r>
            <a:endParaRPr lang="en-GB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6C380F-326D-3C40-9EE7-7FBAB0953422}" type="slidenum">
              <a:rPr lang="en-US"/>
              <a:t>‹#›</a:t>
            </a:fld>
            <a:endParaRPr lang="en-US" dirty="0"/>
          </a:p>
        </p:txBody>
      </p:sp>
      <p:sp>
        <p:nvSpPr>
          <p:cNvPr id="7" name="Rectangle 5"/>
          <p:cNvSpPr/>
          <p:nvPr userDrawn="1"/>
        </p:nvSpPr>
        <p:spPr bwMode="auto">
          <a:xfrm>
            <a:off x="0" y="0"/>
            <a:ext cx="12192000" cy="62198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800" dirty="0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27384"/>
            <a:ext cx="12192000" cy="59218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888579" y="2743338"/>
            <a:ext cx="7303421" cy="715840"/>
          </a:xfrm>
        </p:spPr>
        <p:txBody>
          <a:bodyPr>
            <a:noAutofit/>
          </a:bodyPr>
          <a:lstStyle>
            <a:lvl1pPr>
              <a:defRPr sz="4400">
                <a:solidFill>
                  <a:srgbClr val="5AA3D9"/>
                </a:solidFill>
              </a:defRPr>
            </a:lvl1pPr>
          </a:lstStyle>
          <a:p>
            <a:pPr>
              <a:defRPr/>
            </a:pPr>
            <a:r>
              <a:t>Slide Title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fault 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t>Slide Title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04/05/2026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D. Calzolari</a:t>
            </a:r>
            <a:endParaRPr lang="en-GB" noProof="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6C380F-326D-3C40-9EE7-7FBAB0953422}" type="slidenum">
              <a:rPr lang="en-US"/>
              <a:t>‹#›</a:t>
            </a:fld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 bwMode="auto">
          <a:xfrm>
            <a:off x="609601" y="1245522"/>
            <a:ext cx="10968567" cy="4821904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>
              <a:defRPr/>
            </a:pPr>
            <a:r>
              <a:t>Slide text first level</a:t>
            </a:r>
          </a:p>
          <a:p>
            <a:pPr lvl="1">
              <a:defRPr/>
            </a:pPr>
            <a:r>
              <a:t>Slide text second level</a:t>
            </a:r>
          </a:p>
          <a:p>
            <a:pPr lvl="2">
              <a:defRPr/>
            </a:pPr>
            <a:r>
              <a:t>Slide text third level</a:t>
            </a:r>
          </a:p>
          <a:p>
            <a:pPr lvl="3">
              <a:defRPr/>
            </a:pPr>
            <a:r>
              <a:t>Slide text 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Just 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t>Slide Title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04/05/2026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D. Calzolari</a:t>
            </a:r>
            <a:endParaRPr lang="en-GB" noProof="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6C380F-326D-3C40-9EE7-7FBAB0953422}" type="slidenum">
              <a:rPr lang="en-US"/>
              <a:t>‹#›</a:t>
            </a:fld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5" hasCustomPrompt="1"/>
          </p:nvPr>
        </p:nvSpPr>
        <p:spPr bwMode="auto">
          <a:xfrm>
            <a:off x="609601" y="1245522"/>
            <a:ext cx="5302249" cy="4821904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>
              <a:defRPr/>
            </a:pPr>
            <a:r>
              <a:t>Slide text first level</a:t>
            </a:r>
          </a:p>
          <a:p>
            <a:pPr lvl="1">
              <a:defRPr/>
            </a:pPr>
            <a:r>
              <a:t>Slide text second level</a:t>
            </a:r>
          </a:p>
          <a:p>
            <a:pPr lvl="2">
              <a:defRPr/>
            </a:pPr>
            <a:r>
              <a:t>Slide text third level</a:t>
            </a:r>
          </a:p>
          <a:p>
            <a:pPr lvl="3">
              <a:defRPr/>
            </a:pPr>
            <a:r>
              <a:t>Slide text fourth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 hasCustomPrompt="1"/>
          </p:nvPr>
        </p:nvSpPr>
        <p:spPr bwMode="auto">
          <a:xfrm>
            <a:off x="6280150" y="1238257"/>
            <a:ext cx="5302249" cy="4821904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>
              <a:defRPr/>
            </a:pPr>
            <a:r>
              <a:t>Slide text first level</a:t>
            </a:r>
          </a:p>
          <a:p>
            <a:pPr lvl="1">
              <a:defRPr/>
            </a:pPr>
            <a:r>
              <a:t>Slide text second level</a:t>
            </a:r>
          </a:p>
          <a:p>
            <a:pPr lvl="2">
              <a:defRPr/>
            </a:pPr>
            <a:r>
              <a:t>Slide text third level</a:t>
            </a:r>
          </a:p>
          <a:p>
            <a:pPr lvl="3">
              <a:defRPr/>
            </a:pPr>
            <a:r>
              <a:t>Slide text 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Very 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18296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710282-3970-6443-B712-66AC751FDF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724385" y="4597293"/>
            <a:ext cx="1070357" cy="1070357"/>
          </a:xfrm>
          <a:prstGeom prst="rect">
            <a:avLst/>
          </a:prstGeom>
        </p:spPr>
      </p:pic>
      <p:pic>
        <p:nvPicPr>
          <p:cNvPr id="14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E712BC5-FA49-F34C-BDC5-3C415B931E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192344" y="4509120"/>
            <a:ext cx="1324959" cy="12467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CC2E61-7C3C-3A40-A3EB-3D2F3E21C7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6085478" y="4509120"/>
            <a:ext cx="1267142" cy="12467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28600" y="152280"/>
            <a:ext cx="117345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360000" y="900000"/>
            <a:ext cx="11520000" cy="52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2FE5AD3-2A60-48A4-8014-22D2B8B38D44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56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 to FLUKA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474438"/>
            <a:ext cx="1373190" cy="2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8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Scoring 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474438"/>
            <a:ext cx="1373190" cy="2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7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3060435" y="6356351"/>
            <a:ext cx="1828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cs typeface="Ubuntu Light"/>
              </a:defRPr>
            </a:lvl1pPr>
          </a:lstStyle>
          <a:p>
            <a:pPr>
              <a:defRPr/>
            </a:pPr>
            <a:r>
              <a:rPr lang="en-US" dirty="0"/>
              <a:t>4/05/2026</a:t>
            </a:r>
            <a:endParaRPr lang="en-GB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888579" y="6356351"/>
            <a:ext cx="5720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cs typeface="Ubuntu Light"/>
              </a:defRPr>
            </a:lvl1pPr>
          </a:lstStyle>
          <a:p>
            <a:pPr>
              <a:defRPr/>
            </a:pPr>
            <a:r>
              <a:rPr lang="en-GB" dirty="0" err="1"/>
              <a:t>D.Calzolari</a:t>
            </a:r>
            <a:endParaRPr lang="en-GB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10609232" y="6356351"/>
            <a:ext cx="973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29FCF"/>
                </a:solidFill>
                <a:latin typeface="+mn-lt"/>
                <a:cs typeface="Ubuntu Light"/>
              </a:defRPr>
            </a:lvl1pPr>
          </a:lstStyle>
          <a:p>
            <a:pPr>
              <a:defRPr/>
            </a:pPr>
            <a:fld id="{8D6C380F-326D-3C40-9EE7-7FBAB095342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609600" y="1260001"/>
            <a:ext cx="10969139" cy="4864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en-GB" noProof="0" dirty="0"/>
              <a:t>Slide text first level</a:t>
            </a:r>
          </a:p>
          <a:p>
            <a:pPr lvl="1">
              <a:defRPr/>
            </a:pPr>
            <a:r>
              <a:rPr lang="en-GB" noProof="0" dirty="0"/>
              <a:t>Slide text second level</a:t>
            </a:r>
          </a:p>
          <a:p>
            <a:pPr lvl="2">
              <a:defRPr/>
            </a:pPr>
            <a:r>
              <a:rPr lang="en-GB" noProof="0" dirty="0"/>
              <a:t>Slide text third level</a:t>
            </a:r>
          </a:p>
          <a:p>
            <a:pPr lvl="3">
              <a:defRPr/>
            </a:pPr>
            <a:r>
              <a:rPr lang="en-GB" noProof="0" dirty="0"/>
              <a:t>Slide text fourth level</a:t>
            </a:r>
          </a:p>
          <a:p>
            <a:pPr lvl="4">
              <a:defRPr/>
            </a:pPr>
            <a:r>
              <a:rPr lang="en-GB" noProof="0" dirty="0"/>
              <a:t>Slide text fifth level</a:t>
            </a:r>
          </a:p>
        </p:txBody>
      </p:sp>
      <p:sp>
        <p:nvSpPr>
          <p:cNvPr id="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609600" y="233493"/>
            <a:ext cx="10969139" cy="71584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>
              <a:defRPr/>
            </a:pPr>
            <a:r>
              <a:rPr lang="en-GB" noProof="0"/>
              <a:t>Slide Title</a:t>
            </a:r>
          </a:p>
        </p:txBody>
      </p:sp>
      <p:cxnSp>
        <p:nvCxnSpPr>
          <p:cNvPr id="9" name="Straight Connector 7"/>
          <p:cNvCxnSpPr>
            <a:cxnSpLocks/>
          </p:cNvCxnSpPr>
          <p:nvPr/>
        </p:nvCxnSpPr>
        <p:spPr bwMode="auto">
          <a:xfrm>
            <a:off x="609600" y="6285763"/>
            <a:ext cx="10969139" cy="0"/>
          </a:xfrm>
          <a:prstGeom prst="line">
            <a:avLst/>
          </a:prstGeom>
          <a:ln w="6350" cmpd="sng">
            <a:solidFill>
              <a:srgbClr val="0C37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/>
          <p:cNvCxnSpPr>
            <a:cxnSpLocks/>
          </p:cNvCxnSpPr>
          <p:nvPr userDrawn="1"/>
        </p:nvCxnSpPr>
        <p:spPr bwMode="auto">
          <a:xfrm>
            <a:off x="613261" y="1056538"/>
            <a:ext cx="10969139" cy="0"/>
          </a:xfrm>
          <a:prstGeom prst="line">
            <a:avLst/>
          </a:prstGeom>
          <a:ln w="6350" cmpd="sng">
            <a:solidFill>
              <a:srgbClr val="0C37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0424D0C-B055-C048-95C0-F170006F7400}"/>
              </a:ext>
            </a:extLst>
          </p:cNvPr>
          <p:cNvSpPr/>
          <p:nvPr userDrawn="1"/>
        </p:nvSpPr>
        <p:spPr>
          <a:xfrm>
            <a:off x="1304033" y="6371419"/>
            <a:ext cx="914400" cy="475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800" noProof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6F3F69-A09B-FD42-8F6D-71A4CE539E6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auto">
          <a:xfrm>
            <a:off x="1176361" y="6404324"/>
            <a:ext cx="336596" cy="336596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2860DAB8-6278-0F44-8EFA-D65A447B92B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1678502" y="6381761"/>
            <a:ext cx="454277" cy="4274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F2EFC7-F9DC-A948-89DD-2957C84B4BE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623392" y="6381328"/>
            <a:ext cx="423482" cy="4166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/>
  <p:txStyles>
    <p:titleStyle>
      <a:lvl1pPr algn="l">
        <a:spcBef>
          <a:spcPts val="0"/>
        </a:spcBef>
        <a:buNone/>
        <a:defRPr sz="3600" b="0" i="0">
          <a:solidFill>
            <a:srgbClr val="5AA3D9"/>
          </a:solidFill>
          <a:latin typeface="+mj-lt"/>
          <a:ea typeface="+mj-ea"/>
          <a:cs typeface="Ubuntu Light"/>
        </a:defRPr>
      </a:lvl1pPr>
    </p:titleStyle>
    <p:bodyStyle>
      <a:lvl1pPr marL="225425" indent="-225425" algn="l">
        <a:lnSpc>
          <a:spcPct val="100000"/>
        </a:lnSpc>
        <a:spcBef>
          <a:spcPts val="900"/>
        </a:spcBef>
        <a:buClr>
          <a:srgbClr val="5AA3D9"/>
        </a:buClr>
        <a:buSzPct val="100000"/>
        <a:buFont typeface="Wingdings" panose="05000000000000000000" pitchFamily="2" charset="2"/>
        <a:buChar char="§"/>
        <a:defRPr sz="3000" b="0" i="0">
          <a:solidFill>
            <a:srgbClr val="4D4D4D"/>
          </a:solidFill>
          <a:latin typeface="+mn-lt"/>
          <a:ea typeface="+mn-ea"/>
          <a:cs typeface="Ubuntu Light"/>
        </a:defRPr>
      </a:lvl1pPr>
      <a:lvl2pPr marL="460375" indent="-228600" algn="l">
        <a:lnSpc>
          <a:spcPct val="100000"/>
        </a:lnSpc>
        <a:spcBef>
          <a:spcPts val="900"/>
        </a:spcBef>
        <a:buClr>
          <a:schemeClr val="bg1">
            <a:lumMod val="75000"/>
          </a:schemeClr>
        </a:buClr>
        <a:buSzPct val="100000"/>
        <a:buFont typeface="Wingdings" panose="05000000000000000000" pitchFamily="2" charset="2"/>
        <a:buChar char="§"/>
        <a:defRPr sz="3000" b="0" i="0">
          <a:solidFill>
            <a:srgbClr val="4D4D4D"/>
          </a:solidFill>
          <a:latin typeface="+mn-lt"/>
          <a:ea typeface="+mn-ea"/>
          <a:cs typeface="Ubuntu Light"/>
        </a:defRPr>
      </a:lvl2pPr>
      <a:lvl3pPr marL="685800" indent="-225425" algn="l">
        <a:lnSpc>
          <a:spcPct val="100000"/>
        </a:lnSpc>
        <a:spcBef>
          <a:spcPts val="900"/>
        </a:spcBef>
        <a:buClr>
          <a:schemeClr val="bg1">
            <a:lumMod val="75000"/>
          </a:schemeClr>
        </a:buClr>
        <a:buSzPct val="100000"/>
        <a:buFont typeface="Wingdings" panose="05000000000000000000" pitchFamily="2" charset="2"/>
        <a:buChar char="§"/>
        <a:defRPr sz="3000" b="0" i="0">
          <a:solidFill>
            <a:srgbClr val="4D4D4D"/>
          </a:solidFill>
          <a:latin typeface="+mn-lt"/>
          <a:ea typeface="+mn-ea"/>
          <a:cs typeface="Ubuntu Light"/>
        </a:defRPr>
      </a:lvl3pPr>
      <a:lvl4pPr marL="909638" indent="-223838" algn="l">
        <a:lnSpc>
          <a:spcPct val="100000"/>
        </a:lnSpc>
        <a:spcBef>
          <a:spcPts val="900"/>
        </a:spcBef>
        <a:buClr>
          <a:schemeClr val="bg1">
            <a:lumMod val="75000"/>
          </a:schemeClr>
        </a:buClr>
        <a:buSzPct val="100000"/>
        <a:buFont typeface="Wingdings" panose="05000000000000000000" pitchFamily="2" charset="2"/>
        <a:buChar char="§"/>
        <a:defRPr sz="3000" b="0" i="0">
          <a:solidFill>
            <a:srgbClr val="4D4D4D"/>
          </a:solidFill>
          <a:latin typeface="+mn-lt"/>
          <a:ea typeface="+mn-ea"/>
          <a:cs typeface="Ubuntu Light"/>
        </a:defRPr>
      </a:lvl4pPr>
      <a:lvl5pPr marL="1146175" indent="-236538" algn="l">
        <a:lnSpc>
          <a:spcPct val="100000"/>
        </a:lnSpc>
        <a:spcBef>
          <a:spcPts val="900"/>
        </a:spcBef>
        <a:buClr>
          <a:schemeClr val="bg1">
            <a:lumMod val="75000"/>
          </a:schemeClr>
        </a:buClr>
        <a:buSzPct val="100000"/>
        <a:buFont typeface="Wingdings" panose="05000000000000000000" pitchFamily="2" charset="2"/>
        <a:buChar char="§"/>
        <a:defRPr sz="3000" b="0" i="0">
          <a:solidFill>
            <a:srgbClr val="4D4D4D"/>
          </a:solidFill>
          <a:latin typeface="+mn-lt"/>
          <a:ea typeface="+mn-ea"/>
          <a:cs typeface="Ubuntu Light"/>
        </a:defRPr>
      </a:lvl5pPr>
      <a:lvl6pPr marL="1700784" indent="-182880" algn="l">
        <a:spcBef>
          <a:spcPts val="0"/>
        </a:spcBef>
        <a:buClr>
          <a:schemeClr val="accent5"/>
        </a:buClr>
        <a:buFont typeface="Arial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>
        <a:spcBef>
          <a:spcPts val="0"/>
        </a:spcBef>
        <a:buClr>
          <a:schemeClr val="accent6"/>
        </a:buClr>
        <a:buSzPct val="100000"/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>
        <a:spcBef>
          <a:spcPts val="0"/>
        </a:spcBef>
        <a:buClr>
          <a:schemeClr val="accent6"/>
        </a:buClr>
        <a:buFont typeface="Arial"/>
        <a:buChar char="▪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>
        <a:spcBef>
          <a:spcPts val="0"/>
        </a:spcBef>
        <a:buClr>
          <a:schemeClr val="accent6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genda.infn.it/event/51984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hysics.nist.gov/PhysRefData/Star/Text/PSTAR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luka.cern/download/latest-fluka-release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1200922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000D-D39C-4CD7-A798-04DE29605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1268760"/>
            <a:ext cx="7450667" cy="1826363"/>
          </a:xfrm>
        </p:spPr>
        <p:txBody>
          <a:bodyPr/>
          <a:lstStyle/>
          <a:p>
            <a:r>
              <a:rPr lang="en-US" b="0" noProof="0" dirty="0"/>
              <a:t>A pedagogical Introduction to FLUKA + hands-on tutorial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FE614-4D22-49B1-B2EB-6F6E210BE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733" y="3441490"/>
            <a:ext cx="7176451" cy="227080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000" b="1" noProof="0" dirty="0"/>
              <a:t>Daniele Calzolari (CERN SY-STI-BMI)</a:t>
            </a:r>
            <a:br>
              <a:rPr lang="en-US" sz="2000" b="1" noProof="0" dirty="0"/>
            </a:br>
            <a:r>
              <a:rPr lang="en-US" sz="1600" i="1" noProof="0" dirty="0"/>
              <a:t>with material from previous lectures by G. Lerner, A. Lechner, F. Salvat Pujol, F. Cerutti</a:t>
            </a:r>
            <a:endParaRPr lang="en-US" sz="2000" i="1" noProof="0" dirty="0"/>
          </a:p>
          <a:p>
            <a:pPr>
              <a:spcAft>
                <a:spcPts val="1800"/>
              </a:spcAft>
            </a:pPr>
            <a:r>
              <a:rPr lang="en-US" sz="2000" noProof="0" dirty="0"/>
              <a:t>An overview of FLUKA</a:t>
            </a:r>
            <a:br>
              <a:rPr lang="en-US" sz="2000" noProof="0" dirty="0"/>
            </a:br>
            <a:r>
              <a:rPr lang="en-US" sz="2000" noProof="0" dirty="0">
                <a:hlinkClick r:id="rId2"/>
              </a:rPr>
              <a:t>https://agenda.infn.it/event/51984/</a:t>
            </a:r>
            <a:endParaRPr lang="en-US" sz="2000" noProof="0" dirty="0"/>
          </a:p>
          <a:p>
            <a:pPr>
              <a:spcAft>
                <a:spcPts val="1800"/>
              </a:spcAft>
            </a:pPr>
            <a:r>
              <a:rPr lang="en-US" sz="2000" noProof="0" dirty="0"/>
              <a:t>Roma 4/5/2026</a:t>
            </a:r>
          </a:p>
          <a:p>
            <a:endParaRPr lang="en-US" noProof="0" dirty="0"/>
          </a:p>
        </p:txBody>
      </p:sp>
      <p:pic>
        <p:nvPicPr>
          <p:cNvPr id="5" name="Picture 4" descr="A blue circle with black text and a tree branch&#10;&#10;AI-generated content may be incorrect.">
            <a:extLst>
              <a:ext uri="{FF2B5EF4-FFF2-40B4-BE49-F238E27FC236}">
                <a16:creationId xmlns:a16="http://schemas.microsoft.com/office/drawing/2014/main" id="{0331D881-7F64-A13B-279C-615A7E249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5424373"/>
            <a:ext cx="1067580" cy="8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6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07270-2CE9-C3D0-B189-E36B36E24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510EEF-0DD4-5EFC-5C11-78AB64F1B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1. What is the Bragg peak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027F9-C6F5-BDF7-CF33-A66FF8FB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0EFB5-9923-D432-A9B0-544C1D05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11DB6-A933-A979-B3C0-7A9D4063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10</a:t>
            </a:fld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DD1E0E-9277-0B59-C566-F71FCD4A5F1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1" y="1245522"/>
                <a:ext cx="4982343" cy="499179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en-US" noProof="0" dirty="0"/>
                  <a:t>Charged particles deposit most energy at the </a:t>
                </a:r>
                <a:r>
                  <a:rPr lang="en-US" b="1" noProof="0" dirty="0"/>
                  <a:t>end of their range</a:t>
                </a:r>
                <a:r>
                  <a:rPr lang="en-US" noProof="0" dirty="0"/>
                  <a:t> </a:t>
                </a:r>
              </a:p>
              <a:p>
                <a:pPr lvl="1" algn="just"/>
                <a:r>
                  <a:rPr lang="en-US" noProof="0" dirty="0"/>
                  <a:t>As the proton slows down → energy loss increases (</a:t>
                </a:r>
                <a14:m>
                  <m:oMath xmlns:m="http://schemas.openxmlformats.org/officeDocument/2006/math">
                    <m:r>
                      <a:rPr lang="en-US" i="1" noProof="0" smtClean="0">
                        <a:latin typeface="Cambria Math" panose="02040503050406030204" pitchFamily="18" charset="0"/>
                      </a:rPr>
                      <m:t>𝑑𝐸</m:t>
                    </m:r>
                    <m:r>
                      <a:rPr lang="en-US" noProof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noProof="0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noProof="0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noProof="0" dirty="0"/>
                  <a:t>) </a:t>
                </a:r>
              </a:p>
              <a:p>
                <a:pPr lvl="1" algn="just"/>
                <a:r>
                  <a:rPr lang="en-US" b="1" noProof="0" dirty="0"/>
                  <a:t>Sharp peak</a:t>
                </a:r>
                <a:r>
                  <a:rPr lang="en-US" noProof="0" dirty="0"/>
                  <a:t> just before stopping, then rapid drop</a:t>
                </a:r>
              </a:p>
              <a:p>
                <a:pPr algn="just"/>
                <a:r>
                  <a:rPr lang="en-US" b="1" noProof="0" dirty="0"/>
                  <a:t>Key features:</a:t>
                </a:r>
                <a:endParaRPr lang="en-US" noProof="0" dirty="0"/>
              </a:p>
              <a:p>
                <a:pPr lvl="1" algn="just"/>
                <a:r>
                  <a:rPr lang="en-US" noProof="0" dirty="0"/>
                  <a:t>Low dose at entrance </a:t>
                </a:r>
              </a:p>
              <a:p>
                <a:pPr lvl="1" algn="just"/>
                <a:r>
                  <a:rPr lang="en-US" noProof="0" dirty="0"/>
                  <a:t>Sharp, localized peak near stopping point </a:t>
                </a:r>
              </a:p>
              <a:p>
                <a:pPr lvl="1" algn="just"/>
                <a:r>
                  <a:rPr lang="en-US" noProof="0" dirty="0"/>
                  <a:t>Rapid drop to zero after the peak</a:t>
                </a:r>
              </a:p>
              <a:p>
                <a:pPr algn="just"/>
                <a:r>
                  <a:rPr lang="en-US" noProof="0" dirty="0"/>
                  <a:t>Particularly useful for radiation therapy:</a:t>
                </a:r>
              </a:p>
              <a:p>
                <a:pPr lvl="1" algn="just"/>
                <a:r>
                  <a:rPr lang="en-US" noProof="0" dirty="0"/>
                  <a:t>Precise dose localization</a:t>
                </a:r>
              </a:p>
              <a:p>
                <a:pPr lvl="1" algn="just"/>
                <a:r>
                  <a:rPr lang="en-US" noProof="0" dirty="0"/>
                  <a:t>Sensitive to beam energy → controls penetration depth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DD1E0E-9277-0B59-C566-F71FCD4A5F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1" y="1245522"/>
                <a:ext cx="4982343" cy="4991790"/>
              </a:xfrm>
              <a:blipFill>
                <a:blip r:embed="rId2"/>
                <a:stretch>
                  <a:fillRect l="-1224" t="-2076" r="-1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7355098-F387-CA14-8C70-88C4CEB68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1916832"/>
            <a:ext cx="3346140" cy="38330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31C3D-7D48-7ACD-DBE0-37B89E87F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1245522"/>
            <a:ext cx="3455899" cy="22284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436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FB5CA-BE4F-F84D-8246-007CB2F2A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EF0410-75A3-B20C-E0A1-AD3A4907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1. Bragg peak simulation: setup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5B0BB-037F-5060-2A4A-4A970B9A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4F85C-74D9-7E58-4FC5-13D1D83E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C0CCB-DED9-320C-0689-16593E82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25BE57-1DD4-5082-35D0-E7DB93F08B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2"/>
            <a:ext cx="5054351" cy="4821904"/>
          </a:xfrm>
        </p:spPr>
        <p:txBody>
          <a:bodyPr>
            <a:normAutofit/>
          </a:bodyPr>
          <a:lstStyle/>
          <a:p>
            <a:r>
              <a:rPr lang="en-US" sz="2800" noProof="0" dirty="0"/>
              <a:t>Flair helps us here: let’s create a new </a:t>
            </a:r>
            <a:r>
              <a:rPr lang="en-US" sz="2800" noProof="0" dirty="0" err="1"/>
              <a:t>inputfile</a:t>
            </a:r>
            <a:r>
              <a:rPr lang="en-US" sz="2800" noProof="0" dirty="0"/>
              <a:t> </a:t>
            </a:r>
            <a:r>
              <a:rPr lang="en-US" sz="2800" i="1" noProof="0" dirty="0"/>
              <a:t>‘basic’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F06F06-2BBC-7FB6-5747-417DC1877B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562"/>
          <a:stretch>
            <a:fillRect/>
          </a:stretch>
        </p:blipFill>
        <p:spPr>
          <a:xfrm>
            <a:off x="467105" y="2996952"/>
            <a:ext cx="4077944" cy="2740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269543-96D0-99C4-5409-078E48225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255" y="1238258"/>
            <a:ext cx="6020640" cy="21148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487192-F9C2-01DB-09A2-80B839A4A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331" y="3454356"/>
            <a:ext cx="6268325" cy="280074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24F588B-FD8C-FDD9-9718-3D42E6BA1352}"/>
              </a:ext>
            </a:extLst>
          </p:cNvPr>
          <p:cNvSpPr/>
          <p:nvPr/>
        </p:nvSpPr>
        <p:spPr bwMode="auto">
          <a:xfrm>
            <a:off x="5591944" y="1143000"/>
            <a:ext cx="6408712" cy="5059017"/>
          </a:xfrm>
          <a:prstGeom prst="roundRect">
            <a:avLst>
              <a:gd name="adj" fmla="val 3493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BA4985-C3E1-9E95-9AFA-72C441E2C02D}"/>
              </a:ext>
            </a:extLst>
          </p:cNvPr>
          <p:cNvCxnSpPr>
            <a:cxnSpLocks/>
          </p:cNvCxnSpPr>
          <p:nvPr/>
        </p:nvCxnSpPr>
        <p:spPr bwMode="auto">
          <a:xfrm>
            <a:off x="5591944" y="3429000"/>
            <a:ext cx="6408712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542F1A3-6A56-1EC6-D128-C793C7371C14}"/>
              </a:ext>
            </a:extLst>
          </p:cNvPr>
          <p:cNvSpPr/>
          <p:nvPr/>
        </p:nvSpPr>
        <p:spPr bwMode="auto">
          <a:xfrm>
            <a:off x="4722201" y="4005064"/>
            <a:ext cx="634986" cy="28803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6FE82A82-A0A5-605E-0826-26A836C022C7}"/>
              </a:ext>
            </a:extLst>
          </p:cNvPr>
          <p:cNvSpPr/>
          <p:nvPr/>
        </p:nvSpPr>
        <p:spPr bwMode="auto">
          <a:xfrm>
            <a:off x="8376189" y="873561"/>
            <a:ext cx="3344950" cy="460211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400" b="1" u="none" strike="noStrike" noProof="0" dirty="0">
                <a:solidFill>
                  <a:srgbClr val="448FC8"/>
                </a:solidFill>
                <a:effectLst/>
                <a:uFillTx/>
                <a:latin typeface="Calibri"/>
              </a:rPr>
              <a:t>Non-geometry cards</a:t>
            </a:r>
          </a:p>
        </p:txBody>
      </p:sp>
    </p:spTree>
    <p:extLst>
      <p:ext uri="{BB962C8B-B14F-4D97-AF65-F5344CB8AC3E}">
        <p14:creationId xmlns:p14="http://schemas.microsoft.com/office/powerpoint/2010/main" val="28527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3B83F-3FBB-46E2-696E-E30411B84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C577CB-B34E-353E-DC8C-8943B62FF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28" y="1245881"/>
            <a:ext cx="5832648" cy="485325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239C7CB-9051-03E5-E9B2-F3BE86C1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1. Bragg peak simulation: geometry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DE9FBE-2DFD-203E-5414-72554F92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9B95B-5237-5B0F-444C-4AD3D6E6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0A777-5581-4ECF-1491-784BBC3C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91307E-B51B-F00F-0AFD-9087613F70C1}"/>
              </a:ext>
            </a:extLst>
          </p:cNvPr>
          <p:cNvSpPr/>
          <p:nvPr/>
        </p:nvSpPr>
        <p:spPr bwMode="auto">
          <a:xfrm>
            <a:off x="407368" y="1143000"/>
            <a:ext cx="6081808" cy="5059017"/>
          </a:xfrm>
          <a:prstGeom prst="roundRect">
            <a:avLst>
              <a:gd name="adj" fmla="val 3493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4CA004A6-870B-E2DB-F0AE-0CC856B2CF31}"/>
              </a:ext>
            </a:extLst>
          </p:cNvPr>
          <p:cNvSpPr/>
          <p:nvPr/>
        </p:nvSpPr>
        <p:spPr bwMode="auto">
          <a:xfrm>
            <a:off x="3561763" y="5635446"/>
            <a:ext cx="3344950" cy="460211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400" b="1" u="none" strike="noStrike" noProof="0" dirty="0">
                <a:solidFill>
                  <a:srgbClr val="448FC8"/>
                </a:solidFill>
                <a:effectLst/>
                <a:uFillTx/>
                <a:latin typeface="Calibri"/>
              </a:rPr>
              <a:t>Geometry cards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A28E45-42F7-5557-448D-E54F6BA4E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375" y="1340768"/>
            <a:ext cx="4650364" cy="2548012"/>
          </a:xfrm>
          <a:prstGeom prst="rect">
            <a:avLst/>
          </a:prstGeom>
        </p:spPr>
      </p:pic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25A9D8B-876B-4E6E-CEB0-B3082E05E4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4329" y="4140520"/>
            <a:ext cx="4836287" cy="1918346"/>
          </a:xfrm>
        </p:spPr>
        <p:txBody>
          <a:bodyPr>
            <a:normAutofit/>
          </a:bodyPr>
          <a:lstStyle/>
          <a:p>
            <a:r>
              <a:rPr lang="en-US" sz="2800" noProof="0" dirty="0"/>
              <a:t>Extremely simple geometry: cylinder in vacuum</a:t>
            </a:r>
          </a:p>
          <a:p>
            <a:r>
              <a:rPr lang="en-US" sz="2800" noProof="0" dirty="0"/>
              <a:t>No need to change it for this example</a:t>
            </a:r>
          </a:p>
        </p:txBody>
      </p:sp>
    </p:spTree>
    <p:extLst>
      <p:ext uri="{BB962C8B-B14F-4D97-AF65-F5344CB8AC3E}">
        <p14:creationId xmlns:p14="http://schemas.microsoft.com/office/powerpoint/2010/main" val="1119353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0AC6C-D926-C25D-2CE2-B71ADAD92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2CF09C-35E1-E6B1-DFA9-14B3FB4A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1. Bragg peak simulation: finalize </a:t>
            </a:r>
            <a:r>
              <a:rPr lang="en-US" noProof="0" dirty="0" err="1"/>
              <a:t>inputfile</a:t>
            </a:r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4A7ED-ECB0-59B5-8A5C-73633239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DE865-9C14-A88E-3CE8-708A9C9D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5D8F9-DC9D-4995-6884-5AE1B5E3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173E9C-3AA9-4F75-BC07-AF2C900DF5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68760"/>
            <a:ext cx="10968567" cy="2645350"/>
          </a:xfrm>
        </p:spPr>
        <p:txBody>
          <a:bodyPr>
            <a:normAutofit lnSpcReduction="10000"/>
          </a:bodyPr>
          <a:lstStyle/>
          <a:p>
            <a:r>
              <a:rPr lang="en-US" noProof="0" dirty="0"/>
              <a:t>Few actions are needed before launching the simulation:</a:t>
            </a:r>
          </a:p>
          <a:p>
            <a:pPr lvl="1"/>
            <a:r>
              <a:rPr lang="en-US" sz="2000" noProof="0" dirty="0"/>
              <a:t>Set up the correct beam with </a:t>
            </a:r>
            <a:r>
              <a:rPr lang="en-US" sz="2000" b="1" noProof="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BEAM</a:t>
            </a:r>
            <a:r>
              <a:rPr lang="en-US" sz="2000" noProof="0" dirty="0"/>
              <a:t> card. We want to start with </a:t>
            </a:r>
            <a:r>
              <a:rPr lang="en-US" sz="2000" b="1" noProof="0" dirty="0">
                <a:solidFill>
                  <a:schemeClr val="accent5"/>
                </a:solidFill>
              </a:rPr>
              <a:t>80 MeV protons </a:t>
            </a:r>
            <a:r>
              <a:rPr lang="en-US" sz="2000" noProof="0" dirty="0"/>
              <a:t>(hint: FLUKA uses GeV as unit of measure of energy)</a:t>
            </a:r>
          </a:p>
          <a:p>
            <a:pPr lvl="1"/>
            <a:r>
              <a:rPr lang="en-US" sz="2000" noProof="0" dirty="0"/>
              <a:t>Check that we are happy with the default </a:t>
            </a:r>
            <a:r>
              <a:rPr lang="en-US" sz="2000" b="1" noProof="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PRECISIOn</a:t>
            </a:r>
            <a:endParaRPr lang="en-US" sz="2000" b="1" noProof="0" dirty="0">
              <a:solidFill>
                <a:schemeClr val="accent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noProof="0" dirty="0"/>
              <a:t>Modify target material to water</a:t>
            </a:r>
            <a:endParaRPr lang="en-US" sz="2000" b="1" noProof="0" dirty="0">
              <a:solidFill>
                <a:schemeClr val="accent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noProof="0" dirty="0"/>
              <a:t>Add scoring. For this, we want to score on a grid the energy deposition. Use a </a:t>
            </a:r>
            <a:r>
              <a:rPr lang="en-US" sz="2000" b="1" noProof="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USRBINs</a:t>
            </a:r>
            <a:r>
              <a:rPr lang="en-US" sz="2000" noProof="0" dirty="0"/>
              <a:t> scoring</a:t>
            </a:r>
          </a:p>
        </p:txBody>
      </p:sp>
    </p:spTree>
    <p:extLst>
      <p:ext uri="{BB962C8B-B14F-4D97-AF65-F5344CB8AC3E}">
        <p14:creationId xmlns:p14="http://schemas.microsoft.com/office/powerpoint/2010/main" val="222192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BB7FD-4906-E6B8-519E-2E6A453EC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D060C9-66AD-C062-C188-585AF8FE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1. Bragg peak simulation: finalize </a:t>
            </a:r>
            <a:r>
              <a:rPr lang="en-US" noProof="0" dirty="0" err="1"/>
              <a:t>inputfile</a:t>
            </a:r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9CFF8D-ABFE-046B-D21F-8A442E63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8B5FA-D75B-C432-347E-6462335F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803B3-D97B-61E8-F381-67192EA5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0321AF-CF2A-01E2-D96E-7680587539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2"/>
            <a:ext cx="10968567" cy="2645350"/>
          </a:xfrm>
        </p:spPr>
        <p:txBody>
          <a:bodyPr>
            <a:normAutofit lnSpcReduction="10000"/>
          </a:bodyPr>
          <a:lstStyle/>
          <a:p>
            <a:r>
              <a:rPr lang="en-US" noProof="0" dirty="0"/>
              <a:t>Few actions are needed before launching the simulation:</a:t>
            </a:r>
          </a:p>
          <a:p>
            <a:pPr lvl="1"/>
            <a:r>
              <a:rPr lang="en-US" sz="2000" noProof="0" dirty="0"/>
              <a:t>Set up the correct beam with </a:t>
            </a:r>
            <a:r>
              <a:rPr lang="en-US" sz="2000" b="1" noProof="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BEAM</a:t>
            </a:r>
            <a:r>
              <a:rPr lang="en-US" sz="2000" noProof="0" dirty="0"/>
              <a:t> card. We want to start with </a:t>
            </a:r>
            <a:r>
              <a:rPr lang="en-US" sz="2000" b="1" noProof="0" dirty="0">
                <a:solidFill>
                  <a:schemeClr val="accent5"/>
                </a:solidFill>
              </a:rPr>
              <a:t>80 MeV protons </a:t>
            </a:r>
            <a:r>
              <a:rPr lang="en-US" sz="2000" noProof="0" dirty="0"/>
              <a:t>(hint: FLUKA uses GeV as unit of measure of energy)</a:t>
            </a:r>
          </a:p>
          <a:p>
            <a:pPr lvl="1"/>
            <a:r>
              <a:rPr lang="en-US" sz="2000" noProof="0" dirty="0"/>
              <a:t>Check that we are happy with the default </a:t>
            </a:r>
            <a:r>
              <a:rPr lang="en-US" sz="2000" b="1" noProof="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PRECISIOn</a:t>
            </a:r>
            <a:endParaRPr lang="en-US" sz="2000" b="1" noProof="0" dirty="0">
              <a:solidFill>
                <a:schemeClr val="accent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noProof="0" dirty="0"/>
              <a:t>Modify target material to water</a:t>
            </a:r>
            <a:endParaRPr lang="en-US" sz="2000" b="1" noProof="0" dirty="0">
              <a:solidFill>
                <a:schemeClr val="accent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noProof="0" dirty="0"/>
              <a:t>Add scoring. For this, we want to score on a grid the energy deposition. Use a </a:t>
            </a:r>
            <a:r>
              <a:rPr lang="en-US" sz="2000" b="1" noProof="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USRBINs</a:t>
            </a:r>
            <a:r>
              <a:rPr lang="en-US" sz="2000" noProof="0" dirty="0"/>
              <a:t> scoring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0A7A85-5604-AE8C-8DA7-00B7E4FFA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4018054"/>
            <a:ext cx="6230219" cy="876422"/>
          </a:xfrm>
          <a:prstGeom prst="rect">
            <a:avLst/>
          </a:prstGeom>
        </p:spPr>
      </p:pic>
      <p:sp>
        <p:nvSpPr>
          <p:cNvPr id="14" name="TextBox 12">
            <a:extLst>
              <a:ext uri="{FF2B5EF4-FFF2-40B4-BE49-F238E27FC236}">
                <a16:creationId xmlns:a16="http://schemas.microsoft.com/office/drawing/2014/main" id="{E47A1F5D-F0C4-BAE3-7099-F9F291D46BD2}"/>
              </a:ext>
            </a:extLst>
          </p:cNvPr>
          <p:cNvSpPr/>
          <p:nvPr/>
        </p:nvSpPr>
        <p:spPr bwMode="auto">
          <a:xfrm>
            <a:off x="7613788" y="4018054"/>
            <a:ext cx="3344950" cy="460211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400" b="1" u="none" strike="noStrike" noProof="0" dirty="0">
                <a:solidFill>
                  <a:srgbClr val="448FC8"/>
                </a:solidFill>
                <a:effectLst/>
                <a:uFillTx/>
                <a:latin typeface="Calibri"/>
              </a:rPr>
              <a:t>Modified </a:t>
            </a:r>
            <a:r>
              <a:rPr lang="en-US" sz="2400" b="1" noProof="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BEAM</a:t>
            </a:r>
            <a:r>
              <a:rPr lang="en-US" sz="2400" b="1" u="none" strike="noStrike" noProof="0" dirty="0">
                <a:solidFill>
                  <a:srgbClr val="448FC8"/>
                </a:solidFill>
                <a:effectLst/>
                <a:uFillTx/>
                <a:latin typeface="Calibri"/>
              </a:rPr>
              <a:t> card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31FFE939-4468-C6BD-0B10-58C888F473AB}"/>
              </a:ext>
            </a:extLst>
          </p:cNvPr>
          <p:cNvSpPr/>
          <p:nvPr/>
        </p:nvSpPr>
        <p:spPr bwMode="auto">
          <a:xfrm>
            <a:off x="7613788" y="4893506"/>
            <a:ext cx="3344950" cy="460211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400" b="1" u="none" strike="noStrike" noProof="0" dirty="0">
                <a:solidFill>
                  <a:srgbClr val="448FC8"/>
                </a:solidFill>
                <a:effectLst/>
                <a:uFillTx/>
                <a:latin typeface="Calibri"/>
              </a:rPr>
              <a:t>Added </a:t>
            </a:r>
            <a:r>
              <a:rPr lang="en-US" sz="2400" b="1" u="none" strike="noStrike" noProof="0" dirty="0">
                <a:solidFill>
                  <a:srgbClr val="448FC8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USRBIN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7DFD5E-697B-43D2-A146-181D24481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827" y="5013176"/>
            <a:ext cx="6268325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16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773E0-0EAD-9412-AA4A-2174FE291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4A7AC3-0F4E-0203-BEE3-8B98B075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1. Bragg peak simulation: run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54EC6-35D5-351F-C0D3-C42B3911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401F2-AFD9-951B-208F-ACFB3BB9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38844-3705-224C-894A-87E3F033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5D1DBA-C388-4EF0-0C88-609470F6CE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2"/>
            <a:ext cx="7286599" cy="2327494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/>
              <a:t>We will run FLUKA directly from Flair. I suggest those 2 optional passages:</a:t>
            </a:r>
          </a:p>
          <a:p>
            <a:pPr lvl="1"/>
            <a:r>
              <a:rPr lang="en-US" noProof="0" dirty="0"/>
              <a:t>Create a folder where you want to run this set of simulations</a:t>
            </a:r>
          </a:p>
          <a:p>
            <a:pPr lvl="1"/>
            <a:r>
              <a:rPr lang="en-US" noProof="0" dirty="0"/>
              <a:t>Create the </a:t>
            </a:r>
            <a:r>
              <a:rPr lang="en-US" i="1" noProof="0" dirty="0"/>
              <a:t>Run</a:t>
            </a:r>
            <a:r>
              <a:rPr lang="en-US" noProof="0" dirty="0"/>
              <a:t> specifying 1000 primaries in 4 spawns (or cycles)</a:t>
            </a:r>
            <a:endParaRPr lang="en-US" i="1" noProof="0" dirty="0"/>
          </a:p>
          <a:p>
            <a:endParaRPr lang="en-US" noProof="0" dirty="0"/>
          </a:p>
          <a:p>
            <a:endParaRPr lang="en-US" sz="2000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9BCC6-29E9-CD75-08E5-FFBDC3C66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1178795"/>
            <a:ext cx="3886742" cy="2219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7D680-7B2A-9186-AEA9-3A731C412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64" y="3573016"/>
            <a:ext cx="11449272" cy="18495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9477DC-155D-B719-5C4A-4E20793B8001}"/>
              </a:ext>
            </a:extLst>
          </p:cNvPr>
          <p:cNvSpPr/>
          <p:nvPr/>
        </p:nvSpPr>
        <p:spPr bwMode="auto">
          <a:xfrm>
            <a:off x="371364" y="5491683"/>
            <a:ext cx="3348372" cy="706432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000" b="1" i="1" u="none" strike="noStrike" noProof="0" dirty="0">
                <a:solidFill>
                  <a:srgbClr val="448FC8"/>
                </a:solidFill>
                <a:effectLst/>
                <a:uFillTx/>
                <a:latin typeface="Calibri"/>
              </a:rPr>
              <a:t>Spawn</a:t>
            </a:r>
            <a:r>
              <a:rPr lang="en-US" sz="2000" b="1" u="none" strike="noStrike" noProof="0" dirty="0">
                <a:solidFill>
                  <a:srgbClr val="448FC8"/>
                </a:solidFill>
                <a:effectLst/>
                <a:uFillTx/>
                <a:latin typeface="Calibri"/>
              </a:rPr>
              <a:t>: independent simulations (in parallel)</a:t>
            </a:r>
            <a:endParaRPr lang="en-US" sz="2000" b="1" i="1" u="none" strike="noStrike" noProof="0" dirty="0">
              <a:solidFill>
                <a:srgbClr val="448FC8"/>
              </a:solidFill>
              <a:effectLst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B7D610-7BCE-40DA-DA29-422F33376254}"/>
              </a:ext>
            </a:extLst>
          </p:cNvPr>
          <p:cNvCxnSpPr>
            <a:cxnSpLocks/>
          </p:cNvCxnSpPr>
          <p:nvPr/>
        </p:nvCxnSpPr>
        <p:spPr bwMode="auto">
          <a:xfrm>
            <a:off x="1487488" y="4941168"/>
            <a:ext cx="72008" cy="550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432FEA-E192-E5E1-C3DF-C684DB72783B}"/>
              </a:ext>
            </a:extLst>
          </p:cNvPr>
          <p:cNvCxnSpPr>
            <a:cxnSpLocks/>
          </p:cNvCxnSpPr>
          <p:nvPr/>
        </p:nvCxnSpPr>
        <p:spPr bwMode="auto">
          <a:xfrm>
            <a:off x="5375920" y="4830417"/>
            <a:ext cx="2933481" cy="7250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A4FDC5-BDDF-CF6F-6789-69256586F151}"/>
              </a:ext>
            </a:extLst>
          </p:cNvPr>
          <p:cNvSpPr/>
          <p:nvPr/>
        </p:nvSpPr>
        <p:spPr bwMode="auto">
          <a:xfrm>
            <a:off x="1908313" y="4653136"/>
            <a:ext cx="9912323" cy="177281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842E01EC-03A3-B892-6227-2D0D9B6A5AC0}"/>
              </a:ext>
            </a:extLst>
          </p:cNvPr>
          <p:cNvSpPr/>
          <p:nvPr/>
        </p:nvSpPr>
        <p:spPr bwMode="auto">
          <a:xfrm>
            <a:off x="8309401" y="5517051"/>
            <a:ext cx="2395111" cy="706432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000" b="1" i="1" u="none" strike="noStrike" noProof="0" dirty="0">
                <a:solidFill>
                  <a:srgbClr val="448FC8"/>
                </a:solidFill>
                <a:effectLst/>
                <a:uFillTx/>
                <a:latin typeface="Calibri"/>
              </a:rPr>
              <a:t>Cycles</a:t>
            </a:r>
            <a:r>
              <a:rPr lang="en-US" sz="2000" b="1" u="none" strike="noStrike" noProof="0" dirty="0">
                <a:solidFill>
                  <a:srgbClr val="448FC8"/>
                </a:solidFill>
                <a:effectLst/>
                <a:uFillTx/>
                <a:latin typeface="Calibri"/>
              </a:rPr>
              <a:t>: sequence of simulations </a:t>
            </a:r>
            <a:endParaRPr lang="en-US" sz="2000" b="1" i="1" u="none" strike="noStrike" noProof="0" dirty="0">
              <a:solidFill>
                <a:srgbClr val="448FC8"/>
              </a:solidFill>
              <a:effectLst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7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C6B89-445D-ED2A-359F-2A8A4269C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F7B1E6-8B3E-45EC-79C7-724A885E7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1. Bragg peak simulation: process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11826D-67BF-F5DA-9DE7-3C5DB7D4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6B262-376F-7E8F-EB07-B733E84C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C793A-59AC-F5D2-CE1F-B1819C5A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B5DE8A-EA2A-1418-4679-E6BB76178F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2"/>
            <a:ext cx="10969138" cy="1103358"/>
          </a:xfrm>
        </p:spPr>
        <p:txBody>
          <a:bodyPr>
            <a:normAutofit/>
          </a:bodyPr>
          <a:lstStyle/>
          <a:p>
            <a:r>
              <a:rPr lang="en-US" noProof="0" dirty="0"/>
              <a:t>After pressing run, the simulation hopefully finishes smoothly. You have now to process the data</a:t>
            </a:r>
          </a:p>
          <a:p>
            <a:endParaRPr lang="en-US" i="1" noProof="0" dirty="0"/>
          </a:p>
          <a:p>
            <a:endParaRPr lang="en-US" noProof="0" dirty="0"/>
          </a:p>
          <a:p>
            <a:endParaRPr lang="en-US" sz="2000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079D61-2FAD-E1C0-986D-490B6FF5C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45069"/>
            <a:ext cx="10969138" cy="304157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1E1452-F139-DC90-A80E-9C8CA06F190F}"/>
              </a:ext>
            </a:extLst>
          </p:cNvPr>
          <p:cNvCxnSpPr>
            <a:cxnSpLocks/>
          </p:cNvCxnSpPr>
          <p:nvPr/>
        </p:nvCxnSpPr>
        <p:spPr bwMode="auto">
          <a:xfrm>
            <a:off x="2567608" y="3861048"/>
            <a:ext cx="1440160" cy="1296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37E25A-7B0B-EA17-C859-E1AE3835C1CC}"/>
              </a:ext>
            </a:extLst>
          </p:cNvPr>
          <p:cNvSpPr/>
          <p:nvPr/>
        </p:nvSpPr>
        <p:spPr bwMode="auto">
          <a:xfrm>
            <a:off x="2063552" y="5157192"/>
            <a:ext cx="8640960" cy="572096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027265-A101-E4DA-98D2-EA4682B05EFA}"/>
              </a:ext>
            </a:extLst>
          </p:cNvPr>
          <p:cNvSpPr txBox="1"/>
          <p:nvPr/>
        </p:nvSpPr>
        <p:spPr bwMode="auto">
          <a:xfrm>
            <a:off x="8760296" y="5443240"/>
            <a:ext cx="295232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chemeClr val="bg1">
                    <a:lumMod val="95000"/>
                  </a:schemeClr>
                </a:solidFill>
              </a:rPr>
              <a:t>In </a:t>
            </a:r>
            <a:r>
              <a:rPr lang="en-US" i="1" noProof="0" dirty="0">
                <a:solidFill>
                  <a:schemeClr val="bg1">
                    <a:lumMod val="95000"/>
                  </a:schemeClr>
                </a:solidFill>
              </a:rPr>
              <a:t>Data</a:t>
            </a:r>
            <a:r>
              <a:rPr lang="en-US" noProof="0" dirty="0">
                <a:solidFill>
                  <a:schemeClr val="bg1">
                    <a:lumMod val="95000"/>
                  </a:schemeClr>
                </a:solidFill>
              </a:rPr>
              <a:t> Flair automatically picks up your scorings</a:t>
            </a:r>
            <a:endParaRPr lang="en-US" i="1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07D07A-0315-BC13-0400-5107FE7ECC37}"/>
              </a:ext>
            </a:extLst>
          </p:cNvPr>
          <p:cNvSpPr txBox="1"/>
          <p:nvPr/>
        </p:nvSpPr>
        <p:spPr bwMode="auto">
          <a:xfrm>
            <a:off x="4727848" y="2460403"/>
            <a:ext cx="23762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chemeClr val="bg1">
                    <a:lumMod val="95000"/>
                  </a:schemeClr>
                </a:solidFill>
              </a:rPr>
              <a:t>Just click on </a:t>
            </a:r>
            <a:r>
              <a:rPr lang="en-US" i="1" noProof="0" dirty="0">
                <a:solidFill>
                  <a:schemeClr val="bg1">
                    <a:lumMod val="95000"/>
                  </a:schemeClr>
                </a:solidFill>
              </a:rPr>
              <a:t>Process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8E92B40-2EFD-A26F-FAA5-1CC889198C47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5760" y="2705470"/>
            <a:ext cx="792088" cy="2911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55BFF5B-4C8D-59C1-F24B-D983951DA7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84" t="3783" b="-1"/>
          <a:stretch>
            <a:fillRect/>
          </a:stretch>
        </p:blipFill>
        <p:spPr>
          <a:xfrm>
            <a:off x="8519160" y="2105660"/>
            <a:ext cx="2905432" cy="9257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9761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34A67-A034-593B-B32B-EEF8964D2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A99CF3-B8E1-E360-F723-2264D76E2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1. Bragg peak simulation: plot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4F5908-04AA-7DEA-65C9-925B54E1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64AE5-B962-D935-E21D-AC085F716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BC793-1AAE-47B9-D5CF-69DF2C2C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F7116-672F-3912-F1DB-D35C48A6DF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2"/>
            <a:ext cx="10969138" cy="1103358"/>
          </a:xfrm>
        </p:spPr>
        <p:txBody>
          <a:bodyPr>
            <a:normAutofit/>
          </a:bodyPr>
          <a:lstStyle/>
          <a:p>
            <a:r>
              <a:rPr lang="en-US" sz="2400" noProof="0" dirty="0"/>
              <a:t>With the final *.</a:t>
            </a:r>
            <a:r>
              <a:rPr lang="en-US" sz="2400" noProof="0" dirty="0" err="1"/>
              <a:t>bnn</a:t>
            </a:r>
            <a:r>
              <a:rPr lang="en-US" sz="2400" noProof="0" dirty="0"/>
              <a:t> binary data, you want to plot the longitudinal profile</a:t>
            </a:r>
          </a:p>
          <a:p>
            <a:r>
              <a:rPr lang="en-US" sz="2400" noProof="0" dirty="0"/>
              <a:t>The Oz wizard can help us (remember to finalize his guessing)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F7D46-FB3E-9B75-C1FA-E78D54E9E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48880"/>
            <a:ext cx="4667901" cy="15527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E49296-1811-9603-EBD7-EEF776BC0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45" y="3908163"/>
            <a:ext cx="10058240" cy="2240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CD039D-45AA-06D5-645B-FC91E89C2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531" y="2280632"/>
            <a:ext cx="4403612" cy="28396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91244327-EE0C-1E97-D308-EC7DFC5B0D6A}"/>
              </a:ext>
            </a:extLst>
          </p:cNvPr>
          <p:cNvSpPr/>
          <p:nvPr/>
        </p:nvSpPr>
        <p:spPr bwMode="auto">
          <a:xfrm rot="20341829">
            <a:off x="6109758" y="4244603"/>
            <a:ext cx="576064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5276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63150-3C02-F831-69E2-F7437508B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C9CBFA-1EDA-4BE1-BF2A-9483B80A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1. Bragg peak simulation: plot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592570-79E3-7D5F-5EFA-3ECFACDF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626350-9623-5C42-E7F4-5CE1AC7D3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8BA66-0E97-92D3-3101-BF2440C7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E5F03A-2686-8F84-E085-4277EB30FA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2"/>
            <a:ext cx="10969138" cy="1103358"/>
          </a:xfrm>
        </p:spPr>
        <p:txBody>
          <a:bodyPr>
            <a:normAutofit/>
          </a:bodyPr>
          <a:lstStyle/>
          <a:p>
            <a:r>
              <a:rPr lang="en-US" sz="2400" noProof="0" dirty="0"/>
              <a:t>It is also possible to superimpose the USRBIN results to the geometry viewer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D9C420-351F-6BAC-0FC4-3EE09FF1E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87" y="1988840"/>
            <a:ext cx="11383964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36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F2E6D-DBF7-00CC-88EE-10CB5BC3A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45FD4B-F193-B015-F112-8E75ABC6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1. Bragg peak simulation: some homework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803D70-50AD-F7C7-4134-356C776D1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3B6905-5392-82AE-76D2-729CFA8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4CB1E-465F-B6F6-431B-DC5B678D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E31AEC-5C9A-789D-D331-13856C0801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2"/>
            <a:ext cx="10969138" cy="4919782"/>
          </a:xfrm>
        </p:spPr>
        <p:txBody>
          <a:bodyPr>
            <a:normAutofit/>
          </a:bodyPr>
          <a:lstStyle/>
          <a:p>
            <a:r>
              <a:rPr lang="en-US" sz="2800" noProof="0" dirty="0"/>
              <a:t>We scored and plotted the Bragg peak by proton in water. Some interesting topics can be also checked:</a:t>
            </a:r>
          </a:p>
          <a:p>
            <a:pPr lvl="1"/>
            <a:r>
              <a:rPr lang="en-US" noProof="0" dirty="0"/>
              <a:t>Compare the </a:t>
            </a:r>
            <a:r>
              <a:rPr lang="en-US" b="1" noProof="0" dirty="0">
                <a:solidFill>
                  <a:schemeClr val="accent5"/>
                </a:solidFill>
              </a:rPr>
              <a:t>proton range </a:t>
            </a:r>
            <a:r>
              <a:rPr lang="en-US" noProof="0" dirty="0"/>
              <a:t>against the </a:t>
            </a:r>
            <a:r>
              <a:rPr lang="en-US" noProof="0" dirty="0" err="1">
                <a:hlinkClick r:id="rId2"/>
              </a:rPr>
              <a:t>pstar</a:t>
            </a:r>
            <a:r>
              <a:rPr lang="en-US" noProof="0" dirty="0"/>
              <a:t> reference</a:t>
            </a:r>
          </a:p>
          <a:p>
            <a:pPr lvl="1"/>
            <a:r>
              <a:rPr lang="en-US" noProof="0" dirty="0"/>
              <a:t>Check how it moves with </a:t>
            </a:r>
            <a:r>
              <a:rPr lang="en-US" b="1" noProof="0" dirty="0">
                <a:solidFill>
                  <a:schemeClr val="accent5"/>
                </a:solidFill>
              </a:rPr>
              <a:t>proton energy/target material</a:t>
            </a:r>
          </a:p>
          <a:p>
            <a:pPr lvl="1"/>
            <a:r>
              <a:rPr lang="en-US" noProof="0" dirty="0"/>
              <a:t>Start with </a:t>
            </a:r>
            <a:r>
              <a:rPr lang="en-US" b="1" noProof="0" dirty="0">
                <a:solidFill>
                  <a:schemeClr val="accent5"/>
                </a:solidFill>
              </a:rPr>
              <a:t>realistic beam sizes/divergences</a:t>
            </a:r>
          </a:p>
          <a:p>
            <a:pPr lvl="1"/>
            <a:r>
              <a:rPr lang="en-US" noProof="0" dirty="0"/>
              <a:t>Think of a way of generating a </a:t>
            </a:r>
            <a:r>
              <a:rPr lang="en-US" b="1" noProof="0" dirty="0">
                <a:solidFill>
                  <a:schemeClr val="accent5"/>
                </a:solidFill>
              </a:rPr>
              <a:t>SOBP</a:t>
            </a:r>
            <a:r>
              <a:rPr lang="en-US" noProof="0" dirty="0"/>
              <a:t> (Spread Out Bragg Peak) if you want to distribute the dose in a certain volume</a:t>
            </a:r>
          </a:p>
        </p:txBody>
      </p:sp>
    </p:spTree>
    <p:extLst>
      <p:ext uri="{BB962C8B-B14F-4D97-AF65-F5344CB8AC3E}">
        <p14:creationId xmlns:p14="http://schemas.microsoft.com/office/powerpoint/2010/main" val="299013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483E78-08F6-EBCC-3BC0-80607FD5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94FF8-F210-EC9F-28D2-634BAA01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A9162-7F48-D0E6-0736-4E19B138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D45530-FC34-7BE4-B2D4-CE6118FB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579" y="2743338"/>
            <a:ext cx="6824045" cy="715840"/>
          </a:xfrm>
        </p:spPr>
        <p:txBody>
          <a:bodyPr/>
          <a:lstStyle/>
          <a:p>
            <a:r>
              <a:rPr lang="en-US" noProof="0" dirty="0"/>
              <a:t>1. Get FLUKA &amp; Flair to work</a:t>
            </a:r>
          </a:p>
        </p:txBody>
      </p:sp>
    </p:spTree>
    <p:extLst>
      <p:ext uri="{BB962C8B-B14F-4D97-AF65-F5344CB8AC3E}">
        <p14:creationId xmlns:p14="http://schemas.microsoft.com/office/powerpoint/2010/main" val="2415875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94B8C-7E3C-C631-BAB0-BF36ADF49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DAAEE3-1B1A-2762-4313-7DFBB4E4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0F0AC-F6E6-FA3A-236C-87B42D1D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17FD3-1D22-7851-5A5A-D3539BEF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9A0373-B86D-9039-F199-32E06160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579" y="2743338"/>
            <a:ext cx="6824045" cy="715840"/>
          </a:xfrm>
        </p:spPr>
        <p:txBody>
          <a:bodyPr/>
          <a:lstStyle/>
          <a:p>
            <a:r>
              <a:rPr lang="en-US" noProof="0" dirty="0"/>
              <a:t>2. Other particles/energies</a:t>
            </a:r>
          </a:p>
        </p:txBody>
      </p:sp>
    </p:spTree>
    <p:extLst>
      <p:ext uri="{BB962C8B-B14F-4D97-AF65-F5344CB8AC3E}">
        <p14:creationId xmlns:p14="http://schemas.microsoft.com/office/powerpoint/2010/main" val="3497336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BD525-E473-492E-B512-4F08547AE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9176D0-42EE-D7C4-2F09-3EBC8779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2. Other particles/energies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1ECFAD-0E9C-A65F-B0C7-CAD497C3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AA0EAF-A406-D4E9-80E1-EA25D93E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A0CC2-D79D-7B93-BA2E-9EAD0281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CFA34D-28EA-DED7-55E9-DE8B447EAF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2"/>
            <a:ext cx="10969138" cy="2120238"/>
          </a:xfrm>
        </p:spPr>
        <p:txBody>
          <a:bodyPr>
            <a:normAutofit/>
          </a:bodyPr>
          <a:lstStyle/>
          <a:p>
            <a:r>
              <a:rPr lang="en-US" noProof="0" dirty="0"/>
              <a:t>In this second part of simulation, we are going to use</a:t>
            </a:r>
            <a:r>
              <a:rPr lang="en-US" b="1" noProof="0" dirty="0"/>
              <a:t> high energy protons and electrons</a:t>
            </a:r>
          </a:p>
          <a:p>
            <a:r>
              <a:rPr lang="en-US" noProof="0" dirty="0"/>
              <a:t>Change the geometry to a </a:t>
            </a:r>
            <a:r>
              <a:rPr lang="en-US" b="1" noProof="0" dirty="0"/>
              <a:t>6 m long Carbon target </a:t>
            </a:r>
            <a:r>
              <a:rPr lang="en-US" noProof="0" dirty="0"/>
              <a:t>(we can imagine this as being a beam dump)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7AE750-75BA-9FB8-4EF9-2241BDC20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957" y="3492240"/>
            <a:ext cx="5028424" cy="270430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5D1D8B-DBC4-E9FB-543A-0BE4ABD3AE88}"/>
              </a:ext>
            </a:extLst>
          </p:cNvPr>
          <p:cNvCxnSpPr>
            <a:cxnSpLocks/>
          </p:cNvCxnSpPr>
          <p:nvPr/>
        </p:nvCxnSpPr>
        <p:spPr bwMode="auto">
          <a:xfrm>
            <a:off x="4618005" y="4320995"/>
            <a:ext cx="2952328" cy="36004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6A73260-7A0D-F428-5AA5-2D69A87C999A}"/>
              </a:ext>
            </a:extLst>
          </p:cNvPr>
          <p:cNvSpPr txBox="1"/>
          <p:nvPr/>
        </p:nvSpPr>
        <p:spPr>
          <a:xfrm>
            <a:off x="5663952" y="407308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accent5"/>
                </a:solidFill>
              </a:rPr>
              <a:t>6 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C0F3FF-F13C-CBEE-AF6D-0B0B42A34965}"/>
              </a:ext>
            </a:extLst>
          </p:cNvPr>
          <p:cNvCxnSpPr>
            <a:cxnSpLocks/>
          </p:cNvCxnSpPr>
          <p:nvPr/>
        </p:nvCxnSpPr>
        <p:spPr bwMode="auto">
          <a:xfrm flipV="1">
            <a:off x="7417933" y="4833435"/>
            <a:ext cx="152400" cy="676355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E21C83-39A6-82B4-1A04-4770E73AF833}"/>
              </a:ext>
            </a:extLst>
          </p:cNvPr>
          <p:cNvSpPr txBox="1"/>
          <p:nvPr/>
        </p:nvSpPr>
        <p:spPr>
          <a:xfrm>
            <a:off x="7570333" y="498694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accent5"/>
                </a:solidFill>
              </a:rPr>
              <a:t>1,2 m</a:t>
            </a:r>
          </a:p>
        </p:txBody>
      </p:sp>
    </p:spTree>
    <p:extLst>
      <p:ext uri="{BB962C8B-B14F-4D97-AF65-F5344CB8AC3E}">
        <p14:creationId xmlns:p14="http://schemas.microsoft.com/office/powerpoint/2010/main" val="2216737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D39E7-40E4-3878-7316-90CA7FF85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0DB888-D156-9B6F-2BB1-1B4D2074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2. Other particles/energies: preprocessor directives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4C9B0B-FCC2-FE62-A1A8-D6F7330E4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2E7482-1090-A789-DF67-1D0521CA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05E37-3B7E-1AFA-EFC6-0FDAC30C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22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224F13-8AA6-3A97-6B78-DD37188DD7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2"/>
            <a:ext cx="10969138" cy="1967454"/>
          </a:xfrm>
        </p:spPr>
        <p:txBody>
          <a:bodyPr>
            <a:normAutofit/>
          </a:bodyPr>
          <a:lstStyle/>
          <a:p>
            <a:r>
              <a:rPr lang="en-US" sz="2800" dirty="0"/>
              <a:t>So far, all information were hardcoded. We want more flexibility to run a set of simulations: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If/else </a:t>
            </a:r>
            <a:r>
              <a:rPr lang="en-US" dirty="0"/>
              <a:t>statement to select protons or electrons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Energy variable </a:t>
            </a:r>
            <a:r>
              <a:rPr lang="en-US" dirty="0"/>
              <a:t>to scan across</a:t>
            </a:r>
          </a:p>
        </p:txBody>
      </p:sp>
    </p:spTree>
    <p:extLst>
      <p:ext uri="{BB962C8B-B14F-4D97-AF65-F5344CB8AC3E}">
        <p14:creationId xmlns:p14="http://schemas.microsoft.com/office/powerpoint/2010/main" val="1023898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285A9-ACD2-3954-5696-F95A0F64E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38EC80-E17E-DE02-F046-18B14AED4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2. Other particles/energies: preprocessor directives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FAE077-9455-4652-9B58-C6BBAA0F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47C4E-50E8-DA13-FAE7-22A0787B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69DCD-75B7-57C0-EA6F-68BEAF7F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23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EB47CA-0DEE-C7D9-6591-D056D40DBA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2"/>
            <a:ext cx="10969138" cy="1967454"/>
          </a:xfrm>
        </p:spPr>
        <p:txBody>
          <a:bodyPr>
            <a:normAutofit/>
          </a:bodyPr>
          <a:lstStyle/>
          <a:p>
            <a:r>
              <a:rPr lang="en-US" sz="2800" noProof="0" dirty="0"/>
              <a:t>So far, all information were hardcoded. We want more flexibility to run a set of simulations:</a:t>
            </a:r>
          </a:p>
          <a:p>
            <a:pPr lvl="1"/>
            <a:r>
              <a:rPr lang="en-US" b="1" noProof="0" dirty="0">
                <a:solidFill>
                  <a:schemeClr val="accent4"/>
                </a:solidFill>
              </a:rPr>
              <a:t>If/else </a:t>
            </a:r>
            <a:r>
              <a:rPr lang="en-US" noProof="0" dirty="0"/>
              <a:t>statement to select protons or electrons</a:t>
            </a:r>
          </a:p>
          <a:p>
            <a:pPr lvl="1"/>
            <a:r>
              <a:rPr lang="en-US" b="1" noProof="0" dirty="0">
                <a:solidFill>
                  <a:schemeClr val="accent4"/>
                </a:solidFill>
              </a:rPr>
              <a:t>Energy variable </a:t>
            </a:r>
            <a:r>
              <a:rPr lang="en-US" noProof="0" dirty="0"/>
              <a:t>to scan across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9143E8-6791-8D68-C15D-788AB70F8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25" y="3284984"/>
            <a:ext cx="5575494" cy="2863547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3D2F4983-5AD6-6127-9451-DF9F8E55A44A}"/>
              </a:ext>
            </a:extLst>
          </p:cNvPr>
          <p:cNvSpPr/>
          <p:nvPr/>
        </p:nvSpPr>
        <p:spPr bwMode="auto">
          <a:xfrm>
            <a:off x="6816080" y="3155949"/>
            <a:ext cx="3348372" cy="706432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000" b="1" i="1" u="none" strike="noStrike" noProof="0" dirty="0">
                <a:solidFill>
                  <a:srgbClr val="448FC8"/>
                </a:solidFill>
                <a:effectLst/>
                <a:uFillTx/>
                <a:cs typeface="Courier New" panose="02070309020205020404" pitchFamily="49" charset="0"/>
              </a:rPr>
              <a:t>PROTON</a:t>
            </a:r>
            <a:r>
              <a:rPr lang="en-US" sz="2000" b="1" u="none" strike="noStrike" noProof="0" dirty="0">
                <a:solidFill>
                  <a:srgbClr val="448FC8"/>
                </a:solidFill>
                <a:effectLst/>
                <a:uFillTx/>
                <a:cs typeface="Courier New" panose="02070309020205020404" pitchFamily="49" charset="0"/>
              </a:rPr>
              <a:t>:</a:t>
            </a:r>
            <a:r>
              <a:rPr lang="en-US" sz="2000" b="1" noProof="0" dirty="0">
                <a:solidFill>
                  <a:srgbClr val="448FC8"/>
                </a:solidFill>
                <a:cs typeface="Courier New" panose="02070309020205020404" pitchFamily="49" charset="0"/>
              </a:rPr>
              <a:t> </a:t>
            </a:r>
            <a:r>
              <a:rPr lang="en-US" sz="2000" noProof="0" dirty="0">
                <a:solidFill>
                  <a:srgbClr val="448FC8"/>
                </a:solidFill>
                <a:cs typeface="Courier New" panose="02070309020205020404" pitchFamily="49" charset="0"/>
              </a:rPr>
              <a:t>used to select which card to use</a:t>
            </a:r>
            <a:endParaRPr lang="en-US" sz="2000" b="1" i="1" u="none" strike="noStrike" noProof="0" dirty="0">
              <a:solidFill>
                <a:srgbClr val="448FC8"/>
              </a:solidFill>
              <a:effectLst/>
              <a:uFillTx/>
              <a:cs typeface="Courier New" panose="02070309020205020404" pitchFamily="49" charset="0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F5F65DF9-D5A5-3487-B36F-1A41F7EC84D2}"/>
              </a:ext>
            </a:extLst>
          </p:cNvPr>
          <p:cNvSpPr/>
          <p:nvPr/>
        </p:nvSpPr>
        <p:spPr bwMode="auto">
          <a:xfrm>
            <a:off x="6816080" y="5000514"/>
            <a:ext cx="3348372" cy="706432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000" b="1" i="1" u="none" strike="noStrike" noProof="0" dirty="0">
                <a:solidFill>
                  <a:srgbClr val="448FC8"/>
                </a:solidFill>
                <a:effectLst/>
                <a:uFillTx/>
                <a:cs typeface="Courier New" panose="02070309020205020404" pitchFamily="49" charset="0"/>
              </a:rPr>
              <a:t>ENERGY</a:t>
            </a:r>
            <a:r>
              <a:rPr lang="en-US" sz="2000" b="1" u="none" strike="noStrike" noProof="0" dirty="0">
                <a:solidFill>
                  <a:srgbClr val="448FC8"/>
                </a:solidFill>
                <a:effectLst/>
                <a:uFillTx/>
                <a:cs typeface="Courier New" panose="02070309020205020404" pitchFamily="49" charset="0"/>
              </a:rPr>
              <a:t>:</a:t>
            </a:r>
            <a:r>
              <a:rPr lang="en-US" sz="2000" b="1" noProof="0" dirty="0">
                <a:solidFill>
                  <a:srgbClr val="448FC8"/>
                </a:solidFill>
                <a:cs typeface="Courier New" panose="02070309020205020404" pitchFamily="49" charset="0"/>
              </a:rPr>
              <a:t> </a:t>
            </a:r>
            <a:r>
              <a:rPr lang="en-US" sz="2000" noProof="0" dirty="0">
                <a:solidFill>
                  <a:srgbClr val="448FC8"/>
                </a:solidFill>
                <a:cs typeface="Courier New" panose="02070309020205020404" pitchFamily="49" charset="0"/>
              </a:rPr>
              <a:t>variable used inside card’s WHATs</a:t>
            </a:r>
            <a:endParaRPr lang="en-US" sz="2000" b="1" i="1" u="none" strike="noStrike" noProof="0" dirty="0">
              <a:solidFill>
                <a:srgbClr val="448FC8"/>
              </a:solidFill>
              <a:effectLst/>
              <a:uFillTx/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A2F529-4C00-AAE4-4AD0-3763602A233E}"/>
              </a:ext>
            </a:extLst>
          </p:cNvPr>
          <p:cNvCxnSpPr>
            <a:endCxn id="9" idx="1"/>
          </p:cNvCxnSpPr>
          <p:nvPr/>
        </p:nvCxnSpPr>
        <p:spPr bwMode="auto">
          <a:xfrm>
            <a:off x="3143672" y="3429000"/>
            <a:ext cx="3672408" cy="80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534258-4B68-7B35-C66E-B933DEE16B45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>
            <a:off x="4888579" y="4653136"/>
            <a:ext cx="1927501" cy="7005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02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18D79-C81B-F754-7E1D-9F86DF31C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303DD9-11AB-343D-A705-9DE069B0D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153" y="2762157"/>
            <a:ext cx="6401693" cy="133368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FBA52F7-7795-B6BC-63B4-81098DF1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2. Other particles/energies: energy cuts</a:t>
            </a:r>
            <a:endParaRPr lang="en-US" baseline="30000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B56A19-2952-FA73-365E-011A9F38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41354-CEE0-932B-06E0-6368AA5F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3B8FE-0D5F-B9E9-7510-70171B18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24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0621E6-75D8-8BB4-D371-F0F3A11B0D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2"/>
            <a:ext cx="10969138" cy="1967454"/>
          </a:xfrm>
        </p:spPr>
        <p:txBody>
          <a:bodyPr>
            <a:normAutofit/>
          </a:bodyPr>
          <a:lstStyle/>
          <a:p>
            <a:r>
              <a:rPr lang="en-US" sz="2800" noProof="0" dirty="0"/>
              <a:t>To ran the simulation in less time, let’s increase the </a:t>
            </a:r>
            <a:r>
              <a:rPr lang="en-US" sz="2800" b="1" noProof="0" dirty="0"/>
              <a:t>energy thresholds</a:t>
            </a:r>
            <a:r>
              <a:rPr lang="en-US" sz="2800" noProof="0" dirty="0"/>
              <a:t>. Set them at 1 MeV for e</a:t>
            </a:r>
            <a:r>
              <a:rPr lang="en-US" sz="2800" baseline="30000" noProof="0" dirty="0"/>
              <a:t>+/-</a:t>
            </a:r>
            <a:r>
              <a:rPr lang="en-US" sz="2800" noProof="0" dirty="0"/>
              <a:t> and 300 keV for photons</a:t>
            </a:r>
          </a:p>
          <a:p>
            <a:endParaRPr lang="en-US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B15E3B-7D18-4E51-A3B7-EFC067E9FE0D}"/>
              </a:ext>
            </a:extLst>
          </p:cNvPr>
          <p:cNvSpPr/>
          <p:nvPr/>
        </p:nvSpPr>
        <p:spPr bwMode="auto">
          <a:xfrm>
            <a:off x="609600" y="4869160"/>
            <a:ext cx="4536504" cy="1014209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000" b="1" i="1" u="none" strike="noStrike" noProof="0" dirty="0">
                <a:solidFill>
                  <a:srgbClr val="448FC8"/>
                </a:solidFill>
                <a:effectLst/>
                <a:uFillTx/>
                <a:cs typeface="Courier New" panose="02070309020205020404" pitchFamily="49" charset="0"/>
              </a:rPr>
              <a:t>FUDGEM</a:t>
            </a:r>
            <a:r>
              <a:rPr lang="en-US" sz="2000" b="1" u="none" strike="noStrike" noProof="0" dirty="0">
                <a:solidFill>
                  <a:srgbClr val="448FC8"/>
                </a:solidFill>
                <a:effectLst/>
                <a:uFillTx/>
                <a:cs typeface="Courier New" panose="02070309020205020404" pitchFamily="49" charset="0"/>
              </a:rPr>
              <a:t> parameter. </a:t>
            </a:r>
            <a:r>
              <a:rPr lang="en-US" sz="2000" u="none" strike="noStrike" noProof="0" dirty="0">
                <a:solidFill>
                  <a:srgbClr val="448FC8"/>
                </a:solidFill>
                <a:effectLst/>
                <a:uFillTx/>
                <a:cs typeface="Courier New" panose="02070309020205020404" pitchFamily="49" charset="0"/>
              </a:rPr>
              <a:t>This parameter rules the contribution of atomic electrons to multiple scattering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14F078-77E5-8C9F-62F3-0215C33FDEA4}"/>
              </a:ext>
            </a:extLst>
          </p:cNvPr>
          <p:cNvCxnSpPr/>
          <p:nvPr/>
        </p:nvCxnSpPr>
        <p:spPr bwMode="auto">
          <a:xfrm flipH="1">
            <a:off x="3060435" y="4081553"/>
            <a:ext cx="731309" cy="7876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2">
            <a:extLst>
              <a:ext uri="{FF2B5EF4-FFF2-40B4-BE49-F238E27FC236}">
                <a16:creationId xmlns:a16="http://schemas.microsoft.com/office/drawing/2014/main" id="{231B560C-1DFB-A0BC-AA90-61F81C59FFCB}"/>
              </a:ext>
            </a:extLst>
          </p:cNvPr>
          <p:cNvSpPr/>
          <p:nvPr/>
        </p:nvSpPr>
        <p:spPr bwMode="auto">
          <a:xfrm>
            <a:off x="7286688" y="4669832"/>
            <a:ext cx="3348372" cy="706432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000" b="1" u="none" strike="noStrike" noProof="0" dirty="0">
                <a:solidFill>
                  <a:srgbClr val="448FC8"/>
                </a:solidFill>
                <a:effectLst/>
                <a:uFillTx/>
                <a:cs typeface="Courier New" panose="02070309020205020404" pitchFamily="49" charset="0"/>
              </a:rPr>
              <a:t>Production</a:t>
            </a:r>
            <a:r>
              <a:rPr lang="en-US" sz="2000" u="none" strike="noStrike" noProof="0" dirty="0">
                <a:solidFill>
                  <a:srgbClr val="448FC8"/>
                </a:solidFill>
                <a:effectLst/>
                <a:uFillTx/>
                <a:cs typeface="Courier New" panose="02070309020205020404" pitchFamily="49" charset="0"/>
              </a:rPr>
              <a:t> and </a:t>
            </a:r>
            <a:r>
              <a:rPr lang="en-US" sz="2000" b="1" u="none" strike="noStrike" noProof="0" dirty="0">
                <a:solidFill>
                  <a:srgbClr val="448FC8"/>
                </a:solidFill>
                <a:effectLst/>
                <a:uFillTx/>
                <a:cs typeface="Courier New" panose="02070309020205020404" pitchFamily="49" charset="0"/>
              </a:rPr>
              <a:t>transport</a:t>
            </a:r>
            <a:r>
              <a:rPr lang="en-US" sz="2000" u="none" strike="noStrike" noProof="0" dirty="0">
                <a:solidFill>
                  <a:srgbClr val="448FC8"/>
                </a:solidFill>
                <a:effectLst/>
                <a:uFillTx/>
                <a:cs typeface="Courier New" panose="02070309020205020404" pitchFamily="49" charset="0"/>
              </a:rPr>
              <a:t> cut should be the same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29F718-9C45-7FA0-4DA6-5BC70292B123}"/>
              </a:ext>
            </a:extLst>
          </p:cNvPr>
          <p:cNvCxnSpPr>
            <a:cxnSpLocks/>
          </p:cNvCxnSpPr>
          <p:nvPr/>
        </p:nvCxnSpPr>
        <p:spPr bwMode="auto">
          <a:xfrm>
            <a:off x="5932328" y="3055664"/>
            <a:ext cx="3764072" cy="16873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056286-65FE-266D-9CA5-2F6A73AFCB63}"/>
              </a:ext>
            </a:extLst>
          </p:cNvPr>
          <p:cNvCxnSpPr>
            <a:cxnSpLocks/>
          </p:cNvCxnSpPr>
          <p:nvPr/>
        </p:nvCxnSpPr>
        <p:spPr bwMode="auto">
          <a:xfrm>
            <a:off x="6023992" y="3685958"/>
            <a:ext cx="1464049" cy="10579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05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4026E-6FBC-1CA6-803C-0EFF95B07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E975D4-6FB3-9974-0D8E-FD35D7A8A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2. Other particles/energies: high energy p &amp; e</a:t>
            </a:r>
            <a:r>
              <a:rPr lang="en-US" baseline="30000" noProof="0" dirty="0"/>
              <a:t>+/-</a:t>
            </a:r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38B950-EF61-A871-D98D-95783254B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FD253C-E848-B788-2677-2783F8AC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0985D-096C-59EA-020A-7F844E24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25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443D02-38D6-3F63-8D99-883CD37915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2"/>
            <a:ext cx="10969138" cy="1823438"/>
          </a:xfrm>
        </p:spPr>
        <p:txBody>
          <a:bodyPr>
            <a:normAutofit/>
          </a:bodyPr>
          <a:lstStyle/>
          <a:p>
            <a:r>
              <a:rPr lang="en-US" sz="2800" noProof="0" dirty="0"/>
              <a:t>Create a folder for protons and one for electrons. Ran simulations with energies ranging from </a:t>
            </a:r>
            <a:r>
              <a:rPr lang="en-US" sz="2800" b="1" noProof="0" dirty="0"/>
              <a:t>100 MeV </a:t>
            </a:r>
            <a:r>
              <a:rPr lang="en-US" sz="2800" noProof="0" dirty="0"/>
              <a:t>to </a:t>
            </a:r>
            <a:r>
              <a:rPr lang="en-US" sz="2800" b="1" noProof="0" dirty="0"/>
              <a:t>10 GeV</a:t>
            </a:r>
          </a:p>
          <a:p>
            <a:r>
              <a:rPr lang="en-US" sz="2800" noProof="0" dirty="0"/>
              <a:t>How varies the </a:t>
            </a:r>
            <a:r>
              <a:rPr lang="en-US" sz="2800" b="1" noProof="0" dirty="0"/>
              <a:t>CPU time</a:t>
            </a:r>
            <a:r>
              <a:rPr lang="en-US" sz="2800" noProof="0" dirty="0"/>
              <a:t>?</a:t>
            </a:r>
          </a:p>
          <a:p>
            <a:pPr marL="0" indent="0">
              <a:buNone/>
            </a:pPr>
            <a:endParaRPr lang="en-US" sz="2800" noProof="0" dirty="0"/>
          </a:p>
          <a:p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ADAB3D-0CC1-4AD8-5453-87D986E2A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348" y="3789040"/>
            <a:ext cx="6925642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80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CC62B-34EB-52FE-2CA2-6AF40E850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CFB22E-4488-1A2A-B6EC-FD7EB4BC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2. Other particles/energies: high energy p &amp; e</a:t>
            </a:r>
            <a:r>
              <a:rPr lang="en-US" baseline="30000" noProof="0" dirty="0"/>
              <a:t>+/-</a:t>
            </a:r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8BD02-8DFF-24F3-660C-4F3833108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1E154-5D18-E5DE-13FF-50949D6F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3F94-91A3-B5E2-0334-59F0F9C3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26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B133F8-B4FF-38B4-32BA-7063132931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2"/>
            <a:ext cx="10969138" cy="1823438"/>
          </a:xfrm>
        </p:spPr>
        <p:txBody>
          <a:bodyPr>
            <a:normAutofit/>
          </a:bodyPr>
          <a:lstStyle/>
          <a:p>
            <a:r>
              <a:rPr lang="en-US" sz="2800" noProof="0" dirty="0"/>
              <a:t>Plot the results. How the </a:t>
            </a:r>
            <a:r>
              <a:rPr lang="en-US" sz="2800" b="1" noProof="0" dirty="0"/>
              <a:t>energy distribution</a:t>
            </a:r>
            <a:r>
              <a:rPr lang="en-US" sz="2800" noProof="0" dirty="0"/>
              <a:t> looks like?</a:t>
            </a:r>
          </a:p>
          <a:p>
            <a:r>
              <a:rPr lang="en-US" sz="2800" noProof="0" dirty="0"/>
              <a:t>Why the Bragg peak disappears with high energy protons?</a:t>
            </a:r>
          </a:p>
          <a:p>
            <a:pPr marL="0" indent="0">
              <a:buNone/>
            </a:pPr>
            <a:endParaRPr lang="en-US" sz="2800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6980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FFBB1-CAA1-292D-6B53-3E38561AC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86A50F-3252-14EE-A649-49B765C6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2. Other particles/energies: high energy p &amp; e</a:t>
            </a:r>
            <a:r>
              <a:rPr lang="en-US" baseline="30000" noProof="0" dirty="0"/>
              <a:t>+/-</a:t>
            </a:r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D3C12-3A8D-1A72-B3B9-09F83C7B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9AE94-C1F1-D8B6-AB3B-6541BA55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5BE5C-E6B7-5913-1A36-036A5671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27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7203D4-B539-349D-5698-C11B6110F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50" y="1399865"/>
            <a:ext cx="6011114" cy="4505954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17A719-4C8C-4727-DE67-53FAB38707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95864" y="1426234"/>
            <a:ext cx="4258603" cy="2002766"/>
          </a:xfrm>
        </p:spPr>
        <p:txBody>
          <a:bodyPr>
            <a:normAutofit/>
          </a:bodyPr>
          <a:lstStyle/>
          <a:p>
            <a:r>
              <a:rPr lang="en-US" sz="2400" noProof="0" dirty="0"/>
              <a:t>Is it more difficult to </a:t>
            </a:r>
            <a:r>
              <a:rPr lang="en-US" sz="2400" b="1" noProof="0" dirty="0"/>
              <a:t>shield</a:t>
            </a:r>
            <a:r>
              <a:rPr lang="en-US" sz="2400" noProof="0" dirty="0"/>
              <a:t> protons or electrons?</a:t>
            </a:r>
          </a:p>
          <a:p>
            <a:r>
              <a:rPr lang="en-US" sz="2400" noProof="0" dirty="0"/>
              <a:t>How to explain the tail in the distribution?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85244C-857A-7A3F-BE0C-76D464929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565" y="3423523"/>
            <a:ext cx="3597851" cy="26784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34171A-0530-0AD0-61EA-93BA2EEE4D31}"/>
              </a:ext>
            </a:extLst>
          </p:cNvPr>
          <p:cNvCxnSpPr>
            <a:cxnSpLocks/>
          </p:cNvCxnSpPr>
          <p:nvPr/>
        </p:nvCxnSpPr>
        <p:spPr bwMode="auto">
          <a:xfrm>
            <a:off x="6394373" y="3876684"/>
            <a:ext cx="2437931" cy="4164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2">
            <a:extLst>
              <a:ext uri="{FF2B5EF4-FFF2-40B4-BE49-F238E27FC236}">
                <a16:creationId xmlns:a16="http://schemas.microsoft.com/office/drawing/2014/main" id="{16442190-9B07-588D-FA22-EC6E3748C7BA}"/>
              </a:ext>
            </a:extLst>
          </p:cNvPr>
          <p:cNvSpPr/>
          <p:nvPr/>
        </p:nvSpPr>
        <p:spPr bwMode="auto">
          <a:xfrm>
            <a:off x="8256240" y="4366806"/>
            <a:ext cx="1528204" cy="398655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000" b="1" u="none" strike="noStrike" noProof="0" dirty="0">
                <a:solidFill>
                  <a:srgbClr val="448FC8"/>
                </a:solidFill>
                <a:effectLst/>
                <a:uFillTx/>
                <a:cs typeface="Courier New" panose="02070309020205020404" pitchFamily="49" charset="0"/>
              </a:rPr>
              <a:t>log scale</a:t>
            </a:r>
            <a:endParaRPr lang="en-US" sz="2000" u="none" strike="noStrike" noProof="0" dirty="0">
              <a:solidFill>
                <a:srgbClr val="448FC8"/>
              </a:solidFill>
              <a:effectLst/>
              <a:uFillTx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11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7C55C-6586-4B0B-B836-5C7E37DB5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4C4AFB-05FC-36CA-BC6B-E77ECBF9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2. Other particles/energies: observe particle fluences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FCA96-A1BC-1F43-A52A-B3C4621D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DD577-C8BC-5BD0-FEC5-E222F74D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21A4B-6C14-B102-FA2B-05852A25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28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8A5C17-FA15-5964-1251-660840A9F3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255" y="1412775"/>
            <a:ext cx="5126359" cy="2473113"/>
          </a:xfrm>
        </p:spPr>
        <p:txBody>
          <a:bodyPr>
            <a:normAutofit fontScale="70000" lnSpcReduction="20000"/>
          </a:bodyPr>
          <a:lstStyle/>
          <a:p>
            <a:r>
              <a:rPr lang="en-US" b="1" noProof="0" dirty="0"/>
              <a:t>Let’s consider the 10 GeV proton case.</a:t>
            </a:r>
          </a:p>
          <a:p>
            <a:r>
              <a:rPr lang="en-US" noProof="0" dirty="0"/>
              <a:t>With USRBIN scorings check the particle fluence in the volume (e</a:t>
            </a:r>
            <a:r>
              <a:rPr lang="en-US" baseline="30000" noProof="0" dirty="0"/>
              <a:t>+/-</a:t>
            </a:r>
            <a:r>
              <a:rPr lang="en-US" noProof="0" dirty="0"/>
              <a:t>, neutrons, protons, </a:t>
            </a:r>
            <a:r>
              <a:rPr lang="en-US" noProof="0" dirty="0" err="1"/>
              <a:t>pions</a:t>
            </a:r>
            <a:r>
              <a:rPr lang="en-US" noProof="0" dirty="0"/>
              <a:t> and muons)</a:t>
            </a:r>
          </a:p>
          <a:p>
            <a:r>
              <a:rPr lang="en-US" noProof="0" dirty="0"/>
              <a:t>Are we leaking neutrons? Check the spectrum exiting the dump via USRBDX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0FD53-3A1B-F87C-1AD6-8A9CB5D89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1716209"/>
            <a:ext cx="6011114" cy="3896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90F7F3-EB59-9A71-4813-B27E97681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562" y="4005064"/>
            <a:ext cx="3791744" cy="2098525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F4EE3E35-2C89-8A63-3F30-EB82B279564C}"/>
              </a:ext>
            </a:extLst>
          </p:cNvPr>
          <p:cNvSpPr/>
          <p:nvPr/>
        </p:nvSpPr>
        <p:spPr bwMode="auto">
          <a:xfrm>
            <a:off x="2446303" y="3857896"/>
            <a:ext cx="1528204" cy="706432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000" b="1" u="none" strike="noStrike" noProof="0" dirty="0">
                <a:solidFill>
                  <a:srgbClr val="448FC8"/>
                </a:solidFill>
                <a:effectLst/>
                <a:uFillTx/>
                <a:cs typeface="Courier New" panose="02070309020205020404" pitchFamily="49" charset="0"/>
              </a:rPr>
              <a:t>Neutron fluence</a:t>
            </a:r>
            <a:endParaRPr lang="en-US" sz="2000" u="none" strike="noStrike" noProof="0" dirty="0">
              <a:solidFill>
                <a:srgbClr val="448FC8"/>
              </a:solidFill>
              <a:effectLst/>
              <a:uFillTx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62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BA299-7701-045C-F594-8B2B75585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9EC371-324A-F203-8478-1CA91005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2. Other particles/energies: observe particle fluences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5F6-A0A0-00F9-8346-161B13B6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42BB0-596C-86DF-55B6-1FEC133D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0355A-C02B-E549-7DF9-FF5285CF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29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800B42-A546-1517-0047-8984570021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255" y="1412775"/>
            <a:ext cx="5126359" cy="2473113"/>
          </a:xfrm>
        </p:spPr>
        <p:txBody>
          <a:bodyPr>
            <a:normAutofit fontScale="70000" lnSpcReduction="20000"/>
          </a:bodyPr>
          <a:lstStyle/>
          <a:p>
            <a:r>
              <a:rPr lang="en-US" b="1" noProof="0" dirty="0"/>
              <a:t>Let’s consider the 10 GeV proton case.</a:t>
            </a:r>
          </a:p>
          <a:p>
            <a:r>
              <a:rPr lang="en-US" noProof="0" dirty="0"/>
              <a:t>With USRBIN scorings check the particle fluence in the volume (e</a:t>
            </a:r>
            <a:r>
              <a:rPr lang="en-US" baseline="30000" noProof="0" dirty="0"/>
              <a:t>+/-</a:t>
            </a:r>
            <a:r>
              <a:rPr lang="en-US" noProof="0" dirty="0"/>
              <a:t>, neutrons, protons, </a:t>
            </a:r>
            <a:r>
              <a:rPr lang="en-US" noProof="0" dirty="0" err="1"/>
              <a:t>pions</a:t>
            </a:r>
            <a:r>
              <a:rPr lang="en-US" noProof="0" dirty="0"/>
              <a:t> and muons)</a:t>
            </a:r>
          </a:p>
          <a:p>
            <a:r>
              <a:rPr lang="en-US" noProof="0" dirty="0"/>
              <a:t>Are we leaking neutrons? Check the spectrum exiting the dump via USRBDX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6EB0B1-C574-A745-3961-118825423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62" y="4005064"/>
            <a:ext cx="3791744" cy="2098525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076AA222-C4A4-3B39-0B9D-74F4F9B6B957}"/>
              </a:ext>
            </a:extLst>
          </p:cNvPr>
          <p:cNvSpPr/>
          <p:nvPr/>
        </p:nvSpPr>
        <p:spPr bwMode="auto">
          <a:xfrm>
            <a:off x="2446303" y="3857896"/>
            <a:ext cx="1528204" cy="706432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000" b="1" u="none" strike="noStrike" noProof="0" dirty="0">
                <a:solidFill>
                  <a:srgbClr val="448FC8"/>
                </a:solidFill>
                <a:effectLst/>
                <a:uFillTx/>
                <a:cs typeface="Courier New" panose="02070309020205020404" pitchFamily="49" charset="0"/>
              </a:rPr>
              <a:t>Neutron fluence</a:t>
            </a:r>
            <a:endParaRPr lang="en-US" sz="2000" u="none" strike="noStrike" noProof="0" dirty="0">
              <a:solidFill>
                <a:srgbClr val="448FC8"/>
              </a:solidFill>
              <a:effectLst/>
              <a:uFillTx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DEC9EF-D6CC-58F6-A57D-442315946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104" y="2262977"/>
            <a:ext cx="5973009" cy="3896269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82666EBC-8946-D36D-AD6A-28A6436DD68D}"/>
              </a:ext>
            </a:extLst>
          </p:cNvPr>
          <p:cNvSpPr/>
          <p:nvPr/>
        </p:nvSpPr>
        <p:spPr bwMode="auto">
          <a:xfrm>
            <a:off x="7032104" y="1556545"/>
            <a:ext cx="3888432" cy="706432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000" b="1" u="none" strike="noStrike" noProof="0" dirty="0">
                <a:solidFill>
                  <a:srgbClr val="448FC8"/>
                </a:solidFill>
                <a:effectLst/>
                <a:uFillTx/>
                <a:cs typeface="Courier New" panose="02070309020205020404" pitchFamily="49" charset="0"/>
              </a:rPr>
              <a:t>Can you explain the spectrum shape?</a:t>
            </a:r>
            <a:endParaRPr lang="en-US" sz="2000" u="none" strike="noStrike" noProof="0" dirty="0">
              <a:solidFill>
                <a:srgbClr val="448FC8"/>
              </a:solidFill>
              <a:effectLst/>
              <a:uFillTx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Step 0: get FLUKA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FB2AE135-A180-60D9-5A51-58596840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4FB8354-D5B3-1749-9844-2072F405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062DB24-41DB-E4B1-F9DE-80801EE4F0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2"/>
            <a:ext cx="10968567" cy="1103358"/>
          </a:xfrm>
        </p:spPr>
        <p:txBody>
          <a:bodyPr>
            <a:normAutofit fontScale="85000" lnSpcReduction="20000"/>
          </a:bodyPr>
          <a:lstStyle/>
          <a:p>
            <a:r>
              <a:rPr lang="en-US" noProof="0" dirty="0"/>
              <a:t>After a successful registration, you can download the binaries or FLUKA from the official website (</a:t>
            </a:r>
            <a:r>
              <a:rPr lang="en-US" noProof="0" dirty="0">
                <a:hlinkClick r:id="rId2"/>
              </a:rPr>
              <a:t>https://fluka.cern/download/latest-fluka-release</a:t>
            </a:r>
            <a:r>
              <a:rPr lang="en-US" noProof="0" dirty="0"/>
              <a:t>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4C8729-4531-9E83-7449-B96663557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492896"/>
            <a:ext cx="3886742" cy="356284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7BB3E4-1808-88D2-E423-1CD7E031A3A2}"/>
              </a:ext>
            </a:extLst>
          </p:cNvPr>
          <p:cNvCxnSpPr/>
          <p:nvPr/>
        </p:nvCxnSpPr>
        <p:spPr bwMode="auto">
          <a:xfrm flipV="1">
            <a:off x="4079776" y="3573016"/>
            <a:ext cx="2160240" cy="1152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7D51316-FDC9-174D-FCB3-10F125A30892}"/>
              </a:ext>
            </a:extLst>
          </p:cNvPr>
          <p:cNvSpPr txBox="1"/>
          <p:nvPr/>
        </p:nvSpPr>
        <p:spPr>
          <a:xfrm>
            <a:off x="6312024" y="3219073"/>
            <a:ext cx="526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0" dirty="0"/>
              <a:t>I chose this for my machine! </a:t>
            </a:r>
          </a:p>
          <a:p>
            <a:r>
              <a:rPr lang="en-US" sz="2000" noProof="0" dirty="0"/>
              <a:t>(Ubuntu 24.04.3 LTS via WSL)</a:t>
            </a:r>
          </a:p>
        </p:txBody>
      </p:sp>
    </p:spTree>
    <p:extLst>
      <p:ext uri="{BB962C8B-B14F-4D97-AF65-F5344CB8AC3E}">
        <p14:creationId xmlns:p14="http://schemas.microsoft.com/office/powerpoint/2010/main" val="1762230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7D347-C6C4-8511-5191-050220382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ADB12-15A0-A98B-52B8-9F8BD515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4006E-1846-9602-4150-07DC1E2F0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51B95-531A-4CF7-EA7A-4928F211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30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C51A51-98F1-2205-1E24-62CC2CF4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579" y="2743338"/>
            <a:ext cx="6824045" cy="715840"/>
          </a:xfrm>
        </p:spPr>
        <p:txBody>
          <a:bodyPr/>
          <a:lstStyle/>
          <a:p>
            <a:r>
              <a:rPr lang="en-US" noProof="0" dirty="0"/>
              <a:t>3. Activation</a:t>
            </a:r>
          </a:p>
        </p:txBody>
      </p:sp>
    </p:spTree>
    <p:extLst>
      <p:ext uri="{BB962C8B-B14F-4D97-AF65-F5344CB8AC3E}">
        <p14:creationId xmlns:p14="http://schemas.microsoft.com/office/powerpoint/2010/main" val="2470949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46850-15A8-5752-8710-E1AF3FF31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5C8B08-FF7C-9E52-E0F3-6F3A7ABA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3. Activation: why is important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B4F536-C510-D3A8-754C-011968321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25350-A691-E073-C5A0-D7A7B19A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62505-706B-998A-6E5D-ABDC226B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31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410E84-975F-62C0-7397-591BEFE054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noProof="0" dirty="0"/>
              <a:t>Induced radioactivity is an integral part of many </a:t>
            </a:r>
            <a:r>
              <a:rPr lang="en-US" b="1" noProof="0" dirty="0">
                <a:solidFill>
                  <a:schemeClr val="accent5"/>
                </a:solidFill>
              </a:rPr>
              <a:t>Radiation Protection</a:t>
            </a:r>
            <a:r>
              <a:rPr lang="en-US" noProof="0" dirty="0"/>
              <a:t> assessments</a:t>
            </a:r>
          </a:p>
          <a:p>
            <a:r>
              <a:rPr lang="en-US" noProof="0" dirty="0"/>
              <a:t>Total and/or specific (mass) activity for all the various radionuclides </a:t>
            </a:r>
          </a:p>
          <a:p>
            <a:r>
              <a:rPr lang="en-US" noProof="0" dirty="0"/>
              <a:t>Basic Scoring options in FLUKA: </a:t>
            </a:r>
          </a:p>
          <a:p>
            <a:pPr lvl="1"/>
            <a:r>
              <a:rPr lang="en-US" b="1" noProof="0" dirty="0" err="1">
                <a:solidFill>
                  <a:schemeClr val="accent4"/>
                </a:solidFill>
              </a:rPr>
              <a:t>RESNUCLEi</a:t>
            </a:r>
            <a:r>
              <a:rPr lang="en-US" noProof="0" dirty="0"/>
              <a:t> - Region based: gives access to full inventory information (radionuclide specific incl. isomeric states) </a:t>
            </a:r>
          </a:p>
          <a:p>
            <a:pPr lvl="1"/>
            <a:r>
              <a:rPr lang="en-US" noProof="0" dirty="0"/>
              <a:t>Other options: FLUKA Advanced course</a:t>
            </a:r>
          </a:p>
        </p:txBody>
      </p:sp>
    </p:spTree>
    <p:extLst>
      <p:ext uri="{BB962C8B-B14F-4D97-AF65-F5344CB8AC3E}">
        <p14:creationId xmlns:p14="http://schemas.microsoft.com/office/powerpoint/2010/main" val="3949077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B0A64-E340-2FEB-86AD-8C4538186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A81AF5-1FFC-8671-FABA-6A399BF4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3. Activation: how to enable it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DDCA8-D471-8B0B-DBF3-E05EDDC9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023648-5439-740D-5629-4D2FE863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E3482-0E7D-82A9-BF35-62B27E87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32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6E2C89-7B61-A276-ABFA-AD2410157E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2"/>
            <a:ext cx="10968567" cy="3147381"/>
          </a:xfrm>
        </p:spPr>
        <p:txBody>
          <a:bodyPr/>
          <a:lstStyle/>
          <a:p>
            <a:r>
              <a:rPr lang="en-US" noProof="0" dirty="0"/>
              <a:t>To appropriately score the residual nuclei, we need to enable:</a:t>
            </a:r>
          </a:p>
          <a:p>
            <a:pPr lvl="1"/>
            <a:r>
              <a:rPr lang="en-US" noProof="0" dirty="0"/>
              <a:t>The </a:t>
            </a:r>
            <a:r>
              <a:rPr lang="en-US" b="1" noProof="0" dirty="0">
                <a:solidFill>
                  <a:schemeClr val="accent4"/>
                </a:solidFill>
              </a:rPr>
              <a:t>coalescence</a:t>
            </a:r>
            <a:r>
              <a:rPr lang="en-US" noProof="0" dirty="0"/>
              <a:t> treatment</a:t>
            </a:r>
          </a:p>
          <a:p>
            <a:pPr lvl="1"/>
            <a:r>
              <a:rPr lang="en-US" noProof="0" dirty="0"/>
              <a:t>The </a:t>
            </a:r>
            <a:r>
              <a:rPr lang="en-US" b="1" noProof="0" dirty="0">
                <a:solidFill>
                  <a:schemeClr val="accent4"/>
                </a:solidFill>
              </a:rPr>
              <a:t>evaporation</a:t>
            </a:r>
            <a:r>
              <a:rPr lang="en-US" noProof="0" dirty="0"/>
              <a:t> of heavy fragments</a:t>
            </a:r>
          </a:p>
          <a:p>
            <a:r>
              <a:rPr lang="en-US" noProof="0" dirty="0"/>
              <a:t>Please remember to run with </a:t>
            </a:r>
            <a:r>
              <a:rPr lang="en-US" b="1" i="1" noProof="0" dirty="0" err="1"/>
              <a:t>flukadpm</a:t>
            </a:r>
            <a:r>
              <a:rPr lang="en-US" noProof="0" dirty="0"/>
              <a:t> or to link </a:t>
            </a:r>
            <a:r>
              <a:rPr lang="en-US" b="1" noProof="0" dirty="0"/>
              <a:t>RQMD</a:t>
            </a:r>
            <a:r>
              <a:rPr lang="en-US" noProof="0" dirty="0"/>
              <a:t> and </a:t>
            </a:r>
            <a:r>
              <a:rPr lang="en-US" b="1" noProof="0" dirty="0"/>
              <a:t>DPMJET</a:t>
            </a:r>
            <a:r>
              <a:rPr lang="en-US" noProof="0" dirty="0"/>
              <a:t> if producing a custom executable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E7C619-FF2A-ADF8-EB33-16C444E95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063" y="4392903"/>
            <a:ext cx="8497642" cy="164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36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A72F7-65CF-FD35-9AFD-E3C5A32EF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80B07E-EC1F-5780-D697-0ECF9BC9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3. Activation: results with our geometry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9CE8B5-59BB-EA4D-AEE9-3D98CBA3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D83E7-56C2-82EB-C391-2C898EC32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5C49E-A78B-1D47-0B36-8DF1E774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33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59C3AC-A7AE-C518-3DCA-DC971D5673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2"/>
            <a:ext cx="5290875" cy="47037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With pure carbon the residual activation is minimal</a:t>
            </a:r>
          </a:p>
          <a:p>
            <a:r>
              <a:rPr lang="en-US" dirty="0"/>
              <a:t>We see elements up to Z and A of the target material</a:t>
            </a:r>
          </a:p>
          <a:p>
            <a:r>
              <a:rPr lang="en-US" dirty="0"/>
              <a:t>Some reactions:</a:t>
            </a:r>
          </a:p>
          <a:p>
            <a:pPr lvl="1"/>
            <a:r>
              <a:rPr lang="en-US" dirty="0"/>
              <a:t>Fragmentation</a:t>
            </a:r>
          </a:p>
          <a:p>
            <a:pPr lvl="1"/>
            <a:r>
              <a:rPr lang="en-US" dirty="0"/>
              <a:t>Fission (maybe not with carbon…)</a:t>
            </a:r>
          </a:p>
          <a:p>
            <a:pPr lvl="1"/>
            <a:r>
              <a:rPr lang="en-US" dirty="0"/>
              <a:t>Capture</a:t>
            </a:r>
          </a:p>
          <a:p>
            <a:r>
              <a:rPr lang="en-US" dirty="0"/>
              <a:t>What would happen with a lead target? Let’s simulate 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818201-3747-F80B-ED0F-FD9B32187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526" y="2327673"/>
            <a:ext cx="5525271" cy="3648584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5EE52D7C-0DC9-9FEC-C6EB-E0EA61484E05}"/>
              </a:ext>
            </a:extLst>
          </p:cNvPr>
          <p:cNvSpPr/>
          <p:nvPr/>
        </p:nvSpPr>
        <p:spPr bwMode="auto">
          <a:xfrm>
            <a:off x="7109945" y="1947579"/>
            <a:ext cx="3888432" cy="398655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000" b="1" u="none" strike="noStrike" noProof="0" dirty="0">
                <a:solidFill>
                  <a:srgbClr val="448FC8"/>
                </a:solidFill>
                <a:effectLst/>
                <a:uFillTx/>
                <a:cs typeface="Courier New" panose="02070309020205020404" pitchFamily="49" charset="0"/>
              </a:rPr>
              <a:t>Residual nuclei in C</a:t>
            </a:r>
            <a:endParaRPr lang="en-US" sz="2000" u="none" strike="noStrike" noProof="0" dirty="0">
              <a:solidFill>
                <a:srgbClr val="448FC8"/>
              </a:solidFill>
              <a:effectLst/>
              <a:uFillTx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73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49381-5C0B-42C7-F4A7-9F5B8D137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0844CD-787B-15D9-57C7-2B3E7421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3. Activation: results with our geometry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A2778-E998-EC60-7C09-52AACE417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925E3-3E73-774F-74EB-6C91B996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46848-6594-ECBB-A8EE-0C868835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34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71C111-3C09-D802-35EE-BBFB93CF3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71" y="2529435"/>
            <a:ext cx="5525271" cy="3648584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2140F923-5055-37DC-8803-5484AADB5E0C}"/>
              </a:ext>
            </a:extLst>
          </p:cNvPr>
          <p:cNvSpPr/>
          <p:nvPr/>
        </p:nvSpPr>
        <p:spPr bwMode="auto">
          <a:xfrm>
            <a:off x="1359190" y="2240942"/>
            <a:ext cx="3888432" cy="398655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000" b="1" u="none" strike="noStrike" noProof="0" dirty="0">
                <a:solidFill>
                  <a:srgbClr val="448FC8"/>
                </a:solidFill>
                <a:effectLst/>
                <a:uFillTx/>
                <a:cs typeface="Courier New" panose="02070309020205020404" pitchFamily="49" charset="0"/>
              </a:rPr>
              <a:t>Residual nuclei in C</a:t>
            </a:r>
            <a:endParaRPr lang="en-US" sz="2000" u="none" strike="noStrike" noProof="0" dirty="0">
              <a:solidFill>
                <a:srgbClr val="448FC8"/>
              </a:solidFill>
              <a:effectLst/>
              <a:uFillTx/>
              <a:cs typeface="Courier New" panose="020703090202050204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9C9D3B-390A-1EBD-8E1E-E923464B5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2605645"/>
            <a:ext cx="5544324" cy="35723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591F91-3305-F04A-2561-FE6FB97D84EF}"/>
              </a:ext>
            </a:extLst>
          </p:cNvPr>
          <p:cNvSpPr/>
          <p:nvPr/>
        </p:nvSpPr>
        <p:spPr bwMode="auto">
          <a:xfrm>
            <a:off x="6944380" y="2246124"/>
            <a:ext cx="3888432" cy="398655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000" b="1" u="none" strike="noStrike" noProof="0" dirty="0">
                <a:solidFill>
                  <a:srgbClr val="448FC8"/>
                </a:solidFill>
                <a:effectLst/>
                <a:uFillTx/>
                <a:cs typeface="Courier New" panose="02070309020205020404" pitchFamily="49" charset="0"/>
              </a:rPr>
              <a:t>Residual nuclei in Pb</a:t>
            </a:r>
            <a:endParaRPr lang="en-US" sz="2000" u="none" strike="noStrike" noProof="0" dirty="0">
              <a:solidFill>
                <a:srgbClr val="448FC8"/>
              </a:solidFill>
              <a:effectLst/>
              <a:uFillTx/>
              <a:cs typeface="Courier New" panose="02070309020205020404" pitchFamily="49" charset="0"/>
            </a:endParaRP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5272AC74-AA6D-8464-759C-D65FCEB0F8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2"/>
            <a:ext cx="11246747" cy="4703757"/>
          </a:xfrm>
        </p:spPr>
        <p:txBody>
          <a:bodyPr>
            <a:normAutofit/>
          </a:bodyPr>
          <a:lstStyle/>
          <a:p>
            <a:r>
              <a:rPr lang="en-US" dirty="0"/>
              <a:t>High energy particles + heavy target → whole periodic table!</a:t>
            </a:r>
          </a:p>
        </p:txBody>
      </p:sp>
    </p:spTree>
    <p:extLst>
      <p:ext uri="{BB962C8B-B14F-4D97-AF65-F5344CB8AC3E}">
        <p14:creationId xmlns:p14="http://schemas.microsoft.com/office/powerpoint/2010/main" val="341196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825A8-1696-E360-025B-4F179C98C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7769-9079-EFD6-211F-EA1C884C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Conclusions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A9E0D-67E6-983F-AA05-E99982EA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3C286-7105-0714-B45C-D22DC1BC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77769-299A-0DF0-8AC2-08E1130F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35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A7602E-2ED6-33F9-97CC-2E911A8CF6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1"/>
            <a:ext cx="10968567" cy="4991791"/>
          </a:xfrm>
        </p:spPr>
        <p:txBody>
          <a:bodyPr>
            <a:normAutofit/>
          </a:bodyPr>
          <a:lstStyle/>
          <a:p>
            <a:pPr algn="just"/>
            <a:r>
              <a:rPr lang="en-US" sz="2800" noProof="0" dirty="0"/>
              <a:t>Today we barely scratched the surface of the FLUKA capabilities</a:t>
            </a:r>
          </a:p>
          <a:p>
            <a:pPr algn="just"/>
            <a:r>
              <a:rPr lang="en-US" sz="2800" noProof="0" dirty="0"/>
              <a:t>FLUKA is incredibly powerful, and the standard de-facto for many applications (</a:t>
            </a:r>
            <a:r>
              <a:rPr lang="en-US" sz="2800" noProof="0" dirty="0">
                <a:solidFill>
                  <a:schemeClr val="accent5"/>
                </a:solidFill>
              </a:rPr>
              <a:t>industrial, medical and research</a:t>
            </a:r>
            <a:r>
              <a:rPr lang="en-US" sz="2800" noProof="0" dirty="0"/>
              <a:t>)</a:t>
            </a:r>
          </a:p>
          <a:p>
            <a:pPr algn="just"/>
            <a:r>
              <a:rPr lang="en-US" sz="2800" dirty="0"/>
              <a:t>With a </a:t>
            </a:r>
            <a:r>
              <a:rPr lang="en-US" sz="2800" b="1" i="1" dirty="0"/>
              <a:t>personal license </a:t>
            </a:r>
            <a:r>
              <a:rPr lang="en-US" sz="2800" dirty="0"/>
              <a:t>you can continue to expand on the simple example I brought you today. </a:t>
            </a:r>
            <a:r>
              <a:rPr lang="en-US" sz="2800" b="1" dirty="0"/>
              <a:t>It could be part of your job tomorrow!</a:t>
            </a:r>
          </a:p>
          <a:p>
            <a:pPr algn="just"/>
            <a:r>
              <a:rPr lang="en-US" sz="2800" noProof="0" dirty="0"/>
              <a:t>If you want to dig deeper, many channels are open:</a:t>
            </a:r>
          </a:p>
          <a:p>
            <a:pPr lvl="1" algn="just"/>
            <a:r>
              <a:rPr lang="en-US" sz="2600" b="1" dirty="0">
                <a:solidFill>
                  <a:schemeClr val="accent4"/>
                </a:solidFill>
              </a:rPr>
              <a:t>FLUKA forum</a:t>
            </a:r>
            <a:r>
              <a:rPr lang="en-US" sz="2600" dirty="0"/>
              <a:t>, where most Q&amp;A takes place</a:t>
            </a:r>
          </a:p>
          <a:p>
            <a:pPr lvl="1" algn="just"/>
            <a:r>
              <a:rPr lang="en-US" sz="2600" b="1" noProof="0" dirty="0">
                <a:solidFill>
                  <a:schemeClr val="accent4"/>
                </a:solidFill>
              </a:rPr>
              <a:t>FLUKA courses</a:t>
            </a:r>
          </a:p>
          <a:p>
            <a:pPr lvl="1" algn="just"/>
            <a:r>
              <a:rPr lang="en-US" sz="2600" dirty="0"/>
              <a:t>…or just send me an email!</a:t>
            </a:r>
            <a:endParaRPr lang="en-US" sz="2600" noProof="0" dirty="0"/>
          </a:p>
          <a:p>
            <a:pPr lvl="1" algn="just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2078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D5724-BB89-EA08-9CC0-2C55DF1A742F}"/>
              </a:ext>
            </a:extLst>
          </p:cNvPr>
          <p:cNvSpPr txBox="1">
            <a:spLocks/>
          </p:cNvSpPr>
          <p:nvPr/>
        </p:nvSpPr>
        <p:spPr>
          <a:xfrm>
            <a:off x="5591944" y="2743224"/>
            <a:ext cx="6192688" cy="720080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3600" b="0" i="0">
                <a:solidFill>
                  <a:srgbClr val="5AA3D9"/>
                </a:solidFill>
                <a:latin typeface="+mj-lt"/>
                <a:ea typeface="+mj-ea"/>
                <a:cs typeface="Ubuntu Light"/>
              </a:defRPr>
            </a:lvl1pPr>
          </a:lstStyle>
          <a:p>
            <a:r>
              <a:rPr lang="en-US" noProof="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63114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A064E-FADD-65CC-93FF-5A9C4CF33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F7AA5B-54DF-24FC-54BC-A0D82EF8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Step 0: get FLUKA (… and a lazy one-liner)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5DFB10E-4359-F342-7C9D-929576FD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2CC60FE-D67B-AE4F-F8A7-0670181D3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F2417B-1CCA-D644-5F5B-7E6B64CA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AA7268-38BB-1F74-D466-E31F1C1EA438}"/>
              </a:ext>
            </a:extLst>
          </p:cNvPr>
          <p:cNvSpPr txBox="1"/>
          <p:nvPr/>
        </p:nvSpPr>
        <p:spPr>
          <a:xfrm>
            <a:off x="205408" y="1206357"/>
            <a:ext cx="8986936" cy="4876335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E15E32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https://flair.cern/download/flair-3.4-5.2.tgz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E15E32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https://flair.cern/download/flair-geoviewer-3.4-5.2.tgz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15E32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tar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xzvf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flair-3.4-5.2.tgz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15E32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tar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xzvf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flair-geoviewer-3.4-5.2.tgz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15E32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flair-geoviewer-3.4-5.2.tgz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15E32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flair-3.4-5.2.tgz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flair-geoviewer-3.4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15E32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-j 8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15E32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install DESTDIR=../flair-3.4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..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15E32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tar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xvf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fluka-4-5.1.x86-Linux-gfor9.tgz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fluka4-5.1/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15E32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-j 8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cd ../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E15E32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https://flukafiles.web.cern.ch/flukafiles/neutron/fluka_pw_jeff-3.3-1-1.tar.gz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15E32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tar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xvfz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fluka_pw_jeff-3.3-1-1.tar.gz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15E32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fluka_pw_jeff-3.3-1-1.tar.gz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..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# Can be useful to have an alias like this: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alias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myflair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=$(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)/flair-3.4/flair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C90BB5E4-2DD6-2EB1-B5DC-7CB658A390F5}"/>
              </a:ext>
            </a:extLst>
          </p:cNvPr>
          <p:cNvSpPr/>
          <p:nvPr/>
        </p:nvSpPr>
        <p:spPr>
          <a:xfrm>
            <a:off x="9379227" y="1228438"/>
            <a:ext cx="432048" cy="2016224"/>
          </a:xfrm>
          <a:prstGeom prst="rightBrace">
            <a:avLst>
              <a:gd name="adj1" fmla="val 6182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44ABC2-0E6F-19A1-7973-5D8331A1EF07}"/>
              </a:ext>
            </a:extLst>
          </p:cNvPr>
          <p:cNvSpPr txBox="1"/>
          <p:nvPr/>
        </p:nvSpPr>
        <p:spPr bwMode="auto">
          <a:xfrm>
            <a:off x="10200456" y="173471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Download, extract and install flair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67210B7-60B2-0C18-4CBB-197A82679CBA}"/>
              </a:ext>
            </a:extLst>
          </p:cNvPr>
          <p:cNvSpPr/>
          <p:nvPr/>
        </p:nvSpPr>
        <p:spPr>
          <a:xfrm>
            <a:off x="9408368" y="3460946"/>
            <a:ext cx="432048" cy="1666301"/>
          </a:xfrm>
          <a:prstGeom prst="rightBrace">
            <a:avLst>
              <a:gd name="adj1" fmla="val 6182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3777BF-BDE3-E127-64CF-07A29E50DE6B}"/>
              </a:ext>
            </a:extLst>
          </p:cNvPr>
          <p:cNvSpPr txBox="1"/>
          <p:nvPr/>
        </p:nvSpPr>
        <p:spPr bwMode="auto">
          <a:xfrm>
            <a:off x="9840416" y="3693931"/>
            <a:ext cx="1929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Compile FLUKA and download neutron cross section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E6410E1E-9788-1411-4A96-E91668BD4825}"/>
              </a:ext>
            </a:extLst>
          </p:cNvPr>
          <p:cNvSpPr/>
          <p:nvPr/>
        </p:nvSpPr>
        <p:spPr bwMode="auto">
          <a:xfrm>
            <a:off x="6559552" y="5477632"/>
            <a:ext cx="4536264" cy="460211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400" b="1" u="none" strike="noStrike" noProof="0" dirty="0">
                <a:solidFill>
                  <a:srgbClr val="448FC8"/>
                </a:solidFill>
                <a:effectLst/>
                <a:uFillTx/>
                <a:latin typeface="Calibri"/>
              </a:rPr>
              <a:t>Consider doing it for your laptop!</a:t>
            </a:r>
          </a:p>
        </p:txBody>
      </p:sp>
    </p:spTree>
    <p:extLst>
      <p:ext uri="{BB962C8B-B14F-4D97-AF65-F5344CB8AC3E}">
        <p14:creationId xmlns:p14="http://schemas.microsoft.com/office/powerpoint/2010/main" val="85934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FB2B7-6A63-7F2E-BDF3-4C4DB2C39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AE4DA1-65C4-1326-207C-FC4586B9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Flair: the first rendezvous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1A49E84-05D3-D8EC-CAA7-62AC1B296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B39BCC4-D3CF-3D7D-E9D4-140B8E98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47C60F-602E-4F5E-95CF-22EAAFB5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9EC09BD6-1A7A-385C-A842-EB7B3CD380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2"/>
            <a:ext cx="10968567" cy="1319382"/>
          </a:xfrm>
        </p:spPr>
        <p:txBody>
          <a:bodyPr>
            <a:normAutofit fontScale="62500" lnSpcReduction="20000"/>
          </a:bodyPr>
          <a:lstStyle/>
          <a:p>
            <a:r>
              <a:rPr lang="en-US" noProof="0" dirty="0"/>
              <a:t>If all of that was successful, you can invoke flair, and it should open. First sanity checks:</a:t>
            </a:r>
          </a:p>
          <a:p>
            <a:pPr lvl="1"/>
            <a:r>
              <a:rPr lang="en-US" noProof="0" dirty="0"/>
              <a:t>The </a:t>
            </a:r>
            <a:r>
              <a:rPr lang="en-US" noProof="0" dirty="0" err="1"/>
              <a:t>geoviewer</a:t>
            </a:r>
            <a:r>
              <a:rPr lang="en-US" noProof="0" dirty="0"/>
              <a:t> works</a:t>
            </a:r>
          </a:p>
          <a:p>
            <a:pPr lvl="1"/>
            <a:r>
              <a:rPr lang="en-US" noProof="0" dirty="0"/>
              <a:t>The Flair (and FLUKA) versions are correct</a:t>
            </a:r>
          </a:p>
          <a:p>
            <a:r>
              <a:rPr lang="en-US" noProof="0" dirty="0"/>
              <a:t>The first time you open flair, you should check that the FLUKA path is correct</a:t>
            </a:r>
          </a:p>
          <a:p>
            <a:pPr lvl="1"/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03DB9-65E8-C631-905B-58DC8B6E3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2628278"/>
            <a:ext cx="10968567" cy="11663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C983DF-7B35-24C9-973B-CEEAC4999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20" y="3407905"/>
            <a:ext cx="2848005" cy="284232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4C729A-5CED-EAAB-3B2E-A490073DD561}"/>
              </a:ext>
            </a:extLst>
          </p:cNvPr>
          <p:cNvCxnSpPr>
            <a:cxnSpLocks/>
          </p:cNvCxnSpPr>
          <p:nvPr/>
        </p:nvCxnSpPr>
        <p:spPr bwMode="auto">
          <a:xfrm flipH="1">
            <a:off x="2495600" y="3085803"/>
            <a:ext cx="1226300" cy="487213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C791BFD-DFA6-84CF-F1DD-F6F8774C98B1}"/>
              </a:ext>
            </a:extLst>
          </p:cNvPr>
          <p:cNvSpPr txBox="1"/>
          <p:nvPr/>
        </p:nvSpPr>
        <p:spPr bwMode="auto">
          <a:xfrm>
            <a:off x="983432" y="5085610"/>
            <a:ext cx="284800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chemeClr val="bg1">
                    <a:lumMod val="95000"/>
                  </a:schemeClr>
                </a:solidFill>
              </a:rPr>
              <a:t>Check the </a:t>
            </a:r>
            <a:r>
              <a:rPr lang="en-US" i="1" noProof="0" dirty="0" err="1">
                <a:solidFill>
                  <a:schemeClr val="bg1">
                    <a:lumMod val="95000"/>
                  </a:schemeClr>
                </a:solidFill>
              </a:rPr>
              <a:t>Fluka</a:t>
            </a:r>
            <a:r>
              <a:rPr lang="en-US" i="1" noProof="0" dirty="0">
                <a:solidFill>
                  <a:schemeClr val="bg1">
                    <a:lumMod val="95000"/>
                  </a:schemeClr>
                </a:solidFill>
              </a:rPr>
              <a:t> Directory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D33927-FED4-5779-D415-48C40CE93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40" y="3796078"/>
            <a:ext cx="4733584" cy="2348116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20BD10-68C1-D088-013B-BFBC64896913}"/>
              </a:ext>
            </a:extLst>
          </p:cNvPr>
          <p:cNvCxnSpPr>
            <a:cxnSpLocks/>
          </p:cNvCxnSpPr>
          <p:nvPr/>
        </p:nvCxnSpPr>
        <p:spPr bwMode="auto">
          <a:xfrm>
            <a:off x="2711624" y="2777061"/>
            <a:ext cx="2376264" cy="1030635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12">
            <a:extLst>
              <a:ext uri="{FF2B5EF4-FFF2-40B4-BE49-F238E27FC236}">
                <a16:creationId xmlns:a16="http://schemas.microsoft.com/office/drawing/2014/main" id="{6C921636-3520-4917-C287-BCFD8D1730A0}"/>
              </a:ext>
            </a:extLst>
          </p:cNvPr>
          <p:cNvSpPr/>
          <p:nvPr/>
        </p:nvSpPr>
        <p:spPr bwMode="auto">
          <a:xfrm>
            <a:off x="6816080" y="4615293"/>
            <a:ext cx="4536264" cy="460211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400" b="1" u="none" strike="noStrike" noProof="0" dirty="0">
                <a:solidFill>
                  <a:srgbClr val="448FC8"/>
                </a:solidFill>
                <a:effectLst/>
                <a:uFillTx/>
                <a:latin typeface="Calibri"/>
              </a:rPr>
              <a:t>Geometry is not complaining!</a:t>
            </a:r>
          </a:p>
        </p:txBody>
      </p:sp>
    </p:spTree>
    <p:extLst>
      <p:ext uri="{BB962C8B-B14F-4D97-AF65-F5344CB8AC3E}">
        <p14:creationId xmlns:p14="http://schemas.microsoft.com/office/powerpoint/2010/main" val="87583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8BAC8-BD4F-C6D1-61E1-C66CAB69C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18AC9D-AACA-6282-3D9D-B3457DE9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9E9A5-5F7E-7FCD-8959-2D2C7CEC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4F9AD-ECC7-E426-2C01-59A871CA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F93D43-E9FA-D3B5-2809-361C0E4E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579" y="2743338"/>
            <a:ext cx="6824045" cy="715840"/>
          </a:xfrm>
        </p:spPr>
        <p:txBody>
          <a:bodyPr/>
          <a:lstStyle/>
          <a:p>
            <a:r>
              <a:rPr lang="en-US" noProof="0" dirty="0"/>
              <a:t>1. Objectives of today</a:t>
            </a:r>
          </a:p>
        </p:txBody>
      </p:sp>
    </p:spTree>
    <p:extLst>
      <p:ext uri="{BB962C8B-B14F-4D97-AF65-F5344CB8AC3E}">
        <p14:creationId xmlns:p14="http://schemas.microsoft.com/office/powerpoint/2010/main" val="255720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18277-8DE8-7A3C-6AB6-BD12DB4B1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76DEEC-B508-4162-494A-E3C9FFAC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How we are going to work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6DB02A-E19A-C702-DBD1-558D0022C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155C6-2C30-37E3-ACEC-BD5799BBE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EF1B8-5601-5068-DA55-B0F9E79E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DCE3AE-4EA8-805C-641F-7DAD9DB067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noProof="0" dirty="0"/>
              <a:t>On your computer you should be able to access to a working FLUKA and a (obsolete) Flair version.</a:t>
            </a:r>
          </a:p>
          <a:p>
            <a:r>
              <a:rPr lang="en-US" noProof="0" dirty="0"/>
              <a:t>We will go through an example at the time together. Do not spoil yourself the solutions just yet.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851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F8E6A-0E6A-7C14-12F6-E8E3EEA3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F92680-CFEE-9DCD-4917-EA27C1EE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Tasks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B7E04-FAC8-890D-F593-8F96211C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0C229-84AD-3266-FE57-7DD67D73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12CD6-05C9-54C8-6F22-B57A821F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5ABB7-5571-ECB6-583D-881FA178CB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45521"/>
            <a:ext cx="10968567" cy="4847775"/>
          </a:xfrm>
        </p:spPr>
        <p:txBody>
          <a:bodyPr>
            <a:normAutofit fontScale="92500"/>
          </a:bodyPr>
          <a:lstStyle/>
          <a:p>
            <a:r>
              <a:rPr lang="en-US" noProof="0" dirty="0"/>
              <a:t>Today we will try to perform some simple simulations:</a:t>
            </a:r>
          </a:p>
          <a:p>
            <a:pPr marL="688975" lvl="1" indent="-457200">
              <a:buFont typeface="+mj-lt"/>
              <a:buAutoNum type="arabicPeriod"/>
            </a:pPr>
            <a:r>
              <a:rPr lang="en-US" b="1" noProof="0" dirty="0">
                <a:solidFill>
                  <a:srgbClr val="FF0000"/>
                </a:solidFill>
              </a:rPr>
              <a:t>Proton</a:t>
            </a:r>
            <a:r>
              <a:rPr lang="en-US" noProof="0" dirty="0"/>
              <a:t> </a:t>
            </a:r>
            <a:r>
              <a:rPr lang="en-US" b="1" noProof="0" dirty="0">
                <a:solidFill>
                  <a:srgbClr val="FF0000"/>
                </a:solidFill>
              </a:rPr>
              <a:t>Bragg peak</a:t>
            </a:r>
            <a:r>
              <a:rPr lang="en-US" noProof="0" dirty="0"/>
              <a:t>: setup from scratch &amp; visualization (~15 min)</a:t>
            </a:r>
          </a:p>
          <a:p>
            <a:pPr marL="688975" lvl="1" indent="-457200">
              <a:buFont typeface="+mj-lt"/>
              <a:buAutoNum type="arabicPeriod"/>
            </a:pPr>
            <a:r>
              <a:rPr lang="en-US" b="1" noProof="0" dirty="0">
                <a:solidFill>
                  <a:srgbClr val="FF0000"/>
                </a:solidFill>
              </a:rPr>
              <a:t>Other particles &amp; energies</a:t>
            </a:r>
            <a:r>
              <a:rPr lang="en-US" noProof="0" dirty="0"/>
              <a:t>: particle fluence comparisons (~15 min)</a:t>
            </a:r>
          </a:p>
          <a:p>
            <a:pPr marL="688975" lvl="1" indent="-457200">
              <a:buFont typeface="+mj-lt"/>
              <a:buAutoNum type="arabicPeriod"/>
            </a:pPr>
            <a:r>
              <a:rPr lang="en-US" b="1" noProof="0" dirty="0">
                <a:solidFill>
                  <a:srgbClr val="FF0000"/>
                </a:solidFill>
              </a:rPr>
              <a:t>Target</a:t>
            </a:r>
            <a:r>
              <a:rPr lang="en-US" noProof="0" dirty="0"/>
              <a:t> </a:t>
            </a:r>
            <a:r>
              <a:rPr lang="en-US" b="1" noProof="0" dirty="0">
                <a:solidFill>
                  <a:srgbClr val="FF0000"/>
                </a:solidFill>
              </a:rPr>
              <a:t>activation</a:t>
            </a:r>
            <a:r>
              <a:rPr lang="en-US" noProof="0" dirty="0"/>
              <a:t>: measuring induced radioactivity (~15 min) </a:t>
            </a:r>
          </a:p>
          <a:p>
            <a:pPr marL="454025" indent="-457200"/>
            <a:r>
              <a:rPr lang="en-US" noProof="0" dirty="0"/>
              <a:t>Interesting topics I will not talk about:</a:t>
            </a:r>
          </a:p>
          <a:p>
            <a:pPr marL="688975" lvl="1" indent="-457200"/>
            <a:r>
              <a:rPr lang="en-US" noProof="0" dirty="0"/>
              <a:t>User routines (but you can find more information in the last </a:t>
            </a:r>
            <a:r>
              <a:rPr lang="en-US" noProof="0" dirty="0">
                <a:hlinkClick r:id="rId2"/>
              </a:rPr>
              <a:t>advanced course</a:t>
            </a:r>
            <a:r>
              <a:rPr lang="en-US" noProof="0" dirty="0"/>
              <a:t>)</a:t>
            </a:r>
          </a:p>
          <a:p>
            <a:pPr marL="688975" lvl="1" indent="-457200"/>
            <a:r>
              <a:rPr lang="en-US" noProof="0" dirty="0"/>
              <a:t>Advanced physics options (photonuclear, electronuclear, …)</a:t>
            </a:r>
          </a:p>
          <a:p>
            <a:pPr marL="688975" lvl="1" indent="-457200"/>
            <a:r>
              <a:rPr lang="en-US" noProof="0" dirty="0"/>
              <a:t>Event by event scoring</a:t>
            </a:r>
          </a:p>
          <a:p>
            <a:pPr marL="688975" lvl="1" indent="-457200"/>
            <a:r>
              <a:rPr lang="en-US" noProof="0" dirty="0"/>
              <a:t>EM fields</a:t>
            </a:r>
          </a:p>
          <a:p>
            <a:pPr marL="688975" lvl="1" indent="-457200"/>
            <a:r>
              <a:rPr lang="en-US" noProof="0" dirty="0"/>
              <a:t>Biasing</a:t>
            </a:r>
          </a:p>
        </p:txBody>
      </p:sp>
    </p:spTree>
    <p:extLst>
      <p:ext uri="{BB962C8B-B14F-4D97-AF65-F5344CB8AC3E}">
        <p14:creationId xmlns:p14="http://schemas.microsoft.com/office/powerpoint/2010/main" val="105555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55A28-AA41-9442-81BF-CDBC8B9E3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83577-7EE3-7C50-C0CA-12EA3E31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04/05/2026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94A1DD-4A74-8D01-A584-19B2F139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D. Calzolari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84D84-3782-E77A-9A9E-DC3F3D76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0AFEBE-DA77-CC75-2FE3-F11A9CDE1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579" y="2743338"/>
            <a:ext cx="6824045" cy="715840"/>
          </a:xfrm>
        </p:spPr>
        <p:txBody>
          <a:bodyPr/>
          <a:lstStyle/>
          <a:p>
            <a:r>
              <a:rPr lang="en-US" noProof="0" dirty="0"/>
              <a:t>1. Bragg peak simulation</a:t>
            </a:r>
          </a:p>
        </p:txBody>
      </p:sp>
    </p:spTree>
    <p:extLst>
      <p:ext uri="{BB962C8B-B14F-4D97-AF65-F5344CB8AC3E}">
        <p14:creationId xmlns:p14="http://schemas.microsoft.com/office/powerpoint/2010/main" val="3130106138"/>
      </p:ext>
    </p:extLst>
  </p:cSld>
  <p:clrMapOvr>
    <a:masterClrMapping/>
  </p:clrMapOvr>
</p:sld>
</file>

<file path=ppt/theme/theme1.xml><?xml version="1.0" encoding="utf-8"?>
<a:theme xmlns:a="http://schemas.openxmlformats.org/drawingml/2006/main" name="CERN_ENdept_Presentation_ArialFont copy">
  <a:themeElements>
    <a:clrScheme name="Custom 6">
      <a:dk1>
        <a:srgbClr val="4C4C4C"/>
      </a:dk1>
      <a:lt1>
        <a:srgbClr val="FFFFFF"/>
      </a:lt1>
      <a:dk2>
        <a:srgbClr val="333333"/>
      </a:dk2>
      <a:lt2>
        <a:srgbClr val="999999"/>
      </a:lt2>
      <a:accent1>
        <a:srgbClr val="0C377B"/>
      </a:accent1>
      <a:accent2>
        <a:srgbClr val="A40000"/>
      </a:accent2>
      <a:accent3>
        <a:srgbClr val="4F9A06"/>
      </a:accent3>
      <a:accent4>
        <a:srgbClr val="5197CC"/>
      </a:accent4>
      <a:accent5>
        <a:srgbClr val="EF2929"/>
      </a:accent5>
      <a:accent6>
        <a:srgbClr val="8AE234"/>
      </a:accent6>
      <a:hlink>
        <a:srgbClr val="3465A4"/>
      </a:hlink>
      <a:folHlink>
        <a:srgbClr val="3465A4"/>
      </a:folHlink>
    </a:clrScheme>
    <a:fontScheme name="Office Classique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Technic"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C119363C39C469A384AB5E04343F1" ma:contentTypeVersion="0" ma:contentTypeDescription="Create a new document." ma:contentTypeScope="" ma:versionID="af4344a90efd31c7a5c38aba7d66ce0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024D3-BF3C-4888-9114-7E7558FC4F7B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F4CC875-C401-4233-8B71-2C068EC6D3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987FA8-5CC2-4B9B-BD0C-15A83ABCA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CERN_ENdept_Presentation_ArialFont copy</Template>
  <TotalTime>12413</TotalTime>
  <Words>1903</Words>
  <Application>Microsoft Office PowerPoint</Application>
  <DocSecurity>0</DocSecurity>
  <PresentationFormat>Widescreen</PresentationFormat>
  <Paragraphs>289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Cambria Math</vt:lpstr>
      <vt:lpstr>Courier New</vt:lpstr>
      <vt:lpstr>Arial</vt:lpstr>
      <vt:lpstr>Calibri</vt:lpstr>
      <vt:lpstr>Wingdings</vt:lpstr>
      <vt:lpstr>CERN_ENdept_Presentation_ArialFont copy</vt:lpstr>
      <vt:lpstr>A pedagogical Introduction to FLUKA + hands-on tutorial</vt:lpstr>
      <vt:lpstr>1. Get FLUKA &amp; Flair to work</vt:lpstr>
      <vt:lpstr>Step 0: get FLUKA</vt:lpstr>
      <vt:lpstr>Step 0: get FLUKA (… and a lazy one-liner)</vt:lpstr>
      <vt:lpstr>Flair: the first rendezvous</vt:lpstr>
      <vt:lpstr>1. Objectives of today</vt:lpstr>
      <vt:lpstr>How we are going to work</vt:lpstr>
      <vt:lpstr>Tasks</vt:lpstr>
      <vt:lpstr>1. Bragg peak simulation</vt:lpstr>
      <vt:lpstr>1. What is the Bragg peak</vt:lpstr>
      <vt:lpstr>1. Bragg peak simulation: setup</vt:lpstr>
      <vt:lpstr>1. Bragg peak simulation: geometry</vt:lpstr>
      <vt:lpstr>1. Bragg peak simulation: finalize inputfile</vt:lpstr>
      <vt:lpstr>1. Bragg peak simulation: finalize inputfile</vt:lpstr>
      <vt:lpstr>1. Bragg peak simulation: run</vt:lpstr>
      <vt:lpstr>1. Bragg peak simulation: process</vt:lpstr>
      <vt:lpstr>1. Bragg peak simulation: plot</vt:lpstr>
      <vt:lpstr>1. Bragg peak simulation: plot</vt:lpstr>
      <vt:lpstr>1. Bragg peak simulation: some homework</vt:lpstr>
      <vt:lpstr>2. Other particles/energies</vt:lpstr>
      <vt:lpstr>2. Other particles/energies</vt:lpstr>
      <vt:lpstr>2. Other particles/energies: preprocessor directives</vt:lpstr>
      <vt:lpstr>2. Other particles/energies: preprocessor directives</vt:lpstr>
      <vt:lpstr>2. Other particles/energies: energy cuts</vt:lpstr>
      <vt:lpstr>2. Other particles/energies: high energy p &amp; e+/-</vt:lpstr>
      <vt:lpstr>2. Other particles/energies: high energy p &amp; e+/-</vt:lpstr>
      <vt:lpstr>2. Other particles/energies: high energy p &amp; e+/-</vt:lpstr>
      <vt:lpstr>2. Other particles/energies: observe particle fluences</vt:lpstr>
      <vt:lpstr>2. Other particles/energies: observe particle fluences</vt:lpstr>
      <vt:lpstr>3. Activation</vt:lpstr>
      <vt:lpstr>3. Activation: why is important </vt:lpstr>
      <vt:lpstr>3. Activation: how to enable it</vt:lpstr>
      <vt:lpstr>3. Activation: results with our geometry</vt:lpstr>
      <vt:lpstr>3. Activation: results with our geometry</vt:lpstr>
      <vt:lpstr>Conclusions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Sylvia MARTAKIS</dc:creator>
  <cp:keywords/>
  <dc:description/>
  <cp:lastModifiedBy>Daniele Calzolari</cp:lastModifiedBy>
  <cp:revision>244</cp:revision>
  <dcterms:created xsi:type="dcterms:W3CDTF">2020-09-04T12:34:15Z</dcterms:created>
  <dcterms:modified xsi:type="dcterms:W3CDTF">2026-05-04T12:11:35Z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0x01010054EC119363C39C469A384AB5E04343F1</vt:lpwstr>
  </property>
</Properties>
</file>