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4"/>
  </p:sldMasterIdLst>
  <p:notesMasterIdLst>
    <p:notesMasterId r:id="rId67"/>
  </p:notesMasterIdLst>
  <p:sldIdLst>
    <p:sldId id="269" r:id="rId5"/>
    <p:sldId id="271" r:id="rId6"/>
    <p:sldId id="257" r:id="rId7"/>
    <p:sldId id="258" r:id="rId8"/>
    <p:sldId id="326" r:id="rId9"/>
    <p:sldId id="399" r:id="rId10"/>
    <p:sldId id="392" r:id="rId11"/>
    <p:sldId id="391" r:id="rId12"/>
    <p:sldId id="333" r:id="rId13"/>
    <p:sldId id="393" r:id="rId14"/>
    <p:sldId id="394" r:id="rId15"/>
    <p:sldId id="263" r:id="rId16"/>
    <p:sldId id="264" r:id="rId17"/>
    <p:sldId id="396" r:id="rId18"/>
    <p:sldId id="266" r:id="rId19"/>
    <p:sldId id="267" r:id="rId20"/>
    <p:sldId id="268" r:id="rId21"/>
    <p:sldId id="397" r:id="rId22"/>
    <p:sldId id="270" r:id="rId23"/>
    <p:sldId id="407" r:id="rId24"/>
    <p:sldId id="338" r:id="rId25"/>
    <p:sldId id="339" r:id="rId26"/>
    <p:sldId id="340" r:id="rId27"/>
    <p:sldId id="341" r:id="rId28"/>
    <p:sldId id="345" r:id="rId29"/>
    <p:sldId id="346" r:id="rId30"/>
    <p:sldId id="347" r:id="rId31"/>
    <p:sldId id="348" r:id="rId32"/>
    <p:sldId id="349" r:id="rId33"/>
    <p:sldId id="352" r:id="rId34"/>
    <p:sldId id="351" r:id="rId35"/>
    <p:sldId id="398" r:id="rId36"/>
    <p:sldId id="273" r:id="rId37"/>
    <p:sldId id="274" r:id="rId38"/>
    <p:sldId id="275" r:id="rId39"/>
    <p:sldId id="276" r:id="rId40"/>
    <p:sldId id="277" r:id="rId41"/>
    <p:sldId id="400" r:id="rId42"/>
    <p:sldId id="402" r:id="rId43"/>
    <p:sldId id="344" r:id="rId44"/>
    <p:sldId id="403" r:id="rId45"/>
    <p:sldId id="350" r:id="rId46"/>
    <p:sldId id="404" r:id="rId47"/>
    <p:sldId id="405" r:id="rId48"/>
    <p:sldId id="406" r:id="rId49"/>
    <p:sldId id="408" r:id="rId50"/>
    <p:sldId id="409" r:id="rId51"/>
    <p:sldId id="410" r:id="rId52"/>
    <p:sldId id="411" r:id="rId53"/>
    <p:sldId id="412" r:id="rId54"/>
    <p:sldId id="413" r:id="rId55"/>
    <p:sldId id="414" r:id="rId56"/>
    <p:sldId id="416" r:id="rId57"/>
    <p:sldId id="417" r:id="rId58"/>
    <p:sldId id="419" r:id="rId59"/>
    <p:sldId id="420" r:id="rId60"/>
    <p:sldId id="422" r:id="rId61"/>
    <p:sldId id="421" r:id="rId62"/>
    <p:sldId id="424" r:id="rId63"/>
    <p:sldId id="426" r:id="rId64"/>
    <p:sldId id="427" r:id="rId65"/>
    <p:sldId id="390" r:id="rId66"/>
  </p:sldIdLst>
  <p:sldSz cx="12192000" cy="6858000"/>
  <p:notesSz cx="6858000" cy="9144000"/>
  <p:embeddedFontLst>
    <p:embeddedFont>
      <p:font typeface="Cambria Math" panose="02040503050406030204" pitchFamily="18" charset="0"/>
      <p:regular r:id="rId68"/>
    </p:embeddedFont>
  </p:embeddedFontLst>
  <p:defaultTex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89D1"/>
    <a:srgbClr val="FF9393"/>
    <a:srgbClr val="5983B0"/>
    <a:srgbClr val="448FC8"/>
    <a:srgbClr val="E2AC00"/>
    <a:srgbClr val="DADF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86" autoAdjust="0"/>
    <p:restoredTop sz="93790" autoAdjust="0"/>
  </p:normalViewPr>
  <p:slideViewPr>
    <p:cSldViewPr>
      <p:cViewPr varScale="1">
        <p:scale>
          <a:sx n="77" d="100"/>
          <a:sy n="77" d="100"/>
        </p:scale>
        <p:origin x="758" y="67"/>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font" Target="fonts/font1.fntdata"/><Relationship Id="rId7" Type="http://schemas.openxmlformats.org/officeDocument/2006/relationships/slide" Target="slides/slide3.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EDD6BD-2242-4681-A734-09E1154684D4}" type="datetimeFigureOut">
              <a:rPr lang="en-GB" smtClean="0"/>
              <a:t>03/05/2026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10DA1D-0236-4EC9-AD10-1827E031A871}" type="slidenum">
              <a:rPr lang="en-GB" smtClean="0"/>
              <a:t>‹#›</a:t>
            </a:fld>
            <a:endParaRPr lang="en-GB"/>
          </a:p>
        </p:txBody>
      </p:sp>
    </p:spTree>
    <p:extLst>
      <p:ext uri="{BB962C8B-B14F-4D97-AF65-F5344CB8AC3E}">
        <p14:creationId xmlns:p14="http://schemas.microsoft.com/office/powerpoint/2010/main" val="64574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 name="PlaceHolder 1"/>
          <p:cNvSpPr>
            <a:spLocks noGrp="1" noRot="1" noChangeAspect="1"/>
          </p:cNvSpPr>
          <p:nvPr>
            <p:ph type="sldImg"/>
          </p:nvPr>
        </p:nvSpPr>
        <p:spPr>
          <a:xfrm>
            <a:off x="685800" y="1143000"/>
            <a:ext cx="5486400" cy="3086100"/>
          </a:xfrm>
          <a:prstGeom prst="rect">
            <a:avLst/>
          </a:prstGeom>
          <a:ln w="0">
            <a:noFill/>
          </a:ln>
        </p:spPr>
        <p:txBody>
          <a:bodyPr/>
          <a:lstStyle/>
          <a:p>
            <a:endParaRPr lang="en-GB"/>
          </a:p>
        </p:txBody>
      </p:sp>
      <p:sp>
        <p:nvSpPr>
          <p:cNvPr id="815"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en-GB" sz="1800" b="0" u="none" strike="noStrike">
              <a:solidFill>
                <a:srgbClr val="000000"/>
              </a:solidFill>
              <a:effectLst/>
              <a:uFillTx/>
              <a:latin typeface="Arial"/>
            </a:endParaRPr>
          </a:p>
        </p:txBody>
      </p:sp>
      <p:sp>
        <p:nvSpPr>
          <p:cNvPr id="816" name="PlaceHolder 3"/>
          <p:cNvSpPr>
            <a:spLocks noGrp="1"/>
          </p:cNvSpPr>
          <p:nvPr>
            <p:ph type="sldNum" idx="17"/>
          </p:nvPr>
        </p:nvSpPr>
        <p:spPr>
          <a:xfrm>
            <a:off x="3884760" y="8685360"/>
            <a:ext cx="2971440" cy="458280"/>
          </a:xfrm>
          <a:prstGeom prst="rect">
            <a:avLst/>
          </a:prstGeom>
          <a:noFill/>
          <a:ln w="0">
            <a:noFill/>
          </a:ln>
        </p:spPr>
        <p:txBody>
          <a:bodyPr lIns="91440" tIns="45720" rIns="91440" bIns="45720" anchor="b">
            <a:noAutofit/>
          </a:bodyPr>
          <a:lstStyle>
            <a:lvl1pPr indent="0" algn="r" defTabSz="914400">
              <a:lnSpc>
                <a:spcPct val="100000"/>
              </a:lnSpc>
              <a:buNone/>
              <a:defRPr lang="en-US" sz="1200" b="0" u="none" strike="noStrike">
                <a:solidFill>
                  <a:schemeClr val="dk1"/>
                </a:solidFill>
                <a:effectLst/>
                <a:uFillTx/>
                <a:latin typeface="+mn-lt"/>
                <a:ea typeface="+mn-ea"/>
              </a:defRPr>
            </a:lvl1pPr>
          </a:lstStyle>
          <a:p>
            <a:pPr indent="0" algn="r" defTabSz="914400">
              <a:lnSpc>
                <a:spcPct val="100000"/>
              </a:lnSpc>
              <a:buNone/>
            </a:pPr>
            <a:fld id="{98B53088-71BA-41F1-90B6-8A46369966D2}" type="slidenum">
              <a:rPr lang="en-US" sz="1200" b="0" u="none" strike="noStrike">
                <a:solidFill>
                  <a:schemeClr val="dk1"/>
                </a:solidFill>
                <a:effectLst/>
                <a:uFillTx/>
                <a:latin typeface="+mn-lt"/>
                <a:ea typeface="+mn-ea"/>
              </a:rPr>
              <a:t>12</a:t>
            </a:fld>
            <a:endParaRPr lang="en-GB" sz="1200" b="0" u="none" strike="noStrike">
              <a:solidFill>
                <a:srgbClr val="000000"/>
              </a:solidFill>
              <a:effectLst/>
              <a:uFillTx/>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 name="PlaceHolder 1"/>
          <p:cNvSpPr>
            <a:spLocks noGrp="1" noRot="1" noChangeAspect="1"/>
          </p:cNvSpPr>
          <p:nvPr>
            <p:ph type="sldImg"/>
          </p:nvPr>
        </p:nvSpPr>
        <p:spPr>
          <a:xfrm>
            <a:off x="685800" y="1143000"/>
            <a:ext cx="5486400" cy="3086100"/>
          </a:xfrm>
          <a:prstGeom prst="rect">
            <a:avLst/>
          </a:prstGeom>
          <a:ln w="0">
            <a:noFill/>
          </a:ln>
        </p:spPr>
        <p:txBody>
          <a:bodyPr/>
          <a:lstStyle/>
          <a:p>
            <a:endParaRPr lang="en-GB"/>
          </a:p>
        </p:txBody>
      </p:sp>
      <p:sp>
        <p:nvSpPr>
          <p:cNvPr id="818"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en-GB" sz="1800" b="0" u="none" strike="noStrike">
              <a:solidFill>
                <a:srgbClr val="000000"/>
              </a:solidFill>
              <a:effectLst/>
              <a:uFillTx/>
              <a:latin typeface="Arial"/>
            </a:endParaRPr>
          </a:p>
        </p:txBody>
      </p:sp>
      <p:sp>
        <p:nvSpPr>
          <p:cNvPr id="819" name="PlaceHolder 3"/>
          <p:cNvSpPr>
            <a:spLocks noGrp="1"/>
          </p:cNvSpPr>
          <p:nvPr>
            <p:ph type="sldNum" idx="18"/>
          </p:nvPr>
        </p:nvSpPr>
        <p:spPr>
          <a:xfrm>
            <a:off x="3884760" y="8685360"/>
            <a:ext cx="2971440" cy="458280"/>
          </a:xfrm>
          <a:prstGeom prst="rect">
            <a:avLst/>
          </a:prstGeom>
          <a:noFill/>
          <a:ln w="0">
            <a:noFill/>
          </a:ln>
        </p:spPr>
        <p:txBody>
          <a:bodyPr lIns="91440" tIns="45720" rIns="91440" bIns="45720" anchor="b">
            <a:noAutofit/>
          </a:bodyPr>
          <a:lstStyle>
            <a:lvl1pPr indent="0" algn="r" defTabSz="914400">
              <a:lnSpc>
                <a:spcPct val="100000"/>
              </a:lnSpc>
              <a:buNone/>
              <a:defRPr lang="en-US" sz="1200" b="0" u="none" strike="noStrike">
                <a:solidFill>
                  <a:schemeClr val="dk1"/>
                </a:solidFill>
                <a:effectLst/>
                <a:uFillTx/>
                <a:latin typeface="+mn-lt"/>
                <a:ea typeface="+mn-ea"/>
              </a:defRPr>
            </a:lvl1pPr>
          </a:lstStyle>
          <a:p>
            <a:pPr indent="0" algn="r" defTabSz="914400">
              <a:lnSpc>
                <a:spcPct val="100000"/>
              </a:lnSpc>
              <a:buNone/>
            </a:pPr>
            <a:fld id="{D58FDD51-ACBA-431F-BB57-464845D0C2D2}" type="slidenum">
              <a:rPr lang="en-US" sz="1200" b="0" u="none" strike="noStrike">
                <a:solidFill>
                  <a:schemeClr val="dk1"/>
                </a:solidFill>
                <a:effectLst/>
                <a:uFillTx/>
                <a:latin typeface="+mn-lt"/>
                <a:ea typeface="+mn-ea"/>
              </a:rPr>
              <a:t>13</a:t>
            </a:fld>
            <a:endParaRPr lang="en-GB" sz="1200" b="0" u="none" strike="noStrike">
              <a:solidFill>
                <a:srgbClr val="000000"/>
              </a:solidFill>
              <a:effectLst/>
              <a:uFillTx/>
              <a:latin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 name="PlaceHolder 1"/>
          <p:cNvSpPr>
            <a:spLocks noGrp="1" noRot="1" noChangeAspect="1"/>
          </p:cNvSpPr>
          <p:nvPr>
            <p:ph type="sldImg"/>
          </p:nvPr>
        </p:nvSpPr>
        <p:spPr>
          <a:xfrm>
            <a:off x="685800" y="1143000"/>
            <a:ext cx="5486400" cy="3086100"/>
          </a:xfrm>
          <a:prstGeom prst="rect">
            <a:avLst/>
          </a:prstGeom>
          <a:ln w="0">
            <a:noFill/>
          </a:ln>
        </p:spPr>
        <p:txBody>
          <a:bodyPr/>
          <a:lstStyle/>
          <a:p>
            <a:endParaRPr lang="en-GB"/>
          </a:p>
        </p:txBody>
      </p:sp>
      <p:sp>
        <p:nvSpPr>
          <p:cNvPr id="821"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en-GB" sz="1800" b="0" u="none" strike="noStrike">
              <a:solidFill>
                <a:srgbClr val="000000"/>
              </a:solidFill>
              <a:effectLst/>
              <a:uFillTx/>
              <a:latin typeface="Arial"/>
            </a:endParaRPr>
          </a:p>
        </p:txBody>
      </p:sp>
      <p:sp>
        <p:nvSpPr>
          <p:cNvPr id="822" name="PlaceHolder 3"/>
          <p:cNvSpPr>
            <a:spLocks noGrp="1"/>
          </p:cNvSpPr>
          <p:nvPr>
            <p:ph type="sldNum" idx="19"/>
          </p:nvPr>
        </p:nvSpPr>
        <p:spPr>
          <a:xfrm>
            <a:off x="3884760" y="8685360"/>
            <a:ext cx="2971440" cy="458280"/>
          </a:xfrm>
          <a:prstGeom prst="rect">
            <a:avLst/>
          </a:prstGeom>
          <a:noFill/>
          <a:ln w="0">
            <a:noFill/>
          </a:ln>
        </p:spPr>
        <p:txBody>
          <a:bodyPr lIns="91440" tIns="45720" rIns="91440" bIns="45720" anchor="b">
            <a:noAutofit/>
          </a:bodyPr>
          <a:lstStyle>
            <a:lvl1pPr indent="0" algn="r" defTabSz="914400">
              <a:lnSpc>
                <a:spcPct val="100000"/>
              </a:lnSpc>
              <a:buNone/>
              <a:defRPr lang="en-US" sz="1200" b="0" u="none" strike="noStrike">
                <a:solidFill>
                  <a:schemeClr val="dk1"/>
                </a:solidFill>
                <a:effectLst/>
                <a:uFillTx/>
                <a:latin typeface="+mn-lt"/>
                <a:ea typeface="+mn-ea"/>
              </a:defRPr>
            </a:lvl1pPr>
          </a:lstStyle>
          <a:p>
            <a:pPr indent="0" algn="r" defTabSz="914400">
              <a:lnSpc>
                <a:spcPct val="100000"/>
              </a:lnSpc>
              <a:buNone/>
            </a:pPr>
            <a:fld id="{F6BFD1D8-9C50-4E9C-880F-31888D078C04}" type="slidenum">
              <a:rPr lang="en-US" sz="1200" b="0" u="none" strike="noStrike">
                <a:solidFill>
                  <a:schemeClr val="dk1"/>
                </a:solidFill>
                <a:effectLst/>
                <a:uFillTx/>
                <a:latin typeface="+mn-lt"/>
                <a:ea typeface="+mn-ea"/>
              </a:rPr>
              <a:t>14</a:t>
            </a:fld>
            <a:endParaRPr lang="en-GB" sz="1200" b="0" u="none" strike="noStrike">
              <a:solidFill>
                <a:srgbClr val="000000"/>
              </a:solidFill>
              <a:effectLst/>
              <a:uFillTx/>
              <a:latin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0DA1D-0236-4EC9-AD10-1827E031A871}" type="slidenum">
              <a:rPr lang="en-GB" smtClean="0"/>
              <a:t>18</a:t>
            </a:fld>
            <a:endParaRPr lang="en-GB"/>
          </a:p>
        </p:txBody>
      </p:sp>
    </p:spTree>
    <p:extLst>
      <p:ext uri="{BB962C8B-B14F-4D97-AF65-F5344CB8AC3E}">
        <p14:creationId xmlns:p14="http://schemas.microsoft.com/office/powerpoint/2010/main" val="344646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0DA1D-0236-4EC9-AD10-1827E031A871}" type="slidenum">
              <a:rPr lang="en-GB" smtClean="0"/>
              <a:t>19</a:t>
            </a:fld>
            <a:endParaRPr lang="en-GB"/>
          </a:p>
        </p:txBody>
      </p:sp>
    </p:spTree>
    <p:extLst>
      <p:ext uri="{BB962C8B-B14F-4D97-AF65-F5344CB8AC3E}">
        <p14:creationId xmlns:p14="http://schemas.microsoft.com/office/powerpoint/2010/main" val="2955202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0DA1D-0236-4EC9-AD10-1827E031A871}" type="slidenum">
              <a:rPr lang="en-GB" smtClean="0"/>
              <a:t>35</a:t>
            </a:fld>
            <a:endParaRPr lang="en-GB" dirty="0"/>
          </a:p>
        </p:txBody>
      </p:sp>
    </p:spTree>
    <p:extLst>
      <p:ext uri="{BB962C8B-B14F-4D97-AF65-F5344CB8AC3E}">
        <p14:creationId xmlns:p14="http://schemas.microsoft.com/office/powerpoint/2010/main" val="840771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85FBF6E8-5CA5-4AD0-AFB0-A60D9AEDC1F2}" type="slidenum">
              <a:rPr lang="en-US" smtClean="0"/>
              <a:pPr/>
              <a:t>53</a:t>
            </a:fld>
            <a:endParaRPr lang="en-US" dirty="0"/>
          </a:p>
        </p:txBody>
      </p:sp>
      <p:sp>
        <p:nvSpPr>
          <p:cNvPr id="35843" name="Rectangle 2"/>
          <p:cNvSpPr>
            <a:spLocks noGrp="1" noRot="1" noChangeAspect="1" noChangeArrowheads="1" noTextEdit="1"/>
          </p:cNvSpPr>
          <p:nvPr>
            <p:ph type="sldImg"/>
          </p:nvPr>
        </p:nvSpPr>
        <p:spPr>
          <a:xfrm>
            <a:off x="85725" y="757238"/>
            <a:ext cx="6597650" cy="3711575"/>
          </a:xfrm>
          <a:ln/>
        </p:spPr>
        <p:txBody>
          <a:bodyPr/>
          <a:lstStyle/>
          <a:p>
            <a:endParaRPr lang="en-GB" dirty="0"/>
          </a:p>
        </p:txBody>
      </p:sp>
      <p:sp>
        <p:nvSpPr>
          <p:cNvPr id="35844" name="Rectangle 3"/>
          <p:cNvSpPr>
            <a:spLocks noGrp="1" noChangeArrowheads="1"/>
          </p:cNvSpPr>
          <p:nvPr>
            <p:ph type="body" idx="1"/>
          </p:nvPr>
        </p:nvSpPr>
        <p:spPr>
          <a:noFill/>
          <a:ln/>
        </p:spPr>
        <p:txBody>
          <a:bodyPr/>
          <a:lstStyle/>
          <a:p>
            <a:pPr eaLnBrk="1" hangingPunct="1"/>
            <a:endParaRPr lang="it-IT" dirty="0"/>
          </a:p>
        </p:txBody>
      </p:sp>
    </p:spTree>
    <p:extLst>
      <p:ext uri="{BB962C8B-B14F-4D97-AF65-F5344CB8AC3E}">
        <p14:creationId xmlns:p14="http://schemas.microsoft.com/office/powerpoint/2010/main" val="2860053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DB169-BA5D-E948-666D-8C8301D43176}"/>
            </a:ext>
          </a:extLst>
        </p:cNvPr>
        <p:cNvGrpSpPr/>
        <p:nvPr/>
      </p:nvGrpSpPr>
      <p:grpSpPr>
        <a:xfrm>
          <a:off x="0" y="0"/>
          <a:ext cx="0" cy="0"/>
          <a:chOff x="0" y="0"/>
          <a:chExt cx="0" cy="0"/>
        </a:xfrm>
      </p:grpSpPr>
      <p:sp>
        <p:nvSpPr>
          <p:cNvPr id="35842" name="Rectangle 7">
            <a:extLst>
              <a:ext uri="{FF2B5EF4-FFF2-40B4-BE49-F238E27FC236}">
                <a16:creationId xmlns:a16="http://schemas.microsoft.com/office/drawing/2014/main" id="{4E3E6F6A-10E0-6CEF-D157-1CD6AD099C27}"/>
              </a:ext>
            </a:extLst>
          </p:cNvPr>
          <p:cNvSpPr>
            <a:spLocks noGrp="1" noChangeArrowheads="1"/>
          </p:cNvSpPr>
          <p:nvPr>
            <p:ph type="sldNum" sz="quarter" idx="5"/>
          </p:nvPr>
        </p:nvSpPr>
        <p:spPr>
          <a:noFill/>
        </p:spPr>
        <p:txBody>
          <a:bodyPr/>
          <a:lstStyle/>
          <a:p>
            <a:fld id="{85FBF6E8-5CA5-4AD0-AFB0-A60D9AEDC1F2}" type="slidenum">
              <a:rPr lang="en-US" smtClean="0"/>
              <a:pPr/>
              <a:t>54</a:t>
            </a:fld>
            <a:endParaRPr lang="en-US" dirty="0"/>
          </a:p>
        </p:txBody>
      </p:sp>
      <p:sp>
        <p:nvSpPr>
          <p:cNvPr id="35843" name="Rectangle 2">
            <a:extLst>
              <a:ext uri="{FF2B5EF4-FFF2-40B4-BE49-F238E27FC236}">
                <a16:creationId xmlns:a16="http://schemas.microsoft.com/office/drawing/2014/main" id="{8E979C06-972D-F68F-D338-88E21E893070}"/>
              </a:ext>
            </a:extLst>
          </p:cNvPr>
          <p:cNvSpPr>
            <a:spLocks noGrp="1" noRot="1" noChangeAspect="1" noChangeArrowheads="1" noTextEdit="1"/>
          </p:cNvSpPr>
          <p:nvPr>
            <p:ph type="sldImg"/>
          </p:nvPr>
        </p:nvSpPr>
        <p:spPr>
          <a:xfrm>
            <a:off x="85725" y="757238"/>
            <a:ext cx="6597650" cy="3711575"/>
          </a:xfrm>
          <a:ln/>
        </p:spPr>
        <p:txBody>
          <a:bodyPr/>
          <a:lstStyle/>
          <a:p>
            <a:endParaRPr lang="en-GB" dirty="0"/>
          </a:p>
        </p:txBody>
      </p:sp>
      <p:sp>
        <p:nvSpPr>
          <p:cNvPr id="35844" name="Rectangle 3">
            <a:extLst>
              <a:ext uri="{FF2B5EF4-FFF2-40B4-BE49-F238E27FC236}">
                <a16:creationId xmlns:a16="http://schemas.microsoft.com/office/drawing/2014/main" id="{A19A9950-8231-5B21-2563-FA76C5216723}"/>
              </a:ext>
            </a:extLst>
          </p:cNvPr>
          <p:cNvSpPr>
            <a:spLocks noGrp="1" noChangeArrowheads="1"/>
          </p:cNvSpPr>
          <p:nvPr>
            <p:ph type="body" idx="1"/>
          </p:nvPr>
        </p:nvSpPr>
        <p:spPr>
          <a:noFill/>
          <a:ln/>
        </p:spPr>
        <p:txBody>
          <a:bodyPr/>
          <a:lstStyle/>
          <a:p>
            <a:pPr eaLnBrk="1" hangingPunct="1"/>
            <a:endParaRPr lang="it-IT" dirty="0"/>
          </a:p>
        </p:txBody>
      </p:sp>
    </p:spTree>
    <p:extLst>
      <p:ext uri="{BB962C8B-B14F-4D97-AF65-F5344CB8AC3E}">
        <p14:creationId xmlns:p14="http://schemas.microsoft.com/office/powerpoint/2010/main" val="39222313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secHead" preserve="1" userDrawn="1">
  <p:cSld name="Front">
    <p:spTree>
      <p:nvGrpSpPr>
        <p:cNvPr id="1" name=""/>
        <p:cNvGrpSpPr/>
        <p:nvPr/>
      </p:nvGrpSpPr>
      <p:grpSpPr bwMode="auto">
        <a:xfrm>
          <a:off x="0" y="0"/>
          <a:ext cx="0" cy="0"/>
          <a:chOff x="0" y="0"/>
          <a:chExt cx="0" cy="0"/>
        </a:xfrm>
      </p:grpSpPr>
      <p:pic>
        <p:nvPicPr>
          <p:cNvPr id="4" name="Picture 4" descr="A picture containing building, tower, bridge&#10;&#10;Description automatically generated"/>
          <p:cNvPicPr>
            <a:picLocks noChangeAspect="1"/>
          </p:cNvPicPr>
          <p:nvPr userDrawn="1"/>
        </p:nvPicPr>
        <p:blipFill>
          <a:blip r:embed="rId2"/>
          <a:stretch/>
        </p:blipFill>
        <p:spPr bwMode="auto">
          <a:xfrm>
            <a:off x="0" y="315416"/>
            <a:ext cx="12192000" cy="6858000"/>
          </a:xfrm>
          <a:prstGeom prst="rect">
            <a:avLst/>
          </a:prstGeom>
        </p:spPr>
      </p:pic>
      <p:sp>
        <p:nvSpPr>
          <p:cNvPr id="5" name="Titre 1"/>
          <p:cNvSpPr>
            <a:spLocks noGrp="1"/>
          </p:cNvSpPr>
          <p:nvPr>
            <p:ph type="title" hasCustomPrompt="1"/>
          </p:nvPr>
        </p:nvSpPr>
        <p:spPr bwMode="auto">
          <a:xfrm>
            <a:off x="575732" y="1741758"/>
            <a:ext cx="7450667" cy="1826363"/>
          </a:xfrm>
        </p:spPr>
        <p:txBody>
          <a:bodyPr tIns="0" bIns="0" anchor="b">
            <a:normAutofit/>
          </a:bodyPr>
          <a:lstStyle>
            <a:lvl1pPr algn="l">
              <a:lnSpc>
                <a:spcPct val="90000"/>
              </a:lnSpc>
              <a:spcBef>
                <a:spcPts val="0"/>
              </a:spcBef>
              <a:buNone/>
              <a:defRPr lang="en-US" sz="4000" b="1" i="0" cap="none" spc="0">
                <a:ln w="12700">
                  <a:noFill/>
                  <a:prstDash val="solid"/>
                </a:ln>
                <a:solidFill>
                  <a:srgbClr val="5AA3D9"/>
                </a:solidFill>
                <a:latin typeface="+mj-lt"/>
                <a:ea typeface="+mj-ea"/>
                <a:cs typeface="Ubuntu"/>
              </a:defRPr>
            </a:lvl1pPr>
          </a:lstStyle>
          <a:p>
            <a:pPr>
              <a:defRPr/>
            </a:pPr>
            <a:r>
              <a:rPr dirty="0"/>
              <a:t>Presentation Title</a:t>
            </a:r>
            <a:endParaRPr lang="en-US" dirty="0"/>
          </a:p>
        </p:txBody>
      </p:sp>
      <p:sp>
        <p:nvSpPr>
          <p:cNvPr id="6" name="Espace réservé du texte 2"/>
          <p:cNvSpPr>
            <a:spLocks noGrp="1"/>
          </p:cNvSpPr>
          <p:nvPr>
            <p:ph type="body" idx="1" hasCustomPrompt="1"/>
          </p:nvPr>
        </p:nvSpPr>
        <p:spPr bwMode="auto">
          <a:xfrm>
            <a:off x="575732" y="3810002"/>
            <a:ext cx="7450667" cy="1066688"/>
          </a:xfrm>
        </p:spPr>
        <p:txBody>
          <a:bodyPr lIns="45720" tIns="0" rIns="45720" bIns="0" anchor="t">
            <a:normAutofit/>
          </a:bodyPr>
          <a:lstStyle>
            <a:lvl1pPr marL="0" indent="0" algn="l">
              <a:lnSpc>
                <a:spcPct val="90000"/>
              </a:lnSpc>
              <a:spcBef>
                <a:spcPts val="0"/>
              </a:spcBef>
              <a:buNone/>
              <a:defRPr sz="2800" b="0" i="0">
                <a:solidFill>
                  <a:srgbClr val="4D4D4D"/>
                </a:solidFill>
                <a:latin typeface="+mn-lt"/>
                <a:cs typeface="Ubuntu Ligh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defRPr/>
            </a:pPr>
            <a:r>
              <a:rPr dirty="0"/>
              <a:t>Author and Affiliation</a:t>
            </a:r>
          </a:p>
        </p:txBody>
      </p:sp>
      <p:sp>
        <p:nvSpPr>
          <p:cNvPr id="13" name="Rectangle 12">
            <a:extLst>
              <a:ext uri="{FF2B5EF4-FFF2-40B4-BE49-F238E27FC236}">
                <a16:creationId xmlns:a16="http://schemas.microsoft.com/office/drawing/2014/main" id="{60424D0C-B055-C048-95C0-F170006F7400}"/>
              </a:ext>
            </a:extLst>
          </p:cNvPr>
          <p:cNvSpPr/>
          <p:nvPr userDrawn="1"/>
        </p:nvSpPr>
        <p:spPr>
          <a:xfrm>
            <a:off x="2179775" y="5444106"/>
            <a:ext cx="2032000" cy="10575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0"/>
          </a:p>
        </p:txBody>
      </p:sp>
      <p:pic>
        <p:nvPicPr>
          <p:cNvPr id="15" name="Picture 14">
            <a:extLst>
              <a:ext uri="{FF2B5EF4-FFF2-40B4-BE49-F238E27FC236}">
                <a16:creationId xmlns:a16="http://schemas.microsoft.com/office/drawing/2014/main" id="{5EA089D1-2EAC-2C4C-A396-78AC683FEB9E}"/>
              </a:ext>
            </a:extLst>
          </p:cNvPr>
          <p:cNvPicPr>
            <a:picLocks noChangeAspect="1"/>
          </p:cNvPicPr>
          <p:nvPr userDrawn="1"/>
        </p:nvPicPr>
        <p:blipFill>
          <a:blip r:embed="rId3"/>
          <a:stretch>
            <a:fillRect/>
          </a:stretch>
        </p:blipFill>
        <p:spPr bwMode="auto">
          <a:xfrm>
            <a:off x="1844090" y="5523004"/>
            <a:ext cx="747991" cy="747991"/>
          </a:xfrm>
          <a:prstGeom prst="rect">
            <a:avLst/>
          </a:prstGeom>
        </p:spPr>
      </p:pic>
      <p:pic>
        <p:nvPicPr>
          <p:cNvPr id="16" name="Picture 9" descr="A close up of a logo&#10;&#10;Description automatically generated">
            <a:extLst>
              <a:ext uri="{FF2B5EF4-FFF2-40B4-BE49-F238E27FC236}">
                <a16:creationId xmlns:a16="http://schemas.microsoft.com/office/drawing/2014/main" id="{07D1C97F-38A6-2C49-B67D-FAE05B15B040}"/>
              </a:ext>
            </a:extLst>
          </p:cNvPr>
          <p:cNvPicPr>
            <a:picLocks noChangeAspect="1"/>
          </p:cNvPicPr>
          <p:nvPr userDrawn="1"/>
        </p:nvPicPr>
        <p:blipFill>
          <a:blip r:embed="rId4"/>
          <a:stretch/>
        </p:blipFill>
        <p:spPr bwMode="auto">
          <a:xfrm>
            <a:off x="2801340" y="5497964"/>
            <a:ext cx="1009504" cy="949880"/>
          </a:xfrm>
          <a:prstGeom prst="rect">
            <a:avLst/>
          </a:prstGeom>
        </p:spPr>
      </p:pic>
      <p:pic>
        <p:nvPicPr>
          <p:cNvPr id="17" name="Picture 16">
            <a:extLst>
              <a:ext uri="{FF2B5EF4-FFF2-40B4-BE49-F238E27FC236}">
                <a16:creationId xmlns:a16="http://schemas.microsoft.com/office/drawing/2014/main" id="{FBEC7CE2-229E-C344-8E22-0336AB675ED7}"/>
              </a:ext>
            </a:extLst>
          </p:cNvPr>
          <p:cNvPicPr>
            <a:picLocks noChangeAspect="1"/>
          </p:cNvPicPr>
          <p:nvPr userDrawn="1"/>
        </p:nvPicPr>
        <p:blipFill>
          <a:blip r:embed="rId5"/>
          <a:stretch>
            <a:fillRect/>
          </a:stretch>
        </p:blipFill>
        <p:spPr bwMode="auto">
          <a:xfrm>
            <a:off x="756398" y="5475777"/>
            <a:ext cx="856258" cy="842447"/>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preserve="1" userDrawn="1">
  <p:cSld name="Default">
    <p:spTree>
      <p:nvGrpSpPr>
        <p:cNvPr id="1" name=""/>
        <p:cNvGrpSpPr/>
        <p:nvPr/>
      </p:nvGrpSpPr>
      <p:grpSpPr bwMode="auto">
        <a:xfrm>
          <a:off x="0" y="0"/>
          <a:ext cx="0" cy="0"/>
          <a:chOff x="0" y="0"/>
          <a:chExt cx="0" cy="0"/>
        </a:xfrm>
      </p:grpSpPr>
      <p:sp>
        <p:nvSpPr>
          <p:cNvPr id="4" name="Date Placeholder 2"/>
          <p:cNvSpPr>
            <a:spLocks noGrp="1"/>
          </p:cNvSpPr>
          <p:nvPr>
            <p:ph type="dt" sz="half" idx="10"/>
          </p:nvPr>
        </p:nvSpPr>
        <p:spPr bwMode="auto"/>
        <p:txBody>
          <a:bodyPr/>
          <a:lstStyle>
            <a:lvl1pPr>
              <a:defRPr>
                <a:solidFill>
                  <a:schemeClr val="bg1">
                    <a:lumMod val="75000"/>
                  </a:schemeClr>
                </a:solidFill>
              </a:defRPr>
            </a:lvl1pPr>
          </a:lstStyle>
          <a:p>
            <a:pPr>
              <a:defRPr/>
            </a:pPr>
            <a:r>
              <a:rPr lang="en-US" dirty="0"/>
              <a:t>04/05/2026</a:t>
            </a:r>
          </a:p>
        </p:txBody>
      </p:sp>
      <p:sp>
        <p:nvSpPr>
          <p:cNvPr id="5" name="Footer Placeholder 3"/>
          <p:cNvSpPr>
            <a:spLocks noGrp="1"/>
          </p:cNvSpPr>
          <p:nvPr>
            <p:ph type="ftr" sz="quarter" idx="11"/>
          </p:nvPr>
        </p:nvSpPr>
        <p:spPr bwMode="auto"/>
        <p:txBody>
          <a:bodyPr/>
          <a:lstStyle>
            <a:lvl1pPr>
              <a:defRPr>
                <a:solidFill>
                  <a:schemeClr val="bg1">
                    <a:lumMod val="75000"/>
                  </a:schemeClr>
                </a:solidFill>
              </a:defRPr>
            </a:lvl1pPr>
          </a:lstStyle>
          <a:p>
            <a:pPr>
              <a:defRPr/>
            </a:pPr>
            <a:r>
              <a:rPr lang="en-GB" dirty="0"/>
              <a:t>D. Calzolari</a:t>
            </a:r>
            <a:endParaRPr lang="en-GB" noProof="0" dirty="0"/>
          </a:p>
        </p:txBody>
      </p:sp>
      <p:sp>
        <p:nvSpPr>
          <p:cNvPr id="6" name="Slide Number Placeholder 4"/>
          <p:cNvSpPr>
            <a:spLocks noGrp="1"/>
          </p:cNvSpPr>
          <p:nvPr>
            <p:ph type="sldNum" sz="quarter" idx="12"/>
          </p:nvPr>
        </p:nvSpPr>
        <p:spPr bwMode="auto"/>
        <p:txBody>
          <a:bodyPr/>
          <a:lstStyle/>
          <a:p>
            <a:pPr>
              <a:defRPr/>
            </a:pPr>
            <a:fld id="{8D6C380F-326D-3C40-9EE7-7FBAB0953422}" type="slidenum">
              <a:rPr lang="en-US"/>
              <a:t>‹#›</a:t>
            </a:fld>
            <a:endParaRPr lang="en-US" dirty="0"/>
          </a:p>
        </p:txBody>
      </p:sp>
      <p:sp>
        <p:nvSpPr>
          <p:cNvPr id="7" name="Rectangle 5"/>
          <p:cNvSpPr/>
          <p:nvPr userDrawn="1"/>
        </p:nvSpPr>
        <p:spPr bwMode="auto">
          <a:xfrm>
            <a:off x="0" y="0"/>
            <a:ext cx="12192000" cy="62198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fr-FR" sz="1800" dirty="0"/>
          </a:p>
        </p:txBody>
      </p:sp>
      <p:pic>
        <p:nvPicPr>
          <p:cNvPr id="8" name="Picture 8"/>
          <p:cNvPicPr>
            <a:picLocks noChangeAspect="1"/>
          </p:cNvPicPr>
          <p:nvPr userDrawn="1"/>
        </p:nvPicPr>
        <p:blipFill>
          <a:blip r:embed="rId2"/>
          <a:stretch/>
        </p:blipFill>
        <p:spPr bwMode="auto">
          <a:xfrm>
            <a:off x="0" y="27384"/>
            <a:ext cx="12192000" cy="5921896"/>
          </a:xfrm>
          <a:prstGeom prst="rect">
            <a:avLst/>
          </a:prstGeom>
        </p:spPr>
      </p:pic>
      <p:sp>
        <p:nvSpPr>
          <p:cNvPr id="9" name="Title 1"/>
          <p:cNvSpPr>
            <a:spLocks noGrp="1"/>
          </p:cNvSpPr>
          <p:nvPr>
            <p:ph type="title" hasCustomPrompt="1"/>
          </p:nvPr>
        </p:nvSpPr>
        <p:spPr bwMode="auto">
          <a:xfrm>
            <a:off x="4888579" y="2743338"/>
            <a:ext cx="7303421" cy="715840"/>
          </a:xfrm>
        </p:spPr>
        <p:txBody>
          <a:bodyPr>
            <a:noAutofit/>
          </a:bodyPr>
          <a:lstStyle>
            <a:lvl1pPr>
              <a:defRPr sz="4400">
                <a:solidFill>
                  <a:srgbClr val="5AA3D9"/>
                </a:solidFill>
              </a:defRPr>
            </a:lvl1pPr>
          </a:lstStyle>
          <a:p>
            <a:pPr>
              <a:defRPr/>
            </a:pPr>
            <a:r>
              <a:t>Slide Title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userDrawn="1">
  <p:cSld name="Default Alt">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p:txBody>
          <a:bodyPr/>
          <a:lstStyle/>
          <a:p>
            <a:pPr>
              <a:defRPr/>
            </a:pPr>
            <a:r>
              <a:t>Slide Title</a:t>
            </a:r>
            <a:endParaRPr lang="en-US"/>
          </a:p>
        </p:txBody>
      </p:sp>
      <p:sp>
        <p:nvSpPr>
          <p:cNvPr id="5" name="Date Placeholder 2"/>
          <p:cNvSpPr>
            <a:spLocks noGrp="1"/>
          </p:cNvSpPr>
          <p:nvPr>
            <p:ph type="dt" sz="half" idx="10"/>
          </p:nvPr>
        </p:nvSpPr>
        <p:spPr bwMode="auto"/>
        <p:txBody>
          <a:bodyPr/>
          <a:lstStyle>
            <a:lvl1pPr>
              <a:defRPr/>
            </a:lvl1pPr>
          </a:lstStyle>
          <a:p>
            <a:pPr>
              <a:defRPr/>
            </a:pPr>
            <a:r>
              <a:rPr lang="en-US" dirty="0"/>
              <a:t>04/05/2026</a:t>
            </a:r>
          </a:p>
        </p:txBody>
      </p:sp>
      <p:sp>
        <p:nvSpPr>
          <p:cNvPr id="6" name="Footer Placeholder 3"/>
          <p:cNvSpPr>
            <a:spLocks noGrp="1"/>
          </p:cNvSpPr>
          <p:nvPr>
            <p:ph type="ftr" sz="quarter" idx="11"/>
          </p:nvPr>
        </p:nvSpPr>
        <p:spPr bwMode="auto"/>
        <p:txBody>
          <a:bodyPr/>
          <a:lstStyle/>
          <a:p>
            <a:pPr>
              <a:defRPr/>
            </a:pPr>
            <a:r>
              <a:rPr lang="en-GB" dirty="0"/>
              <a:t>D. Calzolari</a:t>
            </a:r>
            <a:endParaRPr lang="en-GB" noProof="0" dirty="0"/>
          </a:p>
        </p:txBody>
      </p:sp>
      <p:sp>
        <p:nvSpPr>
          <p:cNvPr id="7" name="Slide Number Placeholder 4"/>
          <p:cNvSpPr>
            <a:spLocks noGrp="1"/>
          </p:cNvSpPr>
          <p:nvPr>
            <p:ph type="sldNum" sz="quarter" idx="12"/>
          </p:nvPr>
        </p:nvSpPr>
        <p:spPr bwMode="auto"/>
        <p:txBody>
          <a:bodyPr/>
          <a:lstStyle/>
          <a:p>
            <a:pPr>
              <a:defRPr/>
            </a:pPr>
            <a:fld id="{8D6C380F-326D-3C40-9EE7-7FBAB0953422}" type="slidenum">
              <a:rPr lang="en-US"/>
              <a:t>‹#›</a:t>
            </a:fld>
            <a:endParaRPr lang="en-US" dirty="0"/>
          </a:p>
        </p:txBody>
      </p:sp>
      <p:sp>
        <p:nvSpPr>
          <p:cNvPr id="8" name="Content Placeholder 6"/>
          <p:cNvSpPr>
            <a:spLocks noGrp="1"/>
          </p:cNvSpPr>
          <p:nvPr>
            <p:ph sz="quarter" idx="13" hasCustomPrompt="1"/>
          </p:nvPr>
        </p:nvSpPr>
        <p:spPr bwMode="auto">
          <a:xfrm>
            <a:off x="609601" y="1245522"/>
            <a:ext cx="10968567" cy="4821904"/>
          </a:xfrm>
        </p:spPr>
        <p:txBody>
          <a:bodyPr/>
          <a:lstStyle>
            <a:lvl2pPr>
              <a:defRPr sz="2400"/>
            </a:lvl2pPr>
            <a:lvl3pPr>
              <a:defRPr sz="2000"/>
            </a:lvl3pPr>
            <a:lvl4pPr>
              <a:defRPr sz="1800"/>
            </a:lvl4pPr>
            <a:lvl5pPr>
              <a:defRPr sz="1600"/>
            </a:lvl5pPr>
          </a:lstStyle>
          <a:p>
            <a:pPr lvl="0">
              <a:defRPr/>
            </a:pPr>
            <a:r>
              <a:t>Slide text first level</a:t>
            </a:r>
          </a:p>
          <a:p>
            <a:pPr lvl="1">
              <a:defRPr/>
            </a:pPr>
            <a:r>
              <a:t>Slide text second level</a:t>
            </a:r>
          </a:p>
          <a:p>
            <a:pPr lvl="2">
              <a:defRPr/>
            </a:pPr>
            <a:r>
              <a:t>Slide text third level</a:t>
            </a:r>
          </a:p>
          <a:p>
            <a:pPr lvl="3">
              <a:defRPr/>
            </a:pPr>
            <a:r>
              <a:t>Slide text fourth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Just Title">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p:txBody>
          <a:bodyPr/>
          <a:lstStyle/>
          <a:p>
            <a:pPr>
              <a:defRPr/>
            </a:pPr>
            <a:r>
              <a:t>Slide Title</a:t>
            </a:r>
            <a:endParaRPr lang="en-US"/>
          </a:p>
        </p:txBody>
      </p:sp>
      <p:sp>
        <p:nvSpPr>
          <p:cNvPr id="5" name="Date Placeholder 2"/>
          <p:cNvSpPr>
            <a:spLocks noGrp="1"/>
          </p:cNvSpPr>
          <p:nvPr>
            <p:ph type="dt" sz="half" idx="10"/>
          </p:nvPr>
        </p:nvSpPr>
        <p:spPr bwMode="auto"/>
        <p:txBody>
          <a:bodyPr/>
          <a:lstStyle/>
          <a:p>
            <a:pPr>
              <a:defRPr/>
            </a:pPr>
            <a:r>
              <a:rPr lang="en-US" dirty="0"/>
              <a:t>04/05/2026</a:t>
            </a:r>
          </a:p>
        </p:txBody>
      </p:sp>
      <p:sp>
        <p:nvSpPr>
          <p:cNvPr id="6" name="Footer Placeholder 3"/>
          <p:cNvSpPr>
            <a:spLocks noGrp="1"/>
          </p:cNvSpPr>
          <p:nvPr>
            <p:ph type="ftr" sz="quarter" idx="11"/>
          </p:nvPr>
        </p:nvSpPr>
        <p:spPr bwMode="auto"/>
        <p:txBody>
          <a:bodyPr/>
          <a:lstStyle/>
          <a:p>
            <a:pPr>
              <a:defRPr/>
            </a:pPr>
            <a:r>
              <a:rPr lang="en-GB" dirty="0"/>
              <a:t>D. Calzolari</a:t>
            </a:r>
            <a:endParaRPr lang="en-GB" noProof="0" dirty="0"/>
          </a:p>
        </p:txBody>
      </p:sp>
      <p:sp>
        <p:nvSpPr>
          <p:cNvPr id="7" name="Slide Number Placeholder 4"/>
          <p:cNvSpPr>
            <a:spLocks noGrp="1"/>
          </p:cNvSpPr>
          <p:nvPr>
            <p:ph type="sldNum" sz="quarter" idx="12"/>
          </p:nvPr>
        </p:nvSpPr>
        <p:spPr bwMode="auto"/>
        <p:txBody>
          <a:bodyPr/>
          <a:lstStyle/>
          <a:p>
            <a:pPr>
              <a:defRPr/>
            </a:pPr>
            <a:fld id="{8D6C380F-326D-3C40-9EE7-7FBAB0953422}" type="slidenum">
              <a:rPr lang="en-US"/>
              <a:t>‹#›</a:t>
            </a:fld>
            <a:endParaRPr lang="en-US" dirty="0"/>
          </a:p>
        </p:txBody>
      </p:sp>
      <p:sp>
        <p:nvSpPr>
          <p:cNvPr id="8" name="Content Placeholder 6"/>
          <p:cNvSpPr>
            <a:spLocks noGrp="1"/>
          </p:cNvSpPr>
          <p:nvPr>
            <p:ph sz="quarter" idx="15" hasCustomPrompt="1"/>
          </p:nvPr>
        </p:nvSpPr>
        <p:spPr bwMode="auto">
          <a:xfrm>
            <a:off x="609601" y="1245522"/>
            <a:ext cx="5302249" cy="4821904"/>
          </a:xfrm>
        </p:spPr>
        <p:txBody>
          <a:bodyPr/>
          <a:lstStyle>
            <a:lvl2pPr>
              <a:defRPr sz="2400"/>
            </a:lvl2pPr>
            <a:lvl3pPr>
              <a:defRPr sz="2000"/>
            </a:lvl3pPr>
            <a:lvl4pPr>
              <a:defRPr sz="1800"/>
            </a:lvl4pPr>
            <a:lvl5pPr>
              <a:defRPr sz="1600"/>
            </a:lvl5pPr>
          </a:lstStyle>
          <a:p>
            <a:pPr lvl="0">
              <a:defRPr/>
            </a:pPr>
            <a:r>
              <a:t>Slide text first level</a:t>
            </a:r>
          </a:p>
          <a:p>
            <a:pPr lvl="1">
              <a:defRPr/>
            </a:pPr>
            <a:r>
              <a:t>Slide text second level</a:t>
            </a:r>
          </a:p>
          <a:p>
            <a:pPr lvl="2">
              <a:defRPr/>
            </a:pPr>
            <a:r>
              <a:t>Slide text third level</a:t>
            </a:r>
          </a:p>
          <a:p>
            <a:pPr lvl="3">
              <a:defRPr/>
            </a:pPr>
            <a:r>
              <a:t>Slide text fourth level</a:t>
            </a:r>
          </a:p>
        </p:txBody>
      </p:sp>
      <p:sp>
        <p:nvSpPr>
          <p:cNvPr id="9" name="Content Placeholder 6"/>
          <p:cNvSpPr>
            <a:spLocks noGrp="1"/>
          </p:cNvSpPr>
          <p:nvPr>
            <p:ph sz="quarter" idx="16" hasCustomPrompt="1"/>
          </p:nvPr>
        </p:nvSpPr>
        <p:spPr bwMode="auto">
          <a:xfrm>
            <a:off x="6280150" y="1238257"/>
            <a:ext cx="5302249" cy="4821904"/>
          </a:xfrm>
        </p:spPr>
        <p:txBody>
          <a:bodyPr/>
          <a:lstStyle>
            <a:lvl2pPr>
              <a:defRPr sz="2400"/>
            </a:lvl2pPr>
            <a:lvl3pPr>
              <a:defRPr sz="2000"/>
            </a:lvl3pPr>
            <a:lvl4pPr>
              <a:defRPr sz="1800"/>
            </a:lvl4pPr>
            <a:lvl5pPr>
              <a:defRPr sz="1600"/>
            </a:lvl5pPr>
          </a:lstStyle>
          <a:p>
            <a:pPr lvl="0">
              <a:defRPr/>
            </a:pPr>
            <a:r>
              <a:t>Slide text first level</a:t>
            </a:r>
          </a:p>
          <a:p>
            <a:pPr lvl="1">
              <a:defRPr/>
            </a:pPr>
            <a:r>
              <a:t>Slide text second level</a:t>
            </a:r>
          </a:p>
          <a:p>
            <a:pPr lvl="2">
              <a:defRPr/>
            </a:pPr>
            <a:r>
              <a:t>Slide text third level</a:t>
            </a:r>
          </a:p>
          <a:p>
            <a:pPr lvl="3">
              <a:defRPr/>
            </a:pPr>
            <a:r>
              <a:t>Slide text fourth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showMasterPhAnim="0" preserve="1" userDrawn="1">
  <p:cSld name="Very Blank">
    <p:spTree>
      <p:nvGrpSpPr>
        <p:cNvPr id="1" name=""/>
        <p:cNvGrpSpPr/>
        <p:nvPr/>
      </p:nvGrpSpPr>
      <p:grpSpPr bwMode="auto">
        <a:xfrm>
          <a:off x="0" y="0"/>
          <a:ext cx="0" cy="0"/>
          <a:chOff x="0" y="0"/>
          <a:chExt cx="0" cy="0"/>
        </a:xfrm>
      </p:grpSpPr>
      <p:pic>
        <p:nvPicPr>
          <p:cNvPr id="4" name="Picture 1"/>
          <p:cNvPicPr>
            <a:picLocks noChangeAspect="1"/>
          </p:cNvPicPr>
          <p:nvPr userDrawn="1"/>
        </p:nvPicPr>
        <p:blipFill>
          <a:blip r:embed="rId2"/>
          <a:stretch/>
        </p:blipFill>
        <p:spPr bwMode="auto">
          <a:xfrm>
            <a:off x="0" y="-18296"/>
            <a:ext cx="12192000" cy="6858000"/>
          </a:xfrm>
          <a:prstGeom prst="rect">
            <a:avLst/>
          </a:prstGeom>
        </p:spPr>
      </p:pic>
      <p:pic>
        <p:nvPicPr>
          <p:cNvPr id="13" name="Picture 12">
            <a:extLst>
              <a:ext uri="{FF2B5EF4-FFF2-40B4-BE49-F238E27FC236}">
                <a16:creationId xmlns:a16="http://schemas.microsoft.com/office/drawing/2014/main" id="{30710282-3970-6443-B712-66AC751FDFC2}"/>
              </a:ext>
            </a:extLst>
          </p:cNvPr>
          <p:cNvPicPr>
            <a:picLocks noChangeAspect="1"/>
          </p:cNvPicPr>
          <p:nvPr userDrawn="1"/>
        </p:nvPicPr>
        <p:blipFill>
          <a:blip r:embed="rId3"/>
          <a:stretch>
            <a:fillRect/>
          </a:stretch>
        </p:blipFill>
        <p:spPr bwMode="auto">
          <a:xfrm>
            <a:off x="7724385" y="4597293"/>
            <a:ext cx="1070357" cy="1070357"/>
          </a:xfrm>
          <a:prstGeom prst="rect">
            <a:avLst/>
          </a:prstGeom>
        </p:spPr>
      </p:pic>
      <p:pic>
        <p:nvPicPr>
          <p:cNvPr id="14" name="Picture 9" descr="A close up of a logo&#10;&#10;Description automatically generated">
            <a:extLst>
              <a:ext uri="{FF2B5EF4-FFF2-40B4-BE49-F238E27FC236}">
                <a16:creationId xmlns:a16="http://schemas.microsoft.com/office/drawing/2014/main" id="{BE712BC5-FA49-F34C-BDC5-3C415B931E3C}"/>
              </a:ext>
            </a:extLst>
          </p:cNvPr>
          <p:cNvPicPr>
            <a:picLocks noChangeAspect="1"/>
          </p:cNvPicPr>
          <p:nvPr userDrawn="1"/>
        </p:nvPicPr>
        <p:blipFill>
          <a:blip r:embed="rId4"/>
          <a:stretch/>
        </p:blipFill>
        <p:spPr bwMode="auto">
          <a:xfrm>
            <a:off x="9192344" y="4509120"/>
            <a:ext cx="1324959" cy="1246704"/>
          </a:xfrm>
          <a:prstGeom prst="rect">
            <a:avLst/>
          </a:prstGeom>
        </p:spPr>
      </p:pic>
      <p:pic>
        <p:nvPicPr>
          <p:cNvPr id="15" name="Picture 14">
            <a:extLst>
              <a:ext uri="{FF2B5EF4-FFF2-40B4-BE49-F238E27FC236}">
                <a16:creationId xmlns:a16="http://schemas.microsoft.com/office/drawing/2014/main" id="{D3CC2E61-7C3C-3A40-A3EB-3D2F3E21C7B0}"/>
              </a:ext>
            </a:extLst>
          </p:cNvPr>
          <p:cNvPicPr>
            <a:picLocks noChangeAspect="1"/>
          </p:cNvPicPr>
          <p:nvPr userDrawn="1"/>
        </p:nvPicPr>
        <p:blipFill>
          <a:blip r:embed="rId5"/>
          <a:stretch>
            <a:fillRect/>
          </a:stretch>
        </p:blipFill>
        <p:spPr bwMode="auto">
          <a:xfrm>
            <a:off x="6085478" y="4509120"/>
            <a:ext cx="1267142" cy="1246704"/>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228600" y="152280"/>
            <a:ext cx="11734560" cy="609120"/>
          </a:xfrm>
          <a:prstGeom prst="rect">
            <a:avLst/>
          </a:prstGeom>
          <a:noFill/>
          <a:ln w="0">
            <a:noFill/>
          </a:ln>
        </p:spPr>
        <p:txBody>
          <a:bodyPr lIns="0" tIns="0" rIns="0" bIns="0" anchor="ctr">
            <a:spAutoFit/>
          </a:bodyPr>
          <a:lstStyle/>
          <a:p>
            <a:pPr indent="0">
              <a:buNone/>
            </a:pPr>
            <a:endParaRPr lang="en-US" sz="1800" b="0" u="none" strike="noStrike">
              <a:solidFill>
                <a:schemeClr val="dk1"/>
              </a:solidFill>
              <a:effectLst/>
              <a:uFillTx/>
              <a:latin typeface="Calibri"/>
            </a:endParaRPr>
          </a:p>
        </p:txBody>
      </p:sp>
      <p:sp>
        <p:nvSpPr>
          <p:cNvPr id="32" name="PlaceHolder 2"/>
          <p:cNvSpPr>
            <a:spLocks noGrp="1"/>
          </p:cNvSpPr>
          <p:nvPr>
            <p:ph/>
          </p:nvPr>
        </p:nvSpPr>
        <p:spPr>
          <a:xfrm>
            <a:off x="360000" y="900000"/>
            <a:ext cx="11520000" cy="5220000"/>
          </a:xfrm>
          <a:prstGeom prst="rect">
            <a:avLst/>
          </a:prstGeom>
          <a:noFill/>
          <a:ln w="0">
            <a:noFill/>
          </a:ln>
        </p:spPr>
        <p:txBody>
          <a:bodyPr lIns="0" tIns="0" rIns="0" bIns="0" anchor="t">
            <a:normAutofit/>
          </a:bodyPr>
          <a:lstStyle/>
          <a:p>
            <a:pPr indent="0">
              <a:spcBef>
                <a:spcPts val="1417"/>
              </a:spcBef>
              <a:buNone/>
            </a:pPr>
            <a:endParaRPr lang="en-US" sz="2400" b="0" u="none" strike="noStrike">
              <a:solidFill>
                <a:schemeClr val="dk1"/>
              </a:solidFill>
              <a:effectLst/>
              <a:uFillTx/>
              <a:latin typeface="Arial"/>
            </a:endParaRPr>
          </a:p>
        </p:txBody>
      </p:sp>
      <p:sp>
        <p:nvSpPr>
          <p:cNvPr id="4" name="PlaceHolder 3"/>
          <p:cNvSpPr>
            <a:spLocks noGrp="1"/>
          </p:cNvSpPr>
          <p:nvPr>
            <p:ph type="ftr" idx="5"/>
          </p:nvPr>
        </p:nvSpPr>
        <p:spPr/>
        <p:txBody>
          <a:bodyPr/>
          <a:lstStyle/>
          <a:p>
            <a:r>
              <a:t>Footer</a:t>
            </a:r>
          </a:p>
        </p:txBody>
      </p:sp>
      <p:sp>
        <p:nvSpPr>
          <p:cNvPr id="5" name="PlaceHolder 4"/>
          <p:cNvSpPr>
            <a:spLocks noGrp="1"/>
          </p:cNvSpPr>
          <p:nvPr>
            <p:ph type="sldNum" idx="6"/>
          </p:nvPr>
        </p:nvSpPr>
        <p:spPr/>
        <p:txBody>
          <a:bodyPr/>
          <a:lstStyle/>
          <a:p>
            <a:fld id="{42FE5AD3-2A60-48A4-8014-22D2B8B38D44}" type="slidenum">
              <a:t>‹#›</a:t>
            </a:fld>
            <a:endParaRPr/>
          </a:p>
        </p:txBody>
      </p:sp>
    </p:spTree>
    <p:extLst>
      <p:ext uri="{BB962C8B-B14F-4D97-AF65-F5344CB8AC3E}">
        <p14:creationId xmlns:p14="http://schemas.microsoft.com/office/powerpoint/2010/main" val="2672564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Introduction to FLUKA</a:t>
            </a:r>
          </a:p>
        </p:txBody>
      </p:sp>
      <p:sp>
        <p:nvSpPr>
          <p:cNvPr id="6" name="Slide Number Placeholder 5"/>
          <p:cNvSpPr>
            <a:spLocks noGrp="1"/>
          </p:cNvSpPr>
          <p:nvPr>
            <p:ph type="sldNum" sz="quarter" idx="12"/>
          </p:nvPr>
        </p:nvSpPr>
        <p:spPr/>
        <p:txBody>
          <a:bodyPr/>
          <a:lstStyle/>
          <a:p>
            <a:fld id="{16D51F62-B7DC-4B26-BEC7-C9FF681BE15D}"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1" y="6474438"/>
            <a:ext cx="1373190" cy="292340"/>
          </a:xfrm>
          <a:prstGeom prst="rect">
            <a:avLst/>
          </a:prstGeom>
        </p:spPr>
      </p:pic>
    </p:spTree>
    <p:extLst>
      <p:ext uri="{BB962C8B-B14F-4D97-AF65-F5344CB8AC3E}">
        <p14:creationId xmlns:p14="http://schemas.microsoft.com/office/powerpoint/2010/main" val="3692580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t>Scoring I</a:t>
            </a:r>
          </a:p>
        </p:txBody>
      </p:sp>
      <p:sp>
        <p:nvSpPr>
          <p:cNvPr id="5" name="Slide Number Placeholder 4"/>
          <p:cNvSpPr>
            <a:spLocks noGrp="1"/>
          </p:cNvSpPr>
          <p:nvPr>
            <p:ph type="sldNum" sz="quarter" idx="12"/>
          </p:nvPr>
        </p:nvSpPr>
        <p:spPr/>
        <p:txBody>
          <a:bodyPr/>
          <a:lstStyle/>
          <a:p>
            <a:fld id="{16D51F62-B7DC-4B26-BEC7-C9FF681BE15D}" type="slidenum">
              <a:rPr lang="en-US" smtClean="0"/>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1" y="6474438"/>
            <a:ext cx="1373190" cy="292340"/>
          </a:xfrm>
          <a:prstGeom prst="rect">
            <a:avLst/>
          </a:prstGeom>
        </p:spPr>
      </p:pic>
    </p:spTree>
    <p:extLst>
      <p:ext uri="{BB962C8B-B14F-4D97-AF65-F5344CB8AC3E}">
        <p14:creationId xmlns:p14="http://schemas.microsoft.com/office/powerpoint/2010/main" val="2925974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4" name="Date Placeholder 1"/>
          <p:cNvSpPr>
            <a:spLocks noGrp="1"/>
          </p:cNvSpPr>
          <p:nvPr>
            <p:ph type="dt" sz="half" idx="2"/>
          </p:nvPr>
        </p:nvSpPr>
        <p:spPr bwMode="auto">
          <a:xfrm>
            <a:off x="3060435" y="6356351"/>
            <a:ext cx="1828144" cy="365125"/>
          </a:xfrm>
          <a:prstGeom prst="rect">
            <a:avLst/>
          </a:prstGeom>
        </p:spPr>
        <p:txBody>
          <a:bodyPr vert="horz" lIns="91440" tIns="45720" rIns="91440" bIns="45720" rtlCol="0" anchor="ctr"/>
          <a:lstStyle>
            <a:lvl1pPr algn="l">
              <a:defRPr sz="1200" b="0" i="0">
                <a:solidFill>
                  <a:schemeClr val="bg1">
                    <a:lumMod val="75000"/>
                  </a:schemeClr>
                </a:solidFill>
                <a:latin typeface="+mn-lt"/>
                <a:cs typeface="Ubuntu Light"/>
              </a:defRPr>
            </a:lvl1pPr>
          </a:lstStyle>
          <a:p>
            <a:pPr>
              <a:defRPr/>
            </a:pPr>
            <a:r>
              <a:rPr lang="en-US" dirty="0"/>
              <a:t>4/05/2026</a:t>
            </a:r>
            <a:endParaRPr lang="en-GB" noProof="0" dirty="0"/>
          </a:p>
        </p:txBody>
      </p:sp>
      <p:sp>
        <p:nvSpPr>
          <p:cNvPr id="5" name="Footer Placeholder 2"/>
          <p:cNvSpPr>
            <a:spLocks noGrp="1"/>
          </p:cNvSpPr>
          <p:nvPr>
            <p:ph type="ftr" sz="quarter" idx="3"/>
          </p:nvPr>
        </p:nvSpPr>
        <p:spPr bwMode="auto">
          <a:xfrm>
            <a:off x="4888579" y="6356351"/>
            <a:ext cx="5720652" cy="365125"/>
          </a:xfrm>
          <a:prstGeom prst="rect">
            <a:avLst/>
          </a:prstGeom>
        </p:spPr>
        <p:txBody>
          <a:bodyPr vert="horz" lIns="91440" tIns="45720" rIns="91440" bIns="45720" rtlCol="0" anchor="ctr"/>
          <a:lstStyle>
            <a:lvl1pPr algn="ctr">
              <a:defRPr sz="1200" b="0" i="0">
                <a:solidFill>
                  <a:schemeClr val="bg1">
                    <a:lumMod val="75000"/>
                  </a:schemeClr>
                </a:solidFill>
                <a:latin typeface="+mn-lt"/>
                <a:cs typeface="Ubuntu Light"/>
              </a:defRPr>
            </a:lvl1pPr>
          </a:lstStyle>
          <a:p>
            <a:pPr>
              <a:defRPr/>
            </a:pPr>
            <a:r>
              <a:rPr lang="en-GB" dirty="0" err="1"/>
              <a:t>D.Calzolari</a:t>
            </a:r>
            <a:endParaRPr lang="en-GB" noProof="0" dirty="0"/>
          </a:p>
        </p:txBody>
      </p:sp>
      <p:sp>
        <p:nvSpPr>
          <p:cNvPr id="6" name="Slide Number Placeholder 3"/>
          <p:cNvSpPr>
            <a:spLocks noGrp="1"/>
          </p:cNvSpPr>
          <p:nvPr>
            <p:ph type="sldNum" sz="quarter" idx="4"/>
          </p:nvPr>
        </p:nvSpPr>
        <p:spPr bwMode="auto">
          <a:xfrm>
            <a:off x="10609232" y="6356351"/>
            <a:ext cx="973168" cy="365125"/>
          </a:xfrm>
          <a:prstGeom prst="rect">
            <a:avLst/>
          </a:prstGeom>
        </p:spPr>
        <p:txBody>
          <a:bodyPr vert="horz" lIns="91440" tIns="45720" rIns="91440" bIns="45720" rtlCol="0" anchor="ctr"/>
          <a:lstStyle>
            <a:lvl1pPr algn="r">
              <a:defRPr sz="1200" b="0" i="0">
                <a:solidFill>
                  <a:srgbClr val="729FCF"/>
                </a:solidFill>
                <a:latin typeface="+mn-lt"/>
                <a:cs typeface="Ubuntu Light"/>
              </a:defRPr>
            </a:lvl1pPr>
          </a:lstStyle>
          <a:p>
            <a:pPr>
              <a:defRPr/>
            </a:pPr>
            <a:fld id="{8D6C380F-326D-3C40-9EE7-7FBAB0953422}" type="slidenum">
              <a:rPr lang="en-GB" noProof="0" smtClean="0"/>
              <a:t>‹#›</a:t>
            </a:fld>
            <a:endParaRPr lang="en-GB" noProof="0"/>
          </a:p>
        </p:txBody>
      </p:sp>
      <p:sp>
        <p:nvSpPr>
          <p:cNvPr id="7" name="Espace réservé du texte 29"/>
          <p:cNvSpPr>
            <a:spLocks noGrp="1"/>
          </p:cNvSpPr>
          <p:nvPr>
            <p:ph type="body" idx="1"/>
          </p:nvPr>
        </p:nvSpPr>
        <p:spPr bwMode="auto">
          <a:xfrm>
            <a:off x="609600" y="1260001"/>
            <a:ext cx="10969139" cy="4864574"/>
          </a:xfrm>
          <a:prstGeom prst="rect">
            <a:avLst/>
          </a:prstGeom>
        </p:spPr>
        <p:txBody>
          <a:bodyPr vert="horz">
            <a:normAutofit/>
          </a:bodyPr>
          <a:lstStyle/>
          <a:p>
            <a:pPr lvl="0">
              <a:defRPr/>
            </a:pPr>
            <a:r>
              <a:rPr lang="en-GB" noProof="0" dirty="0"/>
              <a:t>Slide text first level</a:t>
            </a:r>
          </a:p>
          <a:p>
            <a:pPr lvl="1">
              <a:defRPr/>
            </a:pPr>
            <a:r>
              <a:rPr lang="en-GB" noProof="0" dirty="0"/>
              <a:t>Slide text second level</a:t>
            </a:r>
          </a:p>
          <a:p>
            <a:pPr lvl="2">
              <a:defRPr/>
            </a:pPr>
            <a:r>
              <a:rPr lang="en-GB" noProof="0" dirty="0"/>
              <a:t>Slide text third level</a:t>
            </a:r>
          </a:p>
          <a:p>
            <a:pPr lvl="3">
              <a:defRPr/>
            </a:pPr>
            <a:r>
              <a:rPr lang="en-GB" noProof="0" dirty="0"/>
              <a:t>Slide text fourth level</a:t>
            </a:r>
          </a:p>
          <a:p>
            <a:pPr lvl="4">
              <a:defRPr/>
            </a:pPr>
            <a:r>
              <a:rPr lang="en-GB" noProof="0" dirty="0"/>
              <a:t>Slide text fifth level</a:t>
            </a:r>
          </a:p>
        </p:txBody>
      </p:sp>
      <p:sp>
        <p:nvSpPr>
          <p:cNvPr id="8" name="Espace réservé du titre 8"/>
          <p:cNvSpPr>
            <a:spLocks noGrp="1"/>
          </p:cNvSpPr>
          <p:nvPr>
            <p:ph type="title"/>
          </p:nvPr>
        </p:nvSpPr>
        <p:spPr bwMode="auto">
          <a:xfrm>
            <a:off x="609600" y="233493"/>
            <a:ext cx="10969139" cy="715840"/>
          </a:xfrm>
          <a:prstGeom prst="rect">
            <a:avLst/>
          </a:prstGeom>
        </p:spPr>
        <p:txBody>
          <a:bodyPr vert="horz" lIns="45720" rIns="45720" anchor="ctr">
            <a:normAutofit/>
          </a:bodyPr>
          <a:lstStyle/>
          <a:p>
            <a:pPr>
              <a:defRPr/>
            </a:pPr>
            <a:r>
              <a:rPr lang="en-GB" noProof="0"/>
              <a:t>Slide Title</a:t>
            </a:r>
          </a:p>
        </p:txBody>
      </p:sp>
      <p:cxnSp>
        <p:nvCxnSpPr>
          <p:cNvPr id="9" name="Straight Connector 7"/>
          <p:cNvCxnSpPr>
            <a:cxnSpLocks/>
          </p:cNvCxnSpPr>
          <p:nvPr/>
        </p:nvCxnSpPr>
        <p:spPr bwMode="auto">
          <a:xfrm>
            <a:off x="609600" y="6285763"/>
            <a:ext cx="10969139" cy="0"/>
          </a:xfrm>
          <a:prstGeom prst="line">
            <a:avLst/>
          </a:prstGeom>
          <a:ln w="6350" cmpd="sng">
            <a:solidFill>
              <a:srgbClr val="0C377B"/>
            </a:solidFill>
          </a:ln>
        </p:spPr>
        <p:style>
          <a:lnRef idx="2">
            <a:schemeClr val="accent1"/>
          </a:lnRef>
          <a:fillRef idx="0">
            <a:schemeClr val="accent1"/>
          </a:fillRef>
          <a:effectRef idx="1">
            <a:schemeClr val="accent1"/>
          </a:effectRef>
          <a:fontRef idx="minor">
            <a:schemeClr val="tx1"/>
          </a:fontRef>
        </p:style>
      </p:cxnSp>
      <p:cxnSp>
        <p:nvCxnSpPr>
          <p:cNvPr id="11" name="Straight Connector 9"/>
          <p:cNvCxnSpPr>
            <a:cxnSpLocks/>
          </p:cNvCxnSpPr>
          <p:nvPr userDrawn="1"/>
        </p:nvCxnSpPr>
        <p:spPr bwMode="auto">
          <a:xfrm>
            <a:off x="613261" y="1056538"/>
            <a:ext cx="10969139" cy="0"/>
          </a:xfrm>
          <a:prstGeom prst="line">
            <a:avLst/>
          </a:prstGeom>
          <a:ln w="6350" cmpd="sng">
            <a:solidFill>
              <a:srgbClr val="0C377B"/>
            </a:solidFill>
          </a:ln>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60424D0C-B055-C048-95C0-F170006F7400}"/>
              </a:ext>
            </a:extLst>
          </p:cNvPr>
          <p:cNvSpPr/>
          <p:nvPr userDrawn="1"/>
        </p:nvSpPr>
        <p:spPr>
          <a:xfrm>
            <a:off x="1304033" y="6371419"/>
            <a:ext cx="914400" cy="4759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endParaRPr lang="en-GB" sz="1800" noProof="0"/>
          </a:p>
        </p:txBody>
      </p:sp>
      <p:pic>
        <p:nvPicPr>
          <p:cNvPr id="19" name="Picture 18">
            <a:extLst>
              <a:ext uri="{FF2B5EF4-FFF2-40B4-BE49-F238E27FC236}">
                <a16:creationId xmlns:a16="http://schemas.microsoft.com/office/drawing/2014/main" id="{A26F3F69-A09B-FD42-8F6D-71A4CE539E6B}"/>
              </a:ext>
            </a:extLst>
          </p:cNvPr>
          <p:cNvPicPr>
            <a:picLocks noChangeAspect="1"/>
          </p:cNvPicPr>
          <p:nvPr userDrawn="1"/>
        </p:nvPicPr>
        <p:blipFill>
          <a:blip r:embed="rId10"/>
          <a:stretch>
            <a:fillRect/>
          </a:stretch>
        </p:blipFill>
        <p:spPr bwMode="auto">
          <a:xfrm>
            <a:off x="1176361" y="6404324"/>
            <a:ext cx="336596" cy="336596"/>
          </a:xfrm>
          <a:prstGeom prst="rect">
            <a:avLst/>
          </a:prstGeom>
        </p:spPr>
      </p:pic>
      <p:pic>
        <p:nvPicPr>
          <p:cNvPr id="20" name="Picture 19" descr="A close up of a logo&#10;&#10;Description automatically generated">
            <a:extLst>
              <a:ext uri="{FF2B5EF4-FFF2-40B4-BE49-F238E27FC236}">
                <a16:creationId xmlns:a16="http://schemas.microsoft.com/office/drawing/2014/main" id="{2860DAB8-6278-0F44-8EFA-D65A447B92B4}"/>
              </a:ext>
            </a:extLst>
          </p:cNvPr>
          <p:cNvPicPr>
            <a:picLocks noChangeAspect="1"/>
          </p:cNvPicPr>
          <p:nvPr userDrawn="1"/>
        </p:nvPicPr>
        <p:blipFill>
          <a:blip r:embed="rId11"/>
          <a:stretch/>
        </p:blipFill>
        <p:spPr bwMode="auto">
          <a:xfrm>
            <a:off x="1678502" y="6381761"/>
            <a:ext cx="454277" cy="427446"/>
          </a:xfrm>
          <a:prstGeom prst="rect">
            <a:avLst/>
          </a:prstGeom>
        </p:spPr>
      </p:pic>
      <p:pic>
        <p:nvPicPr>
          <p:cNvPr id="21" name="Picture 20">
            <a:extLst>
              <a:ext uri="{FF2B5EF4-FFF2-40B4-BE49-F238E27FC236}">
                <a16:creationId xmlns:a16="http://schemas.microsoft.com/office/drawing/2014/main" id="{B2F2EFC7-F9DC-A948-89DD-2957C84B4BE4}"/>
              </a:ext>
            </a:extLst>
          </p:cNvPr>
          <p:cNvPicPr>
            <a:picLocks noChangeAspect="1"/>
          </p:cNvPicPr>
          <p:nvPr userDrawn="1"/>
        </p:nvPicPr>
        <p:blipFill>
          <a:blip r:embed="rId12"/>
          <a:stretch>
            <a:fillRect/>
          </a:stretch>
        </p:blipFill>
        <p:spPr bwMode="auto">
          <a:xfrm>
            <a:off x="623392" y="6381328"/>
            <a:ext cx="423482" cy="41665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Lst>
  <p:hf hdr="0"/>
  <p:txStyles>
    <p:titleStyle>
      <a:lvl1pPr algn="l">
        <a:spcBef>
          <a:spcPts val="0"/>
        </a:spcBef>
        <a:buNone/>
        <a:defRPr sz="3600" b="0" i="0">
          <a:solidFill>
            <a:srgbClr val="5AA3D9"/>
          </a:solidFill>
          <a:latin typeface="+mj-lt"/>
          <a:ea typeface="+mj-ea"/>
          <a:cs typeface="Ubuntu Light"/>
        </a:defRPr>
      </a:lvl1pPr>
    </p:titleStyle>
    <p:bodyStyle>
      <a:lvl1pPr marL="225425" indent="-225425" algn="l">
        <a:lnSpc>
          <a:spcPct val="100000"/>
        </a:lnSpc>
        <a:spcBef>
          <a:spcPts val="900"/>
        </a:spcBef>
        <a:buClr>
          <a:srgbClr val="5AA3D9"/>
        </a:buClr>
        <a:buSzPct val="100000"/>
        <a:buFont typeface="Wingdings" panose="05000000000000000000" pitchFamily="2" charset="2"/>
        <a:buChar char="§"/>
        <a:defRPr sz="3000" b="0" i="0">
          <a:solidFill>
            <a:srgbClr val="4D4D4D"/>
          </a:solidFill>
          <a:latin typeface="+mn-lt"/>
          <a:ea typeface="+mn-ea"/>
          <a:cs typeface="Ubuntu Light"/>
        </a:defRPr>
      </a:lvl1pPr>
      <a:lvl2pPr marL="460375" indent="-228600" algn="l">
        <a:lnSpc>
          <a:spcPct val="100000"/>
        </a:lnSpc>
        <a:spcBef>
          <a:spcPts val="900"/>
        </a:spcBef>
        <a:buClr>
          <a:schemeClr val="bg1">
            <a:lumMod val="75000"/>
          </a:schemeClr>
        </a:buClr>
        <a:buSzPct val="100000"/>
        <a:buFont typeface="Wingdings" panose="05000000000000000000" pitchFamily="2" charset="2"/>
        <a:buChar char="§"/>
        <a:defRPr sz="3000" b="0" i="0">
          <a:solidFill>
            <a:srgbClr val="4D4D4D"/>
          </a:solidFill>
          <a:latin typeface="+mn-lt"/>
          <a:ea typeface="+mn-ea"/>
          <a:cs typeface="Ubuntu Light"/>
        </a:defRPr>
      </a:lvl2pPr>
      <a:lvl3pPr marL="685800" indent="-225425" algn="l">
        <a:lnSpc>
          <a:spcPct val="100000"/>
        </a:lnSpc>
        <a:spcBef>
          <a:spcPts val="900"/>
        </a:spcBef>
        <a:buClr>
          <a:schemeClr val="bg1">
            <a:lumMod val="75000"/>
          </a:schemeClr>
        </a:buClr>
        <a:buSzPct val="100000"/>
        <a:buFont typeface="Wingdings" panose="05000000000000000000" pitchFamily="2" charset="2"/>
        <a:buChar char="§"/>
        <a:defRPr sz="3000" b="0" i="0">
          <a:solidFill>
            <a:srgbClr val="4D4D4D"/>
          </a:solidFill>
          <a:latin typeface="+mn-lt"/>
          <a:ea typeface="+mn-ea"/>
          <a:cs typeface="Ubuntu Light"/>
        </a:defRPr>
      </a:lvl3pPr>
      <a:lvl4pPr marL="909638" indent="-223838" algn="l">
        <a:lnSpc>
          <a:spcPct val="100000"/>
        </a:lnSpc>
        <a:spcBef>
          <a:spcPts val="900"/>
        </a:spcBef>
        <a:buClr>
          <a:schemeClr val="bg1">
            <a:lumMod val="75000"/>
          </a:schemeClr>
        </a:buClr>
        <a:buSzPct val="100000"/>
        <a:buFont typeface="Wingdings" panose="05000000000000000000" pitchFamily="2" charset="2"/>
        <a:buChar char="§"/>
        <a:defRPr sz="3000" b="0" i="0">
          <a:solidFill>
            <a:srgbClr val="4D4D4D"/>
          </a:solidFill>
          <a:latin typeface="+mn-lt"/>
          <a:ea typeface="+mn-ea"/>
          <a:cs typeface="Ubuntu Light"/>
        </a:defRPr>
      </a:lvl4pPr>
      <a:lvl5pPr marL="1146175" indent="-236538" algn="l">
        <a:lnSpc>
          <a:spcPct val="100000"/>
        </a:lnSpc>
        <a:spcBef>
          <a:spcPts val="900"/>
        </a:spcBef>
        <a:buClr>
          <a:schemeClr val="bg1">
            <a:lumMod val="75000"/>
          </a:schemeClr>
        </a:buClr>
        <a:buSzPct val="100000"/>
        <a:buFont typeface="Wingdings" panose="05000000000000000000" pitchFamily="2" charset="2"/>
        <a:buChar char="§"/>
        <a:defRPr sz="3000" b="0" i="0">
          <a:solidFill>
            <a:srgbClr val="4D4D4D"/>
          </a:solidFill>
          <a:latin typeface="+mn-lt"/>
          <a:ea typeface="+mn-ea"/>
          <a:cs typeface="Ubuntu Light"/>
        </a:defRPr>
      </a:lvl5pPr>
      <a:lvl6pPr marL="1700784" indent="-182880" algn="l">
        <a:spcBef>
          <a:spcPts val="0"/>
        </a:spcBef>
        <a:buClr>
          <a:schemeClr val="accent5"/>
        </a:buClr>
        <a:buFont typeface="Arial"/>
        <a:buChar char="-"/>
        <a:defRPr sz="2000">
          <a:solidFill>
            <a:schemeClr val="tx1"/>
          </a:solidFill>
          <a:latin typeface="+mn-lt"/>
          <a:ea typeface="+mn-ea"/>
          <a:cs typeface="+mn-cs"/>
        </a:defRPr>
      </a:lvl6pPr>
      <a:lvl7pPr marL="1920240" indent="-182880" algn="l">
        <a:spcBef>
          <a:spcPts val="0"/>
        </a:spcBef>
        <a:buClr>
          <a:schemeClr val="accent6"/>
        </a:buClr>
        <a:buSzPct val="100000"/>
        <a:buFont typeface="Arial"/>
        <a:buChar char="•"/>
        <a:defRPr sz="1800">
          <a:solidFill>
            <a:schemeClr val="tx1"/>
          </a:solidFill>
          <a:latin typeface="+mn-lt"/>
          <a:ea typeface="+mn-ea"/>
          <a:cs typeface="+mn-cs"/>
        </a:defRPr>
      </a:lvl7pPr>
      <a:lvl8pPr marL="2139696" indent="-182880" algn="l">
        <a:spcBef>
          <a:spcPts val="0"/>
        </a:spcBef>
        <a:buClr>
          <a:schemeClr val="accent6"/>
        </a:buClr>
        <a:buFont typeface="Arial"/>
        <a:buChar char="▪"/>
        <a:defRPr sz="1600">
          <a:solidFill>
            <a:schemeClr val="tx1"/>
          </a:solidFill>
          <a:latin typeface="+mn-lt"/>
          <a:ea typeface="+mn-ea"/>
          <a:cs typeface="+mn-cs"/>
        </a:defRPr>
      </a:lvl8pPr>
      <a:lvl9pPr marL="2331720" indent="-182880" algn="l">
        <a:spcBef>
          <a:spcPts val="0"/>
        </a:spcBef>
        <a:buClr>
          <a:schemeClr val="accent6"/>
        </a:buClr>
        <a:buFont typeface="Arial"/>
        <a:buChar char="•"/>
        <a:defRPr sz="1600">
          <a:solidFill>
            <a:schemeClr val="tx1"/>
          </a:solidFill>
          <a:latin typeface="+mn-lt"/>
          <a:ea typeface="+mn-ea"/>
          <a:cs typeface="+mn-cs"/>
        </a:defRPr>
      </a:lvl9pPr>
    </p:bodyStyle>
    <p:otherStyle>
      <a:lvl1pPr marL="0" algn="l">
        <a:defRPr>
          <a:solidFill>
            <a:schemeClr val="tx1"/>
          </a:solidFill>
          <a:latin typeface="+mn-lt"/>
          <a:ea typeface="+mn-ea"/>
          <a:cs typeface="+mn-cs"/>
        </a:defRPr>
      </a:lvl1pPr>
      <a:lvl2pPr marL="457200" algn="l">
        <a:defRPr>
          <a:solidFill>
            <a:schemeClr val="tx1"/>
          </a:solidFill>
          <a:latin typeface="+mn-lt"/>
          <a:ea typeface="+mn-ea"/>
          <a:cs typeface="+mn-cs"/>
        </a:defRPr>
      </a:lvl2pPr>
      <a:lvl3pPr marL="914400" algn="l">
        <a:defRPr>
          <a:solidFill>
            <a:schemeClr val="tx1"/>
          </a:solidFill>
          <a:latin typeface="+mn-lt"/>
          <a:ea typeface="+mn-ea"/>
          <a:cs typeface="+mn-cs"/>
        </a:defRPr>
      </a:lvl3pPr>
      <a:lvl4pPr marL="1371600" algn="l">
        <a:defRPr>
          <a:solidFill>
            <a:schemeClr val="tx1"/>
          </a:solidFill>
          <a:latin typeface="+mn-lt"/>
          <a:ea typeface="+mn-ea"/>
          <a:cs typeface="+mn-cs"/>
        </a:defRPr>
      </a:lvl4pPr>
      <a:lvl5pPr marL="1828800" algn="l">
        <a:defRPr>
          <a:solidFill>
            <a:schemeClr val="tx1"/>
          </a:solidFill>
          <a:latin typeface="+mn-lt"/>
          <a:ea typeface="+mn-ea"/>
          <a:cs typeface="+mn-cs"/>
        </a:defRPr>
      </a:lvl5pPr>
      <a:lvl6pPr marL="2286000" algn="l">
        <a:defRPr>
          <a:solidFill>
            <a:schemeClr val="tx1"/>
          </a:solidFill>
          <a:latin typeface="+mn-lt"/>
          <a:ea typeface="+mn-ea"/>
          <a:cs typeface="+mn-cs"/>
        </a:defRPr>
      </a:lvl6pPr>
      <a:lvl7pPr marL="2743200" algn="l">
        <a:defRPr>
          <a:solidFill>
            <a:schemeClr val="tx1"/>
          </a:solidFill>
          <a:latin typeface="+mn-lt"/>
          <a:ea typeface="+mn-ea"/>
          <a:cs typeface="+mn-cs"/>
        </a:defRPr>
      </a:lvl7pPr>
      <a:lvl8pPr marL="3200400" algn="l">
        <a:defRPr>
          <a:solidFill>
            <a:schemeClr val="tx1"/>
          </a:solidFill>
          <a:latin typeface="+mn-lt"/>
          <a:ea typeface="+mn-ea"/>
          <a:cs typeface="+mn-cs"/>
        </a:defRPr>
      </a:lvl8pPr>
      <a:lvl9pPr marL="3657600" algn="l">
        <a:defRPr>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agenda.infn.it/event/51984/"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43.png"/><Relationship Id="rId11" Type="http://schemas.openxmlformats.org/officeDocument/2006/relationships/hyperlink" Target="https://fluka.cern/tools/linebuilder" TargetMode="External"/><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hyperlink" Target="https://fluka.cern/" TargetMode="External"/><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3.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hyperlink" Target="https://cds.cern.ch/record/825806/" TargetMode="External"/><Relationship Id="rId2" Type="http://schemas.openxmlformats.org/officeDocument/2006/relationships/image" Target="../media/image87.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3.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hyperlink" Target="https://cds.cern.ch/record/1112575?ln=en"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3.xml"/><Relationship Id="rId4" Type="http://schemas.openxmlformats.org/officeDocument/2006/relationships/image" Target="../media/image95.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indico.cern.ch/category/9178" TargetMode="External"/><Relationship Id="rId2" Type="http://schemas.openxmlformats.org/officeDocument/2006/relationships/hyperlink" Target="https://cern.ch/fluka-forum" TargetMode="Externa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3.xml"/><Relationship Id="rId4" Type="http://schemas.openxmlformats.org/officeDocument/2006/relationships/image" Target="../media/image106.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3.xml"/><Relationship Id="rId5" Type="http://schemas.openxmlformats.org/officeDocument/2006/relationships/image" Target="../media/image110.png"/><Relationship Id="rId4" Type="http://schemas.openxmlformats.org/officeDocument/2006/relationships/image" Target="../media/image109.png"/></Relationships>
</file>

<file path=ppt/slides/_rels/slide5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47.png"/><Relationship Id="rId1" Type="http://schemas.openxmlformats.org/officeDocument/2006/relationships/slideLayout" Target="../slideLayouts/slideLayout3.xml"/><Relationship Id="rId6" Type="http://schemas.openxmlformats.org/officeDocument/2006/relationships/image" Target="../media/image113.png"/><Relationship Id="rId5" Type="http://schemas.openxmlformats.org/officeDocument/2006/relationships/image" Target="../media/image82.png"/><Relationship Id="rId4" Type="http://schemas.openxmlformats.org/officeDocument/2006/relationships/image" Target="../media/image112.png"/></Relationships>
</file>

<file path=ppt/slides/_rels/slide5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flair.cern/" TargetMode="Externa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3.xml"/><Relationship Id="rId4" Type="http://schemas.openxmlformats.org/officeDocument/2006/relationships/image" Target="../media/image12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0000D-D39C-4CD7-A798-04DE29605D17}"/>
              </a:ext>
            </a:extLst>
          </p:cNvPr>
          <p:cNvSpPr>
            <a:spLocks noGrp="1"/>
          </p:cNvSpPr>
          <p:nvPr>
            <p:ph type="title"/>
          </p:nvPr>
        </p:nvSpPr>
        <p:spPr>
          <a:xfrm>
            <a:off x="575733" y="1268760"/>
            <a:ext cx="7450667" cy="1826363"/>
          </a:xfrm>
        </p:spPr>
        <p:txBody>
          <a:bodyPr/>
          <a:lstStyle/>
          <a:p>
            <a:r>
              <a:rPr lang="en-US" noProof="0" dirty="0"/>
              <a:t>An overview of FLUKA</a:t>
            </a:r>
          </a:p>
        </p:txBody>
      </p:sp>
      <p:sp>
        <p:nvSpPr>
          <p:cNvPr id="3" name="Text Placeholder 2">
            <a:extLst>
              <a:ext uri="{FF2B5EF4-FFF2-40B4-BE49-F238E27FC236}">
                <a16:creationId xmlns:a16="http://schemas.microsoft.com/office/drawing/2014/main" id="{B78FE614-4D22-49B1-B2EB-6F6E210BEED0}"/>
              </a:ext>
            </a:extLst>
          </p:cNvPr>
          <p:cNvSpPr>
            <a:spLocks noGrp="1"/>
          </p:cNvSpPr>
          <p:nvPr>
            <p:ph type="body" idx="1"/>
          </p:nvPr>
        </p:nvSpPr>
        <p:spPr>
          <a:xfrm>
            <a:off x="575733" y="3441490"/>
            <a:ext cx="7176451" cy="2270804"/>
          </a:xfrm>
        </p:spPr>
        <p:txBody>
          <a:bodyPr>
            <a:normAutofit/>
          </a:bodyPr>
          <a:lstStyle/>
          <a:p>
            <a:pPr>
              <a:spcAft>
                <a:spcPts val="1800"/>
              </a:spcAft>
            </a:pPr>
            <a:r>
              <a:rPr lang="en-US" sz="2000" b="1" noProof="0" dirty="0"/>
              <a:t>Daniele Calzolari (CERN SY-STI-BMI)</a:t>
            </a:r>
            <a:br>
              <a:rPr lang="en-US" sz="2000" b="1" noProof="0" dirty="0"/>
            </a:br>
            <a:r>
              <a:rPr lang="en-US" sz="1600" i="1" noProof="0" dirty="0"/>
              <a:t>with material from previous lectures by G. Lerner, A. Lechner, F. Salvat Pujol, F. Cerutti</a:t>
            </a:r>
            <a:endParaRPr lang="en-US" sz="2000" i="1" noProof="0" dirty="0"/>
          </a:p>
          <a:p>
            <a:pPr>
              <a:spcAft>
                <a:spcPts val="1800"/>
              </a:spcAft>
            </a:pPr>
            <a:r>
              <a:rPr lang="en-US" sz="2000" noProof="0" dirty="0"/>
              <a:t>An overview of FLUKA</a:t>
            </a:r>
            <a:br>
              <a:rPr lang="en-US" sz="2000" noProof="0" dirty="0"/>
            </a:br>
            <a:r>
              <a:rPr lang="en-US" sz="2000" noProof="0" dirty="0">
                <a:hlinkClick r:id="rId2"/>
              </a:rPr>
              <a:t>https://agenda.infn.it/event/51984/</a:t>
            </a:r>
            <a:endParaRPr lang="en-US" sz="2000" noProof="0" dirty="0"/>
          </a:p>
          <a:p>
            <a:pPr>
              <a:spcAft>
                <a:spcPts val="1800"/>
              </a:spcAft>
            </a:pPr>
            <a:r>
              <a:rPr lang="en-US" sz="2000" noProof="0" dirty="0"/>
              <a:t>Roma 4/5/2026</a:t>
            </a:r>
          </a:p>
          <a:p>
            <a:endParaRPr lang="en-US" noProof="0" dirty="0"/>
          </a:p>
        </p:txBody>
      </p:sp>
      <p:pic>
        <p:nvPicPr>
          <p:cNvPr id="5" name="Picture 4" descr="A blue circle with black text and a tree branch&#10;&#10;AI-generated content may be incorrect.">
            <a:extLst>
              <a:ext uri="{FF2B5EF4-FFF2-40B4-BE49-F238E27FC236}">
                <a16:creationId xmlns:a16="http://schemas.microsoft.com/office/drawing/2014/main" id="{0331D881-7F64-A13B-279C-615A7E2494C2}"/>
              </a:ext>
            </a:extLst>
          </p:cNvPr>
          <p:cNvPicPr>
            <a:picLocks noChangeAspect="1"/>
          </p:cNvPicPr>
          <p:nvPr/>
        </p:nvPicPr>
        <p:blipFill>
          <a:blip r:embed="rId3"/>
          <a:stretch>
            <a:fillRect/>
          </a:stretch>
        </p:blipFill>
        <p:spPr>
          <a:xfrm>
            <a:off x="4007768" y="5424373"/>
            <a:ext cx="1067580" cy="873664"/>
          </a:xfrm>
          <a:prstGeom prst="rect">
            <a:avLst/>
          </a:prstGeom>
        </p:spPr>
      </p:pic>
    </p:spTree>
    <p:extLst>
      <p:ext uri="{BB962C8B-B14F-4D97-AF65-F5344CB8AC3E}">
        <p14:creationId xmlns:p14="http://schemas.microsoft.com/office/powerpoint/2010/main" val="20426667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31757-0C6B-7F3D-9937-E6099FBDD1AC}"/>
              </a:ext>
            </a:extLst>
          </p:cNvPr>
          <p:cNvSpPr>
            <a:spLocks noGrp="1"/>
          </p:cNvSpPr>
          <p:nvPr>
            <p:ph type="title"/>
          </p:nvPr>
        </p:nvSpPr>
        <p:spPr/>
        <p:txBody>
          <a:bodyPr/>
          <a:lstStyle/>
          <a:p>
            <a:r>
              <a:rPr lang="en-US" noProof="0" dirty="0"/>
              <a:t>Application: transport problem</a:t>
            </a:r>
          </a:p>
        </p:txBody>
      </p:sp>
      <p:sp>
        <p:nvSpPr>
          <p:cNvPr id="3" name="Date Placeholder 2">
            <a:extLst>
              <a:ext uri="{FF2B5EF4-FFF2-40B4-BE49-F238E27FC236}">
                <a16:creationId xmlns:a16="http://schemas.microsoft.com/office/drawing/2014/main" id="{A7557C8C-F7E1-7BD3-1F73-9FF095BCB2F1}"/>
              </a:ext>
            </a:extLst>
          </p:cNvPr>
          <p:cNvSpPr>
            <a:spLocks noGrp="1"/>
          </p:cNvSpPr>
          <p:nvPr>
            <p:ph type="dt" sz="half" idx="10"/>
          </p:nvPr>
        </p:nvSpPr>
        <p:spPr/>
        <p:txBody>
          <a:bodyPr/>
          <a:lstStyle/>
          <a:p>
            <a:pPr>
              <a:defRPr/>
            </a:pPr>
            <a:r>
              <a:rPr lang="en-US" noProof="0" dirty="0"/>
              <a:t>04/05/2026</a:t>
            </a:r>
          </a:p>
        </p:txBody>
      </p:sp>
      <p:sp>
        <p:nvSpPr>
          <p:cNvPr id="4" name="Footer Placeholder 3">
            <a:extLst>
              <a:ext uri="{FF2B5EF4-FFF2-40B4-BE49-F238E27FC236}">
                <a16:creationId xmlns:a16="http://schemas.microsoft.com/office/drawing/2014/main" id="{E33125B7-EA6A-F8F4-6058-6F039B9A9131}"/>
              </a:ext>
            </a:extLst>
          </p:cNvPr>
          <p:cNvSpPr>
            <a:spLocks noGrp="1"/>
          </p:cNvSpPr>
          <p:nvPr>
            <p:ph type="ftr" sz="quarter" idx="11"/>
          </p:nvPr>
        </p:nvSpPr>
        <p:spPr/>
        <p:txBody>
          <a:bodyPr/>
          <a:lstStyle/>
          <a:p>
            <a:pPr>
              <a:defRPr/>
            </a:pPr>
            <a:r>
              <a:rPr lang="en-US" noProof="0" dirty="0"/>
              <a:t>D. Calzolari</a:t>
            </a:r>
          </a:p>
        </p:txBody>
      </p:sp>
      <p:sp>
        <p:nvSpPr>
          <p:cNvPr id="5" name="Slide Number Placeholder 4">
            <a:extLst>
              <a:ext uri="{FF2B5EF4-FFF2-40B4-BE49-F238E27FC236}">
                <a16:creationId xmlns:a16="http://schemas.microsoft.com/office/drawing/2014/main" id="{969F0FA9-28F1-1587-1381-C61F2A8611D7}"/>
              </a:ext>
            </a:extLst>
          </p:cNvPr>
          <p:cNvSpPr>
            <a:spLocks noGrp="1"/>
          </p:cNvSpPr>
          <p:nvPr>
            <p:ph type="sldNum" sz="quarter" idx="12"/>
          </p:nvPr>
        </p:nvSpPr>
        <p:spPr/>
        <p:txBody>
          <a:bodyPr/>
          <a:lstStyle/>
          <a:p>
            <a:pPr>
              <a:defRPr/>
            </a:pPr>
            <a:fld id="{8D6C380F-326D-3C40-9EE7-7FBAB0953422}" type="slidenum">
              <a:rPr lang="en-US" noProof="0" smtClean="0"/>
              <a:t>10</a:t>
            </a:fld>
            <a:endParaRPr lang="en-US" noProof="0" dirty="0"/>
          </a:p>
        </p:txBody>
      </p:sp>
      <p:sp>
        <p:nvSpPr>
          <p:cNvPr id="6" name="Content Placeholder 5">
            <a:extLst>
              <a:ext uri="{FF2B5EF4-FFF2-40B4-BE49-F238E27FC236}">
                <a16:creationId xmlns:a16="http://schemas.microsoft.com/office/drawing/2014/main" id="{6B68E880-6037-FF80-A2AB-22396A1FC73C}"/>
              </a:ext>
            </a:extLst>
          </p:cNvPr>
          <p:cNvSpPr>
            <a:spLocks noGrp="1"/>
          </p:cNvSpPr>
          <p:nvPr>
            <p:ph sz="quarter" idx="13"/>
          </p:nvPr>
        </p:nvSpPr>
        <p:spPr>
          <a:xfrm>
            <a:off x="609601" y="1245522"/>
            <a:ext cx="10968567" cy="1535406"/>
          </a:xfrm>
        </p:spPr>
        <p:txBody>
          <a:bodyPr>
            <a:normAutofit/>
          </a:bodyPr>
          <a:lstStyle/>
          <a:p>
            <a:r>
              <a:rPr lang="en-US" sz="2000" noProof="0" dirty="0"/>
              <a:t>Given a particle density n</a:t>
            </a:r>
            <a:r>
              <a:rPr lang="en-US" sz="2000" baseline="-25000" noProof="0" dirty="0"/>
              <a:t>0</a:t>
            </a:r>
            <a:r>
              <a:rPr lang="en-US" sz="2000" noProof="0" dirty="0"/>
              <a:t>(</a:t>
            </a:r>
            <a:r>
              <a:rPr lang="en-US" sz="2000" noProof="0" dirty="0" err="1"/>
              <a:t>r,E,Ω,t</a:t>
            </a:r>
            <a:r>
              <a:rPr lang="en-US" sz="2000" noProof="0" dirty="0"/>
              <a:t>=0), determine the radiation field of any given particle species, with different energies E, and directions Ω</a:t>
            </a:r>
          </a:p>
          <a:p>
            <a:endParaRPr lang="en-US" sz="2000" noProof="0" dirty="0"/>
          </a:p>
        </p:txBody>
      </p:sp>
      <p:pic>
        <p:nvPicPr>
          <p:cNvPr id="7" name="Picture 6">
            <a:extLst>
              <a:ext uri="{FF2B5EF4-FFF2-40B4-BE49-F238E27FC236}">
                <a16:creationId xmlns:a16="http://schemas.microsoft.com/office/drawing/2014/main" id="{AD5A12A0-147E-8CDC-3EF0-648FDB761DBD}"/>
              </a:ext>
            </a:extLst>
          </p:cNvPr>
          <p:cNvPicPr/>
          <p:nvPr/>
        </p:nvPicPr>
        <p:blipFill>
          <a:blip r:embed="rId2"/>
          <a:srcRect t="1905"/>
          <a:stretch/>
        </p:blipFill>
        <p:spPr>
          <a:xfrm>
            <a:off x="1487488" y="2155320"/>
            <a:ext cx="9399600" cy="2597040"/>
          </a:xfrm>
          <a:prstGeom prst="rect">
            <a:avLst/>
          </a:prstGeom>
          <a:noFill/>
          <a:ln w="0">
            <a:noFill/>
          </a:ln>
        </p:spPr>
      </p:pic>
      <p:sp>
        <p:nvSpPr>
          <p:cNvPr id="8" name="Oval 7">
            <a:extLst>
              <a:ext uri="{FF2B5EF4-FFF2-40B4-BE49-F238E27FC236}">
                <a16:creationId xmlns:a16="http://schemas.microsoft.com/office/drawing/2014/main" id="{AD9ADD88-BBB4-3BC0-D4C4-30576F8BB03A}"/>
              </a:ext>
            </a:extLst>
          </p:cNvPr>
          <p:cNvSpPr/>
          <p:nvPr/>
        </p:nvSpPr>
        <p:spPr>
          <a:xfrm>
            <a:off x="983712" y="5122158"/>
            <a:ext cx="1800000" cy="540000"/>
          </a:xfrm>
          <a:prstGeom prst="ellipse">
            <a:avLst/>
          </a:prstGeom>
          <a:solidFill>
            <a:srgbClr val="729FCF"/>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r>
              <a:rPr lang="en-US" sz="1800" b="0" u="none" strike="noStrike" noProof="0" dirty="0">
                <a:solidFill>
                  <a:srgbClr val="000000"/>
                </a:solidFill>
                <a:effectLst/>
                <a:uFillTx/>
                <a:latin typeface="Arial"/>
              </a:rPr>
              <a:t>Source particle</a:t>
            </a:r>
          </a:p>
        </p:txBody>
      </p:sp>
      <p:sp>
        <p:nvSpPr>
          <p:cNvPr id="9" name="Oval 8">
            <a:extLst>
              <a:ext uri="{FF2B5EF4-FFF2-40B4-BE49-F238E27FC236}">
                <a16:creationId xmlns:a16="http://schemas.microsoft.com/office/drawing/2014/main" id="{8B5706EA-9621-8974-9B2A-2E7AE1B3CB51}"/>
              </a:ext>
            </a:extLst>
          </p:cNvPr>
          <p:cNvSpPr/>
          <p:nvPr/>
        </p:nvSpPr>
        <p:spPr>
          <a:xfrm>
            <a:off x="3503712" y="5122158"/>
            <a:ext cx="1800000" cy="540000"/>
          </a:xfrm>
          <a:prstGeom prst="ellipse">
            <a:avLst/>
          </a:prstGeom>
          <a:solidFill>
            <a:srgbClr val="729FCF"/>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r>
              <a:rPr lang="en-US" sz="1200" b="0" u="none" strike="noStrike" noProof="0" dirty="0">
                <a:solidFill>
                  <a:srgbClr val="000000"/>
                </a:solidFill>
                <a:effectLst/>
                <a:uFillTx/>
                <a:latin typeface="Arial"/>
              </a:rPr>
              <a:t>Sample step until next interaction</a:t>
            </a:r>
          </a:p>
        </p:txBody>
      </p:sp>
      <p:sp>
        <p:nvSpPr>
          <p:cNvPr id="10" name="Oval 9">
            <a:extLst>
              <a:ext uri="{FF2B5EF4-FFF2-40B4-BE49-F238E27FC236}">
                <a16:creationId xmlns:a16="http://schemas.microsoft.com/office/drawing/2014/main" id="{527D2A9D-23D2-F9DF-B1A7-D0122AB8422A}"/>
              </a:ext>
            </a:extLst>
          </p:cNvPr>
          <p:cNvSpPr/>
          <p:nvPr/>
        </p:nvSpPr>
        <p:spPr>
          <a:xfrm>
            <a:off x="6024072" y="5122518"/>
            <a:ext cx="1800000" cy="540000"/>
          </a:xfrm>
          <a:prstGeom prst="ellipse">
            <a:avLst/>
          </a:prstGeom>
          <a:solidFill>
            <a:srgbClr val="729FCF"/>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r>
              <a:rPr lang="en-US" sz="1200" b="0" u="none" strike="noStrike" noProof="0" dirty="0">
                <a:solidFill>
                  <a:srgbClr val="000000"/>
                </a:solidFill>
                <a:effectLst/>
                <a:uFillTx/>
                <a:latin typeface="Arial"/>
              </a:rPr>
              <a:t>Sample nature of interaction</a:t>
            </a:r>
          </a:p>
        </p:txBody>
      </p:sp>
      <p:sp>
        <p:nvSpPr>
          <p:cNvPr id="11" name="Oval 10">
            <a:extLst>
              <a:ext uri="{FF2B5EF4-FFF2-40B4-BE49-F238E27FC236}">
                <a16:creationId xmlns:a16="http://schemas.microsoft.com/office/drawing/2014/main" id="{FDA6C2F4-6B82-D67B-51DE-88C9F9C90306}"/>
              </a:ext>
            </a:extLst>
          </p:cNvPr>
          <p:cNvSpPr/>
          <p:nvPr/>
        </p:nvSpPr>
        <p:spPr>
          <a:xfrm>
            <a:off x="8544432" y="5122878"/>
            <a:ext cx="1800000" cy="540000"/>
          </a:xfrm>
          <a:prstGeom prst="ellipse">
            <a:avLst/>
          </a:prstGeom>
          <a:solidFill>
            <a:srgbClr val="729FCF"/>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r>
              <a:rPr lang="en-US" sz="1000" b="0" u="none" strike="noStrike" noProof="0" dirty="0">
                <a:solidFill>
                  <a:srgbClr val="000000"/>
                </a:solidFill>
                <a:effectLst/>
                <a:uFillTx/>
                <a:latin typeface="Arial"/>
              </a:rPr>
              <a:t>Sample final state of generated particles</a:t>
            </a:r>
          </a:p>
        </p:txBody>
      </p:sp>
      <p:sp>
        <p:nvSpPr>
          <p:cNvPr id="12" name="Straight Connector 11">
            <a:extLst>
              <a:ext uri="{FF2B5EF4-FFF2-40B4-BE49-F238E27FC236}">
                <a16:creationId xmlns:a16="http://schemas.microsoft.com/office/drawing/2014/main" id="{583B6E83-9243-7DE1-7B96-AFE6D4ACEF89}"/>
              </a:ext>
            </a:extLst>
          </p:cNvPr>
          <p:cNvSpPr/>
          <p:nvPr/>
        </p:nvSpPr>
        <p:spPr>
          <a:xfrm>
            <a:off x="2783712" y="5410158"/>
            <a:ext cx="720000" cy="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en-US" sz="1800" b="0" u="none" strike="noStrike" noProof="0" dirty="0">
              <a:solidFill>
                <a:srgbClr val="000000"/>
              </a:solidFill>
              <a:effectLst/>
              <a:uFillTx/>
              <a:latin typeface="Arial"/>
            </a:endParaRPr>
          </a:p>
        </p:txBody>
      </p:sp>
      <p:sp>
        <p:nvSpPr>
          <p:cNvPr id="13" name="Straight Connector 12">
            <a:extLst>
              <a:ext uri="{FF2B5EF4-FFF2-40B4-BE49-F238E27FC236}">
                <a16:creationId xmlns:a16="http://schemas.microsoft.com/office/drawing/2014/main" id="{A24741B2-5364-2603-4114-E39230234B94}"/>
              </a:ext>
            </a:extLst>
          </p:cNvPr>
          <p:cNvSpPr/>
          <p:nvPr/>
        </p:nvSpPr>
        <p:spPr>
          <a:xfrm>
            <a:off x="5303712" y="5410158"/>
            <a:ext cx="720000" cy="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en-US" sz="1800" b="0" u="none" strike="noStrike" noProof="0" dirty="0">
              <a:solidFill>
                <a:srgbClr val="000000"/>
              </a:solidFill>
              <a:effectLst/>
              <a:uFillTx/>
              <a:latin typeface="Arial"/>
            </a:endParaRPr>
          </a:p>
        </p:txBody>
      </p:sp>
      <p:sp>
        <p:nvSpPr>
          <p:cNvPr id="14" name="Straight Connector 13">
            <a:extLst>
              <a:ext uri="{FF2B5EF4-FFF2-40B4-BE49-F238E27FC236}">
                <a16:creationId xmlns:a16="http://schemas.microsoft.com/office/drawing/2014/main" id="{63DB2471-6BFD-B329-1D77-587CC7790EB3}"/>
              </a:ext>
            </a:extLst>
          </p:cNvPr>
          <p:cNvSpPr/>
          <p:nvPr/>
        </p:nvSpPr>
        <p:spPr>
          <a:xfrm>
            <a:off x="7823712" y="5410158"/>
            <a:ext cx="720000" cy="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en-US" sz="1800" b="0" u="none" strike="noStrike" noProof="0" dirty="0">
              <a:solidFill>
                <a:srgbClr val="000000"/>
              </a:solidFill>
              <a:effectLst/>
              <a:uFillTx/>
              <a:latin typeface="Arial"/>
            </a:endParaRPr>
          </a:p>
        </p:txBody>
      </p:sp>
      <p:sp>
        <p:nvSpPr>
          <p:cNvPr id="15" name="Straight Connector 14">
            <a:extLst>
              <a:ext uri="{FF2B5EF4-FFF2-40B4-BE49-F238E27FC236}">
                <a16:creationId xmlns:a16="http://schemas.microsoft.com/office/drawing/2014/main" id="{9EB876E4-ADC2-6814-8B2C-803B82EF16E8}"/>
              </a:ext>
            </a:extLst>
          </p:cNvPr>
          <p:cNvSpPr/>
          <p:nvPr/>
        </p:nvSpPr>
        <p:spPr>
          <a:xfrm>
            <a:off x="10307712" y="5446158"/>
            <a:ext cx="720000" cy="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en-US" sz="1800" b="0" u="none" strike="noStrike" noProof="0" dirty="0">
              <a:solidFill>
                <a:srgbClr val="000000"/>
              </a:solidFill>
              <a:effectLst/>
              <a:uFillTx/>
              <a:latin typeface="Arial"/>
            </a:endParaRPr>
          </a:p>
        </p:txBody>
      </p:sp>
      <p:sp>
        <p:nvSpPr>
          <p:cNvPr id="16" name="Straight Connector 15">
            <a:extLst>
              <a:ext uri="{FF2B5EF4-FFF2-40B4-BE49-F238E27FC236}">
                <a16:creationId xmlns:a16="http://schemas.microsoft.com/office/drawing/2014/main" id="{475C9FFF-8207-D96E-8BC3-61DFDEAA992A}"/>
              </a:ext>
            </a:extLst>
          </p:cNvPr>
          <p:cNvSpPr/>
          <p:nvPr/>
        </p:nvSpPr>
        <p:spPr>
          <a:xfrm>
            <a:off x="10307712" y="5338158"/>
            <a:ext cx="720000" cy="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en-US" sz="1800" b="0" u="none" strike="noStrike" noProof="0" dirty="0">
              <a:solidFill>
                <a:srgbClr val="000000"/>
              </a:solidFill>
              <a:effectLst/>
              <a:uFillTx/>
              <a:latin typeface="Arial"/>
            </a:endParaRPr>
          </a:p>
        </p:txBody>
      </p:sp>
      <p:sp>
        <p:nvSpPr>
          <p:cNvPr id="17" name="Straight Connector 16">
            <a:extLst>
              <a:ext uri="{FF2B5EF4-FFF2-40B4-BE49-F238E27FC236}">
                <a16:creationId xmlns:a16="http://schemas.microsoft.com/office/drawing/2014/main" id="{E63DCEAD-FA92-3325-4C02-929248C60877}"/>
              </a:ext>
            </a:extLst>
          </p:cNvPr>
          <p:cNvSpPr/>
          <p:nvPr/>
        </p:nvSpPr>
        <p:spPr>
          <a:xfrm flipV="1">
            <a:off x="10271712" y="4762158"/>
            <a:ext cx="0" cy="540000"/>
          </a:xfrm>
          <a:prstGeom prst="line">
            <a:avLst/>
          </a:prstGeom>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en-US" sz="1800" b="0" u="none" strike="noStrike" noProof="0" dirty="0">
              <a:solidFill>
                <a:srgbClr val="000000"/>
              </a:solidFill>
              <a:effectLst/>
              <a:uFillTx/>
              <a:latin typeface="Arial"/>
            </a:endParaRPr>
          </a:p>
        </p:txBody>
      </p:sp>
      <p:sp>
        <p:nvSpPr>
          <p:cNvPr id="18" name="Straight Connector 17">
            <a:extLst>
              <a:ext uri="{FF2B5EF4-FFF2-40B4-BE49-F238E27FC236}">
                <a16:creationId xmlns:a16="http://schemas.microsoft.com/office/drawing/2014/main" id="{AA4E0CC4-BBAA-F763-D6E4-967F5FCD4889}"/>
              </a:ext>
            </a:extLst>
          </p:cNvPr>
          <p:cNvSpPr/>
          <p:nvPr/>
        </p:nvSpPr>
        <p:spPr>
          <a:xfrm flipH="1">
            <a:off x="7463712" y="4762158"/>
            <a:ext cx="2808000" cy="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en-US" sz="1800" b="0" u="none" strike="noStrike" noProof="0" dirty="0">
              <a:solidFill>
                <a:srgbClr val="000000"/>
              </a:solidFill>
              <a:effectLst/>
              <a:uFillTx/>
              <a:latin typeface="Arial"/>
            </a:endParaRPr>
          </a:p>
        </p:txBody>
      </p:sp>
      <p:sp>
        <p:nvSpPr>
          <p:cNvPr id="19" name="Straight Connector 18">
            <a:extLst>
              <a:ext uri="{FF2B5EF4-FFF2-40B4-BE49-F238E27FC236}">
                <a16:creationId xmlns:a16="http://schemas.microsoft.com/office/drawing/2014/main" id="{1F933C08-34DE-A483-076A-DF2F2735E742}"/>
              </a:ext>
            </a:extLst>
          </p:cNvPr>
          <p:cNvSpPr/>
          <p:nvPr/>
        </p:nvSpPr>
        <p:spPr>
          <a:xfrm>
            <a:off x="4403712" y="4762158"/>
            <a:ext cx="3059640" cy="0"/>
          </a:xfrm>
          <a:prstGeom prst="line">
            <a:avLst/>
          </a:prstGeom>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en-US" sz="1800" b="0" u="none" strike="noStrike" noProof="0" dirty="0">
              <a:solidFill>
                <a:srgbClr val="000000"/>
              </a:solidFill>
              <a:effectLst/>
              <a:uFillTx/>
              <a:latin typeface="Arial"/>
            </a:endParaRPr>
          </a:p>
        </p:txBody>
      </p:sp>
      <p:sp>
        <p:nvSpPr>
          <p:cNvPr id="20" name="Straight Connector 19">
            <a:extLst>
              <a:ext uri="{FF2B5EF4-FFF2-40B4-BE49-F238E27FC236}">
                <a16:creationId xmlns:a16="http://schemas.microsoft.com/office/drawing/2014/main" id="{1463A0BC-0FF1-DB1D-23F7-5A54824A9AA3}"/>
              </a:ext>
            </a:extLst>
          </p:cNvPr>
          <p:cNvSpPr/>
          <p:nvPr/>
        </p:nvSpPr>
        <p:spPr>
          <a:xfrm>
            <a:off x="4403712" y="4762158"/>
            <a:ext cx="0" cy="360000"/>
          </a:xfrm>
          <a:prstGeom prst="line">
            <a:avLst/>
          </a:prstGeom>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en-US" sz="1800" b="0" u="none" strike="noStrike" noProof="0" dirty="0">
              <a:solidFill>
                <a:srgbClr val="000000"/>
              </a:solidFill>
              <a:effectLst/>
              <a:uFillTx/>
              <a:latin typeface="Arial"/>
            </a:endParaRPr>
          </a:p>
        </p:txBody>
      </p:sp>
      <p:pic>
        <p:nvPicPr>
          <p:cNvPr id="21" name="Picture 20">
            <a:extLst>
              <a:ext uri="{FF2B5EF4-FFF2-40B4-BE49-F238E27FC236}">
                <a16:creationId xmlns:a16="http://schemas.microsoft.com/office/drawing/2014/main" id="{614EFEA3-74CE-BFE2-A4AE-C6545B3976D8}"/>
              </a:ext>
            </a:extLst>
          </p:cNvPr>
          <p:cNvPicPr/>
          <p:nvPr/>
        </p:nvPicPr>
        <p:blipFill>
          <a:blip r:embed="rId3"/>
          <a:stretch/>
        </p:blipFill>
        <p:spPr>
          <a:xfrm>
            <a:off x="2624592" y="5903718"/>
            <a:ext cx="2568240" cy="248040"/>
          </a:xfrm>
          <a:prstGeom prst="rect">
            <a:avLst/>
          </a:prstGeom>
          <a:noFill/>
          <a:ln w="0">
            <a:noFill/>
          </a:ln>
        </p:spPr>
      </p:pic>
      <p:pic>
        <p:nvPicPr>
          <p:cNvPr id="22" name="Picture 21">
            <a:extLst>
              <a:ext uri="{FF2B5EF4-FFF2-40B4-BE49-F238E27FC236}">
                <a16:creationId xmlns:a16="http://schemas.microsoft.com/office/drawing/2014/main" id="{051E9B92-B0B6-AC6E-5A5E-4700949FFE48}"/>
              </a:ext>
            </a:extLst>
          </p:cNvPr>
          <p:cNvPicPr/>
          <p:nvPr/>
        </p:nvPicPr>
        <p:blipFill>
          <a:blip r:embed="rId4"/>
          <a:stretch/>
        </p:blipFill>
        <p:spPr>
          <a:xfrm>
            <a:off x="6176712" y="5842158"/>
            <a:ext cx="1467000" cy="345600"/>
          </a:xfrm>
          <a:prstGeom prst="rect">
            <a:avLst/>
          </a:prstGeom>
          <a:noFill/>
          <a:ln w="0">
            <a:noFill/>
          </a:ln>
        </p:spPr>
      </p:pic>
    </p:spTree>
    <p:extLst>
      <p:ext uri="{BB962C8B-B14F-4D97-AF65-F5344CB8AC3E}">
        <p14:creationId xmlns:p14="http://schemas.microsoft.com/office/powerpoint/2010/main" val="13226627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87BBC-91F4-DA44-0460-B29A892685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0B8FDC-D827-E6A1-CCE4-9FD6C23503CC}"/>
              </a:ext>
            </a:extLst>
          </p:cNvPr>
          <p:cNvSpPr>
            <a:spLocks noGrp="1"/>
          </p:cNvSpPr>
          <p:nvPr>
            <p:ph type="title"/>
          </p:nvPr>
        </p:nvSpPr>
        <p:spPr/>
        <p:txBody>
          <a:bodyPr/>
          <a:lstStyle/>
          <a:p>
            <a:r>
              <a:rPr lang="en-US" noProof="0" dirty="0"/>
              <a:t>…and charged particles?</a:t>
            </a:r>
          </a:p>
        </p:txBody>
      </p:sp>
      <p:sp>
        <p:nvSpPr>
          <p:cNvPr id="3" name="Date Placeholder 2">
            <a:extLst>
              <a:ext uri="{FF2B5EF4-FFF2-40B4-BE49-F238E27FC236}">
                <a16:creationId xmlns:a16="http://schemas.microsoft.com/office/drawing/2014/main" id="{6F750B76-8865-D273-DD0E-86EF15D40BB4}"/>
              </a:ext>
            </a:extLst>
          </p:cNvPr>
          <p:cNvSpPr>
            <a:spLocks noGrp="1"/>
          </p:cNvSpPr>
          <p:nvPr>
            <p:ph type="dt" sz="half" idx="10"/>
          </p:nvPr>
        </p:nvSpPr>
        <p:spPr/>
        <p:txBody>
          <a:bodyPr/>
          <a:lstStyle/>
          <a:p>
            <a:pPr>
              <a:defRPr/>
            </a:pPr>
            <a:r>
              <a:rPr lang="en-US" noProof="0" dirty="0"/>
              <a:t>04/05/2026</a:t>
            </a:r>
          </a:p>
        </p:txBody>
      </p:sp>
      <p:sp>
        <p:nvSpPr>
          <p:cNvPr id="4" name="Footer Placeholder 3">
            <a:extLst>
              <a:ext uri="{FF2B5EF4-FFF2-40B4-BE49-F238E27FC236}">
                <a16:creationId xmlns:a16="http://schemas.microsoft.com/office/drawing/2014/main" id="{B963DCA6-83E2-FC50-8680-195623F06B25}"/>
              </a:ext>
            </a:extLst>
          </p:cNvPr>
          <p:cNvSpPr>
            <a:spLocks noGrp="1"/>
          </p:cNvSpPr>
          <p:nvPr>
            <p:ph type="ftr" sz="quarter" idx="11"/>
          </p:nvPr>
        </p:nvSpPr>
        <p:spPr/>
        <p:txBody>
          <a:bodyPr/>
          <a:lstStyle/>
          <a:p>
            <a:pPr>
              <a:defRPr/>
            </a:pPr>
            <a:r>
              <a:rPr lang="en-US" noProof="0" dirty="0"/>
              <a:t>D. Calzolari</a:t>
            </a:r>
          </a:p>
        </p:txBody>
      </p:sp>
      <p:sp>
        <p:nvSpPr>
          <p:cNvPr id="5" name="Slide Number Placeholder 4">
            <a:extLst>
              <a:ext uri="{FF2B5EF4-FFF2-40B4-BE49-F238E27FC236}">
                <a16:creationId xmlns:a16="http://schemas.microsoft.com/office/drawing/2014/main" id="{E53EE24A-C17F-9148-46E9-9B853AD21F05}"/>
              </a:ext>
            </a:extLst>
          </p:cNvPr>
          <p:cNvSpPr>
            <a:spLocks noGrp="1"/>
          </p:cNvSpPr>
          <p:nvPr>
            <p:ph type="sldNum" sz="quarter" idx="12"/>
          </p:nvPr>
        </p:nvSpPr>
        <p:spPr/>
        <p:txBody>
          <a:bodyPr/>
          <a:lstStyle/>
          <a:p>
            <a:pPr>
              <a:defRPr/>
            </a:pPr>
            <a:fld id="{8D6C380F-326D-3C40-9EE7-7FBAB0953422}" type="slidenum">
              <a:rPr lang="en-US" noProof="0" smtClean="0"/>
              <a:t>11</a:t>
            </a:fld>
            <a:endParaRPr lang="en-US" noProof="0" dirty="0"/>
          </a:p>
        </p:txBody>
      </p:sp>
      <p:sp>
        <p:nvSpPr>
          <p:cNvPr id="6" name="Content Placeholder 5">
            <a:extLst>
              <a:ext uri="{FF2B5EF4-FFF2-40B4-BE49-F238E27FC236}">
                <a16:creationId xmlns:a16="http://schemas.microsoft.com/office/drawing/2014/main" id="{563CDE29-01CC-EB28-21EF-F6DCAE05EE5C}"/>
              </a:ext>
            </a:extLst>
          </p:cNvPr>
          <p:cNvSpPr>
            <a:spLocks noGrp="1"/>
          </p:cNvSpPr>
          <p:nvPr>
            <p:ph sz="quarter" idx="13"/>
          </p:nvPr>
        </p:nvSpPr>
        <p:spPr>
          <a:xfrm>
            <a:off x="609600" y="3022111"/>
            <a:ext cx="10968567" cy="3046237"/>
          </a:xfrm>
        </p:spPr>
        <p:txBody>
          <a:bodyPr>
            <a:normAutofit/>
          </a:bodyPr>
          <a:lstStyle/>
          <a:p>
            <a:r>
              <a:rPr lang="en-US" sz="2000" noProof="0" dirty="0"/>
              <a:t>Coulomb scattering &amp; ionization losses: charged particles lose energy and interact almost continuously</a:t>
            </a:r>
          </a:p>
          <a:p>
            <a:r>
              <a:rPr lang="en-US" sz="2000" noProof="0" dirty="0"/>
              <a:t>Typical Monte Carlo solution → </a:t>
            </a:r>
            <a:r>
              <a:rPr lang="en-US" sz="2000" b="1" noProof="0" dirty="0">
                <a:solidFill>
                  <a:srgbClr val="FF0000"/>
                </a:solidFill>
              </a:rPr>
              <a:t>condensed history</a:t>
            </a:r>
            <a:r>
              <a:rPr lang="en-US" sz="2000" noProof="0" dirty="0"/>
              <a:t>:</a:t>
            </a:r>
          </a:p>
          <a:p>
            <a:pPr lvl="1"/>
            <a:r>
              <a:rPr lang="en-US" sz="1800" noProof="0" dirty="0"/>
              <a:t>Moliere theory of multiple Coulomb scattering: the cumulated effect of several scattering events is condensed in a distribution</a:t>
            </a:r>
          </a:p>
          <a:p>
            <a:pPr lvl="1"/>
            <a:r>
              <a:rPr lang="en-US" sz="1800" noProof="0" dirty="0"/>
              <a:t>Ionization losses (below the δ-ray threshold) distributed on the track length</a:t>
            </a:r>
          </a:p>
        </p:txBody>
      </p:sp>
      <p:sp>
        <p:nvSpPr>
          <p:cNvPr id="23" name="Oval 22">
            <a:extLst>
              <a:ext uri="{FF2B5EF4-FFF2-40B4-BE49-F238E27FC236}">
                <a16:creationId xmlns:a16="http://schemas.microsoft.com/office/drawing/2014/main" id="{AC88D3AA-3CF0-5A87-B455-C8FD97C6A367}"/>
              </a:ext>
            </a:extLst>
          </p:cNvPr>
          <p:cNvSpPr/>
          <p:nvPr/>
        </p:nvSpPr>
        <p:spPr>
          <a:xfrm>
            <a:off x="720000" y="1715328"/>
            <a:ext cx="1800000" cy="540000"/>
          </a:xfrm>
          <a:prstGeom prst="ellipse">
            <a:avLst/>
          </a:prstGeom>
          <a:solidFill>
            <a:srgbClr val="729FCF"/>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r>
              <a:rPr lang="en-US" sz="1800" b="0" u="none" strike="noStrike" noProof="0" dirty="0">
                <a:solidFill>
                  <a:srgbClr val="000000"/>
                </a:solidFill>
                <a:effectLst/>
                <a:uFillTx/>
                <a:latin typeface="Arial"/>
              </a:rPr>
              <a:t>Source particle</a:t>
            </a:r>
          </a:p>
        </p:txBody>
      </p:sp>
      <p:sp>
        <p:nvSpPr>
          <p:cNvPr id="24" name="Oval 23">
            <a:extLst>
              <a:ext uri="{FF2B5EF4-FFF2-40B4-BE49-F238E27FC236}">
                <a16:creationId xmlns:a16="http://schemas.microsoft.com/office/drawing/2014/main" id="{23E234D0-8B15-870F-3CA6-F6D23D6CA72C}"/>
              </a:ext>
            </a:extLst>
          </p:cNvPr>
          <p:cNvSpPr/>
          <p:nvPr/>
        </p:nvSpPr>
        <p:spPr>
          <a:xfrm>
            <a:off x="3240000" y="1715328"/>
            <a:ext cx="1800000" cy="540000"/>
          </a:xfrm>
          <a:prstGeom prst="ellipse">
            <a:avLst/>
          </a:prstGeom>
          <a:solidFill>
            <a:srgbClr val="729FCF"/>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r>
              <a:rPr lang="en-US" sz="1200" b="0" u="none" strike="noStrike" noProof="0" dirty="0">
                <a:solidFill>
                  <a:srgbClr val="000000"/>
                </a:solidFill>
                <a:effectLst/>
                <a:uFillTx/>
                <a:latin typeface="Arial"/>
              </a:rPr>
              <a:t>Sample step until next interaction</a:t>
            </a:r>
          </a:p>
        </p:txBody>
      </p:sp>
      <p:sp>
        <p:nvSpPr>
          <p:cNvPr id="25" name="Oval 24">
            <a:extLst>
              <a:ext uri="{FF2B5EF4-FFF2-40B4-BE49-F238E27FC236}">
                <a16:creationId xmlns:a16="http://schemas.microsoft.com/office/drawing/2014/main" id="{09CCD21C-E393-4C7B-6652-8420FEB8FC07}"/>
              </a:ext>
            </a:extLst>
          </p:cNvPr>
          <p:cNvSpPr/>
          <p:nvPr/>
        </p:nvSpPr>
        <p:spPr>
          <a:xfrm>
            <a:off x="5760360" y="1715688"/>
            <a:ext cx="1800000" cy="540000"/>
          </a:xfrm>
          <a:prstGeom prst="ellipse">
            <a:avLst/>
          </a:prstGeom>
          <a:solidFill>
            <a:srgbClr val="729FCF"/>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r>
              <a:rPr lang="en-US" sz="1200" b="0" u="none" strike="noStrike" noProof="0" dirty="0">
                <a:solidFill>
                  <a:srgbClr val="000000"/>
                </a:solidFill>
                <a:effectLst/>
                <a:uFillTx/>
                <a:latin typeface="Arial"/>
              </a:rPr>
              <a:t>Sample nature of interaction</a:t>
            </a:r>
          </a:p>
        </p:txBody>
      </p:sp>
      <p:sp>
        <p:nvSpPr>
          <p:cNvPr id="26" name="Oval 25">
            <a:extLst>
              <a:ext uri="{FF2B5EF4-FFF2-40B4-BE49-F238E27FC236}">
                <a16:creationId xmlns:a16="http://schemas.microsoft.com/office/drawing/2014/main" id="{A57C45A4-42E3-B055-DC4C-D47C9BBB03E8}"/>
              </a:ext>
            </a:extLst>
          </p:cNvPr>
          <p:cNvSpPr/>
          <p:nvPr/>
        </p:nvSpPr>
        <p:spPr>
          <a:xfrm>
            <a:off x="8280720" y="1716048"/>
            <a:ext cx="1800000" cy="540000"/>
          </a:xfrm>
          <a:prstGeom prst="ellipse">
            <a:avLst/>
          </a:prstGeom>
          <a:solidFill>
            <a:srgbClr val="729FCF"/>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r>
              <a:rPr lang="en-US" sz="1000" b="0" u="none" strike="noStrike" noProof="0" dirty="0">
                <a:solidFill>
                  <a:srgbClr val="000000"/>
                </a:solidFill>
                <a:effectLst/>
                <a:uFillTx/>
                <a:latin typeface="Arial"/>
              </a:rPr>
              <a:t>Sample final state of generated particles</a:t>
            </a:r>
          </a:p>
        </p:txBody>
      </p:sp>
      <p:sp>
        <p:nvSpPr>
          <p:cNvPr id="27" name="Straight Connector 26">
            <a:extLst>
              <a:ext uri="{FF2B5EF4-FFF2-40B4-BE49-F238E27FC236}">
                <a16:creationId xmlns:a16="http://schemas.microsoft.com/office/drawing/2014/main" id="{FA9A1427-D035-8FB2-6E4D-E972DB5337E1}"/>
              </a:ext>
            </a:extLst>
          </p:cNvPr>
          <p:cNvSpPr/>
          <p:nvPr/>
        </p:nvSpPr>
        <p:spPr>
          <a:xfrm>
            <a:off x="2520000" y="2003328"/>
            <a:ext cx="720000" cy="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en-US" sz="1800" b="0" u="none" strike="noStrike" noProof="0" dirty="0">
              <a:solidFill>
                <a:srgbClr val="000000"/>
              </a:solidFill>
              <a:effectLst/>
              <a:uFillTx/>
              <a:latin typeface="Arial"/>
            </a:endParaRPr>
          </a:p>
        </p:txBody>
      </p:sp>
      <p:sp>
        <p:nvSpPr>
          <p:cNvPr id="28" name="Straight Connector 27">
            <a:extLst>
              <a:ext uri="{FF2B5EF4-FFF2-40B4-BE49-F238E27FC236}">
                <a16:creationId xmlns:a16="http://schemas.microsoft.com/office/drawing/2014/main" id="{2B75F3F4-FCAC-6BCE-0137-8982CD776DD1}"/>
              </a:ext>
            </a:extLst>
          </p:cNvPr>
          <p:cNvSpPr/>
          <p:nvPr/>
        </p:nvSpPr>
        <p:spPr>
          <a:xfrm>
            <a:off x="5040000" y="2003328"/>
            <a:ext cx="720000" cy="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en-US" sz="1800" b="0" u="none" strike="noStrike" noProof="0" dirty="0">
              <a:solidFill>
                <a:srgbClr val="000000"/>
              </a:solidFill>
              <a:effectLst/>
              <a:uFillTx/>
              <a:latin typeface="Arial"/>
            </a:endParaRPr>
          </a:p>
        </p:txBody>
      </p:sp>
      <p:sp>
        <p:nvSpPr>
          <p:cNvPr id="29" name="Straight Connector 28">
            <a:extLst>
              <a:ext uri="{FF2B5EF4-FFF2-40B4-BE49-F238E27FC236}">
                <a16:creationId xmlns:a16="http://schemas.microsoft.com/office/drawing/2014/main" id="{18ABBBC3-D892-E42A-627B-26A96DAB2C13}"/>
              </a:ext>
            </a:extLst>
          </p:cNvPr>
          <p:cNvSpPr/>
          <p:nvPr/>
        </p:nvSpPr>
        <p:spPr>
          <a:xfrm>
            <a:off x="7560000" y="2003328"/>
            <a:ext cx="720000" cy="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en-US" sz="1800" b="0" u="none" strike="noStrike" noProof="0" dirty="0">
              <a:solidFill>
                <a:srgbClr val="000000"/>
              </a:solidFill>
              <a:effectLst/>
              <a:uFillTx/>
              <a:latin typeface="Arial"/>
            </a:endParaRPr>
          </a:p>
        </p:txBody>
      </p:sp>
      <p:sp>
        <p:nvSpPr>
          <p:cNvPr id="30" name="Straight Connector 29">
            <a:extLst>
              <a:ext uri="{FF2B5EF4-FFF2-40B4-BE49-F238E27FC236}">
                <a16:creationId xmlns:a16="http://schemas.microsoft.com/office/drawing/2014/main" id="{96559F99-3F55-E4DC-94E9-D3454A480112}"/>
              </a:ext>
            </a:extLst>
          </p:cNvPr>
          <p:cNvSpPr/>
          <p:nvPr/>
        </p:nvSpPr>
        <p:spPr>
          <a:xfrm>
            <a:off x="10044000" y="2039328"/>
            <a:ext cx="720000" cy="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en-US" sz="1800" b="0" u="none" strike="noStrike" noProof="0" dirty="0">
              <a:solidFill>
                <a:srgbClr val="000000"/>
              </a:solidFill>
              <a:effectLst/>
              <a:uFillTx/>
              <a:latin typeface="Arial"/>
            </a:endParaRPr>
          </a:p>
        </p:txBody>
      </p:sp>
      <p:sp>
        <p:nvSpPr>
          <p:cNvPr id="31" name="Straight Connector 30">
            <a:extLst>
              <a:ext uri="{FF2B5EF4-FFF2-40B4-BE49-F238E27FC236}">
                <a16:creationId xmlns:a16="http://schemas.microsoft.com/office/drawing/2014/main" id="{67026C60-F82A-FD17-FDA3-C9595E9F8D34}"/>
              </a:ext>
            </a:extLst>
          </p:cNvPr>
          <p:cNvSpPr/>
          <p:nvPr/>
        </p:nvSpPr>
        <p:spPr>
          <a:xfrm>
            <a:off x="10044000" y="1931328"/>
            <a:ext cx="720000" cy="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en-US" sz="1800" b="0" u="none" strike="noStrike" noProof="0" dirty="0">
              <a:solidFill>
                <a:srgbClr val="000000"/>
              </a:solidFill>
              <a:effectLst/>
              <a:uFillTx/>
              <a:latin typeface="Arial"/>
            </a:endParaRPr>
          </a:p>
        </p:txBody>
      </p:sp>
      <p:sp>
        <p:nvSpPr>
          <p:cNvPr id="32" name="Straight Connector 31">
            <a:extLst>
              <a:ext uri="{FF2B5EF4-FFF2-40B4-BE49-F238E27FC236}">
                <a16:creationId xmlns:a16="http://schemas.microsoft.com/office/drawing/2014/main" id="{C317E144-BEFD-2DA3-DBDC-419F372BA2D2}"/>
              </a:ext>
            </a:extLst>
          </p:cNvPr>
          <p:cNvSpPr/>
          <p:nvPr/>
        </p:nvSpPr>
        <p:spPr>
          <a:xfrm flipV="1">
            <a:off x="10008000" y="1355328"/>
            <a:ext cx="0" cy="540000"/>
          </a:xfrm>
          <a:prstGeom prst="line">
            <a:avLst/>
          </a:prstGeom>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en-US" sz="1800" b="0" u="none" strike="noStrike" noProof="0" dirty="0">
              <a:solidFill>
                <a:srgbClr val="000000"/>
              </a:solidFill>
              <a:effectLst/>
              <a:uFillTx/>
              <a:latin typeface="Arial"/>
            </a:endParaRPr>
          </a:p>
        </p:txBody>
      </p:sp>
      <p:sp>
        <p:nvSpPr>
          <p:cNvPr id="33" name="Straight Connector 32">
            <a:extLst>
              <a:ext uri="{FF2B5EF4-FFF2-40B4-BE49-F238E27FC236}">
                <a16:creationId xmlns:a16="http://schemas.microsoft.com/office/drawing/2014/main" id="{94FE5A34-6890-F429-E7DE-B466C1CAF7E0}"/>
              </a:ext>
            </a:extLst>
          </p:cNvPr>
          <p:cNvSpPr/>
          <p:nvPr/>
        </p:nvSpPr>
        <p:spPr>
          <a:xfrm flipH="1">
            <a:off x="7200000" y="1355328"/>
            <a:ext cx="2808000" cy="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en-US" sz="1800" b="0" u="none" strike="noStrike" noProof="0" dirty="0">
              <a:solidFill>
                <a:srgbClr val="000000"/>
              </a:solidFill>
              <a:effectLst/>
              <a:uFillTx/>
              <a:latin typeface="Arial"/>
            </a:endParaRPr>
          </a:p>
        </p:txBody>
      </p:sp>
      <p:sp>
        <p:nvSpPr>
          <p:cNvPr id="34" name="Straight Connector 33">
            <a:extLst>
              <a:ext uri="{FF2B5EF4-FFF2-40B4-BE49-F238E27FC236}">
                <a16:creationId xmlns:a16="http://schemas.microsoft.com/office/drawing/2014/main" id="{8A0358F3-7505-52A0-F3DC-87EF85376DB2}"/>
              </a:ext>
            </a:extLst>
          </p:cNvPr>
          <p:cNvSpPr/>
          <p:nvPr/>
        </p:nvSpPr>
        <p:spPr>
          <a:xfrm>
            <a:off x="4140000" y="1355328"/>
            <a:ext cx="3059640" cy="0"/>
          </a:xfrm>
          <a:prstGeom prst="line">
            <a:avLst/>
          </a:prstGeom>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en-US" sz="1800" b="0" u="none" strike="noStrike" noProof="0" dirty="0">
              <a:solidFill>
                <a:srgbClr val="000000"/>
              </a:solidFill>
              <a:effectLst/>
              <a:uFillTx/>
              <a:latin typeface="Arial"/>
            </a:endParaRPr>
          </a:p>
        </p:txBody>
      </p:sp>
      <p:sp>
        <p:nvSpPr>
          <p:cNvPr id="35" name="Straight Connector 34">
            <a:extLst>
              <a:ext uri="{FF2B5EF4-FFF2-40B4-BE49-F238E27FC236}">
                <a16:creationId xmlns:a16="http://schemas.microsoft.com/office/drawing/2014/main" id="{E6283222-8B66-2AB2-3D15-A1F04F9D706B}"/>
              </a:ext>
            </a:extLst>
          </p:cNvPr>
          <p:cNvSpPr/>
          <p:nvPr/>
        </p:nvSpPr>
        <p:spPr>
          <a:xfrm>
            <a:off x="4140000" y="1355328"/>
            <a:ext cx="0" cy="360000"/>
          </a:xfrm>
          <a:prstGeom prst="line">
            <a:avLst/>
          </a:prstGeom>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en-US" sz="1800" b="0" u="none" strike="noStrike" noProof="0" dirty="0">
              <a:solidFill>
                <a:srgbClr val="000000"/>
              </a:solidFill>
              <a:effectLst/>
              <a:uFillTx/>
              <a:latin typeface="Arial"/>
            </a:endParaRPr>
          </a:p>
        </p:txBody>
      </p:sp>
      <p:pic>
        <p:nvPicPr>
          <p:cNvPr id="36" name="Picture 35">
            <a:extLst>
              <a:ext uri="{FF2B5EF4-FFF2-40B4-BE49-F238E27FC236}">
                <a16:creationId xmlns:a16="http://schemas.microsoft.com/office/drawing/2014/main" id="{AA415D81-388F-9F46-6EEA-D1852724C593}"/>
              </a:ext>
            </a:extLst>
          </p:cNvPr>
          <p:cNvPicPr/>
          <p:nvPr/>
        </p:nvPicPr>
        <p:blipFill>
          <a:blip r:embed="rId2"/>
          <a:stretch/>
        </p:blipFill>
        <p:spPr>
          <a:xfrm>
            <a:off x="2360880" y="2496888"/>
            <a:ext cx="2568240" cy="248040"/>
          </a:xfrm>
          <a:prstGeom prst="rect">
            <a:avLst/>
          </a:prstGeom>
          <a:noFill/>
          <a:ln w="0">
            <a:noFill/>
          </a:ln>
        </p:spPr>
      </p:pic>
      <p:pic>
        <p:nvPicPr>
          <p:cNvPr id="37" name="Picture 36">
            <a:extLst>
              <a:ext uri="{FF2B5EF4-FFF2-40B4-BE49-F238E27FC236}">
                <a16:creationId xmlns:a16="http://schemas.microsoft.com/office/drawing/2014/main" id="{C7C78A5A-C67B-D58B-D48B-2ECB4DA26B28}"/>
              </a:ext>
            </a:extLst>
          </p:cNvPr>
          <p:cNvPicPr/>
          <p:nvPr/>
        </p:nvPicPr>
        <p:blipFill>
          <a:blip r:embed="rId3"/>
          <a:stretch/>
        </p:blipFill>
        <p:spPr>
          <a:xfrm>
            <a:off x="5913000" y="2435328"/>
            <a:ext cx="1467000" cy="345600"/>
          </a:xfrm>
          <a:prstGeom prst="rect">
            <a:avLst/>
          </a:prstGeom>
          <a:noFill/>
          <a:ln w="0">
            <a:noFill/>
          </a:ln>
        </p:spPr>
      </p:pic>
    </p:spTree>
    <p:extLst>
      <p:ext uri="{BB962C8B-B14F-4D97-AF65-F5344CB8AC3E}">
        <p14:creationId xmlns:p14="http://schemas.microsoft.com/office/powerpoint/2010/main" val="3691799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PlaceHolder 1"/>
          <p:cNvSpPr>
            <a:spLocks noGrp="1"/>
          </p:cNvSpPr>
          <p:nvPr>
            <p:ph type="title"/>
          </p:nvPr>
        </p:nvSpPr>
        <p:spPr>
          <a:noFill/>
          <a:ln w="0">
            <a:noFill/>
          </a:ln>
        </p:spPr>
        <p:txBody>
          <a:bodyPr lIns="91440" tIns="45720" rIns="91440" bIns="45720" anchor="ctr">
            <a:normAutofit/>
          </a:bodyPr>
          <a:lstStyle/>
          <a:p>
            <a:r>
              <a:rPr lang="en-US" noProof="0" dirty="0"/>
              <a:t>How to solve the transport problem?</a:t>
            </a:r>
          </a:p>
        </p:txBody>
      </p:sp>
      <p:sp>
        <p:nvSpPr>
          <p:cNvPr id="7" name="PlaceHolder 6"/>
          <p:cNvSpPr>
            <a:spLocks noGrp="1"/>
          </p:cNvSpPr>
          <p:nvPr>
            <p:ph type="sldNum" sz="quarter" idx="12"/>
          </p:nvPr>
        </p:nvSpPr>
        <p:spPr/>
        <p:txBody>
          <a:bodyPr/>
          <a:lstStyle/>
          <a:p>
            <a:fld id="{28BA6694-DB3A-4691-A9C8-B900F0600014}" type="slidenum">
              <a:rPr lang="en-US" noProof="0" smtClean="0"/>
              <a:pPr/>
              <a:t>12</a:t>
            </a:fld>
            <a:endParaRPr lang="en-US" noProof="0" dirty="0"/>
          </a:p>
        </p:txBody>
      </p:sp>
      <p:sp>
        <p:nvSpPr>
          <p:cNvPr id="197" name="PlaceHolder 2"/>
          <p:cNvSpPr>
            <a:spLocks noGrp="1"/>
          </p:cNvSpPr>
          <p:nvPr>
            <p:ph sz="quarter" idx="13"/>
          </p:nvPr>
        </p:nvSpPr>
        <p:spPr>
          <a:noFill/>
          <a:ln w="0">
            <a:noFill/>
          </a:ln>
        </p:spPr>
        <p:txBody>
          <a:bodyPr lIns="91440" tIns="45720" rIns="91440" bIns="45720" anchor="t">
            <a:noAutofit/>
          </a:bodyPr>
          <a:lstStyle/>
          <a:p>
            <a:r>
              <a:rPr lang="en-US" sz="2400" noProof="0" dirty="0"/>
              <a:t>Several solution strategies for the transport problem:</a:t>
            </a:r>
          </a:p>
          <a:p>
            <a:pPr lvl="1"/>
            <a:r>
              <a:rPr lang="en-US" sz="1800" noProof="0" dirty="0"/>
              <a:t>Analytical: only restricted geometries and interaction models</a:t>
            </a:r>
          </a:p>
          <a:p>
            <a:pPr lvl="1"/>
            <a:r>
              <a:rPr lang="en-US" sz="1800" noProof="0" dirty="0"/>
              <a:t>Spectral: with symmetries, expand in appropriate basis functions. Restricted cases</a:t>
            </a:r>
          </a:p>
          <a:p>
            <a:pPr lvl="1"/>
            <a:r>
              <a:rPr lang="en-US" sz="1800" noProof="0" dirty="0"/>
              <a:t>Numerical quadrature integration: inefficient in high-dimensional integrals</a:t>
            </a:r>
          </a:p>
          <a:p>
            <a:pPr lvl="1"/>
            <a:r>
              <a:rPr lang="en-US" sz="1800" noProof="0" dirty="0"/>
              <a:t>Monte Carlo: general, efficient for arbitrary geometries and radiation fields</a:t>
            </a:r>
          </a:p>
          <a:p>
            <a:r>
              <a:rPr lang="en-US" sz="2400" noProof="0" dirty="0"/>
              <a:t>Generic Monte Carlo problem: P is a probability measure, g is a function of the random variable</a:t>
            </a:r>
          </a:p>
          <a:p>
            <a:endParaRPr lang="en-US" sz="2400" noProof="0" dirty="0"/>
          </a:p>
        </p:txBody>
      </p:sp>
      <p:sp>
        <p:nvSpPr>
          <p:cNvPr id="200" name="PlaceHolder 4"/>
          <p:cNvSpPr>
            <a:spLocks noGrp="1"/>
          </p:cNvSpPr>
          <p:nvPr>
            <p:ph idx="4294967295"/>
          </p:nvPr>
        </p:nvSpPr>
        <p:spPr>
          <a:xfrm>
            <a:off x="7512050" y="4125913"/>
            <a:ext cx="4679950" cy="1682750"/>
          </a:xfrm>
          <a:prstGeom prst="rect">
            <a:avLst/>
          </a:prstGeom>
          <a:noFill/>
          <a:ln w="0">
            <a:noFill/>
          </a:ln>
        </p:spPr>
        <p:txBody>
          <a:bodyPr lIns="91440" tIns="45720" rIns="91440" bIns="45720" anchor="t">
            <a:normAutofit/>
          </a:bodyPr>
          <a:lstStyle/>
          <a:p>
            <a:pPr marL="450900" indent="-342900" algn="just">
              <a:spcBef>
                <a:spcPts val="283"/>
              </a:spcBef>
              <a:spcAft>
                <a:spcPts val="283"/>
              </a:spcAft>
              <a:buClr>
                <a:srgbClr val="3871A8"/>
              </a:buClr>
              <a:buFont typeface="+mj-lt"/>
              <a:buAutoNum type="arabicPeriod"/>
            </a:pPr>
            <a:r>
              <a:rPr lang="en-US" sz="1800" b="0" u="none" strike="noStrike" noProof="0" dirty="0">
                <a:solidFill>
                  <a:schemeClr val="dk1"/>
                </a:solidFill>
                <a:effectLst/>
                <a:uFillTx/>
                <a:latin typeface="+mj-lt"/>
                <a:ea typeface="Noto Sans CJK SC"/>
              </a:rPr>
              <a:t>Sample X</a:t>
            </a:r>
            <a:r>
              <a:rPr lang="en-US" sz="1800" baseline="-25000" noProof="0" dirty="0">
                <a:solidFill>
                  <a:schemeClr val="dk1"/>
                </a:solidFill>
                <a:latin typeface="+mj-lt"/>
                <a:ea typeface="Noto Sans CJK SC"/>
              </a:rPr>
              <a:t>i</a:t>
            </a:r>
            <a:r>
              <a:rPr lang="en-US" sz="1800" b="0" u="none" strike="noStrike" noProof="0" dirty="0">
                <a:solidFill>
                  <a:schemeClr val="dk1"/>
                </a:solidFill>
                <a:effectLst/>
                <a:uFillTx/>
                <a:latin typeface="+mj-lt"/>
                <a:ea typeface="Noto Sans CJK SC"/>
              </a:rPr>
              <a:t> from the correct distribution (not trivial!) given a pseudo random number</a:t>
            </a:r>
            <a:endParaRPr lang="en-US" sz="1800" b="0" u="none" strike="noStrike" noProof="0" dirty="0">
              <a:solidFill>
                <a:schemeClr val="dk1"/>
              </a:solidFill>
              <a:effectLst/>
              <a:uFillTx/>
              <a:latin typeface="+mj-lt"/>
            </a:endParaRPr>
          </a:p>
          <a:p>
            <a:pPr marL="450900" indent="-342900" algn="just">
              <a:spcBef>
                <a:spcPts val="283"/>
              </a:spcBef>
              <a:spcAft>
                <a:spcPts val="283"/>
              </a:spcAft>
              <a:buClr>
                <a:srgbClr val="3871A8"/>
              </a:buClr>
              <a:buFont typeface="+mj-lt"/>
              <a:buAutoNum type="arabicPeriod"/>
            </a:pPr>
            <a:r>
              <a:rPr lang="en-US" sz="1800" b="0" u="none" strike="noStrike" noProof="0" dirty="0">
                <a:solidFill>
                  <a:schemeClr val="dk1"/>
                </a:solidFill>
                <a:effectLst/>
                <a:uFillTx/>
                <a:latin typeface="+mj-lt"/>
                <a:ea typeface="Noto Sans CJK SC"/>
              </a:rPr>
              <a:t>Calculate the g(X</a:t>
            </a:r>
            <a:r>
              <a:rPr lang="en-US" sz="1800" baseline="-25000" noProof="0" dirty="0">
                <a:solidFill>
                  <a:schemeClr val="dk1"/>
                </a:solidFill>
                <a:latin typeface="+mj-lt"/>
                <a:ea typeface="Noto Sans CJK SC"/>
              </a:rPr>
              <a:t>i</a:t>
            </a:r>
            <a:r>
              <a:rPr lang="en-US" sz="1800" b="0" u="none" strike="noStrike" noProof="0" dirty="0">
                <a:solidFill>
                  <a:schemeClr val="dk1"/>
                </a:solidFill>
                <a:effectLst/>
                <a:uFillTx/>
                <a:latin typeface="+mj-lt"/>
                <a:ea typeface="Noto Sans CJK SC"/>
              </a:rPr>
              <a:t>) quantity of interest</a:t>
            </a:r>
            <a:endParaRPr lang="en-US" sz="1800" b="0" u="none" strike="noStrike" noProof="0" dirty="0">
              <a:solidFill>
                <a:schemeClr val="dk1"/>
              </a:solidFill>
              <a:effectLst/>
              <a:uFillTx/>
              <a:latin typeface="+mj-lt"/>
            </a:endParaRPr>
          </a:p>
          <a:p>
            <a:pPr marL="450900" indent="-342900" algn="just">
              <a:lnSpc>
                <a:spcPct val="100000"/>
              </a:lnSpc>
              <a:spcBef>
                <a:spcPts val="283"/>
              </a:spcBef>
              <a:spcAft>
                <a:spcPts val="283"/>
              </a:spcAft>
              <a:buClr>
                <a:srgbClr val="3871A8"/>
              </a:buClr>
              <a:buFont typeface="+mj-lt"/>
              <a:buAutoNum type="arabicPeriod"/>
            </a:pPr>
            <a:r>
              <a:rPr lang="en-US" sz="1800" b="0" u="none" strike="noStrike" noProof="0" dirty="0">
                <a:solidFill>
                  <a:schemeClr val="dk1"/>
                </a:solidFill>
                <a:effectLst/>
                <a:uFillTx/>
                <a:latin typeface="+mj-lt"/>
                <a:ea typeface="Noto Sans CJK SC"/>
              </a:rPr>
              <a:t>Obtain the integral as the mean </a:t>
            </a:r>
            <a:endParaRPr lang="en-US" sz="1800" b="0" u="none" strike="noStrike" noProof="0" dirty="0">
              <a:solidFill>
                <a:schemeClr val="dk1"/>
              </a:solidFill>
              <a:effectLst/>
              <a:uFillTx/>
              <a:latin typeface="+mj-lt"/>
            </a:endParaRPr>
          </a:p>
        </p:txBody>
      </p:sp>
      <p:pic>
        <p:nvPicPr>
          <p:cNvPr id="199" name="Picture 198"/>
          <p:cNvPicPr/>
          <p:nvPr/>
        </p:nvPicPr>
        <p:blipFill>
          <a:blip r:embed="rId3"/>
          <a:stretch/>
        </p:blipFill>
        <p:spPr>
          <a:xfrm>
            <a:off x="983432" y="4221088"/>
            <a:ext cx="5580000" cy="1493640"/>
          </a:xfrm>
          <a:prstGeom prst="rect">
            <a:avLst/>
          </a:prstGeom>
          <a:noFill/>
          <a:ln w="0">
            <a:noFill/>
          </a:ln>
        </p:spPr>
      </p:pic>
      <p:sp>
        <p:nvSpPr>
          <p:cNvPr id="5" name="Date Placeholder 2">
            <a:extLst>
              <a:ext uri="{FF2B5EF4-FFF2-40B4-BE49-F238E27FC236}">
                <a16:creationId xmlns:a16="http://schemas.microsoft.com/office/drawing/2014/main" id="{0A37E479-F56B-98FA-5B4C-A0A3A3D651C2}"/>
              </a:ext>
            </a:extLst>
          </p:cNvPr>
          <p:cNvSpPr>
            <a:spLocks noGrp="1"/>
          </p:cNvSpPr>
          <p:nvPr>
            <p:ph type="dt" sz="half" idx="10"/>
          </p:nvPr>
        </p:nvSpPr>
        <p:spPr>
          <a:xfrm>
            <a:off x="3060435" y="6356351"/>
            <a:ext cx="1828144" cy="365125"/>
          </a:xfrm>
        </p:spPr>
        <p:txBody>
          <a:bodyPr/>
          <a:lstStyle/>
          <a:p>
            <a:pPr>
              <a:defRPr/>
            </a:pPr>
            <a:r>
              <a:rPr lang="en-US" noProof="0" dirty="0"/>
              <a:t>04/05/2026</a:t>
            </a:r>
          </a:p>
        </p:txBody>
      </p:sp>
      <p:sp>
        <p:nvSpPr>
          <p:cNvPr id="8" name="Footer Placeholder 3">
            <a:extLst>
              <a:ext uri="{FF2B5EF4-FFF2-40B4-BE49-F238E27FC236}">
                <a16:creationId xmlns:a16="http://schemas.microsoft.com/office/drawing/2014/main" id="{82012FA7-7172-78FF-89B4-3C2E457A7143}"/>
              </a:ext>
            </a:extLst>
          </p:cNvPr>
          <p:cNvSpPr>
            <a:spLocks noGrp="1"/>
          </p:cNvSpPr>
          <p:nvPr>
            <p:ph type="ftr" sz="quarter" idx="11"/>
          </p:nvPr>
        </p:nvSpPr>
        <p:spPr>
          <a:xfrm>
            <a:off x="4888579" y="6356351"/>
            <a:ext cx="5720652" cy="365125"/>
          </a:xfrm>
        </p:spPr>
        <p:txBody>
          <a:bodyPr/>
          <a:lstStyle/>
          <a:p>
            <a:pPr>
              <a:defRPr/>
            </a:pPr>
            <a:r>
              <a:rPr lang="en-US" noProof="0" dirty="0"/>
              <a:t>D. Calzolari</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PlaceHolder 1"/>
          <p:cNvSpPr>
            <a:spLocks noGrp="1"/>
          </p:cNvSpPr>
          <p:nvPr>
            <p:ph type="title"/>
          </p:nvPr>
        </p:nvSpPr>
        <p:spPr>
          <a:noFill/>
          <a:ln w="0">
            <a:noFill/>
          </a:ln>
        </p:spPr>
        <p:txBody>
          <a:bodyPr lIns="91440" tIns="45720" rIns="91440" bIns="45720" anchor="ctr">
            <a:normAutofit/>
          </a:bodyPr>
          <a:lstStyle/>
          <a:p>
            <a:r>
              <a:rPr lang="en-US" noProof="0" dirty="0"/>
              <a:t>Application: scoring &amp; estimation</a:t>
            </a:r>
          </a:p>
        </p:txBody>
      </p:sp>
      <p:sp>
        <p:nvSpPr>
          <p:cNvPr id="5" name="PlaceHolder 4"/>
          <p:cNvSpPr>
            <a:spLocks noGrp="1"/>
          </p:cNvSpPr>
          <p:nvPr>
            <p:ph type="sldNum" sz="quarter" idx="12"/>
          </p:nvPr>
        </p:nvSpPr>
        <p:spPr/>
        <p:txBody>
          <a:bodyPr/>
          <a:lstStyle/>
          <a:p>
            <a:fld id="{50A0F24A-B3AF-4C5B-82DA-789A57D6A991}" type="slidenum">
              <a:rPr lang="en-US" noProof="0"/>
              <a:pPr/>
              <a:t>13</a:t>
            </a:fld>
            <a:endParaRPr lang="en-US" noProof="0" dirty="0"/>
          </a:p>
        </p:txBody>
      </p:sp>
      <p:sp>
        <p:nvSpPr>
          <p:cNvPr id="202" name="PlaceHolder 2"/>
          <p:cNvSpPr>
            <a:spLocks noGrp="1"/>
          </p:cNvSpPr>
          <p:nvPr>
            <p:ph sz="quarter" idx="13"/>
          </p:nvPr>
        </p:nvSpPr>
        <p:spPr>
          <a:noFill/>
          <a:ln w="0">
            <a:noFill/>
          </a:ln>
        </p:spPr>
        <p:txBody>
          <a:bodyPr lIns="91440" tIns="45720" rIns="91440" bIns="45720" anchor="t">
            <a:noAutofit/>
          </a:bodyPr>
          <a:lstStyle/>
          <a:p>
            <a:r>
              <a:rPr lang="en-US" sz="2000" noProof="0" dirty="0"/>
              <a:t>The typical applications require the scoring of fluence/star related quantities (energy deposition, number of interactions, </a:t>
            </a:r>
            <a:r>
              <a:rPr lang="en-US" sz="2000" noProof="0" dirty="0" err="1"/>
              <a:t>etc</a:t>
            </a:r>
            <a:r>
              <a:rPr lang="en-US" sz="2000" noProof="0" dirty="0"/>
              <a:t>)</a:t>
            </a:r>
          </a:p>
          <a:p>
            <a:r>
              <a:rPr lang="en-US" sz="2000" noProof="0" dirty="0"/>
              <a:t>Any physical observable is the average of the contribution of all particles in the field. The estimator chosen is the sample mean, under the assumption that the CLT can be applied</a:t>
            </a:r>
          </a:p>
          <a:p>
            <a:r>
              <a:rPr lang="en-US" sz="2000" noProof="0" dirty="0"/>
              <a:t>In FLUKA, the choice made is to adopt a batch analysis (instead of history by history). Assuming N batches, with </a:t>
            </a:r>
            <a:r>
              <a:rPr lang="en-US" sz="2000" noProof="0" dirty="0" err="1"/>
              <a:t>ni</a:t>
            </a:r>
            <a:r>
              <a:rPr lang="en-US" sz="2000" noProof="0" dirty="0"/>
              <a:t> primary particles and average scoring xi in the </a:t>
            </a:r>
            <a:r>
              <a:rPr lang="en-US" sz="2000" noProof="0" dirty="0" err="1"/>
              <a:t>i-th</a:t>
            </a:r>
            <a:r>
              <a:rPr lang="en-US" sz="2000" noProof="0" dirty="0"/>
              <a:t> batch, the estimator and uncertainty are:</a:t>
            </a:r>
          </a:p>
        </p:txBody>
      </p:sp>
      <p:pic>
        <p:nvPicPr>
          <p:cNvPr id="203" name="Picture 202"/>
          <p:cNvPicPr/>
          <p:nvPr/>
        </p:nvPicPr>
        <p:blipFill>
          <a:blip r:embed="rId3"/>
          <a:stretch/>
        </p:blipFill>
        <p:spPr>
          <a:xfrm>
            <a:off x="515760" y="4651728"/>
            <a:ext cx="2931480" cy="611280"/>
          </a:xfrm>
          <a:prstGeom prst="rect">
            <a:avLst/>
          </a:prstGeom>
          <a:noFill/>
          <a:ln w="0">
            <a:noFill/>
          </a:ln>
        </p:spPr>
      </p:pic>
      <p:pic>
        <p:nvPicPr>
          <p:cNvPr id="204" name="Picture 203"/>
          <p:cNvPicPr/>
          <p:nvPr/>
        </p:nvPicPr>
        <p:blipFill>
          <a:blip r:embed="rId4"/>
          <a:stretch/>
        </p:blipFill>
        <p:spPr>
          <a:xfrm>
            <a:off x="3935760" y="4087248"/>
            <a:ext cx="3600000" cy="707760"/>
          </a:xfrm>
          <a:prstGeom prst="rect">
            <a:avLst/>
          </a:prstGeom>
          <a:noFill/>
          <a:ln w="0">
            <a:noFill/>
          </a:ln>
        </p:spPr>
      </p:pic>
      <p:sp>
        <p:nvSpPr>
          <p:cNvPr id="205" name="Freeform: Shape 204"/>
          <p:cNvSpPr/>
          <p:nvPr/>
        </p:nvSpPr>
        <p:spPr>
          <a:xfrm>
            <a:off x="3575760" y="3967008"/>
            <a:ext cx="360000" cy="1980000"/>
          </a:xfrm>
          <a:custGeom>
            <a:avLst/>
            <a:gdLst>
              <a:gd name="textAreaLeft" fmla="*/ 230040 w 360000"/>
              <a:gd name="textAreaRight" fmla="*/ 360360 w 360000"/>
              <a:gd name="textAreaTop" fmla="*/ 51480 h 1980000"/>
              <a:gd name="textAreaBottom" fmla="*/ 1928520 h 1980000"/>
              <a:gd name="GluePoint1X" fmla="*/ 21600 w 21600"/>
              <a:gd name="GluePoint1Y" fmla="*/ 0 h 21600"/>
              <a:gd name="GluePoint2X" fmla="*/ 0 w 21600"/>
              <a:gd name="GluePoint2Y" fmla="*/ 10800 h 21600"/>
              <a:gd name="GluePoint3X" fmla="*/ 21600 w 21600"/>
              <a:gd name="GluePoint3Y" fmla="*/ 21600 h 21600"/>
            </a:gdLst>
            <a:ahLst/>
            <a:cxnLst>
              <a:cxn ang="0">
                <a:pos x="GluePoint1X" y="GluePoint1Y"/>
              </a:cxn>
              <a:cxn ang="0">
                <a:pos x="GluePoint2X" y="GluePoint2Y"/>
              </a:cxn>
              <a:cxn ang="0">
                <a:pos x="GluePoint3X" y="GluePoint3Y"/>
              </a:cxn>
            </a:cxnLst>
            <a:rect l="textAreaLeft" t="textAreaTop" r="textAreaRight" b="textAreaBottom"/>
            <a:pathLst>
              <a:path w="21600" h="21600">
                <a:moveTo>
                  <a:pt x="21600" y="0"/>
                </a:moveTo>
                <a:cubicBezTo>
                  <a:pt x="16200" y="0"/>
                  <a:pt x="10800" y="900"/>
                  <a:pt x="10800" y="1800"/>
                </a:cubicBezTo>
                <a:lnTo>
                  <a:pt x="10800" y="9000"/>
                </a:lnTo>
                <a:cubicBezTo>
                  <a:pt x="10800" y="9900"/>
                  <a:pt x="5400" y="10800"/>
                  <a:pt x="0" y="10800"/>
                </a:cubicBezTo>
                <a:cubicBezTo>
                  <a:pt x="5400" y="10800"/>
                  <a:pt x="10800" y="11700"/>
                  <a:pt x="10800" y="12600"/>
                </a:cubicBezTo>
                <a:lnTo>
                  <a:pt x="10800" y="19800"/>
                </a:lnTo>
                <a:cubicBezTo>
                  <a:pt x="10800" y="20700"/>
                  <a:pt x="16200" y="21600"/>
                  <a:pt x="21600" y="21600"/>
                </a:cubicBezTo>
              </a:path>
            </a:pathLst>
          </a:custGeom>
          <a:no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en-US" sz="1800" b="0" u="none" strike="noStrike" noProof="0" dirty="0">
              <a:solidFill>
                <a:srgbClr val="000000"/>
              </a:solidFill>
              <a:effectLst/>
              <a:uFillTx/>
              <a:latin typeface="Arial"/>
            </a:endParaRPr>
          </a:p>
        </p:txBody>
      </p:sp>
      <p:pic>
        <p:nvPicPr>
          <p:cNvPr id="206" name="Picture 205"/>
          <p:cNvPicPr/>
          <p:nvPr/>
        </p:nvPicPr>
        <p:blipFill>
          <a:blip r:embed="rId5"/>
          <a:stretch/>
        </p:blipFill>
        <p:spPr>
          <a:xfrm>
            <a:off x="3935760" y="4941168"/>
            <a:ext cx="7862760" cy="825840"/>
          </a:xfrm>
          <a:prstGeom prst="rect">
            <a:avLst/>
          </a:prstGeom>
          <a:noFill/>
          <a:ln w="0">
            <a:noFill/>
          </a:ln>
        </p:spPr>
      </p:pic>
      <p:sp>
        <p:nvSpPr>
          <p:cNvPr id="2" name="Date Placeholder 2">
            <a:extLst>
              <a:ext uri="{FF2B5EF4-FFF2-40B4-BE49-F238E27FC236}">
                <a16:creationId xmlns:a16="http://schemas.microsoft.com/office/drawing/2014/main" id="{09323CA0-BB4D-92C7-E33C-2E52070BF46C}"/>
              </a:ext>
            </a:extLst>
          </p:cNvPr>
          <p:cNvSpPr>
            <a:spLocks noGrp="1"/>
          </p:cNvSpPr>
          <p:nvPr>
            <p:ph type="dt" sz="half" idx="10"/>
          </p:nvPr>
        </p:nvSpPr>
        <p:spPr>
          <a:xfrm>
            <a:off x="3060435" y="6356351"/>
            <a:ext cx="1828144" cy="365125"/>
          </a:xfrm>
        </p:spPr>
        <p:txBody>
          <a:bodyPr/>
          <a:lstStyle/>
          <a:p>
            <a:pPr>
              <a:defRPr/>
            </a:pPr>
            <a:r>
              <a:rPr lang="en-US" noProof="0" dirty="0"/>
              <a:t>04/05/2026</a:t>
            </a:r>
          </a:p>
        </p:txBody>
      </p:sp>
      <p:sp>
        <p:nvSpPr>
          <p:cNvPr id="3" name="Footer Placeholder 3">
            <a:extLst>
              <a:ext uri="{FF2B5EF4-FFF2-40B4-BE49-F238E27FC236}">
                <a16:creationId xmlns:a16="http://schemas.microsoft.com/office/drawing/2014/main" id="{78981DFF-ED0A-80B0-8C55-B924787689DC}"/>
              </a:ext>
            </a:extLst>
          </p:cNvPr>
          <p:cNvSpPr>
            <a:spLocks noGrp="1"/>
          </p:cNvSpPr>
          <p:nvPr>
            <p:ph type="ftr" sz="quarter" idx="11"/>
          </p:nvPr>
        </p:nvSpPr>
        <p:spPr>
          <a:xfrm>
            <a:off x="4888579" y="6356351"/>
            <a:ext cx="5720652" cy="365125"/>
          </a:xfrm>
        </p:spPr>
        <p:txBody>
          <a:bodyPr/>
          <a:lstStyle/>
          <a:p>
            <a:pPr>
              <a:defRPr/>
            </a:pPr>
            <a:r>
              <a:rPr lang="en-US" noProof="0" dirty="0"/>
              <a:t>D. Calzolari</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PlaceHolder 1"/>
          <p:cNvSpPr>
            <a:spLocks noGrp="1"/>
          </p:cNvSpPr>
          <p:nvPr>
            <p:ph type="title"/>
          </p:nvPr>
        </p:nvSpPr>
        <p:spPr>
          <a:noFill/>
          <a:ln w="0">
            <a:noFill/>
          </a:ln>
        </p:spPr>
        <p:txBody>
          <a:bodyPr lIns="91440" tIns="45720" rIns="91440" bIns="45720" anchor="ctr">
            <a:normAutofit/>
          </a:bodyPr>
          <a:lstStyle/>
          <a:p>
            <a:r>
              <a:rPr lang="en-US" noProof="0" dirty="0"/>
              <a:t>Uncertainty and statistics</a:t>
            </a:r>
          </a:p>
        </p:txBody>
      </p:sp>
      <p:sp>
        <p:nvSpPr>
          <p:cNvPr id="6" name="PlaceHolder 5"/>
          <p:cNvSpPr>
            <a:spLocks noGrp="1"/>
          </p:cNvSpPr>
          <p:nvPr>
            <p:ph type="sldNum" sz="quarter" idx="12"/>
          </p:nvPr>
        </p:nvSpPr>
        <p:spPr/>
        <p:txBody>
          <a:bodyPr/>
          <a:lstStyle/>
          <a:p>
            <a:fld id="{9A41F72E-5315-49D1-950E-C15B73A023A0}" type="slidenum">
              <a:rPr lang="en-US" noProof="0"/>
              <a:pPr/>
              <a:t>14</a:t>
            </a:fld>
            <a:endParaRPr lang="en-US" noProof="0" dirty="0"/>
          </a:p>
        </p:txBody>
      </p:sp>
      <p:sp>
        <p:nvSpPr>
          <p:cNvPr id="209" name="PlaceHolder 2"/>
          <p:cNvSpPr>
            <a:spLocks noGrp="1"/>
          </p:cNvSpPr>
          <p:nvPr>
            <p:ph sz="quarter" idx="13"/>
          </p:nvPr>
        </p:nvSpPr>
        <p:spPr>
          <a:noFill/>
          <a:ln w="0">
            <a:noFill/>
          </a:ln>
        </p:spPr>
        <p:txBody>
          <a:bodyPr lIns="91440" tIns="45720" rIns="91440" bIns="45720" anchor="t">
            <a:noAutofit/>
          </a:bodyPr>
          <a:lstStyle/>
          <a:p>
            <a:r>
              <a:rPr lang="en-US" sz="2000" noProof="0" dirty="0"/>
              <a:t>How many primaries? The more, the better*. In general, as rule of thumb: </a:t>
            </a:r>
          </a:p>
          <a:p>
            <a:endParaRPr lang="en-US" sz="2000" noProof="0" dirty="0"/>
          </a:p>
          <a:p>
            <a:endParaRPr lang="en-US" sz="2000" noProof="0" dirty="0"/>
          </a:p>
          <a:p>
            <a:endParaRPr lang="en-US" sz="2000" noProof="0" dirty="0"/>
          </a:p>
          <a:p>
            <a:endParaRPr lang="en-US" sz="2000" noProof="0" dirty="0"/>
          </a:p>
          <a:p>
            <a:endParaRPr lang="en-US" sz="2000" noProof="0" dirty="0"/>
          </a:p>
          <a:p>
            <a:r>
              <a:rPr lang="en-US" sz="2000" noProof="0" dirty="0"/>
              <a:t>This does not include systematic errors, such as:</a:t>
            </a:r>
          </a:p>
          <a:p>
            <a:pPr lvl="1"/>
            <a:r>
              <a:rPr lang="en-US" sz="1800" noProof="0" dirty="0"/>
              <a:t>Physics</a:t>
            </a:r>
          </a:p>
          <a:p>
            <a:pPr lvl="1"/>
            <a:r>
              <a:rPr lang="en-US" sz="1800" noProof="0" dirty="0"/>
              <a:t>Algorithm artifacts</a:t>
            </a:r>
          </a:p>
          <a:p>
            <a:pPr lvl="1"/>
            <a:r>
              <a:rPr lang="en-US" sz="1800" noProof="0" dirty="0"/>
              <a:t>Missing (or uncertain) data</a:t>
            </a:r>
          </a:p>
          <a:p>
            <a:pPr lvl="1"/>
            <a:r>
              <a:rPr lang="en-US" sz="1800" noProof="0" dirty="0">
                <a:solidFill>
                  <a:srgbClr val="FF0000"/>
                </a:solidFill>
              </a:rPr>
              <a:t>Material &amp; geometry composition</a:t>
            </a:r>
          </a:p>
          <a:p>
            <a:pPr lvl="1"/>
            <a:r>
              <a:rPr lang="en-US" sz="1800" noProof="0" dirty="0">
                <a:solidFill>
                  <a:srgbClr val="FF0000"/>
                </a:solidFill>
              </a:rPr>
              <a:t>Uncertainty on the source terms (beam losses estimation)</a:t>
            </a:r>
          </a:p>
        </p:txBody>
      </p:sp>
      <p:pic>
        <p:nvPicPr>
          <p:cNvPr id="208" name="Picture 207"/>
          <p:cNvPicPr/>
          <p:nvPr/>
        </p:nvPicPr>
        <p:blipFill>
          <a:blip r:embed="rId3"/>
          <a:stretch/>
        </p:blipFill>
        <p:spPr>
          <a:xfrm>
            <a:off x="7391760" y="1634773"/>
            <a:ext cx="4571640" cy="4571640"/>
          </a:xfrm>
          <a:prstGeom prst="rect">
            <a:avLst/>
          </a:prstGeom>
          <a:noFill/>
          <a:ln w="0">
            <a:noFill/>
          </a:ln>
        </p:spPr>
      </p:pic>
      <p:graphicFrame>
        <p:nvGraphicFramePr>
          <p:cNvPr id="210" name="Table 209"/>
          <p:cNvGraphicFramePr/>
          <p:nvPr>
            <p:extLst>
              <p:ext uri="{D42A27DB-BD31-4B8C-83A1-F6EECF244321}">
                <p14:modId xmlns:p14="http://schemas.microsoft.com/office/powerpoint/2010/main" val="99524518"/>
              </p:ext>
            </p:extLst>
          </p:nvPr>
        </p:nvGraphicFramePr>
        <p:xfrm>
          <a:off x="1703512" y="1772816"/>
          <a:ext cx="5075640" cy="1823400"/>
        </p:xfrm>
        <a:graphic>
          <a:graphicData uri="http://schemas.openxmlformats.org/drawingml/2006/table">
            <a:tbl>
              <a:tblPr/>
              <a:tblGrid>
                <a:gridCol w="2537640">
                  <a:extLst>
                    <a:ext uri="{9D8B030D-6E8A-4147-A177-3AD203B41FA5}">
                      <a16:colId xmlns:a16="http://schemas.microsoft.com/office/drawing/2014/main" val="20000"/>
                    </a:ext>
                  </a:extLst>
                </a:gridCol>
                <a:gridCol w="2538000">
                  <a:extLst>
                    <a:ext uri="{9D8B030D-6E8A-4147-A177-3AD203B41FA5}">
                      <a16:colId xmlns:a16="http://schemas.microsoft.com/office/drawing/2014/main" val="20001"/>
                    </a:ext>
                  </a:extLst>
                </a:gridCol>
              </a:tblGrid>
              <a:tr h="364680">
                <a:tc>
                  <a:txBody>
                    <a:bodyPr/>
                    <a:lstStyle/>
                    <a:p>
                      <a:r>
                        <a:rPr lang="en-US" sz="1800" b="0" u="none" strike="noStrike" noProof="0" dirty="0">
                          <a:solidFill>
                            <a:srgbClr val="FFFFFF"/>
                          </a:solidFill>
                          <a:effectLst/>
                          <a:uFillTx/>
                          <a:latin typeface="Arial"/>
                        </a:rPr>
                        <a:t>Relative error</a:t>
                      </a:r>
                    </a:p>
                  </a:txBody>
                  <a:tcPr marL="36000" marR="36000" marT="36000" marB="36000">
                    <a:lnL w="7200">
                      <a:solidFill>
                        <a:srgbClr val="666666"/>
                      </a:solidFill>
                      <a:prstDash val="solid"/>
                    </a:lnL>
                    <a:lnR w="7200">
                      <a:solidFill>
                        <a:srgbClr val="666666"/>
                      </a:solidFill>
                      <a:prstDash val="solid"/>
                    </a:lnR>
                    <a:lnT w="7200">
                      <a:solidFill>
                        <a:srgbClr val="666666"/>
                      </a:solidFill>
                      <a:prstDash val="solid"/>
                    </a:lnT>
                    <a:lnB w="7200">
                      <a:solidFill>
                        <a:srgbClr val="666666"/>
                      </a:solidFill>
                      <a:prstDash val="solid"/>
                    </a:lnB>
                    <a:solidFill>
                      <a:srgbClr val="5983B0"/>
                    </a:solidFill>
                  </a:tcPr>
                </a:tc>
                <a:tc>
                  <a:txBody>
                    <a:bodyPr/>
                    <a:lstStyle/>
                    <a:p>
                      <a:r>
                        <a:rPr lang="en-US" sz="1800" b="0" u="none" strike="noStrike" noProof="0" dirty="0">
                          <a:solidFill>
                            <a:srgbClr val="FFFFFF"/>
                          </a:solidFill>
                          <a:effectLst/>
                          <a:uFillTx/>
                          <a:latin typeface="Arial"/>
                        </a:rPr>
                        <a:t>Estimator quality</a:t>
                      </a:r>
                    </a:p>
                  </a:txBody>
                  <a:tcPr marL="36000" marR="36000" marT="36000" marB="36000">
                    <a:lnL w="7200">
                      <a:solidFill>
                        <a:srgbClr val="666666"/>
                      </a:solidFill>
                      <a:prstDash val="solid"/>
                    </a:lnL>
                    <a:lnR w="7200">
                      <a:solidFill>
                        <a:srgbClr val="666666"/>
                      </a:solidFill>
                      <a:prstDash val="solid"/>
                    </a:lnR>
                    <a:lnT w="7200">
                      <a:solidFill>
                        <a:srgbClr val="666666"/>
                      </a:solidFill>
                      <a:prstDash val="solid"/>
                    </a:lnT>
                    <a:lnB w="7200">
                      <a:solidFill>
                        <a:srgbClr val="666666"/>
                      </a:solidFill>
                      <a:prstDash val="solid"/>
                    </a:lnB>
                    <a:solidFill>
                      <a:srgbClr val="5983B0"/>
                    </a:solidFill>
                  </a:tcPr>
                </a:tc>
                <a:extLst>
                  <a:ext uri="{0D108BD9-81ED-4DB2-BD59-A6C34878D82A}">
                    <a16:rowId xmlns:a16="http://schemas.microsoft.com/office/drawing/2014/main" val="10000"/>
                  </a:ext>
                </a:extLst>
              </a:tr>
              <a:tr h="364680">
                <a:tc>
                  <a:txBody>
                    <a:bodyPr/>
                    <a:lstStyle/>
                    <a:p>
                      <a:pPr algn="ctr"/>
                      <a:r>
                        <a:rPr lang="en-US" sz="1800" b="0" u="none" strike="noStrike" noProof="0" dirty="0">
                          <a:solidFill>
                            <a:srgbClr val="000000"/>
                          </a:solidFill>
                          <a:effectLst/>
                          <a:uFillTx/>
                          <a:latin typeface="Arial"/>
                        </a:rPr>
                        <a:t>&gt;50 %</a:t>
                      </a:r>
                    </a:p>
                  </a:txBody>
                  <a:tcPr marL="36000" marR="36000" marT="36000" marB="36000">
                    <a:lnL w="7200">
                      <a:solidFill>
                        <a:srgbClr val="666666"/>
                      </a:solidFill>
                      <a:prstDash val="solid"/>
                    </a:lnL>
                    <a:lnR w="7200">
                      <a:solidFill>
                        <a:srgbClr val="666666"/>
                      </a:solidFill>
                      <a:prstDash val="solid"/>
                    </a:lnR>
                    <a:lnT w="7200">
                      <a:solidFill>
                        <a:srgbClr val="666666"/>
                      </a:solidFill>
                      <a:prstDash val="solid"/>
                    </a:lnT>
                    <a:lnB w="7200">
                      <a:solidFill>
                        <a:srgbClr val="666666"/>
                      </a:solidFill>
                      <a:prstDash val="solid"/>
                    </a:lnB>
                    <a:solidFill>
                      <a:srgbClr val="FFFFFF"/>
                    </a:solidFill>
                  </a:tcPr>
                </a:tc>
                <a:tc>
                  <a:txBody>
                    <a:bodyPr/>
                    <a:lstStyle/>
                    <a:p>
                      <a:r>
                        <a:rPr lang="en-US" sz="1800" b="0" u="none" strike="noStrike" noProof="0" dirty="0">
                          <a:solidFill>
                            <a:srgbClr val="000000"/>
                          </a:solidFill>
                          <a:effectLst/>
                          <a:uFillTx/>
                          <a:latin typeface="Arial"/>
                        </a:rPr>
                        <a:t>Garbage</a:t>
                      </a:r>
                    </a:p>
                  </a:txBody>
                  <a:tcPr marL="36000" marR="36000" marT="36000" marB="36000">
                    <a:lnL w="7200">
                      <a:solidFill>
                        <a:srgbClr val="666666"/>
                      </a:solidFill>
                      <a:prstDash val="solid"/>
                    </a:lnL>
                    <a:lnR w="7200">
                      <a:solidFill>
                        <a:srgbClr val="666666"/>
                      </a:solidFill>
                      <a:prstDash val="solid"/>
                    </a:lnR>
                    <a:lnT w="7200">
                      <a:solidFill>
                        <a:srgbClr val="666666"/>
                      </a:solidFill>
                      <a:prstDash val="solid"/>
                    </a:lnT>
                    <a:lnB w="7200">
                      <a:solidFill>
                        <a:srgbClr val="666666"/>
                      </a:solidFill>
                      <a:prstDash val="solid"/>
                    </a:lnB>
                    <a:solidFill>
                      <a:srgbClr val="FFFFFF"/>
                    </a:solidFill>
                  </a:tcPr>
                </a:tc>
                <a:extLst>
                  <a:ext uri="{0D108BD9-81ED-4DB2-BD59-A6C34878D82A}">
                    <a16:rowId xmlns:a16="http://schemas.microsoft.com/office/drawing/2014/main" val="10001"/>
                  </a:ext>
                </a:extLst>
              </a:tr>
              <a:tr h="364680">
                <a:tc>
                  <a:txBody>
                    <a:bodyPr/>
                    <a:lstStyle/>
                    <a:p>
                      <a:pPr algn="ctr"/>
                      <a:r>
                        <a:rPr lang="en-US" sz="1800" b="0" u="none" strike="noStrike" noProof="0" dirty="0">
                          <a:solidFill>
                            <a:srgbClr val="000000"/>
                          </a:solidFill>
                          <a:effectLst/>
                          <a:uFillTx/>
                          <a:latin typeface="Arial"/>
                        </a:rPr>
                        <a:t>20 – 50 %</a:t>
                      </a:r>
                    </a:p>
                  </a:txBody>
                  <a:tcPr marL="36000" marR="36000" marT="36000" marB="36000">
                    <a:lnL w="7200">
                      <a:solidFill>
                        <a:srgbClr val="666666"/>
                      </a:solidFill>
                      <a:prstDash val="solid"/>
                    </a:lnL>
                    <a:lnR w="7200">
                      <a:solidFill>
                        <a:srgbClr val="666666"/>
                      </a:solidFill>
                      <a:prstDash val="solid"/>
                    </a:lnR>
                    <a:lnT w="7200">
                      <a:solidFill>
                        <a:srgbClr val="666666"/>
                      </a:solidFill>
                      <a:prstDash val="solid"/>
                    </a:lnT>
                    <a:lnB w="7200">
                      <a:solidFill>
                        <a:srgbClr val="666666"/>
                      </a:solidFill>
                      <a:prstDash val="solid"/>
                    </a:lnB>
                    <a:solidFill>
                      <a:srgbClr val="FFFFFF"/>
                    </a:solidFill>
                  </a:tcPr>
                </a:tc>
                <a:tc>
                  <a:txBody>
                    <a:bodyPr/>
                    <a:lstStyle/>
                    <a:p>
                      <a:r>
                        <a:rPr lang="en-US" sz="1800" b="0" u="none" strike="noStrike" noProof="0" dirty="0">
                          <a:solidFill>
                            <a:srgbClr val="000000"/>
                          </a:solidFill>
                          <a:effectLst/>
                          <a:uFillTx/>
                          <a:latin typeface="Arial"/>
                        </a:rPr>
                        <a:t>Order of magnitude</a:t>
                      </a:r>
                    </a:p>
                  </a:txBody>
                  <a:tcPr marL="36000" marR="36000" marT="36000" marB="36000">
                    <a:lnL w="7200">
                      <a:solidFill>
                        <a:srgbClr val="666666"/>
                      </a:solidFill>
                      <a:prstDash val="solid"/>
                    </a:lnL>
                    <a:lnR w="7200">
                      <a:solidFill>
                        <a:srgbClr val="666666"/>
                      </a:solidFill>
                      <a:prstDash val="solid"/>
                    </a:lnR>
                    <a:lnT w="7200">
                      <a:solidFill>
                        <a:srgbClr val="666666"/>
                      </a:solidFill>
                      <a:prstDash val="solid"/>
                    </a:lnT>
                    <a:lnB w="7200">
                      <a:solidFill>
                        <a:srgbClr val="666666"/>
                      </a:solidFill>
                      <a:prstDash val="solid"/>
                    </a:lnB>
                    <a:solidFill>
                      <a:srgbClr val="FFFFFF"/>
                    </a:solidFill>
                  </a:tcPr>
                </a:tc>
                <a:extLst>
                  <a:ext uri="{0D108BD9-81ED-4DB2-BD59-A6C34878D82A}">
                    <a16:rowId xmlns:a16="http://schemas.microsoft.com/office/drawing/2014/main" val="10002"/>
                  </a:ext>
                </a:extLst>
              </a:tr>
              <a:tr h="364680">
                <a:tc>
                  <a:txBody>
                    <a:bodyPr/>
                    <a:lstStyle/>
                    <a:p>
                      <a:pPr algn="ctr"/>
                      <a:r>
                        <a:rPr lang="en-US" sz="1800" b="0" u="none" strike="noStrike" noProof="0" dirty="0">
                          <a:solidFill>
                            <a:srgbClr val="000000"/>
                          </a:solidFill>
                          <a:effectLst/>
                          <a:uFillTx/>
                          <a:latin typeface="Arial"/>
                        </a:rPr>
                        <a:t>10 – 20 %</a:t>
                      </a:r>
                    </a:p>
                  </a:txBody>
                  <a:tcPr marL="36000" marR="36000" marT="36000" marB="36000">
                    <a:lnL w="7200">
                      <a:solidFill>
                        <a:srgbClr val="666666"/>
                      </a:solidFill>
                      <a:prstDash val="solid"/>
                    </a:lnL>
                    <a:lnR w="7200">
                      <a:solidFill>
                        <a:srgbClr val="666666"/>
                      </a:solidFill>
                      <a:prstDash val="solid"/>
                    </a:lnR>
                    <a:lnT w="7200">
                      <a:solidFill>
                        <a:srgbClr val="666666"/>
                      </a:solidFill>
                      <a:prstDash val="solid"/>
                    </a:lnT>
                    <a:lnB w="7200">
                      <a:solidFill>
                        <a:srgbClr val="666666"/>
                      </a:solidFill>
                      <a:prstDash val="solid"/>
                    </a:lnB>
                    <a:solidFill>
                      <a:srgbClr val="FFFFFF"/>
                    </a:solidFill>
                  </a:tcPr>
                </a:tc>
                <a:tc>
                  <a:txBody>
                    <a:bodyPr/>
                    <a:lstStyle/>
                    <a:p>
                      <a:r>
                        <a:rPr lang="en-US" sz="1800" b="0" u="none" strike="noStrike" noProof="0" dirty="0">
                          <a:solidFill>
                            <a:srgbClr val="000000"/>
                          </a:solidFill>
                          <a:effectLst/>
                          <a:uFillTx/>
                          <a:latin typeface="Arial"/>
                        </a:rPr>
                        <a:t>Questionable</a:t>
                      </a:r>
                    </a:p>
                  </a:txBody>
                  <a:tcPr marL="36000" marR="36000" marT="36000" marB="36000">
                    <a:lnL w="7200">
                      <a:solidFill>
                        <a:srgbClr val="666666"/>
                      </a:solidFill>
                      <a:prstDash val="solid"/>
                    </a:lnL>
                    <a:lnR w="7200">
                      <a:solidFill>
                        <a:srgbClr val="666666"/>
                      </a:solidFill>
                      <a:prstDash val="solid"/>
                    </a:lnR>
                    <a:lnT w="7200">
                      <a:solidFill>
                        <a:srgbClr val="666666"/>
                      </a:solidFill>
                      <a:prstDash val="solid"/>
                    </a:lnT>
                    <a:lnB w="7200">
                      <a:solidFill>
                        <a:srgbClr val="666666"/>
                      </a:solidFill>
                      <a:prstDash val="solid"/>
                    </a:lnB>
                    <a:solidFill>
                      <a:srgbClr val="FFFFFF"/>
                    </a:solidFill>
                  </a:tcPr>
                </a:tc>
                <a:extLst>
                  <a:ext uri="{0D108BD9-81ED-4DB2-BD59-A6C34878D82A}">
                    <a16:rowId xmlns:a16="http://schemas.microsoft.com/office/drawing/2014/main" val="10003"/>
                  </a:ext>
                </a:extLst>
              </a:tr>
              <a:tr h="364680">
                <a:tc>
                  <a:txBody>
                    <a:bodyPr/>
                    <a:lstStyle/>
                    <a:p>
                      <a:pPr algn="ctr"/>
                      <a:r>
                        <a:rPr lang="en-US" sz="1800" b="0" u="none" strike="noStrike" noProof="0" dirty="0">
                          <a:solidFill>
                            <a:srgbClr val="000000"/>
                          </a:solidFill>
                          <a:effectLst/>
                          <a:uFillTx/>
                          <a:latin typeface="Arial"/>
                        </a:rPr>
                        <a:t>&lt;10 %</a:t>
                      </a:r>
                    </a:p>
                  </a:txBody>
                  <a:tcPr marL="36000" marR="36000" marT="36000" marB="36000">
                    <a:lnL w="7200">
                      <a:solidFill>
                        <a:srgbClr val="666666"/>
                      </a:solidFill>
                      <a:prstDash val="solid"/>
                    </a:lnL>
                    <a:lnR w="7200">
                      <a:solidFill>
                        <a:srgbClr val="666666"/>
                      </a:solidFill>
                      <a:prstDash val="solid"/>
                    </a:lnR>
                    <a:lnT w="7200">
                      <a:solidFill>
                        <a:srgbClr val="666666"/>
                      </a:solidFill>
                      <a:prstDash val="solid"/>
                    </a:lnT>
                    <a:lnB w="7200">
                      <a:solidFill>
                        <a:srgbClr val="666666"/>
                      </a:solidFill>
                      <a:prstDash val="solid"/>
                    </a:lnB>
                    <a:solidFill>
                      <a:srgbClr val="FFFFFF"/>
                    </a:solidFill>
                  </a:tcPr>
                </a:tc>
                <a:tc>
                  <a:txBody>
                    <a:bodyPr/>
                    <a:lstStyle/>
                    <a:p>
                      <a:r>
                        <a:rPr lang="en-US" sz="1800" b="0" u="none" strike="noStrike" noProof="0" dirty="0">
                          <a:solidFill>
                            <a:srgbClr val="000000"/>
                          </a:solidFill>
                          <a:effectLst/>
                          <a:uFillTx/>
                          <a:latin typeface="Arial"/>
                        </a:rPr>
                        <a:t>Reliable (generally)</a:t>
                      </a:r>
                    </a:p>
                  </a:txBody>
                  <a:tcPr marL="36000" marR="36000" marT="36000" marB="36000">
                    <a:lnL w="7200">
                      <a:solidFill>
                        <a:srgbClr val="666666"/>
                      </a:solidFill>
                      <a:prstDash val="solid"/>
                    </a:lnL>
                    <a:lnR w="7200">
                      <a:solidFill>
                        <a:srgbClr val="666666"/>
                      </a:solidFill>
                      <a:prstDash val="solid"/>
                    </a:lnR>
                    <a:lnT w="7200">
                      <a:solidFill>
                        <a:srgbClr val="666666"/>
                      </a:solidFill>
                      <a:prstDash val="solid"/>
                    </a:lnT>
                    <a:lnB w="7200">
                      <a:solidFill>
                        <a:srgbClr val="666666"/>
                      </a:solidFill>
                      <a:prstDash val="solid"/>
                    </a:lnB>
                    <a:solidFill>
                      <a:srgbClr val="FFFFFF"/>
                    </a:solidFill>
                  </a:tcPr>
                </a:tc>
                <a:extLst>
                  <a:ext uri="{0D108BD9-81ED-4DB2-BD59-A6C34878D82A}">
                    <a16:rowId xmlns:a16="http://schemas.microsoft.com/office/drawing/2014/main" val="10004"/>
                  </a:ext>
                </a:extLst>
              </a:tr>
            </a:tbl>
          </a:graphicData>
        </a:graphic>
      </p:graphicFrame>
      <p:sp>
        <p:nvSpPr>
          <p:cNvPr id="212" name="TextBox 211"/>
          <p:cNvSpPr txBox="1"/>
          <p:nvPr/>
        </p:nvSpPr>
        <p:spPr>
          <a:xfrm>
            <a:off x="7639200" y="193680"/>
            <a:ext cx="4420800" cy="346320"/>
          </a:xfrm>
          <a:prstGeom prst="rect">
            <a:avLst/>
          </a:prstGeom>
          <a:noFill/>
          <a:ln w="0">
            <a:noFill/>
          </a:ln>
        </p:spPr>
        <p:txBody>
          <a:bodyPr wrap="none" lIns="90000" tIns="45000" rIns="90000" bIns="45000" anchor="t">
            <a:spAutoFit/>
          </a:bodyPr>
          <a:lstStyle/>
          <a:p>
            <a:r>
              <a:rPr lang="en-US" sz="1800" b="0" u="none" strike="noStrike" noProof="0" dirty="0">
                <a:solidFill>
                  <a:srgbClr val="000000"/>
                </a:solidFill>
                <a:effectLst/>
                <a:uFillTx/>
                <a:latin typeface="Arial"/>
              </a:rPr>
              <a:t>*biasing is an effective alternative solution</a:t>
            </a:r>
          </a:p>
        </p:txBody>
      </p:sp>
      <p:sp>
        <p:nvSpPr>
          <p:cNvPr id="2" name="Date Placeholder 2">
            <a:extLst>
              <a:ext uri="{FF2B5EF4-FFF2-40B4-BE49-F238E27FC236}">
                <a16:creationId xmlns:a16="http://schemas.microsoft.com/office/drawing/2014/main" id="{F2A110B3-2882-505B-98C9-9E425FBBB6CF}"/>
              </a:ext>
            </a:extLst>
          </p:cNvPr>
          <p:cNvSpPr>
            <a:spLocks noGrp="1"/>
          </p:cNvSpPr>
          <p:nvPr>
            <p:ph type="dt" sz="half" idx="10"/>
          </p:nvPr>
        </p:nvSpPr>
        <p:spPr>
          <a:xfrm>
            <a:off x="3060435" y="6356351"/>
            <a:ext cx="1828144" cy="365125"/>
          </a:xfrm>
        </p:spPr>
        <p:txBody>
          <a:bodyPr/>
          <a:lstStyle/>
          <a:p>
            <a:pPr>
              <a:defRPr/>
            </a:pPr>
            <a:r>
              <a:rPr lang="en-US" noProof="0" dirty="0"/>
              <a:t>04/05/2026</a:t>
            </a:r>
          </a:p>
        </p:txBody>
      </p:sp>
      <p:sp>
        <p:nvSpPr>
          <p:cNvPr id="3" name="Footer Placeholder 3">
            <a:extLst>
              <a:ext uri="{FF2B5EF4-FFF2-40B4-BE49-F238E27FC236}">
                <a16:creationId xmlns:a16="http://schemas.microsoft.com/office/drawing/2014/main" id="{A5A1239A-580C-D7E0-9717-92B22E9D4E03}"/>
              </a:ext>
            </a:extLst>
          </p:cNvPr>
          <p:cNvSpPr>
            <a:spLocks noGrp="1"/>
          </p:cNvSpPr>
          <p:nvPr>
            <p:ph type="ftr" sz="quarter" idx="11"/>
          </p:nvPr>
        </p:nvSpPr>
        <p:spPr>
          <a:xfrm>
            <a:off x="4888579" y="6356351"/>
            <a:ext cx="5720652" cy="365125"/>
          </a:xfrm>
        </p:spPr>
        <p:txBody>
          <a:bodyPr/>
          <a:lstStyle/>
          <a:p>
            <a:pPr>
              <a:defRPr/>
            </a:pPr>
            <a:r>
              <a:rPr lang="en-US" noProof="0" dirty="0"/>
              <a:t>D. Calzolari</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ceHolder 3"/>
          <p:cNvSpPr>
            <a:spLocks noGrp="1"/>
          </p:cNvSpPr>
          <p:nvPr>
            <p:ph type="sldNum" sz="quarter" idx="12"/>
          </p:nvPr>
        </p:nvSpPr>
        <p:spPr/>
        <p:txBody>
          <a:bodyPr/>
          <a:lstStyle/>
          <a:p>
            <a:fld id="{5484FCAA-D553-4A49-B132-7C4C6EB8A7C7}" type="slidenum">
              <a:rPr lang="en-US" noProof="0"/>
              <a:pPr/>
              <a:t>15</a:t>
            </a:fld>
            <a:endParaRPr lang="en-US" noProof="0" dirty="0"/>
          </a:p>
        </p:txBody>
      </p:sp>
      <p:sp>
        <p:nvSpPr>
          <p:cNvPr id="213" name="PlaceHolder 1"/>
          <p:cNvSpPr>
            <a:spLocks noGrp="1"/>
          </p:cNvSpPr>
          <p:nvPr>
            <p:ph type="title"/>
          </p:nvPr>
        </p:nvSpPr>
        <p:spPr>
          <a:noFill/>
          <a:ln w="0">
            <a:noFill/>
          </a:ln>
        </p:spPr>
        <p:txBody>
          <a:bodyPr lIns="91440" tIns="45720" rIns="91440" bIns="45720" anchor="ctr">
            <a:noAutofit/>
          </a:bodyPr>
          <a:lstStyle/>
          <a:p>
            <a:r>
              <a:rPr lang="en-US" noProof="0" dirty="0"/>
              <a:t>2. Geometries in Monte Carlo</a:t>
            </a:r>
          </a:p>
        </p:txBody>
      </p:sp>
      <p:sp>
        <p:nvSpPr>
          <p:cNvPr id="2" name="Date Placeholder 2">
            <a:extLst>
              <a:ext uri="{FF2B5EF4-FFF2-40B4-BE49-F238E27FC236}">
                <a16:creationId xmlns:a16="http://schemas.microsoft.com/office/drawing/2014/main" id="{7C5A79BA-1AB8-2E48-557F-BAD8A9F46936}"/>
              </a:ext>
            </a:extLst>
          </p:cNvPr>
          <p:cNvSpPr>
            <a:spLocks noGrp="1"/>
          </p:cNvSpPr>
          <p:nvPr>
            <p:ph type="dt" sz="half" idx="10"/>
          </p:nvPr>
        </p:nvSpPr>
        <p:spPr>
          <a:xfrm>
            <a:off x="3060435" y="6356351"/>
            <a:ext cx="1828144" cy="365125"/>
          </a:xfrm>
        </p:spPr>
        <p:txBody>
          <a:bodyPr/>
          <a:lstStyle/>
          <a:p>
            <a:pPr>
              <a:defRPr/>
            </a:pPr>
            <a:r>
              <a:rPr lang="en-US" noProof="0" dirty="0"/>
              <a:t>04/05/2026</a:t>
            </a:r>
          </a:p>
        </p:txBody>
      </p:sp>
      <p:sp>
        <p:nvSpPr>
          <p:cNvPr id="5" name="Footer Placeholder 3">
            <a:extLst>
              <a:ext uri="{FF2B5EF4-FFF2-40B4-BE49-F238E27FC236}">
                <a16:creationId xmlns:a16="http://schemas.microsoft.com/office/drawing/2014/main" id="{2402B275-E2C4-FE3B-EB29-778E95DE750B}"/>
              </a:ext>
            </a:extLst>
          </p:cNvPr>
          <p:cNvSpPr>
            <a:spLocks noGrp="1"/>
          </p:cNvSpPr>
          <p:nvPr>
            <p:ph type="ftr" sz="quarter" idx="11"/>
          </p:nvPr>
        </p:nvSpPr>
        <p:spPr>
          <a:xfrm>
            <a:off x="4888579" y="6356351"/>
            <a:ext cx="5720652" cy="365125"/>
          </a:xfrm>
        </p:spPr>
        <p:txBody>
          <a:bodyPr/>
          <a:lstStyle/>
          <a:p>
            <a:pPr>
              <a:defRPr/>
            </a:pPr>
            <a:r>
              <a:rPr lang="en-US" noProof="0" dirty="0"/>
              <a:t>D. Calzolari</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PlaceHolder 1"/>
          <p:cNvSpPr>
            <a:spLocks noGrp="1"/>
          </p:cNvSpPr>
          <p:nvPr>
            <p:ph type="title"/>
          </p:nvPr>
        </p:nvSpPr>
        <p:spPr>
          <a:noFill/>
          <a:ln w="0">
            <a:noFill/>
          </a:ln>
        </p:spPr>
        <p:txBody>
          <a:bodyPr lIns="91440" tIns="45720" rIns="91440" bIns="45720" anchor="ctr">
            <a:normAutofit/>
          </a:bodyPr>
          <a:lstStyle/>
          <a:p>
            <a:r>
              <a:rPr lang="en-US" noProof="0" dirty="0"/>
              <a:t>Geometries in Monte Carlo</a:t>
            </a:r>
          </a:p>
        </p:txBody>
      </p:sp>
      <p:sp>
        <p:nvSpPr>
          <p:cNvPr id="7" name="PlaceHolder 6"/>
          <p:cNvSpPr>
            <a:spLocks noGrp="1"/>
          </p:cNvSpPr>
          <p:nvPr>
            <p:ph type="sldNum" sz="quarter" idx="12"/>
          </p:nvPr>
        </p:nvSpPr>
        <p:spPr/>
        <p:txBody>
          <a:bodyPr/>
          <a:lstStyle/>
          <a:p>
            <a:fld id="{8708FFE0-D3F2-40BC-95FA-FAC69761E968}" type="slidenum">
              <a:rPr lang="en-US" noProof="0" smtClean="0"/>
              <a:pPr/>
              <a:t>16</a:t>
            </a:fld>
            <a:endParaRPr lang="en-US" noProof="0" dirty="0"/>
          </a:p>
        </p:txBody>
      </p:sp>
      <p:sp>
        <p:nvSpPr>
          <p:cNvPr id="215" name="PlaceHolder 2"/>
          <p:cNvSpPr>
            <a:spLocks noGrp="1"/>
          </p:cNvSpPr>
          <p:nvPr>
            <p:ph sz="quarter" idx="13"/>
          </p:nvPr>
        </p:nvSpPr>
        <p:spPr>
          <a:noFill/>
          <a:ln w="0">
            <a:noFill/>
          </a:ln>
        </p:spPr>
        <p:txBody>
          <a:bodyPr lIns="91440" tIns="45720" rIns="91440" bIns="45720" anchor="t">
            <a:noAutofit/>
          </a:bodyPr>
          <a:lstStyle/>
          <a:p>
            <a:r>
              <a:rPr lang="en-US" sz="1800" noProof="0" dirty="0"/>
              <a:t>When following the particles, the code continuously ask: </a:t>
            </a:r>
          </a:p>
          <a:p>
            <a:pPr lvl="1"/>
            <a:r>
              <a:rPr lang="en-US" sz="1800" noProof="0" dirty="0"/>
              <a:t>Where am I?</a:t>
            </a:r>
          </a:p>
          <a:p>
            <a:pPr lvl="1"/>
            <a:r>
              <a:rPr lang="en-US" sz="1800" noProof="0" dirty="0"/>
              <a:t>Where am I going?</a:t>
            </a:r>
          </a:p>
          <a:p>
            <a:pPr lvl="1"/>
            <a:r>
              <a:rPr lang="en-US" sz="1800" noProof="0" dirty="0"/>
              <a:t>How far can I travel before an interface?</a:t>
            </a:r>
          </a:p>
          <a:p>
            <a:r>
              <a:rPr lang="en-US" sz="1800" noProof="0" dirty="0"/>
              <a:t>The geometry implementation in the codes (FLUKA, GEANT, …) needs to be fast and versatile.</a:t>
            </a:r>
          </a:p>
          <a:p>
            <a:r>
              <a:rPr lang="en-US" sz="1800" noProof="0" dirty="0"/>
              <a:t>Most recent codes allow to use CAD imported assemblies with </a:t>
            </a:r>
            <a:r>
              <a:rPr lang="en-US" sz="1800" noProof="0" dirty="0" err="1"/>
              <a:t>tesserated</a:t>
            </a:r>
            <a:r>
              <a:rPr lang="en-US" sz="1800" noProof="0" dirty="0"/>
              <a:t> solids </a:t>
            </a:r>
          </a:p>
        </p:txBody>
      </p:sp>
      <p:sp>
        <p:nvSpPr>
          <p:cNvPr id="219" name="PlaceHolder 3"/>
          <p:cNvSpPr>
            <a:spLocks noGrp="1"/>
          </p:cNvSpPr>
          <p:nvPr>
            <p:ph idx="4294967295"/>
          </p:nvPr>
        </p:nvSpPr>
        <p:spPr>
          <a:xfrm>
            <a:off x="481763" y="4681261"/>
            <a:ext cx="3371850" cy="1574800"/>
          </a:xfrm>
          <a:prstGeom prst="rect">
            <a:avLst/>
          </a:prstGeom>
          <a:noFill/>
          <a:ln w="0">
            <a:noFill/>
          </a:ln>
        </p:spPr>
        <p:txBody>
          <a:bodyPr lIns="91440" tIns="45720" rIns="91440" bIns="45720" anchor="t">
            <a:noAutofit/>
          </a:bodyPr>
          <a:lstStyle/>
          <a:p>
            <a:pPr marL="432000" indent="-324000" algn="just">
              <a:lnSpc>
                <a:spcPct val="100000"/>
              </a:lnSpc>
              <a:spcBef>
                <a:spcPts val="1417"/>
              </a:spcBef>
              <a:buClr>
                <a:srgbClr val="3871A8"/>
              </a:buClr>
              <a:buSzPct val="45000"/>
              <a:buFont typeface="Wingdings" charset="2"/>
              <a:buChar char=""/>
            </a:pPr>
            <a:r>
              <a:rPr lang="en-US" sz="2000" b="0" u="none" strike="noStrike" noProof="0" dirty="0">
                <a:solidFill>
                  <a:schemeClr val="dk1"/>
                </a:solidFill>
                <a:effectLst/>
                <a:uFillTx/>
                <a:latin typeface="Arial"/>
              </a:rPr>
              <a:t>Simple and extremely fast</a:t>
            </a:r>
          </a:p>
          <a:p>
            <a:pPr marL="432000" indent="-324000" algn="just">
              <a:lnSpc>
                <a:spcPct val="100000"/>
              </a:lnSpc>
              <a:spcBef>
                <a:spcPts val="400"/>
              </a:spcBef>
              <a:buClr>
                <a:srgbClr val="3871A8"/>
              </a:buClr>
              <a:buSzPct val="45000"/>
              <a:buFont typeface="Wingdings" charset="2"/>
              <a:buChar char=""/>
            </a:pPr>
            <a:r>
              <a:rPr lang="en-US" sz="2000" b="0" u="none" strike="noStrike" noProof="0" dirty="0">
                <a:solidFill>
                  <a:schemeClr val="dk1"/>
                </a:solidFill>
                <a:effectLst/>
                <a:uFillTx/>
                <a:latin typeface="Arial"/>
              </a:rPr>
              <a:t>Employs lattice and replica capabilities</a:t>
            </a:r>
          </a:p>
        </p:txBody>
      </p:sp>
      <p:sp>
        <p:nvSpPr>
          <p:cNvPr id="222" name="PlaceHolder 4"/>
          <p:cNvSpPr>
            <a:spLocks noGrp="1"/>
          </p:cNvSpPr>
          <p:nvPr>
            <p:ph idx="4294967295"/>
          </p:nvPr>
        </p:nvSpPr>
        <p:spPr>
          <a:xfrm>
            <a:off x="6177493" y="4784161"/>
            <a:ext cx="5400675" cy="1800225"/>
          </a:xfrm>
          <a:prstGeom prst="rect">
            <a:avLst/>
          </a:prstGeom>
          <a:noFill/>
          <a:ln w="0">
            <a:noFill/>
          </a:ln>
        </p:spPr>
        <p:txBody>
          <a:bodyPr lIns="91440" tIns="45720" rIns="91440" bIns="45720" anchor="t">
            <a:noAutofit/>
          </a:bodyPr>
          <a:lstStyle/>
          <a:p>
            <a:pPr marL="432000" indent="-324000" algn="just">
              <a:lnSpc>
                <a:spcPct val="100000"/>
              </a:lnSpc>
              <a:spcBef>
                <a:spcPts val="1417"/>
              </a:spcBef>
              <a:buClr>
                <a:srgbClr val="3871A8"/>
              </a:buClr>
              <a:buSzPct val="45000"/>
              <a:buFont typeface="Wingdings" charset="2"/>
              <a:buChar char=""/>
            </a:pPr>
            <a:r>
              <a:rPr lang="en-US" sz="2000" b="0" u="none" strike="noStrike" noProof="0" dirty="0">
                <a:solidFill>
                  <a:schemeClr val="dk1"/>
                </a:solidFill>
                <a:effectLst/>
                <a:uFillTx/>
                <a:latin typeface="Arial"/>
              </a:rPr>
              <a:t>Each volume has a “mother”</a:t>
            </a:r>
          </a:p>
          <a:p>
            <a:pPr marL="432000" indent="-324000" algn="just">
              <a:lnSpc>
                <a:spcPct val="100000"/>
              </a:lnSpc>
              <a:spcBef>
                <a:spcPts val="400"/>
              </a:spcBef>
              <a:buClr>
                <a:srgbClr val="3871A8"/>
              </a:buClr>
              <a:buSzPct val="45000"/>
              <a:buFont typeface="Wingdings" charset="2"/>
              <a:buChar char=""/>
            </a:pPr>
            <a:r>
              <a:rPr lang="en-US" sz="2000" b="0" u="none" strike="noStrike" noProof="0" dirty="0">
                <a:solidFill>
                  <a:schemeClr val="dk1"/>
                </a:solidFill>
                <a:effectLst/>
                <a:uFillTx/>
                <a:latin typeface="Arial"/>
              </a:rPr>
              <a:t>More complicated to implement ex-novo</a:t>
            </a:r>
          </a:p>
          <a:p>
            <a:pPr marL="432000" indent="-324000" algn="just">
              <a:lnSpc>
                <a:spcPct val="100000"/>
              </a:lnSpc>
              <a:spcBef>
                <a:spcPts val="400"/>
              </a:spcBef>
              <a:buClr>
                <a:srgbClr val="3871A8"/>
              </a:buClr>
              <a:buSzPct val="45000"/>
              <a:buFont typeface="Wingdings" charset="2"/>
              <a:buChar char=""/>
            </a:pPr>
            <a:r>
              <a:rPr lang="en-US" sz="2000" b="0" u="none" strike="noStrike" noProof="0" dirty="0">
                <a:solidFill>
                  <a:schemeClr val="dk1"/>
                </a:solidFill>
                <a:effectLst/>
                <a:uFillTx/>
                <a:latin typeface="Arial"/>
              </a:rPr>
              <a:t>Lot of geometry shapes available</a:t>
            </a:r>
          </a:p>
        </p:txBody>
      </p:sp>
      <p:sp>
        <p:nvSpPr>
          <p:cNvPr id="216" name="Rectangle: Rounded Corners 215"/>
          <p:cNvSpPr/>
          <p:nvPr/>
        </p:nvSpPr>
        <p:spPr>
          <a:xfrm>
            <a:off x="360000" y="4104000"/>
            <a:ext cx="5580000" cy="2160000"/>
          </a:xfrm>
          <a:prstGeom prst="roundRect">
            <a:avLst>
              <a:gd name="adj" fmla="val 6371"/>
            </a:avLst>
          </a:prstGeom>
          <a:noFill/>
          <a:ln w="19080">
            <a:solidFill>
              <a:srgbClr val="3465A4"/>
            </a:solidFill>
            <a:round/>
          </a:ln>
        </p:spPr>
        <p:style>
          <a:lnRef idx="0">
            <a:scrgbClr r="0" g="0" b="0"/>
          </a:lnRef>
          <a:fillRef idx="0">
            <a:scrgbClr r="0" g="0" b="0"/>
          </a:fillRef>
          <a:effectRef idx="0">
            <a:scrgbClr r="0" g="0" b="0"/>
          </a:effectRef>
          <a:fontRef idx="minor"/>
        </p:style>
        <p:txBody>
          <a:bodyPr lIns="99360" tIns="54360" rIns="99360" bIns="54360" anchor="ctr">
            <a:noAutofit/>
          </a:bodyPr>
          <a:lstStyle/>
          <a:p>
            <a:endParaRPr lang="en-US" sz="1800" b="0" u="none" strike="noStrike" noProof="0" dirty="0">
              <a:solidFill>
                <a:srgbClr val="000000"/>
              </a:solidFill>
              <a:effectLst/>
              <a:uFillTx/>
              <a:latin typeface="Arial"/>
            </a:endParaRPr>
          </a:p>
        </p:txBody>
      </p:sp>
      <p:sp>
        <p:nvSpPr>
          <p:cNvPr id="217" name="Rectangle: Rounded Corners 216"/>
          <p:cNvSpPr/>
          <p:nvPr/>
        </p:nvSpPr>
        <p:spPr>
          <a:xfrm>
            <a:off x="6120000" y="4104360"/>
            <a:ext cx="5580000" cy="2159640"/>
          </a:xfrm>
          <a:prstGeom prst="roundRect">
            <a:avLst>
              <a:gd name="adj" fmla="val 6371"/>
            </a:avLst>
          </a:prstGeom>
          <a:noFill/>
          <a:ln w="19080">
            <a:solidFill>
              <a:srgbClr val="3465A4"/>
            </a:solidFill>
            <a:round/>
          </a:ln>
        </p:spPr>
        <p:style>
          <a:lnRef idx="0">
            <a:scrgbClr r="0" g="0" b="0"/>
          </a:lnRef>
          <a:fillRef idx="0">
            <a:scrgbClr r="0" g="0" b="0"/>
          </a:fillRef>
          <a:effectRef idx="0">
            <a:scrgbClr r="0" g="0" b="0"/>
          </a:effectRef>
          <a:fontRef idx="minor"/>
        </p:style>
        <p:txBody>
          <a:bodyPr lIns="99360" tIns="54360" rIns="99360" bIns="54360" anchor="ctr">
            <a:noAutofit/>
          </a:bodyPr>
          <a:lstStyle/>
          <a:p>
            <a:endParaRPr lang="en-US" sz="1800" b="0" u="none" strike="noStrike" noProof="0" dirty="0">
              <a:solidFill>
                <a:srgbClr val="000000"/>
              </a:solidFill>
              <a:effectLst/>
              <a:uFillTx/>
              <a:latin typeface="Arial"/>
            </a:endParaRPr>
          </a:p>
        </p:txBody>
      </p:sp>
      <p:sp>
        <p:nvSpPr>
          <p:cNvPr id="218" name="TextBox 217"/>
          <p:cNvSpPr txBox="1"/>
          <p:nvPr/>
        </p:nvSpPr>
        <p:spPr>
          <a:xfrm>
            <a:off x="573840" y="4200840"/>
            <a:ext cx="5220000" cy="583321"/>
          </a:xfrm>
          <a:prstGeom prst="rect">
            <a:avLst/>
          </a:prstGeom>
          <a:noFill/>
          <a:ln w="0">
            <a:noFill/>
          </a:ln>
        </p:spPr>
        <p:txBody>
          <a:bodyPr lIns="90000" tIns="45000" rIns="90000" bIns="45000" anchor="t">
            <a:spAutoFit/>
          </a:bodyPr>
          <a:lstStyle/>
          <a:p>
            <a:pPr algn="ctr"/>
            <a:r>
              <a:rPr lang="en-US" sz="2200" b="1" u="none" strike="noStrike" noProof="0" dirty="0">
                <a:solidFill>
                  <a:srgbClr val="000000"/>
                </a:solidFill>
                <a:effectLst/>
                <a:uFillTx/>
                <a:latin typeface="Arial"/>
              </a:rPr>
              <a:t>FLUKA: Constructive solid geometry</a:t>
            </a:r>
            <a:endParaRPr lang="en-US" sz="2200" b="0" u="none" strike="noStrike" noProof="0" dirty="0">
              <a:solidFill>
                <a:srgbClr val="000000"/>
              </a:solidFill>
              <a:effectLst/>
              <a:uFillTx/>
              <a:latin typeface="Arial"/>
            </a:endParaRPr>
          </a:p>
          <a:p>
            <a:endParaRPr lang="en-US" sz="1000" b="0" u="none" strike="noStrike" noProof="0" dirty="0">
              <a:solidFill>
                <a:srgbClr val="000000"/>
              </a:solidFill>
              <a:effectLst/>
              <a:uFillTx/>
              <a:latin typeface="Arial"/>
            </a:endParaRPr>
          </a:p>
        </p:txBody>
      </p:sp>
      <p:pic>
        <p:nvPicPr>
          <p:cNvPr id="220" name="Picture 219"/>
          <p:cNvPicPr/>
          <p:nvPr/>
        </p:nvPicPr>
        <p:blipFill>
          <a:blip r:embed="rId2"/>
          <a:stretch/>
        </p:blipFill>
        <p:spPr>
          <a:xfrm>
            <a:off x="4140000" y="4726080"/>
            <a:ext cx="1653840" cy="1465920"/>
          </a:xfrm>
          <a:prstGeom prst="rect">
            <a:avLst/>
          </a:prstGeom>
          <a:noFill/>
          <a:ln w="0">
            <a:noFill/>
          </a:ln>
        </p:spPr>
      </p:pic>
      <p:sp>
        <p:nvSpPr>
          <p:cNvPr id="221" name="TextBox 220"/>
          <p:cNvSpPr txBox="1"/>
          <p:nvPr/>
        </p:nvSpPr>
        <p:spPr>
          <a:xfrm>
            <a:off x="6333840" y="4201200"/>
            <a:ext cx="5220000" cy="429433"/>
          </a:xfrm>
          <a:prstGeom prst="rect">
            <a:avLst/>
          </a:prstGeom>
          <a:noFill/>
          <a:ln w="0">
            <a:noFill/>
          </a:ln>
        </p:spPr>
        <p:txBody>
          <a:bodyPr lIns="90000" tIns="45000" rIns="90000" bIns="45000" anchor="t" anchorCtr="1">
            <a:spAutoFit/>
          </a:bodyPr>
          <a:lstStyle/>
          <a:p>
            <a:pPr algn="ctr">
              <a:spcBef>
                <a:spcPts val="1191"/>
              </a:spcBef>
              <a:spcAft>
                <a:spcPts val="992"/>
              </a:spcAft>
            </a:pPr>
            <a:r>
              <a:rPr lang="en-US" sz="2200" b="1" u="none" strike="noStrike" noProof="0" dirty="0">
                <a:solidFill>
                  <a:srgbClr val="000000"/>
                </a:solidFill>
                <a:effectLst/>
                <a:uFillTx/>
                <a:latin typeface="Arial"/>
              </a:rPr>
              <a:t>GEANT: Hierarchical</a:t>
            </a:r>
            <a:endParaRPr lang="en-US" sz="1000" b="0" u="none" strike="noStrike" noProof="0" dirty="0">
              <a:solidFill>
                <a:srgbClr val="000000"/>
              </a:solidFill>
              <a:effectLst/>
              <a:uFillTx/>
              <a:latin typeface="Arial"/>
            </a:endParaRPr>
          </a:p>
        </p:txBody>
      </p:sp>
      <p:sp>
        <p:nvSpPr>
          <p:cNvPr id="2" name="Date Placeholder 2">
            <a:extLst>
              <a:ext uri="{FF2B5EF4-FFF2-40B4-BE49-F238E27FC236}">
                <a16:creationId xmlns:a16="http://schemas.microsoft.com/office/drawing/2014/main" id="{CC0B2B3F-F194-5EF3-89B7-B03CDD1DF05E}"/>
              </a:ext>
            </a:extLst>
          </p:cNvPr>
          <p:cNvSpPr>
            <a:spLocks noGrp="1"/>
          </p:cNvSpPr>
          <p:nvPr>
            <p:ph type="dt" sz="half" idx="10"/>
          </p:nvPr>
        </p:nvSpPr>
        <p:spPr>
          <a:xfrm>
            <a:off x="3060435" y="6356351"/>
            <a:ext cx="1828144" cy="365125"/>
          </a:xfrm>
        </p:spPr>
        <p:txBody>
          <a:bodyPr/>
          <a:lstStyle/>
          <a:p>
            <a:pPr>
              <a:defRPr/>
            </a:pPr>
            <a:r>
              <a:rPr lang="en-US" noProof="0" dirty="0"/>
              <a:t>04/05/2026</a:t>
            </a:r>
          </a:p>
        </p:txBody>
      </p:sp>
      <p:sp>
        <p:nvSpPr>
          <p:cNvPr id="3" name="Footer Placeholder 3">
            <a:extLst>
              <a:ext uri="{FF2B5EF4-FFF2-40B4-BE49-F238E27FC236}">
                <a16:creationId xmlns:a16="http://schemas.microsoft.com/office/drawing/2014/main" id="{FD5D055F-32C5-1208-B885-46156361B40D}"/>
              </a:ext>
            </a:extLst>
          </p:cNvPr>
          <p:cNvSpPr>
            <a:spLocks noGrp="1"/>
          </p:cNvSpPr>
          <p:nvPr>
            <p:ph type="ftr" sz="quarter" idx="11"/>
          </p:nvPr>
        </p:nvSpPr>
        <p:spPr>
          <a:xfrm>
            <a:off x="4888579" y="6356351"/>
            <a:ext cx="5720652" cy="365125"/>
          </a:xfrm>
        </p:spPr>
        <p:txBody>
          <a:bodyPr/>
          <a:lstStyle/>
          <a:p>
            <a:pPr>
              <a:defRPr/>
            </a:pPr>
            <a:r>
              <a:rPr lang="en-US" noProof="0" dirty="0"/>
              <a:t>D. Calzolari</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PlaceHolder 1"/>
          <p:cNvSpPr>
            <a:spLocks noGrp="1"/>
          </p:cNvSpPr>
          <p:nvPr>
            <p:ph type="title"/>
          </p:nvPr>
        </p:nvSpPr>
        <p:spPr>
          <a:noFill/>
          <a:ln w="0">
            <a:noFill/>
          </a:ln>
        </p:spPr>
        <p:txBody>
          <a:bodyPr lIns="91440" tIns="45720" rIns="91440" bIns="45720" anchor="ctr">
            <a:normAutofit/>
          </a:bodyPr>
          <a:lstStyle/>
          <a:p>
            <a:r>
              <a:rPr lang="en-US" noProof="0" dirty="0"/>
              <a:t>Geometries in FLUKA</a:t>
            </a:r>
          </a:p>
        </p:txBody>
      </p:sp>
      <p:sp>
        <p:nvSpPr>
          <p:cNvPr id="5" name="PlaceHolder 4"/>
          <p:cNvSpPr>
            <a:spLocks noGrp="1"/>
          </p:cNvSpPr>
          <p:nvPr>
            <p:ph type="sldNum" sz="quarter" idx="12"/>
          </p:nvPr>
        </p:nvSpPr>
        <p:spPr/>
        <p:txBody>
          <a:bodyPr/>
          <a:lstStyle/>
          <a:p>
            <a:fld id="{54FEFF16-BCA7-4A81-AB00-8C8734DE18C7}" type="slidenum">
              <a:rPr lang="en-US" noProof="0"/>
              <a:pPr/>
              <a:t>17</a:t>
            </a:fld>
            <a:endParaRPr lang="en-US" noProof="0" dirty="0"/>
          </a:p>
        </p:txBody>
      </p:sp>
      <p:sp>
        <p:nvSpPr>
          <p:cNvPr id="224" name="PlaceHolder 2"/>
          <p:cNvSpPr>
            <a:spLocks noGrp="1"/>
          </p:cNvSpPr>
          <p:nvPr>
            <p:ph sz="quarter" idx="13"/>
          </p:nvPr>
        </p:nvSpPr>
        <p:spPr>
          <a:noFill/>
          <a:ln w="0">
            <a:noFill/>
          </a:ln>
        </p:spPr>
        <p:txBody>
          <a:bodyPr lIns="91440" tIns="45720" rIns="91440" bIns="45720" anchor="t">
            <a:noAutofit/>
          </a:bodyPr>
          <a:lstStyle/>
          <a:p>
            <a:r>
              <a:rPr lang="en-US" sz="2000" noProof="0" dirty="0"/>
              <a:t>Four fundamental concepts:</a:t>
            </a:r>
          </a:p>
          <a:p>
            <a:pPr lvl="1"/>
            <a:r>
              <a:rPr lang="en-US" sz="1600" b="1" noProof="0" dirty="0">
                <a:solidFill>
                  <a:srgbClr val="5983B0"/>
                </a:solidFill>
              </a:rPr>
              <a:t>Body</a:t>
            </a:r>
            <a:r>
              <a:rPr lang="en-US" sz="1600" noProof="0" dirty="0"/>
              <a:t>: basic geometry object (finite or infinite: planes, spheres, …).</a:t>
            </a:r>
          </a:p>
          <a:p>
            <a:pPr lvl="1"/>
            <a:r>
              <a:rPr lang="en-US" sz="1600" b="1" noProof="0" dirty="0">
                <a:solidFill>
                  <a:srgbClr val="5983B0"/>
                </a:solidFill>
              </a:rPr>
              <a:t>Zone</a:t>
            </a:r>
            <a:r>
              <a:rPr lang="en-US" sz="1600" noProof="0" dirty="0"/>
              <a:t>: sub-region composed by intersection and subtraction of bodies.</a:t>
            </a:r>
          </a:p>
          <a:p>
            <a:pPr lvl="1"/>
            <a:r>
              <a:rPr lang="en-US" sz="1600" b="1" noProof="0" dirty="0">
                <a:solidFill>
                  <a:srgbClr val="5983B0"/>
                </a:solidFill>
              </a:rPr>
              <a:t>Region</a:t>
            </a:r>
            <a:r>
              <a:rPr lang="en-US" sz="1600" noProof="0" dirty="0"/>
              <a:t>: union of zones</a:t>
            </a:r>
          </a:p>
          <a:p>
            <a:pPr lvl="1"/>
            <a:r>
              <a:rPr lang="en-US" sz="1600" b="1" noProof="0" dirty="0">
                <a:solidFill>
                  <a:srgbClr val="5983B0"/>
                </a:solidFill>
              </a:rPr>
              <a:t>Lattices</a:t>
            </a:r>
            <a:r>
              <a:rPr lang="en-US" sz="1600" noProof="0" dirty="0"/>
              <a:t>: duplication of existing regions confined in a container volume</a:t>
            </a:r>
          </a:p>
        </p:txBody>
      </p:sp>
      <p:pic>
        <p:nvPicPr>
          <p:cNvPr id="225" name="Picture 224"/>
          <p:cNvPicPr/>
          <p:nvPr/>
        </p:nvPicPr>
        <p:blipFill>
          <a:blip r:embed="rId2"/>
          <a:stretch/>
        </p:blipFill>
        <p:spPr>
          <a:xfrm>
            <a:off x="360000" y="3600000"/>
            <a:ext cx="5220000" cy="2055240"/>
          </a:xfrm>
          <a:prstGeom prst="rect">
            <a:avLst/>
          </a:prstGeom>
          <a:noFill/>
          <a:ln w="0">
            <a:noFill/>
          </a:ln>
        </p:spPr>
      </p:pic>
      <p:pic>
        <p:nvPicPr>
          <p:cNvPr id="226" name="Picture 225"/>
          <p:cNvPicPr/>
          <p:nvPr/>
        </p:nvPicPr>
        <p:blipFill>
          <a:blip r:embed="rId3"/>
          <a:stretch/>
        </p:blipFill>
        <p:spPr>
          <a:xfrm>
            <a:off x="360000" y="5760000"/>
            <a:ext cx="4952520" cy="475920"/>
          </a:xfrm>
          <a:prstGeom prst="rect">
            <a:avLst/>
          </a:prstGeom>
          <a:noFill/>
          <a:ln w="0">
            <a:noFill/>
          </a:ln>
        </p:spPr>
      </p:pic>
      <p:sp>
        <p:nvSpPr>
          <p:cNvPr id="227" name="Straight Connector 226"/>
          <p:cNvSpPr/>
          <p:nvPr/>
        </p:nvSpPr>
        <p:spPr>
          <a:xfrm flipV="1">
            <a:off x="1800000" y="4860000"/>
            <a:ext cx="180000" cy="900000"/>
          </a:xfrm>
          <a:prstGeom prst="line">
            <a:avLst/>
          </a:prstGeom>
          <a:ln w="19080">
            <a:solidFill>
              <a:srgbClr val="3465A4"/>
            </a:solidFill>
            <a:round/>
            <a:tailEnd type="triangle" w="med" len="med"/>
          </a:ln>
        </p:spPr>
        <p:style>
          <a:lnRef idx="0">
            <a:scrgbClr r="0" g="0" b="0"/>
          </a:lnRef>
          <a:fillRef idx="0">
            <a:scrgbClr r="0" g="0" b="0"/>
          </a:fillRef>
          <a:effectRef idx="0">
            <a:scrgbClr r="0" g="0" b="0"/>
          </a:effectRef>
          <a:fontRef idx="minor"/>
        </p:style>
        <p:txBody>
          <a:bodyPr lIns="99360" tIns="54360" rIns="99360" bIns="54360" anchor="ctr">
            <a:noAutofit/>
          </a:bodyPr>
          <a:lstStyle/>
          <a:p>
            <a:endParaRPr lang="en-US" sz="1800" b="0" u="none" strike="noStrike" noProof="0" dirty="0">
              <a:solidFill>
                <a:srgbClr val="000000"/>
              </a:solidFill>
              <a:effectLst/>
              <a:uFillTx/>
              <a:latin typeface="Arial"/>
            </a:endParaRPr>
          </a:p>
        </p:txBody>
      </p:sp>
      <p:pic>
        <p:nvPicPr>
          <p:cNvPr id="228" name="Picture 227"/>
          <p:cNvPicPr/>
          <p:nvPr/>
        </p:nvPicPr>
        <p:blipFill>
          <a:blip r:embed="rId4"/>
          <a:stretch/>
        </p:blipFill>
        <p:spPr>
          <a:xfrm>
            <a:off x="8328248" y="1932629"/>
            <a:ext cx="3561840" cy="1028520"/>
          </a:xfrm>
          <a:prstGeom prst="rect">
            <a:avLst/>
          </a:prstGeom>
          <a:noFill/>
          <a:ln w="0">
            <a:noFill/>
          </a:ln>
        </p:spPr>
      </p:pic>
      <p:sp>
        <p:nvSpPr>
          <p:cNvPr id="229" name="Straight Connector 228"/>
          <p:cNvSpPr/>
          <p:nvPr/>
        </p:nvSpPr>
        <p:spPr>
          <a:xfrm flipH="1">
            <a:off x="1980000" y="2961149"/>
            <a:ext cx="6492264" cy="1178851"/>
          </a:xfrm>
          <a:prstGeom prst="line">
            <a:avLst/>
          </a:prstGeom>
          <a:ln w="19080">
            <a:solidFill>
              <a:srgbClr val="3465A4"/>
            </a:solidFill>
            <a:round/>
            <a:tailEnd type="triangle" w="med" len="med"/>
          </a:ln>
        </p:spPr>
        <p:style>
          <a:lnRef idx="0">
            <a:scrgbClr r="0" g="0" b="0"/>
          </a:lnRef>
          <a:fillRef idx="0">
            <a:scrgbClr r="0" g="0" b="0"/>
          </a:fillRef>
          <a:effectRef idx="0">
            <a:scrgbClr r="0" g="0" b="0"/>
          </a:effectRef>
          <a:fontRef idx="minor"/>
        </p:style>
        <p:txBody>
          <a:bodyPr lIns="99360" tIns="54360" rIns="99360" bIns="54360" anchor="ctr">
            <a:noAutofit/>
          </a:bodyPr>
          <a:lstStyle/>
          <a:p>
            <a:endParaRPr lang="en-US" sz="1800" b="0" u="none" strike="noStrike" noProof="0" dirty="0">
              <a:solidFill>
                <a:srgbClr val="000000"/>
              </a:solidFill>
              <a:effectLst/>
              <a:uFillTx/>
              <a:latin typeface="Arial"/>
            </a:endParaRPr>
          </a:p>
        </p:txBody>
      </p:sp>
      <p:pic>
        <p:nvPicPr>
          <p:cNvPr id="230" name="Picture 229"/>
          <p:cNvPicPr/>
          <p:nvPr/>
        </p:nvPicPr>
        <p:blipFill>
          <a:blip r:embed="rId5"/>
          <a:stretch/>
        </p:blipFill>
        <p:spPr>
          <a:xfrm>
            <a:off x="5852160" y="3642120"/>
            <a:ext cx="5847840" cy="1037880"/>
          </a:xfrm>
          <a:prstGeom prst="rect">
            <a:avLst/>
          </a:prstGeom>
          <a:noFill/>
          <a:ln w="0">
            <a:noFill/>
          </a:ln>
        </p:spPr>
      </p:pic>
      <p:pic>
        <p:nvPicPr>
          <p:cNvPr id="231" name="Picture 230"/>
          <p:cNvPicPr/>
          <p:nvPr/>
        </p:nvPicPr>
        <p:blipFill>
          <a:blip r:embed="rId6"/>
          <a:stretch/>
        </p:blipFill>
        <p:spPr>
          <a:xfrm>
            <a:off x="5862600" y="5040000"/>
            <a:ext cx="5657400" cy="828360"/>
          </a:xfrm>
          <a:prstGeom prst="rect">
            <a:avLst/>
          </a:prstGeom>
          <a:noFill/>
          <a:ln w="0">
            <a:noFill/>
          </a:ln>
        </p:spPr>
      </p:pic>
      <p:sp>
        <p:nvSpPr>
          <p:cNvPr id="232" name="Straight Connector 231"/>
          <p:cNvSpPr/>
          <p:nvPr/>
        </p:nvSpPr>
        <p:spPr>
          <a:xfrm flipH="1" flipV="1">
            <a:off x="5220000" y="4860000"/>
            <a:ext cx="642600" cy="360000"/>
          </a:xfrm>
          <a:prstGeom prst="line">
            <a:avLst/>
          </a:prstGeom>
          <a:ln w="19080">
            <a:solidFill>
              <a:srgbClr val="3465A4"/>
            </a:solidFill>
            <a:round/>
            <a:tailEnd type="triangle" w="med" len="med"/>
          </a:ln>
        </p:spPr>
        <p:style>
          <a:lnRef idx="0">
            <a:scrgbClr r="0" g="0" b="0"/>
          </a:lnRef>
          <a:fillRef idx="0">
            <a:scrgbClr r="0" g="0" b="0"/>
          </a:fillRef>
          <a:effectRef idx="0">
            <a:scrgbClr r="0" g="0" b="0"/>
          </a:effectRef>
          <a:fontRef idx="minor"/>
        </p:style>
        <p:txBody>
          <a:bodyPr lIns="99360" tIns="54360" rIns="99360" bIns="54360" anchor="ctr">
            <a:noAutofit/>
          </a:bodyPr>
          <a:lstStyle/>
          <a:p>
            <a:endParaRPr lang="en-US" sz="1800" b="0" u="none" strike="noStrike" noProof="0" dirty="0">
              <a:solidFill>
                <a:srgbClr val="000000"/>
              </a:solidFill>
              <a:effectLst/>
              <a:uFillTx/>
              <a:latin typeface="Arial"/>
            </a:endParaRPr>
          </a:p>
        </p:txBody>
      </p:sp>
      <p:sp>
        <p:nvSpPr>
          <p:cNvPr id="2" name="Date Placeholder 2">
            <a:extLst>
              <a:ext uri="{FF2B5EF4-FFF2-40B4-BE49-F238E27FC236}">
                <a16:creationId xmlns:a16="http://schemas.microsoft.com/office/drawing/2014/main" id="{B76A44AC-848F-5BE6-ABF1-80EAFC65289F}"/>
              </a:ext>
            </a:extLst>
          </p:cNvPr>
          <p:cNvSpPr>
            <a:spLocks noGrp="1"/>
          </p:cNvSpPr>
          <p:nvPr>
            <p:ph type="dt" sz="half" idx="10"/>
          </p:nvPr>
        </p:nvSpPr>
        <p:spPr>
          <a:xfrm>
            <a:off x="3060435" y="6356351"/>
            <a:ext cx="1828144" cy="365125"/>
          </a:xfrm>
        </p:spPr>
        <p:txBody>
          <a:bodyPr/>
          <a:lstStyle/>
          <a:p>
            <a:pPr>
              <a:defRPr/>
            </a:pPr>
            <a:r>
              <a:rPr lang="en-US" noProof="0" dirty="0"/>
              <a:t>04/05/2026</a:t>
            </a:r>
          </a:p>
        </p:txBody>
      </p:sp>
      <p:sp>
        <p:nvSpPr>
          <p:cNvPr id="3" name="Footer Placeholder 3">
            <a:extLst>
              <a:ext uri="{FF2B5EF4-FFF2-40B4-BE49-F238E27FC236}">
                <a16:creationId xmlns:a16="http://schemas.microsoft.com/office/drawing/2014/main" id="{CE98CE97-D229-FD31-C1BB-1F6CB8CC41A9}"/>
              </a:ext>
            </a:extLst>
          </p:cNvPr>
          <p:cNvSpPr>
            <a:spLocks noGrp="1"/>
          </p:cNvSpPr>
          <p:nvPr>
            <p:ph type="ftr" sz="quarter" idx="11"/>
          </p:nvPr>
        </p:nvSpPr>
        <p:spPr>
          <a:xfrm>
            <a:off x="4888579" y="6356351"/>
            <a:ext cx="5720652" cy="365125"/>
          </a:xfrm>
        </p:spPr>
        <p:txBody>
          <a:bodyPr/>
          <a:lstStyle/>
          <a:p>
            <a:pPr>
              <a:defRPr/>
            </a:pPr>
            <a:r>
              <a:rPr lang="en-US" noProof="0" dirty="0"/>
              <a:t>D. Calzolari</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PlaceHolder 1"/>
          <p:cNvSpPr>
            <a:spLocks noGrp="1"/>
          </p:cNvSpPr>
          <p:nvPr>
            <p:ph type="title"/>
          </p:nvPr>
        </p:nvSpPr>
        <p:spPr>
          <a:noFill/>
          <a:ln w="0">
            <a:noFill/>
          </a:ln>
        </p:spPr>
        <p:txBody>
          <a:bodyPr lIns="91440" tIns="45720" rIns="91440" bIns="45720" anchor="ctr">
            <a:normAutofit/>
          </a:bodyPr>
          <a:lstStyle/>
          <a:p>
            <a:r>
              <a:rPr lang="en-US" noProof="0" dirty="0"/>
              <a:t>CAD / unstructured meshes</a:t>
            </a:r>
          </a:p>
        </p:txBody>
      </p:sp>
      <p:sp>
        <p:nvSpPr>
          <p:cNvPr id="5" name="PlaceHolder 4"/>
          <p:cNvSpPr>
            <a:spLocks noGrp="1"/>
          </p:cNvSpPr>
          <p:nvPr>
            <p:ph type="sldNum" sz="quarter" idx="12"/>
          </p:nvPr>
        </p:nvSpPr>
        <p:spPr/>
        <p:txBody>
          <a:bodyPr/>
          <a:lstStyle/>
          <a:p>
            <a:fld id="{2715E525-5A06-4A8C-9575-C25EE008DCE5}" type="slidenum">
              <a:rPr lang="en-US" noProof="0"/>
              <a:pPr/>
              <a:t>18</a:t>
            </a:fld>
            <a:endParaRPr lang="en-US" noProof="0" dirty="0"/>
          </a:p>
        </p:txBody>
      </p:sp>
      <p:sp>
        <p:nvSpPr>
          <p:cNvPr id="234" name="PlaceHolder 2"/>
          <p:cNvSpPr>
            <a:spLocks noGrp="1"/>
          </p:cNvSpPr>
          <p:nvPr>
            <p:ph sz="quarter" idx="13"/>
          </p:nvPr>
        </p:nvSpPr>
        <p:spPr>
          <a:xfrm>
            <a:off x="609601" y="1245522"/>
            <a:ext cx="9086799" cy="4821904"/>
          </a:xfrm>
          <a:noFill/>
          <a:ln w="0">
            <a:noFill/>
          </a:ln>
        </p:spPr>
        <p:txBody>
          <a:bodyPr lIns="91440" tIns="45720" rIns="91440" bIns="45720" anchor="t">
            <a:noAutofit/>
          </a:bodyPr>
          <a:lstStyle/>
          <a:p>
            <a:pPr algn="just"/>
            <a:r>
              <a:rPr lang="en-US" sz="2000" noProof="0" dirty="0"/>
              <a:t>Geometries can be described also using unstructured meshes:</a:t>
            </a:r>
          </a:p>
          <a:p>
            <a:pPr lvl="1" algn="just"/>
            <a:r>
              <a:rPr lang="en-US" sz="2000" noProof="0" dirty="0"/>
              <a:t>More precise geometry descriptions (including gaps, penetrations, details)</a:t>
            </a:r>
          </a:p>
          <a:p>
            <a:pPr lvl="1" algn="just"/>
            <a:r>
              <a:rPr lang="en-US" sz="2000" noProof="0" dirty="0"/>
              <a:t>...but more complicated to perform parametric scans (varying a single element in the geometry)</a:t>
            </a:r>
          </a:p>
        </p:txBody>
      </p:sp>
      <p:pic>
        <p:nvPicPr>
          <p:cNvPr id="235" name="Picture 234"/>
          <p:cNvPicPr/>
          <p:nvPr/>
        </p:nvPicPr>
        <p:blipFill>
          <a:blip r:embed="rId3"/>
          <a:stretch/>
        </p:blipFill>
        <p:spPr>
          <a:xfrm>
            <a:off x="10080" y="3240000"/>
            <a:ext cx="4489920" cy="2808360"/>
          </a:xfrm>
          <a:prstGeom prst="rect">
            <a:avLst/>
          </a:prstGeom>
          <a:noFill/>
          <a:ln w="0">
            <a:noFill/>
          </a:ln>
        </p:spPr>
      </p:pic>
      <p:sp>
        <p:nvSpPr>
          <p:cNvPr id="236" name="Straight Connector 235"/>
          <p:cNvSpPr/>
          <p:nvPr/>
        </p:nvSpPr>
        <p:spPr>
          <a:xfrm flipH="1" flipV="1">
            <a:off x="3663720" y="4547880"/>
            <a:ext cx="1080000" cy="18000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en-US" sz="1800" b="0" u="none" strike="noStrike" noProof="0" dirty="0">
              <a:solidFill>
                <a:srgbClr val="000000"/>
              </a:solidFill>
              <a:effectLst/>
              <a:uFillTx/>
              <a:latin typeface="Arial"/>
            </a:endParaRPr>
          </a:p>
        </p:txBody>
      </p:sp>
      <p:sp>
        <p:nvSpPr>
          <p:cNvPr id="237" name="TextBox 236"/>
          <p:cNvSpPr txBox="1"/>
          <p:nvPr/>
        </p:nvSpPr>
        <p:spPr>
          <a:xfrm>
            <a:off x="4360860" y="5062038"/>
            <a:ext cx="902880" cy="550440"/>
          </a:xfrm>
          <a:prstGeom prst="rect">
            <a:avLst/>
          </a:prstGeom>
          <a:noFill/>
          <a:ln w="0">
            <a:noFill/>
          </a:ln>
        </p:spPr>
        <p:txBody>
          <a:bodyPr wrap="none" lIns="90000" tIns="45000" rIns="90000" bIns="45000" anchor="t">
            <a:spAutoFit/>
          </a:bodyPr>
          <a:lstStyle/>
          <a:p>
            <a:r>
              <a:rPr lang="en-US" sz="1800" b="0" u="none" strike="noStrike" noProof="0" dirty="0">
                <a:solidFill>
                  <a:srgbClr val="000000"/>
                </a:solidFill>
                <a:effectLst/>
                <a:uFillTx/>
                <a:latin typeface="Calibri"/>
              </a:rPr>
              <a:t>30 MeV</a:t>
            </a:r>
            <a:endParaRPr lang="en-US" sz="1800" b="0" u="none" strike="noStrike" noProof="0" dirty="0">
              <a:solidFill>
                <a:srgbClr val="000000"/>
              </a:solidFill>
              <a:effectLst/>
              <a:uFillTx/>
              <a:latin typeface="Arial"/>
            </a:endParaRPr>
          </a:p>
          <a:p>
            <a:r>
              <a:rPr lang="en-US" sz="1800" b="0" u="none" strike="noStrike" noProof="0" dirty="0">
                <a:solidFill>
                  <a:srgbClr val="000000"/>
                </a:solidFill>
                <a:effectLst/>
                <a:uFillTx/>
                <a:latin typeface="Calibri"/>
              </a:rPr>
              <a:t>protons</a:t>
            </a:r>
            <a:endParaRPr lang="en-US" sz="1800" b="0" u="none" strike="noStrike" noProof="0" dirty="0">
              <a:solidFill>
                <a:srgbClr val="000000"/>
              </a:solidFill>
              <a:effectLst/>
              <a:uFillTx/>
              <a:latin typeface="Arial"/>
            </a:endParaRPr>
          </a:p>
        </p:txBody>
      </p:sp>
      <p:pic>
        <p:nvPicPr>
          <p:cNvPr id="238" name="Picture 237"/>
          <p:cNvPicPr/>
          <p:nvPr/>
        </p:nvPicPr>
        <p:blipFill>
          <a:blip r:embed="rId4"/>
          <a:stretch/>
        </p:blipFill>
        <p:spPr>
          <a:xfrm>
            <a:off x="-1296000" y="2880000"/>
            <a:ext cx="5792400" cy="3623040"/>
          </a:xfrm>
          <a:prstGeom prst="rect">
            <a:avLst/>
          </a:prstGeom>
          <a:noFill/>
          <a:ln w="0">
            <a:noFill/>
          </a:ln>
        </p:spPr>
      </p:pic>
      <p:pic>
        <p:nvPicPr>
          <p:cNvPr id="239" name="Picture 238"/>
          <p:cNvPicPr/>
          <p:nvPr/>
        </p:nvPicPr>
        <p:blipFill>
          <a:blip r:embed="rId5"/>
          <a:stretch/>
        </p:blipFill>
        <p:spPr>
          <a:xfrm>
            <a:off x="4937400" y="2609451"/>
            <a:ext cx="1806120" cy="1764360"/>
          </a:xfrm>
          <a:prstGeom prst="rect">
            <a:avLst/>
          </a:prstGeom>
          <a:noFill/>
          <a:ln w="0">
            <a:noFill/>
          </a:ln>
        </p:spPr>
      </p:pic>
      <p:pic>
        <p:nvPicPr>
          <p:cNvPr id="240" name="Picture 239"/>
          <p:cNvPicPr/>
          <p:nvPr/>
        </p:nvPicPr>
        <p:blipFill>
          <a:blip r:embed="rId6"/>
          <a:stretch/>
        </p:blipFill>
        <p:spPr>
          <a:xfrm>
            <a:off x="7656480" y="2573811"/>
            <a:ext cx="1856520" cy="1868040"/>
          </a:xfrm>
          <a:prstGeom prst="rect">
            <a:avLst/>
          </a:prstGeom>
          <a:noFill/>
          <a:ln w="0">
            <a:noFill/>
          </a:ln>
        </p:spPr>
      </p:pic>
      <p:pic>
        <p:nvPicPr>
          <p:cNvPr id="241" name="Picture 240"/>
          <p:cNvPicPr/>
          <p:nvPr/>
        </p:nvPicPr>
        <p:blipFill>
          <a:blip r:embed="rId7"/>
          <a:stretch/>
        </p:blipFill>
        <p:spPr>
          <a:xfrm>
            <a:off x="5390700" y="3892680"/>
            <a:ext cx="2934000" cy="2155680"/>
          </a:xfrm>
          <a:prstGeom prst="rect">
            <a:avLst/>
          </a:prstGeom>
          <a:noFill/>
          <a:ln w="0">
            <a:noFill/>
          </a:ln>
        </p:spPr>
      </p:pic>
      <p:sp>
        <p:nvSpPr>
          <p:cNvPr id="242" name="TextBox 3"/>
          <p:cNvSpPr/>
          <p:nvPr/>
        </p:nvSpPr>
        <p:spPr>
          <a:xfrm>
            <a:off x="5136480" y="2569851"/>
            <a:ext cx="900000" cy="364680"/>
          </a:xfrm>
          <a:prstGeom prst="rect">
            <a:avLst/>
          </a:prstGeom>
          <a:solidFill>
            <a:schemeClr val="lt1">
              <a:lumMod val="85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457200">
              <a:lnSpc>
                <a:spcPct val="100000"/>
              </a:lnSpc>
            </a:pPr>
            <a:r>
              <a:rPr lang="en-US" sz="1800" b="1" i="1" u="none" strike="noStrike" noProof="0" dirty="0">
                <a:solidFill>
                  <a:schemeClr val="accent6"/>
                </a:solidFill>
                <a:effectLst/>
                <a:uFillTx/>
                <a:latin typeface="Calibri"/>
              </a:rPr>
              <a:t>CAD</a:t>
            </a:r>
            <a:endParaRPr lang="en-US" sz="1800" b="0" u="none" strike="noStrike" noProof="0" dirty="0">
              <a:solidFill>
                <a:srgbClr val="000000"/>
              </a:solidFill>
              <a:effectLst/>
              <a:uFillTx/>
              <a:latin typeface="Arial"/>
            </a:endParaRPr>
          </a:p>
        </p:txBody>
      </p:sp>
      <p:sp>
        <p:nvSpPr>
          <p:cNvPr id="243" name="TextBox 4"/>
          <p:cNvSpPr/>
          <p:nvPr/>
        </p:nvSpPr>
        <p:spPr>
          <a:xfrm>
            <a:off x="8016480" y="2573451"/>
            <a:ext cx="900000" cy="364680"/>
          </a:xfrm>
          <a:prstGeom prst="rect">
            <a:avLst/>
          </a:prstGeom>
          <a:solidFill>
            <a:schemeClr val="lt1">
              <a:lumMod val="85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457200">
              <a:lnSpc>
                <a:spcPct val="100000"/>
              </a:lnSpc>
            </a:pPr>
            <a:r>
              <a:rPr lang="en-US" sz="1800" b="1" i="1" u="none" strike="noStrike" noProof="0" dirty="0">
                <a:solidFill>
                  <a:schemeClr val="accent6"/>
                </a:solidFill>
                <a:effectLst/>
                <a:uFillTx/>
                <a:latin typeface="Calibri"/>
              </a:rPr>
              <a:t>MESH</a:t>
            </a:r>
            <a:endParaRPr lang="en-US" sz="1800" b="0" u="none" strike="noStrike" noProof="0" dirty="0">
              <a:solidFill>
                <a:srgbClr val="000000"/>
              </a:solidFill>
              <a:effectLst/>
              <a:uFillTx/>
              <a:latin typeface="Arial"/>
            </a:endParaRPr>
          </a:p>
        </p:txBody>
      </p:sp>
      <p:sp>
        <p:nvSpPr>
          <p:cNvPr id="244" name="TextBox 5"/>
          <p:cNvSpPr/>
          <p:nvPr/>
        </p:nvSpPr>
        <p:spPr>
          <a:xfrm>
            <a:off x="5390700" y="3888720"/>
            <a:ext cx="900000" cy="364680"/>
          </a:xfrm>
          <a:prstGeom prst="rect">
            <a:avLst/>
          </a:prstGeom>
          <a:solidFill>
            <a:schemeClr val="lt1">
              <a:lumMod val="85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457200">
              <a:lnSpc>
                <a:spcPct val="100000"/>
              </a:lnSpc>
            </a:pPr>
            <a:r>
              <a:rPr lang="en-US" sz="1800" b="1" i="1" u="none" strike="noStrike" noProof="0" dirty="0">
                <a:solidFill>
                  <a:schemeClr val="accent6"/>
                </a:solidFill>
                <a:effectLst/>
                <a:uFillTx/>
                <a:latin typeface="Calibri"/>
              </a:rPr>
              <a:t>FLUKA</a:t>
            </a:r>
            <a:endParaRPr lang="en-US" sz="1800" b="0" u="none" strike="noStrike" noProof="0" dirty="0">
              <a:solidFill>
                <a:srgbClr val="000000"/>
              </a:solidFill>
              <a:effectLst/>
              <a:uFillTx/>
              <a:latin typeface="Arial"/>
            </a:endParaRPr>
          </a:p>
        </p:txBody>
      </p:sp>
      <p:sp>
        <p:nvSpPr>
          <p:cNvPr id="245" name="Freeform: Shape 244"/>
          <p:cNvSpPr/>
          <p:nvPr/>
        </p:nvSpPr>
        <p:spPr>
          <a:xfrm>
            <a:off x="6756480" y="2773971"/>
            <a:ext cx="900000" cy="159840"/>
          </a:xfrm>
          <a:custGeom>
            <a:avLst/>
            <a:gdLst/>
            <a:ahLst/>
            <a:cxnLst/>
            <a:rect l="0" t="0" r="r" b="b"/>
            <a:pathLst>
              <a:path w="2500" h="444" fill="none">
                <a:moveTo>
                  <a:pt x="0" y="444"/>
                </a:moveTo>
                <a:cubicBezTo>
                  <a:pt x="1251" y="-556"/>
                  <a:pt x="2500" y="444"/>
                  <a:pt x="2500" y="444"/>
                </a:cubicBezTo>
              </a:path>
            </a:pathLst>
          </a:custGeom>
          <a:ln w="19080">
            <a:solidFill>
              <a:srgbClr val="FF8000"/>
            </a:solidFill>
            <a:round/>
            <a:tailEnd type="triangle" w="med" len="med"/>
          </a:ln>
        </p:spPr>
        <p:txBody>
          <a:bodyPr lIns="99360" tIns="54360" rIns="99360" bIns="54360" anchor="ctr">
            <a:noAutofit/>
          </a:bodyPr>
          <a:lstStyle/>
          <a:p>
            <a:endParaRPr lang="en-US" sz="1800" b="0" u="none" strike="noStrike" noProof="0" dirty="0">
              <a:solidFill>
                <a:srgbClr val="000000"/>
              </a:solidFill>
              <a:effectLst/>
              <a:uFillTx/>
              <a:latin typeface="Arial"/>
            </a:endParaRPr>
          </a:p>
        </p:txBody>
      </p:sp>
      <p:sp>
        <p:nvSpPr>
          <p:cNvPr id="246" name="Freeform: Shape 245"/>
          <p:cNvSpPr/>
          <p:nvPr/>
        </p:nvSpPr>
        <p:spPr>
          <a:xfrm>
            <a:off x="8477759" y="4388269"/>
            <a:ext cx="545400" cy="716040"/>
          </a:xfrm>
          <a:custGeom>
            <a:avLst/>
            <a:gdLst/>
            <a:ahLst/>
            <a:cxnLst/>
            <a:rect l="0" t="0" r="r" b="b"/>
            <a:pathLst>
              <a:path w="1515" h="1989" fill="none">
                <a:moveTo>
                  <a:pt x="1515" y="0"/>
                </a:moveTo>
                <a:cubicBezTo>
                  <a:pt x="1553" y="1601"/>
                  <a:pt x="0" y="1989"/>
                  <a:pt x="0" y="1989"/>
                </a:cubicBezTo>
              </a:path>
            </a:pathLst>
          </a:custGeom>
          <a:ln w="19080">
            <a:solidFill>
              <a:srgbClr val="FF8000"/>
            </a:solidFill>
            <a:round/>
            <a:tailEnd type="triangle" w="med" len="med"/>
          </a:ln>
        </p:spPr>
        <p:txBody>
          <a:bodyPr lIns="99360" tIns="54360" rIns="99360" bIns="54360" anchor="ctr">
            <a:noAutofit/>
          </a:bodyPr>
          <a:lstStyle/>
          <a:p>
            <a:endParaRPr lang="en-US" sz="1800" b="0" u="none" strike="noStrike" noProof="0" dirty="0">
              <a:solidFill>
                <a:srgbClr val="000000"/>
              </a:solidFill>
              <a:effectLst/>
              <a:uFillTx/>
              <a:latin typeface="Arial"/>
            </a:endParaRPr>
          </a:p>
        </p:txBody>
      </p:sp>
      <p:sp>
        <p:nvSpPr>
          <p:cNvPr id="2" name="Date Placeholder 2">
            <a:extLst>
              <a:ext uri="{FF2B5EF4-FFF2-40B4-BE49-F238E27FC236}">
                <a16:creationId xmlns:a16="http://schemas.microsoft.com/office/drawing/2014/main" id="{2E095664-0129-9E76-4E9A-377942ECABDA}"/>
              </a:ext>
            </a:extLst>
          </p:cNvPr>
          <p:cNvSpPr>
            <a:spLocks noGrp="1"/>
          </p:cNvSpPr>
          <p:nvPr>
            <p:ph type="dt" sz="half" idx="10"/>
          </p:nvPr>
        </p:nvSpPr>
        <p:spPr>
          <a:xfrm>
            <a:off x="3060435" y="6356351"/>
            <a:ext cx="1828144" cy="365125"/>
          </a:xfrm>
        </p:spPr>
        <p:txBody>
          <a:bodyPr/>
          <a:lstStyle/>
          <a:p>
            <a:pPr>
              <a:defRPr/>
            </a:pPr>
            <a:r>
              <a:rPr lang="en-US" noProof="0" dirty="0"/>
              <a:t>04/05/2026</a:t>
            </a:r>
          </a:p>
        </p:txBody>
      </p:sp>
      <p:sp>
        <p:nvSpPr>
          <p:cNvPr id="3" name="Footer Placeholder 3">
            <a:extLst>
              <a:ext uri="{FF2B5EF4-FFF2-40B4-BE49-F238E27FC236}">
                <a16:creationId xmlns:a16="http://schemas.microsoft.com/office/drawing/2014/main" id="{F78F72D9-6A15-7B82-5939-9EB4EB05A5F9}"/>
              </a:ext>
            </a:extLst>
          </p:cNvPr>
          <p:cNvSpPr>
            <a:spLocks noGrp="1"/>
          </p:cNvSpPr>
          <p:nvPr>
            <p:ph type="ftr" sz="quarter" idx="11"/>
          </p:nvPr>
        </p:nvSpPr>
        <p:spPr>
          <a:xfrm>
            <a:off x="4888579" y="6356351"/>
            <a:ext cx="5720652" cy="365125"/>
          </a:xfrm>
        </p:spPr>
        <p:txBody>
          <a:bodyPr/>
          <a:lstStyle/>
          <a:p>
            <a:pPr>
              <a:defRPr/>
            </a:pPr>
            <a:r>
              <a:rPr lang="en-US" noProof="0" dirty="0"/>
              <a:t>D. Calzolari</a:t>
            </a:r>
          </a:p>
        </p:txBody>
      </p:sp>
      <p:pic>
        <p:nvPicPr>
          <p:cNvPr id="6" name="Picture 5">
            <a:extLst>
              <a:ext uri="{FF2B5EF4-FFF2-40B4-BE49-F238E27FC236}">
                <a16:creationId xmlns:a16="http://schemas.microsoft.com/office/drawing/2014/main" id="{1CA5D8B2-2308-18D0-CD90-D18AA714222C}"/>
              </a:ext>
            </a:extLst>
          </p:cNvPr>
          <p:cNvPicPr>
            <a:picLocks noChangeAspect="1"/>
          </p:cNvPicPr>
          <p:nvPr/>
        </p:nvPicPr>
        <p:blipFill rotWithShape="1">
          <a:blip r:embed="rId8">
            <a:extLst>
              <a:ext uri="{28A0092B-C50C-407E-A947-70E740481C1C}">
                <a14:useLocalDpi xmlns:a14="http://schemas.microsoft.com/office/drawing/2010/main" val="0"/>
              </a:ext>
            </a:extLst>
          </a:blip>
          <a:srcRect t="8262"/>
          <a:stretch/>
        </p:blipFill>
        <p:spPr>
          <a:xfrm>
            <a:off x="9968255" y="2300980"/>
            <a:ext cx="1856450" cy="3718400"/>
          </a:xfrm>
          <a:prstGeom prst="rect">
            <a:avLst/>
          </a:prstGeom>
        </p:spPr>
      </p:pic>
      <p:sp>
        <p:nvSpPr>
          <p:cNvPr id="7" name="TextBox 6">
            <a:extLst>
              <a:ext uri="{FF2B5EF4-FFF2-40B4-BE49-F238E27FC236}">
                <a16:creationId xmlns:a16="http://schemas.microsoft.com/office/drawing/2014/main" id="{C3EF8229-B013-4A34-2023-B324C62C2935}"/>
              </a:ext>
            </a:extLst>
          </p:cNvPr>
          <p:cNvSpPr txBox="1"/>
          <p:nvPr/>
        </p:nvSpPr>
        <p:spPr>
          <a:xfrm>
            <a:off x="9968255" y="1685084"/>
            <a:ext cx="1810710" cy="523220"/>
          </a:xfrm>
          <a:prstGeom prst="rect">
            <a:avLst/>
          </a:prstGeom>
          <a:noFill/>
        </p:spPr>
        <p:txBody>
          <a:bodyPr wrap="square" rtlCol="0">
            <a:spAutoFit/>
          </a:bodyPr>
          <a:lstStyle/>
          <a:p>
            <a:pPr algn="ctr"/>
            <a:r>
              <a:rPr lang="en-US" sz="1400" noProof="0" dirty="0">
                <a:solidFill>
                  <a:srgbClr val="3871A8"/>
                </a:solidFill>
                <a:latin typeface="Arial" panose="020B0604020202020204" pitchFamily="34" charset="0"/>
                <a:cs typeface="Arial" panose="020B0604020202020204" pitchFamily="34" charset="0"/>
              </a:rPr>
              <a:t>ICRP P145 phantom</a:t>
            </a:r>
          </a:p>
          <a:p>
            <a:pPr algn="ctr"/>
            <a:r>
              <a:rPr lang="en-US" sz="1400" noProof="0" dirty="0">
                <a:latin typeface="Arial" panose="020B0604020202020204" pitchFamily="34" charset="0"/>
                <a:cs typeface="Arial" panose="020B0604020202020204" pitchFamily="34" charset="0"/>
              </a:rPr>
              <a:t>(initialization &lt; 10 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 name="Picture 248"/>
          <p:cNvPicPr/>
          <p:nvPr/>
        </p:nvPicPr>
        <p:blipFill>
          <a:blip r:embed="rId3"/>
          <a:stretch/>
        </p:blipFill>
        <p:spPr>
          <a:xfrm>
            <a:off x="8465615" y="589175"/>
            <a:ext cx="3275280" cy="2160000"/>
          </a:xfrm>
          <a:prstGeom prst="rect">
            <a:avLst/>
          </a:prstGeom>
          <a:noFill/>
          <a:ln w="0">
            <a:noFill/>
          </a:ln>
        </p:spPr>
      </p:pic>
      <p:sp>
        <p:nvSpPr>
          <p:cNvPr id="247" name="PlaceHolder 1"/>
          <p:cNvSpPr>
            <a:spLocks noGrp="1"/>
          </p:cNvSpPr>
          <p:nvPr>
            <p:ph type="title"/>
          </p:nvPr>
        </p:nvSpPr>
        <p:spPr>
          <a:noFill/>
          <a:ln w="0">
            <a:noFill/>
          </a:ln>
        </p:spPr>
        <p:txBody>
          <a:bodyPr lIns="91440" tIns="45720" rIns="91440" bIns="45720" anchor="ctr">
            <a:normAutofit/>
          </a:bodyPr>
          <a:lstStyle/>
          <a:p>
            <a:r>
              <a:rPr lang="en-US" noProof="0" dirty="0" err="1"/>
              <a:t>Linebuilder</a:t>
            </a:r>
            <a:r>
              <a:rPr lang="en-US" noProof="0" dirty="0"/>
              <a:t>: a specific accelerator solution</a:t>
            </a:r>
          </a:p>
        </p:txBody>
      </p:sp>
      <p:sp>
        <p:nvSpPr>
          <p:cNvPr id="5" name="PlaceHolder 4"/>
          <p:cNvSpPr>
            <a:spLocks noGrp="1"/>
          </p:cNvSpPr>
          <p:nvPr>
            <p:ph type="sldNum" sz="quarter" idx="12"/>
          </p:nvPr>
        </p:nvSpPr>
        <p:spPr/>
        <p:txBody>
          <a:bodyPr/>
          <a:lstStyle/>
          <a:p>
            <a:fld id="{20F2FD86-EBA9-4840-AF1E-1346A51A9401}" type="slidenum">
              <a:rPr lang="en-US" noProof="0"/>
              <a:pPr/>
              <a:t>19</a:t>
            </a:fld>
            <a:endParaRPr lang="en-US" noProof="0" dirty="0"/>
          </a:p>
        </p:txBody>
      </p:sp>
      <p:sp>
        <p:nvSpPr>
          <p:cNvPr id="251" name="PlaceHolder 2"/>
          <p:cNvSpPr>
            <a:spLocks noGrp="1"/>
          </p:cNvSpPr>
          <p:nvPr>
            <p:ph sz="quarter" idx="13"/>
          </p:nvPr>
        </p:nvSpPr>
        <p:spPr>
          <a:xfrm>
            <a:off x="609601" y="2576350"/>
            <a:ext cx="10968567" cy="3491075"/>
          </a:xfrm>
          <a:noFill/>
          <a:ln w="0">
            <a:noFill/>
          </a:ln>
        </p:spPr>
        <p:txBody>
          <a:bodyPr lIns="91440" tIns="45720" rIns="91440" bIns="45720" anchor="t">
            <a:noAutofit/>
          </a:bodyPr>
          <a:lstStyle/>
          <a:p>
            <a:r>
              <a:rPr lang="en-US" sz="2000" noProof="0" dirty="0"/>
              <a:t>Together with FEDB (FLUKA Element </a:t>
            </a:r>
            <a:r>
              <a:rPr lang="en-US" sz="2000" noProof="0" dirty="0" err="1"/>
              <a:t>DataBase</a:t>
            </a:r>
            <a:r>
              <a:rPr lang="en-US" sz="2000" noProof="0" dirty="0"/>
              <a:t>), organize all the necessary information for creating complex, modular and detailed geometry</a:t>
            </a:r>
          </a:p>
          <a:p>
            <a:r>
              <a:rPr lang="en-US" sz="2000" noProof="0" dirty="0"/>
              <a:t>Build beamlines in 3D</a:t>
            </a:r>
          </a:p>
          <a:p>
            <a:r>
              <a:rPr lang="en-US" sz="2000" noProof="0" dirty="0"/>
              <a:t>Automatically handles the scorings (USRBIN)</a:t>
            </a:r>
          </a:p>
        </p:txBody>
      </p:sp>
      <p:pic>
        <p:nvPicPr>
          <p:cNvPr id="248" name="Picture 247"/>
          <p:cNvPicPr/>
          <p:nvPr/>
        </p:nvPicPr>
        <p:blipFill>
          <a:blip r:embed="rId4"/>
          <a:stretch/>
        </p:blipFill>
        <p:spPr>
          <a:xfrm>
            <a:off x="540000" y="1257840"/>
            <a:ext cx="3719880" cy="1262160"/>
          </a:xfrm>
          <a:prstGeom prst="rect">
            <a:avLst/>
          </a:prstGeom>
          <a:noFill/>
          <a:ln w="0">
            <a:noFill/>
          </a:ln>
        </p:spPr>
      </p:pic>
      <p:sp>
        <p:nvSpPr>
          <p:cNvPr id="250" name="Straight Connector 249"/>
          <p:cNvSpPr/>
          <p:nvPr/>
        </p:nvSpPr>
        <p:spPr>
          <a:xfrm>
            <a:off x="4464000" y="1872000"/>
            <a:ext cx="3780000" cy="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r>
              <a:rPr lang="en-US" sz="1800" b="1" u="none" strike="noStrike" noProof="0" dirty="0">
                <a:solidFill>
                  <a:srgbClr val="000000"/>
                </a:solidFill>
                <a:effectLst/>
                <a:uFillTx/>
                <a:latin typeface="Calibri"/>
              </a:rPr>
              <a:t>Elementary models + instruction set</a:t>
            </a:r>
          </a:p>
          <a:p>
            <a:pPr algn="ctr"/>
            <a:endParaRPr lang="en-US" sz="1800" b="0" u="none" strike="noStrike" noProof="0" dirty="0">
              <a:solidFill>
                <a:srgbClr val="000000"/>
              </a:solidFill>
              <a:effectLst/>
              <a:uFillTx/>
              <a:latin typeface="Arial"/>
            </a:endParaRPr>
          </a:p>
          <a:p>
            <a:pPr algn="ctr"/>
            <a:endParaRPr lang="en-US" sz="1800" b="0" u="none" strike="noStrike" noProof="0" dirty="0">
              <a:solidFill>
                <a:srgbClr val="000000"/>
              </a:solidFill>
              <a:effectLst/>
              <a:uFillTx/>
              <a:latin typeface="Arial"/>
            </a:endParaRPr>
          </a:p>
          <a:p>
            <a:pPr algn="ctr"/>
            <a:endParaRPr lang="en-US" sz="1800" b="0" u="none" strike="noStrike" noProof="0" dirty="0">
              <a:solidFill>
                <a:srgbClr val="000000"/>
              </a:solidFill>
              <a:effectLst/>
              <a:uFillTx/>
              <a:latin typeface="Arial"/>
            </a:endParaRPr>
          </a:p>
        </p:txBody>
      </p:sp>
      <p:pic>
        <p:nvPicPr>
          <p:cNvPr id="253" name="Picture 15"/>
          <p:cNvPicPr/>
          <p:nvPr/>
        </p:nvPicPr>
        <p:blipFill>
          <a:blip r:embed="rId5"/>
          <a:stretch/>
        </p:blipFill>
        <p:spPr>
          <a:xfrm>
            <a:off x="6441120" y="4087440"/>
            <a:ext cx="2198880" cy="592560"/>
          </a:xfrm>
          <a:prstGeom prst="rect">
            <a:avLst/>
          </a:prstGeom>
          <a:noFill/>
          <a:ln w="0">
            <a:noFill/>
          </a:ln>
          <a:effectLst>
            <a:outerShdw blurRad="291960" dist="139498" dir="2700000" rotWithShape="0">
              <a:srgbClr val="333333">
                <a:alpha val="65000"/>
              </a:srgbClr>
            </a:outerShdw>
          </a:effectLst>
        </p:spPr>
      </p:pic>
      <p:pic>
        <p:nvPicPr>
          <p:cNvPr id="254" name="Picture 16"/>
          <p:cNvPicPr/>
          <p:nvPr/>
        </p:nvPicPr>
        <p:blipFill>
          <a:blip r:embed="rId6"/>
          <a:stretch/>
        </p:blipFill>
        <p:spPr>
          <a:xfrm>
            <a:off x="540000" y="4430880"/>
            <a:ext cx="2052000" cy="1414440"/>
          </a:xfrm>
          <a:prstGeom prst="rect">
            <a:avLst/>
          </a:prstGeom>
          <a:noFill/>
          <a:ln w="0">
            <a:noFill/>
          </a:ln>
          <a:effectLst>
            <a:outerShdw blurRad="291960" dist="139498" dir="2700000" rotWithShape="0">
              <a:srgbClr val="333333">
                <a:alpha val="65000"/>
              </a:srgbClr>
            </a:outerShdw>
          </a:effectLst>
        </p:spPr>
      </p:pic>
      <p:pic>
        <p:nvPicPr>
          <p:cNvPr id="255" name="Picture 2"/>
          <p:cNvPicPr/>
          <p:nvPr/>
        </p:nvPicPr>
        <p:blipFill>
          <a:blip r:embed="rId7"/>
          <a:stretch/>
        </p:blipFill>
        <p:spPr>
          <a:xfrm>
            <a:off x="1937160" y="4465440"/>
            <a:ext cx="2053080" cy="1406160"/>
          </a:xfrm>
          <a:prstGeom prst="rect">
            <a:avLst/>
          </a:prstGeom>
          <a:noFill/>
          <a:ln w="0">
            <a:noFill/>
          </a:ln>
          <a:effectLst>
            <a:outerShdw blurRad="291960" dist="139498" dir="2700000" rotWithShape="0">
              <a:srgbClr val="333333">
                <a:alpha val="65000"/>
              </a:srgbClr>
            </a:outerShdw>
          </a:effectLst>
        </p:spPr>
      </p:pic>
      <p:pic>
        <p:nvPicPr>
          <p:cNvPr id="256" name="Picture 14"/>
          <p:cNvPicPr/>
          <p:nvPr/>
        </p:nvPicPr>
        <p:blipFill>
          <a:blip r:embed="rId8"/>
          <a:stretch/>
        </p:blipFill>
        <p:spPr>
          <a:xfrm>
            <a:off x="1647720" y="4825440"/>
            <a:ext cx="4145400" cy="936360"/>
          </a:xfrm>
          <a:prstGeom prst="rect">
            <a:avLst/>
          </a:prstGeom>
          <a:noFill/>
          <a:ln w="0">
            <a:noFill/>
          </a:ln>
          <a:effectLst>
            <a:outerShdw blurRad="291960" dist="139498" dir="2700000" rotWithShape="0">
              <a:srgbClr val="333333">
                <a:alpha val="65000"/>
              </a:srgbClr>
            </a:outerShdw>
          </a:effectLst>
        </p:spPr>
      </p:pic>
      <p:sp>
        <p:nvSpPr>
          <p:cNvPr id="257" name="Rounded Rectangle 18"/>
          <p:cNvSpPr/>
          <p:nvPr/>
        </p:nvSpPr>
        <p:spPr>
          <a:xfrm>
            <a:off x="1912680" y="4848120"/>
            <a:ext cx="1800000" cy="241920"/>
          </a:xfrm>
          <a:prstGeom prst="roundRect">
            <a:avLst>
              <a:gd name="adj" fmla="val 16667"/>
            </a:avLst>
          </a:prstGeom>
          <a:solidFill>
            <a:srgbClr val="B7CFFF"/>
          </a:solidFill>
          <a:ln w="9360">
            <a:solidFill>
              <a:srgbClr val="002060"/>
            </a:solidFill>
            <a:round/>
          </a:ln>
          <a:effectLst>
            <a:outerShdw blurRad="39960" dist="23040" dir="5400000" rotWithShape="0">
              <a:srgbClr val="000000">
                <a:alpha val="35000"/>
              </a:srgbClr>
            </a:outerShdw>
          </a:effectLst>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000" b="0" u="none" strike="noStrike" noProof="0" dirty="0" err="1">
                <a:solidFill>
                  <a:srgbClr val="002060"/>
                </a:solidFill>
                <a:effectLst/>
                <a:uFillTx/>
                <a:latin typeface="Arial"/>
              </a:rPr>
              <a:t>Betatron</a:t>
            </a:r>
            <a:r>
              <a:rPr lang="en-US" sz="1000" b="0" u="none" strike="noStrike" noProof="0" dirty="0">
                <a:solidFill>
                  <a:srgbClr val="002060"/>
                </a:solidFill>
                <a:effectLst/>
                <a:uFillTx/>
                <a:latin typeface="Arial"/>
              </a:rPr>
              <a:t> halo collimation </a:t>
            </a:r>
            <a:endParaRPr lang="en-US" sz="1000" b="0" u="none" strike="noStrike" noProof="0" dirty="0">
              <a:solidFill>
                <a:srgbClr val="000000"/>
              </a:solidFill>
              <a:effectLst/>
              <a:uFillTx/>
              <a:latin typeface="Arial"/>
            </a:endParaRPr>
          </a:p>
        </p:txBody>
      </p:sp>
      <p:pic>
        <p:nvPicPr>
          <p:cNvPr id="258" name="Picture 1"/>
          <p:cNvPicPr/>
          <p:nvPr/>
        </p:nvPicPr>
        <p:blipFill>
          <a:blip r:embed="rId9"/>
          <a:stretch/>
        </p:blipFill>
        <p:spPr>
          <a:xfrm>
            <a:off x="5996520" y="4860000"/>
            <a:ext cx="2103480" cy="1440000"/>
          </a:xfrm>
          <a:prstGeom prst="rect">
            <a:avLst/>
          </a:prstGeom>
          <a:noFill/>
          <a:ln w="0">
            <a:noFill/>
          </a:ln>
          <a:effectLst>
            <a:outerShdw blurRad="291960" dist="139498" dir="2700000" rotWithShape="0">
              <a:srgbClr val="333333">
                <a:alpha val="65000"/>
              </a:srgbClr>
            </a:outerShdw>
          </a:effectLst>
        </p:spPr>
      </p:pic>
      <p:sp>
        <p:nvSpPr>
          <p:cNvPr id="259" name="Rounded Rectangle 19"/>
          <p:cNvSpPr/>
          <p:nvPr/>
        </p:nvSpPr>
        <p:spPr>
          <a:xfrm>
            <a:off x="6626160" y="4618080"/>
            <a:ext cx="1473840" cy="241920"/>
          </a:xfrm>
          <a:prstGeom prst="roundRect">
            <a:avLst>
              <a:gd name="adj" fmla="val 16667"/>
            </a:avLst>
          </a:prstGeom>
          <a:solidFill>
            <a:srgbClr val="B7CFFF"/>
          </a:solidFill>
          <a:ln w="9360">
            <a:solidFill>
              <a:srgbClr val="002060"/>
            </a:solidFill>
            <a:round/>
          </a:ln>
          <a:effectLst>
            <a:outerShdw blurRad="39960" dist="23040" dir="5400000" rotWithShape="0">
              <a:srgbClr val="000000">
                <a:alpha val="35000"/>
              </a:srgbClr>
            </a:outerShdw>
          </a:effectLst>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000" b="0" u="none" strike="noStrike" noProof="0" dirty="0">
                <a:solidFill>
                  <a:srgbClr val="002060"/>
                </a:solidFill>
                <a:effectLst/>
                <a:uFillTx/>
                <a:latin typeface="Arial"/>
              </a:rPr>
              <a:t>pp collision debris</a:t>
            </a:r>
            <a:endParaRPr lang="en-US" sz="1000" b="0" u="none" strike="noStrike" noProof="0" dirty="0">
              <a:solidFill>
                <a:srgbClr val="000000"/>
              </a:solidFill>
              <a:effectLst/>
              <a:uFillTx/>
              <a:latin typeface="Arial"/>
            </a:endParaRPr>
          </a:p>
        </p:txBody>
      </p:sp>
      <p:pic>
        <p:nvPicPr>
          <p:cNvPr id="260" name="Picture 3"/>
          <p:cNvPicPr/>
          <p:nvPr/>
        </p:nvPicPr>
        <p:blipFill>
          <a:blip r:embed="rId10"/>
          <a:stretch/>
        </p:blipFill>
        <p:spPr>
          <a:xfrm>
            <a:off x="8255520" y="4500000"/>
            <a:ext cx="3804480" cy="1568880"/>
          </a:xfrm>
          <a:prstGeom prst="rect">
            <a:avLst/>
          </a:prstGeom>
          <a:noFill/>
          <a:ln w="0">
            <a:noFill/>
          </a:ln>
        </p:spPr>
      </p:pic>
      <p:sp>
        <p:nvSpPr>
          <p:cNvPr id="261" name="Rounded Rectangle 1"/>
          <p:cNvSpPr/>
          <p:nvPr/>
        </p:nvSpPr>
        <p:spPr>
          <a:xfrm>
            <a:off x="9774360" y="4269960"/>
            <a:ext cx="1473840" cy="360000"/>
          </a:xfrm>
          <a:prstGeom prst="roundRect">
            <a:avLst>
              <a:gd name="adj" fmla="val 16667"/>
            </a:avLst>
          </a:prstGeom>
          <a:solidFill>
            <a:srgbClr val="B7CFFF"/>
          </a:solidFill>
          <a:ln w="9360">
            <a:solidFill>
              <a:srgbClr val="002060"/>
            </a:solidFill>
            <a:round/>
          </a:ln>
          <a:effectLst>
            <a:outerShdw blurRad="39960" dist="23040" dir="5400000" rotWithShape="0">
              <a:srgbClr val="000000">
                <a:alpha val="35000"/>
              </a:srgbClr>
            </a:outerShdw>
          </a:effectLst>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000" b="0" u="none" strike="noStrike" noProof="0" dirty="0">
                <a:solidFill>
                  <a:srgbClr val="002060"/>
                </a:solidFill>
                <a:effectLst/>
                <a:uFillTx/>
                <a:latin typeface="Arial"/>
              </a:rPr>
              <a:t>Muon collider MDI geometry</a:t>
            </a:r>
            <a:endParaRPr lang="en-US" sz="1000" b="0" u="none" strike="noStrike" noProof="0" dirty="0">
              <a:solidFill>
                <a:srgbClr val="000000"/>
              </a:solidFill>
              <a:effectLst/>
              <a:uFillTx/>
              <a:latin typeface="Arial"/>
            </a:endParaRPr>
          </a:p>
        </p:txBody>
      </p:sp>
      <p:sp>
        <p:nvSpPr>
          <p:cNvPr id="252" name="Rounded Rectangle 8"/>
          <p:cNvSpPr/>
          <p:nvPr/>
        </p:nvSpPr>
        <p:spPr>
          <a:xfrm>
            <a:off x="540000" y="5874480"/>
            <a:ext cx="3342240" cy="241920"/>
          </a:xfrm>
          <a:prstGeom prst="roundRect">
            <a:avLst>
              <a:gd name="adj" fmla="val 16667"/>
            </a:avLst>
          </a:prstGeom>
          <a:solidFill>
            <a:srgbClr val="B7CFFF"/>
          </a:solidFill>
          <a:ln w="9360">
            <a:solidFill>
              <a:srgbClr val="002060"/>
            </a:solidFill>
            <a:round/>
          </a:ln>
          <a:effectLst>
            <a:outerShdw blurRad="39960" dist="23040" dir="5400000" rotWithShape="0">
              <a:srgbClr val="000000">
                <a:alpha val="35000"/>
              </a:srgbClr>
            </a:outerShdw>
          </a:effectLst>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000" b="0" u="none" strike="noStrike" noProof="0" dirty="0">
                <a:solidFill>
                  <a:srgbClr val="002060"/>
                </a:solidFill>
                <a:effectLst/>
                <a:uFillTx/>
                <a:latin typeface="Calibri"/>
              </a:rPr>
              <a:t>A. Lechner et al., Phys. Rev. Accel. Beam (22), 071003, 2019</a:t>
            </a:r>
            <a:r>
              <a:rPr lang="en-US" sz="1000" b="0" u="none" strike="noStrike" noProof="0" dirty="0">
                <a:solidFill>
                  <a:srgbClr val="002060"/>
                </a:solidFill>
                <a:effectLst/>
                <a:uFillTx/>
                <a:latin typeface="Arial"/>
              </a:rPr>
              <a:t>. </a:t>
            </a:r>
            <a:endParaRPr lang="en-US" sz="1000" b="0" u="none" strike="noStrike" noProof="0" dirty="0">
              <a:solidFill>
                <a:srgbClr val="000000"/>
              </a:solidFill>
              <a:effectLst/>
              <a:uFillTx/>
              <a:latin typeface="Arial"/>
            </a:endParaRPr>
          </a:p>
        </p:txBody>
      </p:sp>
      <p:sp>
        <p:nvSpPr>
          <p:cNvPr id="8" name="TextBox 7">
            <a:extLst>
              <a:ext uri="{FF2B5EF4-FFF2-40B4-BE49-F238E27FC236}">
                <a16:creationId xmlns:a16="http://schemas.microsoft.com/office/drawing/2014/main" id="{DCFB082A-2D39-794C-620C-17D87852310B}"/>
              </a:ext>
            </a:extLst>
          </p:cNvPr>
          <p:cNvSpPr txBox="1"/>
          <p:nvPr/>
        </p:nvSpPr>
        <p:spPr>
          <a:xfrm>
            <a:off x="8586894" y="3290160"/>
            <a:ext cx="2661306" cy="461665"/>
          </a:xfrm>
          <a:prstGeom prst="rect">
            <a:avLst/>
          </a:prstGeom>
          <a:noFill/>
        </p:spPr>
        <p:txBody>
          <a:bodyPr wrap="none" rtlCol="0">
            <a:spAutoFit/>
          </a:bodyPr>
          <a:lstStyle/>
          <a:p>
            <a:r>
              <a:rPr lang="en-US" sz="2400" b="1" i="1" noProof="0" dirty="0">
                <a:solidFill>
                  <a:srgbClr val="C00000"/>
                </a:solidFill>
              </a:rPr>
              <a:t>Now public </a:t>
            </a:r>
            <a:r>
              <a:rPr lang="en-US" sz="2400" b="1" i="1" noProof="0" dirty="0">
                <a:solidFill>
                  <a:srgbClr val="C00000"/>
                </a:solidFill>
                <a:hlinkClick r:id="rId11"/>
              </a:rPr>
              <a:t>here</a:t>
            </a:r>
            <a:r>
              <a:rPr lang="en-US" sz="2400" b="1" i="1" noProof="0" dirty="0">
                <a:solidFill>
                  <a:srgbClr val="C00000"/>
                </a:solidFill>
              </a:rPr>
              <a:t>!</a:t>
            </a:r>
          </a:p>
        </p:txBody>
      </p:sp>
      <p:sp>
        <p:nvSpPr>
          <p:cNvPr id="6" name="Date Placeholder 2">
            <a:extLst>
              <a:ext uri="{FF2B5EF4-FFF2-40B4-BE49-F238E27FC236}">
                <a16:creationId xmlns:a16="http://schemas.microsoft.com/office/drawing/2014/main" id="{FBF54CBB-89AA-6C5E-0AFD-8CFAE7ABF98A}"/>
              </a:ext>
            </a:extLst>
          </p:cNvPr>
          <p:cNvSpPr>
            <a:spLocks noGrp="1"/>
          </p:cNvSpPr>
          <p:nvPr>
            <p:ph type="dt" sz="half" idx="10"/>
          </p:nvPr>
        </p:nvSpPr>
        <p:spPr>
          <a:xfrm>
            <a:off x="3060435" y="6356351"/>
            <a:ext cx="1828144" cy="365125"/>
          </a:xfrm>
        </p:spPr>
        <p:txBody>
          <a:bodyPr/>
          <a:lstStyle/>
          <a:p>
            <a:pPr>
              <a:defRPr/>
            </a:pPr>
            <a:r>
              <a:rPr lang="en-US" noProof="0" dirty="0"/>
              <a:t>04/05/2026</a:t>
            </a:r>
          </a:p>
        </p:txBody>
      </p:sp>
      <p:sp>
        <p:nvSpPr>
          <p:cNvPr id="7" name="Footer Placeholder 3">
            <a:extLst>
              <a:ext uri="{FF2B5EF4-FFF2-40B4-BE49-F238E27FC236}">
                <a16:creationId xmlns:a16="http://schemas.microsoft.com/office/drawing/2014/main" id="{92C30ED8-24E7-7500-8E67-FC14BDAD0240}"/>
              </a:ext>
            </a:extLst>
          </p:cNvPr>
          <p:cNvSpPr>
            <a:spLocks noGrp="1"/>
          </p:cNvSpPr>
          <p:nvPr>
            <p:ph type="ftr" sz="quarter" idx="11"/>
          </p:nvPr>
        </p:nvSpPr>
        <p:spPr>
          <a:xfrm>
            <a:off x="4888579" y="6356351"/>
            <a:ext cx="5720652" cy="365125"/>
          </a:xfrm>
        </p:spPr>
        <p:txBody>
          <a:bodyPr/>
          <a:lstStyle/>
          <a:p>
            <a:pPr>
              <a:defRPr/>
            </a:pPr>
            <a:r>
              <a:rPr lang="en-US" noProof="0" dirty="0"/>
              <a:t>D. Calzolari</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noProof="0" dirty="0"/>
              <a:t>Where we come from</a:t>
            </a:r>
          </a:p>
        </p:txBody>
      </p:sp>
      <p:sp>
        <p:nvSpPr>
          <p:cNvPr id="2" name="Slide Number Placeholder 1"/>
          <p:cNvSpPr>
            <a:spLocks noGrp="1"/>
          </p:cNvSpPr>
          <p:nvPr>
            <p:ph type="sldNum" sz="quarter" idx="12"/>
          </p:nvPr>
        </p:nvSpPr>
        <p:spPr/>
        <p:txBody>
          <a:bodyPr/>
          <a:lstStyle/>
          <a:p>
            <a:fld id="{16D51F62-B7DC-4B26-BEC7-C9FF681BE15D}" type="slidenum">
              <a:rPr lang="en-US" noProof="0" smtClean="0"/>
              <a:t>2</a:t>
            </a:fld>
            <a:endParaRPr lang="en-US" noProof="0" dirty="0"/>
          </a:p>
        </p:txBody>
      </p:sp>
      <p:sp>
        <p:nvSpPr>
          <p:cNvPr id="7" name="Content Placeholder 4"/>
          <p:cNvSpPr>
            <a:spLocks noGrp="1"/>
          </p:cNvSpPr>
          <p:nvPr>
            <p:ph sz="quarter" idx="13"/>
          </p:nvPr>
        </p:nvSpPr>
        <p:spPr/>
        <p:txBody>
          <a:bodyPr>
            <a:noAutofit/>
          </a:bodyPr>
          <a:lstStyle/>
          <a:p>
            <a:pPr>
              <a:lnSpc>
                <a:spcPct val="120000"/>
              </a:lnSpc>
              <a:spcBef>
                <a:spcPts val="0"/>
              </a:spcBef>
            </a:pPr>
            <a:r>
              <a:rPr lang="en-US" sz="1800" noProof="0" dirty="0"/>
              <a:t>FLUKA was born</a:t>
            </a:r>
            <a:r>
              <a:rPr lang="en-US" sz="1800" noProof="0" dirty="0">
                <a:solidFill>
                  <a:srgbClr val="3871A8"/>
                </a:solidFill>
              </a:rPr>
              <a:t> in the 60s </a:t>
            </a:r>
            <a:r>
              <a:rPr lang="en-US" sz="1800" noProof="0" dirty="0"/>
              <a:t>at </a:t>
            </a:r>
            <a:r>
              <a:rPr lang="en-US" sz="1800" b="1" noProof="0" dirty="0"/>
              <a:t>CERN</a:t>
            </a:r>
            <a:r>
              <a:rPr lang="en-US" sz="1800" noProof="0" dirty="0"/>
              <a:t> with </a:t>
            </a:r>
            <a:r>
              <a:rPr lang="en-US" sz="1800" noProof="0" dirty="0">
                <a:solidFill>
                  <a:srgbClr val="3871A8"/>
                </a:solidFill>
              </a:rPr>
              <a:t>Johannes Ranft</a:t>
            </a:r>
          </a:p>
          <a:p>
            <a:pPr>
              <a:lnSpc>
                <a:spcPct val="120000"/>
              </a:lnSpc>
              <a:spcBef>
                <a:spcPts val="0"/>
              </a:spcBef>
            </a:pPr>
            <a:endParaRPr lang="en-US" sz="1800" noProof="0" dirty="0">
              <a:solidFill>
                <a:srgbClr val="3871A8"/>
              </a:solidFill>
            </a:endParaRPr>
          </a:p>
          <a:p>
            <a:pPr>
              <a:lnSpc>
                <a:spcPct val="120000"/>
              </a:lnSpc>
              <a:spcBef>
                <a:spcPts val="0"/>
              </a:spcBef>
            </a:pPr>
            <a:r>
              <a:rPr lang="en-US" sz="1800" noProof="0" dirty="0"/>
              <a:t>It was further developed </a:t>
            </a:r>
            <a:r>
              <a:rPr lang="en-US" sz="1800" noProof="0" dirty="0">
                <a:solidFill>
                  <a:srgbClr val="3871A8"/>
                </a:solidFill>
              </a:rPr>
              <a:t>in the 70s and 80s </a:t>
            </a:r>
            <a:r>
              <a:rPr lang="en-US" sz="1800" noProof="0" dirty="0"/>
              <a:t>in a collaboration between </a:t>
            </a:r>
            <a:r>
              <a:rPr lang="en-US" sz="1800" b="1" noProof="0" dirty="0"/>
              <a:t>Leipzig University</a:t>
            </a:r>
            <a:r>
              <a:rPr lang="en-US" sz="1800" noProof="0" dirty="0"/>
              <a:t>, </a:t>
            </a:r>
            <a:r>
              <a:rPr lang="en-US" sz="1800" b="1" noProof="0" dirty="0"/>
              <a:t>CERN</a:t>
            </a:r>
            <a:r>
              <a:rPr lang="en-US" sz="1800" noProof="0" dirty="0"/>
              <a:t> and </a:t>
            </a:r>
            <a:r>
              <a:rPr lang="en-US" sz="1800" b="1" noProof="0" dirty="0"/>
              <a:t>Helsinki University of Technology </a:t>
            </a:r>
            <a:r>
              <a:rPr lang="en-US" sz="1800" noProof="0" dirty="0"/>
              <a:t>for applications, e.g. at CERN’s high energy accelerators, and </a:t>
            </a:r>
            <a:r>
              <a:rPr lang="en-US" sz="1800" noProof="0" dirty="0">
                <a:solidFill>
                  <a:srgbClr val="3871A8"/>
                </a:solidFill>
              </a:rPr>
              <a:t>in the 90s </a:t>
            </a:r>
            <a:r>
              <a:rPr lang="en-US" sz="1800" noProof="0" dirty="0"/>
              <a:t>with </a:t>
            </a:r>
            <a:r>
              <a:rPr lang="en-US" sz="1800" b="1" noProof="0" dirty="0"/>
              <a:t>INFN</a:t>
            </a:r>
            <a:r>
              <a:rPr lang="en-US" sz="1800" noProof="0" dirty="0"/>
              <a:t>, among others for the design of SSC and LHC </a:t>
            </a:r>
          </a:p>
          <a:p>
            <a:pPr>
              <a:lnSpc>
                <a:spcPct val="120000"/>
              </a:lnSpc>
              <a:spcBef>
                <a:spcPts val="0"/>
              </a:spcBef>
            </a:pPr>
            <a:endParaRPr lang="en-US" sz="1800" noProof="0" dirty="0"/>
          </a:p>
          <a:p>
            <a:pPr>
              <a:lnSpc>
                <a:spcPct val="120000"/>
              </a:lnSpc>
              <a:spcBef>
                <a:spcPts val="0"/>
              </a:spcBef>
            </a:pPr>
            <a:r>
              <a:rPr lang="en-US" sz="1800" noProof="0" dirty="0">
                <a:solidFill>
                  <a:srgbClr val="3871A8"/>
                </a:solidFill>
              </a:rPr>
              <a:t>From 2003 until August 2019 </a:t>
            </a:r>
            <a:r>
              <a:rPr lang="en-US" sz="1800" noProof="0" dirty="0"/>
              <a:t>maintained and developed under a </a:t>
            </a:r>
            <a:r>
              <a:rPr lang="en-US" sz="1800" b="1" noProof="0" dirty="0"/>
              <a:t>CERN &amp; INFN </a:t>
            </a:r>
            <a:r>
              <a:rPr lang="en-US" sz="1800" noProof="0" dirty="0"/>
              <a:t>agreement</a:t>
            </a:r>
          </a:p>
          <a:p>
            <a:pPr>
              <a:lnSpc>
                <a:spcPct val="120000"/>
              </a:lnSpc>
              <a:spcBef>
                <a:spcPts val="0"/>
              </a:spcBef>
            </a:pPr>
            <a:endParaRPr lang="en-US" sz="1800" noProof="0" dirty="0"/>
          </a:p>
          <a:p>
            <a:pPr>
              <a:lnSpc>
                <a:spcPct val="120000"/>
              </a:lnSpc>
              <a:spcBef>
                <a:spcPts val="0"/>
              </a:spcBef>
            </a:pPr>
            <a:r>
              <a:rPr lang="en-US" sz="1800" noProof="0" dirty="0">
                <a:solidFill>
                  <a:srgbClr val="3871A8"/>
                </a:solidFill>
              </a:rPr>
              <a:t>From December 2019</a:t>
            </a:r>
            <a:r>
              <a:rPr lang="en-US" sz="1800" noProof="0" dirty="0"/>
              <a:t>, new </a:t>
            </a:r>
            <a:r>
              <a:rPr lang="en-US" sz="1800" b="1" noProof="0" dirty="0"/>
              <a:t>CERN</a:t>
            </a:r>
            <a:r>
              <a:rPr lang="en-US" sz="1800" noProof="0" dirty="0"/>
              <a:t> distribution aiming to ensure FLUKA's long-term sustainability and capability to meet the evolving requirements of its user community, </a:t>
            </a:r>
            <a:r>
              <a:rPr lang="en-US" sz="1800" noProof="0" dirty="0">
                <a:solidFill>
                  <a:srgbClr val="3871A8"/>
                </a:solidFill>
              </a:rPr>
              <a:t>welcoming contributions by both established FLUKA contributors as well as new partners within an </a:t>
            </a:r>
            <a:r>
              <a:rPr lang="en-US" sz="1800" b="1" noProof="0" dirty="0"/>
              <a:t>international collaboration</a:t>
            </a:r>
            <a:r>
              <a:rPr lang="en-US" sz="1800" noProof="0" dirty="0">
                <a:solidFill>
                  <a:srgbClr val="3871A8"/>
                </a:solidFill>
              </a:rPr>
              <a:t>.</a:t>
            </a:r>
          </a:p>
          <a:p>
            <a:pPr>
              <a:lnSpc>
                <a:spcPct val="120000"/>
              </a:lnSpc>
              <a:spcBef>
                <a:spcPts val="0"/>
              </a:spcBef>
            </a:pPr>
            <a:endParaRPr lang="en-US" sz="1800" noProof="0" dirty="0"/>
          </a:p>
          <a:p>
            <a:pPr lvl="0">
              <a:lnSpc>
                <a:spcPct val="120000"/>
              </a:lnSpc>
              <a:spcBef>
                <a:spcPts val="0"/>
              </a:spcBef>
              <a:defRPr/>
            </a:pPr>
            <a:r>
              <a:rPr lang="en-US" sz="1800" noProof="0" dirty="0"/>
              <a:t>Presently a joint development &amp; management team based in the </a:t>
            </a:r>
            <a:r>
              <a:rPr lang="en-US" sz="1800" b="1" noProof="0" dirty="0"/>
              <a:t>CERN Accelerators and Technology Sector and Radiation Protection Group and at ELI-Beamlines (Prague) and FNAL,</a:t>
            </a:r>
            <a:r>
              <a:rPr lang="en-US" sz="1800" noProof="0" dirty="0"/>
              <a:t> with contributors from the CERN Research and Computing Sector, JRC-Geel, ANL, BNL, and STFC, is in place.</a:t>
            </a:r>
          </a:p>
        </p:txBody>
      </p:sp>
      <p:sp>
        <p:nvSpPr>
          <p:cNvPr id="3" name="Date Placeholder 1">
            <a:extLst>
              <a:ext uri="{FF2B5EF4-FFF2-40B4-BE49-F238E27FC236}">
                <a16:creationId xmlns:a16="http://schemas.microsoft.com/office/drawing/2014/main" id="{FB2AE135-A180-60D9-5A51-5859684044AE}"/>
              </a:ext>
            </a:extLst>
          </p:cNvPr>
          <p:cNvSpPr>
            <a:spLocks noGrp="1"/>
          </p:cNvSpPr>
          <p:nvPr>
            <p:ph type="dt" sz="half" idx="10"/>
          </p:nvPr>
        </p:nvSpPr>
        <p:spPr>
          <a:xfrm>
            <a:off x="3060435" y="6356351"/>
            <a:ext cx="1828144" cy="365125"/>
          </a:xfrm>
        </p:spPr>
        <p:txBody>
          <a:bodyPr/>
          <a:lstStyle/>
          <a:p>
            <a:pPr>
              <a:defRPr/>
            </a:pPr>
            <a:r>
              <a:rPr lang="en-US" noProof="0" dirty="0"/>
              <a:t>04/05/2026</a:t>
            </a:r>
          </a:p>
        </p:txBody>
      </p:sp>
      <p:sp>
        <p:nvSpPr>
          <p:cNvPr id="5" name="Footer Placeholder 2">
            <a:extLst>
              <a:ext uri="{FF2B5EF4-FFF2-40B4-BE49-F238E27FC236}">
                <a16:creationId xmlns:a16="http://schemas.microsoft.com/office/drawing/2014/main" id="{B4FB8354-D5B3-1749-9844-2072F4057B66}"/>
              </a:ext>
            </a:extLst>
          </p:cNvPr>
          <p:cNvSpPr>
            <a:spLocks noGrp="1"/>
          </p:cNvSpPr>
          <p:nvPr>
            <p:ph type="ftr" sz="quarter" idx="11"/>
          </p:nvPr>
        </p:nvSpPr>
        <p:spPr>
          <a:xfrm>
            <a:off x="4888579" y="6356351"/>
            <a:ext cx="5720652" cy="365125"/>
          </a:xfrm>
        </p:spPr>
        <p:txBody>
          <a:bodyPr/>
          <a:lstStyle/>
          <a:p>
            <a:pPr>
              <a:defRPr/>
            </a:pPr>
            <a:r>
              <a:rPr lang="en-US" noProof="0" dirty="0"/>
              <a:t>D. Calzolari</a:t>
            </a:r>
          </a:p>
        </p:txBody>
      </p:sp>
    </p:spTree>
    <p:extLst>
      <p:ext uri="{BB962C8B-B14F-4D97-AF65-F5344CB8AC3E}">
        <p14:creationId xmlns:p14="http://schemas.microsoft.com/office/powerpoint/2010/main" val="1762230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9884F-F380-D9A5-E820-9D5C03235B1A}"/>
            </a:ext>
          </a:extLst>
        </p:cNvPr>
        <p:cNvGrpSpPr/>
        <p:nvPr/>
      </p:nvGrpSpPr>
      <p:grpSpPr>
        <a:xfrm>
          <a:off x="0" y="0"/>
          <a:ext cx="0" cy="0"/>
          <a:chOff x="0" y="0"/>
          <a:chExt cx="0" cy="0"/>
        </a:xfrm>
      </p:grpSpPr>
      <p:sp>
        <p:nvSpPr>
          <p:cNvPr id="4" name="PlaceHolder 3">
            <a:extLst>
              <a:ext uri="{FF2B5EF4-FFF2-40B4-BE49-F238E27FC236}">
                <a16:creationId xmlns:a16="http://schemas.microsoft.com/office/drawing/2014/main" id="{1C75B258-6D74-CC60-E21D-910AF657D089}"/>
              </a:ext>
            </a:extLst>
          </p:cNvPr>
          <p:cNvSpPr>
            <a:spLocks noGrp="1"/>
          </p:cNvSpPr>
          <p:nvPr>
            <p:ph type="sldNum" sz="quarter" idx="12"/>
          </p:nvPr>
        </p:nvSpPr>
        <p:spPr/>
        <p:txBody>
          <a:bodyPr/>
          <a:lstStyle/>
          <a:p>
            <a:fld id="{5484FCAA-D553-4A49-B132-7C4C6EB8A7C7}" type="slidenum">
              <a:rPr lang="en-US" noProof="0"/>
              <a:pPr/>
              <a:t>20</a:t>
            </a:fld>
            <a:endParaRPr lang="en-US" noProof="0" dirty="0"/>
          </a:p>
        </p:txBody>
      </p:sp>
      <p:sp>
        <p:nvSpPr>
          <p:cNvPr id="213" name="PlaceHolder 1">
            <a:extLst>
              <a:ext uri="{FF2B5EF4-FFF2-40B4-BE49-F238E27FC236}">
                <a16:creationId xmlns:a16="http://schemas.microsoft.com/office/drawing/2014/main" id="{F0AFC9B4-844E-9986-785B-7AF17455C38E}"/>
              </a:ext>
            </a:extLst>
          </p:cNvPr>
          <p:cNvSpPr>
            <a:spLocks noGrp="1"/>
          </p:cNvSpPr>
          <p:nvPr>
            <p:ph type="title"/>
          </p:nvPr>
        </p:nvSpPr>
        <p:spPr>
          <a:xfrm>
            <a:off x="4888579" y="2743338"/>
            <a:ext cx="7303421" cy="1405742"/>
          </a:xfrm>
          <a:noFill/>
          <a:ln w="0">
            <a:noFill/>
          </a:ln>
        </p:spPr>
        <p:txBody>
          <a:bodyPr lIns="91440" tIns="45720" rIns="91440" bIns="45720" anchor="ctr">
            <a:noAutofit/>
          </a:bodyPr>
          <a:lstStyle/>
          <a:p>
            <a:r>
              <a:rPr lang="en-US" noProof="0" dirty="0"/>
              <a:t>3. Main interaction models</a:t>
            </a:r>
          </a:p>
        </p:txBody>
      </p:sp>
      <p:sp>
        <p:nvSpPr>
          <p:cNvPr id="2" name="Date Placeholder 2">
            <a:extLst>
              <a:ext uri="{FF2B5EF4-FFF2-40B4-BE49-F238E27FC236}">
                <a16:creationId xmlns:a16="http://schemas.microsoft.com/office/drawing/2014/main" id="{FFE310EF-AF68-442A-721C-0198202C2029}"/>
              </a:ext>
            </a:extLst>
          </p:cNvPr>
          <p:cNvSpPr>
            <a:spLocks noGrp="1"/>
          </p:cNvSpPr>
          <p:nvPr>
            <p:ph type="dt" sz="half" idx="10"/>
          </p:nvPr>
        </p:nvSpPr>
        <p:spPr>
          <a:xfrm>
            <a:off x="3060435" y="6356351"/>
            <a:ext cx="1828144" cy="365125"/>
          </a:xfrm>
        </p:spPr>
        <p:txBody>
          <a:bodyPr/>
          <a:lstStyle/>
          <a:p>
            <a:pPr>
              <a:defRPr/>
            </a:pPr>
            <a:r>
              <a:rPr lang="en-US" noProof="0" dirty="0"/>
              <a:t>04/05/2026</a:t>
            </a:r>
          </a:p>
        </p:txBody>
      </p:sp>
      <p:sp>
        <p:nvSpPr>
          <p:cNvPr id="5" name="Footer Placeholder 3">
            <a:extLst>
              <a:ext uri="{FF2B5EF4-FFF2-40B4-BE49-F238E27FC236}">
                <a16:creationId xmlns:a16="http://schemas.microsoft.com/office/drawing/2014/main" id="{12C0074C-C281-E573-26C0-6FFCFC732554}"/>
              </a:ext>
            </a:extLst>
          </p:cNvPr>
          <p:cNvSpPr>
            <a:spLocks noGrp="1"/>
          </p:cNvSpPr>
          <p:nvPr>
            <p:ph type="ftr" sz="quarter" idx="11"/>
          </p:nvPr>
        </p:nvSpPr>
        <p:spPr>
          <a:xfrm>
            <a:off x="4888579" y="6356351"/>
            <a:ext cx="5720652" cy="365125"/>
          </a:xfrm>
        </p:spPr>
        <p:txBody>
          <a:bodyPr/>
          <a:lstStyle/>
          <a:p>
            <a:pPr>
              <a:defRPr/>
            </a:pPr>
            <a:r>
              <a:rPr lang="en-US" noProof="0" dirty="0"/>
              <a:t>D. Calzolari</a:t>
            </a:r>
          </a:p>
        </p:txBody>
      </p:sp>
    </p:spTree>
    <p:extLst>
      <p:ext uri="{BB962C8B-B14F-4D97-AF65-F5344CB8AC3E}">
        <p14:creationId xmlns:p14="http://schemas.microsoft.com/office/powerpoint/2010/main" val="26845092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5EFB59F9-7693-4CC5-EE39-44C2267BF38F}"/>
            </a:ext>
          </a:extLst>
        </p:cNvPr>
        <p:cNvGrpSpPr/>
        <p:nvPr/>
      </p:nvGrpSpPr>
      <p:grpSpPr bwMode="auto">
        <a:xfrm>
          <a:off x="0" y="0"/>
          <a:ext cx="0" cy="0"/>
          <a:chOff x="0" y="0"/>
          <a:chExt cx="0" cy="0"/>
        </a:xfrm>
      </p:grpSpPr>
      <p:sp>
        <p:nvSpPr>
          <p:cNvPr id="4" name="Title 1">
            <a:extLst>
              <a:ext uri="{FF2B5EF4-FFF2-40B4-BE49-F238E27FC236}">
                <a16:creationId xmlns:a16="http://schemas.microsoft.com/office/drawing/2014/main" id="{4AA5F640-19DC-347B-1145-A44DBA401600}"/>
              </a:ext>
            </a:extLst>
          </p:cNvPr>
          <p:cNvSpPr>
            <a:spLocks noGrp="1"/>
          </p:cNvSpPr>
          <p:nvPr>
            <p:ph type="title"/>
          </p:nvPr>
        </p:nvSpPr>
        <p:spPr bwMode="auto"/>
        <p:txBody>
          <a:bodyPr/>
          <a:lstStyle/>
          <a:p>
            <a:pPr>
              <a:defRPr/>
            </a:pPr>
            <a:r>
              <a:rPr lang="en-US" noProof="0" dirty="0"/>
              <a:t>Photon interactions basics</a:t>
            </a:r>
          </a:p>
        </p:txBody>
      </p:sp>
      <p:pic>
        <p:nvPicPr>
          <p:cNvPr id="3" name="Picture 2">
            <a:extLst>
              <a:ext uri="{FF2B5EF4-FFF2-40B4-BE49-F238E27FC236}">
                <a16:creationId xmlns:a16="http://schemas.microsoft.com/office/drawing/2014/main" id="{AEF510C7-0916-292E-66D8-9E9DE0F15535}"/>
              </a:ext>
            </a:extLst>
          </p:cNvPr>
          <p:cNvPicPr>
            <a:picLocks noChangeAspect="1"/>
          </p:cNvPicPr>
          <p:nvPr/>
        </p:nvPicPr>
        <p:blipFill>
          <a:blip r:embed="rId2"/>
          <a:srcRect l="55147" t="10851"/>
          <a:stretch/>
        </p:blipFill>
        <p:spPr>
          <a:xfrm>
            <a:off x="8378572" y="2276871"/>
            <a:ext cx="3794740" cy="3840173"/>
          </a:xfrm>
          <a:prstGeom prst="rect">
            <a:avLst/>
          </a:prstGeom>
        </p:spPr>
      </p:pic>
      <p:pic>
        <p:nvPicPr>
          <p:cNvPr id="11" name="Picture 10">
            <a:extLst>
              <a:ext uri="{FF2B5EF4-FFF2-40B4-BE49-F238E27FC236}">
                <a16:creationId xmlns:a16="http://schemas.microsoft.com/office/drawing/2014/main" id="{9D402F44-AB75-A019-64F9-8D31BEBE9B0D}"/>
              </a:ext>
            </a:extLst>
          </p:cNvPr>
          <p:cNvPicPr>
            <a:picLocks noChangeAspect="1"/>
          </p:cNvPicPr>
          <p:nvPr/>
        </p:nvPicPr>
        <p:blipFill>
          <a:blip r:embed="rId2"/>
          <a:srcRect t="11417" r="54365"/>
          <a:stretch/>
        </p:blipFill>
        <p:spPr>
          <a:xfrm>
            <a:off x="3996792" y="2298528"/>
            <a:ext cx="3794740" cy="3750430"/>
          </a:xfrm>
          <a:prstGeom prst="rect">
            <a:avLst/>
          </a:prstGeom>
        </p:spPr>
      </p:pic>
      <p:sp>
        <p:nvSpPr>
          <p:cNvPr id="12" name="TextBox 11">
            <a:extLst>
              <a:ext uri="{FF2B5EF4-FFF2-40B4-BE49-F238E27FC236}">
                <a16:creationId xmlns:a16="http://schemas.microsoft.com/office/drawing/2014/main" id="{1FCFCDD2-FEC5-6817-643F-3FE1FF0BCFB5}"/>
              </a:ext>
            </a:extLst>
          </p:cNvPr>
          <p:cNvSpPr txBox="1"/>
          <p:nvPr/>
        </p:nvSpPr>
        <p:spPr>
          <a:xfrm>
            <a:off x="747151" y="1442371"/>
            <a:ext cx="2822104" cy="4355038"/>
          </a:xfrm>
          <a:prstGeom prst="rect">
            <a:avLst/>
          </a:prstGeom>
          <a:noFill/>
        </p:spPr>
        <p:txBody>
          <a:bodyPr wrap="square" rtlCol="0">
            <a:spAutoFit/>
          </a:bodyPr>
          <a:lstStyle/>
          <a:p>
            <a:pPr marL="285750" indent="-285750">
              <a:spcAft>
                <a:spcPts val="600"/>
              </a:spcAft>
              <a:buClr>
                <a:schemeClr val="accent4"/>
              </a:buClr>
              <a:buFont typeface="Wingdings" panose="05000000000000000000" pitchFamily="2" charset="2"/>
              <a:buChar char="§"/>
            </a:pPr>
            <a:r>
              <a:rPr lang="en-US" noProof="0" dirty="0"/>
              <a:t>Photons can be produced by many different mechanisms: </a:t>
            </a:r>
          </a:p>
          <a:p>
            <a:pPr marL="742950" lvl="1" indent="-285750">
              <a:spcAft>
                <a:spcPts val="600"/>
              </a:spcAft>
              <a:buClr>
                <a:schemeClr val="accent4"/>
              </a:buClr>
              <a:buFont typeface="Wingdings" panose="05000000000000000000" pitchFamily="2" charset="2"/>
              <a:buChar char="§"/>
            </a:pPr>
            <a:r>
              <a:rPr lang="en-US" noProof="0" dirty="0"/>
              <a:t>Bremsstrahlung emission</a:t>
            </a:r>
          </a:p>
          <a:p>
            <a:pPr marL="742950" lvl="1" indent="-285750">
              <a:spcAft>
                <a:spcPts val="600"/>
              </a:spcAft>
              <a:buClr>
                <a:schemeClr val="accent4"/>
              </a:buClr>
              <a:buFont typeface="Wingdings" panose="05000000000000000000" pitchFamily="2" charset="2"/>
              <a:buChar char="§"/>
            </a:pPr>
            <a:r>
              <a:rPr lang="en-US" noProof="0" dirty="0"/>
              <a:t>Gamma de-excitation after nuclear reactions</a:t>
            </a:r>
          </a:p>
          <a:p>
            <a:pPr marL="742950" lvl="1" indent="-285750">
              <a:spcAft>
                <a:spcPts val="600"/>
              </a:spcAft>
              <a:buClr>
                <a:schemeClr val="accent4"/>
              </a:buClr>
              <a:buFont typeface="Wingdings" panose="05000000000000000000" pitchFamily="2" charset="2"/>
              <a:buChar char="§"/>
            </a:pPr>
            <a:r>
              <a:rPr lang="en-US" noProof="0" dirty="0"/>
              <a:t>Radiative neutron capture</a:t>
            </a:r>
          </a:p>
          <a:p>
            <a:pPr marL="742950" lvl="1" indent="-285750">
              <a:spcAft>
                <a:spcPts val="600"/>
              </a:spcAft>
              <a:buClr>
                <a:schemeClr val="accent4"/>
              </a:buClr>
              <a:buFont typeface="Wingdings" panose="05000000000000000000" pitchFamily="2" charset="2"/>
              <a:buChar char="§"/>
            </a:pPr>
            <a:r>
              <a:rPr lang="en-US" noProof="0" dirty="0"/>
              <a:t>Electron-positron annihilation</a:t>
            </a:r>
          </a:p>
          <a:p>
            <a:pPr marL="742950" lvl="1" indent="-285750">
              <a:spcAft>
                <a:spcPts val="600"/>
              </a:spcAft>
              <a:buClr>
                <a:schemeClr val="accent4"/>
              </a:buClr>
              <a:buFont typeface="Wingdings" panose="05000000000000000000" pitchFamily="2" charset="2"/>
              <a:buChar char="§"/>
            </a:pPr>
            <a:r>
              <a:rPr lang="en-US" noProof="0" dirty="0"/>
              <a:t>Particle decay (e.g., π</a:t>
            </a:r>
            <a:r>
              <a:rPr lang="en-US" baseline="30000" noProof="0" dirty="0"/>
              <a:t>0</a:t>
            </a:r>
            <a:r>
              <a:rPr lang="en-US" noProof="0" dirty="0"/>
              <a:t>)</a:t>
            </a:r>
          </a:p>
        </p:txBody>
      </p:sp>
      <p:sp>
        <p:nvSpPr>
          <p:cNvPr id="14" name="TextBox 13">
            <a:extLst>
              <a:ext uri="{FF2B5EF4-FFF2-40B4-BE49-F238E27FC236}">
                <a16:creationId xmlns:a16="http://schemas.microsoft.com/office/drawing/2014/main" id="{0A2F2260-346D-E6F4-2E48-DD8234EEE271}"/>
              </a:ext>
            </a:extLst>
          </p:cNvPr>
          <p:cNvSpPr txBox="1"/>
          <p:nvPr/>
        </p:nvSpPr>
        <p:spPr bwMode="auto">
          <a:xfrm>
            <a:off x="3996792" y="1487606"/>
            <a:ext cx="7344816" cy="646331"/>
          </a:xfrm>
          <a:prstGeom prst="rect">
            <a:avLst/>
          </a:prstGeom>
          <a:noFill/>
        </p:spPr>
        <p:txBody>
          <a:bodyPr wrap="square" rtlCol="0">
            <a:spAutoFit/>
          </a:bodyPr>
          <a:lstStyle/>
          <a:p>
            <a:pPr marL="285750" indent="-285750">
              <a:spcAft>
                <a:spcPts val="600"/>
              </a:spcAft>
              <a:buClr>
                <a:schemeClr val="accent4"/>
              </a:buClr>
              <a:buFont typeface="Wingdings" panose="05000000000000000000" pitchFamily="2" charset="2"/>
              <a:buChar char="§"/>
            </a:pPr>
            <a:r>
              <a:rPr lang="en-US" noProof="0" dirty="0"/>
              <a:t>Their interaction mechanisms vary depending on the photon energy and on the target material: </a:t>
            </a:r>
          </a:p>
        </p:txBody>
      </p:sp>
      <p:sp>
        <p:nvSpPr>
          <p:cNvPr id="7" name="Slide Number Placeholder 6">
            <a:extLst>
              <a:ext uri="{FF2B5EF4-FFF2-40B4-BE49-F238E27FC236}">
                <a16:creationId xmlns:a16="http://schemas.microsoft.com/office/drawing/2014/main" id="{78D57A00-8761-832D-9FD5-B68C6765860A}"/>
              </a:ext>
            </a:extLst>
          </p:cNvPr>
          <p:cNvSpPr>
            <a:spLocks noGrp="1"/>
          </p:cNvSpPr>
          <p:nvPr>
            <p:ph type="sldNum" sz="quarter" idx="12"/>
          </p:nvPr>
        </p:nvSpPr>
        <p:spPr/>
        <p:txBody>
          <a:bodyPr/>
          <a:lstStyle/>
          <a:p>
            <a:pPr>
              <a:defRPr/>
            </a:pPr>
            <a:fld id="{8D6C380F-326D-3C40-9EE7-7FBAB0953422}" type="slidenum">
              <a:rPr lang="en-US" noProof="0" smtClean="0"/>
              <a:t>21</a:t>
            </a:fld>
            <a:endParaRPr lang="en-US" noProof="0" dirty="0"/>
          </a:p>
        </p:txBody>
      </p:sp>
      <p:sp>
        <p:nvSpPr>
          <p:cNvPr id="2" name="Date Placeholder 2">
            <a:extLst>
              <a:ext uri="{FF2B5EF4-FFF2-40B4-BE49-F238E27FC236}">
                <a16:creationId xmlns:a16="http://schemas.microsoft.com/office/drawing/2014/main" id="{77224F91-5D53-B9C4-A284-1836D472D224}"/>
              </a:ext>
            </a:extLst>
          </p:cNvPr>
          <p:cNvSpPr>
            <a:spLocks noGrp="1"/>
          </p:cNvSpPr>
          <p:nvPr>
            <p:ph type="dt" sz="half" idx="10"/>
          </p:nvPr>
        </p:nvSpPr>
        <p:spPr>
          <a:xfrm>
            <a:off x="3060435" y="6356351"/>
            <a:ext cx="1828144" cy="365125"/>
          </a:xfrm>
        </p:spPr>
        <p:txBody>
          <a:bodyPr/>
          <a:lstStyle/>
          <a:p>
            <a:pPr>
              <a:defRPr/>
            </a:pPr>
            <a:r>
              <a:rPr lang="en-US" noProof="0" dirty="0"/>
              <a:t>04/05/2026</a:t>
            </a:r>
          </a:p>
        </p:txBody>
      </p:sp>
      <p:sp>
        <p:nvSpPr>
          <p:cNvPr id="5" name="Footer Placeholder 3">
            <a:extLst>
              <a:ext uri="{FF2B5EF4-FFF2-40B4-BE49-F238E27FC236}">
                <a16:creationId xmlns:a16="http://schemas.microsoft.com/office/drawing/2014/main" id="{F712350E-CEF7-EB0E-88C1-793F7FDE7B66}"/>
              </a:ext>
            </a:extLst>
          </p:cNvPr>
          <p:cNvSpPr>
            <a:spLocks noGrp="1"/>
          </p:cNvSpPr>
          <p:nvPr>
            <p:ph type="ftr" sz="quarter" idx="11"/>
          </p:nvPr>
        </p:nvSpPr>
        <p:spPr>
          <a:xfrm>
            <a:off x="4888579" y="6356351"/>
            <a:ext cx="5720652" cy="365125"/>
          </a:xfrm>
        </p:spPr>
        <p:txBody>
          <a:bodyPr/>
          <a:lstStyle/>
          <a:p>
            <a:pPr>
              <a:defRPr/>
            </a:pPr>
            <a:r>
              <a:rPr lang="en-US" noProof="0" dirty="0"/>
              <a:t>D. Calzolari</a:t>
            </a:r>
          </a:p>
        </p:txBody>
      </p:sp>
    </p:spTree>
    <p:extLst>
      <p:ext uri="{BB962C8B-B14F-4D97-AF65-F5344CB8AC3E}">
        <p14:creationId xmlns:p14="http://schemas.microsoft.com/office/powerpoint/2010/main" val="2474211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EC200919-4FDC-70C3-CAD1-7D9D2B73984C}"/>
            </a:ext>
          </a:extLst>
        </p:cNvPr>
        <p:cNvGrpSpPr/>
        <p:nvPr/>
      </p:nvGrpSpPr>
      <p:grpSpPr bwMode="auto">
        <a:xfrm>
          <a:off x="0" y="0"/>
          <a:ext cx="0" cy="0"/>
          <a:chOff x="0" y="0"/>
          <a:chExt cx="0" cy="0"/>
        </a:xfrm>
      </p:grpSpPr>
      <p:sp>
        <p:nvSpPr>
          <p:cNvPr id="4" name="Title 1">
            <a:extLst>
              <a:ext uri="{FF2B5EF4-FFF2-40B4-BE49-F238E27FC236}">
                <a16:creationId xmlns:a16="http://schemas.microsoft.com/office/drawing/2014/main" id="{983F36A2-0B2C-8618-EFB9-790FF2FB6467}"/>
              </a:ext>
            </a:extLst>
          </p:cNvPr>
          <p:cNvSpPr>
            <a:spLocks noGrp="1"/>
          </p:cNvSpPr>
          <p:nvPr>
            <p:ph type="title"/>
          </p:nvPr>
        </p:nvSpPr>
        <p:spPr bwMode="auto"/>
        <p:txBody>
          <a:bodyPr/>
          <a:lstStyle/>
          <a:p>
            <a:pPr>
              <a:defRPr/>
            </a:pPr>
            <a:r>
              <a:rPr lang="en-US" noProof="0" dirty="0"/>
              <a:t>Photon interactions cross sections</a:t>
            </a:r>
          </a:p>
        </p:txBody>
      </p:sp>
      <p:pic>
        <p:nvPicPr>
          <p:cNvPr id="7" name="Picture 6">
            <a:extLst>
              <a:ext uri="{FF2B5EF4-FFF2-40B4-BE49-F238E27FC236}">
                <a16:creationId xmlns:a16="http://schemas.microsoft.com/office/drawing/2014/main" id="{5B143763-2C60-8E27-B433-6B14F2680EFC}"/>
              </a:ext>
            </a:extLst>
          </p:cNvPr>
          <p:cNvPicPr>
            <a:picLocks noChangeAspect="1"/>
          </p:cNvPicPr>
          <p:nvPr/>
        </p:nvPicPr>
        <p:blipFill>
          <a:blip r:embed="rId2"/>
          <a:srcRect t="22754" r="49728" b="5800"/>
          <a:stretch/>
        </p:blipFill>
        <p:spPr>
          <a:xfrm>
            <a:off x="350369" y="1327679"/>
            <a:ext cx="4411536" cy="4120018"/>
          </a:xfrm>
          <a:prstGeom prst="rect">
            <a:avLst/>
          </a:prstGeom>
        </p:spPr>
      </p:pic>
      <p:pic>
        <p:nvPicPr>
          <p:cNvPr id="16" name="Picture 15">
            <a:extLst>
              <a:ext uri="{FF2B5EF4-FFF2-40B4-BE49-F238E27FC236}">
                <a16:creationId xmlns:a16="http://schemas.microsoft.com/office/drawing/2014/main" id="{DE31B425-6C2A-6D9F-0AE6-B90D19D0797E}"/>
              </a:ext>
            </a:extLst>
          </p:cNvPr>
          <p:cNvPicPr>
            <a:picLocks noChangeAspect="1"/>
          </p:cNvPicPr>
          <p:nvPr/>
        </p:nvPicPr>
        <p:blipFill>
          <a:blip r:embed="rId3"/>
          <a:stretch>
            <a:fillRect/>
          </a:stretch>
        </p:blipFill>
        <p:spPr>
          <a:xfrm>
            <a:off x="602544" y="5483089"/>
            <a:ext cx="4650403" cy="608828"/>
          </a:xfrm>
          <a:prstGeom prst="rect">
            <a:avLst/>
          </a:prstGeom>
        </p:spPr>
      </p:pic>
      <p:pic>
        <p:nvPicPr>
          <p:cNvPr id="18" name="Picture 17">
            <a:extLst>
              <a:ext uri="{FF2B5EF4-FFF2-40B4-BE49-F238E27FC236}">
                <a16:creationId xmlns:a16="http://schemas.microsoft.com/office/drawing/2014/main" id="{1FB35B97-5B42-F50B-F1EC-2A7E9D269162}"/>
              </a:ext>
            </a:extLst>
          </p:cNvPr>
          <p:cNvPicPr>
            <a:picLocks noChangeAspect="1"/>
          </p:cNvPicPr>
          <p:nvPr/>
        </p:nvPicPr>
        <p:blipFill>
          <a:blip r:embed="rId4"/>
          <a:stretch>
            <a:fillRect/>
          </a:stretch>
        </p:blipFill>
        <p:spPr>
          <a:xfrm>
            <a:off x="7680176" y="838719"/>
            <a:ext cx="4511824" cy="209582"/>
          </a:xfrm>
          <a:prstGeom prst="rect">
            <a:avLst/>
          </a:prstGeom>
        </p:spPr>
      </p:pic>
      <p:pic>
        <p:nvPicPr>
          <p:cNvPr id="20" name="Picture 19">
            <a:extLst>
              <a:ext uri="{FF2B5EF4-FFF2-40B4-BE49-F238E27FC236}">
                <a16:creationId xmlns:a16="http://schemas.microsoft.com/office/drawing/2014/main" id="{755807F1-CED4-8711-19D8-F553B5355539}"/>
              </a:ext>
            </a:extLst>
          </p:cNvPr>
          <p:cNvPicPr>
            <a:picLocks noChangeAspect="1"/>
          </p:cNvPicPr>
          <p:nvPr/>
        </p:nvPicPr>
        <p:blipFill>
          <a:blip r:embed="rId5"/>
          <a:srcRect r="3679"/>
          <a:stretch/>
        </p:blipFill>
        <p:spPr>
          <a:xfrm>
            <a:off x="5281425" y="2218663"/>
            <a:ext cx="6308031" cy="3366647"/>
          </a:xfrm>
          <a:prstGeom prst="rect">
            <a:avLst/>
          </a:prstGeom>
        </p:spPr>
      </p:pic>
      <p:pic>
        <p:nvPicPr>
          <p:cNvPr id="22" name="Picture 21">
            <a:extLst>
              <a:ext uri="{FF2B5EF4-FFF2-40B4-BE49-F238E27FC236}">
                <a16:creationId xmlns:a16="http://schemas.microsoft.com/office/drawing/2014/main" id="{B49FE304-56B5-A6DB-CFB5-5E0FAB6D96BC}"/>
              </a:ext>
            </a:extLst>
          </p:cNvPr>
          <p:cNvPicPr>
            <a:picLocks noChangeAspect="1"/>
          </p:cNvPicPr>
          <p:nvPr/>
        </p:nvPicPr>
        <p:blipFill>
          <a:blip r:embed="rId6"/>
          <a:stretch>
            <a:fillRect/>
          </a:stretch>
        </p:blipFill>
        <p:spPr>
          <a:xfrm>
            <a:off x="5159896" y="1322811"/>
            <a:ext cx="6828378" cy="895852"/>
          </a:xfrm>
          <a:prstGeom prst="rect">
            <a:avLst/>
          </a:prstGeom>
        </p:spPr>
      </p:pic>
      <p:sp>
        <p:nvSpPr>
          <p:cNvPr id="2" name="TextBox 1">
            <a:extLst>
              <a:ext uri="{FF2B5EF4-FFF2-40B4-BE49-F238E27FC236}">
                <a16:creationId xmlns:a16="http://schemas.microsoft.com/office/drawing/2014/main" id="{C010EE23-5115-83C2-B78B-815BED98341C}"/>
              </a:ext>
            </a:extLst>
          </p:cNvPr>
          <p:cNvSpPr txBox="1"/>
          <p:nvPr/>
        </p:nvSpPr>
        <p:spPr>
          <a:xfrm>
            <a:off x="6083452" y="5788615"/>
            <a:ext cx="5495287" cy="369332"/>
          </a:xfrm>
          <a:prstGeom prst="rect">
            <a:avLst/>
          </a:prstGeom>
          <a:noFill/>
        </p:spPr>
        <p:txBody>
          <a:bodyPr wrap="square" rtlCol="0">
            <a:spAutoFit/>
          </a:bodyPr>
          <a:lstStyle/>
          <a:p>
            <a:r>
              <a:rPr lang="en-US" i="1" noProof="0" dirty="0">
                <a:solidFill>
                  <a:srgbClr val="FF0000"/>
                </a:solidFill>
              </a:rPr>
              <a:t>Extra: photonuclear reactions (lower cross sections)</a:t>
            </a:r>
          </a:p>
        </p:txBody>
      </p:sp>
      <p:sp>
        <p:nvSpPr>
          <p:cNvPr id="8" name="Slide Number Placeholder 7">
            <a:extLst>
              <a:ext uri="{FF2B5EF4-FFF2-40B4-BE49-F238E27FC236}">
                <a16:creationId xmlns:a16="http://schemas.microsoft.com/office/drawing/2014/main" id="{2ECB4F54-99BA-3223-8E45-9787B04AE9A3}"/>
              </a:ext>
            </a:extLst>
          </p:cNvPr>
          <p:cNvSpPr>
            <a:spLocks noGrp="1"/>
          </p:cNvSpPr>
          <p:nvPr>
            <p:ph type="sldNum" sz="quarter" idx="12"/>
          </p:nvPr>
        </p:nvSpPr>
        <p:spPr/>
        <p:txBody>
          <a:bodyPr/>
          <a:lstStyle/>
          <a:p>
            <a:pPr>
              <a:defRPr/>
            </a:pPr>
            <a:fld id="{8D6C380F-326D-3C40-9EE7-7FBAB0953422}" type="slidenum">
              <a:rPr lang="en-US" noProof="0" smtClean="0"/>
              <a:t>22</a:t>
            </a:fld>
            <a:endParaRPr lang="en-US" noProof="0" dirty="0"/>
          </a:p>
        </p:txBody>
      </p:sp>
      <p:sp>
        <p:nvSpPr>
          <p:cNvPr id="3" name="Date Placeholder 2">
            <a:extLst>
              <a:ext uri="{FF2B5EF4-FFF2-40B4-BE49-F238E27FC236}">
                <a16:creationId xmlns:a16="http://schemas.microsoft.com/office/drawing/2014/main" id="{5C8BEBDD-448D-528C-8B7A-B41F2DCD16A0}"/>
              </a:ext>
            </a:extLst>
          </p:cNvPr>
          <p:cNvSpPr>
            <a:spLocks noGrp="1"/>
          </p:cNvSpPr>
          <p:nvPr>
            <p:ph type="dt" sz="half" idx="10"/>
          </p:nvPr>
        </p:nvSpPr>
        <p:spPr>
          <a:xfrm>
            <a:off x="3060435" y="6356351"/>
            <a:ext cx="1828144" cy="365125"/>
          </a:xfrm>
        </p:spPr>
        <p:txBody>
          <a:bodyPr/>
          <a:lstStyle/>
          <a:p>
            <a:pPr>
              <a:defRPr/>
            </a:pPr>
            <a:r>
              <a:rPr lang="en-US" noProof="0" dirty="0"/>
              <a:t>04/05/2026</a:t>
            </a:r>
          </a:p>
        </p:txBody>
      </p:sp>
      <p:sp>
        <p:nvSpPr>
          <p:cNvPr id="5" name="Footer Placeholder 3">
            <a:extLst>
              <a:ext uri="{FF2B5EF4-FFF2-40B4-BE49-F238E27FC236}">
                <a16:creationId xmlns:a16="http://schemas.microsoft.com/office/drawing/2014/main" id="{FCD35D9F-C418-2921-B11F-D5D3E1AF6B07}"/>
              </a:ext>
            </a:extLst>
          </p:cNvPr>
          <p:cNvSpPr>
            <a:spLocks noGrp="1"/>
          </p:cNvSpPr>
          <p:nvPr>
            <p:ph type="ftr" sz="quarter" idx="11"/>
          </p:nvPr>
        </p:nvSpPr>
        <p:spPr>
          <a:xfrm>
            <a:off x="4888579" y="6356351"/>
            <a:ext cx="5720652" cy="365125"/>
          </a:xfrm>
        </p:spPr>
        <p:txBody>
          <a:bodyPr/>
          <a:lstStyle/>
          <a:p>
            <a:pPr>
              <a:defRPr/>
            </a:pPr>
            <a:r>
              <a:rPr lang="en-US" noProof="0" dirty="0"/>
              <a:t>D. Calzolari</a:t>
            </a:r>
          </a:p>
        </p:txBody>
      </p:sp>
    </p:spTree>
    <p:extLst>
      <p:ext uri="{BB962C8B-B14F-4D97-AF65-F5344CB8AC3E}">
        <p14:creationId xmlns:p14="http://schemas.microsoft.com/office/powerpoint/2010/main" val="36086566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F54B2816-1678-604E-8A88-F9407742EE4C}"/>
            </a:ext>
          </a:extLst>
        </p:cNvPr>
        <p:cNvGrpSpPr/>
        <p:nvPr/>
      </p:nvGrpSpPr>
      <p:grpSpPr bwMode="auto">
        <a:xfrm>
          <a:off x="0" y="0"/>
          <a:ext cx="0" cy="0"/>
          <a:chOff x="0" y="0"/>
          <a:chExt cx="0" cy="0"/>
        </a:xfrm>
      </p:grpSpPr>
      <p:sp>
        <p:nvSpPr>
          <p:cNvPr id="4" name="Title 1">
            <a:extLst>
              <a:ext uri="{FF2B5EF4-FFF2-40B4-BE49-F238E27FC236}">
                <a16:creationId xmlns:a16="http://schemas.microsoft.com/office/drawing/2014/main" id="{831518CE-0EAA-7523-6F50-CDEDBDC949BC}"/>
              </a:ext>
            </a:extLst>
          </p:cNvPr>
          <p:cNvSpPr>
            <a:spLocks noGrp="1"/>
          </p:cNvSpPr>
          <p:nvPr>
            <p:ph type="title"/>
          </p:nvPr>
        </p:nvSpPr>
        <p:spPr bwMode="auto"/>
        <p:txBody>
          <a:bodyPr>
            <a:normAutofit fontScale="90000"/>
          </a:bodyPr>
          <a:lstStyle/>
          <a:p>
            <a:pPr>
              <a:defRPr/>
            </a:pPr>
            <a:r>
              <a:rPr lang="en-US" noProof="0" dirty="0"/>
              <a:t>Charged particle interactions with electrons and nuclei</a:t>
            </a:r>
          </a:p>
        </p:txBody>
      </p:sp>
      <p:grpSp>
        <p:nvGrpSpPr>
          <p:cNvPr id="26" name="Group 25">
            <a:extLst>
              <a:ext uri="{FF2B5EF4-FFF2-40B4-BE49-F238E27FC236}">
                <a16:creationId xmlns:a16="http://schemas.microsoft.com/office/drawing/2014/main" id="{5886051F-628B-8FB1-AB4A-F1A6B0F1B701}"/>
              </a:ext>
            </a:extLst>
          </p:cNvPr>
          <p:cNvGrpSpPr/>
          <p:nvPr/>
        </p:nvGrpSpPr>
        <p:grpSpPr>
          <a:xfrm>
            <a:off x="695400" y="1268760"/>
            <a:ext cx="3744416" cy="4752528"/>
            <a:chOff x="695400" y="1268760"/>
            <a:chExt cx="3744416" cy="4752528"/>
          </a:xfrm>
        </p:grpSpPr>
        <p:grpSp>
          <p:nvGrpSpPr>
            <p:cNvPr id="15" name="Group 14">
              <a:extLst>
                <a:ext uri="{FF2B5EF4-FFF2-40B4-BE49-F238E27FC236}">
                  <a16:creationId xmlns:a16="http://schemas.microsoft.com/office/drawing/2014/main" id="{F85295B3-048B-3B40-A6EF-427E37B9A671}"/>
                </a:ext>
              </a:extLst>
            </p:cNvPr>
            <p:cNvGrpSpPr/>
            <p:nvPr/>
          </p:nvGrpSpPr>
          <p:grpSpPr>
            <a:xfrm>
              <a:off x="695400" y="1268760"/>
              <a:ext cx="3744416" cy="4752528"/>
              <a:chOff x="695400" y="1268760"/>
              <a:chExt cx="3744416" cy="4752528"/>
            </a:xfrm>
          </p:grpSpPr>
          <p:sp>
            <p:nvSpPr>
              <p:cNvPr id="9" name="Rectangle: Rounded Corners 8">
                <a:extLst>
                  <a:ext uri="{FF2B5EF4-FFF2-40B4-BE49-F238E27FC236}">
                    <a16:creationId xmlns:a16="http://schemas.microsoft.com/office/drawing/2014/main" id="{ABB33C1C-67EB-6571-F02A-6425878C135E}"/>
                  </a:ext>
                </a:extLst>
              </p:cNvPr>
              <p:cNvSpPr/>
              <p:nvPr/>
            </p:nvSpPr>
            <p:spPr bwMode="auto">
              <a:xfrm>
                <a:off x="695400" y="1268760"/>
                <a:ext cx="3744416" cy="4752528"/>
              </a:xfrm>
              <a:prstGeom prst="roundRect">
                <a:avLst/>
              </a:prstGeom>
              <a:solidFill>
                <a:schemeClr val="accent5">
                  <a:lumMod val="20000"/>
                  <a:lumOff val="80000"/>
                </a:schemeClr>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dirty="0"/>
              </a:p>
            </p:txBody>
          </p:sp>
          <p:sp>
            <p:nvSpPr>
              <p:cNvPr id="12" name="TextBox 11">
                <a:extLst>
                  <a:ext uri="{FF2B5EF4-FFF2-40B4-BE49-F238E27FC236}">
                    <a16:creationId xmlns:a16="http://schemas.microsoft.com/office/drawing/2014/main" id="{46CF4553-234A-80F3-06E8-40C0034E16C5}"/>
                  </a:ext>
                </a:extLst>
              </p:cNvPr>
              <p:cNvSpPr txBox="1"/>
              <p:nvPr/>
            </p:nvSpPr>
            <p:spPr>
              <a:xfrm>
                <a:off x="1163452" y="1412776"/>
                <a:ext cx="2808312" cy="646331"/>
              </a:xfrm>
              <a:prstGeom prst="rect">
                <a:avLst/>
              </a:prstGeom>
              <a:noFill/>
            </p:spPr>
            <p:txBody>
              <a:bodyPr wrap="square" rtlCol="0">
                <a:spAutoFit/>
              </a:bodyPr>
              <a:lstStyle/>
              <a:p>
                <a:pPr algn="ctr"/>
                <a:r>
                  <a:rPr lang="en-US" b="1" noProof="0" dirty="0"/>
                  <a:t>Coulomb interactions with </a:t>
                </a:r>
                <a:r>
                  <a:rPr lang="en-US" b="1" noProof="0" dirty="0">
                    <a:solidFill>
                      <a:srgbClr val="FF0000"/>
                    </a:solidFill>
                  </a:rPr>
                  <a:t>atomic electrons</a:t>
                </a:r>
              </a:p>
            </p:txBody>
          </p:sp>
        </p:grpSp>
        <p:sp>
          <p:nvSpPr>
            <p:cNvPr id="21" name="TextBox 20">
              <a:extLst>
                <a:ext uri="{FF2B5EF4-FFF2-40B4-BE49-F238E27FC236}">
                  <a16:creationId xmlns:a16="http://schemas.microsoft.com/office/drawing/2014/main" id="{5E9E4F72-62B7-25DA-D6D6-32D916A19B93}"/>
                </a:ext>
              </a:extLst>
            </p:cNvPr>
            <p:cNvSpPr txBox="1"/>
            <p:nvPr/>
          </p:nvSpPr>
          <p:spPr>
            <a:xfrm>
              <a:off x="839416" y="2164209"/>
              <a:ext cx="3528392" cy="3724096"/>
            </a:xfrm>
            <a:prstGeom prst="rect">
              <a:avLst/>
            </a:prstGeom>
            <a:noFill/>
          </p:spPr>
          <p:txBody>
            <a:bodyPr wrap="square" rtlCol="0">
              <a:spAutoFit/>
            </a:bodyPr>
            <a:lstStyle/>
            <a:p>
              <a:pPr marL="285750" indent="-285750">
                <a:spcAft>
                  <a:spcPts val="600"/>
                </a:spcAft>
                <a:buFont typeface="Wingdings" panose="05000000000000000000" pitchFamily="2" charset="2"/>
                <a:buChar char="§"/>
              </a:pPr>
              <a:r>
                <a:rPr lang="en-US" noProof="0" dirty="0"/>
                <a:t>Leads to the </a:t>
              </a:r>
              <a:r>
                <a:rPr lang="en-US" b="1" noProof="0" dirty="0">
                  <a:solidFill>
                    <a:srgbClr val="FF0000"/>
                  </a:solidFill>
                </a:rPr>
                <a:t>ionization</a:t>
              </a:r>
              <a:r>
                <a:rPr lang="en-US" noProof="0" dirty="0"/>
                <a:t> (or excitation) of the atoms, with the production of knock-off electrons (δ-rays if high-E)</a:t>
              </a:r>
            </a:p>
            <a:p>
              <a:pPr marL="285750" indent="-285750">
                <a:spcAft>
                  <a:spcPts val="600"/>
                </a:spcAft>
                <a:buFont typeface="Wingdings" panose="05000000000000000000" pitchFamily="2" charset="2"/>
                <a:buChar char="§"/>
              </a:pPr>
              <a:r>
                <a:rPr lang="en-US" noProof="0" dirty="0"/>
                <a:t>Most relevant energy loss mechanism up to: </a:t>
              </a:r>
            </a:p>
            <a:p>
              <a:pPr marL="742950" lvl="1" indent="-285750">
                <a:spcAft>
                  <a:spcPts val="600"/>
                </a:spcAft>
                <a:buFont typeface="Wingdings" panose="05000000000000000000" pitchFamily="2" charset="2"/>
                <a:buChar char="§"/>
              </a:pPr>
              <a:r>
                <a:rPr lang="en-US" noProof="0" dirty="0"/>
                <a:t>Tens of MeV for e</a:t>
              </a:r>
              <a:r>
                <a:rPr lang="en-US" baseline="30000" noProof="0" dirty="0"/>
                <a:t>+/-</a:t>
              </a:r>
            </a:p>
            <a:p>
              <a:pPr marL="742950" lvl="1" indent="-285750">
                <a:spcAft>
                  <a:spcPts val="600"/>
                </a:spcAft>
                <a:buFont typeface="Wingdings" panose="05000000000000000000" pitchFamily="2" charset="2"/>
                <a:buChar char="§"/>
              </a:pPr>
              <a:r>
                <a:rPr lang="en-US" noProof="0" dirty="0"/>
                <a:t>Hundreds of GeV or more for μ</a:t>
              </a:r>
              <a:r>
                <a:rPr lang="en-US" baseline="30000" noProof="0" dirty="0"/>
                <a:t>+/-</a:t>
              </a:r>
              <a:r>
                <a:rPr lang="en-US" noProof="0" dirty="0"/>
                <a:t> and charged hadrons*</a:t>
              </a:r>
            </a:p>
            <a:p>
              <a:pPr marL="285750" indent="-285750">
                <a:spcAft>
                  <a:spcPts val="600"/>
                </a:spcAft>
                <a:buFont typeface="Wingdings" panose="05000000000000000000" pitchFamily="2" charset="2"/>
                <a:buChar char="§"/>
              </a:pPr>
              <a:r>
                <a:rPr lang="en-US" noProof="0" dirty="0"/>
                <a:t>Causes energy deposition in the material → heating</a:t>
              </a:r>
            </a:p>
          </p:txBody>
        </p:sp>
      </p:grpSp>
      <p:grpSp>
        <p:nvGrpSpPr>
          <p:cNvPr id="27" name="Group 26">
            <a:extLst>
              <a:ext uri="{FF2B5EF4-FFF2-40B4-BE49-F238E27FC236}">
                <a16:creationId xmlns:a16="http://schemas.microsoft.com/office/drawing/2014/main" id="{763C42D4-CB32-85A5-B695-6D18D82F8E52}"/>
              </a:ext>
            </a:extLst>
          </p:cNvPr>
          <p:cNvGrpSpPr/>
          <p:nvPr/>
        </p:nvGrpSpPr>
        <p:grpSpPr>
          <a:xfrm>
            <a:off x="4592216" y="1276578"/>
            <a:ext cx="3744416" cy="4312662"/>
            <a:chOff x="4592216" y="1276578"/>
            <a:chExt cx="3744416" cy="4312662"/>
          </a:xfrm>
        </p:grpSpPr>
        <p:grpSp>
          <p:nvGrpSpPr>
            <p:cNvPr id="17" name="Group 16">
              <a:extLst>
                <a:ext uri="{FF2B5EF4-FFF2-40B4-BE49-F238E27FC236}">
                  <a16:creationId xmlns:a16="http://schemas.microsoft.com/office/drawing/2014/main" id="{AFA88958-63FB-F565-326D-202D361CDAA3}"/>
                </a:ext>
              </a:extLst>
            </p:cNvPr>
            <p:cNvGrpSpPr/>
            <p:nvPr/>
          </p:nvGrpSpPr>
          <p:grpSpPr>
            <a:xfrm>
              <a:off x="4592216" y="1276578"/>
              <a:ext cx="3744416" cy="4312662"/>
              <a:chOff x="4592216" y="1276578"/>
              <a:chExt cx="3744416" cy="4752528"/>
            </a:xfrm>
          </p:grpSpPr>
          <p:sp>
            <p:nvSpPr>
              <p:cNvPr id="10" name="Rectangle: Rounded Corners 9">
                <a:extLst>
                  <a:ext uri="{FF2B5EF4-FFF2-40B4-BE49-F238E27FC236}">
                    <a16:creationId xmlns:a16="http://schemas.microsoft.com/office/drawing/2014/main" id="{3C512ED5-5B5D-C08A-9749-526891DAEEDD}"/>
                  </a:ext>
                </a:extLst>
              </p:cNvPr>
              <p:cNvSpPr/>
              <p:nvPr/>
            </p:nvSpPr>
            <p:spPr bwMode="auto">
              <a:xfrm>
                <a:off x="4592216" y="1276578"/>
                <a:ext cx="3744416" cy="4752528"/>
              </a:xfrm>
              <a:prstGeom prst="roundRect">
                <a:avLst/>
              </a:prstGeom>
              <a:solidFill>
                <a:schemeClr val="accent4">
                  <a:lumMod val="20000"/>
                  <a:lumOff val="8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dirty="0"/>
              </a:p>
            </p:txBody>
          </p:sp>
          <p:sp>
            <p:nvSpPr>
              <p:cNvPr id="13" name="TextBox 12">
                <a:extLst>
                  <a:ext uri="{FF2B5EF4-FFF2-40B4-BE49-F238E27FC236}">
                    <a16:creationId xmlns:a16="http://schemas.microsoft.com/office/drawing/2014/main" id="{56A04C00-EA42-3647-A606-DA44817DBC6E}"/>
                  </a:ext>
                </a:extLst>
              </p:cNvPr>
              <p:cNvSpPr txBox="1"/>
              <p:nvPr/>
            </p:nvSpPr>
            <p:spPr bwMode="auto">
              <a:xfrm>
                <a:off x="5039544" y="1412776"/>
                <a:ext cx="2808312" cy="712253"/>
              </a:xfrm>
              <a:prstGeom prst="rect">
                <a:avLst/>
              </a:prstGeom>
              <a:noFill/>
            </p:spPr>
            <p:txBody>
              <a:bodyPr wrap="square" rtlCol="0">
                <a:spAutoFit/>
              </a:bodyPr>
              <a:lstStyle/>
              <a:p>
                <a:pPr algn="ctr"/>
                <a:r>
                  <a:rPr lang="en-US" b="1" noProof="0" dirty="0"/>
                  <a:t>Coulomb interactions with </a:t>
                </a:r>
                <a:r>
                  <a:rPr lang="en-US" b="1" noProof="0" dirty="0">
                    <a:solidFill>
                      <a:srgbClr val="0070C0"/>
                    </a:solidFill>
                  </a:rPr>
                  <a:t>atomic nuclei</a:t>
                </a:r>
              </a:p>
            </p:txBody>
          </p:sp>
        </p:grpSp>
        <p:sp>
          <p:nvSpPr>
            <p:cNvPr id="23" name="TextBox 22">
              <a:extLst>
                <a:ext uri="{FF2B5EF4-FFF2-40B4-BE49-F238E27FC236}">
                  <a16:creationId xmlns:a16="http://schemas.microsoft.com/office/drawing/2014/main" id="{12FECDCB-EE54-3F6F-3C7B-289F88B00571}"/>
                </a:ext>
              </a:extLst>
            </p:cNvPr>
            <p:cNvSpPr txBox="1"/>
            <p:nvPr/>
          </p:nvSpPr>
          <p:spPr bwMode="auto">
            <a:xfrm>
              <a:off x="4656884" y="2183835"/>
              <a:ext cx="3455339" cy="3016210"/>
            </a:xfrm>
            <a:prstGeom prst="rect">
              <a:avLst/>
            </a:prstGeom>
            <a:noFill/>
          </p:spPr>
          <p:txBody>
            <a:bodyPr wrap="square" rtlCol="0">
              <a:spAutoFit/>
            </a:bodyPr>
            <a:lstStyle/>
            <a:p>
              <a:pPr marL="285750" indent="-285750">
                <a:spcAft>
                  <a:spcPts val="600"/>
                </a:spcAft>
                <a:buFont typeface="Wingdings" panose="05000000000000000000" pitchFamily="2" charset="2"/>
                <a:buChar char="§"/>
              </a:pPr>
              <a:r>
                <a:rPr lang="en-US" noProof="0" dirty="0"/>
                <a:t>Dominant source of </a:t>
              </a:r>
              <a:r>
                <a:rPr lang="en-US" b="1" noProof="0" dirty="0">
                  <a:solidFill>
                    <a:srgbClr val="0070C0"/>
                  </a:solidFill>
                </a:rPr>
                <a:t>angular</a:t>
              </a:r>
              <a:r>
                <a:rPr lang="en-US" noProof="0" dirty="0"/>
                <a:t> </a:t>
              </a:r>
              <a:r>
                <a:rPr lang="en-US" b="1" noProof="0" dirty="0">
                  <a:solidFill>
                    <a:srgbClr val="0070C0"/>
                  </a:solidFill>
                </a:rPr>
                <a:t>deflections</a:t>
              </a:r>
              <a:r>
                <a:rPr lang="en-US" noProof="0" dirty="0"/>
                <a:t> for charged particles</a:t>
              </a:r>
            </a:p>
            <a:p>
              <a:pPr marL="285750" indent="-285750">
                <a:spcAft>
                  <a:spcPts val="600"/>
                </a:spcAft>
                <a:buFont typeface="Wingdings" panose="05000000000000000000" pitchFamily="2" charset="2"/>
                <a:buChar char="§"/>
              </a:pPr>
              <a:r>
                <a:rPr lang="en-US" noProof="0" dirty="0"/>
                <a:t>The associated energy loss is referred to as Non-Ionizing Energy Loss (NIEL)</a:t>
              </a:r>
            </a:p>
            <a:p>
              <a:pPr marL="285750" indent="-285750">
                <a:spcAft>
                  <a:spcPts val="600"/>
                </a:spcAft>
                <a:buFont typeface="Wingdings" panose="05000000000000000000" pitchFamily="2" charset="2"/>
                <a:buChar char="§"/>
              </a:pPr>
              <a:r>
                <a:rPr lang="en-US" noProof="0" dirty="0"/>
                <a:t>In general, NIEL is less relevant than atomic electron losses, except for low-energy heavy ions</a:t>
              </a:r>
            </a:p>
          </p:txBody>
        </p:sp>
      </p:grpSp>
      <p:grpSp>
        <p:nvGrpSpPr>
          <p:cNvPr id="28" name="Group 27">
            <a:extLst>
              <a:ext uri="{FF2B5EF4-FFF2-40B4-BE49-F238E27FC236}">
                <a16:creationId xmlns:a16="http://schemas.microsoft.com/office/drawing/2014/main" id="{3C97636D-60F8-AFA8-9846-7BBE453A63D4}"/>
              </a:ext>
            </a:extLst>
          </p:cNvPr>
          <p:cNvGrpSpPr/>
          <p:nvPr/>
        </p:nvGrpSpPr>
        <p:grpSpPr>
          <a:xfrm>
            <a:off x="8489032" y="1268760"/>
            <a:ext cx="3265040" cy="3312368"/>
            <a:chOff x="8489032" y="1268760"/>
            <a:chExt cx="3265040" cy="3312368"/>
          </a:xfrm>
        </p:grpSpPr>
        <p:grpSp>
          <p:nvGrpSpPr>
            <p:cNvPr id="19" name="Group 18">
              <a:extLst>
                <a:ext uri="{FF2B5EF4-FFF2-40B4-BE49-F238E27FC236}">
                  <a16:creationId xmlns:a16="http://schemas.microsoft.com/office/drawing/2014/main" id="{2F331054-A015-0C41-A746-760C56B2333E}"/>
                </a:ext>
              </a:extLst>
            </p:cNvPr>
            <p:cNvGrpSpPr/>
            <p:nvPr/>
          </p:nvGrpSpPr>
          <p:grpSpPr>
            <a:xfrm>
              <a:off x="8489032" y="1268760"/>
              <a:ext cx="3265040" cy="3312368"/>
              <a:chOff x="8447584" y="1268760"/>
              <a:chExt cx="3265040" cy="4752528"/>
            </a:xfrm>
          </p:grpSpPr>
          <p:sp>
            <p:nvSpPr>
              <p:cNvPr id="11" name="Rectangle: Rounded Corners 10">
                <a:extLst>
                  <a:ext uri="{FF2B5EF4-FFF2-40B4-BE49-F238E27FC236}">
                    <a16:creationId xmlns:a16="http://schemas.microsoft.com/office/drawing/2014/main" id="{2F86196A-860C-5DD4-720E-A3360CAFCD32}"/>
                  </a:ext>
                </a:extLst>
              </p:cNvPr>
              <p:cNvSpPr/>
              <p:nvPr/>
            </p:nvSpPr>
            <p:spPr bwMode="auto">
              <a:xfrm>
                <a:off x="8447584" y="1268760"/>
                <a:ext cx="3265040" cy="4752528"/>
              </a:xfrm>
              <a:prstGeom prst="roundRect">
                <a:avLst/>
              </a:prstGeom>
              <a:solidFill>
                <a:schemeClr val="accent3">
                  <a:lumMod val="20000"/>
                  <a:lumOff val="80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dirty="0"/>
              </a:p>
            </p:txBody>
          </p:sp>
          <p:sp>
            <p:nvSpPr>
              <p:cNvPr id="14" name="TextBox 13">
                <a:extLst>
                  <a:ext uri="{FF2B5EF4-FFF2-40B4-BE49-F238E27FC236}">
                    <a16:creationId xmlns:a16="http://schemas.microsoft.com/office/drawing/2014/main" id="{B9AD71D7-9C9E-7DA9-A42E-B8F435F0AFF0}"/>
                  </a:ext>
                </a:extLst>
              </p:cNvPr>
              <p:cNvSpPr txBox="1"/>
              <p:nvPr/>
            </p:nvSpPr>
            <p:spPr bwMode="auto">
              <a:xfrm>
                <a:off x="8655812" y="1412776"/>
                <a:ext cx="2808312" cy="369332"/>
              </a:xfrm>
              <a:prstGeom prst="rect">
                <a:avLst/>
              </a:prstGeom>
              <a:noFill/>
            </p:spPr>
            <p:txBody>
              <a:bodyPr wrap="square" rtlCol="0">
                <a:spAutoFit/>
              </a:bodyPr>
              <a:lstStyle/>
              <a:p>
                <a:pPr algn="ctr"/>
                <a:r>
                  <a:rPr lang="en-US" b="1" noProof="0" dirty="0"/>
                  <a:t>Radiative processes</a:t>
                </a:r>
              </a:p>
            </p:txBody>
          </p:sp>
        </p:grpSp>
        <p:sp>
          <p:nvSpPr>
            <p:cNvPr id="24" name="TextBox 23">
              <a:extLst>
                <a:ext uri="{FF2B5EF4-FFF2-40B4-BE49-F238E27FC236}">
                  <a16:creationId xmlns:a16="http://schemas.microsoft.com/office/drawing/2014/main" id="{CE6732B8-48FC-7545-96A7-F3BCD4E4F893}"/>
                </a:ext>
              </a:extLst>
            </p:cNvPr>
            <p:cNvSpPr txBox="1"/>
            <p:nvPr/>
          </p:nvSpPr>
          <p:spPr bwMode="auto">
            <a:xfrm>
              <a:off x="8678401" y="1889738"/>
              <a:ext cx="2914086" cy="2385268"/>
            </a:xfrm>
            <a:prstGeom prst="rect">
              <a:avLst/>
            </a:prstGeom>
            <a:noFill/>
          </p:spPr>
          <p:txBody>
            <a:bodyPr wrap="square" rtlCol="0">
              <a:spAutoFit/>
            </a:bodyPr>
            <a:lstStyle/>
            <a:p>
              <a:pPr marL="285750" indent="-285750">
                <a:spcAft>
                  <a:spcPts val="600"/>
                </a:spcAft>
                <a:buFont typeface="Wingdings" panose="05000000000000000000" pitchFamily="2" charset="2"/>
                <a:buChar char="§"/>
              </a:pPr>
              <a:r>
                <a:rPr lang="en-US" noProof="0" dirty="0"/>
                <a:t>Lead to the emission of photons from the interaction between the particle and the field of the atomic nuclei</a:t>
              </a:r>
            </a:p>
            <a:p>
              <a:pPr marL="285750" indent="-285750">
                <a:spcAft>
                  <a:spcPts val="600"/>
                </a:spcAft>
                <a:buFont typeface="Wingdings" panose="05000000000000000000" pitchFamily="2" charset="2"/>
                <a:buChar char="§"/>
              </a:pPr>
              <a:r>
                <a:rPr lang="en-US" noProof="0" dirty="0"/>
                <a:t>Dominant energy loss mechanism for high-energy projectiles*</a:t>
              </a:r>
            </a:p>
          </p:txBody>
        </p:sp>
      </p:grpSp>
      <p:sp>
        <p:nvSpPr>
          <p:cNvPr id="25" name="TextBox 24">
            <a:extLst>
              <a:ext uri="{FF2B5EF4-FFF2-40B4-BE49-F238E27FC236}">
                <a16:creationId xmlns:a16="http://schemas.microsoft.com/office/drawing/2014/main" id="{1EE1785F-A505-1F86-CD4D-7BCC2EE9EDB3}"/>
              </a:ext>
            </a:extLst>
          </p:cNvPr>
          <p:cNvSpPr txBox="1"/>
          <p:nvPr/>
        </p:nvSpPr>
        <p:spPr>
          <a:xfrm>
            <a:off x="8697260" y="4888700"/>
            <a:ext cx="2914086" cy="1200329"/>
          </a:xfrm>
          <a:prstGeom prst="rect">
            <a:avLst/>
          </a:prstGeom>
          <a:noFill/>
        </p:spPr>
        <p:txBody>
          <a:bodyPr wrap="square" rtlCol="0">
            <a:spAutoFit/>
          </a:bodyPr>
          <a:lstStyle/>
          <a:p>
            <a:r>
              <a:rPr lang="en-US" i="1" noProof="0" dirty="0"/>
              <a:t>*for high-energy hadrons, nuclear interactions play a major role in the energy loss mechanisms</a:t>
            </a:r>
          </a:p>
        </p:txBody>
      </p:sp>
      <p:sp>
        <p:nvSpPr>
          <p:cNvPr id="3" name="Slide Number Placeholder 2">
            <a:extLst>
              <a:ext uri="{FF2B5EF4-FFF2-40B4-BE49-F238E27FC236}">
                <a16:creationId xmlns:a16="http://schemas.microsoft.com/office/drawing/2014/main" id="{D9F65821-15F3-81F1-4B27-0180A028DF6F}"/>
              </a:ext>
            </a:extLst>
          </p:cNvPr>
          <p:cNvSpPr>
            <a:spLocks noGrp="1"/>
          </p:cNvSpPr>
          <p:nvPr>
            <p:ph type="sldNum" sz="quarter" idx="12"/>
          </p:nvPr>
        </p:nvSpPr>
        <p:spPr/>
        <p:txBody>
          <a:bodyPr/>
          <a:lstStyle/>
          <a:p>
            <a:pPr>
              <a:defRPr/>
            </a:pPr>
            <a:fld id="{8D6C380F-326D-3C40-9EE7-7FBAB0953422}" type="slidenum">
              <a:rPr lang="en-US" noProof="0" smtClean="0"/>
              <a:t>23</a:t>
            </a:fld>
            <a:endParaRPr lang="en-US" noProof="0" dirty="0"/>
          </a:p>
        </p:txBody>
      </p:sp>
      <p:sp>
        <p:nvSpPr>
          <p:cNvPr id="2" name="Date Placeholder 2">
            <a:extLst>
              <a:ext uri="{FF2B5EF4-FFF2-40B4-BE49-F238E27FC236}">
                <a16:creationId xmlns:a16="http://schemas.microsoft.com/office/drawing/2014/main" id="{0342FD9B-DEA7-34CC-F6D5-47C895692418}"/>
              </a:ext>
            </a:extLst>
          </p:cNvPr>
          <p:cNvSpPr>
            <a:spLocks noGrp="1"/>
          </p:cNvSpPr>
          <p:nvPr>
            <p:ph type="dt" sz="half" idx="10"/>
          </p:nvPr>
        </p:nvSpPr>
        <p:spPr>
          <a:xfrm>
            <a:off x="3060435" y="6356351"/>
            <a:ext cx="1828144" cy="365125"/>
          </a:xfrm>
        </p:spPr>
        <p:txBody>
          <a:bodyPr/>
          <a:lstStyle/>
          <a:p>
            <a:pPr>
              <a:defRPr/>
            </a:pPr>
            <a:r>
              <a:rPr lang="en-US" noProof="0" dirty="0"/>
              <a:t>04/05/2026</a:t>
            </a:r>
          </a:p>
        </p:txBody>
      </p:sp>
      <p:sp>
        <p:nvSpPr>
          <p:cNvPr id="5" name="Footer Placeholder 3">
            <a:extLst>
              <a:ext uri="{FF2B5EF4-FFF2-40B4-BE49-F238E27FC236}">
                <a16:creationId xmlns:a16="http://schemas.microsoft.com/office/drawing/2014/main" id="{BFB89ABB-F843-FFC2-D772-C7DF0D1FB33A}"/>
              </a:ext>
            </a:extLst>
          </p:cNvPr>
          <p:cNvSpPr>
            <a:spLocks noGrp="1"/>
          </p:cNvSpPr>
          <p:nvPr>
            <p:ph type="ftr" sz="quarter" idx="11"/>
          </p:nvPr>
        </p:nvSpPr>
        <p:spPr>
          <a:xfrm>
            <a:off x="4888579" y="6356351"/>
            <a:ext cx="5720652" cy="365125"/>
          </a:xfrm>
        </p:spPr>
        <p:txBody>
          <a:bodyPr/>
          <a:lstStyle/>
          <a:p>
            <a:pPr>
              <a:defRPr/>
            </a:pPr>
            <a:r>
              <a:rPr lang="en-US" noProof="0" dirty="0"/>
              <a:t>D. Calzolari</a:t>
            </a:r>
          </a:p>
        </p:txBody>
      </p:sp>
    </p:spTree>
    <p:extLst>
      <p:ext uri="{BB962C8B-B14F-4D97-AF65-F5344CB8AC3E}">
        <p14:creationId xmlns:p14="http://schemas.microsoft.com/office/powerpoint/2010/main" val="3911329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F6C193A2-87C0-A2FC-C294-6D3A14E90D00}"/>
            </a:ext>
          </a:extLst>
        </p:cNvPr>
        <p:cNvGrpSpPr/>
        <p:nvPr/>
      </p:nvGrpSpPr>
      <p:grpSpPr bwMode="auto">
        <a:xfrm>
          <a:off x="0" y="0"/>
          <a:ext cx="0" cy="0"/>
          <a:chOff x="0" y="0"/>
          <a:chExt cx="0" cy="0"/>
        </a:xfrm>
      </p:grpSpPr>
      <p:sp>
        <p:nvSpPr>
          <p:cNvPr id="4" name="Title 1">
            <a:extLst>
              <a:ext uri="{FF2B5EF4-FFF2-40B4-BE49-F238E27FC236}">
                <a16:creationId xmlns:a16="http://schemas.microsoft.com/office/drawing/2014/main" id="{E87BB8B2-99F6-94A5-48C9-D580FD6F258F}"/>
              </a:ext>
            </a:extLst>
          </p:cNvPr>
          <p:cNvSpPr>
            <a:spLocks noGrp="1"/>
          </p:cNvSpPr>
          <p:nvPr>
            <p:ph type="title"/>
          </p:nvPr>
        </p:nvSpPr>
        <p:spPr bwMode="auto"/>
        <p:txBody>
          <a:bodyPr>
            <a:normAutofit fontScale="90000"/>
          </a:bodyPr>
          <a:lstStyle/>
          <a:p>
            <a:pPr>
              <a:defRPr/>
            </a:pPr>
            <a:r>
              <a:rPr lang="en-US" noProof="0" dirty="0"/>
              <a:t>Coulomb interactions with atomic electrons: Bethe formula</a:t>
            </a:r>
          </a:p>
        </p:txBody>
      </p:sp>
      <p:grpSp>
        <p:nvGrpSpPr>
          <p:cNvPr id="30" name="Group 29">
            <a:extLst>
              <a:ext uri="{FF2B5EF4-FFF2-40B4-BE49-F238E27FC236}">
                <a16:creationId xmlns:a16="http://schemas.microsoft.com/office/drawing/2014/main" id="{611FC976-8F61-74C6-277C-6DC617D9E1D8}"/>
              </a:ext>
            </a:extLst>
          </p:cNvPr>
          <p:cNvGrpSpPr/>
          <p:nvPr/>
        </p:nvGrpSpPr>
        <p:grpSpPr>
          <a:xfrm>
            <a:off x="609600" y="1261618"/>
            <a:ext cx="11192613" cy="4896256"/>
            <a:chOff x="609600" y="1261618"/>
            <a:chExt cx="11192613" cy="4896256"/>
          </a:xfrm>
        </p:grpSpPr>
        <p:pic>
          <p:nvPicPr>
            <p:cNvPr id="3" name="Picture 2">
              <a:extLst>
                <a:ext uri="{FF2B5EF4-FFF2-40B4-BE49-F238E27FC236}">
                  <a16:creationId xmlns:a16="http://schemas.microsoft.com/office/drawing/2014/main" id="{32799C56-1B05-8DE2-A749-6D5905178BFB}"/>
                </a:ext>
              </a:extLst>
            </p:cNvPr>
            <p:cNvPicPr>
              <a:picLocks noChangeAspect="1"/>
            </p:cNvPicPr>
            <p:nvPr/>
          </p:nvPicPr>
          <p:blipFill>
            <a:blip r:embed="rId2"/>
            <a:stretch>
              <a:fillRect/>
            </a:stretch>
          </p:blipFill>
          <p:spPr>
            <a:xfrm>
              <a:off x="609600" y="1915702"/>
              <a:ext cx="6120680" cy="4013560"/>
            </a:xfrm>
            <a:prstGeom prst="rect">
              <a:avLst/>
            </a:prstGeom>
          </p:spPr>
        </p:pic>
        <p:pic>
          <p:nvPicPr>
            <p:cNvPr id="8" name="Picture 7">
              <a:extLst>
                <a:ext uri="{FF2B5EF4-FFF2-40B4-BE49-F238E27FC236}">
                  <a16:creationId xmlns:a16="http://schemas.microsoft.com/office/drawing/2014/main" id="{8A528717-6DE3-9706-7010-706913500A4C}"/>
                </a:ext>
              </a:extLst>
            </p:cNvPr>
            <p:cNvPicPr>
              <a:picLocks noChangeAspect="1"/>
            </p:cNvPicPr>
            <p:nvPr/>
          </p:nvPicPr>
          <p:blipFill>
            <a:blip r:embed="rId3"/>
            <a:stretch>
              <a:fillRect/>
            </a:stretch>
          </p:blipFill>
          <p:spPr>
            <a:xfrm>
              <a:off x="839416" y="1261618"/>
              <a:ext cx="5550185" cy="654084"/>
            </a:xfrm>
            <a:prstGeom prst="rect">
              <a:avLst/>
            </a:prstGeom>
          </p:spPr>
        </p:pic>
        <p:pic>
          <p:nvPicPr>
            <p:cNvPr id="16" name="Picture 15">
              <a:extLst>
                <a:ext uri="{FF2B5EF4-FFF2-40B4-BE49-F238E27FC236}">
                  <a16:creationId xmlns:a16="http://schemas.microsoft.com/office/drawing/2014/main" id="{2672FDDE-E74B-5380-F157-24FB1BCEC358}"/>
                </a:ext>
              </a:extLst>
            </p:cNvPr>
            <p:cNvPicPr>
              <a:picLocks noChangeAspect="1"/>
            </p:cNvPicPr>
            <p:nvPr/>
          </p:nvPicPr>
          <p:blipFill>
            <a:blip r:embed="rId4"/>
            <a:stretch>
              <a:fillRect/>
            </a:stretch>
          </p:blipFill>
          <p:spPr bwMode="auto">
            <a:xfrm>
              <a:off x="846617" y="5929262"/>
              <a:ext cx="4921503" cy="228612"/>
            </a:xfrm>
            <a:prstGeom prst="rect">
              <a:avLst/>
            </a:prstGeom>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72A40A91-AD2F-5370-49FC-3EC4F89AD154}"/>
                    </a:ext>
                  </a:extLst>
                </p:cNvPr>
                <p:cNvSpPr txBox="1"/>
                <p:nvPr/>
              </p:nvSpPr>
              <p:spPr bwMode="auto">
                <a:xfrm>
                  <a:off x="7032104" y="1563872"/>
                  <a:ext cx="4770109" cy="4177939"/>
                </a:xfrm>
                <a:prstGeom prst="rect">
                  <a:avLst/>
                </a:prstGeom>
                <a:noFill/>
              </p:spPr>
              <p:txBody>
                <a:bodyPr wrap="square" rtlCol="0">
                  <a:spAutoFit/>
                </a:bodyPr>
                <a:lstStyle/>
                <a:p>
                  <a:pPr marL="285750" indent="-285750">
                    <a:spcAft>
                      <a:spcPts val="600"/>
                    </a:spcAft>
                    <a:buClr>
                      <a:schemeClr val="accent4"/>
                    </a:buClr>
                    <a:buFont typeface="Wingdings" panose="05000000000000000000" pitchFamily="2" charset="2"/>
                    <a:buChar char="§"/>
                  </a:pPr>
                  <a:r>
                    <a:rPr lang="en-US" noProof="0" dirty="0"/>
                    <a:t>Key equation describing the energy losses via ionization for all charged particles heavier than e</a:t>
                  </a:r>
                  <a:r>
                    <a:rPr lang="en-US" baseline="30000" noProof="0" dirty="0"/>
                    <a:t>+/-</a:t>
                  </a:r>
                </a:p>
                <a:p>
                  <a:pPr marL="285750" indent="-285750">
                    <a:spcAft>
                      <a:spcPts val="600"/>
                    </a:spcAft>
                    <a:buClr>
                      <a:schemeClr val="accent4"/>
                    </a:buClr>
                    <a:buFont typeface="Wingdings" panose="05000000000000000000" pitchFamily="2" charset="2"/>
                    <a:buChar char="§"/>
                  </a:pPr>
                  <a:r>
                    <a:rPr lang="en-US" noProof="0" dirty="0"/>
                    <a:t>High stopping power at low energies due to high photoelectric cross sections</a:t>
                  </a:r>
                </a:p>
                <a:p>
                  <a:pPr marL="285750" indent="-285750">
                    <a:spcAft>
                      <a:spcPts val="600"/>
                    </a:spcAft>
                    <a:buClr>
                      <a:schemeClr val="accent4"/>
                    </a:buClr>
                    <a:buFont typeface="Wingdings" panose="05000000000000000000" pitchFamily="2" charset="2"/>
                    <a:buChar char="§"/>
                  </a:pPr>
                  <a:r>
                    <a:rPr lang="en-US" noProof="0" dirty="0"/>
                    <a:t>Minimum Ionizing Particles (MIP) at </a:t>
                  </a:r>
                  <a:br>
                    <a:rPr lang="en-US" noProof="0" dirty="0"/>
                  </a:br>
                  <a:r>
                    <a:rPr lang="en-US" noProof="0" dirty="0"/>
                    <a:t>βγ ≈ 3-3.5, releasing 1-2 MeV cm</a:t>
                  </a:r>
                  <a:r>
                    <a:rPr lang="en-US" baseline="30000" noProof="0" dirty="0"/>
                    <a:t>2</a:t>
                  </a:r>
                  <a:r>
                    <a:rPr lang="en-US" noProof="0" dirty="0"/>
                    <a:t>/g</a:t>
                  </a:r>
                </a:p>
                <a:p>
                  <a:pPr marL="285750" indent="-285750">
                    <a:spcAft>
                      <a:spcPts val="600"/>
                    </a:spcAft>
                    <a:buClr>
                      <a:schemeClr val="accent4"/>
                    </a:buClr>
                    <a:buFont typeface="Wingdings" panose="05000000000000000000" pitchFamily="2" charset="2"/>
                    <a:buChar char="§"/>
                  </a:pPr>
                  <a:r>
                    <a:rPr lang="en-US" noProof="0" dirty="0"/>
                    <a:t>Radiative losses dominate at high energy</a:t>
                  </a:r>
                </a:p>
                <a:p>
                  <a:pPr marL="285750" indent="-285750">
                    <a:spcAft>
                      <a:spcPts val="600"/>
                    </a:spcAft>
                    <a:buClr>
                      <a:schemeClr val="accent4"/>
                    </a:buClr>
                    <a:buFont typeface="Wingdings" panose="05000000000000000000" pitchFamily="2" charset="2"/>
                    <a:buChar char="§"/>
                  </a:pPr>
                  <a:r>
                    <a:rPr lang="en-US" noProof="0" dirty="0"/>
                    <a:t>At the critical energy </a:t>
                  </a:r>
                  <a14:m>
                    <m:oMath xmlns:m="http://schemas.openxmlformats.org/officeDocument/2006/math">
                      <m:sSub>
                        <m:sSubPr>
                          <m:ctrlPr>
                            <a:rPr lang="en-US" i="1" noProof="0" smtClean="0">
                              <a:solidFill>
                                <a:srgbClr val="FF0000"/>
                              </a:solidFill>
                              <a:latin typeface="Cambria Math" panose="02040503050406030204" pitchFamily="18" charset="0"/>
                            </a:rPr>
                          </m:ctrlPr>
                        </m:sSubPr>
                        <m:e>
                          <m:r>
                            <a:rPr lang="en-US" b="0" i="1" noProof="0" smtClean="0">
                              <a:solidFill>
                                <a:srgbClr val="FF0000"/>
                              </a:solidFill>
                              <a:latin typeface="Cambria Math" panose="02040503050406030204" pitchFamily="18" charset="0"/>
                            </a:rPr>
                            <m:t>𝐸</m:t>
                          </m:r>
                        </m:e>
                        <m:sub>
                          <m:r>
                            <a:rPr lang="en-US" b="0" i="1" noProof="0" smtClean="0">
                              <a:solidFill>
                                <a:srgbClr val="FF0000"/>
                              </a:solidFill>
                              <a:latin typeface="Cambria Math" panose="02040503050406030204" pitchFamily="18" charset="0"/>
                            </a:rPr>
                            <m:t>𝐶</m:t>
                          </m:r>
                        </m:sub>
                      </m:sSub>
                    </m:oMath>
                  </a14:m>
                  <a:r>
                    <a:rPr lang="en-US" noProof="0" dirty="0"/>
                    <a:t>, ionization and radiative stopping power are equal: </a:t>
                  </a:r>
                  <a:br>
                    <a:rPr lang="en-US" i="1" noProof="0" dirty="0">
                      <a:latin typeface="Cambria Math" panose="02040503050406030204" pitchFamily="18" charset="0"/>
                    </a:rPr>
                  </a:br>
                  <a14:m>
                    <m:oMath xmlns:m="http://schemas.openxmlformats.org/officeDocument/2006/math">
                      <m:sSub>
                        <m:sSubPr>
                          <m:ctrlPr>
                            <a:rPr lang="en-US" b="0" i="1" noProof="0" smtClean="0">
                              <a:solidFill>
                                <a:srgbClr val="FF0000"/>
                              </a:solidFill>
                              <a:latin typeface="Cambria Math" panose="02040503050406030204" pitchFamily="18" charset="0"/>
                            </a:rPr>
                          </m:ctrlPr>
                        </m:sSubPr>
                        <m:e>
                          <m:d>
                            <m:dPr>
                              <m:begChr m:val=""/>
                              <m:endChr m:val="|"/>
                              <m:ctrlPr>
                                <a:rPr lang="en-US" i="1" noProof="0">
                                  <a:solidFill>
                                    <a:srgbClr val="FF0000"/>
                                  </a:solidFill>
                                  <a:latin typeface="Cambria Math" panose="02040503050406030204" pitchFamily="18" charset="0"/>
                                </a:rPr>
                              </m:ctrlPr>
                            </m:dPr>
                            <m:e>
                              <m:f>
                                <m:fPr>
                                  <m:ctrlPr>
                                    <a:rPr lang="en-US" i="1" noProof="0">
                                      <a:solidFill>
                                        <a:srgbClr val="FF0000"/>
                                      </a:solidFill>
                                      <a:latin typeface="Cambria Math" panose="02040503050406030204" pitchFamily="18" charset="0"/>
                                    </a:rPr>
                                  </m:ctrlPr>
                                </m:fPr>
                                <m:num>
                                  <m:r>
                                    <a:rPr lang="en-US" i="1" noProof="0">
                                      <a:solidFill>
                                        <a:srgbClr val="FF0000"/>
                                      </a:solidFill>
                                      <a:latin typeface="Cambria Math" panose="02040503050406030204" pitchFamily="18" charset="0"/>
                                    </a:rPr>
                                    <m:t>𝑑𝐸</m:t>
                                  </m:r>
                                </m:num>
                                <m:den>
                                  <m:r>
                                    <a:rPr lang="en-US" i="1" noProof="0">
                                      <a:solidFill>
                                        <a:srgbClr val="FF0000"/>
                                      </a:solidFill>
                                      <a:latin typeface="Cambria Math" panose="02040503050406030204" pitchFamily="18" charset="0"/>
                                    </a:rPr>
                                    <m:t>𝑑𝑥</m:t>
                                  </m:r>
                                </m:den>
                              </m:f>
                              <m:d>
                                <m:dPr>
                                  <m:ctrlPr>
                                    <a:rPr lang="en-US" i="1" noProof="0">
                                      <a:solidFill>
                                        <a:srgbClr val="FF0000"/>
                                      </a:solidFill>
                                      <a:latin typeface="Cambria Math" panose="02040503050406030204" pitchFamily="18" charset="0"/>
                                    </a:rPr>
                                  </m:ctrlPr>
                                </m:dPr>
                                <m:e>
                                  <m:sSub>
                                    <m:sSubPr>
                                      <m:ctrlPr>
                                        <a:rPr lang="en-US" i="1" noProof="0">
                                          <a:solidFill>
                                            <a:srgbClr val="FF0000"/>
                                          </a:solidFill>
                                          <a:latin typeface="Cambria Math" panose="02040503050406030204" pitchFamily="18" charset="0"/>
                                        </a:rPr>
                                      </m:ctrlPr>
                                    </m:sSubPr>
                                    <m:e>
                                      <m:r>
                                        <a:rPr lang="en-US" i="1" noProof="0">
                                          <a:solidFill>
                                            <a:srgbClr val="FF0000"/>
                                          </a:solidFill>
                                          <a:latin typeface="Cambria Math" panose="02040503050406030204" pitchFamily="18" charset="0"/>
                                        </a:rPr>
                                        <m:t>𝐸</m:t>
                                      </m:r>
                                    </m:e>
                                    <m:sub>
                                      <m:r>
                                        <a:rPr lang="en-US" i="1" noProof="0">
                                          <a:solidFill>
                                            <a:srgbClr val="FF0000"/>
                                          </a:solidFill>
                                          <a:latin typeface="Cambria Math" panose="02040503050406030204" pitchFamily="18" charset="0"/>
                                        </a:rPr>
                                        <m:t>𝑐</m:t>
                                      </m:r>
                                    </m:sub>
                                  </m:sSub>
                                </m:e>
                              </m:d>
                            </m:e>
                          </m:d>
                        </m:e>
                        <m:sub>
                          <m:r>
                            <a:rPr lang="en-US" b="0" i="1" noProof="0" smtClean="0">
                              <a:solidFill>
                                <a:srgbClr val="FF0000"/>
                              </a:solidFill>
                              <a:latin typeface="Cambria Math" panose="02040503050406030204" pitchFamily="18" charset="0"/>
                            </a:rPr>
                            <m:t>𝑖𝑜𝑛𝑖</m:t>
                          </m:r>
                        </m:sub>
                      </m:sSub>
                      <m:r>
                        <a:rPr lang="en-US" b="0" i="1" noProof="0" smtClean="0">
                          <a:solidFill>
                            <a:srgbClr val="FF0000"/>
                          </a:solidFill>
                          <a:latin typeface="Cambria Math" panose="02040503050406030204" pitchFamily="18" charset="0"/>
                        </a:rPr>
                        <m:t>=</m:t>
                      </m:r>
                      <m:sSub>
                        <m:sSubPr>
                          <m:ctrlPr>
                            <a:rPr lang="en-US" i="1" noProof="0">
                              <a:solidFill>
                                <a:srgbClr val="FF0000"/>
                              </a:solidFill>
                              <a:latin typeface="Cambria Math" panose="02040503050406030204" pitchFamily="18" charset="0"/>
                            </a:rPr>
                          </m:ctrlPr>
                        </m:sSubPr>
                        <m:e>
                          <m:d>
                            <m:dPr>
                              <m:begChr m:val=""/>
                              <m:endChr m:val="|"/>
                              <m:ctrlPr>
                                <a:rPr lang="en-US" i="1" noProof="0">
                                  <a:solidFill>
                                    <a:srgbClr val="FF0000"/>
                                  </a:solidFill>
                                  <a:latin typeface="Cambria Math" panose="02040503050406030204" pitchFamily="18" charset="0"/>
                                </a:rPr>
                              </m:ctrlPr>
                            </m:dPr>
                            <m:e>
                              <m:f>
                                <m:fPr>
                                  <m:ctrlPr>
                                    <a:rPr lang="en-US" i="1" noProof="0">
                                      <a:solidFill>
                                        <a:srgbClr val="FF0000"/>
                                      </a:solidFill>
                                      <a:latin typeface="Cambria Math" panose="02040503050406030204" pitchFamily="18" charset="0"/>
                                    </a:rPr>
                                  </m:ctrlPr>
                                </m:fPr>
                                <m:num>
                                  <m:r>
                                    <a:rPr lang="en-US" i="1" noProof="0">
                                      <a:solidFill>
                                        <a:srgbClr val="FF0000"/>
                                      </a:solidFill>
                                      <a:latin typeface="Cambria Math" panose="02040503050406030204" pitchFamily="18" charset="0"/>
                                    </a:rPr>
                                    <m:t>𝑑𝐸</m:t>
                                  </m:r>
                                </m:num>
                                <m:den>
                                  <m:r>
                                    <a:rPr lang="en-US" i="1" noProof="0">
                                      <a:solidFill>
                                        <a:srgbClr val="FF0000"/>
                                      </a:solidFill>
                                      <a:latin typeface="Cambria Math" panose="02040503050406030204" pitchFamily="18" charset="0"/>
                                    </a:rPr>
                                    <m:t>𝑑𝑥</m:t>
                                  </m:r>
                                </m:den>
                              </m:f>
                              <m:d>
                                <m:dPr>
                                  <m:ctrlPr>
                                    <a:rPr lang="en-US" i="1" noProof="0">
                                      <a:solidFill>
                                        <a:srgbClr val="FF0000"/>
                                      </a:solidFill>
                                      <a:latin typeface="Cambria Math" panose="02040503050406030204" pitchFamily="18" charset="0"/>
                                    </a:rPr>
                                  </m:ctrlPr>
                                </m:dPr>
                                <m:e>
                                  <m:sSub>
                                    <m:sSubPr>
                                      <m:ctrlPr>
                                        <a:rPr lang="en-US" i="1" noProof="0">
                                          <a:solidFill>
                                            <a:srgbClr val="FF0000"/>
                                          </a:solidFill>
                                          <a:latin typeface="Cambria Math" panose="02040503050406030204" pitchFamily="18" charset="0"/>
                                        </a:rPr>
                                      </m:ctrlPr>
                                    </m:sSubPr>
                                    <m:e>
                                      <m:r>
                                        <a:rPr lang="en-US" i="1" noProof="0">
                                          <a:solidFill>
                                            <a:srgbClr val="FF0000"/>
                                          </a:solidFill>
                                          <a:latin typeface="Cambria Math" panose="02040503050406030204" pitchFamily="18" charset="0"/>
                                        </a:rPr>
                                        <m:t>𝐸</m:t>
                                      </m:r>
                                    </m:e>
                                    <m:sub>
                                      <m:r>
                                        <a:rPr lang="en-US" i="1" noProof="0">
                                          <a:solidFill>
                                            <a:srgbClr val="FF0000"/>
                                          </a:solidFill>
                                          <a:latin typeface="Cambria Math" panose="02040503050406030204" pitchFamily="18" charset="0"/>
                                        </a:rPr>
                                        <m:t>𝑐</m:t>
                                      </m:r>
                                    </m:sub>
                                  </m:sSub>
                                </m:e>
                              </m:d>
                            </m:e>
                          </m:d>
                        </m:e>
                        <m:sub>
                          <m:r>
                            <a:rPr lang="en-US" b="0" i="1" noProof="0" smtClean="0">
                              <a:solidFill>
                                <a:srgbClr val="FF0000"/>
                              </a:solidFill>
                              <a:latin typeface="Cambria Math" panose="02040503050406030204" pitchFamily="18" charset="0"/>
                            </a:rPr>
                            <m:t>𝑟𝑎𝑑</m:t>
                          </m:r>
                        </m:sub>
                      </m:sSub>
                    </m:oMath>
                  </a14:m>
                  <a:endParaRPr lang="en-US" noProof="0" dirty="0"/>
                </a:p>
                <a:p>
                  <a:pPr marL="285750" indent="-285750">
                    <a:spcAft>
                      <a:spcPts val="600"/>
                    </a:spcAft>
                    <a:buClr>
                      <a:schemeClr val="accent4"/>
                    </a:buClr>
                    <a:buFont typeface="Wingdings" panose="05000000000000000000" pitchFamily="2" charset="2"/>
                    <a:buChar char="§"/>
                  </a:pPr>
                  <a:r>
                    <a:rPr lang="en-US" noProof="0" dirty="0"/>
                    <a:t>For e</a:t>
                  </a:r>
                  <a:r>
                    <a:rPr lang="en-US" baseline="30000" noProof="0" dirty="0"/>
                    <a:t>+/-</a:t>
                  </a:r>
                  <a:r>
                    <a:rPr lang="en-US" noProof="0" dirty="0"/>
                    <a:t>, </a:t>
                  </a:r>
                  <a14:m>
                    <m:oMath xmlns:m="http://schemas.openxmlformats.org/officeDocument/2006/math">
                      <m:sSub>
                        <m:sSubPr>
                          <m:ctrlPr>
                            <a:rPr lang="en-US" i="1" noProof="0" smtClean="0">
                              <a:solidFill>
                                <a:schemeClr val="tx1"/>
                              </a:solidFill>
                              <a:latin typeface="Cambria Math" panose="02040503050406030204" pitchFamily="18" charset="0"/>
                            </a:rPr>
                          </m:ctrlPr>
                        </m:sSubPr>
                        <m:e>
                          <m:r>
                            <a:rPr lang="en-US" b="0" i="1" noProof="0" smtClean="0">
                              <a:solidFill>
                                <a:schemeClr val="tx1"/>
                              </a:solidFill>
                              <a:latin typeface="Cambria Math" panose="02040503050406030204" pitchFamily="18" charset="0"/>
                            </a:rPr>
                            <m:t>𝐸</m:t>
                          </m:r>
                        </m:e>
                        <m:sub>
                          <m:r>
                            <a:rPr lang="en-US" b="0" i="1" noProof="0" smtClean="0">
                              <a:solidFill>
                                <a:schemeClr val="tx1"/>
                              </a:solidFill>
                              <a:latin typeface="Cambria Math" panose="02040503050406030204" pitchFamily="18" charset="0"/>
                            </a:rPr>
                            <m:t>𝐶</m:t>
                          </m:r>
                        </m:sub>
                      </m:sSub>
                    </m:oMath>
                  </a14:m>
                  <a:r>
                    <a:rPr lang="en-US" noProof="0" dirty="0"/>
                    <a:t> is substantially lower</a:t>
                  </a:r>
                </a:p>
              </p:txBody>
            </p:sp>
          </mc:Choice>
          <mc:Fallback xmlns="">
            <p:sp>
              <p:nvSpPr>
                <p:cNvPr id="18" name="TextBox 17">
                  <a:extLst>
                    <a:ext uri="{FF2B5EF4-FFF2-40B4-BE49-F238E27FC236}">
                      <a16:creationId xmlns:a16="http://schemas.microsoft.com/office/drawing/2014/main" id="{72A40A91-AD2F-5370-49FC-3EC4F89AD154}"/>
                    </a:ext>
                  </a:extLst>
                </p:cNvPr>
                <p:cNvSpPr txBox="1">
                  <a:spLocks noRot="1" noChangeAspect="1" noMove="1" noResize="1" noEditPoints="1" noAdjustHandles="1" noChangeArrowheads="1" noChangeShapeType="1" noTextEdit="1"/>
                </p:cNvSpPr>
                <p:nvPr/>
              </p:nvSpPr>
              <p:spPr bwMode="auto">
                <a:xfrm>
                  <a:off x="7032104" y="1563872"/>
                  <a:ext cx="4770109" cy="4177939"/>
                </a:xfrm>
                <a:prstGeom prst="rect">
                  <a:avLst/>
                </a:prstGeom>
                <a:blipFill>
                  <a:blip r:embed="rId5"/>
                  <a:stretch>
                    <a:fillRect l="-895" t="-876" r="-2302" b="-1460"/>
                  </a:stretch>
                </a:blipFill>
              </p:spPr>
              <p:txBody>
                <a:bodyPr/>
                <a:lstStyle/>
                <a:p>
                  <a:r>
                    <a:rPr lang="en-GB">
                      <a:noFill/>
                    </a:rPr>
                    <a:t> </a:t>
                  </a:r>
                </a:p>
              </p:txBody>
            </p:sp>
          </mc:Fallback>
        </mc:AlternateContent>
        <p:cxnSp>
          <p:nvCxnSpPr>
            <p:cNvPr id="22" name="Straight Arrow Connector 21">
              <a:extLst>
                <a:ext uri="{FF2B5EF4-FFF2-40B4-BE49-F238E27FC236}">
                  <a16:creationId xmlns:a16="http://schemas.microsoft.com/office/drawing/2014/main" id="{CA21DE79-24E8-37AB-1551-E7B58B16B32B}"/>
                </a:ext>
              </a:extLst>
            </p:cNvPr>
            <p:cNvCxnSpPr>
              <a:cxnSpLocks/>
            </p:cNvCxnSpPr>
            <p:nvPr/>
          </p:nvCxnSpPr>
          <p:spPr bwMode="auto">
            <a:xfrm flipH="1" flipV="1">
              <a:off x="5159896" y="4725144"/>
              <a:ext cx="2624448" cy="211301"/>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grpSp>
      <p:sp>
        <p:nvSpPr>
          <p:cNvPr id="7" name="Slide Number Placeholder 6">
            <a:extLst>
              <a:ext uri="{FF2B5EF4-FFF2-40B4-BE49-F238E27FC236}">
                <a16:creationId xmlns:a16="http://schemas.microsoft.com/office/drawing/2014/main" id="{29AE6E44-013C-67BD-4D4D-B0ED4498EF61}"/>
              </a:ext>
            </a:extLst>
          </p:cNvPr>
          <p:cNvSpPr>
            <a:spLocks noGrp="1"/>
          </p:cNvSpPr>
          <p:nvPr>
            <p:ph type="sldNum" sz="quarter" idx="12"/>
          </p:nvPr>
        </p:nvSpPr>
        <p:spPr/>
        <p:txBody>
          <a:bodyPr/>
          <a:lstStyle/>
          <a:p>
            <a:pPr>
              <a:defRPr/>
            </a:pPr>
            <a:fld id="{8D6C380F-326D-3C40-9EE7-7FBAB0953422}" type="slidenum">
              <a:rPr lang="en-US" noProof="0" smtClean="0"/>
              <a:t>24</a:t>
            </a:fld>
            <a:endParaRPr lang="en-US" noProof="0" dirty="0"/>
          </a:p>
        </p:txBody>
      </p:sp>
      <p:sp>
        <p:nvSpPr>
          <p:cNvPr id="2" name="Date Placeholder 2">
            <a:extLst>
              <a:ext uri="{FF2B5EF4-FFF2-40B4-BE49-F238E27FC236}">
                <a16:creationId xmlns:a16="http://schemas.microsoft.com/office/drawing/2014/main" id="{23F0F6EC-B2B2-0AA6-AB9C-7465D48FF59C}"/>
              </a:ext>
            </a:extLst>
          </p:cNvPr>
          <p:cNvSpPr>
            <a:spLocks noGrp="1"/>
          </p:cNvSpPr>
          <p:nvPr>
            <p:ph type="dt" sz="half" idx="10"/>
          </p:nvPr>
        </p:nvSpPr>
        <p:spPr>
          <a:xfrm>
            <a:off x="3060435" y="6356351"/>
            <a:ext cx="1828144" cy="365125"/>
          </a:xfrm>
        </p:spPr>
        <p:txBody>
          <a:bodyPr/>
          <a:lstStyle/>
          <a:p>
            <a:pPr>
              <a:defRPr/>
            </a:pPr>
            <a:r>
              <a:rPr lang="en-US" noProof="0" dirty="0"/>
              <a:t>04/05/2026</a:t>
            </a:r>
          </a:p>
        </p:txBody>
      </p:sp>
      <p:sp>
        <p:nvSpPr>
          <p:cNvPr id="5" name="Footer Placeholder 3">
            <a:extLst>
              <a:ext uri="{FF2B5EF4-FFF2-40B4-BE49-F238E27FC236}">
                <a16:creationId xmlns:a16="http://schemas.microsoft.com/office/drawing/2014/main" id="{F91417EC-9F78-A468-A9BB-395A0200B7F8}"/>
              </a:ext>
            </a:extLst>
          </p:cNvPr>
          <p:cNvSpPr>
            <a:spLocks noGrp="1"/>
          </p:cNvSpPr>
          <p:nvPr>
            <p:ph type="ftr" sz="quarter" idx="11"/>
          </p:nvPr>
        </p:nvSpPr>
        <p:spPr>
          <a:xfrm>
            <a:off x="4888579" y="6356351"/>
            <a:ext cx="5720652" cy="365125"/>
          </a:xfrm>
        </p:spPr>
        <p:txBody>
          <a:bodyPr/>
          <a:lstStyle/>
          <a:p>
            <a:pPr>
              <a:defRPr/>
            </a:pPr>
            <a:r>
              <a:rPr lang="en-US" noProof="0" dirty="0"/>
              <a:t>D. Calzolari</a:t>
            </a:r>
          </a:p>
        </p:txBody>
      </p:sp>
    </p:spTree>
    <p:extLst>
      <p:ext uri="{BB962C8B-B14F-4D97-AF65-F5344CB8AC3E}">
        <p14:creationId xmlns:p14="http://schemas.microsoft.com/office/powerpoint/2010/main" val="23862688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9E6EDA04-1D47-95BC-B5D6-6908E95FBE4C}"/>
            </a:ext>
          </a:extLst>
        </p:cNvPr>
        <p:cNvGrpSpPr/>
        <p:nvPr/>
      </p:nvGrpSpPr>
      <p:grpSpPr bwMode="auto">
        <a:xfrm>
          <a:off x="0" y="0"/>
          <a:ext cx="0" cy="0"/>
          <a:chOff x="0" y="0"/>
          <a:chExt cx="0" cy="0"/>
        </a:xfrm>
      </p:grpSpPr>
      <p:sp>
        <p:nvSpPr>
          <p:cNvPr id="4" name="Title 1">
            <a:extLst>
              <a:ext uri="{FF2B5EF4-FFF2-40B4-BE49-F238E27FC236}">
                <a16:creationId xmlns:a16="http://schemas.microsoft.com/office/drawing/2014/main" id="{0366AE0C-00B5-FBA8-4EA5-21D70E3BB3C4}"/>
              </a:ext>
            </a:extLst>
          </p:cNvPr>
          <p:cNvSpPr>
            <a:spLocks noGrp="1"/>
          </p:cNvSpPr>
          <p:nvPr>
            <p:ph type="title"/>
          </p:nvPr>
        </p:nvSpPr>
        <p:spPr bwMode="auto"/>
        <p:txBody>
          <a:bodyPr/>
          <a:lstStyle/>
          <a:p>
            <a:pPr>
              <a:defRPr/>
            </a:pPr>
            <a:r>
              <a:rPr lang="en-US" noProof="0" dirty="0"/>
              <a:t>Nuclear interactions: introduction</a:t>
            </a:r>
          </a:p>
        </p:txBody>
      </p:sp>
      <p:sp>
        <p:nvSpPr>
          <p:cNvPr id="13" name="TextBox 12">
            <a:extLst>
              <a:ext uri="{FF2B5EF4-FFF2-40B4-BE49-F238E27FC236}">
                <a16:creationId xmlns:a16="http://schemas.microsoft.com/office/drawing/2014/main" id="{E2373758-7634-3C21-D3BD-74BA90780116}"/>
              </a:ext>
            </a:extLst>
          </p:cNvPr>
          <p:cNvSpPr txBox="1"/>
          <p:nvPr/>
        </p:nvSpPr>
        <p:spPr>
          <a:xfrm>
            <a:off x="726072" y="1194005"/>
            <a:ext cx="10823291" cy="369332"/>
          </a:xfrm>
          <a:prstGeom prst="rect">
            <a:avLst/>
          </a:prstGeom>
          <a:noFill/>
        </p:spPr>
        <p:txBody>
          <a:bodyPr wrap="square" rtlCol="0">
            <a:spAutoFit/>
          </a:bodyPr>
          <a:lstStyle/>
          <a:p>
            <a:r>
              <a:rPr lang="en-US" noProof="0" dirty="0"/>
              <a:t>In nuclear interactions, the strong force plays a major role (but electroweak processes also take place)</a:t>
            </a:r>
          </a:p>
        </p:txBody>
      </p:sp>
      <p:grpSp>
        <p:nvGrpSpPr>
          <p:cNvPr id="19" name="Group 18">
            <a:extLst>
              <a:ext uri="{FF2B5EF4-FFF2-40B4-BE49-F238E27FC236}">
                <a16:creationId xmlns:a16="http://schemas.microsoft.com/office/drawing/2014/main" id="{C97CAE5D-5A3D-F8A1-9A48-65AEA2A47082}"/>
              </a:ext>
            </a:extLst>
          </p:cNvPr>
          <p:cNvGrpSpPr/>
          <p:nvPr/>
        </p:nvGrpSpPr>
        <p:grpSpPr>
          <a:xfrm>
            <a:off x="644182" y="1753408"/>
            <a:ext cx="5256584" cy="4248472"/>
            <a:chOff x="695400" y="1844824"/>
            <a:chExt cx="5256584" cy="4248472"/>
          </a:xfrm>
        </p:grpSpPr>
        <p:grpSp>
          <p:nvGrpSpPr>
            <p:cNvPr id="15" name="Group 14">
              <a:extLst>
                <a:ext uri="{FF2B5EF4-FFF2-40B4-BE49-F238E27FC236}">
                  <a16:creationId xmlns:a16="http://schemas.microsoft.com/office/drawing/2014/main" id="{52F9EFA9-51D4-044E-FC96-B3F09BB9D14F}"/>
                </a:ext>
              </a:extLst>
            </p:cNvPr>
            <p:cNvGrpSpPr/>
            <p:nvPr/>
          </p:nvGrpSpPr>
          <p:grpSpPr>
            <a:xfrm>
              <a:off x="695400" y="1844824"/>
              <a:ext cx="5256584" cy="4248472"/>
              <a:chOff x="695400" y="1844824"/>
              <a:chExt cx="5256584" cy="4248472"/>
            </a:xfrm>
          </p:grpSpPr>
          <p:sp>
            <p:nvSpPr>
              <p:cNvPr id="10" name="Rectangle: Rounded Corners 9">
                <a:extLst>
                  <a:ext uri="{FF2B5EF4-FFF2-40B4-BE49-F238E27FC236}">
                    <a16:creationId xmlns:a16="http://schemas.microsoft.com/office/drawing/2014/main" id="{49EC8F8C-2036-5848-FDE0-36385A1D44F5}"/>
                  </a:ext>
                </a:extLst>
              </p:cNvPr>
              <p:cNvSpPr/>
              <p:nvPr/>
            </p:nvSpPr>
            <p:spPr bwMode="auto">
              <a:xfrm>
                <a:off x="695400" y="1844824"/>
                <a:ext cx="5256584" cy="4248472"/>
              </a:xfrm>
              <a:prstGeom prst="roundRect">
                <a:avLst/>
              </a:prstGeom>
              <a:solidFill>
                <a:schemeClr val="accent2">
                  <a:lumMod val="20000"/>
                  <a:lumOff val="80000"/>
                </a:schemeClr>
              </a:solid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dirty="0"/>
              </a:p>
            </p:txBody>
          </p:sp>
          <p:sp>
            <p:nvSpPr>
              <p:cNvPr id="12" name="TextBox 11">
                <a:extLst>
                  <a:ext uri="{FF2B5EF4-FFF2-40B4-BE49-F238E27FC236}">
                    <a16:creationId xmlns:a16="http://schemas.microsoft.com/office/drawing/2014/main" id="{258216CE-0A21-2AB6-8925-AC326E17AF1F}"/>
                  </a:ext>
                </a:extLst>
              </p:cNvPr>
              <p:cNvSpPr txBox="1"/>
              <p:nvPr/>
            </p:nvSpPr>
            <p:spPr>
              <a:xfrm>
                <a:off x="1991544" y="1988840"/>
                <a:ext cx="3024336" cy="369332"/>
              </a:xfrm>
              <a:prstGeom prst="rect">
                <a:avLst/>
              </a:prstGeom>
              <a:noFill/>
            </p:spPr>
            <p:txBody>
              <a:bodyPr wrap="square" rtlCol="0">
                <a:spAutoFit/>
              </a:bodyPr>
              <a:lstStyle/>
              <a:p>
                <a:r>
                  <a:rPr lang="en-US" b="1" noProof="0" dirty="0">
                    <a:solidFill>
                      <a:srgbClr val="C00000"/>
                    </a:solidFill>
                  </a:rPr>
                  <a:t>ELASTIC INTERACTIONS</a:t>
                </a:r>
              </a:p>
            </p:txBody>
          </p:sp>
        </p:grpSp>
        <p:sp>
          <p:nvSpPr>
            <p:cNvPr id="17" name="TextBox 16">
              <a:extLst>
                <a:ext uri="{FF2B5EF4-FFF2-40B4-BE49-F238E27FC236}">
                  <a16:creationId xmlns:a16="http://schemas.microsoft.com/office/drawing/2014/main" id="{EC86230D-7784-1462-F226-77B0A9166BC8}"/>
                </a:ext>
              </a:extLst>
            </p:cNvPr>
            <p:cNvSpPr txBox="1"/>
            <p:nvPr/>
          </p:nvSpPr>
          <p:spPr>
            <a:xfrm>
              <a:off x="803412" y="2448704"/>
              <a:ext cx="5095810" cy="3539430"/>
            </a:xfrm>
            <a:prstGeom prst="rect">
              <a:avLst/>
            </a:prstGeom>
            <a:noFill/>
          </p:spPr>
          <p:txBody>
            <a:bodyPr wrap="square" rtlCol="0">
              <a:spAutoFit/>
            </a:bodyPr>
            <a:lstStyle/>
            <a:p>
              <a:pPr marL="285750" indent="-285750">
                <a:spcAft>
                  <a:spcPts val="600"/>
                </a:spcAft>
                <a:buFont typeface="Wingdings" panose="05000000000000000000" pitchFamily="2" charset="2"/>
                <a:buChar char="§"/>
              </a:pPr>
              <a:r>
                <a:rPr lang="en-US" sz="1900" noProof="0" dirty="0"/>
                <a:t>Do not modify the internal structure of the particles involved in the interaction, i.e., the initial and final states are the same</a:t>
              </a:r>
            </a:p>
            <a:p>
              <a:pPr marL="285750" indent="-285750">
                <a:spcAft>
                  <a:spcPts val="600"/>
                </a:spcAft>
                <a:buFont typeface="Wingdings" panose="05000000000000000000" pitchFamily="2" charset="2"/>
                <a:buChar char="§"/>
              </a:pPr>
              <a:r>
                <a:rPr lang="en-US" sz="1900" noProof="0" dirty="0"/>
                <a:t>They “only” yield energy transfer (including the recoil of target nuclei in projectile-nucleus reactions) and angular deflections</a:t>
              </a:r>
            </a:p>
            <a:p>
              <a:pPr marL="285750" indent="-285750">
                <a:spcAft>
                  <a:spcPts val="600"/>
                </a:spcAft>
                <a:buFont typeface="Wingdings" panose="05000000000000000000" pitchFamily="2" charset="2"/>
                <a:buChar char="§"/>
              </a:pPr>
              <a:r>
                <a:rPr lang="en-US" sz="1900" noProof="0" dirty="0"/>
                <a:t>There are no energy thresholds</a:t>
              </a:r>
            </a:p>
            <a:p>
              <a:pPr marL="285750" indent="-285750">
                <a:spcAft>
                  <a:spcPts val="600"/>
                </a:spcAft>
                <a:buFont typeface="Wingdings" panose="05000000000000000000" pitchFamily="2" charset="2"/>
                <a:buChar char="§"/>
              </a:pPr>
              <a:r>
                <a:rPr lang="en-US" sz="1900" noProof="0" dirty="0"/>
                <a:t>They are highly relevant for neutral projectiles (e.g., neutrons) at low energy. For charged projectiles, they compete with Coulomb scattering.</a:t>
              </a:r>
            </a:p>
          </p:txBody>
        </p:sp>
      </p:grpSp>
      <p:grpSp>
        <p:nvGrpSpPr>
          <p:cNvPr id="20" name="Group 19">
            <a:extLst>
              <a:ext uri="{FF2B5EF4-FFF2-40B4-BE49-F238E27FC236}">
                <a16:creationId xmlns:a16="http://schemas.microsoft.com/office/drawing/2014/main" id="{0890E338-869C-00EE-4B25-C8DCB59CB9C4}"/>
              </a:ext>
            </a:extLst>
          </p:cNvPr>
          <p:cNvGrpSpPr/>
          <p:nvPr/>
        </p:nvGrpSpPr>
        <p:grpSpPr>
          <a:xfrm>
            <a:off x="6292779" y="1753408"/>
            <a:ext cx="5256584" cy="4398531"/>
            <a:chOff x="6292779" y="1844824"/>
            <a:chExt cx="5256584" cy="4398531"/>
          </a:xfrm>
        </p:grpSpPr>
        <p:grpSp>
          <p:nvGrpSpPr>
            <p:cNvPr id="16" name="Group 15">
              <a:extLst>
                <a:ext uri="{FF2B5EF4-FFF2-40B4-BE49-F238E27FC236}">
                  <a16:creationId xmlns:a16="http://schemas.microsoft.com/office/drawing/2014/main" id="{477CBBA2-E7D0-BFCF-3070-2A0C932C67E6}"/>
                </a:ext>
              </a:extLst>
            </p:cNvPr>
            <p:cNvGrpSpPr/>
            <p:nvPr/>
          </p:nvGrpSpPr>
          <p:grpSpPr>
            <a:xfrm>
              <a:off x="6292779" y="1844824"/>
              <a:ext cx="5256584" cy="4248472"/>
              <a:chOff x="6292779" y="1844824"/>
              <a:chExt cx="5256584" cy="4248472"/>
            </a:xfrm>
          </p:grpSpPr>
          <p:sp>
            <p:nvSpPr>
              <p:cNvPr id="11" name="Rectangle: Rounded Corners 10">
                <a:extLst>
                  <a:ext uri="{FF2B5EF4-FFF2-40B4-BE49-F238E27FC236}">
                    <a16:creationId xmlns:a16="http://schemas.microsoft.com/office/drawing/2014/main" id="{287E6294-2924-BAC0-C5E1-D23C481E933D}"/>
                  </a:ext>
                </a:extLst>
              </p:cNvPr>
              <p:cNvSpPr/>
              <p:nvPr/>
            </p:nvSpPr>
            <p:spPr bwMode="auto">
              <a:xfrm>
                <a:off x="6292779" y="1844824"/>
                <a:ext cx="5256584" cy="4248472"/>
              </a:xfrm>
              <a:prstGeom prst="roundRect">
                <a:avLst/>
              </a:prstGeom>
              <a:solidFill>
                <a:schemeClr val="accent4">
                  <a:lumMod val="20000"/>
                  <a:lumOff val="80000"/>
                </a:schemeClr>
              </a:solid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dirty="0"/>
              </a:p>
            </p:txBody>
          </p:sp>
          <p:sp>
            <p:nvSpPr>
              <p:cNvPr id="14" name="TextBox 13">
                <a:extLst>
                  <a:ext uri="{FF2B5EF4-FFF2-40B4-BE49-F238E27FC236}">
                    <a16:creationId xmlns:a16="http://schemas.microsoft.com/office/drawing/2014/main" id="{EADD4DB8-8C10-DBD0-9A9E-4DCD1796E006}"/>
                  </a:ext>
                </a:extLst>
              </p:cNvPr>
              <p:cNvSpPr txBox="1"/>
              <p:nvPr/>
            </p:nvSpPr>
            <p:spPr bwMode="auto">
              <a:xfrm>
                <a:off x="7320906" y="1988840"/>
                <a:ext cx="3200329" cy="369332"/>
              </a:xfrm>
              <a:prstGeom prst="rect">
                <a:avLst/>
              </a:prstGeom>
              <a:noFill/>
            </p:spPr>
            <p:txBody>
              <a:bodyPr wrap="square" rtlCol="0">
                <a:spAutoFit/>
              </a:bodyPr>
              <a:lstStyle/>
              <a:p>
                <a:r>
                  <a:rPr lang="en-US" b="1" noProof="0" dirty="0">
                    <a:solidFill>
                      <a:schemeClr val="accent1"/>
                    </a:solidFill>
                  </a:rPr>
                  <a:t>INELASTIC INTERACTIONS</a:t>
                </a:r>
              </a:p>
            </p:txBody>
          </p:sp>
        </p:grpSp>
        <p:sp>
          <p:nvSpPr>
            <p:cNvPr id="18" name="TextBox 17">
              <a:extLst>
                <a:ext uri="{FF2B5EF4-FFF2-40B4-BE49-F238E27FC236}">
                  <a16:creationId xmlns:a16="http://schemas.microsoft.com/office/drawing/2014/main" id="{E4467FF6-28E5-D570-1541-1EF82C010514}"/>
                </a:ext>
              </a:extLst>
            </p:cNvPr>
            <p:cNvSpPr txBox="1"/>
            <p:nvPr/>
          </p:nvSpPr>
          <p:spPr bwMode="auto">
            <a:xfrm>
              <a:off x="6508803" y="2411537"/>
              <a:ext cx="5040560" cy="3831818"/>
            </a:xfrm>
            <a:prstGeom prst="rect">
              <a:avLst/>
            </a:prstGeom>
            <a:noFill/>
          </p:spPr>
          <p:txBody>
            <a:bodyPr wrap="square" rtlCol="0">
              <a:spAutoFit/>
            </a:bodyPr>
            <a:lstStyle/>
            <a:p>
              <a:pPr marL="285750" indent="-285750">
                <a:spcAft>
                  <a:spcPts val="600"/>
                </a:spcAft>
                <a:buFont typeface="Wingdings" panose="05000000000000000000" pitchFamily="2" charset="2"/>
                <a:buChar char="§"/>
              </a:pPr>
              <a:r>
                <a:rPr lang="en-US" sz="1900" noProof="0" dirty="0"/>
                <a:t>The internal structure of the particles is modified in the interaction, and/or new particles are produced</a:t>
              </a:r>
            </a:p>
            <a:p>
              <a:pPr marL="285750" indent="-285750">
                <a:spcAft>
                  <a:spcPts val="600"/>
                </a:spcAft>
                <a:buFont typeface="Wingdings" panose="05000000000000000000" pitchFamily="2" charset="2"/>
                <a:buChar char="§"/>
              </a:pPr>
              <a:r>
                <a:rPr lang="en-US" sz="1900" noProof="0" dirty="0"/>
                <a:t>Energy thresholds are usually present, because typically one needs a minimum amount of energy to “break” the incoming particles/nuclei, produce new particles (e.g., </a:t>
              </a:r>
              <a:r>
                <a:rPr lang="en-US" sz="1900" noProof="0" dirty="0" err="1"/>
                <a:t>pions</a:t>
              </a:r>
              <a:r>
                <a:rPr lang="en-US" sz="1900" noProof="0" dirty="0"/>
                <a:t>), and/or excited nuclear states.</a:t>
              </a:r>
            </a:p>
            <a:p>
              <a:pPr marL="285750" indent="-285750">
                <a:spcAft>
                  <a:spcPts val="600"/>
                </a:spcAft>
                <a:buFont typeface="Wingdings" panose="05000000000000000000" pitchFamily="2" charset="2"/>
                <a:buChar char="§"/>
              </a:pPr>
              <a:r>
                <a:rPr lang="en-US" sz="1900" noProof="0" dirty="0"/>
                <a:t>Exception: neutron capture (inelastic interaction with no threshold)</a:t>
              </a:r>
            </a:p>
            <a:p>
              <a:pPr marL="285750" indent="-285750">
                <a:spcAft>
                  <a:spcPts val="600"/>
                </a:spcAft>
                <a:buFont typeface="Wingdings" panose="05000000000000000000" pitchFamily="2" charset="2"/>
                <a:buChar char="§"/>
              </a:pPr>
              <a:endParaRPr lang="en-US" sz="1900" noProof="0" dirty="0"/>
            </a:p>
          </p:txBody>
        </p:sp>
      </p:grpSp>
      <p:sp>
        <p:nvSpPr>
          <p:cNvPr id="3" name="Slide Number Placeholder 2">
            <a:extLst>
              <a:ext uri="{FF2B5EF4-FFF2-40B4-BE49-F238E27FC236}">
                <a16:creationId xmlns:a16="http://schemas.microsoft.com/office/drawing/2014/main" id="{F061AE9E-1956-D705-6FEF-DBBDE93794F1}"/>
              </a:ext>
            </a:extLst>
          </p:cNvPr>
          <p:cNvSpPr>
            <a:spLocks noGrp="1"/>
          </p:cNvSpPr>
          <p:nvPr>
            <p:ph type="sldNum" sz="quarter" idx="12"/>
          </p:nvPr>
        </p:nvSpPr>
        <p:spPr/>
        <p:txBody>
          <a:bodyPr/>
          <a:lstStyle/>
          <a:p>
            <a:pPr>
              <a:defRPr/>
            </a:pPr>
            <a:fld id="{8D6C380F-326D-3C40-9EE7-7FBAB0953422}" type="slidenum">
              <a:rPr lang="en-US" noProof="0" smtClean="0"/>
              <a:t>25</a:t>
            </a:fld>
            <a:endParaRPr lang="en-US" noProof="0" dirty="0"/>
          </a:p>
        </p:txBody>
      </p:sp>
      <p:sp>
        <p:nvSpPr>
          <p:cNvPr id="2" name="Date Placeholder 2">
            <a:extLst>
              <a:ext uri="{FF2B5EF4-FFF2-40B4-BE49-F238E27FC236}">
                <a16:creationId xmlns:a16="http://schemas.microsoft.com/office/drawing/2014/main" id="{A6751DCB-3AE7-E85F-9F2F-629E5C1A8643}"/>
              </a:ext>
            </a:extLst>
          </p:cNvPr>
          <p:cNvSpPr>
            <a:spLocks noGrp="1"/>
          </p:cNvSpPr>
          <p:nvPr>
            <p:ph type="dt" sz="half" idx="10"/>
          </p:nvPr>
        </p:nvSpPr>
        <p:spPr>
          <a:xfrm>
            <a:off x="3060435" y="6356351"/>
            <a:ext cx="1828144" cy="365125"/>
          </a:xfrm>
        </p:spPr>
        <p:txBody>
          <a:bodyPr/>
          <a:lstStyle/>
          <a:p>
            <a:pPr>
              <a:defRPr/>
            </a:pPr>
            <a:r>
              <a:rPr lang="en-US" noProof="0" dirty="0"/>
              <a:t>04/05/2026</a:t>
            </a:r>
          </a:p>
        </p:txBody>
      </p:sp>
      <p:sp>
        <p:nvSpPr>
          <p:cNvPr id="5" name="Footer Placeholder 3">
            <a:extLst>
              <a:ext uri="{FF2B5EF4-FFF2-40B4-BE49-F238E27FC236}">
                <a16:creationId xmlns:a16="http://schemas.microsoft.com/office/drawing/2014/main" id="{B9A3AC97-9E2F-1621-98EB-E4AC5BBA1B82}"/>
              </a:ext>
            </a:extLst>
          </p:cNvPr>
          <p:cNvSpPr>
            <a:spLocks noGrp="1"/>
          </p:cNvSpPr>
          <p:nvPr>
            <p:ph type="ftr" sz="quarter" idx="11"/>
          </p:nvPr>
        </p:nvSpPr>
        <p:spPr>
          <a:xfrm>
            <a:off x="4888579" y="6356351"/>
            <a:ext cx="5720652" cy="365125"/>
          </a:xfrm>
        </p:spPr>
        <p:txBody>
          <a:bodyPr/>
          <a:lstStyle/>
          <a:p>
            <a:pPr>
              <a:defRPr/>
            </a:pPr>
            <a:r>
              <a:rPr lang="en-US" noProof="0" dirty="0"/>
              <a:t>D. Calzolari</a:t>
            </a:r>
          </a:p>
        </p:txBody>
      </p:sp>
    </p:spTree>
    <p:extLst>
      <p:ext uri="{BB962C8B-B14F-4D97-AF65-F5344CB8AC3E}">
        <p14:creationId xmlns:p14="http://schemas.microsoft.com/office/powerpoint/2010/main" val="36985264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33C0D214-C37B-BC24-2BE8-FA2EF1A41187}"/>
            </a:ext>
          </a:extLst>
        </p:cNvPr>
        <p:cNvGrpSpPr/>
        <p:nvPr/>
      </p:nvGrpSpPr>
      <p:grpSpPr bwMode="auto">
        <a:xfrm>
          <a:off x="0" y="0"/>
          <a:ext cx="0" cy="0"/>
          <a:chOff x="0" y="0"/>
          <a:chExt cx="0" cy="0"/>
        </a:xfrm>
      </p:grpSpPr>
      <p:sp>
        <p:nvSpPr>
          <p:cNvPr id="4" name="Title 1">
            <a:extLst>
              <a:ext uri="{FF2B5EF4-FFF2-40B4-BE49-F238E27FC236}">
                <a16:creationId xmlns:a16="http://schemas.microsoft.com/office/drawing/2014/main" id="{DCF98D98-9743-687D-FE89-DFF7EC10B5FE}"/>
              </a:ext>
            </a:extLst>
          </p:cNvPr>
          <p:cNvSpPr>
            <a:spLocks noGrp="1"/>
          </p:cNvSpPr>
          <p:nvPr>
            <p:ph type="title"/>
          </p:nvPr>
        </p:nvSpPr>
        <p:spPr bwMode="auto"/>
        <p:txBody>
          <a:bodyPr/>
          <a:lstStyle/>
          <a:p>
            <a:pPr>
              <a:defRPr/>
            </a:pPr>
            <a:r>
              <a:rPr lang="en-US" noProof="0" dirty="0"/>
              <a:t>Nuclear interactions: nucleon-nucleon cross sections</a:t>
            </a:r>
          </a:p>
        </p:txBody>
      </p:sp>
      <p:sp>
        <p:nvSpPr>
          <p:cNvPr id="7" name="TextBox 6">
            <a:extLst>
              <a:ext uri="{FF2B5EF4-FFF2-40B4-BE49-F238E27FC236}">
                <a16:creationId xmlns:a16="http://schemas.microsoft.com/office/drawing/2014/main" id="{6C15418D-ECB5-62E7-FBC1-470D5265BAC0}"/>
              </a:ext>
            </a:extLst>
          </p:cNvPr>
          <p:cNvSpPr txBox="1"/>
          <p:nvPr/>
        </p:nvSpPr>
        <p:spPr bwMode="auto">
          <a:xfrm>
            <a:off x="636280" y="1176608"/>
            <a:ext cx="10887000" cy="1631216"/>
          </a:xfrm>
          <a:prstGeom prst="rect">
            <a:avLst/>
          </a:prstGeom>
          <a:noFill/>
        </p:spPr>
        <p:txBody>
          <a:bodyPr wrap="square" rtlCol="0">
            <a:spAutoFit/>
          </a:bodyPr>
          <a:lstStyle/>
          <a:p>
            <a:pPr marL="285750" indent="-285750">
              <a:spcAft>
                <a:spcPts val="600"/>
              </a:spcAft>
              <a:buClr>
                <a:schemeClr val="accent4"/>
              </a:buClr>
              <a:buFont typeface="Wingdings" panose="05000000000000000000" pitchFamily="2" charset="2"/>
              <a:buChar char="§"/>
            </a:pPr>
            <a:r>
              <a:rPr lang="en-US" noProof="0" dirty="0"/>
              <a:t>Nucleon-nucleon cross sections are the basis to understand more complex cross sections with nuclei.</a:t>
            </a:r>
          </a:p>
          <a:p>
            <a:pPr marL="285750" indent="-285750">
              <a:spcAft>
                <a:spcPts val="600"/>
              </a:spcAft>
              <a:buClr>
                <a:schemeClr val="accent4"/>
              </a:buClr>
              <a:buFont typeface="Wingdings" panose="05000000000000000000" pitchFamily="2" charset="2"/>
              <a:buChar char="§"/>
            </a:pPr>
            <a:r>
              <a:rPr lang="en-US" noProof="0" dirty="0"/>
              <a:t>At low energies, elastic interactions are dominant. At intermediate energies, the reactions proceed through intermediate resonant states (e.g., Δ(1232))</a:t>
            </a:r>
          </a:p>
          <a:p>
            <a:pPr marL="285750" indent="-285750">
              <a:spcAft>
                <a:spcPts val="600"/>
              </a:spcAft>
              <a:buClr>
                <a:schemeClr val="accent4"/>
              </a:buClr>
              <a:buFont typeface="Wingdings" panose="05000000000000000000" pitchFamily="2" charset="2"/>
              <a:buChar char="§"/>
            </a:pPr>
            <a:r>
              <a:rPr lang="en-US" noProof="0" dirty="0"/>
              <a:t>At high energies, the cross section is driven by inelastic processes involving single </a:t>
            </a:r>
            <a:r>
              <a:rPr lang="en-US" noProof="0" dirty="0" err="1"/>
              <a:t>partons</a:t>
            </a:r>
            <a:r>
              <a:rPr lang="en-US" noProof="0" dirty="0"/>
              <a:t> (quarks/gluons), and it reaches a constant value for both </a:t>
            </a:r>
            <a:r>
              <a:rPr lang="en-US" noProof="0" dirty="0" err="1"/>
              <a:t>pn</a:t>
            </a:r>
            <a:r>
              <a:rPr lang="en-US" noProof="0" dirty="0"/>
              <a:t> and pp reactions.</a:t>
            </a:r>
          </a:p>
        </p:txBody>
      </p:sp>
      <p:pic>
        <p:nvPicPr>
          <p:cNvPr id="9" name="Picture 8">
            <a:extLst>
              <a:ext uri="{FF2B5EF4-FFF2-40B4-BE49-F238E27FC236}">
                <a16:creationId xmlns:a16="http://schemas.microsoft.com/office/drawing/2014/main" id="{9183E0FE-D0CA-7B4F-5F0A-E9C75506161C}"/>
              </a:ext>
            </a:extLst>
          </p:cNvPr>
          <p:cNvPicPr>
            <a:picLocks noChangeAspect="1"/>
          </p:cNvPicPr>
          <p:nvPr/>
        </p:nvPicPr>
        <p:blipFill>
          <a:blip r:embed="rId2"/>
          <a:stretch>
            <a:fillRect/>
          </a:stretch>
        </p:blipFill>
        <p:spPr>
          <a:xfrm>
            <a:off x="7248128" y="2796086"/>
            <a:ext cx="3960440" cy="3312367"/>
          </a:xfrm>
          <a:prstGeom prst="rect">
            <a:avLst/>
          </a:prstGeom>
        </p:spPr>
      </p:pic>
      <p:pic>
        <p:nvPicPr>
          <p:cNvPr id="21" name="Picture 20">
            <a:extLst>
              <a:ext uri="{FF2B5EF4-FFF2-40B4-BE49-F238E27FC236}">
                <a16:creationId xmlns:a16="http://schemas.microsoft.com/office/drawing/2014/main" id="{0A7931AF-C5D6-0DD9-31AD-A88BC96622BA}"/>
              </a:ext>
            </a:extLst>
          </p:cNvPr>
          <p:cNvPicPr>
            <a:picLocks noChangeAspect="1"/>
          </p:cNvPicPr>
          <p:nvPr/>
        </p:nvPicPr>
        <p:blipFill>
          <a:blip r:embed="rId3"/>
          <a:stretch>
            <a:fillRect/>
          </a:stretch>
        </p:blipFill>
        <p:spPr>
          <a:xfrm>
            <a:off x="612704" y="2897794"/>
            <a:ext cx="5584764" cy="3368587"/>
          </a:xfrm>
          <a:prstGeom prst="rect">
            <a:avLst/>
          </a:prstGeom>
        </p:spPr>
      </p:pic>
      <p:sp>
        <p:nvSpPr>
          <p:cNvPr id="3" name="Slide Number Placeholder 2">
            <a:extLst>
              <a:ext uri="{FF2B5EF4-FFF2-40B4-BE49-F238E27FC236}">
                <a16:creationId xmlns:a16="http://schemas.microsoft.com/office/drawing/2014/main" id="{44D2F302-CBAE-6C44-26F2-03AEF83E842F}"/>
              </a:ext>
            </a:extLst>
          </p:cNvPr>
          <p:cNvSpPr>
            <a:spLocks noGrp="1"/>
          </p:cNvSpPr>
          <p:nvPr>
            <p:ph type="sldNum" sz="quarter" idx="12"/>
          </p:nvPr>
        </p:nvSpPr>
        <p:spPr/>
        <p:txBody>
          <a:bodyPr/>
          <a:lstStyle/>
          <a:p>
            <a:pPr>
              <a:defRPr/>
            </a:pPr>
            <a:fld id="{8D6C380F-326D-3C40-9EE7-7FBAB0953422}" type="slidenum">
              <a:rPr lang="en-US" noProof="0" smtClean="0"/>
              <a:t>26</a:t>
            </a:fld>
            <a:endParaRPr lang="en-US" noProof="0" dirty="0"/>
          </a:p>
        </p:txBody>
      </p:sp>
      <p:sp>
        <p:nvSpPr>
          <p:cNvPr id="2" name="Date Placeholder 2">
            <a:extLst>
              <a:ext uri="{FF2B5EF4-FFF2-40B4-BE49-F238E27FC236}">
                <a16:creationId xmlns:a16="http://schemas.microsoft.com/office/drawing/2014/main" id="{8116EFBE-BF4E-F014-A490-65C35AE15C6E}"/>
              </a:ext>
            </a:extLst>
          </p:cNvPr>
          <p:cNvSpPr>
            <a:spLocks noGrp="1"/>
          </p:cNvSpPr>
          <p:nvPr>
            <p:ph type="dt" sz="half" idx="10"/>
          </p:nvPr>
        </p:nvSpPr>
        <p:spPr>
          <a:xfrm>
            <a:off x="3060435" y="6356351"/>
            <a:ext cx="1828144" cy="365125"/>
          </a:xfrm>
        </p:spPr>
        <p:txBody>
          <a:bodyPr/>
          <a:lstStyle/>
          <a:p>
            <a:pPr>
              <a:defRPr/>
            </a:pPr>
            <a:r>
              <a:rPr lang="en-US" noProof="0" dirty="0"/>
              <a:t>04/05/2026</a:t>
            </a:r>
          </a:p>
        </p:txBody>
      </p:sp>
      <p:sp>
        <p:nvSpPr>
          <p:cNvPr id="5" name="Footer Placeholder 3">
            <a:extLst>
              <a:ext uri="{FF2B5EF4-FFF2-40B4-BE49-F238E27FC236}">
                <a16:creationId xmlns:a16="http://schemas.microsoft.com/office/drawing/2014/main" id="{D99158F1-E2F1-005C-35D2-29734F51D13D}"/>
              </a:ext>
            </a:extLst>
          </p:cNvPr>
          <p:cNvSpPr>
            <a:spLocks noGrp="1"/>
          </p:cNvSpPr>
          <p:nvPr>
            <p:ph type="ftr" sz="quarter" idx="11"/>
          </p:nvPr>
        </p:nvSpPr>
        <p:spPr>
          <a:xfrm>
            <a:off x="4888579" y="6356351"/>
            <a:ext cx="5720652" cy="365125"/>
          </a:xfrm>
        </p:spPr>
        <p:txBody>
          <a:bodyPr/>
          <a:lstStyle/>
          <a:p>
            <a:pPr>
              <a:defRPr/>
            </a:pPr>
            <a:r>
              <a:rPr lang="en-US" noProof="0" dirty="0"/>
              <a:t>D. Calzolari</a:t>
            </a:r>
          </a:p>
        </p:txBody>
      </p:sp>
    </p:spTree>
    <p:extLst>
      <p:ext uri="{BB962C8B-B14F-4D97-AF65-F5344CB8AC3E}">
        <p14:creationId xmlns:p14="http://schemas.microsoft.com/office/powerpoint/2010/main" val="14540871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7C763A2A-0EFB-B2F9-382E-81EBFAD68F17}"/>
            </a:ext>
          </a:extLst>
        </p:cNvPr>
        <p:cNvGrpSpPr/>
        <p:nvPr/>
      </p:nvGrpSpPr>
      <p:grpSpPr bwMode="auto">
        <a:xfrm>
          <a:off x="0" y="0"/>
          <a:ext cx="0" cy="0"/>
          <a:chOff x="0" y="0"/>
          <a:chExt cx="0" cy="0"/>
        </a:xfrm>
      </p:grpSpPr>
      <p:sp>
        <p:nvSpPr>
          <p:cNvPr id="4" name="Title 1">
            <a:extLst>
              <a:ext uri="{FF2B5EF4-FFF2-40B4-BE49-F238E27FC236}">
                <a16:creationId xmlns:a16="http://schemas.microsoft.com/office/drawing/2014/main" id="{D5DDF988-4000-A435-2C9A-FB41D90D2D9A}"/>
              </a:ext>
            </a:extLst>
          </p:cNvPr>
          <p:cNvSpPr>
            <a:spLocks noGrp="1"/>
          </p:cNvSpPr>
          <p:nvPr>
            <p:ph type="title"/>
          </p:nvPr>
        </p:nvSpPr>
        <p:spPr bwMode="auto"/>
        <p:txBody>
          <a:bodyPr/>
          <a:lstStyle/>
          <a:p>
            <a:pPr>
              <a:defRPr/>
            </a:pPr>
            <a:r>
              <a:rPr lang="en-US" noProof="0" dirty="0"/>
              <a:t>Inelastic hadron-nucleus reactions</a:t>
            </a:r>
          </a:p>
        </p:txBody>
      </p:sp>
      <p:grpSp>
        <p:nvGrpSpPr>
          <p:cNvPr id="26" name="Group 25">
            <a:extLst>
              <a:ext uri="{FF2B5EF4-FFF2-40B4-BE49-F238E27FC236}">
                <a16:creationId xmlns:a16="http://schemas.microsoft.com/office/drawing/2014/main" id="{373F3066-0B77-5370-6E62-C22CF8381434}"/>
              </a:ext>
            </a:extLst>
          </p:cNvPr>
          <p:cNvGrpSpPr/>
          <p:nvPr/>
        </p:nvGrpSpPr>
        <p:grpSpPr>
          <a:xfrm>
            <a:off x="643371" y="1197332"/>
            <a:ext cx="11141261" cy="2610617"/>
            <a:chOff x="643371" y="1197332"/>
            <a:chExt cx="11141261" cy="2610617"/>
          </a:xfrm>
        </p:grpSpPr>
        <p:pic>
          <p:nvPicPr>
            <p:cNvPr id="11" name="Picture 10">
              <a:extLst>
                <a:ext uri="{FF2B5EF4-FFF2-40B4-BE49-F238E27FC236}">
                  <a16:creationId xmlns:a16="http://schemas.microsoft.com/office/drawing/2014/main" id="{F21E6ABB-970F-8375-99C1-1C81BE8B0305}"/>
                </a:ext>
              </a:extLst>
            </p:cNvPr>
            <p:cNvPicPr>
              <a:picLocks noChangeAspect="1"/>
            </p:cNvPicPr>
            <p:nvPr/>
          </p:nvPicPr>
          <p:blipFill>
            <a:blip r:embed="rId2"/>
            <a:stretch>
              <a:fillRect/>
            </a:stretch>
          </p:blipFill>
          <p:spPr>
            <a:xfrm>
              <a:off x="1180678" y="2215955"/>
              <a:ext cx="4552947" cy="1591994"/>
            </a:xfrm>
            <a:prstGeom prst="rect">
              <a:avLst/>
            </a:prstGeom>
          </p:spPr>
        </p:pic>
        <p:sp>
          <p:nvSpPr>
            <p:cNvPr id="2" name="TextBox 1">
              <a:extLst>
                <a:ext uri="{FF2B5EF4-FFF2-40B4-BE49-F238E27FC236}">
                  <a16:creationId xmlns:a16="http://schemas.microsoft.com/office/drawing/2014/main" id="{0C9D72E8-57C5-CB05-CDD0-12619B7E7CC3}"/>
                </a:ext>
              </a:extLst>
            </p:cNvPr>
            <p:cNvSpPr txBox="1"/>
            <p:nvPr/>
          </p:nvSpPr>
          <p:spPr>
            <a:xfrm>
              <a:off x="643371" y="1197332"/>
              <a:ext cx="3168352" cy="430887"/>
            </a:xfrm>
            <a:prstGeom prst="rect">
              <a:avLst/>
            </a:prstGeom>
            <a:noFill/>
          </p:spPr>
          <p:txBody>
            <a:bodyPr wrap="square" rtlCol="0">
              <a:spAutoFit/>
            </a:bodyPr>
            <a:lstStyle/>
            <a:p>
              <a:r>
                <a:rPr lang="en-US" sz="2200" b="1" noProof="0" dirty="0">
                  <a:solidFill>
                    <a:srgbClr val="FF0000"/>
                  </a:solidFill>
                </a:rPr>
                <a:t>FAST STAGE (10</a:t>
              </a:r>
              <a:r>
                <a:rPr lang="en-US" sz="2200" b="1" baseline="30000" noProof="0" dirty="0">
                  <a:solidFill>
                    <a:srgbClr val="FF0000"/>
                  </a:solidFill>
                </a:rPr>
                <a:t>-22</a:t>
              </a:r>
              <a:r>
                <a:rPr lang="en-US" sz="2200" b="1" noProof="0" dirty="0">
                  <a:solidFill>
                    <a:srgbClr val="FF0000"/>
                  </a:solidFill>
                </a:rPr>
                <a:t> s)</a:t>
              </a:r>
            </a:p>
          </p:txBody>
        </p:sp>
        <p:sp>
          <p:nvSpPr>
            <p:cNvPr id="16" name="TextBox 15">
              <a:extLst>
                <a:ext uri="{FF2B5EF4-FFF2-40B4-BE49-F238E27FC236}">
                  <a16:creationId xmlns:a16="http://schemas.microsoft.com/office/drawing/2014/main" id="{9F946608-F810-487E-E566-030D49DB9622}"/>
                </a:ext>
              </a:extLst>
            </p:cNvPr>
            <p:cNvSpPr txBox="1"/>
            <p:nvPr/>
          </p:nvSpPr>
          <p:spPr>
            <a:xfrm>
              <a:off x="644256" y="1603264"/>
              <a:ext cx="10204272" cy="584775"/>
            </a:xfrm>
            <a:prstGeom prst="rect">
              <a:avLst/>
            </a:prstGeom>
            <a:noFill/>
          </p:spPr>
          <p:txBody>
            <a:bodyPr wrap="square" rtlCol="0">
              <a:spAutoFit/>
            </a:bodyPr>
            <a:lstStyle/>
            <a:p>
              <a:r>
                <a:rPr lang="en-US" sz="1600" noProof="0" dirty="0"/>
                <a:t>The projectile interacts with nucleons, producing secondaries (mainly π, but also, other hadrons, γ…) with high multiplicity (≈log[E])</a:t>
              </a:r>
            </a:p>
          </p:txBody>
        </p:sp>
        <p:sp>
          <p:nvSpPr>
            <p:cNvPr id="17" name="TextBox 16">
              <a:extLst>
                <a:ext uri="{FF2B5EF4-FFF2-40B4-BE49-F238E27FC236}">
                  <a16:creationId xmlns:a16="http://schemas.microsoft.com/office/drawing/2014/main" id="{9630BEB7-894E-E90B-AA17-EF0521E01014}"/>
                </a:ext>
              </a:extLst>
            </p:cNvPr>
            <p:cNvSpPr txBox="1"/>
            <p:nvPr/>
          </p:nvSpPr>
          <p:spPr bwMode="auto">
            <a:xfrm>
              <a:off x="5951984" y="2117064"/>
              <a:ext cx="5832648" cy="830997"/>
            </a:xfrm>
            <a:prstGeom prst="rect">
              <a:avLst/>
            </a:prstGeom>
            <a:noFill/>
          </p:spPr>
          <p:txBody>
            <a:bodyPr wrap="square" rtlCol="0">
              <a:spAutoFit/>
            </a:bodyPr>
            <a:lstStyle/>
            <a:p>
              <a:r>
                <a:rPr lang="en-US" sz="1600" noProof="0" dirty="0"/>
                <a:t>The more energetic secondaries leave the nucleus and develop a </a:t>
              </a:r>
              <a:r>
                <a:rPr lang="en-US" sz="1600" b="1" noProof="0" dirty="0"/>
                <a:t>forward-directed hadronic cascade</a:t>
              </a:r>
              <a:r>
                <a:rPr lang="en-US" sz="1600" noProof="0" dirty="0"/>
                <a:t> (see next slides) </a:t>
              </a:r>
            </a:p>
          </p:txBody>
        </p:sp>
        <p:sp>
          <p:nvSpPr>
            <p:cNvPr id="18" name="TextBox 17">
              <a:extLst>
                <a:ext uri="{FF2B5EF4-FFF2-40B4-BE49-F238E27FC236}">
                  <a16:creationId xmlns:a16="http://schemas.microsoft.com/office/drawing/2014/main" id="{E3F16F2B-89DF-58F5-BC6E-32C7374798F7}"/>
                </a:ext>
              </a:extLst>
            </p:cNvPr>
            <p:cNvSpPr txBox="1"/>
            <p:nvPr/>
          </p:nvSpPr>
          <p:spPr bwMode="auto">
            <a:xfrm>
              <a:off x="5879976" y="3030119"/>
              <a:ext cx="5472608" cy="584775"/>
            </a:xfrm>
            <a:prstGeom prst="rect">
              <a:avLst/>
            </a:prstGeom>
            <a:noFill/>
          </p:spPr>
          <p:txBody>
            <a:bodyPr wrap="square" rtlCol="0">
              <a:spAutoFit/>
            </a:bodyPr>
            <a:lstStyle/>
            <a:p>
              <a:r>
                <a:rPr lang="en-US" sz="1600" noProof="0" dirty="0"/>
                <a:t>The less energetic secondaries can deposit energy within the nucleus, leaving it into an excited state</a:t>
              </a:r>
            </a:p>
          </p:txBody>
        </p:sp>
      </p:grpSp>
      <p:grpSp>
        <p:nvGrpSpPr>
          <p:cNvPr id="25" name="Group 24">
            <a:extLst>
              <a:ext uri="{FF2B5EF4-FFF2-40B4-BE49-F238E27FC236}">
                <a16:creationId xmlns:a16="http://schemas.microsoft.com/office/drawing/2014/main" id="{902754C1-DF4D-C27C-D0F5-5A3585B1EF6A}"/>
              </a:ext>
            </a:extLst>
          </p:cNvPr>
          <p:cNvGrpSpPr/>
          <p:nvPr/>
        </p:nvGrpSpPr>
        <p:grpSpPr>
          <a:xfrm>
            <a:off x="249560" y="3561397"/>
            <a:ext cx="7072406" cy="2384177"/>
            <a:chOff x="249560" y="3561397"/>
            <a:chExt cx="7072406" cy="2384177"/>
          </a:xfrm>
        </p:grpSpPr>
        <p:sp>
          <p:nvSpPr>
            <p:cNvPr id="8" name="TextBox 7">
              <a:extLst>
                <a:ext uri="{FF2B5EF4-FFF2-40B4-BE49-F238E27FC236}">
                  <a16:creationId xmlns:a16="http://schemas.microsoft.com/office/drawing/2014/main" id="{68C4B0F2-4510-4D90-F452-93D98B54F8BB}"/>
                </a:ext>
              </a:extLst>
            </p:cNvPr>
            <p:cNvSpPr txBox="1"/>
            <p:nvPr/>
          </p:nvSpPr>
          <p:spPr bwMode="auto">
            <a:xfrm>
              <a:off x="609600" y="3561397"/>
              <a:ext cx="3168352" cy="430887"/>
            </a:xfrm>
            <a:prstGeom prst="rect">
              <a:avLst/>
            </a:prstGeom>
            <a:noFill/>
          </p:spPr>
          <p:txBody>
            <a:bodyPr wrap="square" rtlCol="0">
              <a:spAutoFit/>
            </a:bodyPr>
            <a:lstStyle/>
            <a:p>
              <a:r>
                <a:rPr lang="en-US" sz="2200" b="1" noProof="0" dirty="0">
                  <a:solidFill>
                    <a:srgbClr val="0070C0"/>
                  </a:solidFill>
                </a:rPr>
                <a:t>SLOW STAGE (10</a:t>
              </a:r>
              <a:r>
                <a:rPr lang="en-US" sz="2200" b="1" baseline="30000" noProof="0" dirty="0">
                  <a:solidFill>
                    <a:srgbClr val="0070C0"/>
                  </a:solidFill>
                </a:rPr>
                <a:t>-16</a:t>
              </a:r>
              <a:r>
                <a:rPr lang="en-US" sz="2200" b="1" noProof="0" dirty="0">
                  <a:solidFill>
                    <a:srgbClr val="0070C0"/>
                  </a:solidFill>
                </a:rPr>
                <a:t> s)</a:t>
              </a:r>
            </a:p>
          </p:txBody>
        </p:sp>
        <p:pic>
          <p:nvPicPr>
            <p:cNvPr id="13" name="Picture 12">
              <a:extLst>
                <a:ext uri="{FF2B5EF4-FFF2-40B4-BE49-F238E27FC236}">
                  <a16:creationId xmlns:a16="http://schemas.microsoft.com/office/drawing/2014/main" id="{CD88EC23-5064-0210-49CD-7AAB1C74484C}"/>
                </a:ext>
              </a:extLst>
            </p:cNvPr>
            <p:cNvPicPr>
              <a:picLocks noChangeAspect="1"/>
            </p:cNvPicPr>
            <p:nvPr/>
          </p:nvPicPr>
          <p:blipFill>
            <a:blip r:embed="rId3"/>
            <a:stretch>
              <a:fillRect/>
            </a:stretch>
          </p:blipFill>
          <p:spPr>
            <a:xfrm>
              <a:off x="2207568" y="4166243"/>
              <a:ext cx="2048002" cy="1737475"/>
            </a:xfrm>
            <a:prstGeom prst="rect">
              <a:avLst/>
            </a:prstGeom>
          </p:spPr>
        </p:pic>
        <p:pic>
          <p:nvPicPr>
            <p:cNvPr id="15" name="Picture 14">
              <a:extLst>
                <a:ext uri="{FF2B5EF4-FFF2-40B4-BE49-F238E27FC236}">
                  <a16:creationId xmlns:a16="http://schemas.microsoft.com/office/drawing/2014/main" id="{6E642484-495E-C029-9C5F-9DC1AB1A550C}"/>
                </a:ext>
              </a:extLst>
            </p:cNvPr>
            <p:cNvPicPr>
              <a:picLocks noChangeAspect="1"/>
            </p:cNvPicPr>
            <p:nvPr/>
          </p:nvPicPr>
          <p:blipFill>
            <a:blip r:embed="rId4"/>
            <a:stretch>
              <a:fillRect/>
            </a:stretch>
          </p:blipFill>
          <p:spPr>
            <a:xfrm>
              <a:off x="5593774" y="4124385"/>
              <a:ext cx="1728192" cy="1821189"/>
            </a:xfrm>
            <a:prstGeom prst="rect">
              <a:avLst/>
            </a:prstGeom>
          </p:spPr>
        </p:pic>
        <p:sp>
          <p:nvSpPr>
            <p:cNvPr id="20" name="TextBox 19">
              <a:extLst>
                <a:ext uri="{FF2B5EF4-FFF2-40B4-BE49-F238E27FC236}">
                  <a16:creationId xmlns:a16="http://schemas.microsoft.com/office/drawing/2014/main" id="{FCC52210-37F8-2265-166E-1E1C8DBA4F1F}"/>
                </a:ext>
              </a:extLst>
            </p:cNvPr>
            <p:cNvSpPr txBox="1"/>
            <p:nvPr/>
          </p:nvSpPr>
          <p:spPr bwMode="auto">
            <a:xfrm>
              <a:off x="249560" y="4358875"/>
              <a:ext cx="1944216" cy="1446550"/>
            </a:xfrm>
            <a:prstGeom prst="rect">
              <a:avLst/>
            </a:prstGeom>
            <a:noFill/>
          </p:spPr>
          <p:txBody>
            <a:bodyPr wrap="square" rtlCol="0">
              <a:spAutoFit/>
            </a:bodyPr>
            <a:lstStyle/>
            <a:p>
              <a:r>
                <a:rPr lang="en-US" sz="1600" noProof="0" dirty="0"/>
                <a:t>MeV-scale light fragments from </a:t>
              </a:r>
              <a:r>
                <a:rPr lang="en-US" sz="2000" b="1" noProof="0" dirty="0"/>
                <a:t>evaporation</a:t>
              </a:r>
              <a:r>
                <a:rPr lang="en-US" sz="1600" noProof="0" dirty="0"/>
                <a:t> and photons from </a:t>
              </a:r>
              <a:br>
                <a:rPr lang="en-US" sz="1600" noProof="0" dirty="0"/>
              </a:br>
              <a:r>
                <a:rPr lang="en-US" sz="2000" b="1" noProof="0" dirty="0"/>
                <a:t>γ-deexcitation</a:t>
              </a:r>
              <a:endParaRPr lang="en-US" sz="1600" b="1" noProof="0" dirty="0"/>
            </a:p>
          </p:txBody>
        </p:sp>
        <p:sp>
          <p:nvSpPr>
            <p:cNvPr id="21" name="TextBox 20">
              <a:extLst>
                <a:ext uri="{FF2B5EF4-FFF2-40B4-BE49-F238E27FC236}">
                  <a16:creationId xmlns:a16="http://schemas.microsoft.com/office/drawing/2014/main" id="{562E3BE2-E1FB-18E1-B665-D6FD4B38222A}"/>
                </a:ext>
              </a:extLst>
            </p:cNvPr>
            <p:cNvSpPr txBox="1"/>
            <p:nvPr/>
          </p:nvSpPr>
          <p:spPr bwMode="auto">
            <a:xfrm>
              <a:off x="4409868" y="4261228"/>
              <a:ext cx="1399930" cy="1631216"/>
            </a:xfrm>
            <a:prstGeom prst="rect">
              <a:avLst/>
            </a:prstGeom>
            <a:noFill/>
          </p:spPr>
          <p:txBody>
            <a:bodyPr wrap="square" rtlCol="0">
              <a:spAutoFit/>
            </a:bodyPr>
            <a:lstStyle/>
            <a:p>
              <a:r>
                <a:rPr lang="en-US" sz="1600" noProof="0" dirty="0"/>
                <a:t>Heavier fragments from </a:t>
              </a:r>
              <a:r>
                <a:rPr lang="en-US" sz="2000" b="1" noProof="0" dirty="0"/>
                <a:t>fission</a:t>
              </a:r>
              <a:r>
                <a:rPr lang="en-US" sz="1600" noProof="0" dirty="0"/>
                <a:t> (when possible)</a:t>
              </a:r>
            </a:p>
          </p:txBody>
        </p:sp>
      </p:grpSp>
      <p:grpSp>
        <p:nvGrpSpPr>
          <p:cNvPr id="24" name="Group 23">
            <a:extLst>
              <a:ext uri="{FF2B5EF4-FFF2-40B4-BE49-F238E27FC236}">
                <a16:creationId xmlns:a16="http://schemas.microsoft.com/office/drawing/2014/main" id="{ED9B0992-0F9D-71BD-448B-7A50992E8C89}"/>
              </a:ext>
            </a:extLst>
          </p:cNvPr>
          <p:cNvGrpSpPr/>
          <p:nvPr/>
        </p:nvGrpSpPr>
        <p:grpSpPr>
          <a:xfrm>
            <a:off x="7658530" y="3773779"/>
            <a:ext cx="4283909" cy="2793837"/>
            <a:chOff x="7658530" y="3773779"/>
            <a:chExt cx="4283909" cy="2793837"/>
          </a:xfrm>
        </p:grpSpPr>
        <p:sp>
          <p:nvSpPr>
            <p:cNvPr id="22" name="Rectangle: Rounded Corners 21">
              <a:extLst>
                <a:ext uri="{FF2B5EF4-FFF2-40B4-BE49-F238E27FC236}">
                  <a16:creationId xmlns:a16="http://schemas.microsoft.com/office/drawing/2014/main" id="{DC4D9926-E8E6-BF85-67B2-FB182411049B}"/>
                </a:ext>
              </a:extLst>
            </p:cNvPr>
            <p:cNvSpPr/>
            <p:nvPr/>
          </p:nvSpPr>
          <p:spPr bwMode="auto">
            <a:xfrm>
              <a:off x="7658530" y="3773779"/>
              <a:ext cx="4283909" cy="2423687"/>
            </a:xfrm>
            <a:prstGeom prst="roundRect">
              <a:avLst/>
            </a:prstGeom>
            <a:solidFill>
              <a:schemeClr val="accent2">
                <a:lumMod val="20000"/>
                <a:lumOff val="80000"/>
              </a:schemeClr>
            </a:solid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b="1" noProof="0" dirty="0">
                  <a:solidFill>
                    <a:srgbClr val="FF0000"/>
                  </a:solidFill>
                </a:rPr>
                <a:t>In summary, one gets: </a:t>
              </a:r>
            </a:p>
            <a:p>
              <a:pPr marL="285750" indent="-285750">
                <a:spcAft>
                  <a:spcPts val="600"/>
                </a:spcAft>
                <a:buFont typeface="Wingdings" panose="05000000000000000000" pitchFamily="2" charset="2"/>
                <a:buChar char="§"/>
              </a:pPr>
              <a:r>
                <a:rPr lang="en-US" noProof="0" dirty="0">
                  <a:solidFill>
                    <a:schemeClr val="tx1"/>
                  </a:solidFill>
                </a:rPr>
                <a:t>An energetic hadronic shower from the fast stage*</a:t>
              </a:r>
            </a:p>
            <a:p>
              <a:pPr marL="285750" indent="-285750">
                <a:spcAft>
                  <a:spcPts val="600"/>
                </a:spcAft>
                <a:buFont typeface="Wingdings" panose="05000000000000000000" pitchFamily="2" charset="2"/>
                <a:buChar char="§"/>
              </a:pPr>
              <a:r>
                <a:rPr lang="en-US" noProof="0" dirty="0">
                  <a:solidFill>
                    <a:schemeClr val="tx1"/>
                  </a:solidFill>
                </a:rPr>
                <a:t>MeV-scale fragments and photons</a:t>
              </a:r>
            </a:p>
            <a:p>
              <a:pPr marL="285750" indent="-285750">
                <a:spcAft>
                  <a:spcPts val="600"/>
                </a:spcAft>
                <a:buFont typeface="Wingdings" panose="05000000000000000000" pitchFamily="2" charset="2"/>
                <a:buChar char="§"/>
              </a:pPr>
              <a:r>
                <a:rPr lang="en-US" noProof="0" dirty="0">
                  <a:solidFill>
                    <a:schemeClr val="tx1"/>
                  </a:solidFill>
                </a:rPr>
                <a:t>Optionally, fission products (that may be radioactive, as the residual nuclei)</a:t>
              </a:r>
            </a:p>
          </p:txBody>
        </p:sp>
        <p:sp>
          <p:nvSpPr>
            <p:cNvPr id="23" name="TextBox 22">
              <a:extLst>
                <a:ext uri="{FF2B5EF4-FFF2-40B4-BE49-F238E27FC236}">
                  <a16:creationId xmlns:a16="http://schemas.microsoft.com/office/drawing/2014/main" id="{1D4F40EA-3AA9-143F-2398-63018F033AAD}"/>
                </a:ext>
              </a:extLst>
            </p:cNvPr>
            <p:cNvSpPr txBox="1"/>
            <p:nvPr/>
          </p:nvSpPr>
          <p:spPr>
            <a:xfrm>
              <a:off x="7812384" y="6259839"/>
              <a:ext cx="3505120" cy="307777"/>
            </a:xfrm>
            <a:prstGeom prst="rect">
              <a:avLst/>
            </a:prstGeom>
            <a:noFill/>
          </p:spPr>
          <p:txBody>
            <a:bodyPr wrap="square" rtlCol="0">
              <a:spAutoFit/>
            </a:bodyPr>
            <a:lstStyle/>
            <a:p>
              <a:r>
                <a:rPr lang="en-US" sz="1400" noProof="0" dirty="0"/>
                <a:t>*if the projectile has enough energy</a:t>
              </a:r>
            </a:p>
          </p:txBody>
        </p:sp>
      </p:grpSp>
      <p:sp>
        <p:nvSpPr>
          <p:cNvPr id="7" name="Slide Number Placeholder 6">
            <a:extLst>
              <a:ext uri="{FF2B5EF4-FFF2-40B4-BE49-F238E27FC236}">
                <a16:creationId xmlns:a16="http://schemas.microsoft.com/office/drawing/2014/main" id="{5F3060C1-B53F-308D-3920-81D017B4D2BE}"/>
              </a:ext>
            </a:extLst>
          </p:cNvPr>
          <p:cNvSpPr>
            <a:spLocks noGrp="1"/>
          </p:cNvSpPr>
          <p:nvPr>
            <p:ph type="sldNum" sz="quarter" idx="12"/>
          </p:nvPr>
        </p:nvSpPr>
        <p:spPr/>
        <p:txBody>
          <a:bodyPr/>
          <a:lstStyle/>
          <a:p>
            <a:pPr>
              <a:defRPr/>
            </a:pPr>
            <a:fld id="{8D6C380F-326D-3C40-9EE7-7FBAB0953422}" type="slidenum">
              <a:rPr lang="en-US" noProof="0" smtClean="0"/>
              <a:t>27</a:t>
            </a:fld>
            <a:endParaRPr lang="en-US" noProof="0" dirty="0"/>
          </a:p>
        </p:txBody>
      </p:sp>
      <p:sp>
        <p:nvSpPr>
          <p:cNvPr id="3" name="Date Placeholder 2">
            <a:extLst>
              <a:ext uri="{FF2B5EF4-FFF2-40B4-BE49-F238E27FC236}">
                <a16:creationId xmlns:a16="http://schemas.microsoft.com/office/drawing/2014/main" id="{FF4A3404-C3D0-0C5D-10B6-4A9DA3F4065A}"/>
              </a:ext>
            </a:extLst>
          </p:cNvPr>
          <p:cNvSpPr>
            <a:spLocks noGrp="1"/>
          </p:cNvSpPr>
          <p:nvPr>
            <p:ph type="dt" sz="half" idx="10"/>
          </p:nvPr>
        </p:nvSpPr>
        <p:spPr>
          <a:xfrm>
            <a:off x="3060435" y="6356351"/>
            <a:ext cx="1828144" cy="365125"/>
          </a:xfrm>
        </p:spPr>
        <p:txBody>
          <a:bodyPr/>
          <a:lstStyle/>
          <a:p>
            <a:pPr>
              <a:defRPr/>
            </a:pPr>
            <a:r>
              <a:rPr lang="en-US" noProof="0" dirty="0"/>
              <a:t>04/05/2026</a:t>
            </a:r>
          </a:p>
        </p:txBody>
      </p:sp>
      <p:sp>
        <p:nvSpPr>
          <p:cNvPr id="5" name="Footer Placeholder 3">
            <a:extLst>
              <a:ext uri="{FF2B5EF4-FFF2-40B4-BE49-F238E27FC236}">
                <a16:creationId xmlns:a16="http://schemas.microsoft.com/office/drawing/2014/main" id="{CAEC211D-5940-196F-D269-5AE05F51A9D6}"/>
              </a:ext>
            </a:extLst>
          </p:cNvPr>
          <p:cNvSpPr>
            <a:spLocks noGrp="1"/>
          </p:cNvSpPr>
          <p:nvPr>
            <p:ph type="ftr" sz="quarter" idx="11"/>
          </p:nvPr>
        </p:nvSpPr>
        <p:spPr>
          <a:xfrm>
            <a:off x="4888579" y="6356351"/>
            <a:ext cx="5720652" cy="365125"/>
          </a:xfrm>
        </p:spPr>
        <p:txBody>
          <a:bodyPr/>
          <a:lstStyle/>
          <a:p>
            <a:pPr>
              <a:defRPr/>
            </a:pPr>
            <a:r>
              <a:rPr lang="en-US" noProof="0" dirty="0"/>
              <a:t>D. Calzolari</a:t>
            </a:r>
          </a:p>
        </p:txBody>
      </p:sp>
    </p:spTree>
    <p:extLst>
      <p:ext uri="{BB962C8B-B14F-4D97-AF65-F5344CB8AC3E}">
        <p14:creationId xmlns:p14="http://schemas.microsoft.com/office/powerpoint/2010/main" val="38822127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4205BECE-3214-D33E-23D8-1BDC4A2221A3}"/>
            </a:ext>
          </a:extLst>
        </p:cNvPr>
        <p:cNvGrpSpPr/>
        <p:nvPr/>
      </p:nvGrpSpPr>
      <p:grpSpPr bwMode="auto">
        <a:xfrm>
          <a:off x="0" y="0"/>
          <a:ext cx="0" cy="0"/>
          <a:chOff x="0" y="0"/>
          <a:chExt cx="0" cy="0"/>
        </a:xfrm>
      </p:grpSpPr>
      <p:sp>
        <p:nvSpPr>
          <p:cNvPr id="4" name="Title 1">
            <a:extLst>
              <a:ext uri="{FF2B5EF4-FFF2-40B4-BE49-F238E27FC236}">
                <a16:creationId xmlns:a16="http://schemas.microsoft.com/office/drawing/2014/main" id="{710F0731-E4C4-6939-6CD1-F25AFC9DF7CD}"/>
              </a:ext>
            </a:extLst>
          </p:cNvPr>
          <p:cNvSpPr>
            <a:spLocks noGrp="1"/>
          </p:cNvSpPr>
          <p:nvPr>
            <p:ph type="title"/>
          </p:nvPr>
        </p:nvSpPr>
        <p:spPr bwMode="auto"/>
        <p:txBody>
          <a:bodyPr/>
          <a:lstStyle/>
          <a:p>
            <a:pPr>
              <a:defRPr/>
            </a:pPr>
            <a:r>
              <a:rPr lang="en-US" noProof="0" dirty="0"/>
              <a:t>Focus on neutron interactions</a:t>
            </a:r>
          </a:p>
        </p:txBody>
      </p:sp>
      <p:sp>
        <p:nvSpPr>
          <p:cNvPr id="9" name="TextBox 8">
            <a:extLst>
              <a:ext uri="{FF2B5EF4-FFF2-40B4-BE49-F238E27FC236}">
                <a16:creationId xmlns:a16="http://schemas.microsoft.com/office/drawing/2014/main" id="{4D887383-49E6-AD7D-DB57-40DA578140BA}"/>
              </a:ext>
            </a:extLst>
          </p:cNvPr>
          <p:cNvSpPr txBox="1"/>
          <p:nvPr/>
        </p:nvSpPr>
        <p:spPr bwMode="auto">
          <a:xfrm>
            <a:off x="636280" y="1176608"/>
            <a:ext cx="6611848" cy="2616101"/>
          </a:xfrm>
          <a:prstGeom prst="rect">
            <a:avLst/>
          </a:prstGeom>
          <a:noFill/>
        </p:spPr>
        <p:txBody>
          <a:bodyPr wrap="square" rtlCol="0">
            <a:spAutoFit/>
          </a:bodyPr>
          <a:lstStyle/>
          <a:p>
            <a:pPr marL="285750" indent="-285750">
              <a:spcAft>
                <a:spcPts val="600"/>
              </a:spcAft>
              <a:buClr>
                <a:schemeClr val="accent4"/>
              </a:buClr>
              <a:buFont typeface="Wingdings" panose="05000000000000000000" pitchFamily="2" charset="2"/>
              <a:buChar char="§"/>
            </a:pPr>
            <a:r>
              <a:rPr lang="en-US" noProof="0" dirty="0"/>
              <a:t>Neutrons are hadrons with unique features: </a:t>
            </a:r>
          </a:p>
          <a:p>
            <a:pPr marL="742950" lvl="1" indent="-285750">
              <a:spcAft>
                <a:spcPts val="600"/>
              </a:spcAft>
              <a:buClr>
                <a:schemeClr val="accent4"/>
              </a:buClr>
              <a:buFont typeface="Wingdings" panose="05000000000000000000" pitchFamily="2" charset="2"/>
              <a:buChar char="§"/>
            </a:pPr>
            <a:r>
              <a:rPr lang="en-US" b="1" noProof="0" dirty="0"/>
              <a:t>Long half-life (&gt;10 minutes) </a:t>
            </a:r>
            <a:r>
              <a:rPr lang="en-US" noProof="0" dirty="0"/>
              <a:t>→ effectively stable</a:t>
            </a:r>
          </a:p>
          <a:p>
            <a:pPr marL="742950" lvl="1" indent="-285750">
              <a:spcAft>
                <a:spcPts val="600"/>
              </a:spcAft>
              <a:buClr>
                <a:schemeClr val="accent4"/>
              </a:buClr>
              <a:buFont typeface="Wingdings" panose="05000000000000000000" pitchFamily="2" charset="2"/>
              <a:buChar char="§"/>
            </a:pPr>
            <a:r>
              <a:rPr lang="en-US" b="1" noProof="0" dirty="0"/>
              <a:t>No charge </a:t>
            </a:r>
            <a:r>
              <a:rPr lang="en-US" noProof="0" dirty="0"/>
              <a:t>→ no Coulomb force</a:t>
            </a:r>
          </a:p>
          <a:p>
            <a:pPr marL="285750" indent="-285750">
              <a:spcAft>
                <a:spcPts val="600"/>
              </a:spcAft>
              <a:buClr>
                <a:schemeClr val="accent4"/>
              </a:buClr>
              <a:buFont typeface="Wingdings" panose="05000000000000000000" pitchFamily="2" charset="2"/>
              <a:buChar char="§"/>
            </a:pPr>
            <a:r>
              <a:rPr lang="en-US" noProof="0" dirty="0"/>
              <a:t>They travel long distances through matter, and they undergo a </a:t>
            </a:r>
            <a:r>
              <a:rPr lang="en-US" b="1" noProof="0" dirty="0"/>
              <a:t>moderation</a:t>
            </a:r>
            <a:r>
              <a:rPr lang="en-US" noProof="0" dirty="0"/>
              <a:t> process, i.e., they progressively lose their energy via a sequence of elastic nuclear interactions </a:t>
            </a:r>
          </a:p>
          <a:p>
            <a:pPr marL="285750" indent="-285750">
              <a:spcAft>
                <a:spcPts val="600"/>
              </a:spcAft>
              <a:buClr>
                <a:schemeClr val="accent4"/>
              </a:buClr>
              <a:buFont typeface="Wingdings" panose="05000000000000000000" pitchFamily="2" charset="2"/>
              <a:buChar char="§"/>
            </a:pPr>
            <a:r>
              <a:rPr lang="en-US" noProof="0" dirty="0"/>
              <a:t>Eventually they can </a:t>
            </a:r>
            <a:r>
              <a:rPr lang="en-US" b="1" noProof="0" dirty="0"/>
              <a:t>thermalize</a:t>
            </a:r>
            <a:r>
              <a:rPr lang="en-US" noProof="0" dirty="0"/>
              <a:t>, i.e., their kinetic energy can drop to the thermal scale (≈25 </a:t>
            </a:r>
            <a:r>
              <a:rPr lang="en-US" noProof="0" dirty="0" err="1"/>
              <a:t>meV</a:t>
            </a:r>
            <a:r>
              <a:rPr lang="en-US" noProof="0" dirty="0"/>
              <a:t> at room temperature)</a:t>
            </a:r>
          </a:p>
        </p:txBody>
      </p:sp>
      <p:grpSp>
        <p:nvGrpSpPr>
          <p:cNvPr id="39" name="Group 38">
            <a:extLst>
              <a:ext uri="{FF2B5EF4-FFF2-40B4-BE49-F238E27FC236}">
                <a16:creationId xmlns:a16="http://schemas.microsoft.com/office/drawing/2014/main" id="{35951F41-D79B-87B7-D109-909BA8897807}"/>
              </a:ext>
            </a:extLst>
          </p:cNvPr>
          <p:cNvGrpSpPr/>
          <p:nvPr/>
        </p:nvGrpSpPr>
        <p:grpSpPr>
          <a:xfrm>
            <a:off x="239258" y="3858236"/>
            <a:ext cx="6995982" cy="2307069"/>
            <a:chOff x="239258" y="3858236"/>
            <a:chExt cx="6995982" cy="2307069"/>
          </a:xfrm>
        </p:grpSpPr>
        <p:grpSp>
          <p:nvGrpSpPr>
            <p:cNvPr id="33" name="Group 32">
              <a:extLst>
                <a:ext uri="{FF2B5EF4-FFF2-40B4-BE49-F238E27FC236}">
                  <a16:creationId xmlns:a16="http://schemas.microsoft.com/office/drawing/2014/main" id="{53277C99-09FA-E7A6-C29F-15A3DD4C00E4}"/>
                </a:ext>
              </a:extLst>
            </p:cNvPr>
            <p:cNvGrpSpPr/>
            <p:nvPr/>
          </p:nvGrpSpPr>
          <p:grpSpPr>
            <a:xfrm>
              <a:off x="636280" y="3858236"/>
              <a:ext cx="6598960" cy="2307068"/>
              <a:chOff x="636280" y="3858236"/>
              <a:chExt cx="6598960" cy="2307068"/>
            </a:xfrm>
          </p:grpSpPr>
          <p:sp>
            <p:nvSpPr>
              <p:cNvPr id="10" name="TextBox 9">
                <a:extLst>
                  <a:ext uri="{FF2B5EF4-FFF2-40B4-BE49-F238E27FC236}">
                    <a16:creationId xmlns:a16="http://schemas.microsoft.com/office/drawing/2014/main" id="{BBF09EA7-2A40-DC2E-209D-091A707FA2C4}"/>
                  </a:ext>
                </a:extLst>
              </p:cNvPr>
              <p:cNvSpPr txBox="1"/>
              <p:nvPr/>
            </p:nvSpPr>
            <p:spPr>
              <a:xfrm>
                <a:off x="1205421" y="3858236"/>
                <a:ext cx="5538172" cy="369332"/>
              </a:xfrm>
              <a:prstGeom prst="rect">
                <a:avLst/>
              </a:prstGeom>
              <a:noFill/>
            </p:spPr>
            <p:txBody>
              <a:bodyPr wrap="square" rtlCol="0">
                <a:spAutoFit/>
              </a:bodyPr>
              <a:lstStyle/>
              <a:p>
                <a:r>
                  <a:rPr lang="en-US" b="1" noProof="0" dirty="0">
                    <a:solidFill>
                      <a:schemeClr val="accent4"/>
                    </a:solidFill>
                  </a:rPr>
                  <a:t>TYPICAL NEUTRON CROSS SECTION PATTERN:</a:t>
                </a:r>
              </a:p>
            </p:txBody>
          </p:sp>
          <p:grpSp>
            <p:nvGrpSpPr>
              <p:cNvPr id="30" name="Group 29">
                <a:extLst>
                  <a:ext uri="{FF2B5EF4-FFF2-40B4-BE49-F238E27FC236}">
                    <a16:creationId xmlns:a16="http://schemas.microsoft.com/office/drawing/2014/main" id="{F869E9A5-CE7F-7074-9A8E-9B648C9A378E}"/>
                  </a:ext>
                </a:extLst>
              </p:cNvPr>
              <p:cNvGrpSpPr/>
              <p:nvPr/>
            </p:nvGrpSpPr>
            <p:grpSpPr>
              <a:xfrm>
                <a:off x="636280" y="4293096"/>
                <a:ext cx="2147352" cy="1872208"/>
                <a:chOff x="636280" y="4293096"/>
                <a:chExt cx="2147352" cy="1872208"/>
              </a:xfrm>
            </p:grpSpPr>
            <p:sp>
              <p:nvSpPr>
                <p:cNvPr id="12" name="Rectangle: Rounded Corners 11">
                  <a:extLst>
                    <a:ext uri="{FF2B5EF4-FFF2-40B4-BE49-F238E27FC236}">
                      <a16:creationId xmlns:a16="http://schemas.microsoft.com/office/drawing/2014/main" id="{5CD64BD6-3E5D-505D-6DD7-A8C91E6B3196}"/>
                    </a:ext>
                  </a:extLst>
                </p:cNvPr>
                <p:cNvSpPr/>
                <p:nvPr/>
              </p:nvSpPr>
              <p:spPr bwMode="auto">
                <a:xfrm>
                  <a:off x="636280" y="4293096"/>
                  <a:ext cx="2147352" cy="1872208"/>
                </a:xfrm>
                <a:prstGeom prst="roundRect">
                  <a:avLst/>
                </a:prstGeom>
                <a:solidFill>
                  <a:schemeClr val="accent2">
                    <a:lumMod val="20000"/>
                    <a:lumOff val="80000"/>
                  </a:schemeClr>
                </a:solid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dirty="0"/>
                </a:p>
              </p:txBody>
            </p:sp>
            <p:sp>
              <p:nvSpPr>
                <p:cNvPr id="27" name="TextBox 26">
                  <a:extLst>
                    <a:ext uri="{FF2B5EF4-FFF2-40B4-BE49-F238E27FC236}">
                      <a16:creationId xmlns:a16="http://schemas.microsoft.com/office/drawing/2014/main" id="{F2A90492-E869-C12C-8561-A8F255A458B5}"/>
                    </a:ext>
                  </a:extLst>
                </p:cNvPr>
                <p:cNvSpPr txBox="1"/>
                <p:nvPr/>
              </p:nvSpPr>
              <p:spPr>
                <a:xfrm>
                  <a:off x="855879" y="4358623"/>
                  <a:ext cx="1711729" cy="369332"/>
                </a:xfrm>
                <a:prstGeom prst="rect">
                  <a:avLst/>
                </a:prstGeom>
                <a:noFill/>
              </p:spPr>
              <p:txBody>
                <a:bodyPr wrap="square" rtlCol="0">
                  <a:spAutoFit/>
                </a:bodyPr>
                <a:lstStyle/>
                <a:p>
                  <a:r>
                    <a:rPr lang="en-US" b="1" noProof="0" dirty="0">
                      <a:solidFill>
                        <a:srgbClr val="FF0000"/>
                      </a:solidFill>
                    </a:rPr>
                    <a:t>Low-E (≲ eV)*</a:t>
                  </a:r>
                </a:p>
              </p:txBody>
            </p:sp>
          </p:grpSp>
          <p:grpSp>
            <p:nvGrpSpPr>
              <p:cNvPr id="31" name="Group 30">
                <a:extLst>
                  <a:ext uri="{FF2B5EF4-FFF2-40B4-BE49-F238E27FC236}">
                    <a16:creationId xmlns:a16="http://schemas.microsoft.com/office/drawing/2014/main" id="{F0FAC70B-EBAF-2759-2E72-A38342716049}"/>
                  </a:ext>
                </a:extLst>
              </p:cNvPr>
              <p:cNvGrpSpPr/>
              <p:nvPr/>
            </p:nvGrpSpPr>
            <p:grpSpPr>
              <a:xfrm>
                <a:off x="2855640" y="4293096"/>
                <a:ext cx="2147352" cy="1872208"/>
                <a:chOff x="2855640" y="4293096"/>
                <a:chExt cx="2147352" cy="1872208"/>
              </a:xfrm>
            </p:grpSpPr>
            <p:sp>
              <p:nvSpPr>
                <p:cNvPr id="14" name="Rectangle: Rounded Corners 13">
                  <a:extLst>
                    <a:ext uri="{FF2B5EF4-FFF2-40B4-BE49-F238E27FC236}">
                      <a16:creationId xmlns:a16="http://schemas.microsoft.com/office/drawing/2014/main" id="{BB2A5C65-6F03-B696-9081-95E617E71ED1}"/>
                    </a:ext>
                  </a:extLst>
                </p:cNvPr>
                <p:cNvSpPr/>
                <p:nvPr/>
              </p:nvSpPr>
              <p:spPr bwMode="auto">
                <a:xfrm>
                  <a:off x="2855640" y="4293096"/>
                  <a:ext cx="2147352" cy="1872208"/>
                </a:xfrm>
                <a:prstGeom prst="roundRect">
                  <a:avLst/>
                </a:prstGeom>
                <a:solidFill>
                  <a:schemeClr val="accent1">
                    <a:lumMod val="20000"/>
                    <a:lumOff val="80000"/>
                  </a:schemeClr>
                </a:solid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dirty="0"/>
                </a:p>
              </p:txBody>
            </p:sp>
            <p:sp>
              <p:nvSpPr>
                <p:cNvPr id="28" name="TextBox 27">
                  <a:extLst>
                    <a:ext uri="{FF2B5EF4-FFF2-40B4-BE49-F238E27FC236}">
                      <a16:creationId xmlns:a16="http://schemas.microsoft.com/office/drawing/2014/main" id="{BB72C41A-008E-99ED-FB6B-009B048673E9}"/>
                    </a:ext>
                  </a:extLst>
                </p:cNvPr>
                <p:cNvSpPr txBox="1"/>
                <p:nvPr/>
              </p:nvSpPr>
              <p:spPr bwMode="auto">
                <a:xfrm>
                  <a:off x="3023601" y="4344879"/>
                  <a:ext cx="1811429" cy="369332"/>
                </a:xfrm>
                <a:prstGeom prst="rect">
                  <a:avLst/>
                </a:prstGeom>
                <a:noFill/>
              </p:spPr>
              <p:txBody>
                <a:bodyPr wrap="square" rtlCol="0">
                  <a:spAutoFit/>
                </a:bodyPr>
                <a:lstStyle/>
                <a:p>
                  <a:r>
                    <a:rPr lang="en-US" b="1" noProof="0" dirty="0">
                      <a:solidFill>
                        <a:srgbClr val="002060"/>
                      </a:solidFill>
                    </a:rPr>
                    <a:t>eV-MeV range*</a:t>
                  </a:r>
                </a:p>
              </p:txBody>
            </p:sp>
          </p:grpSp>
          <p:grpSp>
            <p:nvGrpSpPr>
              <p:cNvPr id="32" name="Group 31">
                <a:extLst>
                  <a:ext uri="{FF2B5EF4-FFF2-40B4-BE49-F238E27FC236}">
                    <a16:creationId xmlns:a16="http://schemas.microsoft.com/office/drawing/2014/main" id="{B810DD56-D462-F145-9657-D3E3C2EF727A}"/>
                  </a:ext>
                </a:extLst>
              </p:cNvPr>
              <p:cNvGrpSpPr/>
              <p:nvPr/>
            </p:nvGrpSpPr>
            <p:grpSpPr>
              <a:xfrm>
                <a:off x="5087888" y="4279352"/>
                <a:ext cx="2147352" cy="1872208"/>
                <a:chOff x="5087888" y="4279352"/>
                <a:chExt cx="2147352" cy="1872208"/>
              </a:xfrm>
            </p:grpSpPr>
            <p:sp>
              <p:nvSpPr>
                <p:cNvPr id="19" name="Rectangle: Rounded Corners 18">
                  <a:extLst>
                    <a:ext uri="{FF2B5EF4-FFF2-40B4-BE49-F238E27FC236}">
                      <a16:creationId xmlns:a16="http://schemas.microsoft.com/office/drawing/2014/main" id="{DC917EA8-4F4C-EC90-7DEB-6EA7F702EC75}"/>
                    </a:ext>
                  </a:extLst>
                </p:cNvPr>
                <p:cNvSpPr/>
                <p:nvPr/>
              </p:nvSpPr>
              <p:spPr bwMode="auto">
                <a:xfrm>
                  <a:off x="5087888" y="4279352"/>
                  <a:ext cx="2147352" cy="1872208"/>
                </a:xfrm>
                <a:prstGeom prst="roundRect">
                  <a:avLst/>
                </a:prstGeom>
                <a:solidFill>
                  <a:schemeClr val="accent6">
                    <a:lumMod val="40000"/>
                    <a:lumOff val="60000"/>
                  </a:schemeClr>
                </a:solid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dirty="0"/>
                </a:p>
              </p:txBody>
            </p:sp>
            <p:sp>
              <p:nvSpPr>
                <p:cNvPr id="29" name="TextBox 28">
                  <a:extLst>
                    <a:ext uri="{FF2B5EF4-FFF2-40B4-BE49-F238E27FC236}">
                      <a16:creationId xmlns:a16="http://schemas.microsoft.com/office/drawing/2014/main" id="{517C61E2-F373-D782-106B-FBE0A04FB0F9}"/>
                    </a:ext>
                  </a:extLst>
                </p:cNvPr>
                <p:cNvSpPr txBox="1"/>
                <p:nvPr/>
              </p:nvSpPr>
              <p:spPr bwMode="auto">
                <a:xfrm>
                  <a:off x="5269695" y="4344879"/>
                  <a:ext cx="1873795" cy="369332"/>
                </a:xfrm>
                <a:prstGeom prst="rect">
                  <a:avLst/>
                </a:prstGeom>
                <a:noFill/>
              </p:spPr>
              <p:txBody>
                <a:bodyPr wrap="square" rtlCol="0">
                  <a:spAutoFit/>
                </a:bodyPr>
                <a:lstStyle/>
                <a:p>
                  <a:r>
                    <a:rPr lang="en-US" b="1" noProof="0" dirty="0">
                      <a:solidFill>
                        <a:srgbClr val="00B050"/>
                      </a:solidFill>
                    </a:rPr>
                    <a:t>High-E (&gt;MeV)*</a:t>
                  </a:r>
                </a:p>
              </p:txBody>
            </p:sp>
          </p:grpSp>
        </p:grpSp>
        <p:sp>
          <p:nvSpPr>
            <p:cNvPr id="34" name="TextBox 33">
              <a:extLst>
                <a:ext uri="{FF2B5EF4-FFF2-40B4-BE49-F238E27FC236}">
                  <a16:creationId xmlns:a16="http://schemas.microsoft.com/office/drawing/2014/main" id="{C1282DCE-CA2A-C086-74F4-80DDAE26116C}"/>
                </a:ext>
              </a:extLst>
            </p:cNvPr>
            <p:cNvSpPr txBox="1"/>
            <p:nvPr/>
          </p:nvSpPr>
          <p:spPr>
            <a:xfrm>
              <a:off x="726290" y="4786364"/>
              <a:ext cx="1967332" cy="1200329"/>
            </a:xfrm>
            <a:prstGeom prst="rect">
              <a:avLst/>
            </a:prstGeom>
            <a:noFill/>
          </p:spPr>
          <p:txBody>
            <a:bodyPr wrap="square" rtlCol="0">
              <a:spAutoFit/>
            </a:bodyPr>
            <a:lstStyle/>
            <a:p>
              <a:pPr algn="ctr"/>
              <a:r>
                <a:rPr lang="en-US" noProof="0" dirty="0"/>
                <a:t>σ decreases with E (σ≈1/v), n capture reactions take place</a:t>
              </a:r>
            </a:p>
          </p:txBody>
        </p:sp>
        <p:sp>
          <p:nvSpPr>
            <p:cNvPr id="35" name="TextBox 34">
              <a:extLst>
                <a:ext uri="{FF2B5EF4-FFF2-40B4-BE49-F238E27FC236}">
                  <a16:creationId xmlns:a16="http://schemas.microsoft.com/office/drawing/2014/main" id="{C03816BE-D21F-0618-A6B6-99E4A1198100}"/>
                </a:ext>
              </a:extLst>
            </p:cNvPr>
            <p:cNvSpPr txBox="1"/>
            <p:nvPr/>
          </p:nvSpPr>
          <p:spPr bwMode="auto">
            <a:xfrm>
              <a:off x="2921247" y="4647864"/>
              <a:ext cx="1967332" cy="1477328"/>
            </a:xfrm>
            <a:prstGeom prst="rect">
              <a:avLst/>
            </a:prstGeom>
            <a:noFill/>
          </p:spPr>
          <p:txBody>
            <a:bodyPr wrap="square" rtlCol="0">
              <a:spAutoFit/>
            </a:bodyPr>
            <a:lstStyle/>
            <a:p>
              <a:pPr algn="ctr"/>
              <a:r>
                <a:rPr lang="en-US" noProof="0" dirty="0"/>
                <a:t>Resonances are present, varying with the target nucleus (difficult to model)</a:t>
              </a:r>
            </a:p>
          </p:txBody>
        </p:sp>
        <p:sp>
          <p:nvSpPr>
            <p:cNvPr id="36" name="TextBox 35">
              <a:extLst>
                <a:ext uri="{FF2B5EF4-FFF2-40B4-BE49-F238E27FC236}">
                  <a16:creationId xmlns:a16="http://schemas.microsoft.com/office/drawing/2014/main" id="{420A55D1-B3B8-0D3A-3911-CA0545A95360}"/>
                </a:ext>
              </a:extLst>
            </p:cNvPr>
            <p:cNvSpPr txBox="1"/>
            <p:nvPr/>
          </p:nvSpPr>
          <p:spPr bwMode="auto">
            <a:xfrm>
              <a:off x="5177898" y="4647864"/>
              <a:ext cx="1967332" cy="1200329"/>
            </a:xfrm>
            <a:prstGeom prst="rect">
              <a:avLst/>
            </a:prstGeom>
            <a:noFill/>
          </p:spPr>
          <p:txBody>
            <a:bodyPr wrap="square" rtlCol="0">
              <a:spAutoFit/>
            </a:bodyPr>
            <a:lstStyle/>
            <a:p>
              <a:pPr algn="ctr"/>
              <a:r>
                <a:rPr lang="en-US" noProof="0" dirty="0"/>
                <a:t>The </a:t>
              </a:r>
              <a:r>
                <a:rPr lang="en-US" noProof="0" dirty="0" err="1"/>
                <a:t>behaviour</a:t>
              </a:r>
              <a:r>
                <a:rPr lang="en-US" noProof="0" dirty="0"/>
                <a:t> becomes similar to the one of the other hadrons</a:t>
              </a:r>
            </a:p>
          </p:txBody>
        </p:sp>
        <p:sp>
          <p:nvSpPr>
            <p:cNvPr id="37" name="TextBox 36">
              <a:extLst>
                <a:ext uri="{FF2B5EF4-FFF2-40B4-BE49-F238E27FC236}">
                  <a16:creationId xmlns:a16="http://schemas.microsoft.com/office/drawing/2014/main" id="{55EA340B-74DF-B9F2-A5A3-5DF3D932E939}"/>
                </a:ext>
              </a:extLst>
            </p:cNvPr>
            <p:cNvSpPr txBox="1"/>
            <p:nvPr/>
          </p:nvSpPr>
          <p:spPr>
            <a:xfrm rot="16200000">
              <a:off x="-575722" y="5042548"/>
              <a:ext cx="1937737" cy="307777"/>
            </a:xfrm>
            <a:prstGeom prst="rect">
              <a:avLst/>
            </a:prstGeom>
            <a:noFill/>
          </p:spPr>
          <p:txBody>
            <a:bodyPr wrap="square" rtlCol="0">
              <a:spAutoFit/>
            </a:bodyPr>
            <a:lstStyle/>
            <a:p>
              <a:r>
                <a:rPr lang="en-US" sz="1400" noProof="0" dirty="0"/>
                <a:t>*highly variable with A</a:t>
              </a:r>
            </a:p>
          </p:txBody>
        </p:sp>
      </p:grpSp>
      <p:grpSp>
        <p:nvGrpSpPr>
          <p:cNvPr id="44" name="Group 43">
            <a:extLst>
              <a:ext uri="{FF2B5EF4-FFF2-40B4-BE49-F238E27FC236}">
                <a16:creationId xmlns:a16="http://schemas.microsoft.com/office/drawing/2014/main" id="{340E9810-D18C-2ADE-4845-E199610C1690}"/>
              </a:ext>
            </a:extLst>
          </p:cNvPr>
          <p:cNvGrpSpPr/>
          <p:nvPr/>
        </p:nvGrpSpPr>
        <p:grpSpPr>
          <a:xfrm>
            <a:off x="7410194" y="1105422"/>
            <a:ext cx="4598675" cy="5094839"/>
            <a:chOff x="7410194" y="1105422"/>
            <a:chExt cx="4598675" cy="5094839"/>
          </a:xfrm>
        </p:grpSpPr>
        <p:pic>
          <p:nvPicPr>
            <p:cNvPr id="7" name="Picture 6">
              <a:extLst>
                <a:ext uri="{FF2B5EF4-FFF2-40B4-BE49-F238E27FC236}">
                  <a16:creationId xmlns:a16="http://schemas.microsoft.com/office/drawing/2014/main" id="{8B6AC8CF-792A-FD74-066C-06C1B72A8C01}"/>
                </a:ext>
              </a:extLst>
            </p:cNvPr>
            <p:cNvPicPr>
              <a:picLocks noChangeAspect="1"/>
            </p:cNvPicPr>
            <p:nvPr/>
          </p:nvPicPr>
          <p:blipFill>
            <a:blip r:embed="rId2"/>
            <a:stretch>
              <a:fillRect/>
            </a:stretch>
          </p:blipFill>
          <p:spPr>
            <a:xfrm>
              <a:off x="7410194" y="1105422"/>
              <a:ext cx="4258603" cy="5094839"/>
            </a:xfrm>
            <a:prstGeom prst="rect">
              <a:avLst/>
            </a:prstGeom>
          </p:spPr>
        </p:pic>
        <p:sp>
          <p:nvSpPr>
            <p:cNvPr id="40" name="TextBox 39">
              <a:extLst>
                <a:ext uri="{FF2B5EF4-FFF2-40B4-BE49-F238E27FC236}">
                  <a16:creationId xmlns:a16="http://schemas.microsoft.com/office/drawing/2014/main" id="{FD7EF6FB-6663-DF0F-E441-BBBB34601535}"/>
                </a:ext>
              </a:extLst>
            </p:cNvPr>
            <p:cNvSpPr txBox="1"/>
            <p:nvPr/>
          </p:nvSpPr>
          <p:spPr>
            <a:xfrm>
              <a:off x="10856741" y="5358407"/>
              <a:ext cx="1152128" cy="461665"/>
            </a:xfrm>
            <a:prstGeom prst="rect">
              <a:avLst/>
            </a:prstGeom>
            <a:noFill/>
          </p:spPr>
          <p:txBody>
            <a:bodyPr wrap="square" rtlCol="0">
              <a:spAutoFit/>
            </a:bodyPr>
            <a:lstStyle/>
            <a:p>
              <a:r>
                <a:rPr lang="en-US" sz="1200" b="1" noProof="0" dirty="0"/>
                <a:t>&gt;MeV region not shown</a:t>
              </a:r>
            </a:p>
          </p:txBody>
        </p:sp>
        <p:cxnSp>
          <p:nvCxnSpPr>
            <p:cNvPr id="42" name="Straight Arrow Connector 41">
              <a:extLst>
                <a:ext uri="{FF2B5EF4-FFF2-40B4-BE49-F238E27FC236}">
                  <a16:creationId xmlns:a16="http://schemas.microsoft.com/office/drawing/2014/main" id="{D8FE45E8-9F3E-343B-EF17-5FC84C5D1DC3}"/>
                </a:ext>
              </a:extLst>
            </p:cNvPr>
            <p:cNvCxnSpPr>
              <a:cxnSpLocks/>
            </p:cNvCxnSpPr>
            <p:nvPr/>
          </p:nvCxnSpPr>
          <p:spPr bwMode="auto">
            <a:xfrm>
              <a:off x="10200456" y="5589240"/>
              <a:ext cx="691808" cy="0"/>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3" name="Slide Number Placeholder 2">
            <a:extLst>
              <a:ext uri="{FF2B5EF4-FFF2-40B4-BE49-F238E27FC236}">
                <a16:creationId xmlns:a16="http://schemas.microsoft.com/office/drawing/2014/main" id="{D574DCA6-EC96-FDB4-D92D-9F0119C1AB5F}"/>
              </a:ext>
            </a:extLst>
          </p:cNvPr>
          <p:cNvSpPr>
            <a:spLocks noGrp="1"/>
          </p:cNvSpPr>
          <p:nvPr>
            <p:ph type="sldNum" sz="quarter" idx="12"/>
          </p:nvPr>
        </p:nvSpPr>
        <p:spPr/>
        <p:txBody>
          <a:bodyPr/>
          <a:lstStyle/>
          <a:p>
            <a:pPr>
              <a:defRPr/>
            </a:pPr>
            <a:fld id="{8D6C380F-326D-3C40-9EE7-7FBAB0953422}" type="slidenum">
              <a:rPr lang="en-US" noProof="0" smtClean="0"/>
              <a:t>28</a:t>
            </a:fld>
            <a:endParaRPr lang="en-US" noProof="0" dirty="0"/>
          </a:p>
        </p:txBody>
      </p:sp>
      <p:sp>
        <p:nvSpPr>
          <p:cNvPr id="2" name="Date Placeholder 2">
            <a:extLst>
              <a:ext uri="{FF2B5EF4-FFF2-40B4-BE49-F238E27FC236}">
                <a16:creationId xmlns:a16="http://schemas.microsoft.com/office/drawing/2014/main" id="{9C1E5DA2-1845-A14A-0388-30C370027EA0}"/>
              </a:ext>
            </a:extLst>
          </p:cNvPr>
          <p:cNvSpPr>
            <a:spLocks noGrp="1"/>
          </p:cNvSpPr>
          <p:nvPr>
            <p:ph type="dt" sz="half" idx="10"/>
          </p:nvPr>
        </p:nvSpPr>
        <p:spPr>
          <a:xfrm>
            <a:off x="3060435" y="6356351"/>
            <a:ext cx="1828144" cy="365125"/>
          </a:xfrm>
        </p:spPr>
        <p:txBody>
          <a:bodyPr/>
          <a:lstStyle/>
          <a:p>
            <a:pPr>
              <a:defRPr/>
            </a:pPr>
            <a:r>
              <a:rPr lang="en-US" noProof="0" dirty="0"/>
              <a:t>04/05/2026</a:t>
            </a:r>
          </a:p>
        </p:txBody>
      </p:sp>
      <p:sp>
        <p:nvSpPr>
          <p:cNvPr id="5" name="Footer Placeholder 3">
            <a:extLst>
              <a:ext uri="{FF2B5EF4-FFF2-40B4-BE49-F238E27FC236}">
                <a16:creationId xmlns:a16="http://schemas.microsoft.com/office/drawing/2014/main" id="{C7DCF52F-63CF-8B89-D451-7CBE1D893A2A}"/>
              </a:ext>
            </a:extLst>
          </p:cNvPr>
          <p:cNvSpPr>
            <a:spLocks noGrp="1"/>
          </p:cNvSpPr>
          <p:nvPr>
            <p:ph type="ftr" sz="quarter" idx="11"/>
          </p:nvPr>
        </p:nvSpPr>
        <p:spPr>
          <a:xfrm>
            <a:off x="4888579" y="6356351"/>
            <a:ext cx="5720652" cy="365125"/>
          </a:xfrm>
        </p:spPr>
        <p:txBody>
          <a:bodyPr/>
          <a:lstStyle/>
          <a:p>
            <a:pPr>
              <a:defRPr/>
            </a:pPr>
            <a:r>
              <a:rPr lang="en-US" noProof="0" dirty="0"/>
              <a:t>D. Calzolari</a:t>
            </a:r>
          </a:p>
        </p:txBody>
      </p:sp>
    </p:spTree>
    <p:extLst>
      <p:ext uri="{BB962C8B-B14F-4D97-AF65-F5344CB8AC3E}">
        <p14:creationId xmlns:p14="http://schemas.microsoft.com/office/powerpoint/2010/main" val="36479072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59B77DE9-46F8-B69A-1FA1-BD0C726DFC4A}"/>
            </a:ext>
          </a:extLst>
        </p:cNvPr>
        <p:cNvGrpSpPr/>
        <p:nvPr/>
      </p:nvGrpSpPr>
      <p:grpSpPr bwMode="auto">
        <a:xfrm>
          <a:off x="0" y="0"/>
          <a:ext cx="0" cy="0"/>
          <a:chOff x="0" y="0"/>
          <a:chExt cx="0" cy="0"/>
        </a:xfrm>
      </p:grpSpPr>
      <p:pic>
        <p:nvPicPr>
          <p:cNvPr id="12" name="Picture 11">
            <a:extLst>
              <a:ext uri="{FF2B5EF4-FFF2-40B4-BE49-F238E27FC236}">
                <a16:creationId xmlns:a16="http://schemas.microsoft.com/office/drawing/2014/main" id="{1E10453F-9A3A-9464-1DBE-418B1C56391B}"/>
              </a:ext>
            </a:extLst>
          </p:cNvPr>
          <p:cNvPicPr>
            <a:picLocks noChangeAspect="1"/>
          </p:cNvPicPr>
          <p:nvPr/>
        </p:nvPicPr>
        <p:blipFill>
          <a:blip r:embed="rId2"/>
          <a:stretch>
            <a:fillRect/>
          </a:stretch>
        </p:blipFill>
        <p:spPr>
          <a:xfrm>
            <a:off x="6111118" y="1700808"/>
            <a:ext cx="5945562" cy="3992550"/>
          </a:xfrm>
          <a:prstGeom prst="rect">
            <a:avLst/>
          </a:prstGeom>
        </p:spPr>
      </p:pic>
      <p:sp>
        <p:nvSpPr>
          <p:cNvPr id="4" name="Title 1">
            <a:extLst>
              <a:ext uri="{FF2B5EF4-FFF2-40B4-BE49-F238E27FC236}">
                <a16:creationId xmlns:a16="http://schemas.microsoft.com/office/drawing/2014/main" id="{EC29E3F9-6F92-436A-5B3A-261B9600A2A4}"/>
              </a:ext>
            </a:extLst>
          </p:cNvPr>
          <p:cNvSpPr>
            <a:spLocks noGrp="1"/>
          </p:cNvSpPr>
          <p:nvPr>
            <p:ph type="title"/>
          </p:nvPr>
        </p:nvSpPr>
        <p:spPr bwMode="auto"/>
        <p:txBody>
          <a:bodyPr/>
          <a:lstStyle/>
          <a:p>
            <a:pPr>
              <a:defRPr/>
            </a:pPr>
            <a:r>
              <a:rPr lang="en-US" noProof="0" dirty="0"/>
              <a:t>High-energy e</a:t>
            </a:r>
            <a:r>
              <a:rPr lang="en-US" baseline="30000" noProof="0" dirty="0"/>
              <a:t>+/-</a:t>
            </a:r>
            <a:r>
              <a:rPr lang="en-US" noProof="0" dirty="0"/>
              <a:t>, γ: electromagnetic (EM) showers</a:t>
            </a:r>
          </a:p>
        </p:txBody>
      </p:sp>
      <p:pic>
        <p:nvPicPr>
          <p:cNvPr id="9" name="Picture 8">
            <a:extLst>
              <a:ext uri="{FF2B5EF4-FFF2-40B4-BE49-F238E27FC236}">
                <a16:creationId xmlns:a16="http://schemas.microsoft.com/office/drawing/2014/main" id="{60CE4721-8B29-37AE-6C93-798470A6B72B}"/>
              </a:ext>
            </a:extLst>
          </p:cNvPr>
          <p:cNvPicPr>
            <a:picLocks noChangeAspect="1"/>
          </p:cNvPicPr>
          <p:nvPr/>
        </p:nvPicPr>
        <p:blipFill>
          <a:blip r:embed="rId3"/>
          <a:stretch>
            <a:fillRect/>
          </a:stretch>
        </p:blipFill>
        <p:spPr>
          <a:xfrm>
            <a:off x="911424" y="1895197"/>
            <a:ext cx="2880319" cy="1536170"/>
          </a:xfrm>
          <a:prstGeom prst="rect">
            <a:avLst/>
          </a:prstGeom>
        </p:spPr>
      </p:pic>
      <p:pic>
        <p:nvPicPr>
          <p:cNvPr id="10" name="Picture 9">
            <a:extLst>
              <a:ext uri="{FF2B5EF4-FFF2-40B4-BE49-F238E27FC236}">
                <a16:creationId xmlns:a16="http://schemas.microsoft.com/office/drawing/2014/main" id="{426DE5B9-D820-C2C1-D870-1DDD745A0B5C}"/>
              </a:ext>
            </a:extLst>
          </p:cNvPr>
          <p:cNvPicPr>
            <a:picLocks noChangeAspect="1"/>
          </p:cNvPicPr>
          <p:nvPr/>
        </p:nvPicPr>
        <p:blipFill>
          <a:blip r:embed="rId4"/>
          <a:stretch>
            <a:fillRect/>
          </a:stretch>
        </p:blipFill>
        <p:spPr>
          <a:xfrm>
            <a:off x="4006907" y="1891498"/>
            <a:ext cx="2880319" cy="1610572"/>
          </a:xfrm>
          <a:prstGeom prst="rect">
            <a:avLst/>
          </a:prstGeom>
        </p:spPr>
      </p:pic>
      <mc:AlternateContent xmlns:mc="http://schemas.openxmlformats.org/markup-compatibility/2006" xmlns:a14="http://schemas.microsoft.com/office/drawing/2010/main">
        <mc:Choice Requires="a14">
          <p:sp>
            <p:nvSpPr>
              <p:cNvPr id="14" name="Content Placeholder 3">
                <a:extLst>
                  <a:ext uri="{FF2B5EF4-FFF2-40B4-BE49-F238E27FC236}">
                    <a16:creationId xmlns:a16="http://schemas.microsoft.com/office/drawing/2014/main" id="{23D40164-A719-2880-03BF-B219BEA47CA0}"/>
                  </a:ext>
                </a:extLst>
              </p:cNvPr>
              <p:cNvSpPr txBox="1">
                <a:spLocks/>
              </p:cNvSpPr>
              <p:nvPr/>
            </p:nvSpPr>
            <p:spPr bwMode="auto">
              <a:xfrm>
                <a:off x="695399" y="1200616"/>
                <a:ext cx="10585175" cy="715840"/>
              </a:xfrm>
              <a:prstGeom prst="rect">
                <a:avLst/>
              </a:prstGeom>
            </p:spPr>
            <p:txBody>
              <a:bodyPr vert="horz">
                <a:noAutofit/>
              </a:bodyPr>
              <a:lstStyle>
                <a:lvl1pPr marL="225425" indent="-225425" algn="l">
                  <a:lnSpc>
                    <a:spcPct val="100000"/>
                  </a:lnSpc>
                  <a:spcBef>
                    <a:spcPts val="900"/>
                  </a:spcBef>
                  <a:buClr>
                    <a:srgbClr val="5AA3D9"/>
                  </a:buClr>
                  <a:buSzPct val="100000"/>
                  <a:buFont typeface="Wingdings" panose="05000000000000000000" pitchFamily="2" charset="2"/>
                  <a:buChar char="§"/>
                  <a:defRPr sz="3000" b="0" i="0">
                    <a:solidFill>
                      <a:srgbClr val="4D4D4D"/>
                    </a:solidFill>
                    <a:latin typeface="+mn-lt"/>
                    <a:ea typeface="+mn-ea"/>
                    <a:cs typeface="Ubuntu Light"/>
                  </a:defRPr>
                </a:lvl1pPr>
                <a:lvl2pPr marL="460375" indent="-228600" algn="l">
                  <a:lnSpc>
                    <a:spcPct val="100000"/>
                  </a:lnSpc>
                  <a:spcBef>
                    <a:spcPts val="900"/>
                  </a:spcBef>
                  <a:buClr>
                    <a:schemeClr val="bg1">
                      <a:lumMod val="75000"/>
                    </a:schemeClr>
                  </a:buClr>
                  <a:buSzPct val="100000"/>
                  <a:buFont typeface="Wingdings" panose="05000000000000000000" pitchFamily="2" charset="2"/>
                  <a:buChar char="§"/>
                  <a:defRPr sz="2400" b="0" i="0">
                    <a:solidFill>
                      <a:srgbClr val="4D4D4D"/>
                    </a:solidFill>
                    <a:latin typeface="+mn-lt"/>
                    <a:ea typeface="+mn-ea"/>
                    <a:cs typeface="Ubuntu Light"/>
                  </a:defRPr>
                </a:lvl2pPr>
                <a:lvl3pPr marL="685800" indent="-225425" algn="l">
                  <a:lnSpc>
                    <a:spcPct val="100000"/>
                  </a:lnSpc>
                  <a:spcBef>
                    <a:spcPts val="900"/>
                  </a:spcBef>
                  <a:buClr>
                    <a:schemeClr val="bg1">
                      <a:lumMod val="75000"/>
                    </a:schemeClr>
                  </a:buClr>
                  <a:buSzPct val="100000"/>
                  <a:buFont typeface="Wingdings" panose="05000000000000000000" pitchFamily="2" charset="2"/>
                  <a:buChar char="§"/>
                  <a:defRPr sz="2000" b="0" i="0">
                    <a:solidFill>
                      <a:srgbClr val="4D4D4D"/>
                    </a:solidFill>
                    <a:latin typeface="+mn-lt"/>
                    <a:ea typeface="+mn-ea"/>
                    <a:cs typeface="Ubuntu Light"/>
                  </a:defRPr>
                </a:lvl3pPr>
                <a:lvl4pPr marL="909638" indent="-223838" algn="l">
                  <a:lnSpc>
                    <a:spcPct val="100000"/>
                  </a:lnSpc>
                  <a:spcBef>
                    <a:spcPts val="900"/>
                  </a:spcBef>
                  <a:buClr>
                    <a:schemeClr val="bg1">
                      <a:lumMod val="75000"/>
                    </a:schemeClr>
                  </a:buClr>
                  <a:buSzPct val="100000"/>
                  <a:buFont typeface="Wingdings" panose="05000000000000000000" pitchFamily="2" charset="2"/>
                  <a:buChar char="§"/>
                  <a:defRPr sz="1800" b="0" i="0">
                    <a:solidFill>
                      <a:srgbClr val="4D4D4D"/>
                    </a:solidFill>
                    <a:latin typeface="+mn-lt"/>
                    <a:ea typeface="+mn-ea"/>
                    <a:cs typeface="Ubuntu Light"/>
                  </a:defRPr>
                </a:lvl4pPr>
                <a:lvl5pPr marL="1146175" indent="-236538" algn="l">
                  <a:lnSpc>
                    <a:spcPct val="100000"/>
                  </a:lnSpc>
                  <a:spcBef>
                    <a:spcPts val="900"/>
                  </a:spcBef>
                  <a:buClr>
                    <a:schemeClr val="bg1">
                      <a:lumMod val="75000"/>
                    </a:schemeClr>
                  </a:buClr>
                  <a:buSzPct val="100000"/>
                  <a:buFont typeface="Wingdings" panose="05000000000000000000" pitchFamily="2" charset="2"/>
                  <a:buChar char="§"/>
                  <a:defRPr sz="1600" b="0" i="0">
                    <a:solidFill>
                      <a:srgbClr val="4D4D4D"/>
                    </a:solidFill>
                    <a:latin typeface="+mn-lt"/>
                    <a:ea typeface="+mn-ea"/>
                    <a:cs typeface="Ubuntu Light"/>
                  </a:defRPr>
                </a:lvl5pPr>
                <a:lvl6pPr marL="1700784" indent="-182880" algn="l">
                  <a:spcBef>
                    <a:spcPts val="0"/>
                  </a:spcBef>
                  <a:buClr>
                    <a:schemeClr val="accent5"/>
                  </a:buClr>
                  <a:buFont typeface="Arial"/>
                  <a:buChar char="-"/>
                  <a:defRPr sz="2000">
                    <a:solidFill>
                      <a:schemeClr val="tx1"/>
                    </a:solidFill>
                    <a:latin typeface="+mn-lt"/>
                    <a:ea typeface="+mn-ea"/>
                    <a:cs typeface="+mn-cs"/>
                  </a:defRPr>
                </a:lvl6pPr>
                <a:lvl7pPr marL="1920240" indent="-182880" algn="l">
                  <a:spcBef>
                    <a:spcPts val="0"/>
                  </a:spcBef>
                  <a:buClr>
                    <a:schemeClr val="accent6"/>
                  </a:buClr>
                  <a:buSzPct val="100000"/>
                  <a:buFont typeface="Arial"/>
                  <a:buChar char="•"/>
                  <a:defRPr sz="1800">
                    <a:solidFill>
                      <a:schemeClr val="tx1"/>
                    </a:solidFill>
                    <a:latin typeface="+mn-lt"/>
                    <a:ea typeface="+mn-ea"/>
                    <a:cs typeface="+mn-cs"/>
                  </a:defRPr>
                </a:lvl7pPr>
                <a:lvl8pPr marL="2139696" indent="-182880" algn="l">
                  <a:spcBef>
                    <a:spcPts val="0"/>
                  </a:spcBef>
                  <a:buClr>
                    <a:schemeClr val="accent6"/>
                  </a:buClr>
                  <a:buFont typeface="Arial"/>
                  <a:buChar char="▪"/>
                  <a:defRPr sz="1600">
                    <a:solidFill>
                      <a:schemeClr val="tx1"/>
                    </a:solidFill>
                    <a:latin typeface="+mn-lt"/>
                    <a:ea typeface="+mn-ea"/>
                    <a:cs typeface="+mn-cs"/>
                  </a:defRPr>
                </a:lvl8pPr>
                <a:lvl9pPr marL="2331720" indent="-182880" algn="l">
                  <a:spcBef>
                    <a:spcPts val="0"/>
                  </a:spcBef>
                  <a:buClr>
                    <a:schemeClr val="accent6"/>
                  </a:buClr>
                  <a:buFont typeface="Arial"/>
                  <a:buChar char="•"/>
                  <a:defRPr sz="1600">
                    <a:solidFill>
                      <a:schemeClr val="tx1"/>
                    </a:solidFill>
                    <a:latin typeface="+mn-lt"/>
                    <a:ea typeface="+mn-ea"/>
                    <a:cs typeface="+mn-cs"/>
                  </a:defRPr>
                </a:lvl9pPr>
              </a:lstStyle>
              <a:p>
                <a:r>
                  <a:rPr lang="en-US" sz="1700" noProof="0" dirty="0"/>
                  <a:t>When the projectiles are above the previously introduced critical energy </a:t>
                </a:r>
                <a14:m>
                  <m:oMath xmlns:m="http://schemas.openxmlformats.org/officeDocument/2006/math">
                    <m:sSub>
                      <m:sSubPr>
                        <m:ctrlPr>
                          <a:rPr lang="en-US" sz="1700" i="1" noProof="0" smtClean="0">
                            <a:latin typeface="Cambria Math" panose="02040503050406030204" pitchFamily="18" charset="0"/>
                          </a:rPr>
                        </m:ctrlPr>
                      </m:sSubPr>
                      <m:e>
                        <m:r>
                          <a:rPr lang="en-US" sz="1700" b="0" i="1" noProof="0" smtClean="0">
                            <a:latin typeface="Cambria Math" panose="02040503050406030204" pitchFamily="18" charset="0"/>
                          </a:rPr>
                          <m:t>𝐸</m:t>
                        </m:r>
                      </m:e>
                      <m:sub>
                        <m:r>
                          <a:rPr lang="en-US" sz="1700" b="0" i="1" noProof="0" smtClean="0">
                            <a:latin typeface="Cambria Math" panose="02040503050406030204" pitchFamily="18" charset="0"/>
                          </a:rPr>
                          <m:t>𝐶</m:t>
                        </m:r>
                      </m:sub>
                    </m:sSub>
                  </m:oMath>
                </a14:m>
                <a:r>
                  <a:rPr lang="en-US" sz="1700" noProof="0" dirty="0"/>
                  <a:t>, the dominant interaction mechanisms in matter are:</a:t>
                </a:r>
              </a:p>
            </p:txBody>
          </p:sp>
        </mc:Choice>
        <mc:Fallback xmlns="">
          <p:sp>
            <p:nvSpPr>
              <p:cNvPr id="14" name="Content Placeholder 3">
                <a:extLst>
                  <a:ext uri="{FF2B5EF4-FFF2-40B4-BE49-F238E27FC236}">
                    <a16:creationId xmlns:a16="http://schemas.microsoft.com/office/drawing/2014/main" id="{23D40164-A719-2880-03BF-B219BEA47CA0}"/>
                  </a:ext>
                </a:extLst>
              </p:cNvPr>
              <p:cNvSpPr txBox="1">
                <a:spLocks noRot="1" noChangeAspect="1" noMove="1" noResize="1" noEditPoints="1" noAdjustHandles="1" noChangeArrowheads="1" noChangeShapeType="1" noTextEdit="1"/>
              </p:cNvSpPr>
              <p:nvPr/>
            </p:nvSpPr>
            <p:spPr bwMode="auto">
              <a:xfrm>
                <a:off x="695399" y="1200616"/>
                <a:ext cx="10585175" cy="715840"/>
              </a:xfrm>
              <a:prstGeom prst="rect">
                <a:avLst/>
              </a:prstGeom>
              <a:blipFill>
                <a:blip r:embed="rId5"/>
                <a:stretch>
                  <a:fillRect l="-230" t="-341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Content Placeholder 3">
                <a:extLst>
                  <a:ext uri="{FF2B5EF4-FFF2-40B4-BE49-F238E27FC236}">
                    <a16:creationId xmlns:a16="http://schemas.microsoft.com/office/drawing/2014/main" id="{70A86888-CFB8-E517-31D0-96E9557AA0A5}"/>
                  </a:ext>
                </a:extLst>
              </p:cNvPr>
              <p:cNvSpPr txBox="1">
                <a:spLocks/>
              </p:cNvSpPr>
              <p:nvPr/>
            </p:nvSpPr>
            <p:spPr bwMode="auto">
              <a:xfrm>
                <a:off x="695398" y="3584924"/>
                <a:ext cx="5415720" cy="913605"/>
              </a:xfrm>
              <a:prstGeom prst="rect">
                <a:avLst/>
              </a:prstGeom>
            </p:spPr>
            <p:txBody>
              <a:bodyPr vert="horz">
                <a:noAutofit/>
              </a:bodyPr>
              <a:lstStyle>
                <a:lvl1pPr marL="225425" indent="-225425" algn="l">
                  <a:lnSpc>
                    <a:spcPct val="100000"/>
                  </a:lnSpc>
                  <a:spcBef>
                    <a:spcPts val="900"/>
                  </a:spcBef>
                  <a:buClr>
                    <a:srgbClr val="5AA3D9"/>
                  </a:buClr>
                  <a:buSzPct val="100000"/>
                  <a:buFont typeface="Wingdings" panose="05000000000000000000" pitchFamily="2" charset="2"/>
                  <a:buChar char="§"/>
                  <a:defRPr sz="3000" b="0" i="0">
                    <a:solidFill>
                      <a:srgbClr val="4D4D4D"/>
                    </a:solidFill>
                    <a:latin typeface="+mn-lt"/>
                    <a:ea typeface="+mn-ea"/>
                    <a:cs typeface="Ubuntu Light"/>
                  </a:defRPr>
                </a:lvl1pPr>
                <a:lvl2pPr marL="460375" indent="-228600" algn="l">
                  <a:lnSpc>
                    <a:spcPct val="100000"/>
                  </a:lnSpc>
                  <a:spcBef>
                    <a:spcPts val="900"/>
                  </a:spcBef>
                  <a:buClr>
                    <a:schemeClr val="bg1">
                      <a:lumMod val="75000"/>
                    </a:schemeClr>
                  </a:buClr>
                  <a:buSzPct val="100000"/>
                  <a:buFont typeface="Wingdings" panose="05000000000000000000" pitchFamily="2" charset="2"/>
                  <a:buChar char="§"/>
                  <a:defRPr sz="2400" b="0" i="0">
                    <a:solidFill>
                      <a:srgbClr val="4D4D4D"/>
                    </a:solidFill>
                    <a:latin typeface="+mn-lt"/>
                    <a:ea typeface="+mn-ea"/>
                    <a:cs typeface="Ubuntu Light"/>
                  </a:defRPr>
                </a:lvl2pPr>
                <a:lvl3pPr marL="685800" indent="-225425" algn="l">
                  <a:lnSpc>
                    <a:spcPct val="100000"/>
                  </a:lnSpc>
                  <a:spcBef>
                    <a:spcPts val="900"/>
                  </a:spcBef>
                  <a:buClr>
                    <a:schemeClr val="bg1">
                      <a:lumMod val="75000"/>
                    </a:schemeClr>
                  </a:buClr>
                  <a:buSzPct val="100000"/>
                  <a:buFont typeface="Wingdings" panose="05000000000000000000" pitchFamily="2" charset="2"/>
                  <a:buChar char="§"/>
                  <a:defRPr sz="2000" b="0" i="0">
                    <a:solidFill>
                      <a:srgbClr val="4D4D4D"/>
                    </a:solidFill>
                    <a:latin typeface="+mn-lt"/>
                    <a:ea typeface="+mn-ea"/>
                    <a:cs typeface="Ubuntu Light"/>
                  </a:defRPr>
                </a:lvl3pPr>
                <a:lvl4pPr marL="909638" indent="-223838" algn="l">
                  <a:lnSpc>
                    <a:spcPct val="100000"/>
                  </a:lnSpc>
                  <a:spcBef>
                    <a:spcPts val="900"/>
                  </a:spcBef>
                  <a:buClr>
                    <a:schemeClr val="bg1">
                      <a:lumMod val="75000"/>
                    </a:schemeClr>
                  </a:buClr>
                  <a:buSzPct val="100000"/>
                  <a:buFont typeface="Wingdings" panose="05000000000000000000" pitchFamily="2" charset="2"/>
                  <a:buChar char="§"/>
                  <a:defRPr sz="1800" b="0" i="0">
                    <a:solidFill>
                      <a:srgbClr val="4D4D4D"/>
                    </a:solidFill>
                    <a:latin typeface="+mn-lt"/>
                    <a:ea typeface="+mn-ea"/>
                    <a:cs typeface="Ubuntu Light"/>
                  </a:defRPr>
                </a:lvl4pPr>
                <a:lvl5pPr marL="1146175" indent="-236538" algn="l">
                  <a:lnSpc>
                    <a:spcPct val="100000"/>
                  </a:lnSpc>
                  <a:spcBef>
                    <a:spcPts val="900"/>
                  </a:spcBef>
                  <a:buClr>
                    <a:schemeClr val="bg1">
                      <a:lumMod val="75000"/>
                    </a:schemeClr>
                  </a:buClr>
                  <a:buSzPct val="100000"/>
                  <a:buFont typeface="Wingdings" panose="05000000000000000000" pitchFamily="2" charset="2"/>
                  <a:buChar char="§"/>
                  <a:defRPr sz="1600" b="0" i="0">
                    <a:solidFill>
                      <a:srgbClr val="4D4D4D"/>
                    </a:solidFill>
                    <a:latin typeface="+mn-lt"/>
                    <a:ea typeface="+mn-ea"/>
                    <a:cs typeface="Ubuntu Light"/>
                  </a:defRPr>
                </a:lvl5pPr>
                <a:lvl6pPr marL="1700784" indent="-182880" algn="l">
                  <a:spcBef>
                    <a:spcPts val="0"/>
                  </a:spcBef>
                  <a:buClr>
                    <a:schemeClr val="accent5"/>
                  </a:buClr>
                  <a:buFont typeface="Arial"/>
                  <a:buChar char="-"/>
                  <a:defRPr sz="2000">
                    <a:solidFill>
                      <a:schemeClr val="tx1"/>
                    </a:solidFill>
                    <a:latin typeface="+mn-lt"/>
                    <a:ea typeface="+mn-ea"/>
                    <a:cs typeface="+mn-cs"/>
                  </a:defRPr>
                </a:lvl6pPr>
                <a:lvl7pPr marL="1920240" indent="-182880" algn="l">
                  <a:spcBef>
                    <a:spcPts val="0"/>
                  </a:spcBef>
                  <a:buClr>
                    <a:schemeClr val="accent6"/>
                  </a:buClr>
                  <a:buSzPct val="100000"/>
                  <a:buFont typeface="Arial"/>
                  <a:buChar char="•"/>
                  <a:defRPr sz="1800">
                    <a:solidFill>
                      <a:schemeClr val="tx1"/>
                    </a:solidFill>
                    <a:latin typeface="+mn-lt"/>
                    <a:ea typeface="+mn-ea"/>
                    <a:cs typeface="+mn-cs"/>
                  </a:defRPr>
                </a:lvl7pPr>
                <a:lvl8pPr marL="2139696" indent="-182880" algn="l">
                  <a:spcBef>
                    <a:spcPts val="0"/>
                  </a:spcBef>
                  <a:buClr>
                    <a:schemeClr val="accent6"/>
                  </a:buClr>
                  <a:buFont typeface="Arial"/>
                  <a:buChar char="▪"/>
                  <a:defRPr sz="1600">
                    <a:solidFill>
                      <a:schemeClr val="tx1"/>
                    </a:solidFill>
                    <a:latin typeface="+mn-lt"/>
                    <a:ea typeface="+mn-ea"/>
                    <a:cs typeface="+mn-cs"/>
                  </a:defRPr>
                </a:lvl8pPr>
                <a:lvl9pPr marL="2331720" indent="-182880" algn="l">
                  <a:spcBef>
                    <a:spcPts val="0"/>
                  </a:spcBef>
                  <a:buClr>
                    <a:schemeClr val="accent6"/>
                  </a:buClr>
                  <a:buFont typeface="Arial"/>
                  <a:buChar char="•"/>
                  <a:defRPr sz="1600">
                    <a:solidFill>
                      <a:schemeClr val="tx1"/>
                    </a:solidFill>
                    <a:latin typeface="+mn-lt"/>
                    <a:ea typeface="+mn-ea"/>
                    <a:cs typeface="+mn-cs"/>
                  </a:defRPr>
                </a:lvl9pPr>
              </a:lstStyle>
              <a:p>
                <a:r>
                  <a:rPr lang="en-US" sz="1700" noProof="0" dirty="0"/>
                  <a:t>An </a:t>
                </a:r>
                <a:r>
                  <a:rPr lang="en-US" sz="1700" b="1" noProof="0" dirty="0"/>
                  <a:t>electromagnetic shower (or cascade) </a:t>
                </a:r>
                <a:r>
                  <a:rPr lang="en-US" sz="1700" noProof="0" dirty="0"/>
                  <a:t>develops, where the above processes are repeated until the produced particles fall below </a:t>
                </a:r>
                <a14:m>
                  <m:oMath xmlns:m="http://schemas.openxmlformats.org/officeDocument/2006/math">
                    <m:sSub>
                      <m:sSubPr>
                        <m:ctrlPr>
                          <a:rPr lang="en-US" sz="1700" i="1" noProof="0" smtClean="0">
                            <a:latin typeface="Cambria Math" panose="02040503050406030204" pitchFamily="18" charset="0"/>
                          </a:rPr>
                        </m:ctrlPr>
                      </m:sSubPr>
                      <m:e>
                        <m:r>
                          <a:rPr lang="en-US" sz="1700" b="0" i="1" noProof="0" smtClean="0">
                            <a:latin typeface="Cambria Math" panose="02040503050406030204" pitchFamily="18" charset="0"/>
                          </a:rPr>
                          <m:t>𝐸</m:t>
                        </m:r>
                      </m:e>
                      <m:sub>
                        <m:r>
                          <a:rPr lang="en-US" sz="1700" b="0" i="1" noProof="0" smtClean="0">
                            <a:latin typeface="Cambria Math" panose="02040503050406030204" pitchFamily="18" charset="0"/>
                          </a:rPr>
                          <m:t>𝐶</m:t>
                        </m:r>
                      </m:sub>
                    </m:sSub>
                  </m:oMath>
                </a14:m>
                <a:endParaRPr lang="en-US" sz="1700" noProof="0" dirty="0"/>
              </a:p>
              <a:p>
                <a:endParaRPr lang="en-US" sz="1700" noProof="0" dirty="0"/>
              </a:p>
            </p:txBody>
          </p:sp>
        </mc:Choice>
        <mc:Fallback xmlns="">
          <p:sp>
            <p:nvSpPr>
              <p:cNvPr id="17" name="Content Placeholder 3">
                <a:extLst>
                  <a:ext uri="{FF2B5EF4-FFF2-40B4-BE49-F238E27FC236}">
                    <a16:creationId xmlns:a16="http://schemas.microsoft.com/office/drawing/2014/main" id="{70A86888-CFB8-E517-31D0-96E9557AA0A5}"/>
                  </a:ext>
                </a:extLst>
              </p:cNvPr>
              <p:cNvSpPr txBox="1">
                <a:spLocks noRot="1" noChangeAspect="1" noMove="1" noResize="1" noEditPoints="1" noAdjustHandles="1" noChangeArrowheads="1" noChangeShapeType="1" noTextEdit="1"/>
              </p:cNvSpPr>
              <p:nvPr/>
            </p:nvSpPr>
            <p:spPr bwMode="auto">
              <a:xfrm>
                <a:off x="695398" y="3584924"/>
                <a:ext cx="5415720" cy="913605"/>
              </a:xfrm>
              <a:prstGeom prst="rect">
                <a:avLst/>
              </a:prstGeom>
              <a:blipFill>
                <a:blip r:embed="rId6"/>
                <a:stretch>
                  <a:fillRect l="-450" t="-2000" r="-450" b="-4000"/>
                </a:stretch>
              </a:blipFill>
            </p:spPr>
            <p:txBody>
              <a:bodyPr/>
              <a:lstStyle/>
              <a:p>
                <a:r>
                  <a:rPr lang="en-GB">
                    <a:noFill/>
                  </a:rPr>
                  <a:t> </a:t>
                </a:r>
              </a:p>
            </p:txBody>
          </p:sp>
        </mc:Fallback>
      </mc:AlternateContent>
      <p:grpSp>
        <p:nvGrpSpPr>
          <p:cNvPr id="22" name="Group 21">
            <a:extLst>
              <a:ext uri="{FF2B5EF4-FFF2-40B4-BE49-F238E27FC236}">
                <a16:creationId xmlns:a16="http://schemas.microsoft.com/office/drawing/2014/main" id="{AEA7A389-F6C6-C2C0-C0A4-D0CA9964D998}"/>
              </a:ext>
            </a:extLst>
          </p:cNvPr>
          <p:cNvGrpSpPr/>
          <p:nvPr/>
        </p:nvGrpSpPr>
        <p:grpSpPr>
          <a:xfrm>
            <a:off x="695398" y="4661979"/>
            <a:ext cx="8136906" cy="1505018"/>
            <a:chOff x="695398" y="4661979"/>
            <a:chExt cx="8136906" cy="1505018"/>
          </a:xfrm>
        </p:grpSpPr>
        <p:sp>
          <p:nvSpPr>
            <p:cNvPr id="19" name="Content Placeholder 3">
              <a:extLst>
                <a:ext uri="{FF2B5EF4-FFF2-40B4-BE49-F238E27FC236}">
                  <a16:creationId xmlns:a16="http://schemas.microsoft.com/office/drawing/2014/main" id="{0FBE781E-3B5A-759F-32CB-7DCDA2AF71CD}"/>
                </a:ext>
              </a:extLst>
            </p:cNvPr>
            <p:cNvSpPr txBox="1">
              <a:spLocks/>
            </p:cNvSpPr>
            <p:nvPr/>
          </p:nvSpPr>
          <p:spPr bwMode="auto">
            <a:xfrm>
              <a:off x="695398" y="4661979"/>
              <a:ext cx="5415720" cy="1439813"/>
            </a:xfrm>
            <a:prstGeom prst="rect">
              <a:avLst/>
            </a:prstGeom>
          </p:spPr>
          <p:txBody>
            <a:bodyPr vert="horz">
              <a:noAutofit/>
            </a:bodyPr>
            <a:lstStyle>
              <a:lvl1pPr marL="225425" indent="-225425" algn="l">
                <a:lnSpc>
                  <a:spcPct val="100000"/>
                </a:lnSpc>
                <a:spcBef>
                  <a:spcPts val="900"/>
                </a:spcBef>
                <a:buClr>
                  <a:srgbClr val="5AA3D9"/>
                </a:buClr>
                <a:buSzPct val="100000"/>
                <a:buFont typeface="Wingdings" panose="05000000000000000000" pitchFamily="2" charset="2"/>
                <a:buChar char="§"/>
                <a:defRPr sz="3000" b="0" i="0">
                  <a:solidFill>
                    <a:srgbClr val="4D4D4D"/>
                  </a:solidFill>
                  <a:latin typeface="+mn-lt"/>
                  <a:ea typeface="+mn-ea"/>
                  <a:cs typeface="Ubuntu Light"/>
                </a:defRPr>
              </a:lvl1pPr>
              <a:lvl2pPr marL="460375" indent="-228600" algn="l">
                <a:lnSpc>
                  <a:spcPct val="100000"/>
                </a:lnSpc>
                <a:spcBef>
                  <a:spcPts val="900"/>
                </a:spcBef>
                <a:buClr>
                  <a:schemeClr val="bg1">
                    <a:lumMod val="75000"/>
                  </a:schemeClr>
                </a:buClr>
                <a:buSzPct val="100000"/>
                <a:buFont typeface="Wingdings" panose="05000000000000000000" pitchFamily="2" charset="2"/>
                <a:buChar char="§"/>
                <a:defRPr sz="2400" b="0" i="0">
                  <a:solidFill>
                    <a:srgbClr val="4D4D4D"/>
                  </a:solidFill>
                  <a:latin typeface="+mn-lt"/>
                  <a:ea typeface="+mn-ea"/>
                  <a:cs typeface="Ubuntu Light"/>
                </a:defRPr>
              </a:lvl2pPr>
              <a:lvl3pPr marL="685800" indent="-225425" algn="l">
                <a:lnSpc>
                  <a:spcPct val="100000"/>
                </a:lnSpc>
                <a:spcBef>
                  <a:spcPts val="900"/>
                </a:spcBef>
                <a:buClr>
                  <a:schemeClr val="bg1">
                    <a:lumMod val="75000"/>
                  </a:schemeClr>
                </a:buClr>
                <a:buSzPct val="100000"/>
                <a:buFont typeface="Wingdings" panose="05000000000000000000" pitchFamily="2" charset="2"/>
                <a:buChar char="§"/>
                <a:defRPr sz="2000" b="0" i="0">
                  <a:solidFill>
                    <a:srgbClr val="4D4D4D"/>
                  </a:solidFill>
                  <a:latin typeface="+mn-lt"/>
                  <a:ea typeface="+mn-ea"/>
                  <a:cs typeface="Ubuntu Light"/>
                </a:defRPr>
              </a:lvl3pPr>
              <a:lvl4pPr marL="909638" indent="-223838" algn="l">
                <a:lnSpc>
                  <a:spcPct val="100000"/>
                </a:lnSpc>
                <a:spcBef>
                  <a:spcPts val="900"/>
                </a:spcBef>
                <a:buClr>
                  <a:schemeClr val="bg1">
                    <a:lumMod val="75000"/>
                  </a:schemeClr>
                </a:buClr>
                <a:buSzPct val="100000"/>
                <a:buFont typeface="Wingdings" panose="05000000000000000000" pitchFamily="2" charset="2"/>
                <a:buChar char="§"/>
                <a:defRPr sz="1800" b="0" i="0">
                  <a:solidFill>
                    <a:srgbClr val="4D4D4D"/>
                  </a:solidFill>
                  <a:latin typeface="+mn-lt"/>
                  <a:ea typeface="+mn-ea"/>
                  <a:cs typeface="Ubuntu Light"/>
                </a:defRPr>
              </a:lvl4pPr>
              <a:lvl5pPr marL="1146175" indent="-236538" algn="l">
                <a:lnSpc>
                  <a:spcPct val="100000"/>
                </a:lnSpc>
                <a:spcBef>
                  <a:spcPts val="900"/>
                </a:spcBef>
                <a:buClr>
                  <a:schemeClr val="bg1">
                    <a:lumMod val="75000"/>
                  </a:schemeClr>
                </a:buClr>
                <a:buSzPct val="100000"/>
                <a:buFont typeface="Wingdings" panose="05000000000000000000" pitchFamily="2" charset="2"/>
                <a:buChar char="§"/>
                <a:defRPr sz="1600" b="0" i="0">
                  <a:solidFill>
                    <a:srgbClr val="4D4D4D"/>
                  </a:solidFill>
                  <a:latin typeface="+mn-lt"/>
                  <a:ea typeface="+mn-ea"/>
                  <a:cs typeface="Ubuntu Light"/>
                </a:defRPr>
              </a:lvl5pPr>
              <a:lvl6pPr marL="1700784" indent="-182880" algn="l">
                <a:spcBef>
                  <a:spcPts val="0"/>
                </a:spcBef>
                <a:buClr>
                  <a:schemeClr val="accent5"/>
                </a:buClr>
                <a:buFont typeface="Arial"/>
                <a:buChar char="-"/>
                <a:defRPr sz="2000">
                  <a:solidFill>
                    <a:schemeClr val="tx1"/>
                  </a:solidFill>
                  <a:latin typeface="+mn-lt"/>
                  <a:ea typeface="+mn-ea"/>
                  <a:cs typeface="+mn-cs"/>
                </a:defRPr>
              </a:lvl6pPr>
              <a:lvl7pPr marL="1920240" indent="-182880" algn="l">
                <a:spcBef>
                  <a:spcPts val="0"/>
                </a:spcBef>
                <a:buClr>
                  <a:schemeClr val="accent6"/>
                </a:buClr>
                <a:buSzPct val="100000"/>
                <a:buFont typeface="Arial"/>
                <a:buChar char="•"/>
                <a:defRPr sz="1800">
                  <a:solidFill>
                    <a:schemeClr val="tx1"/>
                  </a:solidFill>
                  <a:latin typeface="+mn-lt"/>
                  <a:ea typeface="+mn-ea"/>
                  <a:cs typeface="+mn-cs"/>
                </a:defRPr>
              </a:lvl7pPr>
              <a:lvl8pPr marL="2139696" indent="-182880" algn="l">
                <a:spcBef>
                  <a:spcPts val="0"/>
                </a:spcBef>
                <a:buClr>
                  <a:schemeClr val="accent6"/>
                </a:buClr>
                <a:buFont typeface="Arial"/>
                <a:buChar char="▪"/>
                <a:defRPr sz="1600">
                  <a:solidFill>
                    <a:schemeClr val="tx1"/>
                  </a:solidFill>
                  <a:latin typeface="+mn-lt"/>
                  <a:ea typeface="+mn-ea"/>
                  <a:cs typeface="+mn-cs"/>
                </a:defRPr>
              </a:lvl8pPr>
              <a:lvl9pPr marL="2331720" indent="-182880" algn="l">
                <a:spcBef>
                  <a:spcPts val="0"/>
                </a:spcBef>
                <a:buClr>
                  <a:schemeClr val="accent6"/>
                </a:buClr>
                <a:buFont typeface="Arial"/>
                <a:buChar char="•"/>
                <a:defRPr sz="1600">
                  <a:solidFill>
                    <a:schemeClr val="tx1"/>
                  </a:solidFill>
                  <a:latin typeface="+mn-lt"/>
                  <a:ea typeface="+mn-ea"/>
                  <a:cs typeface="+mn-cs"/>
                </a:defRPr>
              </a:lvl9pPr>
            </a:lstStyle>
            <a:p>
              <a:r>
                <a:rPr lang="en-US" sz="1700" noProof="0" dirty="0"/>
                <a:t>The key parameter is the </a:t>
              </a:r>
              <a:r>
                <a:rPr lang="en-US" sz="1700" b="1" noProof="0" dirty="0">
                  <a:solidFill>
                    <a:srgbClr val="FF0000"/>
                  </a:solidFill>
                </a:rPr>
                <a:t>radiation length X</a:t>
              </a:r>
              <a:r>
                <a:rPr lang="en-US" sz="1700" b="1" baseline="-25000" noProof="0" dirty="0">
                  <a:solidFill>
                    <a:srgbClr val="FF0000"/>
                  </a:solidFill>
                </a:rPr>
                <a:t>0</a:t>
              </a:r>
              <a:r>
                <a:rPr lang="en-US" sz="1700" b="1" noProof="0" dirty="0">
                  <a:solidFill>
                    <a:srgbClr val="FF0000"/>
                  </a:solidFill>
                </a:rPr>
                <a:t>:</a:t>
              </a:r>
            </a:p>
            <a:p>
              <a:pPr lvl="1"/>
              <a:r>
                <a:rPr lang="en-US" sz="1700" noProof="0" dirty="0">
                  <a:solidFill>
                    <a:schemeClr val="tx1"/>
                  </a:solidFill>
                </a:rPr>
                <a:t>Mean distance over which the energy of e</a:t>
              </a:r>
              <a:r>
                <a:rPr lang="en-US" sz="1700" baseline="30000" noProof="0" dirty="0">
                  <a:solidFill>
                    <a:schemeClr val="tx1"/>
                  </a:solidFill>
                </a:rPr>
                <a:t>+/-</a:t>
              </a:r>
              <a:r>
                <a:rPr lang="en-US" sz="1700" noProof="0" dirty="0">
                  <a:solidFill>
                    <a:schemeClr val="tx1"/>
                  </a:solidFill>
                </a:rPr>
                <a:t> is reduced to 1/e</a:t>
              </a:r>
            </a:p>
            <a:p>
              <a:pPr lvl="1"/>
              <a:r>
                <a:rPr lang="en-US" sz="1700" noProof="0" dirty="0">
                  <a:solidFill>
                    <a:schemeClr val="tx1"/>
                  </a:solidFill>
                </a:rPr>
                <a:t>7/9 of the photon Bremsstrahlung mean free path </a:t>
              </a:r>
            </a:p>
            <a:p>
              <a:endParaRPr lang="en-US" sz="1700" noProof="0" dirty="0"/>
            </a:p>
          </p:txBody>
        </p:sp>
        <p:sp>
          <p:nvSpPr>
            <p:cNvPr id="20" name="Right Brace 19">
              <a:extLst>
                <a:ext uri="{FF2B5EF4-FFF2-40B4-BE49-F238E27FC236}">
                  <a16:creationId xmlns:a16="http://schemas.microsoft.com/office/drawing/2014/main" id="{EAAB7C8F-0A98-24F7-9B45-B549E4813AFE}"/>
                </a:ext>
              </a:extLst>
            </p:cNvPr>
            <p:cNvSpPr/>
            <p:nvPr/>
          </p:nvSpPr>
          <p:spPr bwMode="auto">
            <a:xfrm>
              <a:off x="6023991" y="4727183"/>
              <a:ext cx="177137" cy="1439814"/>
            </a:xfrm>
            <a:prstGeom prst="rightBrace">
              <a:avLst/>
            </a:prstGeom>
            <a:noFill/>
            <a:ln w="28575">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noProof="0" dirty="0"/>
            </a:p>
          </p:txBody>
        </p:sp>
        <p:sp>
          <p:nvSpPr>
            <p:cNvPr id="21" name="TextBox 20">
              <a:extLst>
                <a:ext uri="{FF2B5EF4-FFF2-40B4-BE49-F238E27FC236}">
                  <a16:creationId xmlns:a16="http://schemas.microsoft.com/office/drawing/2014/main" id="{3ACB3604-6DF2-0836-9CE5-FE703F6AC08D}"/>
                </a:ext>
              </a:extLst>
            </p:cNvPr>
            <p:cNvSpPr txBox="1"/>
            <p:nvPr/>
          </p:nvSpPr>
          <p:spPr>
            <a:xfrm>
              <a:off x="6312024" y="4973585"/>
              <a:ext cx="2520280" cy="923330"/>
            </a:xfrm>
            <a:prstGeom prst="rect">
              <a:avLst/>
            </a:prstGeom>
            <a:noFill/>
          </p:spPr>
          <p:txBody>
            <a:bodyPr wrap="square" rtlCol="0">
              <a:spAutoFit/>
            </a:bodyPr>
            <a:lstStyle/>
            <a:p>
              <a:r>
                <a:rPr lang="en-US" noProof="0" dirty="0">
                  <a:solidFill>
                    <a:srgbClr val="FF0000"/>
                  </a:solidFill>
                </a:rPr>
                <a:t>X</a:t>
              </a:r>
              <a:r>
                <a:rPr lang="en-US" baseline="-25000" noProof="0" dirty="0">
                  <a:solidFill>
                    <a:srgbClr val="FF0000"/>
                  </a:solidFill>
                </a:rPr>
                <a:t>0</a:t>
              </a:r>
              <a:r>
                <a:rPr lang="en-US" noProof="0" dirty="0">
                  <a:solidFill>
                    <a:srgbClr val="FF0000"/>
                  </a:solidFill>
                </a:rPr>
                <a:t> represents the characteristic length of the EM shower steps </a:t>
              </a:r>
            </a:p>
          </p:txBody>
        </p:sp>
      </p:grpSp>
      <p:sp>
        <p:nvSpPr>
          <p:cNvPr id="2" name="TextBox 1">
            <a:extLst>
              <a:ext uri="{FF2B5EF4-FFF2-40B4-BE49-F238E27FC236}">
                <a16:creationId xmlns:a16="http://schemas.microsoft.com/office/drawing/2014/main" id="{38CBD7FC-FF9F-E23A-DA7B-BC38CD5443D6}"/>
              </a:ext>
            </a:extLst>
          </p:cNvPr>
          <p:cNvSpPr txBox="1"/>
          <p:nvPr/>
        </p:nvSpPr>
        <p:spPr>
          <a:xfrm>
            <a:off x="9406655" y="5607012"/>
            <a:ext cx="2720320" cy="646331"/>
          </a:xfrm>
          <a:prstGeom prst="rect">
            <a:avLst/>
          </a:prstGeom>
          <a:noFill/>
        </p:spPr>
        <p:txBody>
          <a:bodyPr wrap="square" rtlCol="0">
            <a:spAutoFit/>
          </a:bodyPr>
          <a:lstStyle/>
          <a:p>
            <a:r>
              <a:rPr lang="en-US" sz="1200" i="1" noProof="0" dirty="0"/>
              <a:t>Note: neutrons can also appear (with relatively low abundance) from photonuclear reactions</a:t>
            </a:r>
          </a:p>
        </p:txBody>
      </p:sp>
      <p:sp>
        <p:nvSpPr>
          <p:cNvPr id="7" name="Slide Number Placeholder 6">
            <a:extLst>
              <a:ext uri="{FF2B5EF4-FFF2-40B4-BE49-F238E27FC236}">
                <a16:creationId xmlns:a16="http://schemas.microsoft.com/office/drawing/2014/main" id="{D7EB4FB3-B259-55EF-2D6A-C73A425454B8}"/>
              </a:ext>
            </a:extLst>
          </p:cNvPr>
          <p:cNvSpPr>
            <a:spLocks noGrp="1"/>
          </p:cNvSpPr>
          <p:nvPr>
            <p:ph type="sldNum" sz="quarter" idx="12"/>
          </p:nvPr>
        </p:nvSpPr>
        <p:spPr/>
        <p:txBody>
          <a:bodyPr/>
          <a:lstStyle/>
          <a:p>
            <a:pPr>
              <a:defRPr/>
            </a:pPr>
            <a:fld id="{8D6C380F-326D-3C40-9EE7-7FBAB0953422}" type="slidenum">
              <a:rPr lang="en-US" noProof="0" smtClean="0"/>
              <a:t>29</a:t>
            </a:fld>
            <a:endParaRPr lang="en-US" noProof="0" dirty="0"/>
          </a:p>
        </p:txBody>
      </p:sp>
      <p:sp>
        <p:nvSpPr>
          <p:cNvPr id="3" name="Date Placeholder 2">
            <a:extLst>
              <a:ext uri="{FF2B5EF4-FFF2-40B4-BE49-F238E27FC236}">
                <a16:creationId xmlns:a16="http://schemas.microsoft.com/office/drawing/2014/main" id="{51D9A229-928B-0301-2CD4-C3F1C97C7CA8}"/>
              </a:ext>
            </a:extLst>
          </p:cNvPr>
          <p:cNvSpPr>
            <a:spLocks noGrp="1"/>
          </p:cNvSpPr>
          <p:nvPr>
            <p:ph type="dt" sz="half" idx="10"/>
          </p:nvPr>
        </p:nvSpPr>
        <p:spPr>
          <a:xfrm>
            <a:off x="3060435" y="6356351"/>
            <a:ext cx="1828144" cy="365125"/>
          </a:xfrm>
        </p:spPr>
        <p:txBody>
          <a:bodyPr/>
          <a:lstStyle/>
          <a:p>
            <a:pPr>
              <a:defRPr/>
            </a:pPr>
            <a:r>
              <a:rPr lang="en-US" noProof="0" dirty="0"/>
              <a:t>04/05/2026</a:t>
            </a:r>
          </a:p>
        </p:txBody>
      </p:sp>
      <p:sp>
        <p:nvSpPr>
          <p:cNvPr id="5" name="Footer Placeholder 3">
            <a:extLst>
              <a:ext uri="{FF2B5EF4-FFF2-40B4-BE49-F238E27FC236}">
                <a16:creationId xmlns:a16="http://schemas.microsoft.com/office/drawing/2014/main" id="{BF3A5B7C-2678-22B3-457C-315AA640A371}"/>
              </a:ext>
            </a:extLst>
          </p:cNvPr>
          <p:cNvSpPr>
            <a:spLocks noGrp="1"/>
          </p:cNvSpPr>
          <p:nvPr>
            <p:ph type="ftr" sz="quarter" idx="11"/>
          </p:nvPr>
        </p:nvSpPr>
        <p:spPr>
          <a:xfrm>
            <a:off x="4888579" y="6356351"/>
            <a:ext cx="5720652" cy="365125"/>
          </a:xfrm>
        </p:spPr>
        <p:txBody>
          <a:bodyPr/>
          <a:lstStyle/>
          <a:p>
            <a:pPr>
              <a:defRPr/>
            </a:pPr>
            <a:r>
              <a:rPr lang="en-US" noProof="0" dirty="0"/>
              <a:t>D. Calzolari</a:t>
            </a:r>
          </a:p>
        </p:txBody>
      </p:sp>
    </p:spTree>
    <p:extLst>
      <p:ext uri="{BB962C8B-B14F-4D97-AF65-F5344CB8AC3E}">
        <p14:creationId xmlns:p14="http://schemas.microsoft.com/office/powerpoint/2010/main" val="2684292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B52677-90C2-0FA6-736E-43A6744CCE02}"/>
              </a:ext>
            </a:extLst>
          </p:cNvPr>
          <p:cNvPicPr>
            <a:picLocks noChangeAspect="1"/>
          </p:cNvPicPr>
          <p:nvPr/>
        </p:nvPicPr>
        <p:blipFill>
          <a:blip r:embed="rId2"/>
          <a:stretch>
            <a:fillRect/>
          </a:stretch>
        </p:blipFill>
        <p:spPr>
          <a:xfrm>
            <a:off x="1756764" y="1916832"/>
            <a:ext cx="8976320" cy="4132897"/>
          </a:xfrm>
          <a:prstGeom prst="rect">
            <a:avLst/>
          </a:prstGeom>
        </p:spPr>
      </p:pic>
      <p:sp>
        <p:nvSpPr>
          <p:cNvPr id="4" name="Title 3"/>
          <p:cNvSpPr>
            <a:spLocks noGrp="1"/>
          </p:cNvSpPr>
          <p:nvPr>
            <p:ph type="title"/>
          </p:nvPr>
        </p:nvSpPr>
        <p:spPr/>
        <p:txBody>
          <a:bodyPr>
            <a:noAutofit/>
          </a:bodyPr>
          <a:lstStyle/>
          <a:p>
            <a:r>
              <a:rPr lang="en-US" noProof="0" dirty="0"/>
              <a:t>FLUKA.CERN distribution</a:t>
            </a:r>
          </a:p>
        </p:txBody>
      </p:sp>
      <p:sp>
        <p:nvSpPr>
          <p:cNvPr id="2" name="Slide Number Placeholder 1"/>
          <p:cNvSpPr>
            <a:spLocks noGrp="1"/>
          </p:cNvSpPr>
          <p:nvPr>
            <p:ph type="sldNum" sz="quarter" idx="12"/>
          </p:nvPr>
        </p:nvSpPr>
        <p:spPr/>
        <p:txBody>
          <a:bodyPr/>
          <a:lstStyle/>
          <a:p>
            <a:fld id="{16D51F62-B7DC-4B26-BEC7-C9FF681BE15D}" type="slidenum">
              <a:rPr lang="en-US" noProof="0" smtClean="0"/>
              <a:t>3</a:t>
            </a:fld>
            <a:endParaRPr lang="en-US" noProof="0" dirty="0"/>
          </a:p>
        </p:txBody>
      </p:sp>
      <p:sp>
        <p:nvSpPr>
          <p:cNvPr id="7" name="TextBox 6"/>
          <p:cNvSpPr txBox="1"/>
          <p:nvPr/>
        </p:nvSpPr>
        <p:spPr>
          <a:xfrm>
            <a:off x="6456040" y="392619"/>
            <a:ext cx="7039524" cy="369332"/>
          </a:xfrm>
          <a:prstGeom prst="rect">
            <a:avLst/>
          </a:prstGeom>
          <a:noFill/>
        </p:spPr>
        <p:txBody>
          <a:bodyPr wrap="square" rtlCol="0">
            <a:spAutoFit/>
          </a:bodyPr>
          <a:lstStyle/>
          <a:p>
            <a:pPr algn="ctr"/>
            <a:r>
              <a:rPr lang="en-US" b="1" noProof="0" dirty="0">
                <a:solidFill>
                  <a:srgbClr val="3871A8"/>
                </a:solidFill>
                <a:latin typeface="Arial" panose="020B0604020202020204" pitchFamily="34" charset="0"/>
                <a:cs typeface="Arial" panose="020B0604020202020204" pitchFamily="34" charset="0"/>
                <a:hlinkClick r:id="rId3"/>
              </a:rPr>
              <a:t>https://fluka.cern</a:t>
            </a:r>
            <a:r>
              <a:rPr lang="en-US" b="1" noProof="0" dirty="0">
                <a:solidFill>
                  <a:srgbClr val="3871A8"/>
                </a:solidFill>
                <a:latin typeface="Arial" panose="020B0604020202020204" pitchFamily="34" charset="0"/>
                <a:cs typeface="Arial" panose="020B0604020202020204" pitchFamily="34" charset="0"/>
              </a:rPr>
              <a:t> </a:t>
            </a:r>
          </a:p>
        </p:txBody>
      </p:sp>
      <p:sp>
        <p:nvSpPr>
          <p:cNvPr id="14" name="Date Placeholder 1">
            <a:extLst>
              <a:ext uri="{FF2B5EF4-FFF2-40B4-BE49-F238E27FC236}">
                <a16:creationId xmlns:a16="http://schemas.microsoft.com/office/drawing/2014/main" id="{DC8BE388-5E39-4802-FB4B-4C97B0F688A9}"/>
              </a:ext>
            </a:extLst>
          </p:cNvPr>
          <p:cNvSpPr>
            <a:spLocks noGrp="1"/>
          </p:cNvSpPr>
          <p:nvPr>
            <p:ph type="dt" sz="half" idx="10"/>
          </p:nvPr>
        </p:nvSpPr>
        <p:spPr>
          <a:xfrm>
            <a:off x="3060435" y="6356351"/>
            <a:ext cx="1828144" cy="365125"/>
          </a:xfrm>
        </p:spPr>
        <p:txBody>
          <a:bodyPr/>
          <a:lstStyle/>
          <a:p>
            <a:pPr>
              <a:defRPr/>
            </a:pPr>
            <a:r>
              <a:rPr lang="en-US" noProof="0" dirty="0"/>
              <a:t>04/05/2026</a:t>
            </a:r>
          </a:p>
        </p:txBody>
      </p:sp>
      <p:sp>
        <p:nvSpPr>
          <p:cNvPr id="15" name="Footer Placeholder 2">
            <a:extLst>
              <a:ext uri="{FF2B5EF4-FFF2-40B4-BE49-F238E27FC236}">
                <a16:creationId xmlns:a16="http://schemas.microsoft.com/office/drawing/2014/main" id="{D6A742A2-ECFF-20F5-0459-1EC27956AAAD}"/>
              </a:ext>
            </a:extLst>
          </p:cNvPr>
          <p:cNvSpPr>
            <a:spLocks noGrp="1"/>
          </p:cNvSpPr>
          <p:nvPr>
            <p:ph type="ftr" sz="quarter" idx="11"/>
          </p:nvPr>
        </p:nvSpPr>
        <p:spPr>
          <a:xfrm>
            <a:off x="4888579" y="6356351"/>
            <a:ext cx="5720652" cy="365125"/>
          </a:xfrm>
        </p:spPr>
        <p:txBody>
          <a:bodyPr/>
          <a:lstStyle/>
          <a:p>
            <a:pPr>
              <a:defRPr/>
            </a:pPr>
            <a:r>
              <a:rPr lang="en-US" noProof="0" dirty="0"/>
              <a:t>D. Calzolari</a:t>
            </a:r>
          </a:p>
        </p:txBody>
      </p:sp>
      <p:pic>
        <p:nvPicPr>
          <p:cNvPr id="8" name="Picture 7">
            <a:extLst>
              <a:ext uri="{FF2B5EF4-FFF2-40B4-BE49-F238E27FC236}">
                <a16:creationId xmlns:a16="http://schemas.microsoft.com/office/drawing/2014/main" id="{752A1149-F965-947C-D00A-9F3ADB7BCC28}"/>
              </a:ext>
            </a:extLst>
          </p:cNvPr>
          <p:cNvPicPr>
            <a:picLocks noChangeAspect="1"/>
          </p:cNvPicPr>
          <p:nvPr/>
        </p:nvPicPr>
        <p:blipFill>
          <a:blip r:embed="rId4"/>
          <a:stretch>
            <a:fillRect/>
          </a:stretch>
        </p:blipFill>
        <p:spPr>
          <a:xfrm>
            <a:off x="129845" y="1255955"/>
            <a:ext cx="11928648" cy="936443"/>
          </a:xfrm>
          <a:prstGeom prst="rect">
            <a:avLst/>
          </a:prstGeom>
        </p:spPr>
      </p:pic>
    </p:spTree>
    <p:extLst>
      <p:ext uri="{BB962C8B-B14F-4D97-AF65-F5344CB8AC3E}">
        <p14:creationId xmlns:p14="http://schemas.microsoft.com/office/powerpoint/2010/main" val="21877230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23FD41BA-5ED5-D377-1B47-CB7BA6DDEF5C}"/>
            </a:ext>
          </a:extLst>
        </p:cNvPr>
        <p:cNvGrpSpPr/>
        <p:nvPr/>
      </p:nvGrpSpPr>
      <p:grpSpPr bwMode="auto">
        <a:xfrm>
          <a:off x="0" y="0"/>
          <a:ext cx="0" cy="0"/>
          <a:chOff x="0" y="0"/>
          <a:chExt cx="0" cy="0"/>
        </a:xfrm>
      </p:grpSpPr>
      <p:sp>
        <p:nvSpPr>
          <p:cNvPr id="4" name="Title 1">
            <a:extLst>
              <a:ext uri="{FF2B5EF4-FFF2-40B4-BE49-F238E27FC236}">
                <a16:creationId xmlns:a16="http://schemas.microsoft.com/office/drawing/2014/main" id="{0568B1C8-5704-45B0-2CD2-4B3457617D58}"/>
              </a:ext>
            </a:extLst>
          </p:cNvPr>
          <p:cNvSpPr>
            <a:spLocks noGrp="1"/>
          </p:cNvSpPr>
          <p:nvPr>
            <p:ph type="title"/>
          </p:nvPr>
        </p:nvSpPr>
        <p:spPr bwMode="auto"/>
        <p:txBody>
          <a:bodyPr/>
          <a:lstStyle/>
          <a:p>
            <a:pPr>
              <a:defRPr/>
            </a:pPr>
            <a:r>
              <a:rPr lang="en-US" noProof="0" dirty="0"/>
              <a:t>EM showers: key features and energy deposition</a:t>
            </a:r>
          </a:p>
        </p:txBody>
      </p:sp>
      <p:grpSp>
        <p:nvGrpSpPr>
          <p:cNvPr id="16" name="Group 15">
            <a:extLst>
              <a:ext uri="{FF2B5EF4-FFF2-40B4-BE49-F238E27FC236}">
                <a16:creationId xmlns:a16="http://schemas.microsoft.com/office/drawing/2014/main" id="{95C07C87-0963-A87D-9DED-235D4FD41A0B}"/>
              </a:ext>
            </a:extLst>
          </p:cNvPr>
          <p:cNvGrpSpPr/>
          <p:nvPr/>
        </p:nvGrpSpPr>
        <p:grpSpPr>
          <a:xfrm>
            <a:off x="396449" y="1124744"/>
            <a:ext cx="6963424" cy="3294659"/>
            <a:chOff x="572736" y="1214461"/>
            <a:chExt cx="6963424" cy="3294659"/>
          </a:xfrm>
        </p:grpSpPr>
        <p:pic>
          <p:nvPicPr>
            <p:cNvPr id="11" name="Picture 10">
              <a:extLst>
                <a:ext uri="{FF2B5EF4-FFF2-40B4-BE49-F238E27FC236}">
                  <a16:creationId xmlns:a16="http://schemas.microsoft.com/office/drawing/2014/main" id="{06C51A3F-0A2A-7923-5F7C-3626B56C61F6}"/>
                </a:ext>
              </a:extLst>
            </p:cNvPr>
            <p:cNvPicPr>
              <a:picLocks noChangeAspect="1"/>
            </p:cNvPicPr>
            <p:nvPr/>
          </p:nvPicPr>
          <p:blipFill>
            <a:blip r:embed="rId2"/>
            <a:stretch>
              <a:fillRect/>
            </a:stretch>
          </p:blipFill>
          <p:spPr>
            <a:xfrm>
              <a:off x="572736" y="1628800"/>
              <a:ext cx="6787137" cy="2880320"/>
            </a:xfrm>
            <a:prstGeom prst="rect">
              <a:avLst/>
            </a:prstGeom>
          </p:spPr>
        </p:pic>
        <p:sp>
          <p:nvSpPr>
            <p:cNvPr id="13" name="Content Placeholder 3">
              <a:extLst>
                <a:ext uri="{FF2B5EF4-FFF2-40B4-BE49-F238E27FC236}">
                  <a16:creationId xmlns:a16="http://schemas.microsoft.com/office/drawing/2014/main" id="{ED6DDAB5-3793-5FB8-7727-68631A35CC36}"/>
                </a:ext>
              </a:extLst>
            </p:cNvPr>
            <p:cNvSpPr txBox="1">
              <a:spLocks/>
            </p:cNvSpPr>
            <p:nvPr/>
          </p:nvSpPr>
          <p:spPr bwMode="auto">
            <a:xfrm>
              <a:off x="572736" y="1214461"/>
              <a:ext cx="6963424" cy="541867"/>
            </a:xfrm>
            <a:prstGeom prst="rect">
              <a:avLst/>
            </a:prstGeom>
          </p:spPr>
          <p:txBody>
            <a:bodyPr vert="horz">
              <a:noAutofit/>
            </a:bodyPr>
            <a:lstStyle>
              <a:lvl1pPr marL="225425" indent="-225425" algn="l">
                <a:lnSpc>
                  <a:spcPct val="100000"/>
                </a:lnSpc>
                <a:spcBef>
                  <a:spcPts val="900"/>
                </a:spcBef>
                <a:buClr>
                  <a:srgbClr val="5AA3D9"/>
                </a:buClr>
                <a:buSzPct val="100000"/>
                <a:buFont typeface="Wingdings" panose="05000000000000000000" pitchFamily="2" charset="2"/>
                <a:buChar char="§"/>
                <a:defRPr sz="3000" b="0" i="0">
                  <a:solidFill>
                    <a:srgbClr val="4D4D4D"/>
                  </a:solidFill>
                  <a:latin typeface="+mn-lt"/>
                  <a:ea typeface="+mn-ea"/>
                  <a:cs typeface="Ubuntu Light"/>
                </a:defRPr>
              </a:lvl1pPr>
              <a:lvl2pPr marL="460375" indent="-228600" algn="l">
                <a:lnSpc>
                  <a:spcPct val="100000"/>
                </a:lnSpc>
                <a:spcBef>
                  <a:spcPts val="900"/>
                </a:spcBef>
                <a:buClr>
                  <a:schemeClr val="bg1">
                    <a:lumMod val="75000"/>
                  </a:schemeClr>
                </a:buClr>
                <a:buSzPct val="100000"/>
                <a:buFont typeface="Wingdings" panose="05000000000000000000" pitchFamily="2" charset="2"/>
                <a:buChar char="§"/>
                <a:defRPr sz="2400" b="0" i="0">
                  <a:solidFill>
                    <a:srgbClr val="4D4D4D"/>
                  </a:solidFill>
                  <a:latin typeface="+mn-lt"/>
                  <a:ea typeface="+mn-ea"/>
                  <a:cs typeface="Ubuntu Light"/>
                </a:defRPr>
              </a:lvl2pPr>
              <a:lvl3pPr marL="685800" indent="-225425" algn="l">
                <a:lnSpc>
                  <a:spcPct val="100000"/>
                </a:lnSpc>
                <a:spcBef>
                  <a:spcPts val="900"/>
                </a:spcBef>
                <a:buClr>
                  <a:schemeClr val="bg1">
                    <a:lumMod val="75000"/>
                  </a:schemeClr>
                </a:buClr>
                <a:buSzPct val="100000"/>
                <a:buFont typeface="Wingdings" panose="05000000000000000000" pitchFamily="2" charset="2"/>
                <a:buChar char="§"/>
                <a:defRPr sz="2000" b="0" i="0">
                  <a:solidFill>
                    <a:srgbClr val="4D4D4D"/>
                  </a:solidFill>
                  <a:latin typeface="+mn-lt"/>
                  <a:ea typeface="+mn-ea"/>
                  <a:cs typeface="Ubuntu Light"/>
                </a:defRPr>
              </a:lvl3pPr>
              <a:lvl4pPr marL="909638" indent="-223838" algn="l">
                <a:lnSpc>
                  <a:spcPct val="100000"/>
                </a:lnSpc>
                <a:spcBef>
                  <a:spcPts val="900"/>
                </a:spcBef>
                <a:buClr>
                  <a:schemeClr val="bg1">
                    <a:lumMod val="75000"/>
                  </a:schemeClr>
                </a:buClr>
                <a:buSzPct val="100000"/>
                <a:buFont typeface="Wingdings" panose="05000000000000000000" pitchFamily="2" charset="2"/>
                <a:buChar char="§"/>
                <a:defRPr sz="1800" b="0" i="0">
                  <a:solidFill>
                    <a:srgbClr val="4D4D4D"/>
                  </a:solidFill>
                  <a:latin typeface="+mn-lt"/>
                  <a:ea typeface="+mn-ea"/>
                  <a:cs typeface="Ubuntu Light"/>
                </a:defRPr>
              </a:lvl4pPr>
              <a:lvl5pPr marL="1146175" indent="-236538" algn="l">
                <a:lnSpc>
                  <a:spcPct val="100000"/>
                </a:lnSpc>
                <a:spcBef>
                  <a:spcPts val="900"/>
                </a:spcBef>
                <a:buClr>
                  <a:schemeClr val="bg1">
                    <a:lumMod val="75000"/>
                  </a:schemeClr>
                </a:buClr>
                <a:buSzPct val="100000"/>
                <a:buFont typeface="Wingdings" panose="05000000000000000000" pitchFamily="2" charset="2"/>
                <a:buChar char="§"/>
                <a:defRPr sz="1600" b="0" i="0">
                  <a:solidFill>
                    <a:srgbClr val="4D4D4D"/>
                  </a:solidFill>
                  <a:latin typeface="+mn-lt"/>
                  <a:ea typeface="+mn-ea"/>
                  <a:cs typeface="Ubuntu Light"/>
                </a:defRPr>
              </a:lvl5pPr>
              <a:lvl6pPr marL="1700784" indent="-182880" algn="l">
                <a:spcBef>
                  <a:spcPts val="0"/>
                </a:spcBef>
                <a:buClr>
                  <a:schemeClr val="accent5"/>
                </a:buClr>
                <a:buFont typeface="Arial"/>
                <a:buChar char="-"/>
                <a:defRPr sz="2000">
                  <a:solidFill>
                    <a:schemeClr val="tx1"/>
                  </a:solidFill>
                  <a:latin typeface="+mn-lt"/>
                  <a:ea typeface="+mn-ea"/>
                  <a:cs typeface="+mn-cs"/>
                </a:defRPr>
              </a:lvl6pPr>
              <a:lvl7pPr marL="1920240" indent="-182880" algn="l">
                <a:spcBef>
                  <a:spcPts val="0"/>
                </a:spcBef>
                <a:buClr>
                  <a:schemeClr val="accent6"/>
                </a:buClr>
                <a:buSzPct val="100000"/>
                <a:buFont typeface="Arial"/>
                <a:buChar char="•"/>
                <a:defRPr sz="1800">
                  <a:solidFill>
                    <a:schemeClr val="tx1"/>
                  </a:solidFill>
                  <a:latin typeface="+mn-lt"/>
                  <a:ea typeface="+mn-ea"/>
                  <a:cs typeface="+mn-cs"/>
                </a:defRPr>
              </a:lvl7pPr>
              <a:lvl8pPr marL="2139696" indent="-182880" algn="l">
                <a:spcBef>
                  <a:spcPts val="0"/>
                </a:spcBef>
                <a:buClr>
                  <a:schemeClr val="accent6"/>
                </a:buClr>
                <a:buFont typeface="Arial"/>
                <a:buChar char="▪"/>
                <a:defRPr sz="1600">
                  <a:solidFill>
                    <a:schemeClr val="tx1"/>
                  </a:solidFill>
                  <a:latin typeface="+mn-lt"/>
                  <a:ea typeface="+mn-ea"/>
                  <a:cs typeface="+mn-cs"/>
                </a:defRPr>
              </a:lvl8pPr>
              <a:lvl9pPr marL="2331720" indent="-182880" algn="l">
                <a:spcBef>
                  <a:spcPts val="0"/>
                </a:spcBef>
                <a:buClr>
                  <a:schemeClr val="accent6"/>
                </a:buClr>
                <a:buFont typeface="Arial"/>
                <a:buChar char="•"/>
                <a:defRPr sz="1600">
                  <a:solidFill>
                    <a:schemeClr val="tx1"/>
                  </a:solidFill>
                  <a:latin typeface="+mn-lt"/>
                  <a:ea typeface="+mn-ea"/>
                  <a:cs typeface="+mn-cs"/>
                </a:defRPr>
              </a:lvl9pPr>
            </a:lstStyle>
            <a:p>
              <a:pPr marL="0" indent="0">
                <a:buNone/>
              </a:pPr>
              <a:r>
                <a:rPr lang="en-US" sz="1800" b="1" noProof="0" dirty="0">
                  <a:solidFill>
                    <a:srgbClr val="FF0000"/>
                  </a:solidFill>
                </a:rPr>
                <a:t>EM shower evolution vs depth, in units of X</a:t>
              </a:r>
              <a:r>
                <a:rPr lang="en-US" sz="1800" b="1" baseline="-25000" noProof="0" dirty="0">
                  <a:solidFill>
                    <a:srgbClr val="FF0000"/>
                  </a:solidFill>
                </a:rPr>
                <a:t>0</a:t>
              </a:r>
              <a:r>
                <a:rPr lang="en-US" sz="1800" b="1" noProof="0" dirty="0">
                  <a:solidFill>
                    <a:srgbClr val="FF0000"/>
                  </a:solidFill>
                </a:rPr>
                <a:t> (t = z/X</a:t>
              </a:r>
              <a:r>
                <a:rPr lang="en-US" sz="1800" b="1" baseline="-25000" noProof="0" dirty="0">
                  <a:solidFill>
                    <a:srgbClr val="FF0000"/>
                  </a:solidFill>
                </a:rPr>
                <a:t>0</a:t>
              </a:r>
              <a:r>
                <a:rPr lang="en-US" sz="1800" b="1" noProof="0" dirty="0">
                  <a:solidFill>
                    <a:srgbClr val="FF0000"/>
                  </a:solidFill>
                </a:rPr>
                <a:t>):</a:t>
              </a:r>
            </a:p>
            <a:p>
              <a:endParaRPr lang="en-US" sz="1700" noProof="0" dirty="0"/>
            </a:p>
          </p:txBody>
        </p:sp>
      </p:grpSp>
      <p:grpSp>
        <p:nvGrpSpPr>
          <p:cNvPr id="18" name="Group 17">
            <a:extLst>
              <a:ext uri="{FF2B5EF4-FFF2-40B4-BE49-F238E27FC236}">
                <a16:creationId xmlns:a16="http://schemas.microsoft.com/office/drawing/2014/main" id="{0F296DDA-C329-B81C-2B72-0D7C0C19A184}"/>
              </a:ext>
            </a:extLst>
          </p:cNvPr>
          <p:cNvGrpSpPr/>
          <p:nvPr/>
        </p:nvGrpSpPr>
        <p:grpSpPr>
          <a:xfrm>
            <a:off x="7359873" y="1075632"/>
            <a:ext cx="4832127" cy="2662718"/>
            <a:chOff x="7608168" y="1408671"/>
            <a:chExt cx="4832127" cy="2662718"/>
          </a:xfrm>
        </p:grpSpPr>
        <p:pic>
          <p:nvPicPr>
            <p:cNvPr id="15" name="Picture 14">
              <a:extLst>
                <a:ext uri="{FF2B5EF4-FFF2-40B4-BE49-F238E27FC236}">
                  <a16:creationId xmlns:a16="http://schemas.microsoft.com/office/drawing/2014/main" id="{DB2C258B-31E6-B542-D472-21B8ED4ABE26}"/>
                </a:ext>
              </a:extLst>
            </p:cNvPr>
            <p:cNvPicPr>
              <a:picLocks noChangeAspect="1"/>
            </p:cNvPicPr>
            <p:nvPr/>
          </p:nvPicPr>
          <p:blipFill>
            <a:blip r:embed="rId3"/>
            <a:stretch>
              <a:fillRect/>
            </a:stretch>
          </p:blipFill>
          <p:spPr>
            <a:xfrm>
              <a:off x="7608168" y="1916832"/>
              <a:ext cx="4262479" cy="2154557"/>
            </a:xfrm>
            <a:prstGeom prst="rect">
              <a:avLst/>
            </a:prstGeom>
          </p:spPr>
        </p:pic>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77ED48D0-6AFB-7F4F-73AC-5A26D6B1AE0F}"/>
                    </a:ext>
                  </a:extLst>
                </p:cNvPr>
                <p:cNvSpPr txBox="1"/>
                <p:nvPr/>
              </p:nvSpPr>
              <p:spPr>
                <a:xfrm>
                  <a:off x="8047807" y="1408671"/>
                  <a:ext cx="4392488" cy="525913"/>
                </a:xfrm>
                <a:prstGeom prst="rect">
                  <a:avLst/>
                </a:prstGeom>
                <a:noFill/>
              </p:spPr>
              <p:txBody>
                <a:bodyPr wrap="square" rtlCol="0">
                  <a:spAutoFit/>
                </a:bodyPr>
                <a:lstStyle/>
                <a:p>
                  <a:r>
                    <a:rPr lang="en-US" b="1" noProof="0" dirty="0">
                      <a:solidFill>
                        <a:srgbClr val="FF0000"/>
                      </a:solidFill>
                    </a:rPr>
                    <a:t>X</a:t>
                  </a:r>
                  <a:r>
                    <a:rPr lang="en-US" b="1" baseline="-25000" noProof="0" dirty="0">
                      <a:solidFill>
                        <a:srgbClr val="FF0000"/>
                      </a:solidFill>
                    </a:rPr>
                    <a:t>0</a:t>
                  </a:r>
                  <a:r>
                    <a:rPr lang="en-US" b="1" noProof="0" dirty="0">
                      <a:solidFill>
                        <a:srgbClr val="FF0000"/>
                      </a:solidFill>
                    </a:rPr>
                    <a:t> by material, where </a:t>
                  </a:r>
                  <a14:m>
                    <m:oMath xmlns:m="http://schemas.openxmlformats.org/officeDocument/2006/math">
                      <m:f>
                        <m:fPr>
                          <m:ctrlPr>
                            <a:rPr lang="en-US" b="1" i="1" noProof="0" smtClean="0">
                              <a:solidFill>
                                <a:srgbClr val="FF0000"/>
                              </a:solidFill>
                              <a:latin typeface="Cambria Math" panose="02040503050406030204" pitchFamily="18" charset="0"/>
                            </a:rPr>
                          </m:ctrlPr>
                        </m:fPr>
                        <m:num>
                          <m:sSub>
                            <m:sSubPr>
                              <m:ctrlPr>
                                <a:rPr lang="en-US" b="1" i="1" noProof="0" smtClean="0">
                                  <a:solidFill>
                                    <a:srgbClr val="FF0000"/>
                                  </a:solidFill>
                                  <a:latin typeface="Cambria Math" panose="02040503050406030204" pitchFamily="18" charset="0"/>
                                </a:rPr>
                              </m:ctrlPr>
                            </m:sSubPr>
                            <m:e>
                              <m:r>
                                <a:rPr lang="en-US" b="1" i="1" noProof="0" smtClean="0">
                                  <a:solidFill>
                                    <a:srgbClr val="FF0000"/>
                                  </a:solidFill>
                                  <a:latin typeface="Cambria Math" panose="02040503050406030204" pitchFamily="18" charset="0"/>
                                </a:rPr>
                                <m:t>𝑿</m:t>
                              </m:r>
                            </m:e>
                            <m:sub>
                              <m:r>
                                <a:rPr lang="en-US" b="1" i="1" noProof="0" smtClean="0">
                                  <a:solidFill>
                                    <a:srgbClr val="FF0000"/>
                                  </a:solidFill>
                                  <a:latin typeface="Cambria Math" panose="02040503050406030204" pitchFamily="18" charset="0"/>
                                </a:rPr>
                                <m:t>𝟎</m:t>
                              </m:r>
                            </m:sub>
                          </m:sSub>
                        </m:num>
                        <m:den>
                          <m:r>
                            <a:rPr lang="en-US" b="1" i="1" noProof="0" smtClean="0">
                              <a:solidFill>
                                <a:srgbClr val="FF0000"/>
                              </a:solidFill>
                              <a:latin typeface="Cambria Math" panose="02040503050406030204" pitchFamily="18" charset="0"/>
                            </a:rPr>
                            <m:t>𝝆</m:t>
                          </m:r>
                        </m:den>
                      </m:f>
                      <m:r>
                        <a:rPr lang="en-US" b="1" i="1" noProof="0" smtClean="0">
                          <a:solidFill>
                            <a:srgbClr val="FF0000"/>
                          </a:solidFill>
                          <a:latin typeface="Cambria Math" panose="02040503050406030204" pitchFamily="18" charset="0"/>
                          <a:ea typeface="Cambria Math" panose="02040503050406030204" pitchFamily="18" charset="0"/>
                        </a:rPr>
                        <m:t>∝</m:t>
                      </m:r>
                      <m:f>
                        <m:fPr>
                          <m:ctrlPr>
                            <a:rPr lang="en-US" b="1" i="1" noProof="0" smtClean="0">
                              <a:solidFill>
                                <a:srgbClr val="FF0000"/>
                              </a:solidFill>
                              <a:latin typeface="Cambria Math" panose="02040503050406030204" pitchFamily="18" charset="0"/>
                              <a:ea typeface="Cambria Math" panose="02040503050406030204" pitchFamily="18" charset="0"/>
                            </a:rPr>
                          </m:ctrlPr>
                        </m:fPr>
                        <m:num>
                          <m:r>
                            <a:rPr lang="en-US" b="1" i="1" noProof="0" smtClean="0">
                              <a:solidFill>
                                <a:srgbClr val="FF0000"/>
                              </a:solidFill>
                              <a:latin typeface="Cambria Math" panose="02040503050406030204" pitchFamily="18" charset="0"/>
                              <a:ea typeface="Cambria Math" panose="02040503050406030204" pitchFamily="18" charset="0"/>
                            </a:rPr>
                            <m:t>𝑨</m:t>
                          </m:r>
                        </m:num>
                        <m:den>
                          <m:sSup>
                            <m:sSupPr>
                              <m:ctrlPr>
                                <a:rPr lang="en-US" b="1" i="1" noProof="0" smtClean="0">
                                  <a:solidFill>
                                    <a:srgbClr val="FF0000"/>
                                  </a:solidFill>
                                  <a:latin typeface="Cambria Math" panose="02040503050406030204" pitchFamily="18" charset="0"/>
                                  <a:ea typeface="Cambria Math" panose="02040503050406030204" pitchFamily="18" charset="0"/>
                                </a:rPr>
                              </m:ctrlPr>
                            </m:sSupPr>
                            <m:e>
                              <m:r>
                                <a:rPr lang="en-US" b="1" i="1" noProof="0" smtClean="0">
                                  <a:solidFill>
                                    <a:srgbClr val="FF0000"/>
                                  </a:solidFill>
                                  <a:latin typeface="Cambria Math" panose="02040503050406030204" pitchFamily="18" charset="0"/>
                                  <a:ea typeface="Cambria Math" panose="02040503050406030204" pitchFamily="18" charset="0"/>
                                </a:rPr>
                                <m:t>𝒁</m:t>
                              </m:r>
                            </m:e>
                            <m:sup>
                              <m:r>
                                <a:rPr lang="en-US" b="1" i="1" noProof="0" smtClean="0">
                                  <a:solidFill>
                                    <a:srgbClr val="FF0000"/>
                                  </a:solidFill>
                                  <a:latin typeface="Cambria Math" panose="02040503050406030204" pitchFamily="18" charset="0"/>
                                  <a:ea typeface="Cambria Math" panose="02040503050406030204" pitchFamily="18" charset="0"/>
                                </a:rPr>
                                <m:t>𝟐</m:t>
                              </m:r>
                            </m:sup>
                          </m:sSup>
                        </m:den>
                      </m:f>
                    </m:oMath>
                  </a14:m>
                  <a:endParaRPr lang="en-US" b="1" noProof="0" dirty="0">
                    <a:solidFill>
                      <a:srgbClr val="FF0000"/>
                    </a:solidFill>
                  </a:endParaRPr>
                </a:p>
              </p:txBody>
            </p:sp>
          </mc:Choice>
          <mc:Fallback xmlns="">
            <p:sp>
              <p:nvSpPr>
                <p:cNvPr id="17" name="TextBox 16">
                  <a:extLst>
                    <a:ext uri="{FF2B5EF4-FFF2-40B4-BE49-F238E27FC236}">
                      <a16:creationId xmlns:a16="http://schemas.microsoft.com/office/drawing/2014/main" id="{77ED48D0-6AFB-7F4F-73AC-5A26D6B1AE0F}"/>
                    </a:ext>
                  </a:extLst>
                </p:cNvPr>
                <p:cNvSpPr txBox="1">
                  <a:spLocks noRot="1" noChangeAspect="1" noMove="1" noResize="1" noEditPoints="1" noAdjustHandles="1" noChangeArrowheads="1" noChangeShapeType="1" noTextEdit="1"/>
                </p:cNvSpPr>
                <p:nvPr/>
              </p:nvSpPr>
              <p:spPr>
                <a:xfrm>
                  <a:off x="8047807" y="1408671"/>
                  <a:ext cx="4392488" cy="525913"/>
                </a:xfrm>
                <a:prstGeom prst="rect">
                  <a:avLst/>
                </a:prstGeom>
                <a:blipFill>
                  <a:blip r:embed="rId4"/>
                  <a:stretch>
                    <a:fillRect l="-1110" b="-2299"/>
                  </a:stretch>
                </a:blipFill>
              </p:spPr>
              <p:txBody>
                <a:bodyPr/>
                <a:lstStyle/>
                <a:p>
                  <a:r>
                    <a:rPr lang="en-GB">
                      <a:noFill/>
                    </a:rPr>
                    <a:t> </a:t>
                  </a:r>
                </a:p>
              </p:txBody>
            </p:sp>
          </mc:Fallback>
        </mc:AlternateContent>
      </p:grpSp>
      <p:pic>
        <p:nvPicPr>
          <p:cNvPr id="22" name="Picture 21">
            <a:extLst>
              <a:ext uri="{FF2B5EF4-FFF2-40B4-BE49-F238E27FC236}">
                <a16:creationId xmlns:a16="http://schemas.microsoft.com/office/drawing/2014/main" id="{862C29DC-08F1-5951-945C-E1768A12837B}"/>
              </a:ext>
            </a:extLst>
          </p:cNvPr>
          <p:cNvPicPr>
            <a:picLocks noChangeAspect="1"/>
          </p:cNvPicPr>
          <p:nvPr/>
        </p:nvPicPr>
        <p:blipFill>
          <a:blip r:embed="rId5"/>
          <a:stretch>
            <a:fillRect/>
          </a:stretch>
        </p:blipFill>
        <p:spPr>
          <a:xfrm>
            <a:off x="7464152" y="4083150"/>
            <a:ext cx="4251870" cy="2154558"/>
          </a:xfrm>
          <a:prstGeom prst="rect">
            <a:avLst/>
          </a:prstGeom>
        </p:spPr>
      </p:pic>
      <p:grpSp>
        <p:nvGrpSpPr>
          <p:cNvPr id="7" name="Group 6">
            <a:extLst>
              <a:ext uri="{FF2B5EF4-FFF2-40B4-BE49-F238E27FC236}">
                <a16:creationId xmlns:a16="http://schemas.microsoft.com/office/drawing/2014/main" id="{514827F7-8B57-77E6-DBB6-D8B4DD553A5A}"/>
              </a:ext>
            </a:extLst>
          </p:cNvPr>
          <p:cNvGrpSpPr/>
          <p:nvPr/>
        </p:nvGrpSpPr>
        <p:grpSpPr>
          <a:xfrm>
            <a:off x="585661" y="4543885"/>
            <a:ext cx="6408712" cy="1687984"/>
            <a:chOff x="585661" y="4543885"/>
            <a:chExt cx="6408712" cy="1687984"/>
          </a:xfrm>
        </p:grpSpPr>
        <mc:AlternateContent xmlns:mc="http://schemas.openxmlformats.org/markup-compatibility/2006" xmlns:a14="http://schemas.microsoft.com/office/drawing/2010/main">
          <mc:Choice Requires="a14">
            <p:sp>
              <p:nvSpPr>
                <p:cNvPr id="2" name="Content Placeholder 3">
                  <a:extLst>
                    <a:ext uri="{FF2B5EF4-FFF2-40B4-BE49-F238E27FC236}">
                      <a16:creationId xmlns:a16="http://schemas.microsoft.com/office/drawing/2014/main" id="{9C9AE4B9-A33E-E37B-2209-84A051730D2B}"/>
                    </a:ext>
                  </a:extLst>
                </p:cNvPr>
                <p:cNvSpPr txBox="1">
                  <a:spLocks/>
                </p:cNvSpPr>
                <p:nvPr/>
              </p:nvSpPr>
              <p:spPr bwMode="auto">
                <a:xfrm>
                  <a:off x="585661" y="4543885"/>
                  <a:ext cx="6408712" cy="1687984"/>
                </a:xfrm>
                <a:prstGeom prst="rect">
                  <a:avLst/>
                </a:prstGeom>
              </p:spPr>
              <p:txBody>
                <a:bodyPr vert="horz">
                  <a:noAutofit/>
                </a:bodyPr>
                <a:lstStyle>
                  <a:lvl1pPr marL="225425" indent="-225425" algn="l">
                    <a:lnSpc>
                      <a:spcPct val="100000"/>
                    </a:lnSpc>
                    <a:spcBef>
                      <a:spcPts val="900"/>
                    </a:spcBef>
                    <a:buClr>
                      <a:srgbClr val="5AA3D9"/>
                    </a:buClr>
                    <a:buSzPct val="100000"/>
                    <a:buFont typeface="Wingdings" panose="05000000000000000000" pitchFamily="2" charset="2"/>
                    <a:buChar char="§"/>
                    <a:defRPr sz="3000" b="0" i="0">
                      <a:solidFill>
                        <a:srgbClr val="4D4D4D"/>
                      </a:solidFill>
                      <a:latin typeface="+mn-lt"/>
                      <a:ea typeface="+mn-ea"/>
                      <a:cs typeface="Ubuntu Light"/>
                    </a:defRPr>
                  </a:lvl1pPr>
                  <a:lvl2pPr marL="460375" indent="-228600" algn="l">
                    <a:lnSpc>
                      <a:spcPct val="100000"/>
                    </a:lnSpc>
                    <a:spcBef>
                      <a:spcPts val="900"/>
                    </a:spcBef>
                    <a:buClr>
                      <a:schemeClr val="bg1">
                        <a:lumMod val="75000"/>
                      </a:schemeClr>
                    </a:buClr>
                    <a:buSzPct val="100000"/>
                    <a:buFont typeface="Wingdings" panose="05000000000000000000" pitchFamily="2" charset="2"/>
                    <a:buChar char="§"/>
                    <a:defRPr sz="2400" b="0" i="0">
                      <a:solidFill>
                        <a:srgbClr val="4D4D4D"/>
                      </a:solidFill>
                      <a:latin typeface="+mn-lt"/>
                      <a:ea typeface="+mn-ea"/>
                      <a:cs typeface="Ubuntu Light"/>
                    </a:defRPr>
                  </a:lvl2pPr>
                  <a:lvl3pPr marL="685800" indent="-225425" algn="l">
                    <a:lnSpc>
                      <a:spcPct val="100000"/>
                    </a:lnSpc>
                    <a:spcBef>
                      <a:spcPts val="900"/>
                    </a:spcBef>
                    <a:buClr>
                      <a:schemeClr val="bg1">
                        <a:lumMod val="75000"/>
                      </a:schemeClr>
                    </a:buClr>
                    <a:buSzPct val="100000"/>
                    <a:buFont typeface="Wingdings" panose="05000000000000000000" pitchFamily="2" charset="2"/>
                    <a:buChar char="§"/>
                    <a:defRPr sz="2000" b="0" i="0">
                      <a:solidFill>
                        <a:srgbClr val="4D4D4D"/>
                      </a:solidFill>
                      <a:latin typeface="+mn-lt"/>
                      <a:ea typeface="+mn-ea"/>
                      <a:cs typeface="Ubuntu Light"/>
                    </a:defRPr>
                  </a:lvl3pPr>
                  <a:lvl4pPr marL="909638" indent="-223838" algn="l">
                    <a:lnSpc>
                      <a:spcPct val="100000"/>
                    </a:lnSpc>
                    <a:spcBef>
                      <a:spcPts val="900"/>
                    </a:spcBef>
                    <a:buClr>
                      <a:schemeClr val="bg1">
                        <a:lumMod val="75000"/>
                      </a:schemeClr>
                    </a:buClr>
                    <a:buSzPct val="100000"/>
                    <a:buFont typeface="Wingdings" panose="05000000000000000000" pitchFamily="2" charset="2"/>
                    <a:buChar char="§"/>
                    <a:defRPr sz="1800" b="0" i="0">
                      <a:solidFill>
                        <a:srgbClr val="4D4D4D"/>
                      </a:solidFill>
                      <a:latin typeface="+mn-lt"/>
                      <a:ea typeface="+mn-ea"/>
                      <a:cs typeface="Ubuntu Light"/>
                    </a:defRPr>
                  </a:lvl4pPr>
                  <a:lvl5pPr marL="1146175" indent="-236538" algn="l">
                    <a:lnSpc>
                      <a:spcPct val="100000"/>
                    </a:lnSpc>
                    <a:spcBef>
                      <a:spcPts val="900"/>
                    </a:spcBef>
                    <a:buClr>
                      <a:schemeClr val="bg1">
                        <a:lumMod val="75000"/>
                      </a:schemeClr>
                    </a:buClr>
                    <a:buSzPct val="100000"/>
                    <a:buFont typeface="Wingdings" panose="05000000000000000000" pitchFamily="2" charset="2"/>
                    <a:buChar char="§"/>
                    <a:defRPr sz="1600" b="0" i="0">
                      <a:solidFill>
                        <a:srgbClr val="4D4D4D"/>
                      </a:solidFill>
                      <a:latin typeface="+mn-lt"/>
                      <a:ea typeface="+mn-ea"/>
                      <a:cs typeface="Ubuntu Light"/>
                    </a:defRPr>
                  </a:lvl5pPr>
                  <a:lvl6pPr marL="1700784" indent="-182880" algn="l">
                    <a:spcBef>
                      <a:spcPts val="0"/>
                    </a:spcBef>
                    <a:buClr>
                      <a:schemeClr val="accent5"/>
                    </a:buClr>
                    <a:buFont typeface="Arial"/>
                    <a:buChar char="-"/>
                    <a:defRPr sz="2000">
                      <a:solidFill>
                        <a:schemeClr val="tx1"/>
                      </a:solidFill>
                      <a:latin typeface="+mn-lt"/>
                      <a:ea typeface="+mn-ea"/>
                      <a:cs typeface="+mn-cs"/>
                    </a:defRPr>
                  </a:lvl6pPr>
                  <a:lvl7pPr marL="1920240" indent="-182880" algn="l">
                    <a:spcBef>
                      <a:spcPts val="0"/>
                    </a:spcBef>
                    <a:buClr>
                      <a:schemeClr val="accent6"/>
                    </a:buClr>
                    <a:buSzPct val="100000"/>
                    <a:buFont typeface="Arial"/>
                    <a:buChar char="•"/>
                    <a:defRPr sz="1800">
                      <a:solidFill>
                        <a:schemeClr val="tx1"/>
                      </a:solidFill>
                      <a:latin typeface="+mn-lt"/>
                      <a:ea typeface="+mn-ea"/>
                      <a:cs typeface="+mn-cs"/>
                    </a:defRPr>
                  </a:lvl7pPr>
                  <a:lvl8pPr marL="2139696" indent="-182880" algn="l">
                    <a:spcBef>
                      <a:spcPts val="0"/>
                    </a:spcBef>
                    <a:buClr>
                      <a:schemeClr val="accent6"/>
                    </a:buClr>
                    <a:buFont typeface="Arial"/>
                    <a:buChar char="▪"/>
                    <a:defRPr sz="1600">
                      <a:solidFill>
                        <a:schemeClr val="tx1"/>
                      </a:solidFill>
                      <a:latin typeface="+mn-lt"/>
                      <a:ea typeface="+mn-ea"/>
                      <a:cs typeface="+mn-cs"/>
                    </a:defRPr>
                  </a:lvl8pPr>
                  <a:lvl9pPr marL="2331720" indent="-182880" algn="l">
                    <a:spcBef>
                      <a:spcPts val="0"/>
                    </a:spcBef>
                    <a:buClr>
                      <a:schemeClr val="accent6"/>
                    </a:buClr>
                    <a:buFont typeface="Arial"/>
                    <a:buChar char="•"/>
                    <a:defRPr sz="1600">
                      <a:solidFill>
                        <a:schemeClr val="tx1"/>
                      </a:solidFill>
                      <a:latin typeface="+mn-lt"/>
                      <a:ea typeface="+mn-ea"/>
                      <a:cs typeface="+mn-cs"/>
                    </a:defRPr>
                  </a:lvl9pPr>
                </a:lstStyle>
                <a:p>
                  <a:r>
                    <a:rPr lang="en-US" sz="1700" noProof="0" dirty="0"/>
                    <a:t>Maximum number of particles at depth </a:t>
                  </a:r>
                  <a:r>
                    <a:rPr lang="en-US" sz="1700" noProof="0" dirty="0" err="1">
                      <a:solidFill>
                        <a:schemeClr val="tx1"/>
                      </a:solidFill>
                    </a:rPr>
                    <a:t>t</a:t>
                  </a:r>
                  <a:r>
                    <a:rPr lang="en-US" sz="1700" baseline="-25000" noProof="0" dirty="0" err="1">
                      <a:solidFill>
                        <a:schemeClr val="tx1"/>
                      </a:solidFill>
                    </a:rPr>
                    <a:t>max</a:t>
                  </a:r>
                  <a:r>
                    <a:rPr lang="en-US" sz="1700" noProof="0" dirty="0"/>
                    <a:t>:</a:t>
                  </a:r>
                  <a:br>
                    <a:rPr lang="en-US" sz="1700" i="1" noProof="0" dirty="0">
                      <a:latin typeface="Cambria Math" panose="02040503050406030204" pitchFamily="18" charset="0"/>
                    </a:rPr>
                  </a:br>
                  <a14:m>
                    <m:oMath xmlns:m="http://schemas.openxmlformats.org/officeDocument/2006/math">
                      <m:sSub>
                        <m:sSubPr>
                          <m:ctrlPr>
                            <a:rPr lang="en-US" sz="1700" b="0" i="1" noProof="0" smtClean="0">
                              <a:solidFill>
                                <a:schemeClr val="tx1"/>
                              </a:solidFill>
                              <a:latin typeface="Cambria Math" panose="02040503050406030204" pitchFamily="18" charset="0"/>
                            </a:rPr>
                          </m:ctrlPr>
                        </m:sSubPr>
                        <m:e>
                          <m:r>
                            <a:rPr lang="en-US" sz="1700" b="0" i="1" noProof="0" smtClean="0">
                              <a:solidFill>
                                <a:schemeClr val="tx1"/>
                              </a:solidFill>
                              <a:latin typeface="Cambria Math" panose="02040503050406030204" pitchFamily="18" charset="0"/>
                            </a:rPr>
                            <m:t>𝑡</m:t>
                          </m:r>
                        </m:e>
                        <m:sub>
                          <m:r>
                            <a:rPr lang="en-US" sz="1700" b="0" i="1" noProof="0" smtClean="0">
                              <a:solidFill>
                                <a:schemeClr val="tx1"/>
                              </a:solidFill>
                              <a:latin typeface="Cambria Math" panose="02040503050406030204" pitchFamily="18" charset="0"/>
                            </a:rPr>
                            <m:t>𝑚𝑎𝑥</m:t>
                          </m:r>
                        </m:sub>
                      </m:sSub>
                      <m:r>
                        <a:rPr lang="en-US" sz="1700" i="1" noProof="0">
                          <a:latin typeface="Cambria Math" panose="02040503050406030204" pitchFamily="18" charset="0"/>
                          <a:ea typeface="Cambria Math" panose="02040503050406030204" pitchFamily="18" charset="0"/>
                        </a:rPr>
                        <m:t>∝</m:t>
                      </m:r>
                      <m:func>
                        <m:funcPr>
                          <m:ctrlPr>
                            <a:rPr lang="en-US" sz="1700" i="1" noProof="0" smtClean="0">
                              <a:latin typeface="Cambria Math" panose="02040503050406030204" pitchFamily="18" charset="0"/>
                              <a:ea typeface="Cambria Math" panose="02040503050406030204" pitchFamily="18" charset="0"/>
                            </a:rPr>
                          </m:ctrlPr>
                        </m:funcPr>
                        <m:fName>
                          <m:r>
                            <m:rPr>
                              <m:sty m:val="p"/>
                            </m:rPr>
                            <a:rPr lang="en-US" sz="1700" i="0" noProof="0" smtClean="0">
                              <a:latin typeface="Cambria Math" panose="02040503050406030204" pitchFamily="18" charset="0"/>
                              <a:ea typeface="Cambria Math" panose="02040503050406030204" pitchFamily="18" charset="0"/>
                            </a:rPr>
                            <m:t>ln</m:t>
                          </m:r>
                        </m:fName>
                        <m:e>
                          <m:d>
                            <m:dPr>
                              <m:ctrlPr>
                                <a:rPr lang="en-US" sz="1700" i="1" noProof="0" smtClean="0">
                                  <a:latin typeface="Cambria Math" panose="02040503050406030204" pitchFamily="18" charset="0"/>
                                  <a:ea typeface="Cambria Math" panose="02040503050406030204" pitchFamily="18" charset="0"/>
                                </a:rPr>
                              </m:ctrlPr>
                            </m:dPr>
                            <m:e>
                              <m:f>
                                <m:fPr>
                                  <m:ctrlPr>
                                    <a:rPr lang="en-US" sz="1700" i="1" noProof="0" smtClean="0">
                                      <a:latin typeface="Cambria Math" panose="02040503050406030204" pitchFamily="18" charset="0"/>
                                      <a:ea typeface="Cambria Math" panose="02040503050406030204" pitchFamily="18" charset="0"/>
                                    </a:rPr>
                                  </m:ctrlPr>
                                </m:fPr>
                                <m:num>
                                  <m:sSub>
                                    <m:sSubPr>
                                      <m:ctrlPr>
                                        <a:rPr lang="en-US" sz="1700" i="1" noProof="0" smtClean="0">
                                          <a:latin typeface="Cambria Math" panose="02040503050406030204" pitchFamily="18" charset="0"/>
                                          <a:ea typeface="Cambria Math" panose="02040503050406030204" pitchFamily="18" charset="0"/>
                                        </a:rPr>
                                      </m:ctrlPr>
                                    </m:sSubPr>
                                    <m:e>
                                      <m:r>
                                        <a:rPr lang="en-US" sz="1700" b="0" i="1" noProof="0" smtClean="0">
                                          <a:latin typeface="Cambria Math" panose="02040503050406030204" pitchFamily="18" charset="0"/>
                                          <a:ea typeface="Cambria Math" panose="02040503050406030204" pitchFamily="18" charset="0"/>
                                        </a:rPr>
                                        <m:t>𝐸</m:t>
                                      </m:r>
                                    </m:e>
                                    <m:sub>
                                      <m:r>
                                        <a:rPr lang="en-US" sz="1700" b="0" i="1" noProof="0" smtClean="0">
                                          <a:latin typeface="Cambria Math" panose="02040503050406030204" pitchFamily="18" charset="0"/>
                                          <a:ea typeface="Cambria Math" panose="02040503050406030204" pitchFamily="18" charset="0"/>
                                        </a:rPr>
                                        <m:t>0</m:t>
                                      </m:r>
                                    </m:sub>
                                  </m:sSub>
                                </m:num>
                                <m:den>
                                  <m:sSub>
                                    <m:sSubPr>
                                      <m:ctrlPr>
                                        <a:rPr lang="en-US" sz="1700" i="1" noProof="0" smtClean="0">
                                          <a:latin typeface="Cambria Math" panose="02040503050406030204" pitchFamily="18" charset="0"/>
                                          <a:ea typeface="Cambria Math" panose="02040503050406030204" pitchFamily="18" charset="0"/>
                                        </a:rPr>
                                      </m:ctrlPr>
                                    </m:sSubPr>
                                    <m:e>
                                      <m:r>
                                        <a:rPr lang="en-US" sz="1700" b="0" i="1" noProof="0" smtClean="0">
                                          <a:latin typeface="Cambria Math" panose="02040503050406030204" pitchFamily="18" charset="0"/>
                                          <a:ea typeface="Cambria Math" panose="02040503050406030204" pitchFamily="18" charset="0"/>
                                        </a:rPr>
                                        <m:t>𝐸</m:t>
                                      </m:r>
                                    </m:e>
                                    <m:sub>
                                      <m:r>
                                        <a:rPr lang="en-US" sz="1700" b="0" i="1" noProof="0" smtClean="0">
                                          <a:latin typeface="Cambria Math" panose="02040503050406030204" pitchFamily="18" charset="0"/>
                                          <a:ea typeface="Cambria Math" panose="02040503050406030204" pitchFamily="18" charset="0"/>
                                        </a:rPr>
                                        <m:t>𝐶</m:t>
                                      </m:r>
                                    </m:sub>
                                  </m:sSub>
                                </m:den>
                              </m:f>
                            </m:e>
                          </m:d>
                        </m:e>
                      </m:func>
                    </m:oMath>
                  </a14:m>
                  <a:endParaRPr lang="en-US" sz="1700" noProof="0" dirty="0"/>
                </a:p>
                <a:p>
                  <a:r>
                    <a:rPr lang="en-US" sz="1700" noProof="0" dirty="0"/>
                    <a:t>The peak energy deposition in the target material (important to assess the impact of the shower!) is typically right before </a:t>
                  </a:r>
                  <a:r>
                    <a:rPr lang="en-US" sz="1700" noProof="0" dirty="0" err="1"/>
                    <a:t>t</a:t>
                  </a:r>
                  <a:r>
                    <a:rPr lang="en-US" sz="1700" baseline="-25000" noProof="0" dirty="0" err="1"/>
                    <a:t>max</a:t>
                  </a:r>
                  <a:endParaRPr lang="en-US" sz="1700" baseline="-25000" noProof="0" dirty="0"/>
                </a:p>
                <a:p>
                  <a:endParaRPr lang="en-US" sz="1700" noProof="0" dirty="0"/>
                </a:p>
              </p:txBody>
            </p:sp>
          </mc:Choice>
          <mc:Fallback xmlns="">
            <p:sp>
              <p:nvSpPr>
                <p:cNvPr id="2" name="Content Placeholder 3">
                  <a:extLst>
                    <a:ext uri="{FF2B5EF4-FFF2-40B4-BE49-F238E27FC236}">
                      <a16:creationId xmlns:a16="http://schemas.microsoft.com/office/drawing/2014/main" id="{9C9AE4B9-A33E-E37B-2209-84A051730D2B}"/>
                    </a:ext>
                  </a:extLst>
                </p:cNvPr>
                <p:cNvSpPr txBox="1">
                  <a:spLocks noRot="1" noChangeAspect="1" noMove="1" noResize="1" noEditPoints="1" noAdjustHandles="1" noChangeArrowheads="1" noChangeShapeType="1" noTextEdit="1"/>
                </p:cNvSpPr>
                <p:nvPr/>
              </p:nvSpPr>
              <p:spPr bwMode="auto">
                <a:xfrm>
                  <a:off x="585661" y="4543885"/>
                  <a:ext cx="6408712" cy="1687984"/>
                </a:xfrm>
                <a:prstGeom prst="rect">
                  <a:avLst/>
                </a:prstGeom>
                <a:blipFill>
                  <a:blip r:embed="rId6"/>
                  <a:stretch>
                    <a:fillRect l="-381" t="-1083" r="-1332"/>
                  </a:stretch>
                </a:blipFill>
              </p:spPr>
              <p:txBody>
                <a:bodyPr/>
                <a:lstStyle/>
                <a:p>
                  <a:r>
                    <a:rPr lang="en-GB">
                      <a:noFill/>
                    </a:rPr>
                    <a:t> </a:t>
                  </a:r>
                </a:p>
              </p:txBody>
            </p:sp>
          </mc:Fallback>
        </mc:AlternateContent>
        <p:sp>
          <p:nvSpPr>
            <p:cNvPr id="3" name="TextBox 2">
              <a:extLst>
                <a:ext uri="{FF2B5EF4-FFF2-40B4-BE49-F238E27FC236}">
                  <a16:creationId xmlns:a16="http://schemas.microsoft.com/office/drawing/2014/main" id="{8B2297AC-538C-A9B2-2FB3-B88CBB3D45CB}"/>
                </a:ext>
              </a:extLst>
            </p:cNvPr>
            <p:cNvSpPr txBox="1"/>
            <p:nvPr/>
          </p:nvSpPr>
          <p:spPr>
            <a:xfrm>
              <a:off x="4511824" y="4952680"/>
              <a:ext cx="2376264" cy="415498"/>
            </a:xfrm>
            <a:prstGeom prst="rect">
              <a:avLst/>
            </a:prstGeom>
            <a:noFill/>
          </p:spPr>
          <p:txBody>
            <a:bodyPr wrap="square" rtlCol="0">
              <a:spAutoFit/>
            </a:bodyPr>
            <a:lstStyle/>
            <a:p>
              <a:r>
                <a:rPr lang="en-US" sz="1000" noProof="0" dirty="0"/>
                <a:t>(typically a few X</a:t>
              </a:r>
              <a:r>
                <a:rPr lang="en-US" sz="1000" baseline="-25000" noProof="0" dirty="0"/>
                <a:t>0</a:t>
              </a:r>
              <a:r>
                <a:rPr lang="en-US" sz="1000" noProof="0" dirty="0"/>
                <a:t> depending on projectile energy and material)</a:t>
              </a:r>
            </a:p>
          </p:txBody>
        </p:sp>
      </p:grpSp>
      <p:sp>
        <p:nvSpPr>
          <p:cNvPr id="9" name="Slide Number Placeholder 8">
            <a:extLst>
              <a:ext uri="{FF2B5EF4-FFF2-40B4-BE49-F238E27FC236}">
                <a16:creationId xmlns:a16="http://schemas.microsoft.com/office/drawing/2014/main" id="{6960E223-9330-2233-3C6B-7198378B9FEA}"/>
              </a:ext>
            </a:extLst>
          </p:cNvPr>
          <p:cNvSpPr>
            <a:spLocks noGrp="1"/>
          </p:cNvSpPr>
          <p:nvPr>
            <p:ph type="sldNum" sz="quarter" idx="12"/>
          </p:nvPr>
        </p:nvSpPr>
        <p:spPr/>
        <p:txBody>
          <a:bodyPr/>
          <a:lstStyle/>
          <a:p>
            <a:pPr>
              <a:defRPr/>
            </a:pPr>
            <a:fld id="{8D6C380F-326D-3C40-9EE7-7FBAB0953422}" type="slidenum">
              <a:rPr lang="en-US" noProof="0" smtClean="0"/>
              <a:t>30</a:t>
            </a:fld>
            <a:endParaRPr lang="en-US" noProof="0" dirty="0"/>
          </a:p>
        </p:txBody>
      </p:sp>
      <p:sp>
        <p:nvSpPr>
          <p:cNvPr id="5" name="Date Placeholder 2">
            <a:extLst>
              <a:ext uri="{FF2B5EF4-FFF2-40B4-BE49-F238E27FC236}">
                <a16:creationId xmlns:a16="http://schemas.microsoft.com/office/drawing/2014/main" id="{2E4CF9B1-0257-9374-0324-0C7F272ED2C4}"/>
              </a:ext>
            </a:extLst>
          </p:cNvPr>
          <p:cNvSpPr>
            <a:spLocks noGrp="1"/>
          </p:cNvSpPr>
          <p:nvPr>
            <p:ph type="dt" sz="half" idx="10"/>
          </p:nvPr>
        </p:nvSpPr>
        <p:spPr>
          <a:xfrm>
            <a:off x="3060435" y="6356351"/>
            <a:ext cx="1828144" cy="365125"/>
          </a:xfrm>
        </p:spPr>
        <p:txBody>
          <a:bodyPr/>
          <a:lstStyle/>
          <a:p>
            <a:pPr>
              <a:defRPr/>
            </a:pPr>
            <a:r>
              <a:rPr lang="en-US" noProof="0" dirty="0"/>
              <a:t>04/05/2026</a:t>
            </a:r>
          </a:p>
        </p:txBody>
      </p:sp>
      <p:sp>
        <p:nvSpPr>
          <p:cNvPr id="6" name="Footer Placeholder 3">
            <a:extLst>
              <a:ext uri="{FF2B5EF4-FFF2-40B4-BE49-F238E27FC236}">
                <a16:creationId xmlns:a16="http://schemas.microsoft.com/office/drawing/2014/main" id="{76DB5467-3D9D-3947-B39F-514F19BE362E}"/>
              </a:ext>
            </a:extLst>
          </p:cNvPr>
          <p:cNvSpPr>
            <a:spLocks noGrp="1"/>
          </p:cNvSpPr>
          <p:nvPr>
            <p:ph type="ftr" sz="quarter" idx="11"/>
          </p:nvPr>
        </p:nvSpPr>
        <p:spPr>
          <a:xfrm>
            <a:off x="4888579" y="6356351"/>
            <a:ext cx="5720652" cy="365125"/>
          </a:xfrm>
        </p:spPr>
        <p:txBody>
          <a:bodyPr/>
          <a:lstStyle/>
          <a:p>
            <a:pPr>
              <a:defRPr/>
            </a:pPr>
            <a:r>
              <a:rPr lang="en-US" noProof="0" dirty="0"/>
              <a:t>D. Calzolari</a:t>
            </a:r>
          </a:p>
        </p:txBody>
      </p:sp>
    </p:spTree>
    <p:extLst>
      <p:ext uri="{BB962C8B-B14F-4D97-AF65-F5344CB8AC3E}">
        <p14:creationId xmlns:p14="http://schemas.microsoft.com/office/powerpoint/2010/main" val="33495804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F749ABE6-ADF6-C2DB-9CA2-CE3F8DEEA7BF}"/>
            </a:ext>
          </a:extLst>
        </p:cNvPr>
        <p:cNvGrpSpPr/>
        <p:nvPr/>
      </p:nvGrpSpPr>
      <p:grpSpPr bwMode="auto">
        <a:xfrm>
          <a:off x="0" y="0"/>
          <a:ext cx="0" cy="0"/>
          <a:chOff x="0" y="0"/>
          <a:chExt cx="0" cy="0"/>
        </a:xfrm>
      </p:grpSpPr>
      <p:sp>
        <p:nvSpPr>
          <p:cNvPr id="4" name="Title 1">
            <a:extLst>
              <a:ext uri="{FF2B5EF4-FFF2-40B4-BE49-F238E27FC236}">
                <a16:creationId xmlns:a16="http://schemas.microsoft.com/office/drawing/2014/main" id="{6FC6DB43-9896-B624-C728-639BF80A53AC}"/>
              </a:ext>
            </a:extLst>
          </p:cNvPr>
          <p:cNvSpPr>
            <a:spLocks noGrp="1"/>
          </p:cNvSpPr>
          <p:nvPr>
            <p:ph type="title"/>
          </p:nvPr>
        </p:nvSpPr>
        <p:spPr bwMode="auto"/>
        <p:txBody>
          <a:bodyPr/>
          <a:lstStyle/>
          <a:p>
            <a:pPr>
              <a:defRPr/>
            </a:pPr>
            <a:r>
              <a:rPr lang="en-US" noProof="0" dirty="0"/>
              <a:t>Hadronic showers</a:t>
            </a:r>
          </a:p>
        </p:txBody>
      </p:sp>
      <p:grpSp>
        <p:nvGrpSpPr>
          <p:cNvPr id="7" name="Group 6">
            <a:extLst>
              <a:ext uri="{FF2B5EF4-FFF2-40B4-BE49-F238E27FC236}">
                <a16:creationId xmlns:a16="http://schemas.microsoft.com/office/drawing/2014/main" id="{17DC0DD6-6CC3-3CEE-C78D-589C48EC3DDC}"/>
              </a:ext>
            </a:extLst>
          </p:cNvPr>
          <p:cNvGrpSpPr/>
          <p:nvPr/>
        </p:nvGrpSpPr>
        <p:grpSpPr>
          <a:xfrm>
            <a:off x="3143672" y="1629955"/>
            <a:ext cx="9021878" cy="4247317"/>
            <a:chOff x="3170122" y="1269915"/>
            <a:chExt cx="9021878" cy="4247317"/>
          </a:xfrm>
        </p:grpSpPr>
        <p:grpSp>
          <p:nvGrpSpPr>
            <p:cNvPr id="11" name="Group 10">
              <a:extLst>
                <a:ext uri="{FF2B5EF4-FFF2-40B4-BE49-F238E27FC236}">
                  <a16:creationId xmlns:a16="http://schemas.microsoft.com/office/drawing/2014/main" id="{2EFE97DD-ABB3-F350-F950-D62D35D547B9}"/>
                </a:ext>
              </a:extLst>
            </p:cNvPr>
            <p:cNvGrpSpPr/>
            <p:nvPr/>
          </p:nvGrpSpPr>
          <p:grpSpPr>
            <a:xfrm>
              <a:off x="3170122" y="1269915"/>
              <a:ext cx="9021878" cy="4247317"/>
              <a:chOff x="2999656" y="980728"/>
              <a:chExt cx="10660048" cy="5018534"/>
            </a:xfrm>
          </p:grpSpPr>
          <p:grpSp>
            <p:nvGrpSpPr>
              <p:cNvPr id="14" name="Group 13">
                <a:extLst>
                  <a:ext uri="{FF2B5EF4-FFF2-40B4-BE49-F238E27FC236}">
                    <a16:creationId xmlns:a16="http://schemas.microsoft.com/office/drawing/2014/main" id="{6E2A658A-53B8-0CC5-A0EB-AE56BD20AA56}"/>
                  </a:ext>
                </a:extLst>
              </p:cNvPr>
              <p:cNvGrpSpPr/>
              <p:nvPr/>
            </p:nvGrpSpPr>
            <p:grpSpPr>
              <a:xfrm>
                <a:off x="2999656" y="980728"/>
                <a:ext cx="10660048" cy="5018534"/>
                <a:chOff x="2207568" y="1159272"/>
                <a:chExt cx="10660048" cy="5018534"/>
              </a:xfrm>
            </p:grpSpPr>
            <p:pic>
              <p:nvPicPr>
                <p:cNvPr id="16" name="Picture 15">
                  <a:extLst>
                    <a:ext uri="{FF2B5EF4-FFF2-40B4-BE49-F238E27FC236}">
                      <a16:creationId xmlns:a16="http://schemas.microsoft.com/office/drawing/2014/main" id="{788524BE-ECC2-A380-81AC-54E62C9A7A52}"/>
                    </a:ext>
                  </a:extLst>
                </p:cNvPr>
                <p:cNvPicPr>
                  <a:picLocks noChangeAspect="1"/>
                </p:cNvPicPr>
                <p:nvPr/>
              </p:nvPicPr>
              <p:blipFill>
                <a:blip r:embed="rId2"/>
                <a:stretch>
                  <a:fillRect/>
                </a:stretch>
              </p:blipFill>
              <p:spPr>
                <a:xfrm>
                  <a:off x="2224065" y="1159272"/>
                  <a:ext cx="10643551" cy="5018534"/>
                </a:xfrm>
                <a:prstGeom prst="rect">
                  <a:avLst/>
                </a:prstGeom>
              </p:spPr>
            </p:pic>
            <p:sp>
              <p:nvSpPr>
                <p:cNvPr id="17" name="Rectangle 16">
                  <a:extLst>
                    <a:ext uri="{FF2B5EF4-FFF2-40B4-BE49-F238E27FC236}">
                      <a16:creationId xmlns:a16="http://schemas.microsoft.com/office/drawing/2014/main" id="{41959C70-DE8C-208C-F245-0000A9FB8C38}"/>
                    </a:ext>
                  </a:extLst>
                </p:cNvPr>
                <p:cNvSpPr/>
                <p:nvPr/>
              </p:nvSpPr>
              <p:spPr bwMode="auto">
                <a:xfrm>
                  <a:off x="2207568" y="1340768"/>
                  <a:ext cx="4104456" cy="1800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dirty="0"/>
                </a:p>
              </p:txBody>
            </p:sp>
          </p:grpSp>
          <p:sp>
            <p:nvSpPr>
              <p:cNvPr id="15" name="Rectangle 14">
                <a:extLst>
                  <a:ext uri="{FF2B5EF4-FFF2-40B4-BE49-F238E27FC236}">
                    <a16:creationId xmlns:a16="http://schemas.microsoft.com/office/drawing/2014/main" id="{C38BEFE4-5760-7757-615B-DF6D19C7519F}"/>
                  </a:ext>
                </a:extLst>
              </p:cNvPr>
              <p:cNvSpPr/>
              <p:nvPr/>
            </p:nvSpPr>
            <p:spPr bwMode="auto">
              <a:xfrm>
                <a:off x="4092989" y="4127435"/>
                <a:ext cx="4104456" cy="9323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dirty="0"/>
              </a:p>
            </p:txBody>
          </p:sp>
        </p:grpSp>
        <p:sp>
          <p:nvSpPr>
            <p:cNvPr id="13" name="Rectangle 12">
              <a:extLst>
                <a:ext uri="{FF2B5EF4-FFF2-40B4-BE49-F238E27FC236}">
                  <a16:creationId xmlns:a16="http://schemas.microsoft.com/office/drawing/2014/main" id="{81843E42-E609-E55E-25CD-8D22C626574B}"/>
                </a:ext>
              </a:extLst>
            </p:cNvPr>
            <p:cNvSpPr/>
            <p:nvPr/>
          </p:nvSpPr>
          <p:spPr bwMode="auto">
            <a:xfrm>
              <a:off x="3530798" y="4826307"/>
              <a:ext cx="4077370" cy="6081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dirty="0"/>
            </a:p>
          </p:txBody>
        </p:sp>
      </p:grpSp>
      <p:sp>
        <p:nvSpPr>
          <p:cNvPr id="18" name="TextBox 17">
            <a:extLst>
              <a:ext uri="{FF2B5EF4-FFF2-40B4-BE49-F238E27FC236}">
                <a16:creationId xmlns:a16="http://schemas.microsoft.com/office/drawing/2014/main" id="{B4A871B0-8622-8936-8F5C-0CCCA456F610}"/>
              </a:ext>
            </a:extLst>
          </p:cNvPr>
          <p:cNvSpPr txBox="1"/>
          <p:nvPr/>
        </p:nvSpPr>
        <p:spPr>
          <a:xfrm>
            <a:off x="479376" y="1310093"/>
            <a:ext cx="5774432" cy="1892826"/>
          </a:xfrm>
          <a:prstGeom prst="rect">
            <a:avLst/>
          </a:prstGeom>
          <a:noFill/>
        </p:spPr>
        <p:txBody>
          <a:bodyPr wrap="square" rtlCol="0">
            <a:spAutoFit/>
          </a:bodyPr>
          <a:lstStyle/>
          <a:p>
            <a:pPr marL="285750" indent="-285750">
              <a:spcAft>
                <a:spcPts val="600"/>
              </a:spcAft>
              <a:buClr>
                <a:schemeClr val="accent4"/>
              </a:buClr>
              <a:buFont typeface="Wingdings" panose="05000000000000000000" pitchFamily="2" charset="2"/>
              <a:buChar char="§"/>
            </a:pPr>
            <a:r>
              <a:rPr lang="en-US" sz="1600" noProof="0" dirty="0"/>
              <a:t>We have seen that the interaction cross section of high energy hadrons tends to stabilize → we can define a </a:t>
            </a:r>
            <a:r>
              <a:rPr lang="en-US" sz="1600" b="1" noProof="0" dirty="0">
                <a:solidFill>
                  <a:srgbClr val="FF0000"/>
                </a:solidFill>
              </a:rPr>
              <a:t>nuclear interaction length </a:t>
            </a:r>
            <a:r>
              <a:rPr lang="en-US" sz="1600" b="1" noProof="0" dirty="0" err="1">
                <a:solidFill>
                  <a:srgbClr val="FF0000"/>
                </a:solidFill>
              </a:rPr>
              <a:t>λ</a:t>
            </a:r>
            <a:r>
              <a:rPr lang="en-US" sz="1600" b="1" baseline="-25000" noProof="0" dirty="0" err="1">
                <a:solidFill>
                  <a:srgbClr val="FF0000"/>
                </a:solidFill>
              </a:rPr>
              <a:t>I</a:t>
            </a:r>
            <a:r>
              <a:rPr lang="en-US" sz="1600" noProof="0" dirty="0"/>
              <a:t>, i.e., the mean distance travelled between two inelastic interactions</a:t>
            </a:r>
          </a:p>
          <a:p>
            <a:pPr marL="285750" indent="-285750">
              <a:spcAft>
                <a:spcPts val="600"/>
              </a:spcAft>
              <a:buClr>
                <a:schemeClr val="accent4"/>
              </a:buClr>
              <a:buFont typeface="Wingdings" panose="05000000000000000000" pitchFamily="2" charset="2"/>
              <a:buChar char="§"/>
            </a:pPr>
            <a:r>
              <a:rPr lang="en-US" sz="1600" noProof="0" dirty="0"/>
              <a:t>High energy hadrons generate showers similarly to the electromagnetic ones, but they involve sequences of hadronic interactions</a:t>
            </a:r>
          </a:p>
        </p:txBody>
      </p:sp>
      <p:sp>
        <p:nvSpPr>
          <p:cNvPr id="3" name="TextBox 2">
            <a:extLst>
              <a:ext uri="{FF2B5EF4-FFF2-40B4-BE49-F238E27FC236}">
                <a16:creationId xmlns:a16="http://schemas.microsoft.com/office/drawing/2014/main" id="{CD5798EA-A928-7F67-9A77-77B3D0023BB5}"/>
              </a:ext>
            </a:extLst>
          </p:cNvPr>
          <p:cNvSpPr txBox="1"/>
          <p:nvPr/>
        </p:nvSpPr>
        <p:spPr bwMode="auto">
          <a:xfrm>
            <a:off x="479376" y="3279902"/>
            <a:ext cx="3458064" cy="1646605"/>
          </a:xfrm>
          <a:prstGeom prst="rect">
            <a:avLst/>
          </a:prstGeom>
          <a:noFill/>
        </p:spPr>
        <p:txBody>
          <a:bodyPr wrap="square" rtlCol="0">
            <a:spAutoFit/>
          </a:bodyPr>
          <a:lstStyle/>
          <a:p>
            <a:pPr marL="285750" indent="-285750">
              <a:spcAft>
                <a:spcPts val="600"/>
              </a:spcAft>
              <a:buClr>
                <a:schemeClr val="accent4"/>
              </a:buClr>
              <a:buFont typeface="Wingdings" panose="05000000000000000000" pitchFamily="2" charset="2"/>
              <a:buChar char="§"/>
            </a:pPr>
            <a:r>
              <a:rPr lang="en-US" sz="1600" noProof="0" dirty="0" err="1"/>
              <a:t>λ</a:t>
            </a:r>
            <a:r>
              <a:rPr lang="en-US" sz="1600" baseline="-25000" noProof="0" dirty="0" err="1"/>
              <a:t>I</a:t>
            </a:r>
            <a:r>
              <a:rPr lang="en-US" sz="1600" noProof="0" dirty="0"/>
              <a:t> is the key parameter of hadronic showers and it’s typically longer than X</a:t>
            </a:r>
            <a:r>
              <a:rPr lang="en-US" sz="1600" baseline="-25000" noProof="0" dirty="0"/>
              <a:t>0</a:t>
            </a:r>
          </a:p>
          <a:p>
            <a:pPr marL="285750" indent="-285750">
              <a:spcAft>
                <a:spcPts val="600"/>
              </a:spcAft>
              <a:buClr>
                <a:schemeClr val="accent4"/>
              </a:buClr>
              <a:buFont typeface="Wingdings" panose="05000000000000000000" pitchFamily="2" charset="2"/>
              <a:buChar char="§"/>
            </a:pPr>
            <a:r>
              <a:rPr lang="en-US" sz="1600" noProof="0" dirty="0"/>
              <a:t>The particle content of hadronic showers is richer compared to EM ones</a:t>
            </a:r>
          </a:p>
        </p:txBody>
      </p:sp>
      <p:sp>
        <p:nvSpPr>
          <p:cNvPr id="8" name="TextBox 7">
            <a:extLst>
              <a:ext uri="{FF2B5EF4-FFF2-40B4-BE49-F238E27FC236}">
                <a16:creationId xmlns:a16="http://schemas.microsoft.com/office/drawing/2014/main" id="{0413733B-9A48-4F6F-8A8B-0E3C3075C23A}"/>
              </a:ext>
            </a:extLst>
          </p:cNvPr>
          <p:cNvSpPr txBox="1"/>
          <p:nvPr/>
        </p:nvSpPr>
        <p:spPr bwMode="auto">
          <a:xfrm>
            <a:off x="487441" y="5186347"/>
            <a:ext cx="8560887" cy="907941"/>
          </a:xfrm>
          <a:prstGeom prst="rect">
            <a:avLst/>
          </a:prstGeom>
          <a:noFill/>
        </p:spPr>
        <p:txBody>
          <a:bodyPr wrap="square" rtlCol="0">
            <a:spAutoFit/>
          </a:bodyPr>
          <a:lstStyle/>
          <a:p>
            <a:pPr marL="285750" indent="-285750">
              <a:spcAft>
                <a:spcPts val="600"/>
              </a:spcAft>
              <a:buClr>
                <a:schemeClr val="accent4"/>
              </a:buClr>
              <a:buFont typeface="Wingdings" panose="05000000000000000000" pitchFamily="2" charset="2"/>
              <a:buChar char="§"/>
            </a:pPr>
            <a:r>
              <a:rPr lang="en-US" sz="1600" noProof="0" dirty="0"/>
              <a:t>Neutral </a:t>
            </a:r>
            <a:r>
              <a:rPr lang="en-US" sz="1600" noProof="0" dirty="0" err="1"/>
              <a:t>pions</a:t>
            </a:r>
            <a:r>
              <a:rPr lang="en-US" sz="1600" noProof="0" dirty="0"/>
              <a:t> decay into two photons, leading to the generation of </a:t>
            </a:r>
            <a:r>
              <a:rPr lang="en-US" sz="1600" b="1" noProof="0" dirty="0"/>
              <a:t>secondary EM showers </a:t>
            </a:r>
            <a:r>
              <a:rPr lang="en-US" sz="1600" noProof="0" dirty="0"/>
              <a:t>within the hadronic shower itself! </a:t>
            </a:r>
          </a:p>
          <a:p>
            <a:pPr marL="285750" indent="-285750">
              <a:spcAft>
                <a:spcPts val="600"/>
              </a:spcAft>
              <a:buClr>
                <a:schemeClr val="accent4"/>
              </a:buClr>
              <a:buFont typeface="Wingdings" panose="05000000000000000000" pitchFamily="2" charset="2"/>
              <a:buChar char="§"/>
            </a:pPr>
            <a:r>
              <a:rPr lang="en-US" sz="1600" noProof="0" dirty="0"/>
              <a:t>The fraction of energy that goes into EM particles varies stochastically between showers</a:t>
            </a:r>
          </a:p>
        </p:txBody>
      </p:sp>
      <p:pic>
        <p:nvPicPr>
          <p:cNvPr id="10" name="Picture 9">
            <a:extLst>
              <a:ext uri="{FF2B5EF4-FFF2-40B4-BE49-F238E27FC236}">
                <a16:creationId xmlns:a16="http://schemas.microsoft.com/office/drawing/2014/main" id="{5B90E80F-C9A9-BE7F-4BA6-BCA4F6B395DA}"/>
              </a:ext>
            </a:extLst>
          </p:cNvPr>
          <p:cNvPicPr>
            <a:picLocks noChangeAspect="1"/>
          </p:cNvPicPr>
          <p:nvPr/>
        </p:nvPicPr>
        <p:blipFill>
          <a:blip r:embed="rId3"/>
          <a:stretch>
            <a:fillRect/>
          </a:stretch>
        </p:blipFill>
        <p:spPr>
          <a:xfrm>
            <a:off x="8619853" y="127420"/>
            <a:ext cx="3083963" cy="1515198"/>
          </a:xfrm>
          <a:prstGeom prst="rect">
            <a:avLst/>
          </a:prstGeom>
        </p:spPr>
      </p:pic>
      <p:sp>
        <p:nvSpPr>
          <p:cNvPr id="9" name="Slide Number Placeholder 8">
            <a:extLst>
              <a:ext uri="{FF2B5EF4-FFF2-40B4-BE49-F238E27FC236}">
                <a16:creationId xmlns:a16="http://schemas.microsoft.com/office/drawing/2014/main" id="{FA1CA280-4BC5-DAFB-5E48-1CAFB875FD50}"/>
              </a:ext>
            </a:extLst>
          </p:cNvPr>
          <p:cNvSpPr>
            <a:spLocks noGrp="1"/>
          </p:cNvSpPr>
          <p:nvPr>
            <p:ph type="sldNum" sz="quarter" idx="12"/>
          </p:nvPr>
        </p:nvSpPr>
        <p:spPr/>
        <p:txBody>
          <a:bodyPr/>
          <a:lstStyle/>
          <a:p>
            <a:pPr>
              <a:defRPr/>
            </a:pPr>
            <a:fld id="{8D6C380F-326D-3C40-9EE7-7FBAB0953422}" type="slidenum">
              <a:rPr lang="en-US" noProof="0" smtClean="0"/>
              <a:t>31</a:t>
            </a:fld>
            <a:endParaRPr lang="en-US" noProof="0" dirty="0"/>
          </a:p>
        </p:txBody>
      </p:sp>
      <p:sp>
        <p:nvSpPr>
          <p:cNvPr id="2" name="Date Placeholder 2">
            <a:extLst>
              <a:ext uri="{FF2B5EF4-FFF2-40B4-BE49-F238E27FC236}">
                <a16:creationId xmlns:a16="http://schemas.microsoft.com/office/drawing/2014/main" id="{CD1291BB-A515-D908-49D8-A039851EF129}"/>
              </a:ext>
            </a:extLst>
          </p:cNvPr>
          <p:cNvSpPr>
            <a:spLocks noGrp="1"/>
          </p:cNvSpPr>
          <p:nvPr>
            <p:ph type="dt" sz="half" idx="10"/>
          </p:nvPr>
        </p:nvSpPr>
        <p:spPr>
          <a:xfrm>
            <a:off x="3060435" y="6356351"/>
            <a:ext cx="1828144" cy="365125"/>
          </a:xfrm>
        </p:spPr>
        <p:txBody>
          <a:bodyPr/>
          <a:lstStyle/>
          <a:p>
            <a:pPr>
              <a:defRPr/>
            </a:pPr>
            <a:r>
              <a:rPr lang="en-US" noProof="0" dirty="0"/>
              <a:t>04/05/2026</a:t>
            </a:r>
          </a:p>
        </p:txBody>
      </p:sp>
      <p:sp>
        <p:nvSpPr>
          <p:cNvPr id="5" name="Footer Placeholder 3">
            <a:extLst>
              <a:ext uri="{FF2B5EF4-FFF2-40B4-BE49-F238E27FC236}">
                <a16:creationId xmlns:a16="http://schemas.microsoft.com/office/drawing/2014/main" id="{71CB4AF2-37FF-3FEE-7690-5C7CF83B23B1}"/>
              </a:ext>
            </a:extLst>
          </p:cNvPr>
          <p:cNvSpPr>
            <a:spLocks noGrp="1"/>
          </p:cNvSpPr>
          <p:nvPr>
            <p:ph type="ftr" sz="quarter" idx="11"/>
          </p:nvPr>
        </p:nvSpPr>
        <p:spPr>
          <a:xfrm>
            <a:off x="4888579" y="6356351"/>
            <a:ext cx="5720652" cy="365125"/>
          </a:xfrm>
        </p:spPr>
        <p:txBody>
          <a:bodyPr/>
          <a:lstStyle/>
          <a:p>
            <a:pPr>
              <a:defRPr/>
            </a:pPr>
            <a:r>
              <a:rPr lang="en-US" noProof="0" dirty="0"/>
              <a:t>D. Calzolari</a:t>
            </a:r>
          </a:p>
        </p:txBody>
      </p:sp>
    </p:spTree>
    <p:extLst>
      <p:ext uri="{BB962C8B-B14F-4D97-AF65-F5344CB8AC3E}">
        <p14:creationId xmlns:p14="http://schemas.microsoft.com/office/powerpoint/2010/main" val="26030973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0B06B-BD0F-BBB2-6589-5EB8A167D230}"/>
            </a:ext>
          </a:extLst>
        </p:cNvPr>
        <p:cNvGrpSpPr/>
        <p:nvPr/>
      </p:nvGrpSpPr>
      <p:grpSpPr>
        <a:xfrm>
          <a:off x="0" y="0"/>
          <a:ext cx="0" cy="0"/>
          <a:chOff x="0" y="0"/>
          <a:chExt cx="0" cy="0"/>
        </a:xfrm>
      </p:grpSpPr>
      <p:sp>
        <p:nvSpPr>
          <p:cNvPr id="4" name="PlaceHolder 3">
            <a:extLst>
              <a:ext uri="{FF2B5EF4-FFF2-40B4-BE49-F238E27FC236}">
                <a16:creationId xmlns:a16="http://schemas.microsoft.com/office/drawing/2014/main" id="{1BE6535A-1D2B-9E25-3023-D9021D6C25C8}"/>
              </a:ext>
            </a:extLst>
          </p:cNvPr>
          <p:cNvSpPr>
            <a:spLocks noGrp="1"/>
          </p:cNvSpPr>
          <p:nvPr>
            <p:ph type="sldNum" sz="quarter" idx="12"/>
          </p:nvPr>
        </p:nvSpPr>
        <p:spPr/>
        <p:txBody>
          <a:bodyPr/>
          <a:lstStyle/>
          <a:p>
            <a:fld id="{5484FCAA-D553-4A49-B132-7C4C6EB8A7C7}" type="slidenum">
              <a:rPr lang="en-US" noProof="0"/>
              <a:pPr/>
              <a:t>32</a:t>
            </a:fld>
            <a:endParaRPr lang="en-US" noProof="0" dirty="0"/>
          </a:p>
        </p:txBody>
      </p:sp>
      <p:sp>
        <p:nvSpPr>
          <p:cNvPr id="213" name="PlaceHolder 1">
            <a:extLst>
              <a:ext uri="{FF2B5EF4-FFF2-40B4-BE49-F238E27FC236}">
                <a16:creationId xmlns:a16="http://schemas.microsoft.com/office/drawing/2014/main" id="{FF2DE7A1-82F4-5AA2-0A08-BF642E241DE6}"/>
              </a:ext>
            </a:extLst>
          </p:cNvPr>
          <p:cNvSpPr>
            <a:spLocks noGrp="1"/>
          </p:cNvSpPr>
          <p:nvPr>
            <p:ph type="title"/>
          </p:nvPr>
        </p:nvSpPr>
        <p:spPr>
          <a:noFill/>
          <a:ln w="0">
            <a:noFill/>
          </a:ln>
        </p:spPr>
        <p:txBody>
          <a:bodyPr lIns="91440" tIns="45720" rIns="91440" bIns="45720" anchor="ctr">
            <a:noAutofit/>
          </a:bodyPr>
          <a:lstStyle/>
          <a:p>
            <a:r>
              <a:rPr lang="en-US" noProof="0" dirty="0"/>
              <a:t>4. FLUKA main capabilities</a:t>
            </a:r>
          </a:p>
        </p:txBody>
      </p:sp>
      <p:sp>
        <p:nvSpPr>
          <p:cNvPr id="6" name="Date Placeholder 2">
            <a:extLst>
              <a:ext uri="{FF2B5EF4-FFF2-40B4-BE49-F238E27FC236}">
                <a16:creationId xmlns:a16="http://schemas.microsoft.com/office/drawing/2014/main" id="{28110F4E-AA90-DDA4-F41A-6E38E9909336}"/>
              </a:ext>
            </a:extLst>
          </p:cNvPr>
          <p:cNvSpPr>
            <a:spLocks noGrp="1"/>
          </p:cNvSpPr>
          <p:nvPr>
            <p:ph type="dt" sz="half" idx="10"/>
          </p:nvPr>
        </p:nvSpPr>
        <p:spPr>
          <a:xfrm>
            <a:off x="3060435" y="6356351"/>
            <a:ext cx="1828144" cy="365125"/>
          </a:xfrm>
        </p:spPr>
        <p:txBody>
          <a:bodyPr/>
          <a:lstStyle/>
          <a:p>
            <a:pPr>
              <a:defRPr/>
            </a:pPr>
            <a:r>
              <a:rPr lang="en-US" noProof="0" dirty="0"/>
              <a:t>04/05/2026</a:t>
            </a:r>
          </a:p>
        </p:txBody>
      </p:sp>
      <p:sp>
        <p:nvSpPr>
          <p:cNvPr id="7" name="Footer Placeholder 3">
            <a:extLst>
              <a:ext uri="{FF2B5EF4-FFF2-40B4-BE49-F238E27FC236}">
                <a16:creationId xmlns:a16="http://schemas.microsoft.com/office/drawing/2014/main" id="{E8A59F2C-2C9C-5834-49FD-48AF64F98207}"/>
              </a:ext>
            </a:extLst>
          </p:cNvPr>
          <p:cNvSpPr>
            <a:spLocks noGrp="1"/>
          </p:cNvSpPr>
          <p:nvPr>
            <p:ph type="ftr" sz="quarter" idx="11"/>
          </p:nvPr>
        </p:nvSpPr>
        <p:spPr>
          <a:xfrm>
            <a:off x="4888579" y="6356351"/>
            <a:ext cx="5720652" cy="365125"/>
          </a:xfrm>
        </p:spPr>
        <p:txBody>
          <a:bodyPr/>
          <a:lstStyle/>
          <a:p>
            <a:pPr>
              <a:defRPr/>
            </a:pPr>
            <a:r>
              <a:rPr lang="en-US" noProof="0" dirty="0"/>
              <a:t>D. Calzolari</a:t>
            </a:r>
          </a:p>
        </p:txBody>
      </p:sp>
    </p:spTree>
    <p:extLst>
      <p:ext uri="{BB962C8B-B14F-4D97-AF65-F5344CB8AC3E}">
        <p14:creationId xmlns:p14="http://schemas.microsoft.com/office/powerpoint/2010/main" val="7475276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PlaceHolder 1"/>
          <p:cNvSpPr>
            <a:spLocks noGrp="1"/>
          </p:cNvSpPr>
          <p:nvPr>
            <p:ph type="title"/>
          </p:nvPr>
        </p:nvSpPr>
        <p:spPr>
          <a:noFill/>
          <a:ln w="0">
            <a:noFill/>
          </a:ln>
        </p:spPr>
        <p:txBody>
          <a:bodyPr lIns="91440" tIns="45720" rIns="91440" bIns="45720" anchor="ctr">
            <a:normAutofit/>
          </a:bodyPr>
          <a:lstStyle/>
          <a:p>
            <a:r>
              <a:rPr lang="en-US" noProof="0" dirty="0"/>
              <a:t>Physical processes: continuous and discrete</a:t>
            </a:r>
          </a:p>
        </p:txBody>
      </p:sp>
      <p:sp>
        <p:nvSpPr>
          <p:cNvPr id="5" name="PlaceHolder 4"/>
          <p:cNvSpPr>
            <a:spLocks noGrp="1"/>
          </p:cNvSpPr>
          <p:nvPr>
            <p:ph type="sldNum" sz="quarter" idx="12"/>
          </p:nvPr>
        </p:nvSpPr>
        <p:spPr/>
        <p:txBody>
          <a:bodyPr/>
          <a:lstStyle/>
          <a:p>
            <a:fld id="{1E38ABBC-959E-44F8-9F52-A5519A1252C6}" type="slidenum">
              <a:rPr lang="en-US" noProof="0"/>
              <a:pPr/>
              <a:t>33</a:t>
            </a:fld>
            <a:endParaRPr lang="en-US" noProof="0" dirty="0"/>
          </a:p>
        </p:txBody>
      </p:sp>
      <p:sp>
        <p:nvSpPr>
          <p:cNvPr id="13" name="Content Placeholder 12">
            <a:extLst>
              <a:ext uri="{FF2B5EF4-FFF2-40B4-BE49-F238E27FC236}">
                <a16:creationId xmlns:a16="http://schemas.microsoft.com/office/drawing/2014/main" id="{EB8E9448-E416-E7A2-95C3-081253FDEB04}"/>
              </a:ext>
            </a:extLst>
          </p:cNvPr>
          <p:cNvSpPr>
            <a:spLocks noGrp="1"/>
          </p:cNvSpPr>
          <p:nvPr>
            <p:ph sz="quarter" idx="13"/>
          </p:nvPr>
        </p:nvSpPr>
        <p:spPr/>
        <p:txBody>
          <a:bodyPr>
            <a:normAutofit/>
          </a:bodyPr>
          <a:lstStyle/>
          <a:p>
            <a:r>
              <a:rPr lang="en-US" sz="1800" noProof="0" dirty="0"/>
              <a:t>Main assumption: particle scattering occurs on a single target</a:t>
            </a:r>
          </a:p>
          <a:p>
            <a:r>
              <a:rPr lang="en-US" sz="1800" noProof="0" dirty="0"/>
              <a:t>Typical inter-atomic distances are ~1Å. MC simulation of electron transport &lt;&lt; 100 eV is generally questionable</a:t>
            </a:r>
          </a:p>
          <a:p>
            <a:endParaRPr lang="en-US" sz="1800" noProof="0" dirty="0"/>
          </a:p>
        </p:txBody>
      </p:sp>
      <p:pic>
        <p:nvPicPr>
          <p:cNvPr id="276" name="Picture 275"/>
          <p:cNvPicPr/>
          <p:nvPr/>
        </p:nvPicPr>
        <p:blipFill>
          <a:blip r:embed="rId2"/>
          <a:stretch/>
        </p:blipFill>
        <p:spPr>
          <a:xfrm>
            <a:off x="5940720" y="2527560"/>
            <a:ext cx="5579280" cy="3664440"/>
          </a:xfrm>
          <a:prstGeom prst="rect">
            <a:avLst/>
          </a:prstGeom>
          <a:noFill/>
          <a:ln w="0">
            <a:noFill/>
          </a:ln>
        </p:spPr>
      </p:pic>
      <p:sp>
        <p:nvSpPr>
          <p:cNvPr id="277" name="TextBox 6"/>
          <p:cNvSpPr/>
          <p:nvPr/>
        </p:nvSpPr>
        <p:spPr>
          <a:xfrm>
            <a:off x="7560000" y="2340000"/>
            <a:ext cx="2700000" cy="395280"/>
          </a:xfrm>
          <a:prstGeom prst="rect">
            <a:avLst/>
          </a:prstGeom>
          <a:solidFill>
            <a:schemeClr val="lt1">
              <a:lumMod val="85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457200">
              <a:lnSpc>
                <a:spcPct val="100000"/>
              </a:lnSpc>
            </a:pPr>
            <a:r>
              <a:rPr lang="en-US" sz="2000" b="1" i="1" u="none" strike="noStrike" noProof="0" dirty="0">
                <a:solidFill>
                  <a:srgbClr val="5983B0"/>
                </a:solidFill>
                <a:effectLst/>
                <a:uFillTx/>
                <a:latin typeface="Calibri"/>
              </a:rPr>
              <a:t>De Broglie wavelength</a:t>
            </a:r>
            <a:endParaRPr lang="en-US" sz="2000" b="0" u="none" strike="noStrike" noProof="0" dirty="0">
              <a:solidFill>
                <a:srgbClr val="5983B0"/>
              </a:solidFill>
              <a:effectLst/>
              <a:uFillTx/>
              <a:latin typeface="Arial"/>
            </a:endParaRPr>
          </a:p>
        </p:txBody>
      </p:sp>
      <p:pic>
        <p:nvPicPr>
          <p:cNvPr id="278" name="Picture 277"/>
          <p:cNvPicPr/>
          <p:nvPr/>
        </p:nvPicPr>
        <p:blipFill>
          <a:blip r:embed="rId3"/>
          <a:stretch/>
        </p:blipFill>
        <p:spPr>
          <a:xfrm>
            <a:off x="2736000" y="3672000"/>
            <a:ext cx="360000" cy="360000"/>
          </a:xfrm>
          <a:prstGeom prst="rect">
            <a:avLst/>
          </a:prstGeom>
          <a:noFill/>
          <a:ln w="0">
            <a:noFill/>
          </a:ln>
        </p:spPr>
      </p:pic>
      <p:pic>
        <p:nvPicPr>
          <p:cNvPr id="279" name="Picture 278"/>
          <p:cNvPicPr/>
          <p:nvPr/>
        </p:nvPicPr>
        <p:blipFill>
          <a:blip r:embed="rId4"/>
          <a:stretch/>
        </p:blipFill>
        <p:spPr>
          <a:xfrm>
            <a:off x="936000" y="2988000"/>
            <a:ext cx="245520" cy="291240"/>
          </a:xfrm>
          <a:prstGeom prst="rect">
            <a:avLst/>
          </a:prstGeom>
          <a:noFill/>
          <a:ln w="0">
            <a:noFill/>
          </a:ln>
        </p:spPr>
      </p:pic>
      <p:pic>
        <p:nvPicPr>
          <p:cNvPr id="280" name="Picture 279"/>
          <p:cNvPicPr/>
          <p:nvPr/>
        </p:nvPicPr>
        <p:blipFill>
          <a:blip r:embed="rId3"/>
          <a:stretch/>
        </p:blipFill>
        <p:spPr>
          <a:xfrm>
            <a:off x="2016000" y="2772000"/>
            <a:ext cx="360000" cy="360000"/>
          </a:xfrm>
          <a:prstGeom prst="rect">
            <a:avLst/>
          </a:prstGeom>
          <a:noFill/>
          <a:ln w="0">
            <a:noFill/>
          </a:ln>
        </p:spPr>
      </p:pic>
      <p:pic>
        <p:nvPicPr>
          <p:cNvPr id="281" name="Picture 280"/>
          <p:cNvPicPr/>
          <p:nvPr/>
        </p:nvPicPr>
        <p:blipFill>
          <a:blip r:embed="rId3"/>
          <a:stretch/>
        </p:blipFill>
        <p:spPr>
          <a:xfrm>
            <a:off x="1116000" y="3492000"/>
            <a:ext cx="360000" cy="360000"/>
          </a:xfrm>
          <a:prstGeom prst="rect">
            <a:avLst/>
          </a:prstGeom>
          <a:noFill/>
          <a:ln w="0">
            <a:noFill/>
          </a:ln>
        </p:spPr>
      </p:pic>
      <p:pic>
        <p:nvPicPr>
          <p:cNvPr id="282" name="Picture 281"/>
          <p:cNvPicPr/>
          <p:nvPr/>
        </p:nvPicPr>
        <p:blipFill>
          <a:blip r:embed="rId3"/>
          <a:stretch/>
        </p:blipFill>
        <p:spPr>
          <a:xfrm>
            <a:off x="3816000" y="2772000"/>
            <a:ext cx="360000" cy="360000"/>
          </a:xfrm>
          <a:prstGeom prst="rect">
            <a:avLst/>
          </a:prstGeom>
          <a:noFill/>
          <a:ln w="0">
            <a:noFill/>
          </a:ln>
        </p:spPr>
      </p:pic>
      <p:pic>
        <p:nvPicPr>
          <p:cNvPr id="283" name="Picture 282"/>
          <p:cNvPicPr/>
          <p:nvPr/>
        </p:nvPicPr>
        <p:blipFill>
          <a:blip r:embed="rId3"/>
          <a:stretch/>
        </p:blipFill>
        <p:spPr>
          <a:xfrm>
            <a:off x="4356000" y="3492000"/>
            <a:ext cx="360000" cy="360000"/>
          </a:xfrm>
          <a:prstGeom prst="rect">
            <a:avLst/>
          </a:prstGeom>
          <a:noFill/>
          <a:ln w="0">
            <a:noFill/>
          </a:ln>
        </p:spPr>
      </p:pic>
      <p:sp>
        <p:nvSpPr>
          <p:cNvPr id="284" name="Straight Connector 283"/>
          <p:cNvSpPr/>
          <p:nvPr/>
        </p:nvSpPr>
        <p:spPr>
          <a:xfrm>
            <a:off x="1174320" y="3187440"/>
            <a:ext cx="1561680" cy="48456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en-US" sz="1800" b="0" u="none" strike="noStrike" noProof="0" dirty="0">
              <a:solidFill>
                <a:srgbClr val="000000"/>
              </a:solidFill>
              <a:effectLst/>
              <a:uFillTx/>
              <a:latin typeface="Arial"/>
            </a:endParaRPr>
          </a:p>
        </p:txBody>
      </p:sp>
      <p:sp>
        <p:nvSpPr>
          <p:cNvPr id="285" name="Straight Connector 284"/>
          <p:cNvSpPr/>
          <p:nvPr/>
        </p:nvSpPr>
        <p:spPr>
          <a:xfrm flipV="1">
            <a:off x="3096000" y="3132000"/>
            <a:ext cx="1620000" cy="59544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en-US" sz="1800" b="0" u="none" strike="noStrike" noProof="0" dirty="0">
              <a:solidFill>
                <a:srgbClr val="000000"/>
              </a:solidFill>
              <a:effectLst/>
              <a:uFillTx/>
              <a:latin typeface="Arial"/>
            </a:endParaRPr>
          </a:p>
        </p:txBody>
      </p:sp>
      <p:pic>
        <p:nvPicPr>
          <p:cNvPr id="286" name="Picture 285"/>
          <p:cNvPicPr/>
          <p:nvPr/>
        </p:nvPicPr>
        <p:blipFill>
          <a:blip r:embed="rId4"/>
          <a:stretch/>
        </p:blipFill>
        <p:spPr>
          <a:xfrm>
            <a:off x="4830480" y="2926080"/>
            <a:ext cx="245520" cy="291240"/>
          </a:xfrm>
          <a:prstGeom prst="rect">
            <a:avLst/>
          </a:prstGeom>
          <a:noFill/>
          <a:ln w="0">
            <a:noFill/>
          </a:ln>
        </p:spPr>
      </p:pic>
      <p:pic>
        <p:nvPicPr>
          <p:cNvPr id="287" name="Picture 286"/>
          <p:cNvPicPr/>
          <p:nvPr/>
        </p:nvPicPr>
        <p:blipFill>
          <a:blip r:embed="rId5"/>
          <a:stretch/>
        </p:blipFill>
        <p:spPr>
          <a:xfrm>
            <a:off x="2623680" y="3465720"/>
            <a:ext cx="540000" cy="540000"/>
          </a:xfrm>
          <a:prstGeom prst="rect">
            <a:avLst/>
          </a:prstGeom>
          <a:noFill/>
          <a:ln w="0">
            <a:noFill/>
          </a:ln>
        </p:spPr>
      </p:pic>
      <p:sp>
        <p:nvSpPr>
          <p:cNvPr id="288" name="Rectangle: Rounded Corners 287"/>
          <p:cNvSpPr/>
          <p:nvPr/>
        </p:nvSpPr>
        <p:spPr>
          <a:xfrm>
            <a:off x="540000" y="2556360"/>
            <a:ext cx="5040000" cy="1619640"/>
          </a:xfrm>
          <a:prstGeom prst="roundRect">
            <a:avLst>
              <a:gd name="adj" fmla="val 6371"/>
            </a:avLst>
          </a:prstGeom>
          <a:noFill/>
          <a:ln w="19080">
            <a:solidFill>
              <a:srgbClr val="3465A4"/>
            </a:solidFill>
            <a:round/>
          </a:ln>
        </p:spPr>
        <p:style>
          <a:lnRef idx="0">
            <a:scrgbClr r="0" g="0" b="0"/>
          </a:lnRef>
          <a:fillRef idx="0">
            <a:scrgbClr r="0" g="0" b="0"/>
          </a:fillRef>
          <a:effectRef idx="0">
            <a:scrgbClr r="0" g="0" b="0"/>
          </a:effectRef>
          <a:fontRef idx="minor"/>
        </p:style>
        <p:txBody>
          <a:bodyPr lIns="99360" tIns="54360" rIns="99360" bIns="54360" anchor="ctr">
            <a:noAutofit/>
          </a:bodyPr>
          <a:lstStyle/>
          <a:p>
            <a:endParaRPr lang="en-US" sz="1800" b="0" u="none" strike="noStrike" noProof="0" dirty="0">
              <a:solidFill>
                <a:srgbClr val="000000"/>
              </a:solidFill>
              <a:effectLst/>
              <a:uFillTx/>
              <a:latin typeface="Arial"/>
            </a:endParaRPr>
          </a:p>
        </p:txBody>
      </p:sp>
      <p:sp>
        <p:nvSpPr>
          <p:cNvPr id="289" name="TextBox 7"/>
          <p:cNvSpPr/>
          <p:nvPr/>
        </p:nvSpPr>
        <p:spPr>
          <a:xfrm>
            <a:off x="2232000" y="2321280"/>
            <a:ext cx="3240000" cy="395280"/>
          </a:xfrm>
          <a:prstGeom prst="rect">
            <a:avLst/>
          </a:prstGeom>
          <a:solidFill>
            <a:schemeClr val="lt1">
              <a:lumMod val="85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457200">
              <a:lnSpc>
                <a:spcPct val="100000"/>
              </a:lnSpc>
            </a:pPr>
            <a:r>
              <a:rPr lang="en-US" sz="2000" b="1" i="1" u="none" strike="noStrike" noProof="0" dirty="0">
                <a:solidFill>
                  <a:srgbClr val="5983B0"/>
                </a:solidFill>
                <a:effectLst/>
                <a:uFillTx/>
                <a:latin typeface="Calibri"/>
              </a:rPr>
              <a:t>Discrete processes: simple!</a:t>
            </a:r>
            <a:endParaRPr lang="en-US" sz="2000" b="0" u="none" strike="noStrike" noProof="0" dirty="0">
              <a:solidFill>
                <a:srgbClr val="5983B0"/>
              </a:solidFill>
              <a:effectLst/>
              <a:uFillTx/>
              <a:latin typeface="Arial"/>
            </a:endParaRPr>
          </a:p>
        </p:txBody>
      </p:sp>
      <p:pic>
        <p:nvPicPr>
          <p:cNvPr id="290" name="Picture 289"/>
          <p:cNvPicPr/>
          <p:nvPr/>
        </p:nvPicPr>
        <p:blipFill>
          <a:blip r:embed="rId6"/>
          <a:stretch/>
        </p:blipFill>
        <p:spPr>
          <a:xfrm>
            <a:off x="792000" y="4824000"/>
            <a:ext cx="4145040" cy="1257480"/>
          </a:xfrm>
          <a:prstGeom prst="rect">
            <a:avLst/>
          </a:prstGeom>
          <a:noFill/>
          <a:ln w="0">
            <a:noFill/>
          </a:ln>
        </p:spPr>
      </p:pic>
      <p:sp>
        <p:nvSpPr>
          <p:cNvPr id="291" name="Rectangle: Rounded Corners 290"/>
          <p:cNvSpPr/>
          <p:nvPr/>
        </p:nvSpPr>
        <p:spPr>
          <a:xfrm>
            <a:off x="540360" y="4608360"/>
            <a:ext cx="5040000" cy="1619640"/>
          </a:xfrm>
          <a:prstGeom prst="roundRect">
            <a:avLst>
              <a:gd name="adj" fmla="val 6371"/>
            </a:avLst>
          </a:prstGeom>
          <a:noFill/>
          <a:ln w="19080">
            <a:solidFill>
              <a:srgbClr val="3465A4"/>
            </a:solidFill>
            <a:round/>
          </a:ln>
        </p:spPr>
        <p:style>
          <a:lnRef idx="0">
            <a:scrgbClr r="0" g="0" b="0"/>
          </a:lnRef>
          <a:fillRef idx="0">
            <a:scrgbClr r="0" g="0" b="0"/>
          </a:fillRef>
          <a:effectRef idx="0">
            <a:scrgbClr r="0" g="0" b="0"/>
          </a:effectRef>
          <a:fontRef idx="minor"/>
        </p:style>
        <p:txBody>
          <a:bodyPr lIns="99360" tIns="54360" rIns="99360" bIns="54360" anchor="ctr">
            <a:noAutofit/>
          </a:bodyPr>
          <a:lstStyle/>
          <a:p>
            <a:endParaRPr lang="en-US" sz="1800" b="0" u="none" strike="noStrike" noProof="0" dirty="0">
              <a:solidFill>
                <a:srgbClr val="000000"/>
              </a:solidFill>
              <a:effectLst/>
              <a:uFillTx/>
              <a:latin typeface="Arial"/>
            </a:endParaRPr>
          </a:p>
        </p:txBody>
      </p:sp>
      <p:sp>
        <p:nvSpPr>
          <p:cNvPr id="292" name="TextBox 8"/>
          <p:cNvSpPr/>
          <p:nvPr/>
        </p:nvSpPr>
        <p:spPr>
          <a:xfrm>
            <a:off x="540000" y="4320000"/>
            <a:ext cx="4932000" cy="395280"/>
          </a:xfrm>
          <a:prstGeom prst="rect">
            <a:avLst/>
          </a:prstGeom>
          <a:solidFill>
            <a:schemeClr val="lt1">
              <a:lumMod val="85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457200">
              <a:lnSpc>
                <a:spcPct val="100000"/>
              </a:lnSpc>
            </a:pPr>
            <a:r>
              <a:rPr lang="en-US" sz="2000" b="1" i="1" u="none" strike="noStrike" noProof="0" dirty="0">
                <a:solidFill>
                  <a:srgbClr val="5983B0"/>
                </a:solidFill>
                <a:effectLst/>
                <a:uFillTx/>
                <a:latin typeface="Calibri"/>
              </a:rPr>
              <a:t>Coulomb scattering &amp; ionization: continuous</a:t>
            </a:r>
            <a:endParaRPr lang="en-US" sz="2000" b="0" u="none" strike="noStrike" noProof="0" dirty="0">
              <a:solidFill>
                <a:srgbClr val="5983B0"/>
              </a:solidFill>
              <a:effectLst/>
              <a:uFillTx/>
              <a:latin typeface="Arial"/>
            </a:endParaRPr>
          </a:p>
        </p:txBody>
      </p:sp>
      <p:sp>
        <p:nvSpPr>
          <p:cNvPr id="14" name="Date Placeholder 2">
            <a:extLst>
              <a:ext uri="{FF2B5EF4-FFF2-40B4-BE49-F238E27FC236}">
                <a16:creationId xmlns:a16="http://schemas.microsoft.com/office/drawing/2014/main" id="{B4CE607E-A175-FFC8-7E5B-2C0D570D4C67}"/>
              </a:ext>
            </a:extLst>
          </p:cNvPr>
          <p:cNvSpPr>
            <a:spLocks noGrp="1"/>
          </p:cNvSpPr>
          <p:nvPr>
            <p:ph type="dt" sz="half" idx="10"/>
          </p:nvPr>
        </p:nvSpPr>
        <p:spPr>
          <a:xfrm>
            <a:off x="3060435" y="6356351"/>
            <a:ext cx="1828144" cy="365125"/>
          </a:xfrm>
        </p:spPr>
        <p:txBody>
          <a:bodyPr/>
          <a:lstStyle/>
          <a:p>
            <a:pPr>
              <a:defRPr/>
            </a:pPr>
            <a:r>
              <a:rPr lang="en-US" noProof="0" dirty="0"/>
              <a:t>04/05/2026</a:t>
            </a:r>
          </a:p>
        </p:txBody>
      </p:sp>
      <p:sp>
        <p:nvSpPr>
          <p:cNvPr id="15" name="Footer Placeholder 3">
            <a:extLst>
              <a:ext uri="{FF2B5EF4-FFF2-40B4-BE49-F238E27FC236}">
                <a16:creationId xmlns:a16="http://schemas.microsoft.com/office/drawing/2014/main" id="{D7435FA1-6BF3-A364-CCD1-4A50BCC74D80}"/>
              </a:ext>
            </a:extLst>
          </p:cNvPr>
          <p:cNvSpPr>
            <a:spLocks noGrp="1"/>
          </p:cNvSpPr>
          <p:nvPr>
            <p:ph type="ftr" sz="quarter" idx="11"/>
          </p:nvPr>
        </p:nvSpPr>
        <p:spPr>
          <a:xfrm>
            <a:off x="4888579" y="6356351"/>
            <a:ext cx="5720652" cy="365125"/>
          </a:xfrm>
        </p:spPr>
        <p:txBody>
          <a:bodyPr/>
          <a:lstStyle/>
          <a:p>
            <a:pPr>
              <a:defRPr/>
            </a:pPr>
            <a:r>
              <a:rPr lang="en-US" noProof="0" dirty="0"/>
              <a:t>D. Calzolari</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PlaceHolder 1"/>
          <p:cNvSpPr>
            <a:spLocks noGrp="1"/>
          </p:cNvSpPr>
          <p:nvPr>
            <p:ph type="title"/>
          </p:nvPr>
        </p:nvSpPr>
        <p:spPr>
          <a:prstGeom prst="rect">
            <a:avLst/>
          </a:prstGeom>
          <a:noFill/>
          <a:ln w="0">
            <a:noFill/>
          </a:ln>
        </p:spPr>
        <p:txBody>
          <a:bodyPr lIns="91440" tIns="45720" rIns="91440" bIns="45720" anchor="ctr">
            <a:normAutofit/>
          </a:bodyPr>
          <a:lstStyle/>
          <a:p>
            <a:pPr>
              <a:lnSpc>
                <a:spcPct val="90000"/>
              </a:lnSpc>
            </a:pPr>
            <a:r>
              <a:rPr lang="en-US" noProof="0" dirty="0"/>
              <a:t>Physical processes: continuous and discrete</a:t>
            </a:r>
            <a:endParaRPr lang="en-US" sz="3600" u="none" strike="noStrike" noProof="0" dirty="0">
              <a:solidFill>
                <a:srgbClr val="5983B0"/>
              </a:solidFill>
              <a:effectLst/>
              <a:uFillTx/>
              <a:latin typeface="Calibri"/>
            </a:endParaRPr>
          </a:p>
        </p:txBody>
      </p:sp>
      <p:sp>
        <p:nvSpPr>
          <p:cNvPr id="4" name="Date Placeholder 2">
            <a:extLst>
              <a:ext uri="{FF2B5EF4-FFF2-40B4-BE49-F238E27FC236}">
                <a16:creationId xmlns:a16="http://schemas.microsoft.com/office/drawing/2014/main" id="{6BCEE930-0877-6DD0-5473-CAA4B7516936}"/>
              </a:ext>
            </a:extLst>
          </p:cNvPr>
          <p:cNvSpPr>
            <a:spLocks noGrp="1"/>
          </p:cNvSpPr>
          <p:nvPr>
            <p:ph type="dt" sz="half" idx="10"/>
          </p:nvPr>
        </p:nvSpPr>
        <p:spPr/>
        <p:txBody>
          <a:bodyPr/>
          <a:lstStyle/>
          <a:p>
            <a:pPr>
              <a:defRPr/>
            </a:pPr>
            <a:r>
              <a:rPr lang="en-US" noProof="0" dirty="0"/>
              <a:t>04/05/2026</a:t>
            </a:r>
          </a:p>
        </p:txBody>
      </p:sp>
      <p:sp>
        <p:nvSpPr>
          <p:cNvPr id="5" name="Footer Placeholder 3">
            <a:extLst>
              <a:ext uri="{FF2B5EF4-FFF2-40B4-BE49-F238E27FC236}">
                <a16:creationId xmlns:a16="http://schemas.microsoft.com/office/drawing/2014/main" id="{11B98665-B669-29B3-6A7C-983E58DEF4CA}"/>
              </a:ext>
            </a:extLst>
          </p:cNvPr>
          <p:cNvSpPr>
            <a:spLocks noGrp="1"/>
          </p:cNvSpPr>
          <p:nvPr>
            <p:ph type="ftr" sz="quarter" idx="11"/>
          </p:nvPr>
        </p:nvSpPr>
        <p:spPr/>
        <p:txBody>
          <a:bodyPr/>
          <a:lstStyle/>
          <a:p>
            <a:pPr>
              <a:defRPr/>
            </a:pPr>
            <a:r>
              <a:rPr lang="en-US" noProof="0" dirty="0"/>
              <a:t>D. Calzolari</a:t>
            </a:r>
          </a:p>
        </p:txBody>
      </p:sp>
      <p:sp>
        <p:nvSpPr>
          <p:cNvPr id="7" name="PlaceHolder 6"/>
          <p:cNvSpPr>
            <a:spLocks noGrp="1"/>
          </p:cNvSpPr>
          <p:nvPr>
            <p:ph type="sldNum" sz="quarter" idx="12"/>
          </p:nvPr>
        </p:nvSpPr>
        <p:spPr/>
        <p:txBody>
          <a:bodyPr/>
          <a:lstStyle/>
          <a:p>
            <a:fld id="{928114EC-EBFA-4192-9E3C-B896968A6B07}" type="slidenum">
              <a:rPr lang="en-US" noProof="0" smtClean="0"/>
              <a:t>34</a:t>
            </a:fld>
            <a:endParaRPr lang="en-US" noProof="0" dirty="0"/>
          </a:p>
        </p:txBody>
      </p:sp>
      <p:sp>
        <p:nvSpPr>
          <p:cNvPr id="294" name="PlaceHolder 2"/>
          <p:cNvSpPr>
            <a:spLocks noGrp="1"/>
          </p:cNvSpPr>
          <p:nvPr>
            <p:ph sz="quarter" idx="15"/>
          </p:nvPr>
        </p:nvSpPr>
        <p:spPr>
          <a:prstGeom prst="rect">
            <a:avLst/>
          </a:prstGeom>
          <a:noFill/>
          <a:ln w="0">
            <a:noFill/>
          </a:ln>
        </p:spPr>
        <p:txBody>
          <a:bodyPr lIns="91440" tIns="45720" rIns="91440" bIns="45720" anchor="t">
            <a:noAutofit/>
          </a:bodyPr>
          <a:lstStyle/>
          <a:p>
            <a:pPr marL="432000" indent="-324000" algn="just">
              <a:lnSpc>
                <a:spcPct val="100000"/>
              </a:lnSpc>
              <a:spcBef>
                <a:spcPts val="400"/>
              </a:spcBef>
              <a:buClr>
                <a:srgbClr val="3871A8"/>
              </a:buClr>
              <a:buSzPct val="45000"/>
              <a:buFont typeface="Wingdings" charset="2"/>
              <a:buChar char=""/>
            </a:pPr>
            <a:r>
              <a:rPr lang="en-US" sz="2200" b="0" u="none" strike="noStrike" noProof="0" dirty="0">
                <a:solidFill>
                  <a:schemeClr val="dk1"/>
                </a:solidFill>
                <a:effectLst/>
                <a:uFillTx/>
                <a:latin typeface="Calibri"/>
                <a:ea typeface="Noto Sans CJK SC"/>
              </a:rPr>
              <a:t>hadron-hadron and hadron-nucleus interactions</a:t>
            </a:r>
            <a:endParaRPr lang="en-US" sz="2200" b="0" u="none" strike="noStrike" noProof="0" dirty="0">
              <a:solidFill>
                <a:schemeClr val="dk1"/>
              </a:solidFill>
              <a:effectLst/>
              <a:uFillTx/>
              <a:latin typeface="Arial"/>
            </a:endParaRPr>
          </a:p>
          <a:p>
            <a:pPr marL="432000" indent="-324000" algn="just">
              <a:lnSpc>
                <a:spcPct val="100000"/>
              </a:lnSpc>
              <a:spcBef>
                <a:spcPts val="400"/>
              </a:spcBef>
              <a:buClr>
                <a:srgbClr val="3871A8"/>
              </a:buClr>
              <a:buSzPct val="45000"/>
              <a:buFont typeface="Wingdings" charset="2"/>
              <a:buChar char=""/>
            </a:pPr>
            <a:r>
              <a:rPr lang="en-US" sz="2200" b="0" u="none" strike="noStrike" noProof="0" dirty="0">
                <a:solidFill>
                  <a:schemeClr val="dk1"/>
                </a:solidFill>
                <a:effectLst/>
                <a:uFillTx/>
                <a:latin typeface="Calibri"/>
                <a:ea typeface="Noto Sans CJK SC"/>
              </a:rPr>
              <a:t>nucleus-nucleus interactions (including deuterons)</a:t>
            </a:r>
            <a:endParaRPr lang="en-US" sz="2200" b="0" u="none" strike="noStrike" noProof="0" dirty="0">
              <a:solidFill>
                <a:schemeClr val="dk1"/>
              </a:solidFill>
              <a:effectLst/>
              <a:uFillTx/>
              <a:latin typeface="Arial"/>
            </a:endParaRPr>
          </a:p>
          <a:p>
            <a:pPr marL="432000" indent="-324000" algn="just">
              <a:lnSpc>
                <a:spcPct val="100000"/>
              </a:lnSpc>
              <a:spcBef>
                <a:spcPts val="400"/>
              </a:spcBef>
              <a:buClr>
                <a:srgbClr val="3871A8"/>
              </a:buClr>
              <a:buSzPct val="45000"/>
              <a:buFont typeface="Wingdings" charset="2"/>
              <a:buChar char=""/>
            </a:pPr>
            <a:r>
              <a:rPr lang="en-US" sz="2200" b="0" u="none" strike="noStrike" noProof="0" dirty="0">
                <a:solidFill>
                  <a:schemeClr val="dk1"/>
                </a:solidFill>
                <a:effectLst/>
                <a:uFillTx/>
                <a:latin typeface="Calibri"/>
                <a:ea typeface="Noto Sans CJK SC"/>
              </a:rPr>
              <a:t>photon interactions (&gt;100 eV)</a:t>
            </a:r>
            <a:endParaRPr lang="en-US" sz="2200" b="0" u="none" strike="noStrike" noProof="0" dirty="0">
              <a:solidFill>
                <a:schemeClr val="dk1"/>
              </a:solidFill>
              <a:effectLst/>
              <a:uFillTx/>
              <a:latin typeface="Arial"/>
            </a:endParaRPr>
          </a:p>
          <a:p>
            <a:pPr marL="432000" indent="-324000" algn="just">
              <a:lnSpc>
                <a:spcPct val="100000"/>
              </a:lnSpc>
              <a:spcBef>
                <a:spcPts val="400"/>
              </a:spcBef>
              <a:buClr>
                <a:srgbClr val="3871A8"/>
              </a:buClr>
              <a:buSzPct val="45000"/>
              <a:buFont typeface="Wingdings" charset="2"/>
              <a:buChar char=""/>
            </a:pPr>
            <a:r>
              <a:rPr lang="en-US" sz="2200" b="0" u="none" strike="noStrike" noProof="0" dirty="0">
                <a:solidFill>
                  <a:schemeClr val="dk1"/>
                </a:solidFill>
                <a:effectLst/>
                <a:uFillTx/>
                <a:latin typeface="Calibri"/>
                <a:ea typeface="Noto Sans CJK SC"/>
              </a:rPr>
              <a:t>electron interactions (&gt; 1 keV; including electronuclear)</a:t>
            </a:r>
            <a:endParaRPr lang="en-US" sz="2200" b="0" u="none" strike="noStrike" noProof="0" dirty="0">
              <a:solidFill>
                <a:schemeClr val="dk1"/>
              </a:solidFill>
              <a:effectLst/>
              <a:uFillTx/>
              <a:latin typeface="Arial"/>
            </a:endParaRPr>
          </a:p>
        </p:txBody>
      </p:sp>
      <p:sp>
        <p:nvSpPr>
          <p:cNvPr id="295" name="PlaceHolder 3"/>
          <p:cNvSpPr>
            <a:spLocks noGrp="1"/>
          </p:cNvSpPr>
          <p:nvPr>
            <p:ph sz="quarter" idx="16"/>
          </p:nvPr>
        </p:nvSpPr>
        <p:spPr>
          <a:prstGeom prst="rect">
            <a:avLst/>
          </a:prstGeom>
          <a:noFill/>
          <a:ln w="0">
            <a:noFill/>
          </a:ln>
        </p:spPr>
        <p:txBody>
          <a:bodyPr lIns="91440" tIns="45720" rIns="91440" bIns="45720" anchor="t">
            <a:noAutofit/>
          </a:bodyPr>
          <a:lstStyle/>
          <a:p>
            <a:pPr marL="432000" indent="-324000" algn="just">
              <a:lnSpc>
                <a:spcPct val="100000"/>
              </a:lnSpc>
              <a:spcBef>
                <a:spcPts val="400"/>
              </a:spcBef>
              <a:buClr>
                <a:srgbClr val="3871A8"/>
              </a:buClr>
              <a:buSzPct val="45000"/>
              <a:buFont typeface="Wingdings" charset="2"/>
              <a:buChar char=""/>
            </a:pPr>
            <a:r>
              <a:rPr lang="en-US" sz="2200" b="0" u="none" strike="noStrike" noProof="0" dirty="0">
                <a:solidFill>
                  <a:schemeClr val="dk1"/>
                </a:solidFill>
                <a:effectLst/>
                <a:uFillTx/>
                <a:latin typeface="Calibri"/>
                <a:ea typeface="Noto Sans CJK SC"/>
              </a:rPr>
              <a:t>muon interactions (including photonuclear)</a:t>
            </a:r>
            <a:endParaRPr lang="en-US" sz="2200" b="0" u="none" strike="noStrike" noProof="0" dirty="0">
              <a:solidFill>
                <a:schemeClr val="dk1"/>
              </a:solidFill>
              <a:effectLst/>
              <a:uFillTx/>
              <a:latin typeface="Arial"/>
            </a:endParaRPr>
          </a:p>
          <a:p>
            <a:pPr marL="432000" indent="-324000" algn="just">
              <a:lnSpc>
                <a:spcPct val="100000"/>
              </a:lnSpc>
              <a:spcBef>
                <a:spcPts val="400"/>
              </a:spcBef>
              <a:buClr>
                <a:srgbClr val="3871A8"/>
              </a:buClr>
              <a:buSzPct val="45000"/>
              <a:buFont typeface="Wingdings" charset="2"/>
              <a:buChar char=""/>
            </a:pPr>
            <a:r>
              <a:rPr lang="en-US" sz="2200" b="0" u="none" strike="noStrike" noProof="0" dirty="0">
                <a:solidFill>
                  <a:schemeClr val="dk1"/>
                </a:solidFill>
                <a:effectLst/>
                <a:uFillTx/>
                <a:latin typeface="Calibri"/>
                <a:ea typeface="Noto Sans CJK SC"/>
              </a:rPr>
              <a:t>neutrino interactions</a:t>
            </a:r>
            <a:endParaRPr lang="en-US" sz="2200" b="0" u="none" strike="noStrike" noProof="0" dirty="0">
              <a:solidFill>
                <a:schemeClr val="dk1"/>
              </a:solidFill>
              <a:effectLst/>
              <a:uFillTx/>
              <a:latin typeface="Arial"/>
            </a:endParaRPr>
          </a:p>
          <a:p>
            <a:pPr marL="432000" indent="-324000" algn="just">
              <a:lnSpc>
                <a:spcPct val="100000"/>
              </a:lnSpc>
              <a:spcBef>
                <a:spcPts val="400"/>
              </a:spcBef>
              <a:buClr>
                <a:srgbClr val="3871A8"/>
              </a:buClr>
              <a:buSzPct val="45000"/>
              <a:buFont typeface="Wingdings" charset="2"/>
              <a:buChar char=""/>
            </a:pPr>
            <a:r>
              <a:rPr lang="en-US" sz="2200" b="0" u="none" strike="noStrike" noProof="0" dirty="0">
                <a:solidFill>
                  <a:schemeClr val="dk1"/>
                </a:solidFill>
                <a:effectLst/>
                <a:uFillTx/>
                <a:latin typeface="Calibri"/>
                <a:ea typeface="Noto Sans CJK SC"/>
              </a:rPr>
              <a:t>low-energy (&lt;20 MeV) neutron point-wise interactions</a:t>
            </a:r>
            <a:endParaRPr lang="en-US" sz="2200" b="0" u="none" strike="noStrike" noProof="0" dirty="0">
              <a:solidFill>
                <a:schemeClr val="dk1"/>
              </a:solidFill>
              <a:effectLst/>
              <a:uFillTx/>
              <a:latin typeface="Arial"/>
            </a:endParaRPr>
          </a:p>
          <a:p>
            <a:pPr marL="432000" indent="-324000" algn="just">
              <a:lnSpc>
                <a:spcPct val="100000"/>
              </a:lnSpc>
              <a:spcBef>
                <a:spcPts val="400"/>
              </a:spcBef>
              <a:buClr>
                <a:srgbClr val="3871A8"/>
              </a:buClr>
              <a:buSzPct val="45000"/>
              <a:buFont typeface="Wingdings" charset="2"/>
              <a:buChar char=""/>
            </a:pPr>
            <a:r>
              <a:rPr lang="en-US" sz="2200" b="0" u="none" strike="noStrike" noProof="0" dirty="0">
                <a:solidFill>
                  <a:schemeClr val="dk1"/>
                </a:solidFill>
                <a:effectLst/>
                <a:uFillTx/>
                <a:latin typeface="Calibri"/>
                <a:ea typeface="Noto Sans CJK SC"/>
              </a:rPr>
              <a:t>particle decay</a:t>
            </a:r>
            <a:endParaRPr lang="en-US" sz="2200" b="0" u="none" strike="noStrike" noProof="0" dirty="0">
              <a:solidFill>
                <a:schemeClr val="dk1"/>
              </a:solidFill>
              <a:effectLst/>
              <a:uFillTx/>
              <a:latin typeface="Arial"/>
            </a:endParaRPr>
          </a:p>
          <a:p>
            <a:pPr marL="432000" indent="-324000" algn="just">
              <a:lnSpc>
                <a:spcPct val="100000"/>
              </a:lnSpc>
              <a:spcBef>
                <a:spcPts val="400"/>
              </a:spcBef>
              <a:buClr>
                <a:srgbClr val="3871A8"/>
              </a:buClr>
              <a:buSzPct val="45000"/>
              <a:buFont typeface="Wingdings" charset="2"/>
              <a:buChar char=""/>
            </a:pPr>
            <a:r>
              <a:rPr lang="en-US" sz="2200" b="0" u="none" strike="noStrike" noProof="0" dirty="0">
                <a:solidFill>
                  <a:schemeClr val="dk1"/>
                </a:solidFill>
                <a:effectLst/>
                <a:uFillTx/>
                <a:latin typeface="Calibri"/>
                <a:ea typeface="Noto Sans CJK SC"/>
              </a:rPr>
              <a:t>synchrotron radiation emission</a:t>
            </a:r>
            <a:endParaRPr lang="en-US" sz="2200" b="0" u="none" strike="noStrike" noProof="0" dirty="0">
              <a:solidFill>
                <a:schemeClr val="dk1"/>
              </a:solidFill>
              <a:effectLst/>
              <a:uFillTx/>
              <a:latin typeface="Arial"/>
            </a:endParaRPr>
          </a:p>
        </p:txBody>
      </p:sp>
      <p:sp>
        <p:nvSpPr>
          <p:cNvPr id="313" name="PlaceHolder 4"/>
          <p:cNvSpPr>
            <a:spLocks noGrp="1"/>
          </p:cNvSpPr>
          <p:nvPr>
            <p:ph idx="4294967295"/>
          </p:nvPr>
        </p:nvSpPr>
        <p:spPr>
          <a:xfrm>
            <a:off x="0" y="4025900"/>
            <a:ext cx="11699875" cy="474663"/>
          </a:xfrm>
          <a:prstGeom prst="rect">
            <a:avLst/>
          </a:prstGeom>
          <a:noFill/>
          <a:ln w="0">
            <a:noFill/>
          </a:ln>
        </p:spPr>
        <p:txBody>
          <a:bodyPr lIns="91440" tIns="45720" rIns="91440" bIns="45720" anchor="t" anchorCtr="1">
            <a:noAutofit/>
          </a:bodyPr>
          <a:lstStyle/>
          <a:p>
            <a:pPr indent="0" algn="ctr">
              <a:lnSpc>
                <a:spcPct val="100000"/>
              </a:lnSpc>
              <a:spcBef>
                <a:spcPts val="400"/>
              </a:spcBef>
              <a:buNone/>
            </a:pPr>
            <a:r>
              <a:rPr lang="en-US" sz="2200" b="1" u="none" strike="noStrike" noProof="0" dirty="0">
                <a:solidFill>
                  <a:schemeClr val="dk1"/>
                </a:solidFill>
                <a:effectLst/>
                <a:uFillTx/>
                <a:latin typeface="Calibri"/>
                <a:ea typeface="Noto Sans CJK SC"/>
              </a:rPr>
              <a:t>Simple algorithm</a:t>
            </a:r>
            <a:r>
              <a:rPr lang="en-US" sz="2200" b="0" u="none" strike="noStrike" noProof="0" dirty="0">
                <a:solidFill>
                  <a:schemeClr val="dk1"/>
                </a:solidFill>
                <a:effectLst/>
                <a:uFillTx/>
                <a:latin typeface="Calibri"/>
                <a:ea typeface="Noto Sans CJK SC"/>
              </a:rPr>
              <a:t>: the particles are unaffected between interactions</a:t>
            </a:r>
            <a:endParaRPr lang="en-US" sz="2200" b="0" u="none" strike="noStrike" noProof="0" dirty="0">
              <a:solidFill>
                <a:schemeClr val="dk1"/>
              </a:solidFill>
              <a:effectLst/>
              <a:uFillTx/>
              <a:latin typeface="Arial"/>
            </a:endParaRPr>
          </a:p>
        </p:txBody>
      </p:sp>
      <p:sp>
        <p:nvSpPr>
          <p:cNvPr id="296" name="Rectangle: Rounded Corners 295"/>
          <p:cNvSpPr/>
          <p:nvPr/>
        </p:nvSpPr>
        <p:spPr>
          <a:xfrm>
            <a:off x="180000" y="1145520"/>
            <a:ext cx="11700360" cy="2670840"/>
          </a:xfrm>
          <a:prstGeom prst="roundRect">
            <a:avLst>
              <a:gd name="adj" fmla="val 4310"/>
            </a:avLst>
          </a:prstGeom>
          <a:noFill/>
          <a:ln w="19080">
            <a:solidFill>
              <a:srgbClr val="3465A4"/>
            </a:solidFill>
            <a:round/>
          </a:ln>
        </p:spPr>
        <p:style>
          <a:lnRef idx="0">
            <a:scrgbClr r="0" g="0" b="0"/>
          </a:lnRef>
          <a:fillRef idx="0">
            <a:scrgbClr r="0" g="0" b="0"/>
          </a:fillRef>
          <a:effectRef idx="0">
            <a:scrgbClr r="0" g="0" b="0"/>
          </a:effectRef>
          <a:fontRef idx="minor"/>
        </p:style>
        <p:txBody>
          <a:bodyPr lIns="99360" tIns="20160" rIns="99360" bIns="54360" anchor="ctr">
            <a:noAutofit/>
          </a:bodyPr>
          <a:lstStyle/>
          <a:p>
            <a:endParaRPr lang="en-US" sz="1800" b="0" u="none" strike="noStrike" noProof="0" dirty="0">
              <a:solidFill>
                <a:srgbClr val="000000"/>
              </a:solidFill>
              <a:effectLst/>
              <a:uFillTx/>
              <a:latin typeface="Arial"/>
            </a:endParaRPr>
          </a:p>
        </p:txBody>
      </p:sp>
      <p:sp>
        <p:nvSpPr>
          <p:cNvPr id="297" name="TextBox 9"/>
          <p:cNvSpPr/>
          <p:nvPr/>
        </p:nvSpPr>
        <p:spPr>
          <a:xfrm>
            <a:off x="7692000" y="952180"/>
            <a:ext cx="4320000" cy="395280"/>
          </a:xfrm>
          <a:prstGeom prst="rect">
            <a:avLst/>
          </a:prstGeom>
          <a:solidFill>
            <a:schemeClr val="lt1">
              <a:lumMod val="85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457200">
              <a:lnSpc>
                <a:spcPct val="100000"/>
              </a:lnSpc>
            </a:pPr>
            <a:r>
              <a:rPr lang="en-US" sz="2000" b="1" i="1" u="none" strike="noStrike" noProof="0" dirty="0">
                <a:solidFill>
                  <a:srgbClr val="5983B0"/>
                </a:solidFill>
                <a:effectLst/>
                <a:uFillTx/>
                <a:latin typeface="Calibri"/>
              </a:rPr>
              <a:t>Main discrete interaction mechanisms</a:t>
            </a:r>
            <a:endParaRPr lang="en-US" sz="2000" b="0" u="none" strike="noStrike" noProof="0" dirty="0">
              <a:solidFill>
                <a:srgbClr val="5983B0"/>
              </a:solidFill>
              <a:effectLst/>
              <a:uFillTx/>
              <a:latin typeface="Arial"/>
            </a:endParaRPr>
          </a:p>
        </p:txBody>
      </p:sp>
      <p:sp>
        <p:nvSpPr>
          <p:cNvPr id="298" name="Oval 297"/>
          <p:cNvSpPr/>
          <p:nvPr/>
        </p:nvSpPr>
        <p:spPr>
          <a:xfrm>
            <a:off x="1116000" y="4941000"/>
            <a:ext cx="1800000" cy="540000"/>
          </a:xfrm>
          <a:prstGeom prst="ellipse">
            <a:avLst/>
          </a:prstGeom>
          <a:solidFill>
            <a:srgbClr val="729FCF"/>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r>
              <a:rPr lang="en-US" sz="1800" b="0" u="none" strike="noStrike" noProof="0" dirty="0">
                <a:solidFill>
                  <a:srgbClr val="000000"/>
                </a:solidFill>
                <a:effectLst/>
                <a:uFillTx/>
                <a:latin typeface="Arial"/>
              </a:rPr>
              <a:t>Source particle</a:t>
            </a:r>
          </a:p>
        </p:txBody>
      </p:sp>
      <p:sp>
        <p:nvSpPr>
          <p:cNvPr id="299" name="Oval 298"/>
          <p:cNvSpPr/>
          <p:nvPr/>
        </p:nvSpPr>
        <p:spPr>
          <a:xfrm>
            <a:off x="3636000" y="4941000"/>
            <a:ext cx="1800000" cy="540000"/>
          </a:xfrm>
          <a:prstGeom prst="ellipse">
            <a:avLst/>
          </a:prstGeom>
          <a:solidFill>
            <a:srgbClr val="729FCF"/>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r>
              <a:rPr lang="en-US" sz="1200" b="0" u="none" strike="noStrike" noProof="0" dirty="0">
                <a:solidFill>
                  <a:srgbClr val="000000"/>
                </a:solidFill>
                <a:effectLst/>
                <a:uFillTx/>
                <a:latin typeface="Arial"/>
              </a:rPr>
              <a:t>Sample step until next interaction</a:t>
            </a:r>
          </a:p>
        </p:txBody>
      </p:sp>
      <p:sp>
        <p:nvSpPr>
          <p:cNvPr id="300" name="Oval 299"/>
          <p:cNvSpPr/>
          <p:nvPr/>
        </p:nvSpPr>
        <p:spPr>
          <a:xfrm>
            <a:off x="6156360" y="4941360"/>
            <a:ext cx="1800000" cy="540000"/>
          </a:xfrm>
          <a:prstGeom prst="ellipse">
            <a:avLst/>
          </a:prstGeom>
          <a:solidFill>
            <a:srgbClr val="729FCF"/>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r>
              <a:rPr lang="en-US" sz="1200" b="0" u="none" strike="noStrike" noProof="0" dirty="0">
                <a:solidFill>
                  <a:srgbClr val="000000"/>
                </a:solidFill>
                <a:effectLst/>
                <a:uFillTx/>
                <a:latin typeface="Arial"/>
              </a:rPr>
              <a:t>Sample nature of interaction</a:t>
            </a:r>
          </a:p>
        </p:txBody>
      </p:sp>
      <p:sp>
        <p:nvSpPr>
          <p:cNvPr id="301" name="Oval 300"/>
          <p:cNvSpPr/>
          <p:nvPr/>
        </p:nvSpPr>
        <p:spPr>
          <a:xfrm>
            <a:off x="8676720" y="4941720"/>
            <a:ext cx="1800000" cy="540000"/>
          </a:xfrm>
          <a:prstGeom prst="ellipse">
            <a:avLst/>
          </a:prstGeom>
          <a:solidFill>
            <a:srgbClr val="729FCF"/>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r>
              <a:rPr lang="en-US" sz="1000" b="0" u="none" strike="noStrike" noProof="0" dirty="0">
                <a:solidFill>
                  <a:srgbClr val="000000"/>
                </a:solidFill>
                <a:effectLst/>
                <a:uFillTx/>
                <a:latin typeface="Arial"/>
              </a:rPr>
              <a:t>Sample final state of generated particles</a:t>
            </a:r>
          </a:p>
        </p:txBody>
      </p:sp>
      <p:sp>
        <p:nvSpPr>
          <p:cNvPr id="302" name="Straight Connector 301"/>
          <p:cNvSpPr/>
          <p:nvPr/>
        </p:nvSpPr>
        <p:spPr>
          <a:xfrm>
            <a:off x="2916000" y="5229000"/>
            <a:ext cx="720000" cy="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en-US" sz="1800" b="0" u="none" strike="noStrike" noProof="0" dirty="0">
              <a:solidFill>
                <a:srgbClr val="000000"/>
              </a:solidFill>
              <a:effectLst/>
              <a:uFillTx/>
              <a:latin typeface="Arial"/>
            </a:endParaRPr>
          </a:p>
        </p:txBody>
      </p:sp>
      <p:sp>
        <p:nvSpPr>
          <p:cNvPr id="303" name="Straight Connector 302"/>
          <p:cNvSpPr/>
          <p:nvPr/>
        </p:nvSpPr>
        <p:spPr>
          <a:xfrm>
            <a:off x="5436000" y="5229000"/>
            <a:ext cx="720000" cy="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en-US" sz="1800" b="0" u="none" strike="noStrike" noProof="0" dirty="0">
              <a:solidFill>
                <a:srgbClr val="000000"/>
              </a:solidFill>
              <a:effectLst/>
              <a:uFillTx/>
              <a:latin typeface="Arial"/>
            </a:endParaRPr>
          </a:p>
        </p:txBody>
      </p:sp>
      <p:sp>
        <p:nvSpPr>
          <p:cNvPr id="304" name="Straight Connector 303"/>
          <p:cNvSpPr/>
          <p:nvPr/>
        </p:nvSpPr>
        <p:spPr>
          <a:xfrm>
            <a:off x="7956000" y="5229000"/>
            <a:ext cx="720000" cy="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en-US" sz="1800" b="0" u="none" strike="noStrike" noProof="0" dirty="0">
              <a:solidFill>
                <a:srgbClr val="000000"/>
              </a:solidFill>
              <a:effectLst/>
              <a:uFillTx/>
              <a:latin typeface="Arial"/>
            </a:endParaRPr>
          </a:p>
        </p:txBody>
      </p:sp>
      <p:sp>
        <p:nvSpPr>
          <p:cNvPr id="305" name="Straight Connector 304"/>
          <p:cNvSpPr/>
          <p:nvPr/>
        </p:nvSpPr>
        <p:spPr>
          <a:xfrm>
            <a:off x="10440000" y="5265000"/>
            <a:ext cx="720000" cy="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en-US" sz="1800" b="0" u="none" strike="noStrike" noProof="0" dirty="0">
              <a:solidFill>
                <a:srgbClr val="000000"/>
              </a:solidFill>
              <a:effectLst/>
              <a:uFillTx/>
              <a:latin typeface="Arial"/>
            </a:endParaRPr>
          </a:p>
        </p:txBody>
      </p:sp>
      <p:sp>
        <p:nvSpPr>
          <p:cNvPr id="306" name="Straight Connector 305"/>
          <p:cNvSpPr/>
          <p:nvPr/>
        </p:nvSpPr>
        <p:spPr>
          <a:xfrm>
            <a:off x="10440000" y="5157000"/>
            <a:ext cx="720000" cy="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en-US" sz="1800" b="0" u="none" strike="noStrike" noProof="0" dirty="0">
              <a:solidFill>
                <a:srgbClr val="000000"/>
              </a:solidFill>
              <a:effectLst/>
              <a:uFillTx/>
              <a:latin typeface="Arial"/>
            </a:endParaRPr>
          </a:p>
        </p:txBody>
      </p:sp>
      <p:sp>
        <p:nvSpPr>
          <p:cNvPr id="307" name="Straight Connector 306"/>
          <p:cNvSpPr/>
          <p:nvPr/>
        </p:nvSpPr>
        <p:spPr>
          <a:xfrm flipV="1">
            <a:off x="10404000" y="4581000"/>
            <a:ext cx="0" cy="540000"/>
          </a:xfrm>
          <a:prstGeom prst="line">
            <a:avLst/>
          </a:prstGeom>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en-US" sz="1800" b="0" u="none" strike="noStrike" noProof="0" dirty="0">
              <a:solidFill>
                <a:srgbClr val="000000"/>
              </a:solidFill>
              <a:effectLst/>
              <a:uFillTx/>
              <a:latin typeface="Arial"/>
            </a:endParaRPr>
          </a:p>
        </p:txBody>
      </p:sp>
      <p:sp>
        <p:nvSpPr>
          <p:cNvPr id="308" name="Straight Connector 307"/>
          <p:cNvSpPr/>
          <p:nvPr/>
        </p:nvSpPr>
        <p:spPr>
          <a:xfrm flipH="1">
            <a:off x="7596000" y="4581000"/>
            <a:ext cx="2808000" cy="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en-US" sz="1800" b="0" u="none" strike="noStrike" noProof="0" dirty="0">
              <a:solidFill>
                <a:srgbClr val="000000"/>
              </a:solidFill>
              <a:effectLst/>
              <a:uFillTx/>
              <a:latin typeface="Arial"/>
            </a:endParaRPr>
          </a:p>
        </p:txBody>
      </p:sp>
      <p:sp>
        <p:nvSpPr>
          <p:cNvPr id="309" name="Straight Connector 308"/>
          <p:cNvSpPr/>
          <p:nvPr/>
        </p:nvSpPr>
        <p:spPr>
          <a:xfrm>
            <a:off x="4536000" y="4581000"/>
            <a:ext cx="3059640" cy="0"/>
          </a:xfrm>
          <a:prstGeom prst="line">
            <a:avLst/>
          </a:prstGeom>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en-US" sz="1800" b="0" u="none" strike="noStrike" noProof="0" dirty="0">
              <a:solidFill>
                <a:srgbClr val="000000"/>
              </a:solidFill>
              <a:effectLst/>
              <a:uFillTx/>
              <a:latin typeface="Arial"/>
            </a:endParaRPr>
          </a:p>
        </p:txBody>
      </p:sp>
      <p:sp>
        <p:nvSpPr>
          <p:cNvPr id="310" name="Straight Connector 309"/>
          <p:cNvSpPr/>
          <p:nvPr/>
        </p:nvSpPr>
        <p:spPr>
          <a:xfrm>
            <a:off x="4536000" y="4581000"/>
            <a:ext cx="0" cy="360000"/>
          </a:xfrm>
          <a:prstGeom prst="line">
            <a:avLst/>
          </a:prstGeom>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en-US" sz="1800" b="0" u="none" strike="noStrike" noProof="0" dirty="0">
              <a:solidFill>
                <a:srgbClr val="000000"/>
              </a:solidFill>
              <a:effectLst/>
              <a:uFillTx/>
              <a:latin typeface="Arial"/>
            </a:endParaRPr>
          </a:p>
        </p:txBody>
      </p:sp>
      <p:pic>
        <p:nvPicPr>
          <p:cNvPr id="311" name="Picture 310"/>
          <p:cNvPicPr/>
          <p:nvPr/>
        </p:nvPicPr>
        <p:blipFill>
          <a:blip r:embed="rId2"/>
          <a:stretch/>
        </p:blipFill>
        <p:spPr>
          <a:xfrm>
            <a:off x="2756880" y="5722560"/>
            <a:ext cx="2568240" cy="248040"/>
          </a:xfrm>
          <a:prstGeom prst="rect">
            <a:avLst/>
          </a:prstGeom>
          <a:noFill/>
          <a:ln w="0">
            <a:noFill/>
          </a:ln>
        </p:spPr>
      </p:pic>
      <p:pic>
        <p:nvPicPr>
          <p:cNvPr id="312" name="Picture 311"/>
          <p:cNvPicPr/>
          <p:nvPr/>
        </p:nvPicPr>
        <p:blipFill>
          <a:blip r:embed="rId3"/>
          <a:stretch/>
        </p:blipFill>
        <p:spPr>
          <a:xfrm>
            <a:off x="6309000" y="5661000"/>
            <a:ext cx="1467000" cy="345600"/>
          </a:xfrm>
          <a:prstGeom prst="rect">
            <a:avLst/>
          </a:prstGeom>
          <a:noFill/>
          <a:ln w="0">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PlaceHolder 1"/>
          <p:cNvSpPr>
            <a:spLocks noGrp="1"/>
          </p:cNvSpPr>
          <p:nvPr>
            <p:ph type="title"/>
          </p:nvPr>
        </p:nvSpPr>
        <p:spPr>
          <a:prstGeom prst="rect">
            <a:avLst/>
          </a:prstGeom>
          <a:noFill/>
          <a:ln w="0">
            <a:noFill/>
          </a:ln>
        </p:spPr>
        <p:txBody>
          <a:bodyPr lIns="91440" tIns="45720" rIns="91440" bIns="45720" anchor="ctr">
            <a:normAutofit/>
          </a:bodyPr>
          <a:lstStyle/>
          <a:p>
            <a:pPr>
              <a:lnSpc>
                <a:spcPct val="90000"/>
              </a:lnSpc>
            </a:pPr>
            <a:r>
              <a:rPr lang="en-US" noProof="0" dirty="0"/>
              <a:t>Physical processes: continuous</a:t>
            </a:r>
            <a:endParaRPr lang="en-US" sz="3600" b="0" u="none" strike="noStrike" noProof="0" dirty="0">
              <a:solidFill>
                <a:schemeClr val="dk1"/>
              </a:solidFill>
              <a:effectLst/>
              <a:uFillTx/>
              <a:latin typeface="Calibri"/>
            </a:endParaRPr>
          </a:p>
        </p:txBody>
      </p:sp>
      <p:sp>
        <p:nvSpPr>
          <p:cNvPr id="7" name="PlaceHolder 6"/>
          <p:cNvSpPr>
            <a:spLocks noGrp="1"/>
          </p:cNvSpPr>
          <p:nvPr>
            <p:ph type="sldNum" sz="quarter" idx="12"/>
          </p:nvPr>
        </p:nvSpPr>
        <p:spPr/>
        <p:txBody>
          <a:bodyPr/>
          <a:lstStyle/>
          <a:p>
            <a:fld id="{5B7E8DAD-F3D9-4D61-9FE1-E16C6EC86460}" type="slidenum">
              <a:rPr lang="en-US" noProof="0" smtClean="0"/>
              <a:t>35</a:t>
            </a:fld>
            <a:endParaRPr lang="en-US" noProof="0" dirty="0"/>
          </a:p>
        </p:txBody>
      </p:sp>
      <p:sp>
        <p:nvSpPr>
          <p:cNvPr id="315" name="PlaceHolder 2"/>
          <p:cNvSpPr>
            <a:spLocks noGrp="1"/>
          </p:cNvSpPr>
          <p:nvPr>
            <p:ph sz="quarter" idx="13"/>
          </p:nvPr>
        </p:nvSpPr>
        <p:spPr>
          <a:prstGeom prst="rect">
            <a:avLst/>
          </a:prstGeom>
          <a:noFill/>
          <a:ln w="0">
            <a:noFill/>
          </a:ln>
        </p:spPr>
        <p:txBody>
          <a:bodyPr lIns="91440" tIns="45720" rIns="91440" bIns="45720" anchor="t">
            <a:noAutofit/>
          </a:bodyPr>
          <a:lstStyle/>
          <a:p>
            <a:pPr marL="432000" indent="-324000" algn="just">
              <a:lnSpc>
                <a:spcPct val="100000"/>
              </a:lnSpc>
              <a:spcBef>
                <a:spcPts val="400"/>
              </a:spcBef>
              <a:buClr>
                <a:srgbClr val="3871A8"/>
              </a:buClr>
              <a:buSzPct val="45000"/>
              <a:buFont typeface="Wingdings" charset="2"/>
              <a:buChar char=""/>
            </a:pPr>
            <a:r>
              <a:rPr lang="en-US" sz="2600" b="0" u="none" strike="noStrike" noProof="0" dirty="0">
                <a:solidFill>
                  <a:schemeClr val="dk1"/>
                </a:solidFill>
                <a:effectLst/>
                <a:uFillTx/>
                <a:latin typeface="Calibri"/>
                <a:ea typeface="Noto Sans CJK SC"/>
              </a:rPr>
              <a:t>Elastic scattering of charged particles on screened electrostatic potential of target atoms (</a:t>
            </a:r>
            <a:r>
              <a:rPr lang="en-US" sz="2600" b="1" u="none" strike="noStrike" noProof="0" dirty="0">
                <a:solidFill>
                  <a:schemeClr val="dk1"/>
                </a:solidFill>
                <a:effectLst/>
                <a:uFillTx/>
                <a:latin typeface="Calibri"/>
                <a:ea typeface="Noto Sans CJK SC"/>
              </a:rPr>
              <a:t>Coulomb scattering</a:t>
            </a:r>
            <a:r>
              <a:rPr lang="en-US" sz="2600" b="0" u="none" strike="noStrike" noProof="0" dirty="0">
                <a:solidFill>
                  <a:schemeClr val="dk1"/>
                </a:solidFill>
                <a:effectLst/>
                <a:uFillTx/>
                <a:latin typeface="Calibri"/>
                <a:ea typeface="Noto Sans CJK SC"/>
              </a:rPr>
              <a:t>)</a:t>
            </a:r>
            <a:endParaRPr lang="en-US" sz="2600" b="0" u="none" strike="noStrike" noProof="0" dirty="0">
              <a:solidFill>
                <a:schemeClr val="dk1"/>
              </a:solidFill>
              <a:effectLst/>
              <a:uFillTx/>
              <a:latin typeface="Arial"/>
            </a:endParaRPr>
          </a:p>
          <a:p>
            <a:pPr marL="432000" indent="-324000" algn="just">
              <a:lnSpc>
                <a:spcPct val="100000"/>
              </a:lnSpc>
              <a:spcBef>
                <a:spcPts val="400"/>
              </a:spcBef>
              <a:buClr>
                <a:srgbClr val="3871A8"/>
              </a:buClr>
              <a:buSzPct val="45000"/>
              <a:buFont typeface="Wingdings" charset="2"/>
              <a:buChar char=""/>
            </a:pPr>
            <a:r>
              <a:rPr lang="en-US" sz="2600" b="1" u="none" strike="noStrike" noProof="0" dirty="0">
                <a:solidFill>
                  <a:schemeClr val="dk1"/>
                </a:solidFill>
                <a:effectLst/>
                <a:uFillTx/>
                <a:latin typeface="Calibri"/>
                <a:ea typeface="Noto Sans CJK SC"/>
              </a:rPr>
              <a:t>Collisions of charged particles with target electrons</a:t>
            </a:r>
            <a:r>
              <a:rPr lang="en-US" sz="2600" b="0" u="none" strike="noStrike" noProof="0" dirty="0">
                <a:solidFill>
                  <a:schemeClr val="dk1"/>
                </a:solidFill>
                <a:effectLst/>
                <a:uFillTx/>
                <a:latin typeface="Calibri"/>
                <a:ea typeface="Noto Sans CJK SC"/>
              </a:rPr>
              <a:t>: continuous energy loss along the particle step</a:t>
            </a:r>
            <a:endParaRPr lang="en-US" sz="2600" b="0" u="none" strike="noStrike" noProof="0" dirty="0">
              <a:solidFill>
                <a:schemeClr val="dk1"/>
              </a:solidFill>
              <a:effectLst/>
              <a:uFillTx/>
              <a:latin typeface="Arial"/>
            </a:endParaRPr>
          </a:p>
        </p:txBody>
      </p:sp>
      <p:sp>
        <p:nvSpPr>
          <p:cNvPr id="320" name="PlaceHolder 3"/>
          <p:cNvSpPr>
            <a:spLocks noGrp="1"/>
          </p:cNvSpPr>
          <p:nvPr>
            <p:ph idx="4294967295"/>
          </p:nvPr>
        </p:nvSpPr>
        <p:spPr>
          <a:xfrm>
            <a:off x="609599" y="3634302"/>
            <a:ext cx="5510213" cy="1301750"/>
          </a:xfrm>
          <a:prstGeom prst="rect">
            <a:avLst/>
          </a:prstGeom>
          <a:noFill/>
          <a:ln w="0">
            <a:noFill/>
          </a:ln>
        </p:spPr>
        <p:txBody>
          <a:bodyPr lIns="91440" tIns="45720" rIns="91440" bIns="45720" anchor="t">
            <a:noAutofit/>
          </a:bodyPr>
          <a:lstStyle/>
          <a:p>
            <a:pPr marL="432000" indent="-324000" algn="just">
              <a:lnSpc>
                <a:spcPct val="100000"/>
              </a:lnSpc>
              <a:spcBef>
                <a:spcPts val="400"/>
              </a:spcBef>
              <a:buClr>
                <a:srgbClr val="3871A8"/>
              </a:buClr>
              <a:buSzPct val="45000"/>
              <a:buFont typeface="Wingdings" charset="2"/>
              <a:buChar char=""/>
            </a:pPr>
            <a:r>
              <a:rPr lang="en-US" sz="2600" b="0" u="none" strike="noStrike" noProof="0" dirty="0">
                <a:solidFill>
                  <a:schemeClr val="dk1"/>
                </a:solidFill>
                <a:effectLst/>
                <a:uFillTx/>
                <a:latin typeface="Calibri"/>
                <a:ea typeface="Noto Sans CJK SC"/>
              </a:rPr>
              <a:t>Typical solutions: condensed history for ionization losses, and Molière theory for multiple Coulomb scattering</a:t>
            </a:r>
            <a:endParaRPr lang="en-US" sz="2600" b="0" u="none" strike="noStrike" noProof="0" dirty="0">
              <a:solidFill>
                <a:schemeClr val="dk1"/>
              </a:solidFill>
              <a:effectLst/>
              <a:uFillTx/>
              <a:latin typeface="Arial"/>
            </a:endParaRPr>
          </a:p>
        </p:txBody>
      </p:sp>
      <p:sp>
        <p:nvSpPr>
          <p:cNvPr id="321" name="PlaceHolder 4"/>
          <p:cNvSpPr>
            <a:spLocks noGrp="1"/>
          </p:cNvSpPr>
          <p:nvPr>
            <p:ph idx="4294967295"/>
          </p:nvPr>
        </p:nvSpPr>
        <p:spPr>
          <a:xfrm>
            <a:off x="609599" y="5373688"/>
            <a:ext cx="11269664" cy="1301750"/>
          </a:xfrm>
          <a:prstGeom prst="rect">
            <a:avLst/>
          </a:prstGeom>
          <a:noFill/>
          <a:ln w="0">
            <a:noFill/>
          </a:ln>
        </p:spPr>
        <p:txBody>
          <a:bodyPr lIns="91440" tIns="45720" rIns="91440" bIns="45720" anchor="t">
            <a:noAutofit/>
          </a:bodyPr>
          <a:lstStyle/>
          <a:p>
            <a:pPr marL="432000" indent="-324000" algn="just">
              <a:lnSpc>
                <a:spcPct val="100000"/>
              </a:lnSpc>
              <a:spcBef>
                <a:spcPts val="400"/>
              </a:spcBef>
              <a:buClr>
                <a:srgbClr val="3871A8"/>
              </a:buClr>
              <a:buSzPct val="45000"/>
              <a:buFont typeface="Wingdings" charset="2"/>
              <a:buChar char=""/>
            </a:pPr>
            <a:r>
              <a:rPr lang="en-US" sz="2600" b="1" u="none" strike="noStrike" noProof="0" dirty="0">
                <a:solidFill>
                  <a:schemeClr val="dk1"/>
                </a:solidFill>
                <a:effectLst/>
                <a:uFillTx/>
                <a:latin typeface="Calibri"/>
                <a:ea typeface="Noto Sans CJK SC"/>
              </a:rPr>
              <a:t>Warning</a:t>
            </a:r>
            <a:r>
              <a:rPr lang="en-US" sz="2600" b="0" u="none" strike="noStrike" noProof="0" dirty="0">
                <a:solidFill>
                  <a:schemeClr val="dk1"/>
                </a:solidFill>
                <a:effectLst/>
                <a:uFillTx/>
                <a:latin typeface="Calibri"/>
                <a:ea typeface="Noto Sans CJK SC"/>
              </a:rPr>
              <a:t>: in residual gas or thin geometries (few elastic collisions) single Coulomb scattering shall be adopted</a:t>
            </a:r>
            <a:endParaRPr lang="en-US" sz="2600" b="0" u="none" strike="noStrike" noProof="0" dirty="0">
              <a:solidFill>
                <a:schemeClr val="dk1"/>
              </a:solidFill>
              <a:effectLst/>
              <a:uFillTx/>
              <a:latin typeface="Arial"/>
            </a:endParaRPr>
          </a:p>
        </p:txBody>
      </p:sp>
      <p:pic>
        <p:nvPicPr>
          <p:cNvPr id="316" name="Picture 315"/>
          <p:cNvPicPr/>
          <p:nvPr/>
        </p:nvPicPr>
        <p:blipFill>
          <a:blip r:embed="rId3"/>
          <a:stretch/>
        </p:blipFill>
        <p:spPr>
          <a:xfrm>
            <a:off x="6480000" y="1260000"/>
            <a:ext cx="5400000" cy="4050000"/>
          </a:xfrm>
          <a:prstGeom prst="rect">
            <a:avLst/>
          </a:prstGeom>
          <a:noFill/>
          <a:ln w="0">
            <a:noFill/>
          </a:ln>
        </p:spPr>
      </p:pic>
      <p:sp>
        <p:nvSpPr>
          <p:cNvPr id="317" name="TextBox 10"/>
          <p:cNvSpPr/>
          <p:nvPr/>
        </p:nvSpPr>
        <p:spPr>
          <a:xfrm>
            <a:off x="7380000" y="2723400"/>
            <a:ext cx="4320000" cy="517320"/>
          </a:xfrm>
          <a:prstGeom prst="rect">
            <a:avLst/>
          </a:prstGeom>
          <a:solidFill>
            <a:schemeClr val="lt1">
              <a:lumMod val="85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457200">
              <a:lnSpc>
                <a:spcPct val="100000"/>
              </a:lnSpc>
            </a:pPr>
            <a:r>
              <a:rPr lang="en-US" sz="1400" b="1" i="1" u="none" strike="noStrike" noProof="0" dirty="0">
                <a:solidFill>
                  <a:srgbClr val="5983B0"/>
                </a:solidFill>
                <a:effectLst/>
                <a:uFillTx/>
                <a:latin typeface="Calibri"/>
              </a:rPr>
              <a:t>EMFP: mean free path between Coulomb interactions</a:t>
            </a:r>
            <a:endParaRPr lang="en-US" sz="1400" b="0" u="none" strike="noStrike" noProof="0" dirty="0">
              <a:solidFill>
                <a:srgbClr val="5983B0"/>
              </a:solidFill>
              <a:effectLst/>
              <a:uFillTx/>
              <a:latin typeface="Arial"/>
            </a:endParaRPr>
          </a:p>
          <a:p>
            <a:pPr algn="ctr" defTabSz="457200">
              <a:lnSpc>
                <a:spcPct val="100000"/>
              </a:lnSpc>
            </a:pPr>
            <a:r>
              <a:rPr lang="en-US" sz="1400" b="1" i="1" u="none" strike="noStrike" noProof="0" dirty="0">
                <a:solidFill>
                  <a:srgbClr val="5983B0"/>
                </a:solidFill>
                <a:effectLst/>
                <a:uFillTx/>
                <a:latin typeface="Calibri"/>
              </a:rPr>
              <a:t>IMFP: mean free path between ionization losses</a:t>
            </a:r>
            <a:endParaRPr lang="en-US" sz="1400" b="0" u="none" strike="noStrike" noProof="0" dirty="0">
              <a:solidFill>
                <a:srgbClr val="5983B0"/>
              </a:solidFill>
              <a:effectLst/>
              <a:uFillTx/>
              <a:latin typeface="Arial"/>
            </a:endParaRPr>
          </a:p>
        </p:txBody>
      </p:sp>
      <p:sp>
        <p:nvSpPr>
          <p:cNvPr id="318" name="TextBox 317"/>
          <p:cNvSpPr txBox="1"/>
          <p:nvPr/>
        </p:nvSpPr>
        <p:spPr>
          <a:xfrm>
            <a:off x="8872200" y="1080000"/>
            <a:ext cx="847800" cy="346320"/>
          </a:xfrm>
          <a:prstGeom prst="rect">
            <a:avLst/>
          </a:prstGeom>
          <a:noFill/>
          <a:ln w="0">
            <a:noFill/>
          </a:ln>
        </p:spPr>
        <p:txBody>
          <a:bodyPr wrap="none" lIns="90000" tIns="45000" rIns="90000" bIns="45000" anchor="t">
            <a:spAutoFit/>
          </a:bodyPr>
          <a:lstStyle/>
          <a:p>
            <a:r>
              <a:rPr lang="en-US" sz="1800" b="0" u="none" strike="noStrike" noProof="0" dirty="0">
                <a:solidFill>
                  <a:srgbClr val="000000"/>
                </a:solidFill>
                <a:effectLst/>
                <a:uFillTx/>
                <a:latin typeface="Arial"/>
              </a:rPr>
              <a:t>e</a:t>
            </a:r>
            <a:r>
              <a:rPr lang="en-US" sz="1800" b="0" u="none" strike="noStrike" baseline="33000" noProof="0" dirty="0">
                <a:solidFill>
                  <a:srgbClr val="000000"/>
                </a:solidFill>
                <a:effectLst/>
                <a:uFillTx/>
                <a:latin typeface="Arial"/>
              </a:rPr>
              <a:t>-</a:t>
            </a:r>
            <a:r>
              <a:rPr lang="en-US" sz="1800" b="0" u="none" strike="noStrike" noProof="0" dirty="0">
                <a:solidFill>
                  <a:srgbClr val="000000"/>
                </a:solidFill>
                <a:effectLst/>
                <a:uFillTx/>
                <a:latin typeface="Arial"/>
              </a:rPr>
              <a:t> in Al</a:t>
            </a:r>
          </a:p>
        </p:txBody>
      </p:sp>
      <p:sp>
        <p:nvSpPr>
          <p:cNvPr id="319" name="TextBox 11"/>
          <p:cNvSpPr/>
          <p:nvPr/>
        </p:nvSpPr>
        <p:spPr>
          <a:xfrm>
            <a:off x="1631504" y="3012660"/>
            <a:ext cx="4320000" cy="456120"/>
          </a:xfrm>
          <a:prstGeom prst="rect">
            <a:avLst/>
          </a:prstGeom>
          <a:solidFill>
            <a:schemeClr val="lt1">
              <a:lumMod val="85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457200">
              <a:lnSpc>
                <a:spcPct val="100000"/>
              </a:lnSpc>
            </a:pPr>
            <a:r>
              <a:rPr lang="en-US" sz="2400" b="1" i="1" u="none" strike="noStrike" noProof="0" dirty="0">
                <a:solidFill>
                  <a:srgbClr val="5983B0"/>
                </a:solidFill>
                <a:effectLst/>
                <a:uFillTx/>
                <a:latin typeface="Calibri"/>
              </a:rPr>
              <a:t>1 MeV e</a:t>
            </a:r>
            <a:r>
              <a:rPr lang="en-US" sz="2400" b="1" i="1" u="none" strike="noStrike" baseline="33000" noProof="0" dirty="0">
                <a:solidFill>
                  <a:srgbClr val="5983B0"/>
                </a:solidFill>
                <a:effectLst/>
                <a:uFillTx/>
                <a:latin typeface="Calibri"/>
              </a:rPr>
              <a:t>-</a:t>
            </a:r>
            <a:r>
              <a:rPr lang="en-US" sz="2400" b="1" i="1" u="none" strike="noStrike" noProof="0" dirty="0">
                <a:solidFill>
                  <a:srgbClr val="5983B0"/>
                </a:solidFill>
                <a:effectLst/>
                <a:uFillTx/>
                <a:latin typeface="Calibri"/>
              </a:rPr>
              <a:t> ≈ 10</a:t>
            </a:r>
            <a:r>
              <a:rPr lang="en-US" sz="2400" b="1" i="1" u="none" strike="noStrike" baseline="33000" noProof="0" dirty="0">
                <a:solidFill>
                  <a:srgbClr val="5983B0"/>
                </a:solidFill>
                <a:effectLst/>
                <a:uFillTx/>
                <a:latin typeface="Calibri"/>
              </a:rPr>
              <a:t>4</a:t>
            </a:r>
            <a:r>
              <a:rPr lang="en-US" sz="2400" b="1" i="1" u="none" strike="noStrike" noProof="0" dirty="0">
                <a:solidFill>
                  <a:srgbClr val="5983B0"/>
                </a:solidFill>
                <a:effectLst/>
                <a:uFillTx/>
                <a:latin typeface="Calibri"/>
              </a:rPr>
              <a:t> interactions </a:t>
            </a:r>
            <a:endParaRPr lang="en-US" sz="2400" b="0" u="none" strike="noStrike" noProof="0" dirty="0">
              <a:solidFill>
                <a:srgbClr val="5983B0"/>
              </a:solidFill>
              <a:effectLst/>
              <a:uFillTx/>
              <a:latin typeface="Arial"/>
            </a:endParaRPr>
          </a:p>
        </p:txBody>
      </p:sp>
      <p:sp>
        <p:nvSpPr>
          <p:cNvPr id="4" name="Date Placeholder 2">
            <a:extLst>
              <a:ext uri="{FF2B5EF4-FFF2-40B4-BE49-F238E27FC236}">
                <a16:creationId xmlns:a16="http://schemas.microsoft.com/office/drawing/2014/main" id="{324A5442-21D0-5C9C-9163-1159B91AD224}"/>
              </a:ext>
            </a:extLst>
          </p:cNvPr>
          <p:cNvSpPr>
            <a:spLocks noGrp="1"/>
          </p:cNvSpPr>
          <p:nvPr>
            <p:ph type="dt" sz="half" idx="10"/>
          </p:nvPr>
        </p:nvSpPr>
        <p:spPr>
          <a:xfrm>
            <a:off x="3060435" y="6356351"/>
            <a:ext cx="1828144" cy="365125"/>
          </a:xfrm>
        </p:spPr>
        <p:txBody>
          <a:bodyPr/>
          <a:lstStyle/>
          <a:p>
            <a:pPr>
              <a:defRPr/>
            </a:pPr>
            <a:r>
              <a:rPr lang="en-US" noProof="0" dirty="0"/>
              <a:t>04/05/2026</a:t>
            </a:r>
          </a:p>
        </p:txBody>
      </p:sp>
      <p:sp>
        <p:nvSpPr>
          <p:cNvPr id="5" name="Footer Placeholder 3">
            <a:extLst>
              <a:ext uri="{FF2B5EF4-FFF2-40B4-BE49-F238E27FC236}">
                <a16:creationId xmlns:a16="http://schemas.microsoft.com/office/drawing/2014/main" id="{B0CDEFDE-680B-5D43-313E-0B9D8281CB22}"/>
              </a:ext>
            </a:extLst>
          </p:cNvPr>
          <p:cNvSpPr>
            <a:spLocks noGrp="1"/>
          </p:cNvSpPr>
          <p:nvPr>
            <p:ph type="ftr" sz="quarter" idx="11"/>
          </p:nvPr>
        </p:nvSpPr>
        <p:spPr>
          <a:xfrm>
            <a:off x="4888579" y="6356351"/>
            <a:ext cx="5720652" cy="365125"/>
          </a:xfrm>
        </p:spPr>
        <p:txBody>
          <a:bodyPr/>
          <a:lstStyle/>
          <a:p>
            <a:pPr>
              <a:defRPr/>
            </a:pPr>
            <a:r>
              <a:rPr lang="en-US" noProof="0" dirty="0"/>
              <a:t>D. Calzolari</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PlaceHolder 1"/>
          <p:cNvSpPr>
            <a:spLocks noGrp="1"/>
          </p:cNvSpPr>
          <p:nvPr>
            <p:ph type="title"/>
          </p:nvPr>
        </p:nvSpPr>
        <p:spPr>
          <a:prstGeom prst="rect">
            <a:avLst/>
          </a:prstGeom>
          <a:noFill/>
          <a:ln w="0">
            <a:noFill/>
          </a:ln>
        </p:spPr>
        <p:txBody>
          <a:bodyPr lIns="91440" tIns="45720" rIns="91440" bIns="45720" anchor="ctr">
            <a:normAutofit/>
          </a:bodyPr>
          <a:lstStyle/>
          <a:p>
            <a:pPr>
              <a:lnSpc>
                <a:spcPct val="90000"/>
              </a:lnSpc>
            </a:pPr>
            <a:r>
              <a:rPr lang="en-US" noProof="0" dirty="0"/>
              <a:t>Scoring &amp; estimators</a:t>
            </a:r>
            <a:endParaRPr lang="en-US" sz="3600" b="0" u="none" strike="noStrike" noProof="0" dirty="0">
              <a:solidFill>
                <a:schemeClr val="dk1"/>
              </a:solidFill>
              <a:effectLst/>
              <a:uFillTx/>
              <a:latin typeface="Calibri"/>
            </a:endParaRPr>
          </a:p>
        </p:txBody>
      </p:sp>
      <p:sp>
        <p:nvSpPr>
          <p:cNvPr id="5" name="PlaceHolder 4"/>
          <p:cNvSpPr>
            <a:spLocks noGrp="1"/>
          </p:cNvSpPr>
          <p:nvPr>
            <p:ph type="sldNum" sz="quarter" idx="12"/>
          </p:nvPr>
        </p:nvSpPr>
        <p:spPr/>
        <p:txBody>
          <a:bodyPr/>
          <a:lstStyle/>
          <a:p>
            <a:fld id="{CA5325C7-70DB-4187-8579-41656DBFA9DB}" type="slidenum">
              <a:rPr lang="en-US" noProof="0" smtClean="0"/>
              <a:t>36</a:t>
            </a:fld>
            <a:endParaRPr lang="en-US" noProof="0" dirty="0"/>
          </a:p>
        </p:txBody>
      </p:sp>
      <p:sp>
        <p:nvSpPr>
          <p:cNvPr id="325" name="PlaceHolder 2"/>
          <p:cNvSpPr>
            <a:spLocks noGrp="1"/>
          </p:cNvSpPr>
          <p:nvPr>
            <p:ph sz="quarter" idx="13"/>
          </p:nvPr>
        </p:nvSpPr>
        <p:spPr>
          <a:xfrm>
            <a:off x="609601" y="1245522"/>
            <a:ext cx="6770399" cy="4821904"/>
          </a:xfrm>
          <a:prstGeom prst="rect">
            <a:avLst/>
          </a:prstGeom>
          <a:noFill/>
          <a:ln w="0">
            <a:noFill/>
          </a:ln>
        </p:spPr>
        <p:txBody>
          <a:bodyPr lIns="91440" tIns="45720" rIns="91440" bIns="45720" anchor="t">
            <a:noAutofit/>
          </a:bodyPr>
          <a:lstStyle/>
          <a:p>
            <a:pPr marL="432000" indent="-324000" algn="just">
              <a:lnSpc>
                <a:spcPct val="100000"/>
              </a:lnSpc>
              <a:spcBef>
                <a:spcPts val="400"/>
              </a:spcBef>
              <a:buClr>
                <a:srgbClr val="3871A8"/>
              </a:buClr>
              <a:buSzPct val="45000"/>
              <a:buFont typeface="Wingdings" charset="2"/>
              <a:buChar char=""/>
            </a:pPr>
            <a:r>
              <a:rPr lang="en-US" sz="2200" b="0" u="none" strike="noStrike" noProof="0" dirty="0">
                <a:solidFill>
                  <a:schemeClr val="dk1"/>
                </a:solidFill>
                <a:effectLst/>
                <a:uFillTx/>
                <a:latin typeface="+mj-lt"/>
                <a:ea typeface="Noto Sans CJK SC"/>
              </a:rPr>
              <a:t>The result of the Monte Carlo experiment is called </a:t>
            </a:r>
            <a:r>
              <a:rPr lang="en-US" sz="2200" b="1" u="none" strike="noStrike" noProof="0" dirty="0">
                <a:solidFill>
                  <a:schemeClr val="dk1"/>
                </a:solidFill>
                <a:effectLst/>
                <a:uFillTx/>
                <a:latin typeface="+mj-lt"/>
                <a:ea typeface="Noto Sans CJK SC"/>
              </a:rPr>
              <a:t>estimator</a:t>
            </a:r>
            <a:r>
              <a:rPr lang="en-US" sz="2200" b="0" u="none" strike="noStrike" noProof="0" dirty="0">
                <a:solidFill>
                  <a:schemeClr val="dk1"/>
                </a:solidFill>
                <a:effectLst/>
                <a:uFillTx/>
                <a:latin typeface="+mj-lt"/>
                <a:ea typeface="Noto Sans CJK SC"/>
              </a:rPr>
              <a:t>. The main types used in the MDI are:</a:t>
            </a:r>
            <a:endParaRPr lang="en-US" sz="2200" b="0" u="none" strike="noStrike" noProof="0" dirty="0">
              <a:solidFill>
                <a:schemeClr val="dk1"/>
              </a:solidFill>
              <a:effectLst/>
              <a:uFillTx/>
              <a:latin typeface="+mj-lt"/>
            </a:endParaRPr>
          </a:p>
          <a:p>
            <a:pPr marL="864000" lvl="1" indent="-324000" algn="just">
              <a:spcBef>
                <a:spcPts val="1134"/>
              </a:spcBef>
              <a:buClr>
                <a:srgbClr val="3871A8"/>
              </a:buClr>
              <a:buSzPct val="75000"/>
              <a:buFont typeface="Symbol" charset="2"/>
              <a:buChar char=""/>
            </a:pPr>
            <a:r>
              <a:rPr lang="en-US" sz="2200" b="0" u="none" strike="noStrike" noProof="0" dirty="0">
                <a:solidFill>
                  <a:schemeClr val="dk1"/>
                </a:solidFill>
                <a:effectLst/>
                <a:uFillTx/>
                <a:latin typeface="+mj-lt"/>
                <a:ea typeface="Noto Sans CJK SC"/>
              </a:rPr>
              <a:t>Star like quantities: energy deposition, </a:t>
            </a:r>
            <a:r>
              <a:rPr lang="en-US" sz="2200" b="1" u="none" strike="noStrike" noProof="0" dirty="0">
                <a:solidFill>
                  <a:schemeClr val="dk1"/>
                </a:solidFill>
                <a:effectLst/>
                <a:uFillTx/>
                <a:latin typeface="+mj-lt"/>
                <a:ea typeface="Noto Sans CJK SC"/>
              </a:rPr>
              <a:t>ionizing dose</a:t>
            </a:r>
            <a:r>
              <a:rPr lang="en-US" sz="2200" b="0" u="none" strike="noStrike" noProof="0" dirty="0">
                <a:solidFill>
                  <a:schemeClr val="dk1"/>
                </a:solidFill>
                <a:effectLst/>
                <a:uFillTx/>
                <a:latin typeface="+mj-lt"/>
                <a:ea typeface="Noto Sans CJK SC"/>
              </a:rPr>
              <a:t>, displacement damage</a:t>
            </a:r>
            <a:endParaRPr lang="en-US" sz="2200" b="0" u="none" strike="noStrike" noProof="0" dirty="0">
              <a:solidFill>
                <a:srgbClr val="4D4D4D"/>
              </a:solidFill>
              <a:effectLst/>
              <a:uFillTx/>
              <a:latin typeface="+mj-lt"/>
            </a:endParaRPr>
          </a:p>
          <a:p>
            <a:pPr marL="864000" lvl="1" indent="-324000" algn="just">
              <a:spcBef>
                <a:spcPts val="1134"/>
              </a:spcBef>
              <a:buClr>
                <a:srgbClr val="3871A8"/>
              </a:buClr>
              <a:buSzPct val="75000"/>
              <a:buFont typeface="Symbol" charset="2"/>
              <a:buChar char=""/>
            </a:pPr>
            <a:r>
              <a:rPr lang="en-US" sz="2200" b="0" u="none" strike="noStrike" noProof="0" dirty="0">
                <a:solidFill>
                  <a:schemeClr val="dk1"/>
                </a:solidFill>
                <a:effectLst/>
                <a:uFillTx/>
                <a:latin typeface="+mj-lt"/>
                <a:ea typeface="Noto Sans CJK SC"/>
              </a:rPr>
              <a:t>Fluence like quantities: </a:t>
            </a:r>
            <a:r>
              <a:rPr lang="en-US" sz="2200" b="1" u="none" strike="noStrike" noProof="0" dirty="0">
                <a:solidFill>
                  <a:schemeClr val="dk1"/>
                </a:solidFill>
                <a:effectLst/>
                <a:uFillTx/>
                <a:latin typeface="+mj-lt"/>
                <a:ea typeface="Noto Sans CJK SC"/>
              </a:rPr>
              <a:t>e</a:t>
            </a:r>
            <a:r>
              <a:rPr lang="en-US" sz="2200" b="1" u="none" strike="noStrike" baseline="33000" noProof="0" dirty="0">
                <a:solidFill>
                  <a:schemeClr val="dk1"/>
                </a:solidFill>
                <a:effectLst/>
                <a:uFillTx/>
                <a:latin typeface="+mj-lt"/>
                <a:ea typeface="Noto Sans CJK SC"/>
              </a:rPr>
              <a:t>+/-</a:t>
            </a:r>
            <a:r>
              <a:rPr lang="en-US" sz="2200" b="1" u="none" strike="noStrike" noProof="0" dirty="0">
                <a:solidFill>
                  <a:schemeClr val="dk1"/>
                </a:solidFill>
                <a:effectLst/>
                <a:uFillTx/>
                <a:latin typeface="+mj-lt"/>
                <a:ea typeface="Noto Sans CJK SC"/>
              </a:rPr>
              <a:t> fluence</a:t>
            </a:r>
            <a:r>
              <a:rPr lang="en-US" sz="2200" b="0" u="none" strike="noStrike" noProof="0" dirty="0">
                <a:solidFill>
                  <a:schemeClr val="dk1"/>
                </a:solidFill>
                <a:effectLst/>
                <a:uFillTx/>
                <a:latin typeface="+mj-lt"/>
                <a:ea typeface="Noto Sans CJK SC"/>
              </a:rPr>
              <a:t>, 1 MeV n eq. in Si</a:t>
            </a:r>
            <a:endParaRPr lang="en-US" sz="2200" b="0" u="none" strike="noStrike" noProof="0" dirty="0">
              <a:solidFill>
                <a:srgbClr val="4D4D4D"/>
              </a:solidFill>
              <a:effectLst/>
              <a:uFillTx/>
              <a:latin typeface="+mj-lt"/>
            </a:endParaRPr>
          </a:p>
          <a:p>
            <a:pPr marL="864000" lvl="1" indent="-324000" algn="just">
              <a:spcBef>
                <a:spcPts val="1134"/>
              </a:spcBef>
              <a:buClr>
                <a:srgbClr val="3871A8"/>
              </a:buClr>
              <a:buSzPct val="75000"/>
              <a:buFont typeface="Symbol" charset="2"/>
              <a:buChar char=""/>
            </a:pPr>
            <a:r>
              <a:rPr lang="en-US" sz="2200" b="0" u="none" strike="noStrike" noProof="0" dirty="0">
                <a:solidFill>
                  <a:schemeClr val="dk1"/>
                </a:solidFill>
                <a:effectLst/>
                <a:uFillTx/>
                <a:latin typeface="+mj-lt"/>
                <a:ea typeface="Noto Sans CJK SC"/>
              </a:rPr>
              <a:t>Double differential distribution (angle/energy) of particles crossing a boundary</a:t>
            </a:r>
            <a:endParaRPr lang="en-US" sz="2200" b="0" u="none" strike="noStrike" noProof="0" dirty="0">
              <a:solidFill>
                <a:srgbClr val="4D4D4D"/>
              </a:solidFill>
              <a:effectLst/>
              <a:uFillTx/>
              <a:latin typeface="+mj-lt"/>
            </a:endParaRPr>
          </a:p>
          <a:p>
            <a:pPr marL="864000" lvl="1" indent="-324000" algn="just">
              <a:spcBef>
                <a:spcPts val="1134"/>
              </a:spcBef>
              <a:buClr>
                <a:srgbClr val="3871A8"/>
              </a:buClr>
              <a:buSzPct val="75000"/>
              <a:buFont typeface="Symbol" charset="2"/>
              <a:buChar char=""/>
            </a:pPr>
            <a:r>
              <a:rPr lang="en-US" sz="2200" b="0" u="none" strike="noStrike" noProof="0" dirty="0">
                <a:solidFill>
                  <a:schemeClr val="dk1"/>
                </a:solidFill>
                <a:effectLst/>
                <a:uFillTx/>
                <a:latin typeface="+mj-lt"/>
                <a:ea typeface="Noto Sans CJK SC"/>
              </a:rPr>
              <a:t>Particle spectra in volumes</a:t>
            </a:r>
            <a:endParaRPr lang="en-US" sz="2200" b="0" u="none" strike="noStrike" noProof="0" dirty="0">
              <a:solidFill>
                <a:srgbClr val="4D4D4D"/>
              </a:solidFill>
              <a:effectLst/>
              <a:uFillTx/>
              <a:latin typeface="+mj-lt"/>
            </a:endParaRPr>
          </a:p>
          <a:p>
            <a:pPr marL="432000" indent="-324000">
              <a:spcBef>
                <a:spcPts val="1417"/>
              </a:spcBef>
              <a:buClr>
                <a:srgbClr val="3871A8"/>
              </a:buClr>
              <a:buSzPct val="45000"/>
              <a:buFont typeface="Wingdings" charset="2"/>
              <a:buChar char=""/>
            </a:pPr>
            <a:r>
              <a:rPr lang="en-US" sz="2200" b="0" u="none" strike="noStrike" noProof="0" dirty="0">
                <a:solidFill>
                  <a:schemeClr val="dk1"/>
                </a:solidFill>
                <a:effectLst/>
                <a:uFillTx/>
                <a:latin typeface="+mj-lt"/>
                <a:ea typeface="Noto Sans CJK SC"/>
              </a:rPr>
              <a:t>When the full phase-space is required to transmit information, the data are stored in particle lists</a:t>
            </a:r>
            <a:endParaRPr lang="en-US" sz="2200" b="0" u="none" strike="noStrike" noProof="0" dirty="0">
              <a:solidFill>
                <a:schemeClr val="dk1"/>
              </a:solidFill>
              <a:effectLst/>
              <a:uFillTx/>
              <a:latin typeface="+mj-lt"/>
            </a:endParaRPr>
          </a:p>
        </p:txBody>
      </p:sp>
      <p:pic>
        <p:nvPicPr>
          <p:cNvPr id="323" name="Picture 322"/>
          <p:cNvPicPr/>
          <p:nvPr/>
        </p:nvPicPr>
        <p:blipFill>
          <a:blip r:embed="rId2"/>
          <a:stretch/>
        </p:blipFill>
        <p:spPr>
          <a:xfrm>
            <a:off x="7344000" y="3384000"/>
            <a:ext cx="4860000" cy="2915640"/>
          </a:xfrm>
          <a:prstGeom prst="rect">
            <a:avLst/>
          </a:prstGeom>
          <a:noFill/>
          <a:ln w="0">
            <a:noFill/>
          </a:ln>
        </p:spPr>
      </p:pic>
      <p:pic>
        <p:nvPicPr>
          <p:cNvPr id="324" name="Picture 323"/>
          <p:cNvPicPr/>
          <p:nvPr/>
        </p:nvPicPr>
        <p:blipFill>
          <a:blip r:embed="rId3"/>
          <a:stretch/>
        </p:blipFill>
        <p:spPr>
          <a:xfrm>
            <a:off x="7704000" y="225000"/>
            <a:ext cx="4140000" cy="3105000"/>
          </a:xfrm>
          <a:prstGeom prst="rect">
            <a:avLst/>
          </a:prstGeom>
          <a:noFill/>
          <a:ln w="0">
            <a:noFill/>
          </a:ln>
        </p:spPr>
      </p:pic>
      <p:sp>
        <p:nvSpPr>
          <p:cNvPr id="326" name="Straight Connector 325"/>
          <p:cNvSpPr/>
          <p:nvPr/>
        </p:nvSpPr>
        <p:spPr>
          <a:xfrm flipV="1">
            <a:off x="3359696" y="2160000"/>
            <a:ext cx="4380304" cy="71584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en-US" sz="1800" b="0" u="none" strike="noStrike" noProof="0" dirty="0">
              <a:solidFill>
                <a:srgbClr val="000000"/>
              </a:solidFill>
              <a:effectLst/>
              <a:uFillTx/>
              <a:latin typeface="Arial"/>
            </a:endParaRPr>
          </a:p>
        </p:txBody>
      </p:sp>
      <p:sp>
        <p:nvSpPr>
          <p:cNvPr id="327" name="Straight Connector 326"/>
          <p:cNvSpPr/>
          <p:nvPr/>
        </p:nvSpPr>
        <p:spPr>
          <a:xfrm>
            <a:off x="5735960" y="3550667"/>
            <a:ext cx="1644040" cy="409333"/>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en-US" sz="1800" b="0" u="none" strike="noStrike" noProof="0" dirty="0">
              <a:solidFill>
                <a:srgbClr val="000000"/>
              </a:solidFill>
              <a:effectLst/>
              <a:uFillTx/>
              <a:latin typeface="Arial"/>
            </a:endParaRPr>
          </a:p>
        </p:txBody>
      </p:sp>
      <p:sp>
        <p:nvSpPr>
          <p:cNvPr id="2" name="Date Placeholder 2">
            <a:extLst>
              <a:ext uri="{FF2B5EF4-FFF2-40B4-BE49-F238E27FC236}">
                <a16:creationId xmlns:a16="http://schemas.microsoft.com/office/drawing/2014/main" id="{2FD6B0C8-9442-A461-684B-6730A88AEB01}"/>
              </a:ext>
            </a:extLst>
          </p:cNvPr>
          <p:cNvSpPr>
            <a:spLocks noGrp="1"/>
          </p:cNvSpPr>
          <p:nvPr>
            <p:ph type="dt" sz="half" idx="10"/>
          </p:nvPr>
        </p:nvSpPr>
        <p:spPr>
          <a:xfrm>
            <a:off x="3060435" y="6356351"/>
            <a:ext cx="1828144" cy="365125"/>
          </a:xfrm>
        </p:spPr>
        <p:txBody>
          <a:bodyPr/>
          <a:lstStyle/>
          <a:p>
            <a:pPr>
              <a:defRPr/>
            </a:pPr>
            <a:r>
              <a:rPr lang="en-US" noProof="0" dirty="0"/>
              <a:t>04/05/2026</a:t>
            </a:r>
          </a:p>
        </p:txBody>
      </p:sp>
      <p:sp>
        <p:nvSpPr>
          <p:cNvPr id="3" name="Footer Placeholder 3">
            <a:extLst>
              <a:ext uri="{FF2B5EF4-FFF2-40B4-BE49-F238E27FC236}">
                <a16:creationId xmlns:a16="http://schemas.microsoft.com/office/drawing/2014/main" id="{627A6667-FAAB-BFD6-6F4B-8C3EBBA17375}"/>
              </a:ext>
            </a:extLst>
          </p:cNvPr>
          <p:cNvSpPr>
            <a:spLocks noGrp="1"/>
          </p:cNvSpPr>
          <p:nvPr>
            <p:ph type="ftr" sz="quarter" idx="11"/>
          </p:nvPr>
        </p:nvSpPr>
        <p:spPr>
          <a:xfrm>
            <a:off x="4888579" y="6356351"/>
            <a:ext cx="5720652" cy="365125"/>
          </a:xfrm>
        </p:spPr>
        <p:txBody>
          <a:bodyPr/>
          <a:lstStyle/>
          <a:p>
            <a:pPr>
              <a:defRPr/>
            </a:pPr>
            <a:r>
              <a:rPr lang="en-US" noProof="0" dirty="0"/>
              <a:t>D. Calzolari</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PlaceHolder 1"/>
          <p:cNvSpPr>
            <a:spLocks noGrp="1"/>
          </p:cNvSpPr>
          <p:nvPr>
            <p:ph type="title"/>
          </p:nvPr>
        </p:nvSpPr>
        <p:spPr>
          <a:prstGeom prst="rect">
            <a:avLst/>
          </a:prstGeom>
          <a:noFill/>
          <a:ln w="0">
            <a:noFill/>
          </a:ln>
        </p:spPr>
        <p:txBody>
          <a:bodyPr lIns="91440" tIns="45720" rIns="91440" bIns="45720" anchor="ctr">
            <a:normAutofit/>
          </a:bodyPr>
          <a:lstStyle/>
          <a:p>
            <a:pPr indent="0" defTabSz="914400">
              <a:lnSpc>
                <a:spcPct val="90000"/>
              </a:lnSpc>
              <a:buNone/>
            </a:pPr>
            <a:r>
              <a:rPr lang="en-US" sz="3600" u="none" strike="noStrike" noProof="0" dirty="0">
                <a:solidFill>
                  <a:srgbClr val="448FC8"/>
                </a:solidFill>
                <a:effectLst/>
                <a:uFillTx/>
                <a:latin typeface="Arial"/>
              </a:rPr>
              <a:t>Biasing</a:t>
            </a:r>
            <a:endParaRPr lang="en-US" sz="3600" u="none" strike="noStrike" noProof="0" dirty="0">
              <a:solidFill>
                <a:srgbClr val="448FC8"/>
              </a:solidFill>
              <a:effectLst/>
              <a:uFillTx/>
              <a:latin typeface="Calibri"/>
            </a:endParaRPr>
          </a:p>
        </p:txBody>
      </p:sp>
      <p:sp>
        <p:nvSpPr>
          <p:cNvPr id="6" name="PlaceHolder 5"/>
          <p:cNvSpPr>
            <a:spLocks noGrp="1"/>
          </p:cNvSpPr>
          <p:nvPr>
            <p:ph type="sldNum" sz="quarter" idx="12"/>
          </p:nvPr>
        </p:nvSpPr>
        <p:spPr/>
        <p:txBody>
          <a:bodyPr/>
          <a:lstStyle/>
          <a:p>
            <a:fld id="{FF86DB30-B2BE-40F6-9067-BDAA5A003178}" type="slidenum">
              <a:rPr lang="en-US" noProof="0" smtClean="0"/>
              <a:t>37</a:t>
            </a:fld>
            <a:endParaRPr lang="en-US" noProof="0" dirty="0"/>
          </a:p>
        </p:txBody>
      </p:sp>
      <p:sp>
        <p:nvSpPr>
          <p:cNvPr id="329" name="PlaceHolder 2"/>
          <p:cNvSpPr>
            <a:spLocks noGrp="1"/>
          </p:cNvSpPr>
          <p:nvPr>
            <p:ph sz="quarter" idx="13"/>
          </p:nvPr>
        </p:nvSpPr>
        <p:spPr>
          <a:prstGeom prst="rect">
            <a:avLst/>
          </a:prstGeom>
          <a:noFill/>
          <a:ln w="0">
            <a:noFill/>
          </a:ln>
        </p:spPr>
        <p:txBody>
          <a:bodyPr lIns="91440" tIns="45720" rIns="91440" bIns="45720" anchor="t">
            <a:noAutofit/>
          </a:bodyPr>
          <a:lstStyle/>
          <a:p>
            <a:pPr marL="432000" indent="-324000" algn="just">
              <a:lnSpc>
                <a:spcPct val="100000"/>
              </a:lnSpc>
              <a:spcBef>
                <a:spcPts val="400"/>
              </a:spcBef>
              <a:buClr>
                <a:srgbClr val="3871A8"/>
              </a:buClr>
              <a:buSzPct val="45000"/>
              <a:buFont typeface="Wingdings" charset="2"/>
              <a:buChar char=""/>
            </a:pPr>
            <a:r>
              <a:rPr lang="en-US" sz="2600" b="0" u="none" strike="noStrike" noProof="0" dirty="0">
                <a:solidFill>
                  <a:schemeClr val="dk1"/>
                </a:solidFill>
                <a:effectLst/>
                <a:uFillTx/>
                <a:latin typeface="Calibri"/>
                <a:ea typeface="Noto Sans CJK SC"/>
              </a:rPr>
              <a:t>Biasing is a </a:t>
            </a:r>
            <a:r>
              <a:rPr lang="en-US" sz="2600" b="1" u="none" strike="noStrike" noProof="0" dirty="0">
                <a:solidFill>
                  <a:schemeClr val="dk1"/>
                </a:solidFill>
                <a:effectLst/>
                <a:uFillTx/>
                <a:latin typeface="Calibri"/>
                <a:ea typeface="Noto Sans CJK SC"/>
              </a:rPr>
              <a:t>variance reduction technique</a:t>
            </a:r>
            <a:r>
              <a:rPr lang="en-US" sz="2600" b="0" u="none" strike="noStrike" noProof="0" dirty="0">
                <a:solidFill>
                  <a:schemeClr val="dk1"/>
                </a:solidFill>
                <a:effectLst/>
                <a:uFillTx/>
                <a:latin typeface="Calibri"/>
                <a:ea typeface="Noto Sans CJK SC"/>
              </a:rPr>
              <a:t> which distort distribution to minimize the variance.</a:t>
            </a:r>
            <a:endParaRPr lang="en-US" sz="2600" b="0" u="none" strike="noStrike" noProof="0" dirty="0">
              <a:solidFill>
                <a:schemeClr val="dk1"/>
              </a:solidFill>
              <a:effectLst/>
              <a:uFillTx/>
              <a:latin typeface="Arial"/>
            </a:endParaRPr>
          </a:p>
        </p:txBody>
      </p:sp>
      <p:sp>
        <p:nvSpPr>
          <p:cNvPr id="331" name="PlaceHolder 3"/>
          <p:cNvSpPr>
            <a:spLocks noGrp="1"/>
          </p:cNvSpPr>
          <p:nvPr>
            <p:ph idx="4294967295"/>
          </p:nvPr>
        </p:nvSpPr>
        <p:spPr>
          <a:xfrm>
            <a:off x="609600" y="2331781"/>
            <a:ext cx="6410325" cy="3240087"/>
          </a:xfrm>
          <a:prstGeom prst="rect">
            <a:avLst/>
          </a:prstGeom>
          <a:noFill/>
          <a:ln w="0">
            <a:noFill/>
          </a:ln>
        </p:spPr>
        <p:txBody>
          <a:bodyPr lIns="91440" tIns="45720" rIns="91440" bIns="45720" anchor="t">
            <a:noAutofit/>
          </a:bodyPr>
          <a:lstStyle/>
          <a:p>
            <a:pPr marL="432000" indent="-324000" algn="just">
              <a:lnSpc>
                <a:spcPct val="100000"/>
              </a:lnSpc>
              <a:spcBef>
                <a:spcPts val="400"/>
              </a:spcBef>
              <a:buClr>
                <a:srgbClr val="3871A8"/>
              </a:buClr>
              <a:buSzPct val="45000"/>
              <a:buFont typeface="Wingdings" charset="2"/>
              <a:buChar char=""/>
            </a:pPr>
            <a:r>
              <a:rPr lang="en-US" sz="2600" b="0" u="none" strike="noStrike" noProof="0" dirty="0">
                <a:solidFill>
                  <a:schemeClr val="dk1"/>
                </a:solidFill>
                <a:effectLst/>
                <a:uFillTx/>
                <a:latin typeface="Calibri"/>
                <a:ea typeface="Noto Sans CJK SC"/>
              </a:rPr>
              <a:t>Among the various techniques, the most important ones are:</a:t>
            </a:r>
            <a:endParaRPr lang="en-US" sz="2600" b="0" u="none" strike="noStrike" noProof="0" dirty="0">
              <a:solidFill>
                <a:schemeClr val="dk1"/>
              </a:solidFill>
              <a:effectLst/>
              <a:uFillTx/>
              <a:latin typeface="Arial"/>
            </a:endParaRPr>
          </a:p>
          <a:p>
            <a:pPr marL="864000" lvl="1" indent="-324000" algn="just">
              <a:spcBef>
                <a:spcPts val="1134"/>
              </a:spcBef>
              <a:buClr>
                <a:srgbClr val="3871A8"/>
              </a:buClr>
              <a:buSzPct val="75000"/>
              <a:buFont typeface="Symbol" charset="2"/>
              <a:buChar char=""/>
            </a:pPr>
            <a:r>
              <a:rPr lang="en-US" sz="2600" b="1" u="none" strike="noStrike" noProof="0" dirty="0">
                <a:solidFill>
                  <a:schemeClr val="dk1"/>
                </a:solidFill>
                <a:effectLst/>
                <a:uFillTx/>
                <a:latin typeface="Calibri"/>
                <a:ea typeface="Noto Sans CJK SC"/>
              </a:rPr>
              <a:t>Region importance biasing</a:t>
            </a:r>
            <a:r>
              <a:rPr lang="en-US" sz="2600" b="0" u="none" strike="noStrike" noProof="0" dirty="0">
                <a:solidFill>
                  <a:schemeClr val="dk1"/>
                </a:solidFill>
                <a:effectLst/>
                <a:uFillTx/>
                <a:latin typeface="Calibri"/>
                <a:ea typeface="Noto Sans CJK SC"/>
              </a:rPr>
              <a:t>: applied when a particle crosses a boundary between two region with different importance</a:t>
            </a:r>
            <a:endParaRPr lang="en-US" sz="2600" b="0" u="none" strike="noStrike" noProof="0" dirty="0">
              <a:solidFill>
                <a:srgbClr val="4D4D4D"/>
              </a:solidFill>
              <a:effectLst/>
              <a:uFillTx/>
              <a:latin typeface="Arial"/>
            </a:endParaRPr>
          </a:p>
          <a:p>
            <a:pPr marL="864000" lvl="1" indent="-324000" algn="just">
              <a:spcBef>
                <a:spcPts val="1134"/>
              </a:spcBef>
              <a:buClr>
                <a:srgbClr val="3871A8"/>
              </a:buClr>
              <a:buSzPct val="75000"/>
              <a:buFont typeface="Symbol" charset="2"/>
              <a:buChar char=""/>
            </a:pPr>
            <a:r>
              <a:rPr lang="en-US" sz="2600" b="1" u="none" strike="noStrike" noProof="0" dirty="0">
                <a:solidFill>
                  <a:schemeClr val="dk1"/>
                </a:solidFill>
                <a:effectLst/>
                <a:uFillTx/>
                <a:latin typeface="Calibri"/>
                <a:ea typeface="Noto Sans CJK SC"/>
              </a:rPr>
              <a:t>Mean free path</a:t>
            </a:r>
            <a:r>
              <a:rPr lang="en-US" sz="2600" b="0" u="none" strike="noStrike" noProof="0" dirty="0">
                <a:solidFill>
                  <a:schemeClr val="dk1"/>
                </a:solidFill>
                <a:effectLst/>
                <a:uFillTx/>
                <a:latin typeface="Calibri"/>
                <a:ea typeface="Noto Sans CJK SC"/>
              </a:rPr>
              <a:t>: the cross sections are scaled by a factor to enhance the rare interactions</a:t>
            </a:r>
            <a:endParaRPr lang="en-US" sz="2600" b="0" u="none" strike="noStrike" noProof="0" dirty="0">
              <a:solidFill>
                <a:srgbClr val="4D4D4D"/>
              </a:solidFill>
              <a:effectLst/>
              <a:uFillTx/>
              <a:latin typeface="Arial"/>
            </a:endParaRPr>
          </a:p>
        </p:txBody>
      </p:sp>
      <p:sp>
        <p:nvSpPr>
          <p:cNvPr id="330" name="TextBox 12"/>
          <p:cNvSpPr/>
          <p:nvPr/>
        </p:nvSpPr>
        <p:spPr>
          <a:xfrm>
            <a:off x="4511824" y="1814796"/>
            <a:ext cx="4320000" cy="456120"/>
          </a:xfrm>
          <a:prstGeom prst="rect">
            <a:avLst/>
          </a:prstGeom>
          <a:solidFill>
            <a:schemeClr val="lt1">
              <a:lumMod val="85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457200">
              <a:lnSpc>
                <a:spcPct val="100000"/>
              </a:lnSpc>
            </a:pPr>
            <a:r>
              <a:rPr lang="en-US" sz="2400" b="1" i="1" u="none" strike="noStrike" noProof="0" dirty="0">
                <a:solidFill>
                  <a:srgbClr val="5983B0"/>
                </a:solidFill>
                <a:effectLst/>
                <a:uFillTx/>
                <a:latin typeface="Calibri"/>
              </a:rPr>
              <a:t>Figure of merit: </a:t>
            </a:r>
            <a:r>
              <a:rPr lang="en-US" sz="2400" b="1" i="1" u="none" strike="noStrike" noProof="0" dirty="0">
                <a:solidFill>
                  <a:srgbClr val="5983B0"/>
                </a:solidFill>
                <a:effectLst/>
                <a:uFillTx/>
                <a:latin typeface="Calibri"/>
                <a:ea typeface="DejaVu Sans"/>
              </a:rPr>
              <a:t>σ</a:t>
            </a:r>
            <a:r>
              <a:rPr lang="en-US" sz="2400" b="1" i="1" u="none" strike="noStrike" baseline="33000" noProof="0" dirty="0">
                <a:solidFill>
                  <a:srgbClr val="5983B0"/>
                </a:solidFill>
                <a:effectLst/>
                <a:uFillTx/>
                <a:latin typeface="Calibri"/>
                <a:ea typeface="DejaVu Sans"/>
              </a:rPr>
              <a:t>2</a:t>
            </a:r>
            <a:r>
              <a:rPr lang="en-US" sz="2400" b="1" i="1" u="none" strike="noStrike" noProof="0" dirty="0">
                <a:solidFill>
                  <a:srgbClr val="5983B0"/>
                </a:solidFill>
                <a:effectLst/>
                <a:uFillTx/>
                <a:latin typeface="Calibri"/>
                <a:ea typeface="DejaVu Sans"/>
              </a:rPr>
              <a:t>t</a:t>
            </a:r>
            <a:endParaRPr lang="en-US" sz="2400" b="1" u="none" strike="noStrike" noProof="0" dirty="0">
              <a:solidFill>
                <a:srgbClr val="5983B0"/>
              </a:solidFill>
              <a:effectLst/>
              <a:uFillTx/>
              <a:latin typeface="Calibri"/>
            </a:endParaRPr>
          </a:p>
        </p:txBody>
      </p:sp>
      <p:pic>
        <p:nvPicPr>
          <p:cNvPr id="332" name="Picture 331"/>
          <p:cNvPicPr/>
          <p:nvPr/>
        </p:nvPicPr>
        <p:blipFill>
          <a:blip r:embed="rId2"/>
          <a:stretch/>
        </p:blipFill>
        <p:spPr>
          <a:xfrm>
            <a:off x="2709435" y="301522"/>
            <a:ext cx="702000" cy="614160"/>
          </a:xfrm>
          <a:prstGeom prst="rect">
            <a:avLst/>
          </a:prstGeom>
          <a:noFill/>
          <a:ln w="0">
            <a:noFill/>
          </a:ln>
        </p:spPr>
      </p:pic>
      <p:pic>
        <p:nvPicPr>
          <p:cNvPr id="333" name="Picture 332"/>
          <p:cNvPicPr/>
          <p:nvPr/>
        </p:nvPicPr>
        <p:blipFill>
          <a:blip r:embed="rId3"/>
          <a:stretch/>
        </p:blipFill>
        <p:spPr>
          <a:xfrm>
            <a:off x="7236000" y="2376000"/>
            <a:ext cx="4680000" cy="3914280"/>
          </a:xfrm>
          <a:prstGeom prst="rect">
            <a:avLst/>
          </a:prstGeom>
          <a:noFill/>
          <a:ln w="0">
            <a:noFill/>
          </a:ln>
        </p:spPr>
      </p:pic>
      <p:sp>
        <p:nvSpPr>
          <p:cNvPr id="4" name="Date Placeholder 2">
            <a:extLst>
              <a:ext uri="{FF2B5EF4-FFF2-40B4-BE49-F238E27FC236}">
                <a16:creationId xmlns:a16="http://schemas.microsoft.com/office/drawing/2014/main" id="{166F323C-011E-7F19-1057-663E6BB1C378}"/>
              </a:ext>
            </a:extLst>
          </p:cNvPr>
          <p:cNvSpPr>
            <a:spLocks noGrp="1"/>
          </p:cNvSpPr>
          <p:nvPr>
            <p:ph type="dt" sz="half" idx="10"/>
          </p:nvPr>
        </p:nvSpPr>
        <p:spPr>
          <a:xfrm>
            <a:off x="3060435" y="6356351"/>
            <a:ext cx="1828144" cy="365125"/>
          </a:xfrm>
        </p:spPr>
        <p:txBody>
          <a:bodyPr/>
          <a:lstStyle/>
          <a:p>
            <a:pPr>
              <a:defRPr/>
            </a:pPr>
            <a:r>
              <a:rPr lang="en-US" noProof="0" dirty="0"/>
              <a:t>04/05/2026</a:t>
            </a:r>
          </a:p>
        </p:txBody>
      </p:sp>
      <p:sp>
        <p:nvSpPr>
          <p:cNvPr id="7" name="Footer Placeholder 3">
            <a:extLst>
              <a:ext uri="{FF2B5EF4-FFF2-40B4-BE49-F238E27FC236}">
                <a16:creationId xmlns:a16="http://schemas.microsoft.com/office/drawing/2014/main" id="{E4D9DA29-BDB1-8CCC-DF66-F4E8907F471C}"/>
              </a:ext>
            </a:extLst>
          </p:cNvPr>
          <p:cNvSpPr>
            <a:spLocks noGrp="1"/>
          </p:cNvSpPr>
          <p:nvPr>
            <p:ph type="ftr" sz="quarter" idx="11"/>
          </p:nvPr>
        </p:nvSpPr>
        <p:spPr>
          <a:xfrm>
            <a:off x="4888579" y="6356351"/>
            <a:ext cx="5720652" cy="365125"/>
          </a:xfrm>
        </p:spPr>
        <p:txBody>
          <a:bodyPr/>
          <a:lstStyle/>
          <a:p>
            <a:pPr>
              <a:defRPr/>
            </a:pPr>
            <a:r>
              <a:rPr lang="en-US" noProof="0" dirty="0"/>
              <a:t>D. Calzolari</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63EED9-1588-6EE1-5AFF-703317F6ED1A}"/>
            </a:ext>
          </a:extLst>
        </p:cNvPr>
        <p:cNvGrpSpPr/>
        <p:nvPr/>
      </p:nvGrpSpPr>
      <p:grpSpPr>
        <a:xfrm>
          <a:off x="0" y="0"/>
          <a:ext cx="0" cy="0"/>
          <a:chOff x="0" y="0"/>
          <a:chExt cx="0" cy="0"/>
        </a:xfrm>
      </p:grpSpPr>
      <p:sp>
        <p:nvSpPr>
          <p:cNvPr id="4" name="PlaceHolder 3">
            <a:extLst>
              <a:ext uri="{FF2B5EF4-FFF2-40B4-BE49-F238E27FC236}">
                <a16:creationId xmlns:a16="http://schemas.microsoft.com/office/drawing/2014/main" id="{B8651CCE-2276-43C7-9ED9-49AD8A85FD79}"/>
              </a:ext>
            </a:extLst>
          </p:cNvPr>
          <p:cNvSpPr>
            <a:spLocks noGrp="1"/>
          </p:cNvSpPr>
          <p:nvPr>
            <p:ph type="sldNum" sz="quarter" idx="12"/>
          </p:nvPr>
        </p:nvSpPr>
        <p:spPr/>
        <p:txBody>
          <a:bodyPr/>
          <a:lstStyle/>
          <a:p>
            <a:fld id="{5484FCAA-D553-4A49-B132-7C4C6EB8A7C7}" type="slidenum">
              <a:rPr lang="en-US" noProof="0"/>
              <a:pPr/>
              <a:t>38</a:t>
            </a:fld>
            <a:endParaRPr lang="en-US" noProof="0" dirty="0"/>
          </a:p>
        </p:txBody>
      </p:sp>
      <p:sp>
        <p:nvSpPr>
          <p:cNvPr id="213" name="PlaceHolder 1">
            <a:extLst>
              <a:ext uri="{FF2B5EF4-FFF2-40B4-BE49-F238E27FC236}">
                <a16:creationId xmlns:a16="http://schemas.microsoft.com/office/drawing/2014/main" id="{ED26E7AC-96A1-CFD4-42B5-C69CC02AFF4B}"/>
              </a:ext>
            </a:extLst>
          </p:cNvPr>
          <p:cNvSpPr>
            <a:spLocks noGrp="1"/>
          </p:cNvSpPr>
          <p:nvPr>
            <p:ph type="title"/>
          </p:nvPr>
        </p:nvSpPr>
        <p:spPr>
          <a:noFill/>
          <a:ln w="0">
            <a:noFill/>
          </a:ln>
        </p:spPr>
        <p:txBody>
          <a:bodyPr lIns="91440" tIns="45720" rIns="91440" bIns="45720" anchor="ctr">
            <a:noAutofit/>
          </a:bodyPr>
          <a:lstStyle/>
          <a:p>
            <a:r>
              <a:rPr lang="en-US" noProof="0" dirty="0"/>
              <a:t>5. Radiation Quantities</a:t>
            </a:r>
          </a:p>
        </p:txBody>
      </p:sp>
      <p:sp>
        <p:nvSpPr>
          <p:cNvPr id="2" name="Date Placeholder 1">
            <a:extLst>
              <a:ext uri="{FF2B5EF4-FFF2-40B4-BE49-F238E27FC236}">
                <a16:creationId xmlns:a16="http://schemas.microsoft.com/office/drawing/2014/main" id="{55521C9E-2763-EC26-3A50-306C34F90BEB}"/>
              </a:ext>
            </a:extLst>
          </p:cNvPr>
          <p:cNvSpPr>
            <a:spLocks noGrp="1"/>
          </p:cNvSpPr>
          <p:nvPr>
            <p:ph type="dt" sz="half" idx="10"/>
          </p:nvPr>
        </p:nvSpPr>
        <p:spPr>
          <a:xfrm>
            <a:off x="3060435" y="6356351"/>
            <a:ext cx="1828144" cy="365125"/>
          </a:xfrm>
        </p:spPr>
        <p:txBody>
          <a:bodyPr/>
          <a:lstStyle/>
          <a:p>
            <a:pPr>
              <a:defRPr/>
            </a:pPr>
            <a:r>
              <a:rPr lang="en-US" noProof="0" dirty="0"/>
              <a:t>04/05/2026</a:t>
            </a:r>
          </a:p>
        </p:txBody>
      </p:sp>
      <p:sp>
        <p:nvSpPr>
          <p:cNvPr id="5" name="Footer Placeholder 2">
            <a:extLst>
              <a:ext uri="{FF2B5EF4-FFF2-40B4-BE49-F238E27FC236}">
                <a16:creationId xmlns:a16="http://schemas.microsoft.com/office/drawing/2014/main" id="{679CFBCC-F7D7-A3EE-9B1F-7D463B2ABCD6}"/>
              </a:ext>
            </a:extLst>
          </p:cNvPr>
          <p:cNvSpPr>
            <a:spLocks noGrp="1"/>
          </p:cNvSpPr>
          <p:nvPr>
            <p:ph type="ftr" sz="quarter" idx="11"/>
          </p:nvPr>
        </p:nvSpPr>
        <p:spPr>
          <a:xfrm>
            <a:off x="4888579" y="6356351"/>
            <a:ext cx="5720652" cy="365125"/>
          </a:xfrm>
        </p:spPr>
        <p:txBody>
          <a:bodyPr/>
          <a:lstStyle/>
          <a:p>
            <a:pPr>
              <a:defRPr/>
            </a:pPr>
            <a:r>
              <a:rPr lang="en-US" noProof="0" dirty="0"/>
              <a:t>D. Calzolari</a:t>
            </a:r>
          </a:p>
        </p:txBody>
      </p:sp>
    </p:spTree>
    <p:extLst>
      <p:ext uri="{BB962C8B-B14F-4D97-AF65-F5344CB8AC3E}">
        <p14:creationId xmlns:p14="http://schemas.microsoft.com/office/powerpoint/2010/main" val="38921634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4F02AAA3-4A6E-A06C-61DC-8FB3B7701324}"/>
            </a:ext>
          </a:extLst>
        </p:cNvPr>
        <p:cNvGrpSpPr/>
        <p:nvPr/>
      </p:nvGrpSpPr>
      <p:grpSpPr bwMode="auto">
        <a:xfrm>
          <a:off x="0" y="0"/>
          <a:ext cx="0" cy="0"/>
          <a:chOff x="0" y="0"/>
          <a:chExt cx="0" cy="0"/>
        </a:xfrm>
      </p:grpSpPr>
      <p:sp>
        <p:nvSpPr>
          <p:cNvPr id="4" name="Title 1">
            <a:extLst>
              <a:ext uri="{FF2B5EF4-FFF2-40B4-BE49-F238E27FC236}">
                <a16:creationId xmlns:a16="http://schemas.microsoft.com/office/drawing/2014/main" id="{D65BC516-D8D7-C555-4941-57AADDC8F9C6}"/>
              </a:ext>
            </a:extLst>
          </p:cNvPr>
          <p:cNvSpPr>
            <a:spLocks noGrp="1"/>
          </p:cNvSpPr>
          <p:nvPr>
            <p:ph type="title"/>
          </p:nvPr>
        </p:nvSpPr>
        <p:spPr bwMode="auto"/>
        <p:txBody>
          <a:bodyPr>
            <a:normAutofit/>
          </a:bodyPr>
          <a:lstStyle/>
          <a:p>
            <a:pPr>
              <a:defRPr/>
            </a:pPr>
            <a:r>
              <a:rPr lang="en-US" noProof="0" dirty="0"/>
              <a:t>What happens in case of LHC beam losses? </a:t>
            </a:r>
          </a:p>
        </p:txBody>
      </p:sp>
      <p:sp>
        <p:nvSpPr>
          <p:cNvPr id="6" name="Slide Number Placeholder 3">
            <a:extLst>
              <a:ext uri="{FF2B5EF4-FFF2-40B4-BE49-F238E27FC236}">
                <a16:creationId xmlns:a16="http://schemas.microsoft.com/office/drawing/2014/main" id="{6B4A4D1F-D0B2-DBDA-B788-14ABC37EE563}"/>
              </a:ext>
            </a:extLst>
          </p:cNvPr>
          <p:cNvSpPr>
            <a:spLocks noGrp="1"/>
          </p:cNvSpPr>
          <p:nvPr>
            <p:ph type="sldNum" sz="quarter" idx="12"/>
          </p:nvPr>
        </p:nvSpPr>
        <p:spPr bwMode="auto"/>
        <p:txBody>
          <a:bodyPr/>
          <a:lstStyle/>
          <a:p>
            <a:pPr>
              <a:defRPr/>
            </a:pPr>
            <a:fld id="{8D6C380F-326D-3C40-9EE7-7FBAB0953422}" type="slidenum">
              <a:rPr lang="en-US" noProof="0" smtClean="0"/>
              <a:t>39</a:t>
            </a:fld>
            <a:endParaRPr lang="en-US" noProof="0" dirty="0"/>
          </a:p>
        </p:txBody>
      </p:sp>
      <p:grpSp>
        <p:nvGrpSpPr>
          <p:cNvPr id="2" name="Group 1">
            <a:extLst>
              <a:ext uri="{FF2B5EF4-FFF2-40B4-BE49-F238E27FC236}">
                <a16:creationId xmlns:a16="http://schemas.microsoft.com/office/drawing/2014/main" id="{09C5073E-9516-6DF5-DC56-4CC46639274E}"/>
              </a:ext>
            </a:extLst>
          </p:cNvPr>
          <p:cNvGrpSpPr/>
          <p:nvPr/>
        </p:nvGrpSpPr>
        <p:grpSpPr>
          <a:xfrm>
            <a:off x="362089" y="1268760"/>
            <a:ext cx="9994241" cy="4824536"/>
            <a:chOff x="89400" y="1346796"/>
            <a:chExt cx="9117552" cy="4532452"/>
          </a:xfrm>
        </p:grpSpPr>
        <p:pic>
          <p:nvPicPr>
            <p:cNvPr id="3" name="Picture 2">
              <a:extLst>
                <a:ext uri="{FF2B5EF4-FFF2-40B4-BE49-F238E27FC236}">
                  <a16:creationId xmlns:a16="http://schemas.microsoft.com/office/drawing/2014/main" id="{3844B988-F42C-87C4-A48E-EF5F977FD7DC}"/>
                </a:ext>
              </a:extLst>
            </p:cNvPr>
            <p:cNvPicPr>
              <a:picLocks noChangeAspect="1"/>
            </p:cNvPicPr>
            <p:nvPr/>
          </p:nvPicPr>
          <p:blipFill>
            <a:blip r:embed="rId2">
              <a:extLst>
                <a:ext uri="{28A0092B-C50C-407E-A947-70E740481C1C}">
                  <a14:useLocalDpi xmlns:a14="http://schemas.microsoft.com/office/drawing/2010/main" val="0"/>
                </a:ext>
              </a:extLst>
            </a:blip>
            <a:srcRect t="3140" r="35400" b="2030"/>
            <a:stretch/>
          </p:blipFill>
          <p:spPr>
            <a:xfrm>
              <a:off x="2495601" y="1346796"/>
              <a:ext cx="4550197" cy="4532452"/>
            </a:xfrm>
            <a:prstGeom prst="rect">
              <a:avLst/>
            </a:prstGeom>
          </p:spPr>
        </p:pic>
        <p:sp>
          <p:nvSpPr>
            <p:cNvPr id="8" name="TextBox 7">
              <a:extLst>
                <a:ext uri="{FF2B5EF4-FFF2-40B4-BE49-F238E27FC236}">
                  <a16:creationId xmlns:a16="http://schemas.microsoft.com/office/drawing/2014/main" id="{8D3D598A-EC00-DA3E-E50A-1CBBDF0BDD0D}"/>
                </a:ext>
              </a:extLst>
            </p:cNvPr>
            <p:cNvSpPr txBox="1"/>
            <p:nvPr/>
          </p:nvSpPr>
          <p:spPr>
            <a:xfrm>
              <a:off x="1757812" y="1666653"/>
              <a:ext cx="867254" cy="375887"/>
            </a:xfrm>
            <a:prstGeom prst="rect">
              <a:avLst/>
            </a:prstGeom>
            <a:solidFill>
              <a:schemeClr val="bg1"/>
            </a:solidFill>
          </p:spPr>
          <p:txBody>
            <a:bodyPr wrap="square" rtlCol="0">
              <a:spAutoFit/>
            </a:bodyPr>
            <a:lstStyle/>
            <a:p>
              <a:r>
                <a:rPr lang="en-US" sz="2000" noProof="0" dirty="0"/>
                <a:t>Air</a:t>
              </a:r>
            </a:p>
          </p:txBody>
        </p:sp>
        <p:sp>
          <p:nvSpPr>
            <p:cNvPr id="9" name="TextBox 8">
              <a:extLst>
                <a:ext uri="{FF2B5EF4-FFF2-40B4-BE49-F238E27FC236}">
                  <a16:creationId xmlns:a16="http://schemas.microsoft.com/office/drawing/2014/main" id="{D1C223FA-F716-5C67-DCC4-41443A110BDB}"/>
                </a:ext>
              </a:extLst>
            </p:cNvPr>
            <p:cNvSpPr txBox="1"/>
            <p:nvPr/>
          </p:nvSpPr>
          <p:spPr>
            <a:xfrm>
              <a:off x="7685230" y="2578462"/>
              <a:ext cx="1521722" cy="375887"/>
            </a:xfrm>
            <a:prstGeom prst="rect">
              <a:avLst/>
            </a:prstGeom>
            <a:solidFill>
              <a:schemeClr val="bg1"/>
            </a:solidFill>
          </p:spPr>
          <p:txBody>
            <a:bodyPr wrap="square" rtlCol="0">
              <a:spAutoFit/>
            </a:bodyPr>
            <a:lstStyle/>
            <a:p>
              <a:r>
                <a:rPr lang="en-US" sz="2000" noProof="0" dirty="0"/>
                <a:t>Rock/soil</a:t>
              </a:r>
            </a:p>
          </p:txBody>
        </p:sp>
        <p:sp>
          <p:nvSpPr>
            <p:cNvPr id="10" name="TextBox 9">
              <a:extLst>
                <a:ext uri="{FF2B5EF4-FFF2-40B4-BE49-F238E27FC236}">
                  <a16:creationId xmlns:a16="http://schemas.microsoft.com/office/drawing/2014/main" id="{169BC40E-0894-C263-9088-DD400A08D6FE}"/>
                </a:ext>
              </a:extLst>
            </p:cNvPr>
            <p:cNvSpPr txBox="1"/>
            <p:nvPr/>
          </p:nvSpPr>
          <p:spPr>
            <a:xfrm>
              <a:off x="1285159" y="2643534"/>
              <a:ext cx="1152128" cy="375887"/>
            </a:xfrm>
            <a:prstGeom prst="rect">
              <a:avLst/>
            </a:prstGeom>
            <a:solidFill>
              <a:schemeClr val="bg1"/>
            </a:solidFill>
          </p:spPr>
          <p:txBody>
            <a:bodyPr wrap="square" rtlCol="0">
              <a:spAutoFit/>
            </a:bodyPr>
            <a:lstStyle/>
            <a:p>
              <a:r>
                <a:rPr lang="en-US" sz="2000" noProof="0" dirty="0"/>
                <a:t>Magnet</a:t>
              </a:r>
            </a:p>
          </p:txBody>
        </p:sp>
        <p:sp>
          <p:nvSpPr>
            <p:cNvPr id="11" name="TextBox 10">
              <a:extLst>
                <a:ext uri="{FF2B5EF4-FFF2-40B4-BE49-F238E27FC236}">
                  <a16:creationId xmlns:a16="http://schemas.microsoft.com/office/drawing/2014/main" id="{7B335C53-AC5B-0AE8-7CC4-6B5E8347261B}"/>
                </a:ext>
              </a:extLst>
            </p:cNvPr>
            <p:cNvSpPr txBox="1"/>
            <p:nvPr/>
          </p:nvSpPr>
          <p:spPr>
            <a:xfrm>
              <a:off x="7618701" y="3143909"/>
              <a:ext cx="1512168" cy="375887"/>
            </a:xfrm>
            <a:prstGeom prst="rect">
              <a:avLst/>
            </a:prstGeom>
            <a:solidFill>
              <a:schemeClr val="bg1"/>
            </a:solidFill>
          </p:spPr>
          <p:txBody>
            <a:bodyPr wrap="square" rtlCol="0">
              <a:spAutoFit/>
            </a:bodyPr>
            <a:lstStyle/>
            <a:p>
              <a:r>
                <a:rPr lang="en-US" sz="2000" noProof="0" dirty="0"/>
                <a:t>Tunnel walls</a:t>
              </a:r>
            </a:p>
          </p:txBody>
        </p:sp>
        <p:sp>
          <p:nvSpPr>
            <p:cNvPr id="12" name="TextBox 11">
              <a:extLst>
                <a:ext uri="{FF2B5EF4-FFF2-40B4-BE49-F238E27FC236}">
                  <a16:creationId xmlns:a16="http://schemas.microsoft.com/office/drawing/2014/main" id="{51B05383-0B28-E8C3-32D0-4769514A9A09}"/>
                </a:ext>
              </a:extLst>
            </p:cNvPr>
            <p:cNvSpPr txBox="1"/>
            <p:nvPr/>
          </p:nvSpPr>
          <p:spPr>
            <a:xfrm>
              <a:off x="89400" y="3641894"/>
              <a:ext cx="2376264" cy="375887"/>
            </a:xfrm>
            <a:prstGeom prst="rect">
              <a:avLst/>
            </a:prstGeom>
            <a:solidFill>
              <a:schemeClr val="bg1"/>
            </a:solidFill>
          </p:spPr>
          <p:txBody>
            <a:bodyPr wrap="square" rtlCol="0">
              <a:spAutoFit/>
            </a:bodyPr>
            <a:lstStyle/>
            <a:p>
              <a:r>
                <a:rPr lang="en-US" sz="2000" noProof="0" dirty="0"/>
                <a:t>Water supply lines</a:t>
              </a:r>
            </a:p>
          </p:txBody>
        </p:sp>
        <p:cxnSp>
          <p:nvCxnSpPr>
            <p:cNvPr id="13" name="Straight Arrow Connector 12">
              <a:extLst>
                <a:ext uri="{FF2B5EF4-FFF2-40B4-BE49-F238E27FC236}">
                  <a16:creationId xmlns:a16="http://schemas.microsoft.com/office/drawing/2014/main" id="{C160925B-DD47-5471-DDC7-D720E2B0F4FC}"/>
                </a:ext>
              </a:extLst>
            </p:cNvPr>
            <p:cNvCxnSpPr>
              <a:cxnSpLocks/>
            </p:cNvCxnSpPr>
            <p:nvPr/>
          </p:nvCxnSpPr>
          <p:spPr bwMode="auto">
            <a:xfrm>
              <a:off x="2167144" y="3849792"/>
              <a:ext cx="2560704" cy="443304"/>
            </a:xfrm>
            <a:prstGeom prst="straightConnector1">
              <a:avLst/>
            </a:prstGeom>
            <a:ln w="28575">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99AD512C-D913-C391-F8E7-445E23F568AF}"/>
                </a:ext>
              </a:extLst>
            </p:cNvPr>
            <p:cNvCxnSpPr>
              <a:cxnSpLocks/>
            </p:cNvCxnSpPr>
            <p:nvPr/>
          </p:nvCxnSpPr>
          <p:spPr bwMode="auto">
            <a:xfrm>
              <a:off x="2265886" y="2875002"/>
              <a:ext cx="2554361" cy="415901"/>
            </a:xfrm>
            <a:prstGeom prst="straightConnector1">
              <a:avLst/>
            </a:prstGeom>
            <a:ln w="28575">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482B930A-16BA-5D0A-DD38-6A2182823178}"/>
                </a:ext>
              </a:extLst>
            </p:cNvPr>
            <p:cNvCxnSpPr>
              <a:cxnSpLocks/>
            </p:cNvCxnSpPr>
            <p:nvPr/>
          </p:nvCxnSpPr>
          <p:spPr bwMode="auto">
            <a:xfrm flipH="1" flipV="1">
              <a:off x="5951984" y="2996916"/>
              <a:ext cx="1585086" cy="293988"/>
            </a:xfrm>
            <a:prstGeom prst="straightConnector1">
              <a:avLst/>
            </a:prstGeom>
            <a:ln w="28575">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A4D7DF07-4789-AB3A-4231-D3DC2B6ECFC5}"/>
                </a:ext>
              </a:extLst>
            </p:cNvPr>
            <p:cNvCxnSpPr>
              <a:cxnSpLocks/>
            </p:cNvCxnSpPr>
            <p:nvPr/>
          </p:nvCxnSpPr>
          <p:spPr bwMode="auto">
            <a:xfrm flipH="1">
              <a:off x="6568474" y="2766405"/>
              <a:ext cx="1050227" cy="0"/>
            </a:xfrm>
            <a:prstGeom prst="straightConnector1">
              <a:avLst/>
            </a:prstGeom>
            <a:ln w="28575">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E4DF673F-0D4C-9057-60D9-09C547D185E3}"/>
                </a:ext>
              </a:extLst>
            </p:cNvPr>
            <p:cNvCxnSpPr>
              <a:cxnSpLocks/>
            </p:cNvCxnSpPr>
            <p:nvPr/>
          </p:nvCxnSpPr>
          <p:spPr bwMode="auto">
            <a:xfrm>
              <a:off x="2265886" y="1872809"/>
              <a:ext cx="2317948" cy="794653"/>
            </a:xfrm>
            <a:prstGeom prst="straightConnector1">
              <a:avLst/>
            </a:prstGeom>
            <a:ln w="28575">
              <a:solidFill>
                <a:schemeClr val="accent5"/>
              </a:solidFill>
              <a:tailEnd type="triangle"/>
            </a:ln>
          </p:spPr>
          <p:style>
            <a:lnRef idx="2">
              <a:schemeClr val="accent1"/>
            </a:lnRef>
            <a:fillRef idx="0">
              <a:schemeClr val="accent1"/>
            </a:fillRef>
            <a:effectRef idx="1">
              <a:schemeClr val="accent1"/>
            </a:effectRef>
            <a:fontRef idx="minor">
              <a:schemeClr val="tx1"/>
            </a:fontRef>
          </p:style>
        </p:cxnSp>
      </p:grpSp>
      <p:sp>
        <p:nvSpPr>
          <p:cNvPr id="23" name="TextBox 22">
            <a:extLst>
              <a:ext uri="{FF2B5EF4-FFF2-40B4-BE49-F238E27FC236}">
                <a16:creationId xmlns:a16="http://schemas.microsoft.com/office/drawing/2014/main" id="{6452A4B0-A6A5-1631-4874-E0E2A1ACD1EA}"/>
              </a:ext>
            </a:extLst>
          </p:cNvPr>
          <p:cNvSpPr txBox="1"/>
          <p:nvPr/>
        </p:nvSpPr>
        <p:spPr>
          <a:xfrm>
            <a:off x="8256240" y="4077072"/>
            <a:ext cx="3600400" cy="1569660"/>
          </a:xfrm>
          <a:prstGeom prst="rect">
            <a:avLst/>
          </a:prstGeom>
          <a:noFill/>
        </p:spPr>
        <p:txBody>
          <a:bodyPr wrap="square" rtlCol="0">
            <a:spAutoFit/>
          </a:bodyPr>
          <a:lstStyle/>
          <a:p>
            <a:r>
              <a:rPr lang="en-US" sz="2400" noProof="0" dirty="0"/>
              <a:t>Considering again </a:t>
            </a:r>
            <a:r>
              <a:rPr lang="en-US" sz="2400" b="1" noProof="0" dirty="0">
                <a:solidFill>
                  <a:srgbClr val="FF0000"/>
                </a:solidFill>
              </a:rPr>
              <a:t>a single 450 GeV proton</a:t>
            </a:r>
            <a:r>
              <a:rPr lang="en-US" sz="2400" noProof="0" dirty="0"/>
              <a:t> that interacts with an LHC magnet</a:t>
            </a:r>
          </a:p>
        </p:txBody>
      </p:sp>
      <p:sp>
        <p:nvSpPr>
          <p:cNvPr id="24" name="TextBox 23">
            <a:extLst>
              <a:ext uri="{FF2B5EF4-FFF2-40B4-BE49-F238E27FC236}">
                <a16:creationId xmlns:a16="http://schemas.microsoft.com/office/drawing/2014/main" id="{B18304E4-B27A-C2EF-D7AB-4F6C13073AD4}"/>
              </a:ext>
            </a:extLst>
          </p:cNvPr>
          <p:cNvSpPr txBox="1"/>
          <p:nvPr/>
        </p:nvSpPr>
        <p:spPr>
          <a:xfrm>
            <a:off x="364376" y="4861902"/>
            <a:ext cx="2539445" cy="1200329"/>
          </a:xfrm>
          <a:prstGeom prst="rect">
            <a:avLst/>
          </a:prstGeom>
          <a:noFill/>
        </p:spPr>
        <p:txBody>
          <a:bodyPr wrap="square" rtlCol="0">
            <a:spAutoFit/>
          </a:bodyPr>
          <a:lstStyle/>
          <a:p>
            <a:r>
              <a:rPr lang="en-US" i="1" noProof="0" dirty="0"/>
              <a:t>FLUKA geometry: section (x-y) of the LHC tunnel showing a dipole magnet</a:t>
            </a:r>
          </a:p>
        </p:txBody>
      </p:sp>
      <p:pic>
        <p:nvPicPr>
          <p:cNvPr id="25" name="Picture 24" descr="A blue circle with black text and a tree branch&#10;&#10;AI-generated content may be incorrect.">
            <a:extLst>
              <a:ext uri="{FF2B5EF4-FFF2-40B4-BE49-F238E27FC236}">
                <a16:creationId xmlns:a16="http://schemas.microsoft.com/office/drawing/2014/main" id="{92D398FE-8A9D-1D0A-8098-98CE2F88CC13}"/>
              </a:ext>
            </a:extLst>
          </p:cNvPr>
          <p:cNvPicPr>
            <a:picLocks noChangeAspect="1"/>
          </p:cNvPicPr>
          <p:nvPr/>
        </p:nvPicPr>
        <p:blipFill>
          <a:blip r:embed="rId3"/>
          <a:stretch>
            <a:fillRect/>
          </a:stretch>
        </p:blipFill>
        <p:spPr>
          <a:xfrm>
            <a:off x="10848528" y="216332"/>
            <a:ext cx="895696" cy="733001"/>
          </a:xfrm>
          <a:prstGeom prst="rect">
            <a:avLst/>
          </a:prstGeom>
        </p:spPr>
      </p:pic>
      <p:sp>
        <p:nvSpPr>
          <p:cNvPr id="18" name="Date Placeholder 1">
            <a:extLst>
              <a:ext uri="{FF2B5EF4-FFF2-40B4-BE49-F238E27FC236}">
                <a16:creationId xmlns:a16="http://schemas.microsoft.com/office/drawing/2014/main" id="{4F7F0410-8AA1-4D49-2C0B-29A53428E688}"/>
              </a:ext>
            </a:extLst>
          </p:cNvPr>
          <p:cNvSpPr>
            <a:spLocks noGrp="1"/>
          </p:cNvSpPr>
          <p:nvPr>
            <p:ph type="dt" sz="half" idx="10"/>
          </p:nvPr>
        </p:nvSpPr>
        <p:spPr>
          <a:xfrm>
            <a:off x="3060435" y="6356351"/>
            <a:ext cx="1828144" cy="365125"/>
          </a:xfrm>
        </p:spPr>
        <p:txBody>
          <a:bodyPr/>
          <a:lstStyle/>
          <a:p>
            <a:pPr>
              <a:defRPr/>
            </a:pPr>
            <a:r>
              <a:rPr lang="en-US" noProof="0" dirty="0"/>
              <a:t>04/05/2026</a:t>
            </a:r>
          </a:p>
        </p:txBody>
      </p:sp>
      <p:sp>
        <p:nvSpPr>
          <p:cNvPr id="19" name="Footer Placeholder 2">
            <a:extLst>
              <a:ext uri="{FF2B5EF4-FFF2-40B4-BE49-F238E27FC236}">
                <a16:creationId xmlns:a16="http://schemas.microsoft.com/office/drawing/2014/main" id="{DD0EFE71-5AC7-B23A-4AFC-4AC59FB11368}"/>
              </a:ext>
            </a:extLst>
          </p:cNvPr>
          <p:cNvSpPr>
            <a:spLocks noGrp="1"/>
          </p:cNvSpPr>
          <p:nvPr>
            <p:ph type="ftr" sz="quarter" idx="11"/>
          </p:nvPr>
        </p:nvSpPr>
        <p:spPr>
          <a:xfrm>
            <a:off x="4888579" y="6356351"/>
            <a:ext cx="5720652" cy="365125"/>
          </a:xfrm>
        </p:spPr>
        <p:txBody>
          <a:bodyPr/>
          <a:lstStyle/>
          <a:p>
            <a:pPr>
              <a:defRPr/>
            </a:pPr>
            <a:r>
              <a:rPr lang="en-US" noProof="0" dirty="0"/>
              <a:t>D. Calzolari</a:t>
            </a:r>
          </a:p>
        </p:txBody>
      </p:sp>
    </p:spTree>
    <p:extLst>
      <p:ext uri="{BB962C8B-B14F-4D97-AF65-F5344CB8AC3E}">
        <p14:creationId xmlns:p14="http://schemas.microsoft.com/office/powerpoint/2010/main" val="6808185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noProof="0" dirty="0"/>
              <a:t>Licensing scheme</a:t>
            </a:r>
          </a:p>
        </p:txBody>
      </p:sp>
      <p:sp>
        <p:nvSpPr>
          <p:cNvPr id="2" name="Slide Number Placeholder 1"/>
          <p:cNvSpPr>
            <a:spLocks noGrp="1"/>
          </p:cNvSpPr>
          <p:nvPr>
            <p:ph type="sldNum" sz="quarter" idx="12"/>
          </p:nvPr>
        </p:nvSpPr>
        <p:spPr/>
        <p:txBody>
          <a:bodyPr/>
          <a:lstStyle/>
          <a:p>
            <a:fld id="{16D51F62-B7DC-4B26-BEC7-C9FF681BE15D}" type="slidenum">
              <a:rPr lang="en-US" noProof="0" smtClean="0"/>
              <a:t>4</a:t>
            </a:fld>
            <a:endParaRPr lang="en-US" noProof="0" dirty="0"/>
          </a:p>
        </p:txBody>
      </p:sp>
      <p:sp>
        <p:nvSpPr>
          <p:cNvPr id="9" name="TextBox 8"/>
          <p:cNvSpPr txBox="1"/>
          <p:nvPr/>
        </p:nvSpPr>
        <p:spPr>
          <a:xfrm>
            <a:off x="539994" y="1052736"/>
            <a:ext cx="11079577" cy="5100770"/>
          </a:xfrm>
          <a:prstGeom prst="rect">
            <a:avLst/>
          </a:prstGeom>
        </p:spPr>
        <p:txBody>
          <a:bodyPr vert="horz" lIns="91440" tIns="45720" rIns="91440" bIns="45720" rtlCol="0">
            <a:noAutofit/>
          </a:bodyPr>
          <a:lstStyle>
            <a:lvl1pPr marL="228600" indent="-228600">
              <a:lnSpc>
                <a:spcPct val="120000"/>
              </a:lnSpc>
              <a:spcBef>
                <a:spcPts val="0"/>
              </a:spcBef>
              <a:buClr>
                <a:srgbClr val="3871A8"/>
              </a:buClr>
              <a:buFont typeface="Arial" panose="020B0604020202020204" pitchFamily="34" charset="0"/>
              <a:buChar char="•"/>
              <a:defRPr>
                <a:latin typeface="Arial" panose="020B0604020202020204" pitchFamily="34" charset="0"/>
                <a:cs typeface="Arial" panose="020B0604020202020204" pitchFamily="34" charset="0"/>
              </a:defRPr>
            </a:lvl1pPr>
            <a:lvl2pPr marL="685800" indent="-228600">
              <a:lnSpc>
                <a:spcPct val="100000"/>
              </a:lnSpc>
              <a:spcBef>
                <a:spcPts val="500"/>
              </a:spcBef>
              <a:buClr>
                <a:srgbClr val="3871A8"/>
              </a:buClr>
              <a:buFont typeface="Arial" panose="020B0604020202020204" pitchFamily="34" charset="0"/>
              <a:buChar char="•"/>
              <a:defRPr sz="2000">
                <a:solidFill>
                  <a:srgbClr val="4D4D4D"/>
                </a:solidFill>
                <a:latin typeface="Arial" panose="020B0604020202020204" pitchFamily="34" charset="0"/>
                <a:cs typeface="Arial" panose="020B0604020202020204" pitchFamily="34" charset="0"/>
              </a:defRPr>
            </a:lvl2pPr>
            <a:lvl3pPr marL="1143000" indent="-228600">
              <a:lnSpc>
                <a:spcPct val="100000"/>
              </a:lnSpc>
              <a:spcBef>
                <a:spcPts val="500"/>
              </a:spcBef>
              <a:buClr>
                <a:srgbClr val="3871A8"/>
              </a:buClr>
              <a:buFont typeface="Arial" panose="020B0604020202020204" pitchFamily="34" charset="0"/>
              <a:buChar char="•"/>
              <a:defRPr>
                <a:solidFill>
                  <a:srgbClr val="4D4D4D"/>
                </a:solidFill>
                <a:latin typeface="Arial" panose="020B0604020202020204" pitchFamily="34" charset="0"/>
                <a:cs typeface="Arial" panose="020B0604020202020204" pitchFamily="34" charset="0"/>
              </a:defRPr>
            </a:lvl3pPr>
            <a:lvl4pPr marL="1600200" indent="-228600">
              <a:lnSpc>
                <a:spcPct val="100000"/>
              </a:lnSpc>
              <a:spcBef>
                <a:spcPts val="500"/>
              </a:spcBef>
              <a:buClr>
                <a:srgbClr val="3871A8"/>
              </a:buClr>
              <a:buFont typeface="Arial" panose="020B0604020202020204" pitchFamily="34" charset="0"/>
              <a:buChar char="•"/>
              <a:defRPr sz="1600">
                <a:solidFill>
                  <a:srgbClr val="4D4D4D"/>
                </a:solidFill>
                <a:latin typeface="Arial" panose="020B0604020202020204" pitchFamily="34" charset="0"/>
                <a:cs typeface="Arial" panose="020B0604020202020204" pitchFamily="34" charset="0"/>
              </a:defRPr>
            </a:lvl4pPr>
            <a:lvl5pPr marL="2057400" indent="-228600">
              <a:lnSpc>
                <a:spcPct val="100000"/>
              </a:lnSpc>
              <a:spcBef>
                <a:spcPts val="500"/>
              </a:spcBef>
              <a:buClr>
                <a:srgbClr val="3871A8"/>
              </a:buClr>
              <a:buFont typeface="Arial" panose="020B0604020202020204" pitchFamily="34" charset="0"/>
              <a:buChar char="•"/>
              <a:defRPr sz="1600">
                <a:solidFill>
                  <a:srgbClr val="4D4D4D"/>
                </a:solidFill>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1" noProof="0" dirty="0"/>
              <a:t>Licenses are free </a:t>
            </a:r>
            <a:r>
              <a:rPr lang="en-US" noProof="0" dirty="0"/>
              <a:t>except for commercial use</a:t>
            </a:r>
          </a:p>
          <a:p>
            <a:r>
              <a:rPr lang="en-US" noProof="0" dirty="0"/>
              <a:t>They are granted for </a:t>
            </a:r>
            <a:r>
              <a:rPr lang="en-US" b="1" noProof="0" dirty="0"/>
              <a:t>non-military use </a:t>
            </a:r>
            <a:r>
              <a:rPr lang="en-US" noProof="0" dirty="0"/>
              <a:t>only</a:t>
            </a:r>
          </a:p>
          <a:p>
            <a:endParaRPr lang="en-US" noProof="0" dirty="0"/>
          </a:p>
          <a:p>
            <a:endParaRPr lang="en-US" noProof="0" dirty="0"/>
          </a:p>
          <a:p>
            <a:endParaRPr lang="en-US" noProof="0" dirty="0"/>
          </a:p>
          <a:p>
            <a:endParaRPr lang="en-US" noProof="0" dirty="0"/>
          </a:p>
          <a:p>
            <a:endParaRPr lang="en-US" noProof="0" dirty="0"/>
          </a:p>
          <a:p>
            <a:endParaRPr lang="en-US" noProof="0" dirty="0"/>
          </a:p>
          <a:p>
            <a:endParaRPr lang="en-US" noProof="0" dirty="0"/>
          </a:p>
          <a:p>
            <a:endParaRPr lang="en-US" noProof="0" dirty="0"/>
          </a:p>
          <a:p>
            <a:pPr marL="0" indent="0">
              <a:buNone/>
            </a:pPr>
            <a:endParaRPr lang="en-US" noProof="0" dirty="0"/>
          </a:p>
          <a:p>
            <a:pPr marL="0" indent="0">
              <a:buNone/>
            </a:pPr>
            <a:endParaRPr lang="en-US" noProof="0" dirty="0"/>
          </a:p>
          <a:p>
            <a:r>
              <a:rPr lang="en-US" noProof="0" dirty="0"/>
              <a:t>For </a:t>
            </a:r>
            <a:r>
              <a:rPr lang="en-US" b="1" noProof="0" dirty="0"/>
              <a:t>central FLUKA installations on computing clusters </a:t>
            </a:r>
            <a:r>
              <a:rPr lang="en-US" noProof="0" dirty="0"/>
              <a:t>of universities/institutes it is not necessary to obtain an Institutional FLUKA </a:t>
            </a:r>
            <a:r>
              <a:rPr lang="en-US" noProof="0" dirty="0" err="1"/>
              <a:t>Licence</a:t>
            </a:r>
            <a:r>
              <a:rPr lang="en-US" noProof="0" dirty="0"/>
              <a:t>. However, it is mandatory that all FLUKA users register on the </a:t>
            </a:r>
            <a:r>
              <a:rPr lang="en-US" i="1" noProof="0" dirty="0" err="1"/>
              <a:t>fluka.cern</a:t>
            </a:r>
            <a:r>
              <a:rPr lang="en-US" noProof="0" dirty="0"/>
              <a:t> website and accept the Single User </a:t>
            </a:r>
            <a:r>
              <a:rPr lang="en-US" noProof="0" dirty="0" err="1"/>
              <a:t>Licence</a:t>
            </a:r>
            <a:r>
              <a:rPr lang="en-US" noProof="0" dirty="0"/>
              <a:t> Agreement.</a:t>
            </a:r>
          </a:p>
        </p:txBody>
      </p:sp>
      <p:graphicFrame>
        <p:nvGraphicFramePr>
          <p:cNvPr id="6" name="Table 5">
            <a:extLst>
              <a:ext uri="{FF2B5EF4-FFF2-40B4-BE49-F238E27FC236}">
                <a16:creationId xmlns:a16="http://schemas.microsoft.com/office/drawing/2014/main" id="{AC348926-491A-8600-90F4-CFA9D65C3D5B}"/>
              </a:ext>
            </a:extLst>
          </p:cNvPr>
          <p:cNvGraphicFramePr>
            <a:graphicFrameLocks noGrp="1"/>
          </p:cNvGraphicFramePr>
          <p:nvPr>
            <p:extLst>
              <p:ext uri="{D42A27DB-BD31-4B8C-83A1-F6EECF244321}">
                <p14:modId xmlns:p14="http://schemas.microsoft.com/office/powerpoint/2010/main" val="4264789541"/>
              </p:ext>
            </p:extLst>
          </p:nvPr>
        </p:nvGraphicFramePr>
        <p:xfrm>
          <a:off x="2688922" y="1844824"/>
          <a:ext cx="6781720" cy="3121923"/>
        </p:xfrm>
        <a:graphic>
          <a:graphicData uri="http://schemas.openxmlformats.org/drawingml/2006/table">
            <a:tbl>
              <a:tblPr firstRow="1" bandRow="1"/>
              <a:tblGrid>
                <a:gridCol w="4054289">
                  <a:extLst>
                    <a:ext uri="{9D8B030D-6E8A-4147-A177-3AD203B41FA5}">
                      <a16:colId xmlns:a16="http://schemas.microsoft.com/office/drawing/2014/main" val="1769325395"/>
                    </a:ext>
                  </a:extLst>
                </a:gridCol>
                <a:gridCol w="2727431">
                  <a:extLst>
                    <a:ext uri="{9D8B030D-6E8A-4147-A177-3AD203B41FA5}">
                      <a16:colId xmlns:a16="http://schemas.microsoft.com/office/drawing/2014/main" val="59314937"/>
                    </a:ext>
                  </a:extLst>
                </a:gridCol>
              </a:tblGrid>
              <a:tr h="39420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2000" noProof="0" dirty="0">
                          <a:latin typeface="Arial" panose="020B0604020202020204" pitchFamily="34" charset="0"/>
                          <a:cs typeface="Arial" panose="020B0604020202020204" pitchFamily="34" charset="0"/>
                        </a:rPr>
                        <a:t>Registration options</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p>
                      <a:r>
                        <a:rPr lang="en-US" sz="1800" i="1" noProof="0" dirty="0">
                          <a:latin typeface="Arial" panose="020B0604020202020204" pitchFamily="34" charset="0"/>
                          <a:cs typeface="Arial" panose="020B0604020202020204" pitchFamily="34" charset="0"/>
                        </a:rPr>
                        <a:t>access to</a:t>
                      </a:r>
                    </a:p>
                  </a:txBody>
                  <a:tcP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288943827"/>
                  </a:ext>
                </a:extLst>
              </a:tr>
              <a:tr h="4572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600" b="0" i="0" noProof="0" dirty="0">
                          <a:latin typeface="Arial" panose="020B0604020202020204" pitchFamily="34" charset="0"/>
                          <a:cs typeface="Arial" panose="020B0604020202020204" pitchFamily="34" charset="0"/>
                        </a:rPr>
                        <a:t>FLUKA </a:t>
                      </a:r>
                      <a:r>
                        <a:rPr lang="en-US" sz="1600" b="1" i="1" noProof="0" dirty="0">
                          <a:latin typeface="Arial" panose="020B0604020202020204" pitchFamily="34" charset="0"/>
                          <a:cs typeface="Arial" panose="020B0604020202020204" pitchFamily="34" charset="0"/>
                        </a:rPr>
                        <a:t>Single User License Agreement</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p>
                      <a:r>
                        <a:rPr lang="en-US" sz="1600" b="1" i="0" noProof="0" dirty="0">
                          <a:latin typeface="Arial" panose="020B0604020202020204" pitchFamily="34" charset="0"/>
                          <a:cs typeface="Arial" panose="020B0604020202020204" pitchFamily="34" charset="0"/>
                        </a:rPr>
                        <a:t>binary code</a:t>
                      </a:r>
                      <a:endParaRPr lang="en-US" sz="1600" b="1" i="1" noProof="0" dirty="0">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675419289"/>
                  </a:ext>
                </a:extLst>
              </a:tr>
              <a:tr h="4572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noProof="0" dirty="0">
                          <a:latin typeface="Arial" panose="020B0604020202020204" pitchFamily="34" charset="0"/>
                          <a:cs typeface="Arial" panose="020B0604020202020204" pitchFamily="34" charset="0"/>
                        </a:rPr>
                        <a:t>Affiliates of institutes with a</a:t>
                      </a:r>
                      <a:r>
                        <a:rPr lang="en-US" sz="1600" baseline="0" noProof="0" dirty="0">
                          <a:latin typeface="Arial" panose="020B0604020202020204" pitchFamily="34" charset="0"/>
                          <a:cs typeface="Arial" panose="020B0604020202020204" pitchFamily="34" charset="0"/>
                        </a:rPr>
                        <a:t> FLUKA</a:t>
                      </a:r>
                      <a:r>
                        <a:rPr lang="en-US" sz="1600" noProof="0" dirty="0">
                          <a:latin typeface="Arial" panose="020B0604020202020204" pitchFamily="34" charset="0"/>
                          <a:cs typeface="Arial" panose="020B0604020202020204" pitchFamily="34" charset="0"/>
                        </a:rPr>
                        <a:t> </a:t>
                      </a:r>
                      <a:r>
                        <a:rPr lang="en-US" sz="1600" b="1" i="1" noProof="0" dirty="0">
                          <a:solidFill>
                            <a:srgbClr val="FF0000"/>
                          </a:solidFill>
                          <a:latin typeface="Arial" panose="020B0604020202020204" pitchFamily="34" charset="0"/>
                          <a:cs typeface="Arial" panose="020B0604020202020204" pitchFamily="34" charset="0"/>
                        </a:rPr>
                        <a:t>Institutional License Agreement</a:t>
                      </a:r>
                      <a:r>
                        <a:rPr lang="en-US" sz="1600" b="1" i="1" noProof="0" dirty="0">
                          <a:latin typeface="Arial" panose="020B0604020202020204" pitchFamily="34" charset="0"/>
                          <a:cs typeface="Arial" panose="020B0604020202020204" pitchFamily="34" charset="0"/>
                        </a:rPr>
                        <a:t>          </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noProof="0" dirty="0">
                          <a:latin typeface="Arial" panose="020B0604020202020204" pitchFamily="34" charset="0"/>
                          <a:cs typeface="Arial" panose="020B0604020202020204" pitchFamily="34" charset="0"/>
                        </a:rPr>
                        <a:t>source code</a:t>
                      </a:r>
                      <a:r>
                        <a:rPr lang="en-US" sz="1600" b="0" i="0" noProof="0" dirty="0">
                          <a:latin typeface="Arial" panose="020B0604020202020204" pitchFamily="34" charset="0"/>
                          <a:cs typeface="Arial" panose="020B0604020202020204" pitchFamily="34" charset="0"/>
                        </a:rPr>
                        <a:t> too</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57119654"/>
                  </a:ext>
                </a:extLst>
              </a:tr>
              <a:tr h="4572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600" noProof="0" dirty="0">
                          <a:latin typeface="Arial" panose="020B0604020202020204" pitchFamily="34" charset="0"/>
                          <a:cs typeface="Arial" panose="020B0604020202020204" pitchFamily="34" charset="0"/>
                        </a:rPr>
                        <a:t>CERN Staff members and Fellows</a:t>
                      </a:r>
                      <a:r>
                        <a:rPr lang="en-US" sz="1600" b="1" i="1" noProof="0" dirty="0">
                          <a:latin typeface="Arial" panose="020B0604020202020204" pitchFamily="34" charset="0"/>
                          <a:cs typeface="Arial" panose="020B0604020202020204" pitchFamily="34" charset="0"/>
                        </a:rPr>
                        <a:t>          </a:t>
                      </a:r>
                      <a:endParaRPr lang="en-US" sz="1600" noProof="0" dirty="0">
                        <a:latin typeface="Arial" panose="020B0604020202020204" pitchFamily="34" charset="0"/>
                        <a:cs typeface="Arial" panose="020B0604020202020204" pitchFamily="34"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vMerge="1">
                  <a:txBody>
                    <a:bodyPr/>
                    <a:lstStyle/>
                    <a:p>
                      <a:endParaRPr lang="en-US" sz="1600" dirty="0">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3583799700"/>
                  </a:ext>
                </a:extLst>
              </a:tr>
              <a:tr h="65304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noProof="0" dirty="0">
                          <a:latin typeface="Arial" panose="020B0604020202020204" pitchFamily="34" charset="0"/>
                          <a:cs typeface="Arial" panose="020B0604020202020204" pitchFamily="34" charset="0"/>
                        </a:rPr>
                        <a:t>Affiliates of institutes which</a:t>
                      </a:r>
                      <a:r>
                        <a:rPr lang="en-US" sz="1600" baseline="0" noProof="0" dirty="0">
                          <a:latin typeface="Arial" panose="020B0604020202020204" pitchFamily="34" charset="0"/>
                          <a:cs typeface="Arial" panose="020B0604020202020204" pitchFamily="34" charset="0"/>
                        </a:rPr>
                        <a:t> signed</a:t>
                      </a:r>
                      <a:r>
                        <a:rPr lang="en-US" sz="1600" noProof="0" dirty="0">
                          <a:latin typeface="Arial" panose="020B0604020202020204" pitchFamily="34" charset="0"/>
                          <a:cs typeface="Arial" panose="020B0604020202020204" pitchFamily="34" charset="0"/>
                        </a:rPr>
                        <a:t> the FLUKA </a:t>
                      </a:r>
                      <a:r>
                        <a:rPr lang="en-US" sz="1600" b="1" i="1" noProof="0" dirty="0">
                          <a:latin typeface="Arial" panose="020B0604020202020204" pitchFamily="34" charset="0"/>
                          <a:cs typeface="Arial" panose="020B0604020202020204" pitchFamily="34" charset="0"/>
                        </a:rPr>
                        <a:t>Memorandum of Understanding</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noProof="0" dirty="0">
                          <a:latin typeface="Arial" panose="020B0604020202020204" pitchFamily="34" charset="0"/>
                          <a:cs typeface="Arial" panose="020B0604020202020204" pitchFamily="34" charset="0"/>
                        </a:rPr>
                        <a:t>development version </a:t>
                      </a:r>
                      <a:r>
                        <a:rPr lang="en-US" sz="1600" noProof="0" dirty="0">
                          <a:latin typeface="Arial" panose="020B0604020202020204" pitchFamily="34" charset="0"/>
                          <a:cs typeface="Arial" panose="020B0604020202020204" pitchFamily="34" charset="0"/>
                        </a:rPr>
                        <a:t>(binary and source code)</a:t>
                      </a:r>
                    </a:p>
                  </a:txBody>
                  <a:tcPr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551835797"/>
                  </a:ext>
                </a:extLst>
              </a:tr>
              <a:tr h="4572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noProof="0" dirty="0">
                          <a:latin typeface="Arial" panose="020B0604020202020204" pitchFamily="34" charset="0"/>
                          <a:cs typeface="Arial" panose="020B0604020202020204" pitchFamily="34" charset="0"/>
                        </a:rPr>
                        <a:t>Companies which purchased a FLUKA </a:t>
                      </a:r>
                      <a:r>
                        <a:rPr lang="en-US" sz="1600" b="1" i="1" noProof="0" dirty="0">
                          <a:solidFill>
                            <a:schemeClr val="accent2"/>
                          </a:solidFill>
                          <a:latin typeface="Arial" panose="020B0604020202020204" pitchFamily="34" charset="0"/>
                          <a:cs typeface="Arial" panose="020B0604020202020204" pitchFamily="34" charset="0"/>
                        </a:rPr>
                        <a:t>Commercial License Agreement</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noProof="0" dirty="0">
                          <a:latin typeface="Arial" panose="020B0604020202020204" pitchFamily="34" charset="0"/>
                          <a:cs typeface="Arial" panose="020B0604020202020204" pitchFamily="34" charset="0"/>
                        </a:rPr>
                        <a:t>binary code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accent2"/>
                        </a:solidFill>
                        <a:effectLst/>
                        <a:uLnTx/>
                        <a:uFillTx/>
                        <a:latin typeface="Arial" panose="020B0604020202020204" pitchFamily="34" charset="0"/>
                        <a:ea typeface="+mn-ea"/>
                        <a:cs typeface="Arial" panose="020B0604020202020204" pitchFamily="34" charset="0"/>
                      </a:endParaRPr>
                    </a:p>
                  </a:txBody>
                  <a:tcPr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3738930926"/>
                  </a:ext>
                </a:extLst>
              </a:tr>
            </a:tbl>
          </a:graphicData>
        </a:graphic>
      </p:graphicFrame>
      <p:sp>
        <p:nvSpPr>
          <p:cNvPr id="13" name="Date Placeholder 1">
            <a:extLst>
              <a:ext uri="{FF2B5EF4-FFF2-40B4-BE49-F238E27FC236}">
                <a16:creationId xmlns:a16="http://schemas.microsoft.com/office/drawing/2014/main" id="{A5389D9B-8BBD-F1B5-D8B6-076B4621406B}"/>
              </a:ext>
            </a:extLst>
          </p:cNvPr>
          <p:cNvSpPr>
            <a:spLocks noGrp="1"/>
          </p:cNvSpPr>
          <p:nvPr>
            <p:ph type="dt" sz="half" idx="10"/>
          </p:nvPr>
        </p:nvSpPr>
        <p:spPr>
          <a:xfrm>
            <a:off x="3060435" y="6356351"/>
            <a:ext cx="1828144" cy="365125"/>
          </a:xfrm>
        </p:spPr>
        <p:txBody>
          <a:bodyPr/>
          <a:lstStyle/>
          <a:p>
            <a:pPr>
              <a:defRPr/>
            </a:pPr>
            <a:r>
              <a:rPr lang="en-US" noProof="0" dirty="0"/>
              <a:t>04/05/2026</a:t>
            </a:r>
          </a:p>
        </p:txBody>
      </p:sp>
      <p:sp>
        <p:nvSpPr>
          <p:cNvPr id="14" name="Footer Placeholder 2">
            <a:extLst>
              <a:ext uri="{FF2B5EF4-FFF2-40B4-BE49-F238E27FC236}">
                <a16:creationId xmlns:a16="http://schemas.microsoft.com/office/drawing/2014/main" id="{E6551288-7D3D-2823-6EEF-A3628CDFD265}"/>
              </a:ext>
            </a:extLst>
          </p:cNvPr>
          <p:cNvSpPr>
            <a:spLocks noGrp="1"/>
          </p:cNvSpPr>
          <p:nvPr>
            <p:ph type="ftr" sz="quarter" idx="11"/>
          </p:nvPr>
        </p:nvSpPr>
        <p:spPr>
          <a:xfrm>
            <a:off x="4888579" y="6356351"/>
            <a:ext cx="5720652" cy="365125"/>
          </a:xfrm>
        </p:spPr>
        <p:txBody>
          <a:bodyPr/>
          <a:lstStyle/>
          <a:p>
            <a:pPr>
              <a:defRPr/>
            </a:pPr>
            <a:r>
              <a:rPr lang="en-US" noProof="0" dirty="0"/>
              <a:t>D. Calzolari</a:t>
            </a:r>
          </a:p>
        </p:txBody>
      </p:sp>
    </p:spTree>
    <p:extLst>
      <p:ext uri="{BB962C8B-B14F-4D97-AF65-F5344CB8AC3E}">
        <p14:creationId xmlns:p14="http://schemas.microsoft.com/office/powerpoint/2010/main" val="17093520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665F98D4-A82A-E36F-6F1E-6124F4AAE92C}"/>
            </a:ext>
          </a:extLst>
        </p:cNvPr>
        <p:cNvGrpSpPr/>
        <p:nvPr/>
      </p:nvGrpSpPr>
      <p:grpSpPr bwMode="auto">
        <a:xfrm>
          <a:off x="0" y="0"/>
          <a:ext cx="0" cy="0"/>
          <a:chOff x="0" y="0"/>
          <a:chExt cx="0" cy="0"/>
        </a:xfrm>
      </p:grpSpPr>
      <p:pic>
        <p:nvPicPr>
          <p:cNvPr id="7" name="Content Placeholder 4">
            <a:extLst>
              <a:ext uri="{FF2B5EF4-FFF2-40B4-BE49-F238E27FC236}">
                <a16:creationId xmlns:a16="http://schemas.microsoft.com/office/drawing/2014/main" id="{E2CB1548-2C25-E12C-3730-821987D7949E}"/>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rcRect t="3198" b="2802"/>
          <a:stretch/>
        </p:blipFill>
        <p:spPr bwMode="auto">
          <a:xfrm>
            <a:off x="3018340" y="1268760"/>
            <a:ext cx="7686172" cy="4799317"/>
          </a:xfrm>
        </p:spPr>
      </p:pic>
      <p:sp>
        <p:nvSpPr>
          <p:cNvPr id="4" name="Title 1">
            <a:extLst>
              <a:ext uri="{FF2B5EF4-FFF2-40B4-BE49-F238E27FC236}">
                <a16:creationId xmlns:a16="http://schemas.microsoft.com/office/drawing/2014/main" id="{7F7C6A0F-50AF-4E60-E624-6704CC360E10}"/>
              </a:ext>
            </a:extLst>
          </p:cNvPr>
          <p:cNvSpPr>
            <a:spLocks noGrp="1"/>
          </p:cNvSpPr>
          <p:nvPr>
            <p:ph type="title"/>
          </p:nvPr>
        </p:nvSpPr>
        <p:spPr bwMode="auto"/>
        <p:txBody>
          <a:bodyPr>
            <a:normAutofit/>
          </a:bodyPr>
          <a:lstStyle/>
          <a:p>
            <a:pPr>
              <a:defRPr/>
            </a:pPr>
            <a:r>
              <a:rPr lang="en-US" noProof="0" dirty="0"/>
              <a:t>What happens in case of LHC beam losses? </a:t>
            </a:r>
          </a:p>
        </p:txBody>
      </p:sp>
      <p:sp>
        <p:nvSpPr>
          <p:cNvPr id="6" name="Slide Number Placeholder 3">
            <a:extLst>
              <a:ext uri="{FF2B5EF4-FFF2-40B4-BE49-F238E27FC236}">
                <a16:creationId xmlns:a16="http://schemas.microsoft.com/office/drawing/2014/main" id="{0651F5DC-EAC0-5258-B356-DD3DF39A31E6}"/>
              </a:ext>
            </a:extLst>
          </p:cNvPr>
          <p:cNvSpPr>
            <a:spLocks noGrp="1"/>
          </p:cNvSpPr>
          <p:nvPr>
            <p:ph type="sldNum" sz="quarter" idx="12"/>
          </p:nvPr>
        </p:nvSpPr>
        <p:spPr bwMode="auto"/>
        <p:txBody>
          <a:bodyPr/>
          <a:lstStyle/>
          <a:p>
            <a:pPr>
              <a:defRPr/>
            </a:pPr>
            <a:fld id="{8D6C380F-326D-3C40-9EE7-7FBAB0953422}" type="slidenum">
              <a:rPr lang="en-US" noProof="0" smtClean="0"/>
              <a:t>40</a:t>
            </a:fld>
            <a:endParaRPr lang="en-US" noProof="0" dirty="0"/>
          </a:p>
        </p:txBody>
      </p:sp>
      <p:grpSp>
        <p:nvGrpSpPr>
          <p:cNvPr id="2" name="Group 1">
            <a:extLst>
              <a:ext uri="{FF2B5EF4-FFF2-40B4-BE49-F238E27FC236}">
                <a16:creationId xmlns:a16="http://schemas.microsoft.com/office/drawing/2014/main" id="{DD60D725-7E04-AC49-8D4F-A8170009D8DB}"/>
              </a:ext>
            </a:extLst>
          </p:cNvPr>
          <p:cNvGrpSpPr/>
          <p:nvPr/>
        </p:nvGrpSpPr>
        <p:grpSpPr>
          <a:xfrm>
            <a:off x="362089" y="1609229"/>
            <a:ext cx="9994241" cy="2795698"/>
            <a:chOff x="89400" y="1666653"/>
            <a:chExt cx="9117552" cy="2626443"/>
          </a:xfrm>
        </p:grpSpPr>
        <p:sp>
          <p:nvSpPr>
            <p:cNvPr id="8" name="TextBox 7">
              <a:extLst>
                <a:ext uri="{FF2B5EF4-FFF2-40B4-BE49-F238E27FC236}">
                  <a16:creationId xmlns:a16="http://schemas.microsoft.com/office/drawing/2014/main" id="{6B60B328-CD6E-E492-532E-80ABFEBA6783}"/>
                </a:ext>
              </a:extLst>
            </p:cNvPr>
            <p:cNvSpPr txBox="1"/>
            <p:nvPr/>
          </p:nvSpPr>
          <p:spPr>
            <a:xfrm>
              <a:off x="1757812" y="1666653"/>
              <a:ext cx="867254" cy="375887"/>
            </a:xfrm>
            <a:prstGeom prst="rect">
              <a:avLst/>
            </a:prstGeom>
            <a:solidFill>
              <a:schemeClr val="bg1"/>
            </a:solidFill>
          </p:spPr>
          <p:txBody>
            <a:bodyPr wrap="square" rtlCol="0">
              <a:spAutoFit/>
            </a:bodyPr>
            <a:lstStyle/>
            <a:p>
              <a:r>
                <a:rPr lang="en-US" sz="2000" noProof="0" dirty="0"/>
                <a:t>Air</a:t>
              </a:r>
            </a:p>
          </p:txBody>
        </p:sp>
        <p:sp>
          <p:nvSpPr>
            <p:cNvPr id="9" name="TextBox 8">
              <a:extLst>
                <a:ext uri="{FF2B5EF4-FFF2-40B4-BE49-F238E27FC236}">
                  <a16:creationId xmlns:a16="http://schemas.microsoft.com/office/drawing/2014/main" id="{D6CB54B9-16ED-38C0-86DF-351977B9C7C2}"/>
                </a:ext>
              </a:extLst>
            </p:cNvPr>
            <p:cNvSpPr txBox="1"/>
            <p:nvPr/>
          </p:nvSpPr>
          <p:spPr>
            <a:xfrm>
              <a:off x="7685230" y="2578462"/>
              <a:ext cx="1521722" cy="375887"/>
            </a:xfrm>
            <a:prstGeom prst="rect">
              <a:avLst/>
            </a:prstGeom>
            <a:solidFill>
              <a:schemeClr val="bg1"/>
            </a:solidFill>
          </p:spPr>
          <p:txBody>
            <a:bodyPr wrap="square" rtlCol="0">
              <a:spAutoFit/>
            </a:bodyPr>
            <a:lstStyle/>
            <a:p>
              <a:r>
                <a:rPr lang="en-US" sz="2000" noProof="0" dirty="0"/>
                <a:t>Rock/soil</a:t>
              </a:r>
            </a:p>
          </p:txBody>
        </p:sp>
        <p:sp>
          <p:nvSpPr>
            <p:cNvPr id="10" name="TextBox 9">
              <a:extLst>
                <a:ext uri="{FF2B5EF4-FFF2-40B4-BE49-F238E27FC236}">
                  <a16:creationId xmlns:a16="http://schemas.microsoft.com/office/drawing/2014/main" id="{B9A4EB7E-4DC7-1023-1201-CC0DC1023409}"/>
                </a:ext>
              </a:extLst>
            </p:cNvPr>
            <p:cNvSpPr txBox="1"/>
            <p:nvPr/>
          </p:nvSpPr>
          <p:spPr>
            <a:xfrm>
              <a:off x="1285159" y="2643534"/>
              <a:ext cx="1152128" cy="375887"/>
            </a:xfrm>
            <a:prstGeom prst="rect">
              <a:avLst/>
            </a:prstGeom>
            <a:solidFill>
              <a:schemeClr val="bg1"/>
            </a:solidFill>
          </p:spPr>
          <p:txBody>
            <a:bodyPr wrap="square" rtlCol="0">
              <a:spAutoFit/>
            </a:bodyPr>
            <a:lstStyle/>
            <a:p>
              <a:r>
                <a:rPr lang="en-US" sz="2000" noProof="0" dirty="0"/>
                <a:t>Magnet</a:t>
              </a:r>
            </a:p>
          </p:txBody>
        </p:sp>
        <p:sp>
          <p:nvSpPr>
            <p:cNvPr id="11" name="TextBox 10">
              <a:extLst>
                <a:ext uri="{FF2B5EF4-FFF2-40B4-BE49-F238E27FC236}">
                  <a16:creationId xmlns:a16="http://schemas.microsoft.com/office/drawing/2014/main" id="{ABC7E57F-EAF1-501B-E887-0DB41CE96ADA}"/>
                </a:ext>
              </a:extLst>
            </p:cNvPr>
            <p:cNvSpPr txBox="1"/>
            <p:nvPr/>
          </p:nvSpPr>
          <p:spPr>
            <a:xfrm>
              <a:off x="7618701" y="3143909"/>
              <a:ext cx="1512168" cy="375887"/>
            </a:xfrm>
            <a:prstGeom prst="rect">
              <a:avLst/>
            </a:prstGeom>
            <a:solidFill>
              <a:schemeClr val="bg1"/>
            </a:solidFill>
          </p:spPr>
          <p:txBody>
            <a:bodyPr wrap="square" rtlCol="0">
              <a:spAutoFit/>
            </a:bodyPr>
            <a:lstStyle/>
            <a:p>
              <a:r>
                <a:rPr lang="en-US" sz="2000" noProof="0" dirty="0"/>
                <a:t>Tunnel walls</a:t>
              </a:r>
            </a:p>
          </p:txBody>
        </p:sp>
        <p:sp>
          <p:nvSpPr>
            <p:cNvPr id="12" name="TextBox 11">
              <a:extLst>
                <a:ext uri="{FF2B5EF4-FFF2-40B4-BE49-F238E27FC236}">
                  <a16:creationId xmlns:a16="http://schemas.microsoft.com/office/drawing/2014/main" id="{C6E1F4D6-63BE-3322-F84D-83ED0D762ED4}"/>
                </a:ext>
              </a:extLst>
            </p:cNvPr>
            <p:cNvSpPr txBox="1"/>
            <p:nvPr/>
          </p:nvSpPr>
          <p:spPr>
            <a:xfrm>
              <a:off x="89400" y="3641894"/>
              <a:ext cx="2376264" cy="375887"/>
            </a:xfrm>
            <a:prstGeom prst="rect">
              <a:avLst/>
            </a:prstGeom>
            <a:solidFill>
              <a:schemeClr val="bg1"/>
            </a:solidFill>
          </p:spPr>
          <p:txBody>
            <a:bodyPr wrap="square" rtlCol="0">
              <a:spAutoFit/>
            </a:bodyPr>
            <a:lstStyle/>
            <a:p>
              <a:r>
                <a:rPr lang="en-US" sz="2000" noProof="0" dirty="0"/>
                <a:t>Water supply lines</a:t>
              </a:r>
            </a:p>
          </p:txBody>
        </p:sp>
        <p:cxnSp>
          <p:nvCxnSpPr>
            <p:cNvPr id="13" name="Straight Arrow Connector 12">
              <a:extLst>
                <a:ext uri="{FF2B5EF4-FFF2-40B4-BE49-F238E27FC236}">
                  <a16:creationId xmlns:a16="http://schemas.microsoft.com/office/drawing/2014/main" id="{84AF6069-1C6A-949B-1FEB-61E939062CC1}"/>
                </a:ext>
              </a:extLst>
            </p:cNvPr>
            <p:cNvCxnSpPr>
              <a:cxnSpLocks/>
            </p:cNvCxnSpPr>
            <p:nvPr/>
          </p:nvCxnSpPr>
          <p:spPr bwMode="auto">
            <a:xfrm>
              <a:off x="2167144" y="3849792"/>
              <a:ext cx="2560704" cy="443304"/>
            </a:xfrm>
            <a:prstGeom prst="straightConnector1">
              <a:avLst/>
            </a:prstGeom>
            <a:ln w="28575">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2461BC34-E498-8758-248D-CE0A7F77CD25}"/>
                </a:ext>
              </a:extLst>
            </p:cNvPr>
            <p:cNvCxnSpPr>
              <a:cxnSpLocks/>
            </p:cNvCxnSpPr>
            <p:nvPr/>
          </p:nvCxnSpPr>
          <p:spPr bwMode="auto">
            <a:xfrm>
              <a:off x="2265886" y="2875002"/>
              <a:ext cx="2554361" cy="415901"/>
            </a:xfrm>
            <a:prstGeom prst="straightConnector1">
              <a:avLst/>
            </a:prstGeom>
            <a:ln w="28575">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C77FE091-5F61-B042-7306-AFBF770520BA}"/>
                </a:ext>
              </a:extLst>
            </p:cNvPr>
            <p:cNvCxnSpPr>
              <a:cxnSpLocks/>
            </p:cNvCxnSpPr>
            <p:nvPr/>
          </p:nvCxnSpPr>
          <p:spPr bwMode="auto">
            <a:xfrm flipH="1" flipV="1">
              <a:off x="5951984" y="2996916"/>
              <a:ext cx="1585086" cy="293988"/>
            </a:xfrm>
            <a:prstGeom prst="straightConnector1">
              <a:avLst/>
            </a:prstGeom>
            <a:ln w="28575">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23D78D9C-8FD6-4E50-5B4C-99173627732B}"/>
                </a:ext>
              </a:extLst>
            </p:cNvPr>
            <p:cNvCxnSpPr>
              <a:cxnSpLocks/>
            </p:cNvCxnSpPr>
            <p:nvPr/>
          </p:nvCxnSpPr>
          <p:spPr bwMode="auto">
            <a:xfrm flipH="1">
              <a:off x="6568474" y="2766405"/>
              <a:ext cx="1050227" cy="0"/>
            </a:xfrm>
            <a:prstGeom prst="straightConnector1">
              <a:avLst/>
            </a:prstGeom>
            <a:ln w="28575">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15FF20B1-12AC-F31D-8C7E-E8348EBECE9D}"/>
                </a:ext>
              </a:extLst>
            </p:cNvPr>
            <p:cNvCxnSpPr>
              <a:cxnSpLocks/>
            </p:cNvCxnSpPr>
            <p:nvPr/>
          </p:nvCxnSpPr>
          <p:spPr bwMode="auto">
            <a:xfrm>
              <a:off x="2265886" y="1872809"/>
              <a:ext cx="2317948" cy="794653"/>
            </a:xfrm>
            <a:prstGeom prst="straightConnector1">
              <a:avLst/>
            </a:prstGeom>
            <a:ln w="28575">
              <a:solidFill>
                <a:schemeClr val="accent5"/>
              </a:solidFill>
              <a:tailEnd type="triangle"/>
            </a:ln>
          </p:spPr>
          <p:style>
            <a:lnRef idx="2">
              <a:schemeClr val="accent1"/>
            </a:lnRef>
            <a:fillRef idx="0">
              <a:schemeClr val="accent1"/>
            </a:fillRef>
            <a:effectRef idx="1">
              <a:schemeClr val="accent1"/>
            </a:effectRef>
            <a:fontRef idx="minor">
              <a:schemeClr val="tx1"/>
            </a:fontRef>
          </p:style>
        </p:cxnSp>
      </p:grpSp>
      <p:sp>
        <p:nvSpPr>
          <p:cNvPr id="23" name="TextBox 22">
            <a:extLst>
              <a:ext uri="{FF2B5EF4-FFF2-40B4-BE49-F238E27FC236}">
                <a16:creationId xmlns:a16="http://schemas.microsoft.com/office/drawing/2014/main" id="{C5673BEF-8488-E13B-0D5D-4E04146AA56C}"/>
              </a:ext>
            </a:extLst>
          </p:cNvPr>
          <p:cNvSpPr txBox="1"/>
          <p:nvPr/>
        </p:nvSpPr>
        <p:spPr>
          <a:xfrm>
            <a:off x="8256240" y="4077072"/>
            <a:ext cx="3600400" cy="1569660"/>
          </a:xfrm>
          <a:prstGeom prst="rect">
            <a:avLst/>
          </a:prstGeom>
          <a:noFill/>
        </p:spPr>
        <p:txBody>
          <a:bodyPr wrap="square" rtlCol="0">
            <a:spAutoFit/>
          </a:bodyPr>
          <a:lstStyle/>
          <a:p>
            <a:r>
              <a:rPr lang="en-US" sz="2400" noProof="0" dirty="0"/>
              <a:t>Large </a:t>
            </a:r>
            <a:r>
              <a:rPr lang="en-US" sz="2400" b="1" noProof="0" dirty="0">
                <a:solidFill>
                  <a:srgbClr val="FF0000"/>
                </a:solidFill>
              </a:rPr>
              <a:t>radiation shower </a:t>
            </a:r>
            <a:r>
              <a:rPr lang="en-US" sz="2400" noProof="0" dirty="0"/>
              <a:t>developing both within the magnet and in the surrounding tunnel!</a:t>
            </a:r>
          </a:p>
        </p:txBody>
      </p:sp>
      <p:sp>
        <p:nvSpPr>
          <p:cNvPr id="24" name="TextBox 23">
            <a:extLst>
              <a:ext uri="{FF2B5EF4-FFF2-40B4-BE49-F238E27FC236}">
                <a16:creationId xmlns:a16="http://schemas.microsoft.com/office/drawing/2014/main" id="{28B0DFBF-F430-0995-0E37-AD6903611F7D}"/>
              </a:ext>
            </a:extLst>
          </p:cNvPr>
          <p:cNvSpPr txBox="1"/>
          <p:nvPr/>
        </p:nvSpPr>
        <p:spPr>
          <a:xfrm>
            <a:off x="364376" y="4861902"/>
            <a:ext cx="2539445" cy="1200329"/>
          </a:xfrm>
          <a:prstGeom prst="rect">
            <a:avLst/>
          </a:prstGeom>
          <a:noFill/>
        </p:spPr>
        <p:txBody>
          <a:bodyPr wrap="square" rtlCol="0">
            <a:spAutoFit/>
          </a:bodyPr>
          <a:lstStyle/>
          <a:p>
            <a:r>
              <a:rPr lang="en-US" i="1" noProof="0" dirty="0"/>
              <a:t>FLUKA geometry: section (x-y) of the LHC tunnel showing a dipole magnet</a:t>
            </a:r>
          </a:p>
        </p:txBody>
      </p:sp>
      <p:pic>
        <p:nvPicPr>
          <p:cNvPr id="25" name="Picture 24" descr="A blue circle with black text and a tree branch&#10;&#10;AI-generated content may be incorrect.">
            <a:extLst>
              <a:ext uri="{FF2B5EF4-FFF2-40B4-BE49-F238E27FC236}">
                <a16:creationId xmlns:a16="http://schemas.microsoft.com/office/drawing/2014/main" id="{47F9B7C1-A78A-BDB3-BBFE-1CDFBECAC63E}"/>
              </a:ext>
            </a:extLst>
          </p:cNvPr>
          <p:cNvPicPr>
            <a:picLocks noChangeAspect="1"/>
          </p:cNvPicPr>
          <p:nvPr/>
        </p:nvPicPr>
        <p:blipFill>
          <a:blip r:embed="rId3"/>
          <a:stretch>
            <a:fillRect/>
          </a:stretch>
        </p:blipFill>
        <p:spPr>
          <a:xfrm>
            <a:off x="10848528" y="216332"/>
            <a:ext cx="895696" cy="733001"/>
          </a:xfrm>
          <a:prstGeom prst="rect">
            <a:avLst/>
          </a:prstGeom>
        </p:spPr>
      </p:pic>
      <p:sp>
        <p:nvSpPr>
          <p:cNvPr id="18" name="Date Placeholder 1">
            <a:extLst>
              <a:ext uri="{FF2B5EF4-FFF2-40B4-BE49-F238E27FC236}">
                <a16:creationId xmlns:a16="http://schemas.microsoft.com/office/drawing/2014/main" id="{E4D3BA01-7FB8-1DB2-D05C-AFCCBD9E3726}"/>
              </a:ext>
            </a:extLst>
          </p:cNvPr>
          <p:cNvSpPr>
            <a:spLocks noGrp="1"/>
          </p:cNvSpPr>
          <p:nvPr>
            <p:ph type="dt" sz="half" idx="10"/>
          </p:nvPr>
        </p:nvSpPr>
        <p:spPr>
          <a:xfrm>
            <a:off x="3060435" y="6356351"/>
            <a:ext cx="1828144" cy="365125"/>
          </a:xfrm>
        </p:spPr>
        <p:txBody>
          <a:bodyPr/>
          <a:lstStyle/>
          <a:p>
            <a:pPr>
              <a:defRPr/>
            </a:pPr>
            <a:r>
              <a:rPr lang="en-US" noProof="0" dirty="0"/>
              <a:t>04/05/2026</a:t>
            </a:r>
          </a:p>
        </p:txBody>
      </p:sp>
      <p:sp>
        <p:nvSpPr>
          <p:cNvPr id="19" name="Footer Placeholder 2">
            <a:extLst>
              <a:ext uri="{FF2B5EF4-FFF2-40B4-BE49-F238E27FC236}">
                <a16:creationId xmlns:a16="http://schemas.microsoft.com/office/drawing/2014/main" id="{90C93684-BBE7-1487-AF8F-C81750DD3B04}"/>
              </a:ext>
            </a:extLst>
          </p:cNvPr>
          <p:cNvSpPr>
            <a:spLocks noGrp="1"/>
          </p:cNvSpPr>
          <p:nvPr>
            <p:ph type="ftr" sz="quarter" idx="11"/>
          </p:nvPr>
        </p:nvSpPr>
        <p:spPr>
          <a:xfrm>
            <a:off x="4888579" y="6356351"/>
            <a:ext cx="5720652" cy="365125"/>
          </a:xfrm>
        </p:spPr>
        <p:txBody>
          <a:bodyPr/>
          <a:lstStyle/>
          <a:p>
            <a:pPr>
              <a:defRPr/>
            </a:pPr>
            <a:r>
              <a:rPr lang="en-US" noProof="0" dirty="0"/>
              <a:t>D. Calzolari</a:t>
            </a:r>
          </a:p>
        </p:txBody>
      </p:sp>
    </p:spTree>
    <p:extLst>
      <p:ext uri="{BB962C8B-B14F-4D97-AF65-F5344CB8AC3E}">
        <p14:creationId xmlns:p14="http://schemas.microsoft.com/office/powerpoint/2010/main" val="39817139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F8F4B603-1B8E-E6F7-F3D8-757875226A54}"/>
            </a:ext>
          </a:extLst>
        </p:cNvPr>
        <p:cNvGrpSpPr/>
        <p:nvPr/>
      </p:nvGrpSpPr>
      <p:grpSpPr bwMode="auto">
        <a:xfrm>
          <a:off x="0" y="0"/>
          <a:ext cx="0" cy="0"/>
          <a:chOff x="0" y="0"/>
          <a:chExt cx="0" cy="0"/>
        </a:xfrm>
      </p:grpSpPr>
      <p:sp>
        <p:nvSpPr>
          <p:cNvPr id="4" name="Title 1">
            <a:extLst>
              <a:ext uri="{FF2B5EF4-FFF2-40B4-BE49-F238E27FC236}">
                <a16:creationId xmlns:a16="http://schemas.microsoft.com/office/drawing/2014/main" id="{008DD2B9-2C30-85BC-9DF1-35820C8BE370}"/>
              </a:ext>
            </a:extLst>
          </p:cNvPr>
          <p:cNvSpPr>
            <a:spLocks noGrp="1"/>
          </p:cNvSpPr>
          <p:nvPr>
            <p:ph type="title"/>
          </p:nvPr>
        </p:nvSpPr>
        <p:spPr bwMode="auto">
          <a:xfrm>
            <a:off x="609600" y="233493"/>
            <a:ext cx="11463064" cy="715840"/>
          </a:xfrm>
        </p:spPr>
        <p:txBody>
          <a:bodyPr>
            <a:normAutofit/>
          </a:bodyPr>
          <a:lstStyle/>
          <a:p>
            <a:pPr>
              <a:defRPr/>
            </a:pPr>
            <a:r>
              <a:rPr lang="en-US" noProof="0" dirty="0"/>
              <a:t>Accidental loss: historical example from SPS (2004) </a:t>
            </a:r>
          </a:p>
        </p:txBody>
      </p:sp>
      <p:sp>
        <p:nvSpPr>
          <p:cNvPr id="6" name="Slide Number Placeholder 3">
            <a:extLst>
              <a:ext uri="{FF2B5EF4-FFF2-40B4-BE49-F238E27FC236}">
                <a16:creationId xmlns:a16="http://schemas.microsoft.com/office/drawing/2014/main" id="{057A7A9B-48F1-A0AA-CDB7-D0BD4B6B15B1}"/>
              </a:ext>
            </a:extLst>
          </p:cNvPr>
          <p:cNvSpPr>
            <a:spLocks noGrp="1"/>
          </p:cNvSpPr>
          <p:nvPr>
            <p:ph type="sldNum" sz="quarter" idx="12"/>
          </p:nvPr>
        </p:nvSpPr>
        <p:spPr bwMode="auto"/>
        <p:txBody>
          <a:bodyPr/>
          <a:lstStyle/>
          <a:p>
            <a:pPr>
              <a:defRPr/>
            </a:pPr>
            <a:fld id="{8D6C380F-326D-3C40-9EE7-7FBAB0953422}" type="slidenum">
              <a:rPr lang="en-US" noProof="0" smtClean="0"/>
              <a:t>41</a:t>
            </a:fld>
            <a:endParaRPr lang="en-US" noProof="0" dirty="0"/>
          </a:p>
        </p:txBody>
      </p:sp>
      <p:sp>
        <p:nvSpPr>
          <p:cNvPr id="23" name="TextBox 22">
            <a:extLst>
              <a:ext uri="{FF2B5EF4-FFF2-40B4-BE49-F238E27FC236}">
                <a16:creationId xmlns:a16="http://schemas.microsoft.com/office/drawing/2014/main" id="{02DAABB7-51B6-C383-E26F-7672F2170427}"/>
              </a:ext>
            </a:extLst>
          </p:cNvPr>
          <p:cNvSpPr txBox="1"/>
          <p:nvPr/>
        </p:nvSpPr>
        <p:spPr>
          <a:xfrm>
            <a:off x="595104" y="1196752"/>
            <a:ext cx="11333544" cy="1092607"/>
          </a:xfrm>
          <a:prstGeom prst="rect">
            <a:avLst/>
          </a:prstGeom>
          <a:noFill/>
        </p:spPr>
        <p:txBody>
          <a:bodyPr wrap="square" rtlCol="0">
            <a:spAutoFit/>
          </a:bodyPr>
          <a:lstStyle/>
          <a:p>
            <a:pPr marL="342900" indent="-342900">
              <a:spcAft>
                <a:spcPts val="600"/>
              </a:spcAft>
              <a:buClr>
                <a:schemeClr val="accent4"/>
              </a:buClr>
              <a:buFont typeface="Wingdings" panose="05000000000000000000" pitchFamily="2" charset="2"/>
              <a:buChar char="§"/>
            </a:pPr>
            <a:r>
              <a:rPr lang="en-US" sz="2000" noProof="0" dirty="0"/>
              <a:t>In the pre-LHC phase, an incident occurred at the SPS during the extraction of an LHC-like beam </a:t>
            </a:r>
            <a:r>
              <a:rPr lang="en-US" sz="2000" b="1" noProof="0" dirty="0">
                <a:solidFill>
                  <a:srgbClr val="FF0000"/>
                </a:solidFill>
              </a:rPr>
              <a:t>(450 GeV protons, 3.4∙10</a:t>
            </a:r>
            <a:r>
              <a:rPr lang="en-US" sz="2000" b="1" baseline="30000" noProof="0" dirty="0">
                <a:solidFill>
                  <a:srgbClr val="FF0000"/>
                </a:solidFill>
              </a:rPr>
              <a:t>13</a:t>
            </a:r>
            <a:r>
              <a:rPr lang="en-US" sz="2000" b="1" noProof="0" dirty="0">
                <a:solidFill>
                  <a:srgbClr val="FF0000"/>
                </a:solidFill>
              </a:rPr>
              <a:t> p, 2.5 MJ)</a:t>
            </a:r>
          </a:p>
          <a:p>
            <a:pPr marL="342900" indent="-342900">
              <a:spcAft>
                <a:spcPts val="600"/>
              </a:spcAft>
              <a:buClr>
                <a:schemeClr val="accent4"/>
              </a:buClr>
              <a:buFont typeface="Wingdings" panose="05000000000000000000" pitchFamily="2" charset="2"/>
              <a:buChar char="§"/>
            </a:pPr>
            <a:r>
              <a:rPr lang="en-US" sz="2000" noProof="0" dirty="0"/>
              <a:t>Major damage to the vacuum chamber, requiring a magnet replacement (weeks of downtime)</a:t>
            </a:r>
          </a:p>
        </p:txBody>
      </p:sp>
      <p:grpSp>
        <p:nvGrpSpPr>
          <p:cNvPr id="14" name="Group 13">
            <a:extLst>
              <a:ext uri="{FF2B5EF4-FFF2-40B4-BE49-F238E27FC236}">
                <a16:creationId xmlns:a16="http://schemas.microsoft.com/office/drawing/2014/main" id="{DC2079AE-F940-1EE0-343A-059A24D4794E}"/>
              </a:ext>
            </a:extLst>
          </p:cNvPr>
          <p:cNvGrpSpPr/>
          <p:nvPr/>
        </p:nvGrpSpPr>
        <p:grpSpPr>
          <a:xfrm>
            <a:off x="1064204" y="2420888"/>
            <a:ext cx="10063592" cy="3816424"/>
            <a:chOff x="1064204" y="2420888"/>
            <a:chExt cx="10063592" cy="3816424"/>
          </a:xfrm>
        </p:grpSpPr>
        <p:pic>
          <p:nvPicPr>
            <p:cNvPr id="8" name="Picture 7">
              <a:extLst>
                <a:ext uri="{FF2B5EF4-FFF2-40B4-BE49-F238E27FC236}">
                  <a16:creationId xmlns:a16="http://schemas.microsoft.com/office/drawing/2014/main" id="{A4DA6AAC-385E-E654-009B-2B3A10558C19}"/>
                </a:ext>
              </a:extLst>
            </p:cNvPr>
            <p:cNvPicPr>
              <a:picLocks noChangeAspect="1"/>
            </p:cNvPicPr>
            <p:nvPr/>
          </p:nvPicPr>
          <p:blipFill>
            <a:blip r:embed="rId2"/>
            <a:stretch>
              <a:fillRect/>
            </a:stretch>
          </p:blipFill>
          <p:spPr>
            <a:xfrm>
              <a:off x="1064204" y="2420888"/>
              <a:ext cx="10063592" cy="3816424"/>
            </a:xfrm>
            <a:prstGeom prst="rect">
              <a:avLst/>
            </a:prstGeom>
          </p:spPr>
        </p:pic>
        <p:sp>
          <p:nvSpPr>
            <p:cNvPr id="13" name="TextBox 12">
              <a:extLst>
                <a:ext uri="{FF2B5EF4-FFF2-40B4-BE49-F238E27FC236}">
                  <a16:creationId xmlns:a16="http://schemas.microsoft.com/office/drawing/2014/main" id="{48E125FD-129B-8A77-1F48-5D248177E1BD}"/>
                </a:ext>
              </a:extLst>
            </p:cNvPr>
            <p:cNvSpPr txBox="1"/>
            <p:nvPr/>
          </p:nvSpPr>
          <p:spPr>
            <a:xfrm>
              <a:off x="1199456" y="2536778"/>
              <a:ext cx="6094476" cy="461665"/>
            </a:xfrm>
            <a:prstGeom prst="rect">
              <a:avLst/>
            </a:prstGeom>
            <a:noFill/>
          </p:spPr>
          <p:txBody>
            <a:bodyPr wrap="square">
              <a:spAutoFit/>
            </a:bodyPr>
            <a:lstStyle/>
            <a:p>
              <a:r>
                <a:rPr lang="en-US" sz="2400" b="1" u="sng" noProof="0" dirty="0">
                  <a:solidFill>
                    <a:schemeClr val="bg1"/>
                  </a:solidFill>
                  <a:hlinkClick r:id="rId3">
                    <a:extLst>
                      <a:ext uri="{A12FA001-AC4F-418D-AE19-62706E023703}">
                        <ahyp:hlinkClr xmlns:ahyp="http://schemas.microsoft.com/office/drawing/2018/hyperlinkcolor" val="tx"/>
                      </a:ext>
                    </a:extLst>
                  </a:hlinkClick>
                </a:rPr>
                <a:t>CERN-AB-Note-2005-014</a:t>
              </a:r>
              <a:endParaRPr lang="en-US" sz="2400" b="1" u="sng" noProof="0" dirty="0">
                <a:solidFill>
                  <a:schemeClr val="bg1"/>
                </a:solidFill>
              </a:endParaRPr>
            </a:p>
          </p:txBody>
        </p:sp>
      </p:grpSp>
      <p:sp>
        <p:nvSpPr>
          <p:cNvPr id="3" name="Date Placeholder 1">
            <a:extLst>
              <a:ext uri="{FF2B5EF4-FFF2-40B4-BE49-F238E27FC236}">
                <a16:creationId xmlns:a16="http://schemas.microsoft.com/office/drawing/2014/main" id="{B037E981-28AE-311F-00FB-60B42B6E339C}"/>
              </a:ext>
            </a:extLst>
          </p:cNvPr>
          <p:cNvSpPr>
            <a:spLocks noGrp="1"/>
          </p:cNvSpPr>
          <p:nvPr>
            <p:ph type="dt" sz="half" idx="10"/>
          </p:nvPr>
        </p:nvSpPr>
        <p:spPr bwMode="auto">
          <a:xfrm>
            <a:off x="3060435" y="6356351"/>
            <a:ext cx="1828144" cy="365125"/>
          </a:xfrm>
        </p:spPr>
        <p:txBody>
          <a:bodyPr/>
          <a:lstStyle/>
          <a:p>
            <a:pPr>
              <a:defRPr/>
            </a:pPr>
            <a:r>
              <a:rPr lang="en-US" noProof="0" dirty="0"/>
              <a:t>04/05/2026</a:t>
            </a:r>
          </a:p>
        </p:txBody>
      </p:sp>
      <p:sp>
        <p:nvSpPr>
          <p:cNvPr id="7" name="Footer Placeholder 2">
            <a:extLst>
              <a:ext uri="{FF2B5EF4-FFF2-40B4-BE49-F238E27FC236}">
                <a16:creationId xmlns:a16="http://schemas.microsoft.com/office/drawing/2014/main" id="{F6686657-1E2E-B4C4-82D4-811AC9802575}"/>
              </a:ext>
            </a:extLst>
          </p:cNvPr>
          <p:cNvSpPr>
            <a:spLocks noGrp="1"/>
          </p:cNvSpPr>
          <p:nvPr>
            <p:ph type="ftr" sz="quarter" idx="11"/>
          </p:nvPr>
        </p:nvSpPr>
        <p:spPr bwMode="auto">
          <a:xfrm>
            <a:off x="4888579" y="6356351"/>
            <a:ext cx="5720652" cy="365125"/>
          </a:xfrm>
        </p:spPr>
        <p:txBody>
          <a:bodyPr/>
          <a:lstStyle/>
          <a:p>
            <a:pPr>
              <a:defRPr/>
            </a:pPr>
            <a:r>
              <a:rPr lang="en-US" noProof="0" dirty="0"/>
              <a:t>D. Calzolari</a:t>
            </a:r>
          </a:p>
        </p:txBody>
      </p:sp>
    </p:spTree>
    <p:extLst>
      <p:ext uri="{BB962C8B-B14F-4D97-AF65-F5344CB8AC3E}">
        <p14:creationId xmlns:p14="http://schemas.microsoft.com/office/powerpoint/2010/main" val="41509262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95ABC374-5F4F-C25A-A2E5-17B0B86CD949}"/>
            </a:ext>
          </a:extLst>
        </p:cNvPr>
        <p:cNvGrpSpPr/>
        <p:nvPr/>
      </p:nvGrpSpPr>
      <p:grpSpPr bwMode="auto">
        <a:xfrm>
          <a:off x="0" y="0"/>
          <a:ext cx="0" cy="0"/>
          <a:chOff x="0" y="0"/>
          <a:chExt cx="0" cy="0"/>
        </a:xfrm>
      </p:grpSpPr>
      <p:sp>
        <p:nvSpPr>
          <p:cNvPr id="4" name="Title 1">
            <a:extLst>
              <a:ext uri="{FF2B5EF4-FFF2-40B4-BE49-F238E27FC236}">
                <a16:creationId xmlns:a16="http://schemas.microsoft.com/office/drawing/2014/main" id="{56C6D247-8C73-06BB-ED73-9A17F061FFDC}"/>
              </a:ext>
            </a:extLst>
          </p:cNvPr>
          <p:cNvSpPr>
            <a:spLocks noGrp="1"/>
          </p:cNvSpPr>
          <p:nvPr>
            <p:ph type="title"/>
          </p:nvPr>
        </p:nvSpPr>
        <p:spPr bwMode="auto">
          <a:xfrm>
            <a:off x="609600" y="233493"/>
            <a:ext cx="11463064" cy="715840"/>
          </a:xfrm>
        </p:spPr>
        <p:txBody>
          <a:bodyPr>
            <a:normAutofit/>
          </a:bodyPr>
          <a:lstStyle/>
          <a:p>
            <a:pPr>
              <a:defRPr/>
            </a:pPr>
            <a:r>
              <a:rPr lang="en-US" noProof="0" dirty="0"/>
              <a:t>Energy deposition in SC magnets: quenches</a:t>
            </a:r>
          </a:p>
        </p:txBody>
      </p:sp>
      <p:sp>
        <p:nvSpPr>
          <p:cNvPr id="6" name="Slide Number Placeholder 3">
            <a:extLst>
              <a:ext uri="{FF2B5EF4-FFF2-40B4-BE49-F238E27FC236}">
                <a16:creationId xmlns:a16="http://schemas.microsoft.com/office/drawing/2014/main" id="{B9391BA4-8508-DD4B-404F-B2784613AE37}"/>
              </a:ext>
            </a:extLst>
          </p:cNvPr>
          <p:cNvSpPr>
            <a:spLocks noGrp="1"/>
          </p:cNvSpPr>
          <p:nvPr>
            <p:ph type="sldNum" sz="quarter" idx="12"/>
          </p:nvPr>
        </p:nvSpPr>
        <p:spPr bwMode="auto"/>
        <p:txBody>
          <a:bodyPr/>
          <a:lstStyle/>
          <a:p>
            <a:pPr>
              <a:defRPr/>
            </a:pPr>
            <a:fld id="{8D6C380F-326D-3C40-9EE7-7FBAB0953422}" type="slidenum">
              <a:rPr lang="en-US" noProof="0" smtClean="0"/>
              <a:t>42</a:t>
            </a:fld>
            <a:endParaRPr lang="en-US" noProof="0" dirty="0"/>
          </a:p>
        </p:txBody>
      </p:sp>
      <p:sp>
        <p:nvSpPr>
          <p:cNvPr id="23" name="TextBox 22">
            <a:extLst>
              <a:ext uri="{FF2B5EF4-FFF2-40B4-BE49-F238E27FC236}">
                <a16:creationId xmlns:a16="http://schemas.microsoft.com/office/drawing/2014/main" id="{28A40468-CC42-DC1D-CD2F-469B9BFE1945}"/>
              </a:ext>
            </a:extLst>
          </p:cNvPr>
          <p:cNvSpPr txBox="1"/>
          <p:nvPr/>
        </p:nvSpPr>
        <p:spPr>
          <a:xfrm>
            <a:off x="623712" y="1278829"/>
            <a:ext cx="11031016" cy="707886"/>
          </a:xfrm>
          <a:prstGeom prst="rect">
            <a:avLst/>
          </a:prstGeom>
          <a:noFill/>
        </p:spPr>
        <p:txBody>
          <a:bodyPr wrap="square" rtlCol="0">
            <a:spAutoFit/>
          </a:bodyPr>
          <a:lstStyle/>
          <a:p>
            <a:pPr marL="342900" indent="-342900">
              <a:spcAft>
                <a:spcPts val="600"/>
              </a:spcAft>
              <a:buClr>
                <a:schemeClr val="accent4"/>
              </a:buClr>
              <a:buFont typeface="Wingdings" panose="05000000000000000000" pitchFamily="2" charset="2"/>
              <a:buChar char="§"/>
            </a:pPr>
            <a:r>
              <a:rPr lang="en-US" sz="2000" noProof="0" dirty="0"/>
              <a:t>Maximum temperature increase that LHC dipole coils can sustain without losing their superconducting (SC) state:</a:t>
            </a:r>
          </a:p>
        </p:txBody>
      </p:sp>
      <p:pic>
        <p:nvPicPr>
          <p:cNvPr id="2" name="Picture 1">
            <a:extLst>
              <a:ext uri="{FF2B5EF4-FFF2-40B4-BE49-F238E27FC236}">
                <a16:creationId xmlns:a16="http://schemas.microsoft.com/office/drawing/2014/main" id="{D3E7160E-5AA7-6D9B-D0BF-ED8951912A23}"/>
              </a:ext>
            </a:extLst>
          </p:cNvPr>
          <p:cNvPicPr>
            <a:picLocks noChangeAspect="1"/>
          </p:cNvPicPr>
          <p:nvPr/>
        </p:nvPicPr>
        <p:blipFill>
          <a:blip r:embed="rId2"/>
          <a:stretch>
            <a:fillRect/>
          </a:stretch>
        </p:blipFill>
        <p:spPr>
          <a:xfrm>
            <a:off x="854711" y="2152055"/>
            <a:ext cx="5169281" cy="3797225"/>
          </a:xfrm>
          <a:prstGeom prst="rect">
            <a:avLst/>
          </a:prstGeom>
        </p:spPr>
      </p:pic>
      <p:sp>
        <p:nvSpPr>
          <p:cNvPr id="3" name="TextBox 2">
            <a:extLst>
              <a:ext uri="{FF2B5EF4-FFF2-40B4-BE49-F238E27FC236}">
                <a16:creationId xmlns:a16="http://schemas.microsoft.com/office/drawing/2014/main" id="{43C3D6C3-7676-531E-DD4C-20281130B264}"/>
              </a:ext>
            </a:extLst>
          </p:cNvPr>
          <p:cNvSpPr txBox="1"/>
          <p:nvPr/>
        </p:nvSpPr>
        <p:spPr bwMode="auto">
          <a:xfrm>
            <a:off x="6139220" y="3177527"/>
            <a:ext cx="5169281" cy="2785378"/>
          </a:xfrm>
          <a:prstGeom prst="rect">
            <a:avLst/>
          </a:prstGeom>
          <a:noFill/>
        </p:spPr>
        <p:txBody>
          <a:bodyPr wrap="square" rtlCol="0">
            <a:spAutoFit/>
          </a:bodyPr>
          <a:lstStyle/>
          <a:p>
            <a:pPr marL="342900" indent="-342900">
              <a:spcAft>
                <a:spcPts val="600"/>
              </a:spcAft>
              <a:buClr>
                <a:schemeClr val="accent4"/>
              </a:buClr>
              <a:buFont typeface="Wingdings" panose="05000000000000000000" pitchFamily="2" charset="2"/>
              <a:buChar char="§"/>
            </a:pPr>
            <a:r>
              <a:rPr lang="en-US" sz="2000" noProof="0" dirty="0"/>
              <a:t>There are regions where the margin is a mere increase of 2 K</a:t>
            </a:r>
          </a:p>
          <a:p>
            <a:pPr marL="342900" indent="-342900">
              <a:spcAft>
                <a:spcPts val="600"/>
              </a:spcAft>
              <a:buClr>
                <a:schemeClr val="accent4"/>
              </a:buClr>
              <a:buFont typeface="Wingdings" panose="05000000000000000000" pitchFamily="2" charset="2"/>
              <a:buChar char="§"/>
            </a:pPr>
            <a:r>
              <a:rPr lang="en-US" sz="2000" noProof="0" dirty="0"/>
              <a:t>An instantaneous energy deposition of </a:t>
            </a:r>
            <a:r>
              <a:rPr lang="en-US" sz="2000" b="1" noProof="0" dirty="0">
                <a:solidFill>
                  <a:srgbClr val="FF0000"/>
                </a:solidFill>
              </a:rPr>
              <a:t>O(mJ/cm</a:t>
            </a:r>
            <a:r>
              <a:rPr lang="en-US" sz="2000" b="1" baseline="30000" noProof="0" dirty="0">
                <a:solidFill>
                  <a:srgbClr val="FF0000"/>
                </a:solidFill>
              </a:rPr>
              <a:t>3</a:t>
            </a:r>
            <a:r>
              <a:rPr lang="en-US" sz="2000" b="1" noProof="0" dirty="0">
                <a:solidFill>
                  <a:srgbClr val="FF0000"/>
                </a:solidFill>
              </a:rPr>
              <a:t>)</a:t>
            </a:r>
            <a:r>
              <a:rPr lang="en-US" sz="2000" noProof="0" dirty="0"/>
              <a:t> can lead to a quench</a:t>
            </a:r>
          </a:p>
          <a:p>
            <a:pPr marL="342900" indent="-342900">
              <a:spcAft>
                <a:spcPts val="600"/>
              </a:spcAft>
              <a:buClr>
                <a:schemeClr val="accent4"/>
              </a:buClr>
              <a:buFont typeface="Wingdings" panose="05000000000000000000" pitchFamily="2" charset="2"/>
              <a:buChar char="§"/>
            </a:pPr>
            <a:r>
              <a:rPr lang="en-US" sz="2000" noProof="0" dirty="0"/>
              <a:t>After a quench, it can take ~1/2 day to recover (cryogenics)</a:t>
            </a:r>
          </a:p>
          <a:p>
            <a:pPr marL="342900" indent="-342900">
              <a:spcAft>
                <a:spcPts val="600"/>
              </a:spcAft>
              <a:buClr>
                <a:schemeClr val="accent4"/>
              </a:buClr>
              <a:buFont typeface="Wingdings" panose="05000000000000000000" pitchFamily="2" charset="2"/>
              <a:buChar char="§"/>
            </a:pPr>
            <a:r>
              <a:rPr lang="en-US" sz="2000" noProof="0" dirty="0"/>
              <a:t>Systems are in place to protect SC magnets from quenching</a:t>
            </a:r>
          </a:p>
        </p:txBody>
      </p:sp>
      <p:sp>
        <p:nvSpPr>
          <p:cNvPr id="8" name="Date Placeholder 1">
            <a:extLst>
              <a:ext uri="{FF2B5EF4-FFF2-40B4-BE49-F238E27FC236}">
                <a16:creationId xmlns:a16="http://schemas.microsoft.com/office/drawing/2014/main" id="{6F82047C-4AEA-2069-96AC-CEA775FB44F8}"/>
              </a:ext>
            </a:extLst>
          </p:cNvPr>
          <p:cNvSpPr>
            <a:spLocks noGrp="1"/>
          </p:cNvSpPr>
          <p:nvPr>
            <p:ph type="dt" sz="half" idx="10"/>
          </p:nvPr>
        </p:nvSpPr>
        <p:spPr bwMode="auto">
          <a:xfrm>
            <a:off x="3060435" y="6356351"/>
            <a:ext cx="1828144" cy="365125"/>
          </a:xfrm>
        </p:spPr>
        <p:txBody>
          <a:bodyPr/>
          <a:lstStyle/>
          <a:p>
            <a:pPr>
              <a:defRPr/>
            </a:pPr>
            <a:r>
              <a:rPr lang="en-US" noProof="0" dirty="0"/>
              <a:t>04/05/2026</a:t>
            </a:r>
          </a:p>
        </p:txBody>
      </p:sp>
      <p:sp>
        <p:nvSpPr>
          <p:cNvPr id="9" name="Footer Placeholder 2">
            <a:extLst>
              <a:ext uri="{FF2B5EF4-FFF2-40B4-BE49-F238E27FC236}">
                <a16:creationId xmlns:a16="http://schemas.microsoft.com/office/drawing/2014/main" id="{EBC42E8E-4812-943F-D1D0-72B982F99DD7}"/>
              </a:ext>
            </a:extLst>
          </p:cNvPr>
          <p:cNvSpPr>
            <a:spLocks noGrp="1"/>
          </p:cNvSpPr>
          <p:nvPr>
            <p:ph type="ftr" sz="quarter" idx="11"/>
          </p:nvPr>
        </p:nvSpPr>
        <p:spPr bwMode="auto">
          <a:xfrm>
            <a:off x="4888579" y="6356351"/>
            <a:ext cx="5720652" cy="365125"/>
          </a:xfrm>
        </p:spPr>
        <p:txBody>
          <a:bodyPr/>
          <a:lstStyle/>
          <a:p>
            <a:pPr>
              <a:defRPr/>
            </a:pPr>
            <a:r>
              <a:rPr lang="en-US" noProof="0" dirty="0"/>
              <a:t>D. Calzolari</a:t>
            </a:r>
          </a:p>
        </p:txBody>
      </p:sp>
      <p:sp>
        <p:nvSpPr>
          <p:cNvPr id="10" name="TextBox 12">
            <a:extLst>
              <a:ext uri="{FF2B5EF4-FFF2-40B4-BE49-F238E27FC236}">
                <a16:creationId xmlns:a16="http://schemas.microsoft.com/office/drawing/2014/main" id="{3D28466A-13E9-5A23-91AC-A559F67AC151}"/>
              </a:ext>
            </a:extLst>
          </p:cNvPr>
          <p:cNvSpPr/>
          <p:nvPr/>
        </p:nvSpPr>
        <p:spPr>
          <a:xfrm>
            <a:off x="6672064" y="2354061"/>
            <a:ext cx="4320000" cy="456120"/>
          </a:xfrm>
          <a:prstGeom prst="rect">
            <a:avLst/>
          </a:prstGeom>
          <a:solidFill>
            <a:schemeClr val="lt1">
              <a:lumMod val="85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457200">
              <a:lnSpc>
                <a:spcPct val="100000"/>
              </a:lnSpc>
            </a:pPr>
            <a:r>
              <a:rPr lang="en-US" sz="2400" b="1" u="none" strike="noStrike" noProof="0" dirty="0">
                <a:solidFill>
                  <a:srgbClr val="448FC8"/>
                </a:solidFill>
                <a:effectLst/>
                <a:uFillTx/>
                <a:latin typeface="Calibri"/>
              </a:rPr>
              <a:t>Figure of merit: </a:t>
            </a:r>
            <a:r>
              <a:rPr lang="en-US" sz="2400" b="1" noProof="0" dirty="0">
                <a:solidFill>
                  <a:srgbClr val="448FC8"/>
                </a:solidFill>
                <a:latin typeface="Calibri"/>
              </a:rPr>
              <a:t>Heat deposition</a:t>
            </a:r>
            <a:endParaRPr lang="en-US" sz="2400" b="1" u="none" strike="noStrike" noProof="0" dirty="0">
              <a:solidFill>
                <a:srgbClr val="448FC8"/>
              </a:solidFill>
              <a:effectLst/>
              <a:uFillTx/>
              <a:latin typeface="Calibri"/>
            </a:endParaRPr>
          </a:p>
        </p:txBody>
      </p:sp>
    </p:spTree>
    <p:extLst>
      <p:ext uri="{BB962C8B-B14F-4D97-AF65-F5344CB8AC3E}">
        <p14:creationId xmlns:p14="http://schemas.microsoft.com/office/powerpoint/2010/main" val="25413212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0A113035-6231-36EA-244F-8A388E10F6A8}"/>
            </a:ext>
          </a:extLst>
        </p:cNvPr>
        <p:cNvGrpSpPr/>
        <p:nvPr/>
      </p:nvGrpSpPr>
      <p:grpSpPr bwMode="auto">
        <a:xfrm>
          <a:off x="0" y="0"/>
          <a:ext cx="0" cy="0"/>
          <a:chOff x="0" y="0"/>
          <a:chExt cx="0" cy="0"/>
        </a:xfrm>
      </p:grpSpPr>
      <p:sp>
        <p:nvSpPr>
          <p:cNvPr id="4" name="Title 1">
            <a:extLst>
              <a:ext uri="{FF2B5EF4-FFF2-40B4-BE49-F238E27FC236}">
                <a16:creationId xmlns:a16="http://schemas.microsoft.com/office/drawing/2014/main" id="{5F04F4D4-F050-0249-BC59-3143D8FB1BA1}"/>
              </a:ext>
            </a:extLst>
          </p:cNvPr>
          <p:cNvSpPr>
            <a:spLocks noGrp="1"/>
          </p:cNvSpPr>
          <p:nvPr>
            <p:ph type="title"/>
          </p:nvPr>
        </p:nvSpPr>
        <p:spPr bwMode="auto">
          <a:xfrm>
            <a:off x="609600" y="233493"/>
            <a:ext cx="11463064" cy="715840"/>
          </a:xfrm>
        </p:spPr>
        <p:txBody>
          <a:bodyPr>
            <a:normAutofit/>
          </a:bodyPr>
          <a:lstStyle/>
          <a:p>
            <a:pPr>
              <a:defRPr/>
            </a:pPr>
            <a:r>
              <a:rPr lang="en-US" noProof="0" dirty="0"/>
              <a:t>Material degradation from TID</a:t>
            </a:r>
          </a:p>
        </p:txBody>
      </p:sp>
      <p:sp>
        <p:nvSpPr>
          <p:cNvPr id="6" name="Slide Number Placeholder 3">
            <a:extLst>
              <a:ext uri="{FF2B5EF4-FFF2-40B4-BE49-F238E27FC236}">
                <a16:creationId xmlns:a16="http://schemas.microsoft.com/office/drawing/2014/main" id="{418A60B3-CEE3-23CF-87D4-5A99DFBDD95E}"/>
              </a:ext>
            </a:extLst>
          </p:cNvPr>
          <p:cNvSpPr>
            <a:spLocks noGrp="1"/>
          </p:cNvSpPr>
          <p:nvPr>
            <p:ph type="sldNum" sz="quarter" idx="12"/>
          </p:nvPr>
        </p:nvSpPr>
        <p:spPr bwMode="auto"/>
        <p:txBody>
          <a:bodyPr/>
          <a:lstStyle/>
          <a:p>
            <a:pPr>
              <a:defRPr/>
            </a:pPr>
            <a:fld id="{8D6C380F-326D-3C40-9EE7-7FBAB0953422}" type="slidenum">
              <a:rPr lang="en-US" noProof="0" smtClean="0"/>
              <a:t>43</a:t>
            </a:fld>
            <a:endParaRPr lang="en-US" noProof="0" dirty="0"/>
          </a:p>
        </p:txBody>
      </p:sp>
      <p:grpSp>
        <p:nvGrpSpPr>
          <p:cNvPr id="13" name="Group 12">
            <a:extLst>
              <a:ext uri="{FF2B5EF4-FFF2-40B4-BE49-F238E27FC236}">
                <a16:creationId xmlns:a16="http://schemas.microsoft.com/office/drawing/2014/main" id="{396E42AA-0BB3-7359-4894-6061378B3897}"/>
              </a:ext>
            </a:extLst>
          </p:cNvPr>
          <p:cNvGrpSpPr/>
          <p:nvPr/>
        </p:nvGrpSpPr>
        <p:grpSpPr>
          <a:xfrm>
            <a:off x="623712" y="1278829"/>
            <a:ext cx="8208592" cy="1092118"/>
            <a:chOff x="623712" y="1278829"/>
            <a:chExt cx="8208592" cy="1092118"/>
          </a:xfrm>
        </p:grpSpPr>
        <p:sp>
          <p:nvSpPr>
            <p:cNvPr id="23" name="TextBox 22">
              <a:extLst>
                <a:ext uri="{FF2B5EF4-FFF2-40B4-BE49-F238E27FC236}">
                  <a16:creationId xmlns:a16="http://schemas.microsoft.com/office/drawing/2014/main" id="{7510E7FD-0217-66DE-EFEF-86F26903558E}"/>
                </a:ext>
              </a:extLst>
            </p:cNvPr>
            <p:cNvSpPr txBox="1"/>
            <p:nvPr/>
          </p:nvSpPr>
          <p:spPr>
            <a:xfrm>
              <a:off x="623712" y="1278829"/>
              <a:ext cx="8208592" cy="707886"/>
            </a:xfrm>
            <a:prstGeom prst="rect">
              <a:avLst/>
            </a:prstGeom>
            <a:noFill/>
          </p:spPr>
          <p:txBody>
            <a:bodyPr wrap="square" rtlCol="0">
              <a:spAutoFit/>
            </a:bodyPr>
            <a:lstStyle/>
            <a:p>
              <a:pPr marL="342900" indent="-342900">
                <a:spcAft>
                  <a:spcPts val="600"/>
                </a:spcAft>
                <a:buClr>
                  <a:schemeClr val="accent4"/>
                </a:buClr>
                <a:buFont typeface="Wingdings" panose="05000000000000000000" pitchFamily="2" charset="2"/>
                <a:buChar char="§"/>
              </a:pPr>
              <a:r>
                <a:rPr lang="en-US" sz="2000" noProof="0" dirty="0"/>
                <a:t>A key observable linked to energy deposition is the </a:t>
              </a:r>
              <a:r>
                <a:rPr lang="en-US" sz="2000" b="1" noProof="0" dirty="0"/>
                <a:t>Total Ionizing Dose (TID)</a:t>
              </a:r>
              <a:r>
                <a:rPr lang="en-US" sz="2000" noProof="0" dirty="0"/>
                <a:t>, i.e., the energy deposition per unit material mass: </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1892E46-EC50-EB35-E85B-3E8B690E38B1}"/>
                    </a:ext>
                  </a:extLst>
                </p:cNvPr>
                <p:cNvSpPr txBox="1"/>
                <p:nvPr/>
              </p:nvSpPr>
              <p:spPr>
                <a:xfrm>
                  <a:off x="1323326" y="2039510"/>
                  <a:ext cx="4086953" cy="331437"/>
                </a:xfrm>
                <a:prstGeom prst="rect">
                  <a:avLst/>
                </a:prstGeom>
                <a:noFill/>
              </p:spPr>
              <p:txBody>
                <a:bodyPr wrap="none" lIns="0" tIns="0" rIns="0" bIns="0" rtlCol="0">
                  <a:spAutoFit/>
                </a:bodyPr>
                <a:lstStyle/>
                <a:p>
                  <a14:m>
                    <m:oMath xmlns:m="http://schemas.openxmlformats.org/officeDocument/2006/math">
                      <m:r>
                        <a:rPr lang="en-US" sz="2000" b="0" i="1" noProof="0" smtClean="0">
                          <a:solidFill>
                            <a:srgbClr val="FF0000"/>
                          </a:solidFill>
                          <a:latin typeface="Cambria Math" panose="02040503050406030204" pitchFamily="18" charset="0"/>
                        </a:rPr>
                        <m:t>𝑇𝐼𝐷</m:t>
                      </m:r>
                      <m:r>
                        <a:rPr lang="en-US" sz="2000" b="0" i="1" noProof="0" smtClean="0">
                          <a:solidFill>
                            <a:srgbClr val="FF0000"/>
                          </a:solidFill>
                          <a:latin typeface="Cambria Math" panose="02040503050406030204" pitchFamily="18" charset="0"/>
                        </a:rPr>
                        <m:t>= </m:t>
                      </m:r>
                      <m:f>
                        <m:fPr>
                          <m:type m:val="lin"/>
                          <m:ctrlPr>
                            <a:rPr lang="en-US" sz="2000" b="0" i="1" noProof="0" smtClean="0">
                              <a:solidFill>
                                <a:srgbClr val="FF0000"/>
                              </a:solidFill>
                              <a:latin typeface="Cambria Math" panose="02040503050406030204" pitchFamily="18" charset="0"/>
                            </a:rPr>
                          </m:ctrlPr>
                        </m:fPr>
                        <m:num>
                          <m:sSub>
                            <m:sSubPr>
                              <m:ctrlPr>
                                <a:rPr lang="en-US" sz="2000" b="0" i="1" noProof="0" smtClean="0">
                                  <a:solidFill>
                                    <a:srgbClr val="FF0000"/>
                                  </a:solidFill>
                                  <a:latin typeface="Cambria Math" panose="02040503050406030204" pitchFamily="18" charset="0"/>
                                </a:rPr>
                              </m:ctrlPr>
                            </m:sSubPr>
                            <m:e>
                              <m:r>
                                <a:rPr lang="en-US" sz="2000" b="0" i="1" noProof="0" smtClean="0">
                                  <a:solidFill>
                                    <a:srgbClr val="FF0000"/>
                                  </a:solidFill>
                                  <a:latin typeface="Cambria Math" panose="02040503050406030204" pitchFamily="18" charset="0"/>
                                </a:rPr>
                                <m:t>𝐸</m:t>
                              </m:r>
                            </m:e>
                            <m:sub>
                              <m:r>
                                <a:rPr lang="en-US" sz="2000" b="0" i="1" noProof="0" smtClean="0">
                                  <a:solidFill>
                                    <a:srgbClr val="FF0000"/>
                                  </a:solidFill>
                                  <a:latin typeface="Cambria Math" panose="02040503050406030204" pitchFamily="18" charset="0"/>
                                </a:rPr>
                                <m:t>𝑑𝑒𝑝</m:t>
                              </m:r>
                            </m:sub>
                          </m:sSub>
                        </m:num>
                        <m:den>
                          <m:r>
                            <a:rPr lang="en-US" sz="2000" b="0" i="1" noProof="0" smtClean="0">
                              <a:solidFill>
                                <a:srgbClr val="FF0000"/>
                              </a:solidFill>
                              <a:latin typeface="Cambria Math" panose="02040503050406030204" pitchFamily="18" charset="0"/>
                            </a:rPr>
                            <m:t>𝑀</m:t>
                          </m:r>
                        </m:den>
                      </m:f>
                    </m:oMath>
                  </a14:m>
                  <a:r>
                    <a:rPr lang="en-US" sz="2000" noProof="0" dirty="0"/>
                    <a:t>, in units of </a:t>
                  </a:r>
                  <a:r>
                    <a:rPr lang="en-US" sz="2000" noProof="0" dirty="0">
                      <a:solidFill>
                        <a:srgbClr val="FF0000"/>
                      </a:solidFill>
                    </a:rPr>
                    <a:t>Gy = J/kg</a:t>
                  </a:r>
                </a:p>
              </p:txBody>
            </p:sp>
          </mc:Choice>
          <mc:Fallback xmlns="">
            <p:sp>
              <p:nvSpPr>
                <p:cNvPr id="12" name="TextBox 11">
                  <a:extLst>
                    <a:ext uri="{FF2B5EF4-FFF2-40B4-BE49-F238E27FC236}">
                      <a16:creationId xmlns:a16="http://schemas.microsoft.com/office/drawing/2014/main" id="{51892E46-EC50-EB35-E85B-3E8B690E38B1}"/>
                    </a:ext>
                  </a:extLst>
                </p:cNvPr>
                <p:cNvSpPr txBox="1">
                  <a:spLocks noRot="1" noChangeAspect="1" noMove="1" noResize="1" noEditPoints="1" noAdjustHandles="1" noChangeArrowheads="1" noChangeShapeType="1" noTextEdit="1"/>
                </p:cNvSpPr>
                <p:nvPr/>
              </p:nvSpPr>
              <p:spPr>
                <a:xfrm>
                  <a:off x="1323326" y="2039510"/>
                  <a:ext cx="4086953" cy="331437"/>
                </a:xfrm>
                <a:prstGeom prst="rect">
                  <a:avLst/>
                </a:prstGeom>
                <a:blipFill>
                  <a:blip r:embed="rId2"/>
                  <a:stretch>
                    <a:fillRect l="-2086" t="-155556" r="-2981" b="-225926"/>
                  </a:stretch>
                </a:blipFill>
              </p:spPr>
              <p:txBody>
                <a:bodyPr/>
                <a:lstStyle/>
                <a:p>
                  <a:r>
                    <a:rPr lang="en-GB">
                      <a:noFill/>
                    </a:rPr>
                    <a:t> </a:t>
                  </a:r>
                </a:p>
              </p:txBody>
            </p:sp>
          </mc:Fallback>
        </mc:AlternateContent>
      </p:grpSp>
      <p:sp>
        <p:nvSpPr>
          <p:cNvPr id="15" name="TextBox 14">
            <a:extLst>
              <a:ext uri="{FF2B5EF4-FFF2-40B4-BE49-F238E27FC236}">
                <a16:creationId xmlns:a16="http://schemas.microsoft.com/office/drawing/2014/main" id="{B9377F9D-5799-7883-31FF-621D93BD3188}"/>
              </a:ext>
            </a:extLst>
          </p:cNvPr>
          <p:cNvSpPr txBox="1"/>
          <p:nvPr/>
        </p:nvSpPr>
        <p:spPr bwMode="auto">
          <a:xfrm>
            <a:off x="609600" y="2423742"/>
            <a:ext cx="8208592" cy="1708160"/>
          </a:xfrm>
          <a:prstGeom prst="rect">
            <a:avLst/>
          </a:prstGeom>
          <a:noFill/>
        </p:spPr>
        <p:txBody>
          <a:bodyPr wrap="square" rtlCol="0">
            <a:spAutoFit/>
          </a:bodyPr>
          <a:lstStyle/>
          <a:p>
            <a:pPr marL="342900" indent="-342900">
              <a:spcAft>
                <a:spcPts val="600"/>
              </a:spcAft>
              <a:buClr>
                <a:schemeClr val="accent4"/>
              </a:buClr>
              <a:buFont typeface="Wingdings" panose="05000000000000000000" pitchFamily="2" charset="2"/>
              <a:buChar char="§"/>
            </a:pPr>
            <a:r>
              <a:rPr lang="en-US" sz="2000" noProof="0" dirty="0"/>
              <a:t>TID can alter the mechanical, electrical, and optical material properties of </a:t>
            </a:r>
            <a:r>
              <a:rPr lang="en-US" sz="2000" b="1" noProof="0" dirty="0"/>
              <a:t>organic materials</a:t>
            </a:r>
            <a:r>
              <a:rPr lang="en-US" sz="2000" noProof="0" dirty="0"/>
              <a:t>, compromising the integrity and the functioning of the accelerator equipment</a:t>
            </a:r>
          </a:p>
          <a:p>
            <a:pPr marL="342900" indent="-342900">
              <a:spcAft>
                <a:spcPts val="600"/>
              </a:spcAft>
              <a:buClr>
                <a:schemeClr val="accent4"/>
              </a:buClr>
              <a:buFont typeface="Wingdings" panose="05000000000000000000" pitchFamily="2" charset="2"/>
              <a:buChar char="§"/>
            </a:pPr>
            <a:r>
              <a:rPr lang="en-US" sz="2000" noProof="0" dirty="0"/>
              <a:t>Damage to magnets coils and insulation is particularly critical, but TID affects also cables, lubricants, etc.</a:t>
            </a:r>
          </a:p>
        </p:txBody>
      </p:sp>
      <p:grpSp>
        <p:nvGrpSpPr>
          <p:cNvPr id="17" name="Group 16">
            <a:extLst>
              <a:ext uri="{FF2B5EF4-FFF2-40B4-BE49-F238E27FC236}">
                <a16:creationId xmlns:a16="http://schemas.microsoft.com/office/drawing/2014/main" id="{9662329C-4859-A0A9-D745-7E5E9F05BAC4}"/>
              </a:ext>
            </a:extLst>
          </p:cNvPr>
          <p:cNvGrpSpPr/>
          <p:nvPr/>
        </p:nvGrpSpPr>
        <p:grpSpPr>
          <a:xfrm>
            <a:off x="5961512" y="4497459"/>
            <a:ext cx="3158130" cy="1724561"/>
            <a:chOff x="5961512" y="4497459"/>
            <a:chExt cx="3158130" cy="1724561"/>
          </a:xfrm>
        </p:grpSpPr>
        <p:pic>
          <p:nvPicPr>
            <p:cNvPr id="9" name="Picture 7">
              <a:extLst>
                <a:ext uri="{FF2B5EF4-FFF2-40B4-BE49-F238E27FC236}">
                  <a16:creationId xmlns:a16="http://schemas.microsoft.com/office/drawing/2014/main" id="{4E2F8B79-4181-C96C-D7F3-A1DA95752B24}"/>
                </a:ext>
              </a:extLst>
            </p:cNvPr>
            <p:cNvPicPr/>
            <p:nvPr/>
          </p:nvPicPr>
          <p:blipFill>
            <a:blip r:embed="rId3"/>
            <a:srcRect b="15100"/>
            <a:stretch/>
          </p:blipFill>
          <p:spPr>
            <a:xfrm>
              <a:off x="5989744" y="4497459"/>
              <a:ext cx="3011040" cy="1491840"/>
            </a:xfrm>
            <a:prstGeom prst="rect">
              <a:avLst/>
            </a:prstGeom>
            <a:ln w="0">
              <a:noFill/>
            </a:ln>
            <a:effectLst/>
          </p:spPr>
        </p:pic>
        <p:sp>
          <p:nvSpPr>
            <p:cNvPr id="16" name="TextBox 15">
              <a:extLst>
                <a:ext uri="{FF2B5EF4-FFF2-40B4-BE49-F238E27FC236}">
                  <a16:creationId xmlns:a16="http://schemas.microsoft.com/office/drawing/2014/main" id="{C4D0321B-1CE6-A9ED-1148-FC30E9E91BF5}"/>
                </a:ext>
              </a:extLst>
            </p:cNvPr>
            <p:cNvSpPr txBox="1"/>
            <p:nvPr/>
          </p:nvSpPr>
          <p:spPr>
            <a:xfrm>
              <a:off x="5961512" y="5991188"/>
              <a:ext cx="3158130" cy="230832"/>
            </a:xfrm>
            <a:prstGeom prst="rect">
              <a:avLst/>
            </a:prstGeom>
            <a:noFill/>
          </p:spPr>
          <p:txBody>
            <a:bodyPr wrap="square" rtlCol="0">
              <a:spAutoFit/>
            </a:bodyPr>
            <a:lstStyle/>
            <a:p>
              <a:r>
                <a:rPr lang="en-US" sz="900" b="1" noProof="0" dirty="0"/>
                <a:t>LEP damage to cables and magnet insulation (</a:t>
              </a:r>
              <a:r>
                <a:rPr lang="en-US" sz="900" b="1" noProof="0" dirty="0">
                  <a:hlinkClick r:id="rId4"/>
                </a:rPr>
                <a:t>NIM B</a:t>
              </a:r>
              <a:r>
                <a:rPr lang="en-US" sz="900" b="1" noProof="0" dirty="0"/>
                <a:t>)</a:t>
              </a:r>
            </a:p>
          </p:txBody>
        </p:sp>
      </p:grpSp>
      <p:grpSp>
        <p:nvGrpSpPr>
          <p:cNvPr id="19" name="Group 18">
            <a:extLst>
              <a:ext uri="{FF2B5EF4-FFF2-40B4-BE49-F238E27FC236}">
                <a16:creationId xmlns:a16="http://schemas.microsoft.com/office/drawing/2014/main" id="{B55BDBE9-317C-EE66-28C6-6A7DF7D2FF3C}"/>
              </a:ext>
            </a:extLst>
          </p:cNvPr>
          <p:cNvGrpSpPr/>
          <p:nvPr/>
        </p:nvGrpSpPr>
        <p:grpSpPr>
          <a:xfrm>
            <a:off x="710590" y="4629015"/>
            <a:ext cx="4699689" cy="1477589"/>
            <a:chOff x="710590" y="4629015"/>
            <a:chExt cx="4699689" cy="1477589"/>
          </a:xfrm>
        </p:grpSpPr>
        <p:pic>
          <p:nvPicPr>
            <p:cNvPr id="8" name="Picture 11">
              <a:extLst>
                <a:ext uri="{FF2B5EF4-FFF2-40B4-BE49-F238E27FC236}">
                  <a16:creationId xmlns:a16="http://schemas.microsoft.com/office/drawing/2014/main" id="{578171E4-5676-726B-C943-3705127B808A}"/>
                </a:ext>
              </a:extLst>
            </p:cNvPr>
            <p:cNvPicPr>
              <a:picLocks noChangeAspect="1"/>
            </p:cNvPicPr>
            <p:nvPr/>
          </p:nvPicPr>
          <p:blipFill>
            <a:blip r:embed="rId5"/>
            <a:stretch/>
          </p:blipFill>
          <p:spPr>
            <a:xfrm>
              <a:off x="710590" y="4629015"/>
              <a:ext cx="4699689" cy="1477589"/>
            </a:xfrm>
            <a:prstGeom prst="rect">
              <a:avLst/>
            </a:prstGeom>
            <a:ln w="0">
              <a:noFill/>
            </a:ln>
            <a:effectLst/>
          </p:spPr>
        </p:pic>
        <p:sp>
          <p:nvSpPr>
            <p:cNvPr id="18" name="TextBox 49">
              <a:extLst>
                <a:ext uri="{FF2B5EF4-FFF2-40B4-BE49-F238E27FC236}">
                  <a16:creationId xmlns:a16="http://schemas.microsoft.com/office/drawing/2014/main" id="{3C50602F-F6A0-7236-1172-FF20B6817CEE}"/>
                </a:ext>
              </a:extLst>
            </p:cNvPr>
            <p:cNvSpPr/>
            <p:nvPr/>
          </p:nvSpPr>
          <p:spPr>
            <a:xfrm>
              <a:off x="710590" y="4631938"/>
              <a:ext cx="1891393" cy="244767"/>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000" i="1" spc="-1" noProof="0" dirty="0">
                  <a:solidFill>
                    <a:schemeClr val="dk2"/>
                  </a:solidFill>
                  <a:latin typeface="Arial"/>
                  <a:ea typeface="Arial"/>
                </a:rPr>
                <a:t>Grease, lubricants (</a:t>
              </a:r>
              <a:r>
                <a:rPr lang="en-US" sz="1000" b="0" i="1" strike="noStrike" spc="-1" noProof="0" dirty="0">
                  <a:solidFill>
                    <a:schemeClr val="dk2"/>
                  </a:solidFill>
                  <a:latin typeface="Arial"/>
                  <a:ea typeface="Arial"/>
                </a:rPr>
                <a:t>M. Ferrari)</a:t>
              </a:r>
              <a:endParaRPr lang="en-US" sz="1000" b="0" strike="noStrike" spc="-1" noProof="0" dirty="0">
                <a:solidFill>
                  <a:srgbClr val="000000"/>
                </a:solidFill>
                <a:latin typeface="Arial"/>
              </a:endParaRPr>
            </a:p>
          </p:txBody>
        </p:sp>
      </p:grpSp>
      <p:grpSp>
        <p:nvGrpSpPr>
          <p:cNvPr id="21" name="Group 20">
            <a:extLst>
              <a:ext uri="{FF2B5EF4-FFF2-40B4-BE49-F238E27FC236}">
                <a16:creationId xmlns:a16="http://schemas.microsoft.com/office/drawing/2014/main" id="{0D54784F-13CF-FB3E-2478-F0AE08424EB1}"/>
              </a:ext>
            </a:extLst>
          </p:cNvPr>
          <p:cNvGrpSpPr/>
          <p:nvPr/>
        </p:nvGrpSpPr>
        <p:grpSpPr>
          <a:xfrm>
            <a:off x="9479261" y="1188923"/>
            <a:ext cx="2002149" cy="4917681"/>
            <a:chOff x="9479261" y="1188923"/>
            <a:chExt cx="2002149" cy="4917681"/>
          </a:xfrm>
        </p:grpSpPr>
        <p:pic>
          <p:nvPicPr>
            <p:cNvPr id="10" name="Picture 12">
              <a:extLst>
                <a:ext uri="{FF2B5EF4-FFF2-40B4-BE49-F238E27FC236}">
                  <a16:creationId xmlns:a16="http://schemas.microsoft.com/office/drawing/2014/main" id="{B3A1E95D-CFD4-7876-E42D-776E7AF977DD}"/>
                </a:ext>
              </a:extLst>
            </p:cNvPr>
            <p:cNvPicPr/>
            <p:nvPr/>
          </p:nvPicPr>
          <p:blipFill>
            <a:blip r:embed="rId6"/>
            <a:stretch/>
          </p:blipFill>
          <p:spPr>
            <a:xfrm>
              <a:off x="9479261" y="1433690"/>
              <a:ext cx="2002149" cy="4672914"/>
            </a:xfrm>
            <a:prstGeom prst="rect">
              <a:avLst/>
            </a:prstGeom>
            <a:ln w="0">
              <a:noFill/>
            </a:ln>
            <a:effectLst/>
          </p:spPr>
        </p:pic>
        <p:sp>
          <p:nvSpPr>
            <p:cNvPr id="20" name="TextBox 49">
              <a:extLst>
                <a:ext uri="{FF2B5EF4-FFF2-40B4-BE49-F238E27FC236}">
                  <a16:creationId xmlns:a16="http://schemas.microsoft.com/office/drawing/2014/main" id="{C525FBE7-CBD6-8875-F9D5-B7CF110E5FB3}"/>
                </a:ext>
              </a:extLst>
            </p:cNvPr>
            <p:cNvSpPr/>
            <p:nvPr/>
          </p:nvSpPr>
          <p:spPr bwMode="auto">
            <a:xfrm>
              <a:off x="9493373" y="1188923"/>
              <a:ext cx="1830735" cy="244767"/>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000" i="1" spc="-1" noProof="0" dirty="0">
                  <a:solidFill>
                    <a:schemeClr val="dk2"/>
                  </a:solidFill>
                  <a:latin typeface="Arial"/>
                  <a:ea typeface="Arial"/>
                </a:rPr>
                <a:t>Magnet insulation (P. Fessia)</a:t>
              </a:r>
              <a:endParaRPr lang="en-US" sz="1000" b="0" strike="noStrike" spc="-1" noProof="0" dirty="0">
                <a:solidFill>
                  <a:srgbClr val="000000"/>
                </a:solidFill>
                <a:latin typeface="Arial"/>
              </a:endParaRPr>
            </a:p>
          </p:txBody>
        </p:sp>
      </p:grpSp>
      <p:sp>
        <p:nvSpPr>
          <p:cNvPr id="3" name="TextBox 12">
            <a:extLst>
              <a:ext uri="{FF2B5EF4-FFF2-40B4-BE49-F238E27FC236}">
                <a16:creationId xmlns:a16="http://schemas.microsoft.com/office/drawing/2014/main" id="{BB95581E-9B4D-9CB7-11DA-EE5FE8CDE036}"/>
              </a:ext>
            </a:extLst>
          </p:cNvPr>
          <p:cNvSpPr/>
          <p:nvPr/>
        </p:nvSpPr>
        <p:spPr bwMode="auto">
          <a:xfrm>
            <a:off x="1329111" y="4151208"/>
            <a:ext cx="3391242" cy="456120"/>
          </a:xfrm>
          <a:prstGeom prst="rect">
            <a:avLst/>
          </a:prstGeom>
          <a:solidFill>
            <a:schemeClr val="lt1">
              <a:lumMod val="85000"/>
            </a:schemeClr>
          </a:solid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457200">
              <a:lnSpc>
                <a:spcPct val="100000"/>
              </a:lnSpc>
            </a:pPr>
            <a:r>
              <a:rPr lang="en-US" sz="2400" b="1" u="none" strike="noStrike" noProof="0" dirty="0">
                <a:solidFill>
                  <a:srgbClr val="448FC8"/>
                </a:solidFill>
                <a:effectLst/>
                <a:uFillTx/>
                <a:latin typeface="Calibri"/>
              </a:rPr>
              <a:t>Figure of merit: </a:t>
            </a:r>
            <a:r>
              <a:rPr lang="en-US" sz="2400" b="1" noProof="0" dirty="0">
                <a:solidFill>
                  <a:srgbClr val="448FC8"/>
                </a:solidFill>
                <a:latin typeface="Calibri"/>
              </a:rPr>
              <a:t>Dose</a:t>
            </a:r>
            <a:endParaRPr lang="en-US" sz="2400" b="1" u="none" strike="noStrike" noProof="0" dirty="0">
              <a:solidFill>
                <a:srgbClr val="448FC8"/>
              </a:solidFill>
              <a:effectLst/>
              <a:uFillTx/>
              <a:latin typeface="Calibri"/>
            </a:endParaRPr>
          </a:p>
        </p:txBody>
      </p:sp>
      <p:sp>
        <p:nvSpPr>
          <p:cNvPr id="7" name="Date Placeholder 1">
            <a:extLst>
              <a:ext uri="{FF2B5EF4-FFF2-40B4-BE49-F238E27FC236}">
                <a16:creationId xmlns:a16="http://schemas.microsoft.com/office/drawing/2014/main" id="{F8A82AC9-62E3-8C6C-AE1F-5E2F6433CA10}"/>
              </a:ext>
            </a:extLst>
          </p:cNvPr>
          <p:cNvSpPr>
            <a:spLocks noGrp="1"/>
          </p:cNvSpPr>
          <p:nvPr>
            <p:ph type="dt" sz="half" idx="10"/>
          </p:nvPr>
        </p:nvSpPr>
        <p:spPr bwMode="auto">
          <a:xfrm>
            <a:off x="3060435" y="6356351"/>
            <a:ext cx="1828144" cy="365125"/>
          </a:xfrm>
        </p:spPr>
        <p:txBody>
          <a:bodyPr/>
          <a:lstStyle/>
          <a:p>
            <a:pPr>
              <a:defRPr/>
            </a:pPr>
            <a:r>
              <a:rPr lang="en-US" noProof="0" dirty="0"/>
              <a:t>04/05/2026</a:t>
            </a:r>
          </a:p>
        </p:txBody>
      </p:sp>
      <p:sp>
        <p:nvSpPr>
          <p:cNvPr id="11" name="Footer Placeholder 2">
            <a:extLst>
              <a:ext uri="{FF2B5EF4-FFF2-40B4-BE49-F238E27FC236}">
                <a16:creationId xmlns:a16="http://schemas.microsoft.com/office/drawing/2014/main" id="{1A230B09-C337-5C70-B92F-AD58B499D5C4}"/>
              </a:ext>
            </a:extLst>
          </p:cNvPr>
          <p:cNvSpPr>
            <a:spLocks noGrp="1"/>
          </p:cNvSpPr>
          <p:nvPr>
            <p:ph type="ftr" sz="quarter" idx="11"/>
          </p:nvPr>
        </p:nvSpPr>
        <p:spPr bwMode="auto">
          <a:xfrm>
            <a:off x="4888579" y="6356351"/>
            <a:ext cx="5720652" cy="365125"/>
          </a:xfrm>
        </p:spPr>
        <p:txBody>
          <a:bodyPr/>
          <a:lstStyle/>
          <a:p>
            <a:pPr>
              <a:defRPr/>
            </a:pPr>
            <a:r>
              <a:rPr lang="en-US" noProof="0" dirty="0"/>
              <a:t>D. Calzolari</a:t>
            </a:r>
          </a:p>
        </p:txBody>
      </p:sp>
    </p:spTree>
    <p:extLst>
      <p:ext uri="{BB962C8B-B14F-4D97-AF65-F5344CB8AC3E}">
        <p14:creationId xmlns:p14="http://schemas.microsoft.com/office/powerpoint/2010/main" val="25141797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964691CC-04DB-25F0-2FE3-03672758A5B3}"/>
            </a:ext>
          </a:extLst>
        </p:cNvPr>
        <p:cNvGrpSpPr/>
        <p:nvPr/>
      </p:nvGrpSpPr>
      <p:grpSpPr bwMode="auto">
        <a:xfrm>
          <a:off x="0" y="0"/>
          <a:ext cx="0" cy="0"/>
          <a:chOff x="0" y="0"/>
          <a:chExt cx="0" cy="0"/>
        </a:xfrm>
      </p:grpSpPr>
      <p:sp>
        <p:nvSpPr>
          <p:cNvPr id="4" name="Title 1">
            <a:extLst>
              <a:ext uri="{FF2B5EF4-FFF2-40B4-BE49-F238E27FC236}">
                <a16:creationId xmlns:a16="http://schemas.microsoft.com/office/drawing/2014/main" id="{86AFDA4B-D9A9-14ED-3520-C7BD50524044}"/>
              </a:ext>
            </a:extLst>
          </p:cNvPr>
          <p:cNvSpPr>
            <a:spLocks noGrp="1"/>
          </p:cNvSpPr>
          <p:nvPr>
            <p:ph type="title"/>
          </p:nvPr>
        </p:nvSpPr>
        <p:spPr bwMode="auto">
          <a:xfrm>
            <a:off x="609600" y="233493"/>
            <a:ext cx="11463064" cy="715840"/>
          </a:xfrm>
        </p:spPr>
        <p:txBody>
          <a:bodyPr>
            <a:normAutofit/>
          </a:bodyPr>
          <a:lstStyle/>
          <a:p>
            <a:pPr>
              <a:defRPr/>
            </a:pPr>
            <a:r>
              <a:rPr lang="en-US" noProof="0" dirty="0"/>
              <a:t>Displacement Damage (DD) and DPA</a:t>
            </a:r>
          </a:p>
        </p:txBody>
      </p:sp>
      <p:sp>
        <p:nvSpPr>
          <p:cNvPr id="6" name="Slide Number Placeholder 3">
            <a:extLst>
              <a:ext uri="{FF2B5EF4-FFF2-40B4-BE49-F238E27FC236}">
                <a16:creationId xmlns:a16="http://schemas.microsoft.com/office/drawing/2014/main" id="{AADADCD6-1706-10B9-5E20-BC5DE8FA8937}"/>
              </a:ext>
            </a:extLst>
          </p:cNvPr>
          <p:cNvSpPr>
            <a:spLocks noGrp="1"/>
          </p:cNvSpPr>
          <p:nvPr>
            <p:ph type="sldNum" sz="quarter" idx="12"/>
          </p:nvPr>
        </p:nvSpPr>
        <p:spPr bwMode="auto"/>
        <p:txBody>
          <a:bodyPr/>
          <a:lstStyle/>
          <a:p>
            <a:pPr>
              <a:defRPr/>
            </a:pPr>
            <a:fld id="{8D6C380F-326D-3C40-9EE7-7FBAB0953422}" type="slidenum">
              <a:rPr lang="en-US" noProof="0" smtClean="0"/>
              <a:t>44</a:t>
            </a:fld>
            <a:endParaRPr lang="en-US" noProof="0" dirty="0"/>
          </a:p>
        </p:txBody>
      </p:sp>
      <p:sp>
        <p:nvSpPr>
          <p:cNvPr id="23" name="TextBox 22">
            <a:extLst>
              <a:ext uri="{FF2B5EF4-FFF2-40B4-BE49-F238E27FC236}">
                <a16:creationId xmlns:a16="http://schemas.microsoft.com/office/drawing/2014/main" id="{AF763C95-4530-2249-085C-37511163A32B}"/>
              </a:ext>
            </a:extLst>
          </p:cNvPr>
          <p:cNvSpPr txBox="1"/>
          <p:nvPr/>
        </p:nvSpPr>
        <p:spPr>
          <a:xfrm>
            <a:off x="623712" y="1184265"/>
            <a:ext cx="8424616" cy="1092607"/>
          </a:xfrm>
          <a:prstGeom prst="rect">
            <a:avLst/>
          </a:prstGeom>
          <a:noFill/>
        </p:spPr>
        <p:txBody>
          <a:bodyPr wrap="square" rtlCol="0">
            <a:spAutoFit/>
          </a:bodyPr>
          <a:lstStyle/>
          <a:p>
            <a:pPr marL="342900" indent="-342900">
              <a:spcAft>
                <a:spcPts val="600"/>
              </a:spcAft>
              <a:buClr>
                <a:schemeClr val="accent4"/>
              </a:buClr>
              <a:buFont typeface="Wingdings" panose="05000000000000000000" pitchFamily="2" charset="2"/>
              <a:buChar char="§"/>
            </a:pPr>
            <a:r>
              <a:rPr lang="en-US" sz="2000" b="1" noProof="0" dirty="0">
                <a:solidFill>
                  <a:srgbClr val="FF0000"/>
                </a:solidFill>
              </a:rPr>
              <a:t>Non-Ionizing Energy Loss (NIEL) </a:t>
            </a:r>
            <a:r>
              <a:rPr lang="en-US" sz="2000" noProof="0" dirty="0"/>
              <a:t>can cause material damage by displacing atoms from their reference position in the lattice</a:t>
            </a:r>
          </a:p>
          <a:p>
            <a:pPr marL="342900" indent="-342900">
              <a:spcAft>
                <a:spcPts val="600"/>
              </a:spcAft>
              <a:buClr>
                <a:schemeClr val="accent4"/>
              </a:buClr>
              <a:buFont typeface="Wingdings" panose="05000000000000000000" pitchFamily="2" charset="2"/>
              <a:buChar char="§"/>
            </a:pPr>
            <a:r>
              <a:rPr lang="en-US" sz="2000" noProof="0" dirty="0"/>
              <a:t>Quantified by the </a:t>
            </a:r>
            <a:r>
              <a:rPr lang="en-US" sz="2000" b="1" noProof="0" dirty="0">
                <a:solidFill>
                  <a:srgbClr val="FF0000"/>
                </a:solidFill>
              </a:rPr>
              <a:t>Displacement Per Atom (DPA): </a:t>
            </a:r>
          </a:p>
        </p:txBody>
      </p:sp>
      <p:pic>
        <p:nvPicPr>
          <p:cNvPr id="2" name="Displacement-damage.jpg" descr="Displacement-damage.jpg">
            <a:extLst>
              <a:ext uri="{FF2B5EF4-FFF2-40B4-BE49-F238E27FC236}">
                <a16:creationId xmlns:a16="http://schemas.microsoft.com/office/drawing/2014/main" id="{C3906C97-0C24-FA48-B4A2-2F1F50CF19A5}"/>
              </a:ext>
            </a:extLst>
          </p:cNvPr>
          <p:cNvPicPr>
            <a:picLocks noChangeAspect="1"/>
          </p:cNvPicPr>
          <p:nvPr/>
        </p:nvPicPr>
        <p:blipFill>
          <a:blip r:embed="rId2"/>
          <a:stretch>
            <a:fillRect/>
          </a:stretch>
        </p:blipFill>
        <p:spPr>
          <a:xfrm>
            <a:off x="8954657" y="1069167"/>
            <a:ext cx="3103471" cy="2218597"/>
          </a:xfrm>
          <a:prstGeom prst="rect">
            <a:avLst/>
          </a:prstGeom>
          <a:ln w="12700" cap="flat">
            <a:noFill/>
            <a:miter lim="400000"/>
          </a:ln>
          <a:effectLst/>
        </p:spPr>
      </p:pic>
      <p:sp>
        <p:nvSpPr>
          <p:cNvPr id="3" name="TextBox 2">
            <a:extLst>
              <a:ext uri="{FF2B5EF4-FFF2-40B4-BE49-F238E27FC236}">
                <a16:creationId xmlns:a16="http://schemas.microsoft.com/office/drawing/2014/main" id="{934CBFFC-57B1-6B8B-7B5B-0D35F1D91847}"/>
              </a:ext>
            </a:extLst>
          </p:cNvPr>
          <p:cNvSpPr txBox="1"/>
          <p:nvPr/>
        </p:nvSpPr>
        <p:spPr>
          <a:xfrm>
            <a:off x="911424" y="2204864"/>
            <a:ext cx="7704536" cy="646331"/>
          </a:xfrm>
          <a:prstGeom prst="rect">
            <a:avLst/>
          </a:prstGeom>
          <a:noFill/>
        </p:spPr>
        <p:txBody>
          <a:bodyPr wrap="square" rtlCol="0">
            <a:spAutoFit/>
          </a:bodyPr>
          <a:lstStyle/>
          <a:p>
            <a:r>
              <a:rPr lang="en-US" i="1" noProof="0" dirty="0">
                <a:solidFill>
                  <a:srgbClr val="FF0000"/>
                </a:solidFill>
              </a:rPr>
              <a:t>Number of atomic displacements from the reference position in the lattice (e.g., DPA=0.1 means that ~10% of the atoms have been displaced)</a:t>
            </a:r>
          </a:p>
        </p:txBody>
      </p:sp>
      <p:graphicFrame>
        <p:nvGraphicFramePr>
          <p:cNvPr id="7" name="Table 6">
            <a:extLst>
              <a:ext uri="{FF2B5EF4-FFF2-40B4-BE49-F238E27FC236}">
                <a16:creationId xmlns:a16="http://schemas.microsoft.com/office/drawing/2014/main" id="{5FBA6324-2D10-AD1C-594B-0782EA233AD4}"/>
              </a:ext>
            </a:extLst>
          </p:cNvPr>
          <p:cNvGraphicFramePr>
            <a:graphicFrameLocks noGrp="1"/>
          </p:cNvGraphicFramePr>
          <p:nvPr>
            <p:extLst>
              <p:ext uri="{D42A27DB-BD31-4B8C-83A1-F6EECF244321}">
                <p14:modId xmlns:p14="http://schemas.microsoft.com/office/powerpoint/2010/main" val="2825196959"/>
              </p:ext>
            </p:extLst>
          </p:nvPr>
        </p:nvGraphicFramePr>
        <p:xfrm>
          <a:off x="364467" y="3777291"/>
          <a:ext cx="11463065" cy="2429854"/>
        </p:xfrm>
        <a:graphic>
          <a:graphicData uri="http://schemas.openxmlformats.org/drawingml/2006/table">
            <a:tbl>
              <a:tblPr firstRow="1" bandRow="1">
                <a:tableStyleId>{17292A2E-F333-43FB-9621-5CBBE7FDCDCB}</a:tableStyleId>
              </a:tblPr>
              <a:tblGrid>
                <a:gridCol w="2162338">
                  <a:extLst>
                    <a:ext uri="{9D8B030D-6E8A-4147-A177-3AD203B41FA5}">
                      <a16:colId xmlns:a16="http://schemas.microsoft.com/office/drawing/2014/main" val="1411758457"/>
                    </a:ext>
                  </a:extLst>
                </a:gridCol>
                <a:gridCol w="1009381">
                  <a:extLst>
                    <a:ext uri="{9D8B030D-6E8A-4147-A177-3AD203B41FA5}">
                      <a16:colId xmlns:a16="http://schemas.microsoft.com/office/drawing/2014/main" val="1484151269"/>
                    </a:ext>
                  </a:extLst>
                </a:gridCol>
                <a:gridCol w="1730368">
                  <a:extLst>
                    <a:ext uri="{9D8B030D-6E8A-4147-A177-3AD203B41FA5}">
                      <a16:colId xmlns:a16="http://schemas.microsoft.com/office/drawing/2014/main" val="813533334"/>
                    </a:ext>
                  </a:extLst>
                </a:gridCol>
                <a:gridCol w="1981574">
                  <a:extLst>
                    <a:ext uri="{9D8B030D-6E8A-4147-A177-3AD203B41FA5}">
                      <a16:colId xmlns:a16="http://schemas.microsoft.com/office/drawing/2014/main" val="1478302514"/>
                    </a:ext>
                  </a:extLst>
                </a:gridCol>
                <a:gridCol w="1342774">
                  <a:extLst>
                    <a:ext uri="{9D8B030D-6E8A-4147-A177-3AD203B41FA5}">
                      <a16:colId xmlns:a16="http://schemas.microsoft.com/office/drawing/2014/main" val="1068773114"/>
                    </a:ext>
                  </a:extLst>
                </a:gridCol>
                <a:gridCol w="1618315">
                  <a:extLst>
                    <a:ext uri="{9D8B030D-6E8A-4147-A177-3AD203B41FA5}">
                      <a16:colId xmlns:a16="http://schemas.microsoft.com/office/drawing/2014/main" val="305520487"/>
                    </a:ext>
                  </a:extLst>
                </a:gridCol>
                <a:gridCol w="1618315">
                  <a:extLst>
                    <a:ext uri="{9D8B030D-6E8A-4147-A177-3AD203B41FA5}">
                      <a16:colId xmlns:a16="http://schemas.microsoft.com/office/drawing/2014/main" val="1999080684"/>
                    </a:ext>
                  </a:extLst>
                </a:gridCol>
              </a:tblGrid>
              <a:tr h="357214">
                <a:tc>
                  <a:txBody>
                    <a:bodyPr/>
                    <a:lstStyle/>
                    <a:p>
                      <a:endParaRPr lang="en-US" sz="1400" noProof="0" dirty="0"/>
                    </a:p>
                  </a:txBody>
                  <a:tcPr/>
                </a:tc>
                <a:tc>
                  <a:txBody>
                    <a:bodyPr/>
                    <a:lstStyle/>
                    <a:p>
                      <a:pPr algn="ctr"/>
                      <a:r>
                        <a:rPr lang="en-US" sz="1400" noProof="0" dirty="0"/>
                        <a:t>SC type</a:t>
                      </a:r>
                    </a:p>
                  </a:txBody>
                  <a:tcPr/>
                </a:tc>
                <a:tc>
                  <a:txBody>
                    <a:bodyPr/>
                    <a:lstStyle/>
                    <a:p>
                      <a:pPr algn="ctr"/>
                      <a:r>
                        <a:rPr lang="en-US" sz="1400" noProof="0" dirty="0"/>
                        <a:t>Radiation</a:t>
                      </a:r>
                      <a:r>
                        <a:rPr lang="en-US" sz="1400" baseline="0" noProof="0" dirty="0"/>
                        <a:t> source</a:t>
                      </a:r>
                      <a:endParaRPr lang="en-US" sz="1400" noProof="0" dirty="0"/>
                    </a:p>
                  </a:txBody>
                  <a:tcPr/>
                </a:tc>
                <a:tc>
                  <a:txBody>
                    <a:bodyPr/>
                    <a:lstStyle/>
                    <a:p>
                      <a:pPr algn="ctr"/>
                      <a:r>
                        <a:rPr lang="en-US" sz="1400" noProof="0" dirty="0"/>
                        <a:t>Shielding inserts (Δr)</a:t>
                      </a:r>
                    </a:p>
                  </a:txBody>
                  <a:tcPr/>
                </a:tc>
                <a:tc>
                  <a:txBody>
                    <a:bodyPr/>
                    <a:lstStyle/>
                    <a:p>
                      <a:pPr algn="ctr"/>
                      <a:r>
                        <a:rPr lang="en-US" sz="1400" noProof="0" dirty="0"/>
                        <a:t>Scenario</a:t>
                      </a:r>
                    </a:p>
                  </a:txBody>
                  <a:tcPr/>
                </a:tc>
                <a:tc>
                  <a:txBody>
                    <a:bodyPr/>
                    <a:lstStyle/>
                    <a:p>
                      <a:pPr algn="ctr"/>
                      <a:r>
                        <a:rPr lang="en-US" sz="1400" noProof="0" dirty="0"/>
                        <a:t>DPA-NRT</a:t>
                      </a:r>
                    </a:p>
                  </a:txBody>
                  <a:tcPr/>
                </a:tc>
                <a:tc>
                  <a:txBody>
                    <a:bodyPr/>
                    <a:lstStyle/>
                    <a:p>
                      <a:pPr algn="ctr"/>
                      <a:r>
                        <a:rPr lang="en-US" sz="1400" noProof="0" dirty="0"/>
                        <a:t>Ionizing dose</a:t>
                      </a:r>
                    </a:p>
                  </a:txBody>
                  <a:tcPr/>
                </a:tc>
                <a:extLst>
                  <a:ext uri="{0D108BD9-81ED-4DB2-BD59-A6C34878D82A}">
                    <a16:rowId xmlns:a16="http://schemas.microsoft.com/office/drawing/2014/main" val="4205356224"/>
                  </a:ext>
                </a:extLst>
              </a:tr>
              <a:tr h="435572">
                <a:tc>
                  <a:txBody>
                    <a:bodyPr/>
                    <a:lstStyle/>
                    <a:p>
                      <a:r>
                        <a:rPr lang="en-US" sz="1400" b="1" noProof="0" dirty="0">
                          <a:solidFill>
                            <a:srgbClr val="FF0000"/>
                          </a:solidFill>
                        </a:rPr>
                        <a:t>HL-LHC</a:t>
                      </a:r>
                      <a:r>
                        <a:rPr lang="en-US" sz="1400" noProof="0" dirty="0"/>
                        <a:t> final focus</a:t>
                      </a:r>
                      <a:r>
                        <a:rPr lang="en-US" sz="1400" baseline="0" noProof="0" dirty="0"/>
                        <a:t>  quadrupoles</a:t>
                      </a:r>
                      <a:endParaRPr lang="en-US" sz="1400" noProof="0" dirty="0"/>
                    </a:p>
                  </a:txBody>
                  <a:tcPr/>
                </a:tc>
                <a:tc>
                  <a:txBody>
                    <a:bodyPr/>
                    <a:lstStyle/>
                    <a:p>
                      <a:pPr algn="ctr"/>
                      <a:r>
                        <a:rPr lang="en-US" sz="1400" noProof="0" dirty="0"/>
                        <a:t>Nb</a:t>
                      </a:r>
                      <a:r>
                        <a:rPr lang="en-US" sz="1400" baseline="-25000" noProof="0" dirty="0"/>
                        <a:t>3</a:t>
                      </a:r>
                      <a:r>
                        <a:rPr lang="en-US" sz="1400" noProof="0" dirty="0"/>
                        <a:t>Sn</a:t>
                      </a:r>
                    </a:p>
                  </a:txBody>
                  <a:tcPr/>
                </a:tc>
                <a:tc>
                  <a:txBody>
                    <a:bodyPr/>
                    <a:lstStyle/>
                    <a:p>
                      <a:pPr algn="ctr"/>
                      <a:r>
                        <a:rPr lang="en-US" sz="1400" noProof="0" dirty="0"/>
                        <a:t>Proton-proton collision debris</a:t>
                      </a:r>
                    </a:p>
                  </a:txBody>
                  <a:tcPr/>
                </a:tc>
                <a:tc>
                  <a:txBody>
                    <a:bodyPr/>
                    <a:lstStyle/>
                    <a:p>
                      <a:pPr algn="ctr"/>
                      <a:r>
                        <a:rPr lang="en-US" sz="1400" baseline="0" noProof="0" dirty="0"/>
                        <a:t>1.6 cm W-alloy</a:t>
                      </a:r>
                      <a:endParaRPr lang="en-US" sz="1400" noProof="0" dirty="0"/>
                    </a:p>
                  </a:txBody>
                  <a:tcPr/>
                </a:tc>
                <a:tc>
                  <a:txBody>
                    <a:bodyPr/>
                    <a:lstStyle/>
                    <a:p>
                      <a:pPr algn="ctr"/>
                      <a:r>
                        <a:rPr lang="en-US" sz="1400" noProof="0" dirty="0"/>
                        <a:t>3000</a:t>
                      </a:r>
                      <a:r>
                        <a:rPr lang="en-US" sz="1400" baseline="0" noProof="0" dirty="0"/>
                        <a:t> fb</a:t>
                      </a:r>
                      <a:r>
                        <a:rPr lang="en-US" sz="1400" baseline="30000" noProof="0" dirty="0"/>
                        <a:t>-1</a:t>
                      </a:r>
                    </a:p>
                    <a:p>
                      <a:pPr algn="ctr"/>
                      <a:r>
                        <a:rPr lang="en-US" sz="1400" baseline="0" noProof="0" dirty="0"/>
                        <a:t>(10 years)</a:t>
                      </a:r>
                      <a:endParaRPr lang="en-US" sz="1400" noProof="0" dirty="0"/>
                    </a:p>
                  </a:txBody>
                  <a:tcPr/>
                </a:tc>
                <a:tc>
                  <a:txBody>
                    <a:bodyPr/>
                    <a:lstStyle/>
                    <a:p>
                      <a:pPr algn="ctr"/>
                      <a:r>
                        <a:rPr lang="en-US" sz="1400" noProof="0" dirty="0"/>
                        <a:t>1.5x10</a:t>
                      </a:r>
                      <a:r>
                        <a:rPr lang="en-US" sz="1400" baseline="30000" noProof="0" dirty="0"/>
                        <a:t>-4</a:t>
                      </a:r>
                    </a:p>
                  </a:txBody>
                  <a:tcPr/>
                </a:tc>
                <a:tc>
                  <a:txBody>
                    <a:bodyPr/>
                    <a:lstStyle/>
                    <a:p>
                      <a:pPr algn="ctr"/>
                      <a:r>
                        <a:rPr lang="en-US" sz="1400" noProof="0" dirty="0"/>
                        <a:t>20-30</a:t>
                      </a:r>
                      <a:r>
                        <a:rPr lang="en-US" sz="1400" baseline="0" noProof="0" dirty="0"/>
                        <a:t> MGy</a:t>
                      </a:r>
                      <a:endParaRPr lang="en-US" sz="1400" noProof="0" dirty="0"/>
                    </a:p>
                  </a:txBody>
                  <a:tcPr/>
                </a:tc>
                <a:extLst>
                  <a:ext uri="{0D108BD9-81ED-4DB2-BD59-A6C34878D82A}">
                    <a16:rowId xmlns:a16="http://schemas.microsoft.com/office/drawing/2014/main" val="3657064650"/>
                  </a:ext>
                </a:extLst>
              </a:tr>
              <a:tr h="435572">
                <a:tc>
                  <a:txBody>
                    <a:bodyPr/>
                    <a:lstStyle/>
                    <a:p>
                      <a:r>
                        <a:rPr lang="en-US" sz="1400" b="1" noProof="0" dirty="0">
                          <a:solidFill>
                            <a:srgbClr val="FF0000"/>
                          </a:solidFill>
                        </a:rPr>
                        <a:t>FCC-hh</a:t>
                      </a:r>
                      <a:r>
                        <a:rPr lang="en-US" sz="1400" baseline="0" noProof="0" dirty="0"/>
                        <a:t> final focus quadrupoles</a:t>
                      </a:r>
                      <a:endParaRPr lang="en-US" sz="1400" noProof="0" dirty="0"/>
                    </a:p>
                  </a:txBody>
                  <a:tcP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400" noProof="0" dirty="0"/>
                        <a:t>Nb</a:t>
                      </a:r>
                      <a:r>
                        <a:rPr lang="en-US" sz="1400" baseline="-25000" noProof="0" dirty="0"/>
                        <a:t>3</a:t>
                      </a:r>
                      <a:r>
                        <a:rPr lang="en-US" sz="1400" noProof="0" dirty="0"/>
                        <a:t>Sn / REBCO</a:t>
                      </a:r>
                    </a:p>
                  </a:txBody>
                  <a:tcP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400" noProof="0" dirty="0"/>
                        <a:t>Proton-proton collision debris</a:t>
                      </a:r>
                    </a:p>
                  </a:txBody>
                  <a:tcPr/>
                </a:tc>
                <a:tc>
                  <a:txBody>
                    <a:bodyPr/>
                    <a:lstStyle/>
                    <a:p>
                      <a:pPr algn="ctr"/>
                      <a:r>
                        <a:rPr lang="en-US" sz="1400" noProof="0" dirty="0"/>
                        <a:t>4 cm W-alloy</a:t>
                      </a:r>
                    </a:p>
                  </a:txBody>
                  <a:tcPr/>
                </a:tc>
                <a:tc>
                  <a:txBody>
                    <a:bodyPr/>
                    <a:lstStyle/>
                    <a:p>
                      <a:pPr algn="ctr"/>
                      <a:r>
                        <a:rPr lang="en-US" sz="1400" noProof="0" dirty="0"/>
                        <a:t>30 ab</a:t>
                      </a:r>
                      <a:r>
                        <a:rPr lang="en-US" sz="1400" baseline="30000" noProof="0" dirty="0"/>
                        <a:t>-1</a:t>
                      </a:r>
                    </a:p>
                    <a:p>
                      <a:pPr algn="ctr"/>
                      <a:r>
                        <a:rPr lang="en-US" sz="1400" baseline="0" noProof="0" dirty="0"/>
                        <a:t>(20 years)</a:t>
                      </a:r>
                      <a:endParaRPr lang="en-US" sz="1400" baseline="30000" noProof="0" dirty="0"/>
                    </a:p>
                  </a:txBody>
                  <a:tcP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400" b="1" noProof="0" dirty="0">
                          <a:solidFill>
                            <a:srgbClr val="FF0000"/>
                          </a:solidFill>
                        </a:rPr>
                        <a:t>4-5x10</a:t>
                      </a:r>
                      <a:r>
                        <a:rPr lang="en-US" sz="1400" b="1" baseline="30000" noProof="0" dirty="0">
                          <a:solidFill>
                            <a:srgbClr val="FF0000"/>
                          </a:solidFill>
                        </a:rPr>
                        <a:t>-3</a:t>
                      </a:r>
                    </a:p>
                    <a:p>
                      <a:pPr algn="ctr"/>
                      <a:endParaRPr lang="en-US" sz="1400" noProof="0" dirty="0"/>
                    </a:p>
                  </a:txBody>
                  <a:tcPr/>
                </a:tc>
                <a:tc>
                  <a:txBody>
                    <a:bodyPr/>
                    <a:lstStyle/>
                    <a:p>
                      <a:pPr algn="ctr"/>
                      <a:r>
                        <a:rPr lang="en-US" sz="1400" noProof="0" dirty="0"/>
                        <a:t>60-80 MGy</a:t>
                      </a:r>
                    </a:p>
                  </a:txBody>
                  <a:tcPr/>
                </a:tc>
                <a:extLst>
                  <a:ext uri="{0D108BD9-81ED-4DB2-BD59-A6C34878D82A}">
                    <a16:rowId xmlns:a16="http://schemas.microsoft.com/office/drawing/2014/main" val="247870748"/>
                  </a:ext>
                </a:extLst>
              </a:tr>
              <a:tr h="435572">
                <a:tc>
                  <a:txBody>
                    <a:bodyPr/>
                    <a:lstStyle/>
                    <a:p>
                      <a:r>
                        <a:rPr lang="en-US" sz="1400" b="1" noProof="0" dirty="0">
                          <a:solidFill>
                            <a:srgbClr val="FF0000"/>
                          </a:solidFill>
                        </a:rPr>
                        <a:t>Muon Collider </a:t>
                      </a:r>
                      <a:r>
                        <a:rPr lang="en-US" sz="1400" noProof="0" dirty="0"/>
                        <a:t>(10 TeV) arc</a:t>
                      </a:r>
                      <a:r>
                        <a:rPr lang="en-US" sz="1400" baseline="0" noProof="0" dirty="0"/>
                        <a:t> magnets </a:t>
                      </a:r>
                      <a:endParaRPr lang="en-US" sz="1400" noProof="0" dirty="0"/>
                    </a:p>
                  </a:txBody>
                  <a:tcP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400" noProof="0" dirty="0"/>
                        <a:t>Nb</a:t>
                      </a:r>
                      <a:r>
                        <a:rPr lang="en-US" sz="1400" baseline="-25000" noProof="0" dirty="0"/>
                        <a:t>3</a:t>
                      </a:r>
                      <a:r>
                        <a:rPr lang="en-US" sz="1400" noProof="0" dirty="0"/>
                        <a:t>Sn / REBCO</a:t>
                      </a:r>
                    </a:p>
                  </a:txBody>
                  <a:tcPr/>
                </a:tc>
                <a:tc>
                  <a:txBody>
                    <a:bodyPr/>
                    <a:lstStyle/>
                    <a:p>
                      <a:pPr algn="ctr"/>
                      <a:r>
                        <a:rPr lang="en-US" sz="1400" noProof="0" dirty="0"/>
                        <a:t>Muon decay</a:t>
                      </a:r>
                    </a:p>
                  </a:txBody>
                  <a:tcPr/>
                </a:tc>
                <a:tc>
                  <a:txBody>
                    <a:bodyPr/>
                    <a:lstStyle/>
                    <a:p>
                      <a:pPr algn="ctr"/>
                      <a:r>
                        <a:rPr lang="en-US" sz="1400" noProof="0" dirty="0"/>
                        <a:t>3 cm W-alloy</a:t>
                      </a:r>
                    </a:p>
                  </a:txBody>
                  <a:tcPr/>
                </a:tc>
                <a:tc>
                  <a:txBody>
                    <a:bodyPr/>
                    <a:lstStyle/>
                    <a:p>
                      <a:pPr algn="ctr"/>
                      <a:r>
                        <a:rPr lang="en-US" sz="1400" noProof="0" dirty="0"/>
                        <a:t>10 ab</a:t>
                      </a:r>
                      <a:r>
                        <a:rPr lang="en-US" sz="1400" baseline="30000" noProof="0" dirty="0"/>
                        <a:t>-1</a:t>
                      </a:r>
                    </a:p>
                    <a:p>
                      <a:pPr algn="ctr"/>
                      <a:r>
                        <a:rPr lang="en-US" sz="1400" noProof="0" dirty="0"/>
                        <a:t>(5 years)</a:t>
                      </a:r>
                    </a:p>
                  </a:txBody>
                  <a:tcPr/>
                </a:tc>
                <a:tc>
                  <a:txBody>
                    <a:bodyPr/>
                    <a:lstStyle/>
                    <a:p>
                      <a:pPr algn="ctr"/>
                      <a:r>
                        <a:rPr lang="en-US" sz="1400" noProof="0" dirty="0"/>
                        <a:t>5x10</a:t>
                      </a:r>
                      <a:r>
                        <a:rPr lang="en-US" sz="1400" baseline="30000" noProof="0" dirty="0"/>
                        <a:t>-5</a:t>
                      </a:r>
                    </a:p>
                  </a:txBody>
                  <a:tcPr/>
                </a:tc>
                <a:tc>
                  <a:txBody>
                    <a:bodyPr/>
                    <a:lstStyle/>
                    <a:p>
                      <a:pPr algn="ctr"/>
                      <a:r>
                        <a:rPr lang="en-US" sz="1400" noProof="0" dirty="0"/>
                        <a:t>20 MGy</a:t>
                      </a:r>
                    </a:p>
                  </a:txBody>
                  <a:tcPr/>
                </a:tc>
                <a:extLst>
                  <a:ext uri="{0D108BD9-81ED-4DB2-BD59-A6C34878D82A}">
                    <a16:rowId xmlns:a16="http://schemas.microsoft.com/office/drawing/2014/main" val="1528421905"/>
                  </a:ext>
                </a:extLst>
              </a:tr>
              <a:tr h="435572">
                <a:tc>
                  <a:txBody>
                    <a:bodyPr/>
                    <a:lstStyle/>
                    <a:p>
                      <a:r>
                        <a:rPr lang="en-US" sz="1400" b="1" noProof="0" dirty="0">
                          <a:solidFill>
                            <a:srgbClr val="FF0000"/>
                          </a:solidFill>
                        </a:rPr>
                        <a:t>Muon Collider </a:t>
                      </a:r>
                      <a:r>
                        <a:rPr lang="en-US" sz="1400" noProof="0" dirty="0"/>
                        <a:t>target solenoid</a:t>
                      </a:r>
                    </a:p>
                  </a:txBody>
                  <a:tcPr/>
                </a:tc>
                <a:tc>
                  <a:txBody>
                    <a:bodyPr/>
                    <a:lstStyle/>
                    <a:p>
                      <a:pPr algn="ctr"/>
                      <a:r>
                        <a:rPr lang="en-US" sz="1400" noProof="0" dirty="0"/>
                        <a:t>REBCO</a:t>
                      </a:r>
                    </a:p>
                  </a:txBody>
                  <a:tcPr/>
                </a:tc>
                <a:tc>
                  <a:txBody>
                    <a:bodyPr/>
                    <a:lstStyle/>
                    <a:p>
                      <a:pPr algn="ctr"/>
                      <a:r>
                        <a:rPr lang="en-US" sz="1400" noProof="0" dirty="0"/>
                        <a:t>Proton beam on target</a:t>
                      </a:r>
                    </a:p>
                  </a:txBody>
                  <a:tcPr/>
                </a:tc>
                <a:tc>
                  <a:txBody>
                    <a:bodyPr/>
                    <a:lstStyle/>
                    <a:p>
                      <a:pPr algn="ctr"/>
                      <a:r>
                        <a:rPr lang="en-US" sz="1400" b="1" noProof="0" dirty="0">
                          <a:solidFill>
                            <a:srgbClr val="FF0000"/>
                          </a:solidFill>
                        </a:rPr>
                        <a:t>35 cm W-alloy +H20</a:t>
                      </a:r>
                      <a:r>
                        <a:rPr lang="en-US" sz="1400" b="1" baseline="0" noProof="0" dirty="0">
                          <a:solidFill>
                            <a:srgbClr val="FF0000"/>
                          </a:solidFill>
                        </a:rPr>
                        <a:t>+BC layer</a:t>
                      </a:r>
                      <a:endParaRPr lang="en-US" sz="1400" b="1" noProof="0" dirty="0">
                        <a:solidFill>
                          <a:srgbClr val="FF0000"/>
                        </a:solidFill>
                      </a:endParaRPr>
                    </a:p>
                  </a:txBody>
                  <a:tcPr/>
                </a:tc>
                <a:tc>
                  <a:txBody>
                    <a:bodyPr/>
                    <a:lstStyle/>
                    <a:p>
                      <a:pPr algn="ctr"/>
                      <a:r>
                        <a:rPr lang="en-US" sz="1400" noProof="0" dirty="0"/>
                        <a:t>10 ab</a:t>
                      </a:r>
                      <a:r>
                        <a:rPr lang="en-US" sz="1400" baseline="30000" noProof="0" dirty="0"/>
                        <a:t>-1</a:t>
                      </a:r>
                    </a:p>
                    <a:p>
                      <a:pPr algn="ctr"/>
                      <a:r>
                        <a:rPr lang="en-US" sz="1400" noProof="0" dirty="0"/>
                        <a:t>(5 years)</a:t>
                      </a:r>
                    </a:p>
                  </a:txBody>
                  <a:tcP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400" b="1" noProof="0" dirty="0">
                          <a:solidFill>
                            <a:srgbClr val="FF0000"/>
                          </a:solidFill>
                        </a:rPr>
                        <a:t>5x10</a:t>
                      </a:r>
                      <a:r>
                        <a:rPr lang="en-US" sz="1400" b="1" baseline="30000" noProof="0" dirty="0">
                          <a:solidFill>
                            <a:srgbClr val="FF0000"/>
                          </a:solidFill>
                        </a:rPr>
                        <a:t>-3</a:t>
                      </a:r>
                    </a:p>
                    <a:p>
                      <a:pPr algn="ctr"/>
                      <a:endParaRPr lang="en-US" sz="1400" noProof="0" dirty="0"/>
                    </a:p>
                  </a:txBody>
                  <a:tcPr/>
                </a:tc>
                <a:tc>
                  <a:txBody>
                    <a:bodyPr/>
                    <a:lstStyle/>
                    <a:p>
                      <a:pPr algn="ctr"/>
                      <a:r>
                        <a:rPr lang="en-US" sz="1400" noProof="0" dirty="0"/>
                        <a:t>50 MGy</a:t>
                      </a:r>
                    </a:p>
                  </a:txBody>
                  <a:tcPr/>
                </a:tc>
                <a:extLst>
                  <a:ext uri="{0D108BD9-81ED-4DB2-BD59-A6C34878D82A}">
                    <a16:rowId xmlns:a16="http://schemas.microsoft.com/office/drawing/2014/main" val="915616057"/>
                  </a:ext>
                </a:extLst>
              </a:tr>
            </a:tbl>
          </a:graphicData>
        </a:graphic>
      </p:graphicFrame>
      <p:sp>
        <p:nvSpPr>
          <p:cNvPr id="8" name="TextBox 7">
            <a:extLst>
              <a:ext uri="{FF2B5EF4-FFF2-40B4-BE49-F238E27FC236}">
                <a16:creationId xmlns:a16="http://schemas.microsoft.com/office/drawing/2014/main" id="{12434255-3EF2-D94F-2FD1-7DD416B8C8C6}"/>
              </a:ext>
            </a:extLst>
          </p:cNvPr>
          <p:cNvSpPr txBox="1"/>
          <p:nvPr/>
        </p:nvSpPr>
        <p:spPr bwMode="auto">
          <a:xfrm>
            <a:off x="623712" y="2851195"/>
            <a:ext cx="8424616" cy="707886"/>
          </a:xfrm>
          <a:prstGeom prst="rect">
            <a:avLst/>
          </a:prstGeom>
          <a:noFill/>
        </p:spPr>
        <p:txBody>
          <a:bodyPr wrap="square" rtlCol="0">
            <a:spAutoFit/>
          </a:bodyPr>
          <a:lstStyle/>
          <a:p>
            <a:pPr marL="342900" indent="-342900">
              <a:spcAft>
                <a:spcPts val="600"/>
              </a:spcAft>
              <a:buClr>
                <a:schemeClr val="accent4"/>
              </a:buClr>
              <a:buFont typeface="Wingdings" panose="05000000000000000000" pitchFamily="2" charset="2"/>
              <a:buChar char="§"/>
            </a:pPr>
            <a:r>
              <a:rPr lang="en-US" sz="2000" noProof="0" dirty="0"/>
              <a:t>Relevant for radiation damage studies to superconductors, with interesting cross-disciplinary links (e.g., fusion magnets)</a:t>
            </a:r>
          </a:p>
        </p:txBody>
      </p:sp>
      <p:sp>
        <p:nvSpPr>
          <p:cNvPr id="9" name="TextBox 8">
            <a:extLst>
              <a:ext uri="{FF2B5EF4-FFF2-40B4-BE49-F238E27FC236}">
                <a16:creationId xmlns:a16="http://schemas.microsoft.com/office/drawing/2014/main" id="{768E245E-ED0B-BEAA-7284-D9205FD51864}"/>
              </a:ext>
            </a:extLst>
          </p:cNvPr>
          <p:cNvSpPr txBox="1"/>
          <p:nvPr/>
        </p:nvSpPr>
        <p:spPr>
          <a:xfrm>
            <a:off x="10976373" y="3505974"/>
            <a:ext cx="1215627" cy="307777"/>
          </a:xfrm>
          <a:prstGeom prst="rect">
            <a:avLst/>
          </a:prstGeom>
          <a:noFill/>
        </p:spPr>
        <p:txBody>
          <a:bodyPr wrap="square" rtlCol="0">
            <a:spAutoFit/>
          </a:bodyPr>
          <a:lstStyle/>
          <a:p>
            <a:r>
              <a:rPr lang="en-US" sz="1400" b="1" i="1" noProof="0" dirty="0"/>
              <a:t>A. Lechner</a:t>
            </a:r>
          </a:p>
        </p:txBody>
      </p:sp>
      <p:sp>
        <p:nvSpPr>
          <p:cNvPr id="11" name="Date Placeholder 1">
            <a:extLst>
              <a:ext uri="{FF2B5EF4-FFF2-40B4-BE49-F238E27FC236}">
                <a16:creationId xmlns:a16="http://schemas.microsoft.com/office/drawing/2014/main" id="{FB1562B3-00C0-AABE-9E05-91FD33C77BB6}"/>
              </a:ext>
            </a:extLst>
          </p:cNvPr>
          <p:cNvSpPr>
            <a:spLocks noGrp="1"/>
          </p:cNvSpPr>
          <p:nvPr>
            <p:ph type="dt" sz="half" idx="10"/>
          </p:nvPr>
        </p:nvSpPr>
        <p:spPr bwMode="auto">
          <a:xfrm>
            <a:off x="3060435" y="6356351"/>
            <a:ext cx="1828144" cy="365125"/>
          </a:xfrm>
        </p:spPr>
        <p:txBody>
          <a:bodyPr/>
          <a:lstStyle/>
          <a:p>
            <a:pPr>
              <a:defRPr/>
            </a:pPr>
            <a:r>
              <a:rPr lang="en-US" noProof="0" dirty="0"/>
              <a:t>04/05/2026</a:t>
            </a:r>
          </a:p>
        </p:txBody>
      </p:sp>
      <p:sp>
        <p:nvSpPr>
          <p:cNvPr id="12" name="Footer Placeholder 2">
            <a:extLst>
              <a:ext uri="{FF2B5EF4-FFF2-40B4-BE49-F238E27FC236}">
                <a16:creationId xmlns:a16="http://schemas.microsoft.com/office/drawing/2014/main" id="{FCE51080-3C64-5B08-A183-4B5FCAC2752E}"/>
              </a:ext>
            </a:extLst>
          </p:cNvPr>
          <p:cNvSpPr>
            <a:spLocks noGrp="1"/>
          </p:cNvSpPr>
          <p:nvPr>
            <p:ph type="ftr" sz="quarter" idx="11"/>
          </p:nvPr>
        </p:nvSpPr>
        <p:spPr bwMode="auto">
          <a:xfrm>
            <a:off x="4888579" y="6356351"/>
            <a:ext cx="5720652" cy="365125"/>
          </a:xfrm>
        </p:spPr>
        <p:txBody>
          <a:bodyPr/>
          <a:lstStyle/>
          <a:p>
            <a:pPr>
              <a:defRPr/>
            </a:pPr>
            <a:r>
              <a:rPr lang="en-US" noProof="0" dirty="0"/>
              <a:t>D. Calzolari</a:t>
            </a:r>
          </a:p>
        </p:txBody>
      </p:sp>
    </p:spTree>
    <p:extLst>
      <p:ext uri="{BB962C8B-B14F-4D97-AF65-F5344CB8AC3E}">
        <p14:creationId xmlns:p14="http://schemas.microsoft.com/office/powerpoint/2010/main" val="32195452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0FEBA26E-6AE7-08CD-E0B3-3650CC10A519}"/>
            </a:ext>
          </a:extLst>
        </p:cNvPr>
        <p:cNvGrpSpPr/>
        <p:nvPr/>
      </p:nvGrpSpPr>
      <p:grpSpPr bwMode="auto">
        <a:xfrm>
          <a:off x="0" y="0"/>
          <a:ext cx="0" cy="0"/>
          <a:chOff x="0" y="0"/>
          <a:chExt cx="0" cy="0"/>
        </a:xfrm>
      </p:grpSpPr>
      <p:sp>
        <p:nvSpPr>
          <p:cNvPr id="4" name="Title 1">
            <a:extLst>
              <a:ext uri="{FF2B5EF4-FFF2-40B4-BE49-F238E27FC236}">
                <a16:creationId xmlns:a16="http://schemas.microsoft.com/office/drawing/2014/main" id="{A6A69619-1C9B-7E72-01E0-2EE3B822818A}"/>
              </a:ext>
            </a:extLst>
          </p:cNvPr>
          <p:cNvSpPr>
            <a:spLocks noGrp="1"/>
          </p:cNvSpPr>
          <p:nvPr>
            <p:ph type="title"/>
          </p:nvPr>
        </p:nvSpPr>
        <p:spPr bwMode="auto">
          <a:xfrm>
            <a:off x="609600" y="233493"/>
            <a:ext cx="11463064" cy="715840"/>
          </a:xfrm>
        </p:spPr>
        <p:txBody>
          <a:bodyPr>
            <a:normAutofit/>
          </a:bodyPr>
          <a:lstStyle/>
          <a:p>
            <a:pPr>
              <a:defRPr/>
            </a:pPr>
            <a:r>
              <a:rPr lang="en-US" noProof="0" dirty="0"/>
              <a:t>Displacement Damage (DD) and DPA</a:t>
            </a:r>
          </a:p>
        </p:txBody>
      </p:sp>
      <p:sp>
        <p:nvSpPr>
          <p:cNvPr id="6" name="Slide Number Placeholder 3">
            <a:extLst>
              <a:ext uri="{FF2B5EF4-FFF2-40B4-BE49-F238E27FC236}">
                <a16:creationId xmlns:a16="http://schemas.microsoft.com/office/drawing/2014/main" id="{22432C05-2921-106C-E1CD-610A4FCD13DA}"/>
              </a:ext>
            </a:extLst>
          </p:cNvPr>
          <p:cNvSpPr>
            <a:spLocks noGrp="1"/>
          </p:cNvSpPr>
          <p:nvPr>
            <p:ph type="sldNum" sz="quarter" idx="12"/>
          </p:nvPr>
        </p:nvSpPr>
        <p:spPr bwMode="auto"/>
        <p:txBody>
          <a:bodyPr/>
          <a:lstStyle/>
          <a:p>
            <a:pPr>
              <a:defRPr/>
            </a:pPr>
            <a:fld id="{8D6C380F-326D-3C40-9EE7-7FBAB0953422}" type="slidenum">
              <a:rPr lang="en-US" noProof="0" smtClean="0"/>
              <a:t>45</a:t>
            </a:fld>
            <a:endParaRPr lang="en-US" noProof="0" dirty="0"/>
          </a:p>
        </p:txBody>
      </p:sp>
      <p:sp>
        <p:nvSpPr>
          <p:cNvPr id="23" name="TextBox 22">
            <a:extLst>
              <a:ext uri="{FF2B5EF4-FFF2-40B4-BE49-F238E27FC236}">
                <a16:creationId xmlns:a16="http://schemas.microsoft.com/office/drawing/2014/main" id="{489FC252-DF57-678F-C5E6-1B12DE6991C1}"/>
              </a:ext>
            </a:extLst>
          </p:cNvPr>
          <p:cNvSpPr txBox="1"/>
          <p:nvPr/>
        </p:nvSpPr>
        <p:spPr>
          <a:xfrm>
            <a:off x="623712" y="1184265"/>
            <a:ext cx="8424616" cy="1092607"/>
          </a:xfrm>
          <a:prstGeom prst="rect">
            <a:avLst/>
          </a:prstGeom>
          <a:noFill/>
        </p:spPr>
        <p:txBody>
          <a:bodyPr wrap="square" rtlCol="0">
            <a:spAutoFit/>
          </a:bodyPr>
          <a:lstStyle/>
          <a:p>
            <a:pPr marL="342900" indent="-342900">
              <a:spcAft>
                <a:spcPts val="600"/>
              </a:spcAft>
              <a:buClr>
                <a:schemeClr val="accent4"/>
              </a:buClr>
              <a:buFont typeface="Wingdings" panose="05000000000000000000" pitchFamily="2" charset="2"/>
              <a:buChar char="§"/>
            </a:pPr>
            <a:r>
              <a:rPr lang="en-US" sz="2000" b="1" noProof="0" dirty="0">
                <a:solidFill>
                  <a:srgbClr val="FF0000"/>
                </a:solidFill>
              </a:rPr>
              <a:t>Non-Ionizing Energy Loss (NIEL) </a:t>
            </a:r>
            <a:r>
              <a:rPr lang="en-US" sz="2000" noProof="0" dirty="0"/>
              <a:t>can cause material damage by displacing atoms from their reference position in the lattice</a:t>
            </a:r>
          </a:p>
          <a:p>
            <a:pPr marL="342900" indent="-342900">
              <a:spcAft>
                <a:spcPts val="600"/>
              </a:spcAft>
              <a:buClr>
                <a:schemeClr val="accent4"/>
              </a:buClr>
              <a:buFont typeface="Wingdings" panose="05000000000000000000" pitchFamily="2" charset="2"/>
              <a:buChar char="§"/>
            </a:pPr>
            <a:r>
              <a:rPr lang="en-US" sz="2000" noProof="0" dirty="0"/>
              <a:t>Quantified by the </a:t>
            </a:r>
            <a:r>
              <a:rPr lang="en-US" sz="2000" b="1" noProof="0" dirty="0">
                <a:solidFill>
                  <a:srgbClr val="FF0000"/>
                </a:solidFill>
              </a:rPr>
              <a:t>Displacement Per Atom (DPA): </a:t>
            </a:r>
          </a:p>
        </p:txBody>
      </p:sp>
      <p:pic>
        <p:nvPicPr>
          <p:cNvPr id="2" name="Displacement-damage.jpg" descr="Displacement-damage.jpg">
            <a:extLst>
              <a:ext uri="{FF2B5EF4-FFF2-40B4-BE49-F238E27FC236}">
                <a16:creationId xmlns:a16="http://schemas.microsoft.com/office/drawing/2014/main" id="{EFB0463C-5443-780D-4D62-F9747264F4CC}"/>
              </a:ext>
            </a:extLst>
          </p:cNvPr>
          <p:cNvPicPr>
            <a:picLocks noChangeAspect="1"/>
          </p:cNvPicPr>
          <p:nvPr/>
        </p:nvPicPr>
        <p:blipFill>
          <a:blip r:embed="rId2"/>
          <a:stretch>
            <a:fillRect/>
          </a:stretch>
        </p:blipFill>
        <p:spPr>
          <a:xfrm>
            <a:off x="8954657" y="1069167"/>
            <a:ext cx="3103471" cy="2218597"/>
          </a:xfrm>
          <a:prstGeom prst="rect">
            <a:avLst/>
          </a:prstGeom>
          <a:ln w="12700" cap="flat">
            <a:noFill/>
            <a:miter lim="400000"/>
          </a:ln>
          <a:effectLst/>
        </p:spPr>
      </p:pic>
      <p:sp>
        <p:nvSpPr>
          <p:cNvPr id="3" name="TextBox 2">
            <a:extLst>
              <a:ext uri="{FF2B5EF4-FFF2-40B4-BE49-F238E27FC236}">
                <a16:creationId xmlns:a16="http://schemas.microsoft.com/office/drawing/2014/main" id="{5828C804-3A41-787E-6471-2153F7DDD2BD}"/>
              </a:ext>
            </a:extLst>
          </p:cNvPr>
          <p:cNvSpPr txBox="1"/>
          <p:nvPr/>
        </p:nvSpPr>
        <p:spPr>
          <a:xfrm>
            <a:off x="911424" y="2204864"/>
            <a:ext cx="7704536" cy="646331"/>
          </a:xfrm>
          <a:prstGeom prst="rect">
            <a:avLst/>
          </a:prstGeom>
          <a:noFill/>
        </p:spPr>
        <p:txBody>
          <a:bodyPr wrap="square" rtlCol="0">
            <a:spAutoFit/>
          </a:bodyPr>
          <a:lstStyle/>
          <a:p>
            <a:r>
              <a:rPr lang="en-US" i="1" noProof="0" dirty="0">
                <a:solidFill>
                  <a:srgbClr val="FF0000"/>
                </a:solidFill>
              </a:rPr>
              <a:t>Number of atomic displacements from the reference position in the lattice (e.g., DPA=0.1 means that ~10% of the atoms have been displaced)</a:t>
            </a:r>
          </a:p>
        </p:txBody>
      </p:sp>
      <p:sp>
        <p:nvSpPr>
          <p:cNvPr id="8" name="TextBox 7">
            <a:extLst>
              <a:ext uri="{FF2B5EF4-FFF2-40B4-BE49-F238E27FC236}">
                <a16:creationId xmlns:a16="http://schemas.microsoft.com/office/drawing/2014/main" id="{AFF2492F-AF44-B5EE-9811-9B9F4D80CE6D}"/>
              </a:ext>
            </a:extLst>
          </p:cNvPr>
          <p:cNvSpPr txBox="1"/>
          <p:nvPr/>
        </p:nvSpPr>
        <p:spPr bwMode="auto">
          <a:xfrm>
            <a:off x="623712" y="2851195"/>
            <a:ext cx="8424616" cy="707886"/>
          </a:xfrm>
          <a:prstGeom prst="rect">
            <a:avLst/>
          </a:prstGeom>
          <a:noFill/>
        </p:spPr>
        <p:txBody>
          <a:bodyPr wrap="square" rtlCol="0">
            <a:spAutoFit/>
          </a:bodyPr>
          <a:lstStyle/>
          <a:p>
            <a:pPr marL="342900" indent="-342900">
              <a:spcAft>
                <a:spcPts val="600"/>
              </a:spcAft>
              <a:buClr>
                <a:schemeClr val="accent4"/>
              </a:buClr>
              <a:buFont typeface="Wingdings" panose="05000000000000000000" pitchFamily="2" charset="2"/>
              <a:buChar char="§"/>
            </a:pPr>
            <a:r>
              <a:rPr lang="en-US" sz="2000" noProof="0" dirty="0"/>
              <a:t>Relevant for radiation damage studies to superconductors, with interesting cross-disciplinary links (e.g., fusion magnets)</a:t>
            </a:r>
          </a:p>
        </p:txBody>
      </p:sp>
      <p:pic>
        <p:nvPicPr>
          <p:cNvPr id="11" name="Picture 10">
            <a:extLst>
              <a:ext uri="{FF2B5EF4-FFF2-40B4-BE49-F238E27FC236}">
                <a16:creationId xmlns:a16="http://schemas.microsoft.com/office/drawing/2014/main" id="{32BD0AB0-2208-4C87-92AB-0A723A8AF6E1}"/>
              </a:ext>
            </a:extLst>
          </p:cNvPr>
          <p:cNvPicPr/>
          <p:nvPr/>
        </p:nvPicPr>
        <p:blipFill>
          <a:blip r:embed="rId3"/>
          <a:stretch/>
        </p:blipFill>
        <p:spPr>
          <a:xfrm>
            <a:off x="839416" y="3730437"/>
            <a:ext cx="2520280" cy="2439631"/>
          </a:xfrm>
          <a:prstGeom prst="rect">
            <a:avLst/>
          </a:prstGeom>
          <a:noFill/>
          <a:ln w="0">
            <a:noFill/>
          </a:ln>
        </p:spPr>
      </p:pic>
      <p:sp>
        <p:nvSpPr>
          <p:cNvPr id="13" name="TextBox 12">
            <a:extLst>
              <a:ext uri="{FF2B5EF4-FFF2-40B4-BE49-F238E27FC236}">
                <a16:creationId xmlns:a16="http://schemas.microsoft.com/office/drawing/2014/main" id="{A48B2385-44FC-BA63-92F5-37C6FDDF0689}"/>
              </a:ext>
            </a:extLst>
          </p:cNvPr>
          <p:cNvSpPr txBox="1"/>
          <p:nvPr/>
        </p:nvSpPr>
        <p:spPr>
          <a:xfrm>
            <a:off x="3575720" y="4538457"/>
            <a:ext cx="4896544" cy="1546577"/>
          </a:xfrm>
          <a:prstGeom prst="rect">
            <a:avLst/>
          </a:prstGeom>
          <a:noFill/>
        </p:spPr>
        <p:txBody>
          <a:bodyPr wrap="square">
            <a:spAutoFit/>
          </a:bodyPr>
          <a:lstStyle/>
          <a:p>
            <a:pPr marL="432000" indent="-324000" algn="just">
              <a:lnSpc>
                <a:spcPct val="90000"/>
              </a:lnSpc>
              <a:spcAft>
                <a:spcPts val="901"/>
              </a:spcAft>
              <a:buClr>
                <a:srgbClr val="3871A8"/>
              </a:buClr>
              <a:buSzPct val="45000"/>
              <a:buFont typeface="Wingdings" charset="2"/>
              <a:buChar char=""/>
            </a:pPr>
            <a:r>
              <a:rPr lang="en-US" sz="2000" b="0" u="none" strike="noStrike" noProof="0" dirty="0">
                <a:solidFill>
                  <a:srgbClr val="000000"/>
                </a:solidFill>
                <a:effectLst/>
                <a:uFillTx/>
                <a:latin typeface="Calibri"/>
                <a:ea typeface="Noto Sans CJK SC"/>
              </a:rPr>
              <a:t>10</a:t>
            </a:r>
            <a:r>
              <a:rPr lang="en-US" sz="2000" b="0" u="none" strike="noStrike" baseline="33000" noProof="0" dirty="0">
                <a:solidFill>
                  <a:srgbClr val="000000"/>
                </a:solidFill>
                <a:effectLst/>
                <a:uFillTx/>
                <a:latin typeface="Calibri"/>
                <a:ea typeface="Noto Sans CJK SC"/>
              </a:rPr>
              <a:t>-3</a:t>
            </a:r>
            <a:r>
              <a:rPr lang="en-US" sz="2000" b="0" u="none" strike="noStrike" noProof="0" dirty="0">
                <a:solidFill>
                  <a:srgbClr val="000000"/>
                </a:solidFill>
                <a:effectLst/>
                <a:uFillTx/>
                <a:latin typeface="Calibri"/>
                <a:ea typeface="Noto Sans CJK SC"/>
              </a:rPr>
              <a:t> DPA → Loss of superconductivity</a:t>
            </a:r>
            <a:endParaRPr lang="en-US" sz="2000" b="0" u="none" strike="noStrike" noProof="0" dirty="0">
              <a:solidFill>
                <a:srgbClr val="000000"/>
              </a:solidFill>
              <a:effectLst/>
              <a:uFillTx/>
              <a:latin typeface="Arial"/>
            </a:endParaRPr>
          </a:p>
          <a:p>
            <a:pPr marL="432000" indent="-324000" algn="just">
              <a:lnSpc>
                <a:spcPct val="90000"/>
              </a:lnSpc>
              <a:spcAft>
                <a:spcPts val="901"/>
              </a:spcAft>
              <a:buClr>
                <a:srgbClr val="3871A8"/>
              </a:buClr>
              <a:buSzPct val="45000"/>
              <a:buFont typeface="Wingdings" charset="2"/>
              <a:buChar char=""/>
            </a:pPr>
            <a:r>
              <a:rPr lang="en-US" sz="2000" b="0" u="none" strike="noStrike" noProof="0" dirty="0">
                <a:solidFill>
                  <a:srgbClr val="000000"/>
                </a:solidFill>
                <a:effectLst/>
                <a:uFillTx/>
                <a:latin typeface="Calibri"/>
                <a:ea typeface="Noto Sans CJK SC"/>
              </a:rPr>
              <a:t>0.1 DPA → Loss of thermal conductivity</a:t>
            </a:r>
            <a:endParaRPr lang="en-US" sz="2000" b="0" u="none" strike="noStrike" noProof="0" dirty="0">
              <a:solidFill>
                <a:srgbClr val="000000"/>
              </a:solidFill>
              <a:effectLst/>
              <a:uFillTx/>
              <a:latin typeface="Arial"/>
            </a:endParaRPr>
          </a:p>
          <a:p>
            <a:pPr marL="432000" indent="-324000" algn="just">
              <a:lnSpc>
                <a:spcPct val="90000"/>
              </a:lnSpc>
              <a:spcAft>
                <a:spcPts val="901"/>
              </a:spcAft>
              <a:buClr>
                <a:srgbClr val="3871A8"/>
              </a:buClr>
              <a:buSzPct val="45000"/>
              <a:buFont typeface="Wingdings" charset="2"/>
              <a:buChar char=""/>
            </a:pPr>
            <a:r>
              <a:rPr lang="en-US" sz="2000" b="0" u="none" strike="noStrike" noProof="0" dirty="0">
                <a:solidFill>
                  <a:srgbClr val="000000"/>
                </a:solidFill>
                <a:effectLst/>
                <a:uFillTx/>
                <a:latin typeface="Calibri"/>
                <a:ea typeface="Noto Sans CJK SC"/>
              </a:rPr>
              <a:t>~1 DPA → Embrittlement and hardening</a:t>
            </a:r>
            <a:endParaRPr lang="en-US" sz="2000" b="0" u="none" strike="noStrike" noProof="0" dirty="0">
              <a:solidFill>
                <a:srgbClr val="000000"/>
              </a:solidFill>
              <a:effectLst/>
              <a:uFillTx/>
              <a:latin typeface="Arial"/>
            </a:endParaRPr>
          </a:p>
          <a:p>
            <a:pPr marL="432000" indent="-324000" algn="just">
              <a:lnSpc>
                <a:spcPct val="90000"/>
              </a:lnSpc>
              <a:spcAft>
                <a:spcPts val="901"/>
              </a:spcAft>
              <a:buClr>
                <a:srgbClr val="3871A8"/>
              </a:buClr>
              <a:buSzPct val="45000"/>
              <a:buFont typeface="Wingdings" charset="2"/>
              <a:buChar char=""/>
            </a:pPr>
            <a:r>
              <a:rPr lang="en-US" sz="2000" b="0" u="none" strike="noStrike" noProof="0" dirty="0">
                <a:solidFill>
                  <a:srgbClr val="000000"/>
                </a:solidFill>
                <a:effectLst/>
                <a:uFillTx/>
                <a:latin typeface="Calibri"/>
                <a:ea typeface="Noto Sans CJK SC"/>
              </a:rPr>
              <a:t>~10 DPA → Swelling</a:t>
            </a:r>
            <a:endParaRPr lang="en-US" sz="2000" noProof="0" dirty="0"/>
          </a:p>
        </p:txBody>
      </p:sp>
      <p:sp>
        <p:nvSpPr>
          <p:cNvPr id="14" name="TextBox 12">
            <a:extLst>
              <a:ext uri="{FF2B5EF4-FFF2-40B4-BE49-F238E27FC236}">
                <a16:creationId xmlns:a16="http://schemas.microsoft.com/office/drawing/2014/main" id="{2B0E802A-7A40-D4A5-9378-C86BC156B6EB}"/>
              </a:ext>
            </a:extLst>
          </p:cNvPr>
          <p:cNvSpPr/>
          <p:nvPr/>
        </p:nvSpPr>
        <p:spPr bwMode="auto">
          <a:xfrm>
            <a:off x="4511824" y="3811020"/>
            <a:ext cx="2592048" cy="456120"/>
          </a:xfrm>
          <a:prstGeom prst="rect">
            <a:avLst/>
          </a:prstGeom>
          <a:solidFill>
            <a:schemeClr val="lt1">
              <a:lumMod val="85000"/>
            </a:schemeClr>
          </a:solid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457200">
              <a:lnSpc>
                <a:spcPct val="100000"/>
              </a:lnSpc>
            </a:pPr>
            <a:r>
              <a:rPr lang="en-US" sz="2400" b="1" u="none" strike="noStrike" noProof="0" dirty="0">
                <a:solidFill>
                  <a:srgbClr val="448FC8"/>
                </a:solidFill>
                <a:effectLst/>
                <a:uFillTx/>
                <a:latin typeface="Calibri"/>
              </a:rPr>
              <a:t>Not only colliders!</a:t>
            </a:r>
          </a:p>
        </p:txBody>
      </p:sp>
      <p:sp>
        <p:nvSpPr>
          <p:cNvPr id="15" name="Date Placeholder 1">
            <a:extLst>
              <a:ext uri="{FF2B5EF4-FFF2-40B4-BE49-F238E27FC236}">
                <a16:creationId xmlns:a16="http://schemas.microsoft.com/office/drawing/2014/main" id="{AAA02065-DEA1-6EAE-D88E-617D58C9575E}"/>
              </a:ext>
            </a:extLst>
          </p:cNvPr>
          <p:cNvSpPr>
            <a:spLocks noGrp="1"/>
          </p:cNvSpPr>
          <p:nvPr>
            <p:ph type="dt" sz="half" idx="10"/>
          </p:nvPr>
        </p:nvSpPr>
        <p:spPr bwMode="auto">
          <a:xfrm>
            <a:off x="3060435" y="6356351"/>
            <a:ext cx="1828144" cy="365125"/>
          </a:xfrm>
        </p:spPr>
        <p:txBody>
          <a:bodyPr/>
          <a:lstStyle/>
          <a:p>
            <a:pPr>
              <a:defRPr/>
            </a:pPr>
            <a:r>
              <a:rPr lang="en-US" noProof="0" dirty="0"/>
              <a:t>04/05/2026</a:t>
            </a:r>
          </a:p>
        </p:txBody>
      </p:sp>
      <p:sp>
        <p:nvSpPr>
          <p:cNvPr id="16" name="Footer Placeholder 2">
            <a:extLst>
              <a:ext uri="{FF2B5EF4-FFF2-40B4-BE49-F238E27FC236}">
                <a16:creationId xmlns:a16="http://schemas.microsoft.com/office/drawing/2014/main" id="{3FB758A5-5CB1-54C1-F654-24E62C2EF1FC}"/>
              </a:ext>
            </a:extLst>
          </p:cNvPr>
          <p:cNvSpPr>
            <a:spLocks noGrp="1"/>
          </p:cNvSpPr>
          <p:nvPr>
            <p:ph type="ftr" sz="quarter" idx="11"/>
          </p:nvPr>
        </p:nvSpPr>
        <p:spPr bwMode="auto">
          <a:xfrm>
            <a:off x="4888579" y="6356351"/>
            <a:ext cx="5720652" cy="365125"/>
          </a:xfrm>
        </p:spPr>
        <p:txBody>
          <a:bodyPr/>
          <a:lstStyle/>
          <a:p>
            <a:pPr>
              <a:defRPr/>
            </a:pPr>
            <a:r>
              <a:rPr lang="en-US" noProof="0" dirty="0"/>
              <a:t>D. Calzolari</a:t>
            </a:r>
          </a:p>
        </p:txBody>
      </p:sp>
      <p:sp>
        <p:nvSpPr>
          <p:cNvPr id="18" name="TextBox 17">
            <a:extLst>
              <a:ext uri="{FF2B5EF4-FFF2-40B4-BE49-F238E27FC236}">
                <a16:creationId xmlns:a16="http://schemas.microsoft.com/office/drawing/2014/main" id="{641E7EC2-0E42-18C2-068C-2D3073D9E26D}"/>
              </a:ext>
            </a:extLst>
          </p:cNvPr>
          <p:cNvSpPr txBox="1"/>
          <p:nvPr/>
        </p:nvSpPr>
        <p:spPr>
          <a:xfrm>
            <a:off x="8112224" y="5771941"/>
            <a:ext cx="3960440" cy="461665"/>
          </a:xfrm>
          <a:prstGeom prst="rect">
            <a:avLst/>
          </a:prstGeom>
          <a:noFill/>
        </p:spPr>
        <p:txBody>
          <a:bodyPr wrap="square">
            <a:spAutoFit/>
          </a:bodyPr>
          <a:lstStyle/>
          <a:p>
            <a:pPr algn="r"/>
            <a:r>
              <a:rPr lang="en-US" sz="1200" noProof="0" dirty="0"/>
              <a:t>Structural materials for fission &amp; fusion energy.</a:t>
            </a:r>
          </a:p>
          <a:p>
            <a:pPr algn="r"/>
            <a:r>
              <a:rPr lang="en-US" sz="1200" noProof="0" dirty="0"/>
              <a:t>Steven J. Zinkle, Jeremy T. Busby </a:t>
            </a:r>
          </a:p>
        </p:txBody>
      </p:sp>
      <p:pic>
        <p:nvPicPr>
          <p:cNvPr id="20" name="Picture 19">
            <a:extLst>
              <a:ext uri="{FF2B5EF4-FFF2-40B4-BE49-F238E27FC236}">
                <a16:creationId xmlns:a16="http://schemas.microsoft.com/office/drawing/2014/main" id="{4FEEC4D8-B934-B68F-B7C8-A8B8D722F660}"/>
              </a:ext>
            </a:extLst>
          </p:cNvPr>
          <p:cNvPicPr>
            <a:picLocks noChangeAspect="1"/>
          </p:cNvPicPr>
          <p:nvPr/>
        </p:nvPicPr>
        <p:blipFill>
          <a:blip r:embed="rId4"/>
          <a:stretch>
            <a:fillRect/>
          </a:stretch>
        </p:blipFill>
        <p:spPr>
          <a:xfrm>
            <a:off x="8501601" y="3578205"/>
            <a:ext cx="3503712" cy="2186729"/>
          </a:xfrm>
          <a:prstGeom prst="rect">
            <a:avLst/>
          </a:prstGeom>
        </p:spPr>
      </p:pic>
    </p:spTree>
    <p:extLst>
      <p:ext uri="{BB962C8B-B14F-4D97-AF65-F5344CB8AC3E}">
        <p14:creationId xmlns:p14="http://schemas.microsoft.com/office/powerpoint/2010/main" val="27635601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52439A3-F417-C99C-CC72-9E089D13A26F}"/>
              </a:ext>
            </a:extLst>
          </p:cNvPr>
          <p:cNvSpPr>
            <a:spLocks noGrp="1"/>
          </p:cNvSpPr>
          <p:nvPr>
            <p:ph type="dt" sz="half" idx="10"/>
          </p:nvPr>
        </p:nvSpPr>
        <p:spPr/>
        <p:txBody>
          <a:bodyPr/>
          <a:lstStyle/>
          <a:p>
            <a:pPr>
              <a:defRPr/>
            </a:pPr>
            <a:r>
              <a:rPr lang="en-US" noProof="0" dirty="0"/>
              <a:t>04/05/2026</a:t>
            </a:r>
          </a:p>
        </p:txBody>
      </p:sp>
      <p:sp>
        <p:nvSpPr>
          <p:cNvPr id="4" name="Footer Placeholder 3">
            <a:extLst>
              <a:ext uri="{FF2B5EF4-FFF2-40B4-BE49-F238E27FC236}">
                <a16:creationId xmlns:a16="http://schemas.microsoft.com/office/drawing/2014/main" id="{594AA4F1-ACD8-5D32-6956-217AFED11FA3}"/>
              </a:ext>
            </a:extLst>
          </p:cNvPr>
          <p:cNvSpPr>
            <a:spLocks noGrp="1"/>
          </p:cNvSpPr>
          <p:nvPr>
            <p:ph type="ftr" sz="quarter" idx="11"/>
          </p:nvPr>
        </p:nvSpPr>
        <p:spPr/>
        <p:txBody>
          <a:bodyPr/>
          <a:lstStyle/>
          <a:p>
            <a:pPr>
              <a:defRPr/>
            </a:pPr>
            <a:r>
              <a:rPr lang="en-US" noProof="0" dirty="0"/>
              <a:t>D. Calzolari</a:t>
            </a:r>
          </a:p>
        </p:txBody>
      </p:sp>
      <p:sp>
        <p:nvSpPr>
          <p:cNvPr id="5" name="Slide Number Placeholder 4">
            <a:extLst>
              <a:ext uri="{FF2B5EF4-FFF2-40B4-BE49-F238E27FC236}">
                <a16:creationId xmlns:a16="http://schemas.microsoft.com/office/drawing/2014/main" id="{053D70B9-9F00-86F2-1C7D-F61175C9A6D5}"/>
              </a:ext>
            </a:extLst>
          </p:cNvPr>
          <p:cNvSpPr>
            <a:spLocks noGrp="1"/>
          </p:cNvSpPr>
          <p:nvPr>
            <p:ph type="sldNum" sz="quarter" idx="12"/>
          </p:nvPr>
        </p:nvSpPr>
        <p:spPr/>
        <p:txBody>
          <a:bodyPr/>
          <a:lstStyle/>
          <a:p>
            <a:pPr>
              <a:defRPr/>
            </a:pPr>
            <a:fld id="{8D6C380F-326D-3C40-9EE7-7FBAB0953422}" type="slidenum">
              <a:rPr lang="en-US" noProof="0" smtClean="0"/>
              <a:t>46</a:t>
            </a:fld>
            <a:endParaRPr lang="en-US" noProof="0" dirty="0"/>
          </a:p>
        </p:txBody>
      </p:sp>
      <p:sp>
        <p:nvSpPr>
          <p:cNvPr id="7" name="Title 6">
            <a:extLst>
              <a:ext uri="{FF2B5EF4-FFF2-40B4-BE49-F238E27FC236}">
                <a16:creationId xmlns:a16="http://schemas.microsoft.com/office/drawing/2014/main" id="{BF802A1F-3985-2641-D47A-8223EF2712E8}"/>
              </a:ext>
            </a:extLst>
          </p:cNvPr>
          <p:cNvSpPr>
            <a:spLocks noGrp="1"/>
          </p:cNvSpPr>
          <p:nvPr>
            <p:ph type="title"/>
          </p:nvPr>
        </p:nvSpPr>
        <p:spPr/>
        <p:txBody>
          <a:bodyPr/>
          <a:lstStyle/>
          <a:p>
            <a:r>
              <a:rPr lang="en-US" noProof="0" dirty="0"/>
              <a:t>How (and why) FLUKA?</a:t>
            </a:r>
          </a:p>
        </p:txBody>
      </p:sp>
    </p:spTree>
    <p:extLst>
      <p:ext uri="{BB962C8B-B14F-4D97-AF65-F5344CB8AC3E}">
        <p14:creationId xmlns:p14="http://schemas.microsoft.com/office/powerpoint/2010/main" val="6001977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13445-CB80-E452-8E4D-0496A43EBA33}"/>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EB6BA40F-BD03-4F1C-1A66-178CB9246216}"/>
              </a:ext>
            </a:extLst>
          </p:cNvPr>
          <p:cNvSpPr txBox="1"/>
          <p:nvPr/>
        </p:nvSpPr>
        <p:spPr>
          <a:xfrm>
            <a:off x="2670772" y="5792935"/>
            <a:ext cx="1129348" cy="369332"/>
          </a:xfrm>
          <a:prstGeom prst="rect">
            <a:avLst/>
          </a:prstGeom>
          <a:noFill/>
        </p:spPr>
        <p:txBody>
          <a:bodyPr wrap="none" rtlCol="0">
            <a:spAutoFit/>
          </a:bodyPr>
          <a:lstStyle/>
          <a:p>
            <a:r>
              <a:rPr lang="en-US" noProof="0" dirty="0">
                <a:latin typeface="Arial" panose="020B0604020202020204" pitchFamily="34" charset="0"/>
                <a:cs typeface="Arial" panose="020B0604020202020204" pitchFamily="34" charset="0"/>
              </a:rPr>
              <a:t>WHAT(1)</a:t>
            </a:r>
          </a:p>
        </p:txBody>
      </p:sp>
      <p:sp>
        <p:nvSpPr>
          <p:cNvPr id="14" name="TextBox 13">
            <a:extLst>
              <a:ext uri="{FF2B5EF4-FFF2-40B4-BE49-F238E27FC236}">
                <a16:creationId xmlns:a16="http://schemas.microsoft.com/office/drawing/2014/main" id="{C32B199F-261A-C97B-8335-A318B572D3A6}"/>
              </a:ext>
            </a:extLst>
          </p:cNvPr>
          <p:cNvSpPr txBox="1"/>
          <p:nvPr/>
        </p:nvSpPr>
        <p:spPr>
          <a:xfrm>
            <a:off x="659390" y="5791434"/>
            <a:ext cx="1326004" cy="369332"/>
          </a:xfrm>
          <a:prstGeom prst="rect">
            <a:avLst/>
          </a:prstGeom>
          <a:noFill/>
        </p:spPr>
        <p:txBody>
          <a:bodyPr wrap="none" rtlCol="0">
            <a:spAutoFit/>
          </a:bodyPr>
          <a:lstStyle/>
          <a:p>
            <a:r>
              <a:rPr lang="en-US" noProof="0" dirty="0">
                <a:latin typeface="Arial" panose="020B0604020202020204" pitchFamily="34" charset="0"/>
                <a:cs typeface="Arial" panose="020B0604020202020204" pitchFamily="34" charset="0"/>
              </a:rPr>
              <a:t>Card name</a:t>
            </a:r>
          </a:p>
        </p:txBody>
      </p:sp>
      <p:cxnSp>
        <p:nvCxnSpPr>
          <p:cNvPr id="15" name="Straight Arrow Connector 14">
            <a:extLst>
              <a:ext uri="{FF2B5EF4-FFF2-40B4-BE49-F238E27FC236}">
                <a16:creationId xmlns:a16="http://schemas.microsoft.com/office/drawing/2014/main" id="{36126390-E63B-8029-76D3-FD9BEFAED3E4}"/>
              </a:ext>
            </a:extLst>
          </p:cNvPr>
          <p:cNvCxnSpPr>
            <a:stCxn id="13" idx="0"/>
          </p:cNvCxnSpPr>
          <p:nvPr/>
        </p:nvCxnSpPr>
        <p:spPr>
          <a:xfrm flipH="1" flipV="1">
            <a:off x="3226279" y="5365555"/>
            <a:ext cx="9167" cy="4680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6" name="TextBox 15">
            <a:extLst>
              <a:ext uri="{FF2B5EF4-FFF2-40B4-BE49-F238E27FC236}">
                <a16:creationId xmlns:a16="http://schemas.microsoft.com/office/drawing/2014/main" id="{AA903F2A-7947-3415-DAC8-8436D5422FB1}"/>
              </a:ext>
            </a:extLst>
          </p:cNvPr>
          <p:cNvSpPr txBox="1"/>
          <p:nvPr/>
        </p:nvSpPr>
        <p:spPr>
          <a:xfrm>
            <a:off x="4072554" y="5791429"/>
            <a:ext cx="1129348" cy="369332"/>
          </a:xfrm>
          <a:prstGeom prst="rect">
            <a:avLst/>
          </a:prstGeom>
          <a:noFill/>
        </p:spPr>
        <p:txBody>
          <a:bodyPr wrap="none" rtlCol="0">
            <a:spAutoFit/>
          </a:bodyPr>
          <a:lstStyle/>
          <a:p>
            <a:r>
              <a:rPr lang="en-US" noProof="0" dirty="0">
                <a:latin typeface="Arial" panose="020B0604020202020204" pitchFamily="34" charset="0"/>
                <a:cs typeface="Arial" panose="020B0604020202020204" pitchFamily="34" charset="0"/>
              </a:rPr>
              <a:t>WHAT(2)</a:t>
            </a:r>
          </a:p>
        </p:txBody>
      </p:sp>
      <p:cxnSp>
        <p:nvCxnSpPr>
          <p:cNvPr id="17" name="Straight Arrow Connector 16">
            <a:extLst>
              <a:ext uri="{FF2B5EF4-FFF2-40B4-BE49-F238E27FC236}">
                <a16:creationId xmlns:a16="http://schemas.microsoft.com/office/drawing/2014/main" id="{2F8559FB-65B0-E522-2D5C-064B99EB70AF}"/>
              </a:ext>
            </a:extLst>
          </p:cNvPr>
          <p:cNvCxnSpPr>
            <a:stCxn id="16" idx="0"/>
          </p:cNvCxnSpPr>
          <p:nvPr/>
        </p:nvCxnSpPr>
        <p:spPr>
          <a:xfrm flipV="1">
            <a:off x="4637228" y="5365555"/>
            <a:ext cx="3783" cy="4680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8" name="TextBox 17">
            <a:extLst>
              <a:ext uri="{FF2B5EF4-FFF2-40B4-BE49-F238E27FC236}">
                <a16:creationId xmlns:a16="http://schemas.microsoft.com/office/drawing/2014/main" id="{8EA6B3D1-5133-21A5-C3C4-3AE27F576A85}"/>
              </a:ext>
            </a:extLst>
          </p:cNvPr>
          <p:cNvSpPr txBox="1"/>
          <p:nvPr/>
        </p:nvSpPr>
        <p:spPr>
          <a:xfrm>
            <a:off x="5376252" y="5791434"/>
            <a:ext cx="1129348" cy="369332"/>
          </a:xfrm>
          <a:prstGeom prst="rect">
            <a:avLst/>
          </a:prstGeom>
          <a:noFill/>
        </p:spPr>
        <p:txBody>
          <a:bodyPr wrap="none" rtlCol="0">
            <a:spAutoFit/>
          </a:bodyPr>
          <a:lstStyle/>
          <a:p>
            <a:r>
              <a:rPr lang="en-US" noProof="0" dirty="0">
                <a:latin typeface="Arial" panose="020B0604020202020204" pitchFamily="34" charset="0"/>
                <a:cs typeface="Arial" panose="020B0604020202020204" pitchFamily="34" charset="0"/>
              </a:rPr>
              <a:t>WHAT(3)</a:t>
            </a:r>
          </a:p>
        </p:txBody>
      </p:sp>
      <p:cxnSp>
        <p:nvCxnSpPr>
          <p:cNvPr id="19" name="Straight Arrow Connector 18">
            <a:extLst>
              <a:ext uri="{FF2B5EF4-FFF2-40B4-BE49-F238E27FC236}">
                <a16:creationId xmlns:a16="http://schemas.microsoft.com/office/drawing/2014/main" id="{FE260D1A-9AEE-1C47-D86F-1B440364AAB3}"/>
              </a:ext>
            </a:extLst>
          </p:cNvPr>
          <p:cNvCxnSpPr>
            <a:stCxn id="18" idx="0"/>
          </p:cNvCxnSpPr>
          <p:nvPr/>
        </p:nvCxnSpPr>
        <p:spPr>
          <a:xfrm flipV="1">
            <a:off x="5940926" y="5365555"/>
            <a:ext cx="2674" cy="4680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0" name="TextBox 19">
            <a:extLst>
              <a:ext uri="{FF2B5EF4-FFF2-40B4-BE49-F238E27FC236}">
                <a16:creationId xmlns:a16="http://schemas.microsoft.com/office/drawing/2014/main" id="{3C3B4959-5FD0-AF46-A76B-6E0E4FA2895C}"/>
              </a:ext>
            </a:extLst>
          </p:cNvPr>
          <p:cNvSpPr txBox="1"/>
          <p:nvPr/>
        </p:nvSpPr>
        <p:spPr>
          <a:xfrm>
            <a:off x="6687500" y="5789928"/>
            <a:ext cx="1129348" cy="369332"/>
          </a:xfrm>
          <a:prstGeom prst="rect">
            <a:avLst/>
          </a:prstGeom>
          <a:noFill/>
        </p:spPr>
        <p:txBody>
          <a:bodyPr wrap="none" rtlCol="0">
            <a:spAutoFit/>
          </a:bodyPr>
          <a:lstStyle/>
          <a:p>
            <a:r>
              <a:rPr lang="en-US" noProof="0" dirty="0">
                <a:latin typeface="Arial" panose="020B0604020202020204" pitchFamily="34" charset="0"/>
                <a:cs typeface="Arial" panose="020B0604020202020204" pitchFamily="34" charset="0"/>
              </a:rPr>
              <a:t>WHAT(4)</a:t>
            </a:r>
          </a:p>
        </p:txBody>
      </p:sp>
      <p:cxnSp>
        <p:nvCxnSpPr>
          <p:cNvPr id="21" name="Straight Arrow Connector 20">
            <a:extLst>
              <a:ext uri="{FF2B5EF4-FFF2-40B4-BE49-F238E27FC236}">
                <a16:creationId xmlns:a16="http://schemas.microsoft.com/office/drawing/2014/main" id="{5F5B05C0-6292-3A26-F9AC-BBE0609CC50D}"/>
              </a:ext>
            </a:extLst>
          </p:cNvPr>
          <p:cNvCxnSpPr>
            <a:stCxn id="20" idx="0"/>
          </p:cNvCxnSpPr>
          <p:nvPr/>
        </p:nvCxnSpPr>
        <p:spPr>
          <a:xfrm flipV="1">
            <a:off x="7252174" y="5365555"/>
            <a:ext cx="2641" cy="4680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2" name="TextBox 21">
            <a:extLst>
              <a:ext uri="{FF2B5EF4-FFF2-40B4-BE49-F238E27FC236}">
                <a16:creationId xmlns:a16="http://schemas.microsoft.com/office/drawing/2014/main" id="{EA4DC323-4CB4-8D1D-2237-303E32FD75DF}"/>
              </a:ext>
            </a:extLst>
          </p:cNvPr>
          <p:cNvSpPr txBox="1"/>
          <p:nvPr/>
        </p:nvSpPr>
        <p:spPr>
          <a:xfrm>
            <a:off x="8018345" y="5789931"/>
            <a:ext cx="1129348" cy="369332"/>
          </a:xfrm>
          <a:prstGeom prst="rect">
            <a:avLst/>
          </a:prstGeom>
          <a:noFill/>
        </p:spPr>
        <p:txBody>
          <a:bodyPr wrap="none" rtlCol="0">
            <a:spAutoFit/>
          </a:bodyPr>
          <a:lstStyle/>
          <a:p>
            <a:r>
              <a:rPr lang="en-US" noProof="0" dirty="0">
                <a:latin typeface="Arial" panose="020B0604020202020204" pitchFamily="34" charset="0"/>
                <a:cs typeface="Arial" panose="020B0604020202020204" pitchFamily="34" charset="0"/>
              </a:rPr>
              <a:t>WHAT(5)</a:t>
            </a:r>
          </a:p>
        </p:txBody>
      </p:sp>
      <p:cxnSp>
        <p:nvCxnSpPr>
          <p:cNvPr id="23" name="Straight Arrow Connector 22">
            <a:extLst>
              <a:ext uri="{FF2B5EF4-FFF2-40B4-BE49-F238E27FC236}">
                <a16:creationId xmlns:a16="http://schemas.microsoft.com/office/drawing/2014/main" id="{CC4E2A56-D118-0BCA-3B1E-F8CB4E2D67F4}"/>
              </a:ext>
            </a:extLst>
          </p:cNvPr>
          <p:cNvCxnSpPr>
            <a:stCxn id="22" idx="0"/>
          </p:cNvCxnSpPr>
          <p:nvPr/>
        </p:nvCxnSpPr>
        <p:spPr>
          <a:xfrm flipH="1" flipV="1">
            <a:off x="8574657" y="5365555"/>
            <a:ext cx="8362" cy="4680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4" name="TextBox 23">
            <a:extLst>
              <a:ext uri="{FF2B5EF4-FFF2-40B4-BE49-F238E27FC236}">
                <a16:creationId xmlns:a16="http://schemas.microsoft.com/office/drawing/2014/main" id="{83BD3293-A8CD-9908-E272-3F02EC9E9D17}"/>
              </a:ext>
            </a:extLst>
          </p:cNvPr>
          <p:cNvSpPr txBox="1"/>
          <p:nvPr/>
        </p:nvSpPr>
        <p:spPr>
          <a:xfrm>
            <a:off x="9275276" y="5788425"/>
            <a:ext cx="1129348" cy="369332"/>
          </a:xfrm>
          <a:prstGeom prst="rect">
            <a:avLst/>
          </a:prstGeom>
          <a:noFill/>
        </p:spPr>
        <p:txBody>
          <a:bodyPr wrap="none" rtlCol="0">
            <a:spAutoFit/>
          </a:bodyPr>
          <a:lstStyle/>
          <a:p>
            <a:r>
              <a:rPr lang="en-US" noProof="0" dirty="0">
                <a:latin typeface="Arial" panose="020B0604020202020204" pitchFamily="34" charset="0"/>
                <a:cs typeface="Arial" panose="020B0604020202020204" pitchFamily="34" charset="0"/>
              </a:rPr>
              <a:t>WHAT(6)</a:t>
            </a:r>
          </a:p>
        </p:txBody>
      </p:sp>
      <p:cxnSp>
        <p:nvCxnSpPr>
          <p:cNvPr id="25" name="Straight Arrow Connector 24">
            <a:extLst>
              <a:ext uri="{FF2B5EF4-FFF2-40B4-BE49-F238E27FC236}">
                <a16:creationId xmlns:a16="http://schemas.microsoft.com/office/drawing/2014/main" id="{933C9FFE-0DB9-94AD-4AB9-02E336192F9D}"/>
              </a:ext>
            </a:extLst>
          </p:cNvPr>
          <p:cNvCxnSpPr/>
          <p:nvPr/>
        </p:nvCxnSpPr>
        <p:spPr>
          <a:xfrm flipH="1" flipV="1">
            <a:off x="9791321" y="5365555"/>
            <a:ext cx="2729" cy="4680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6" name="TextBox 25">
            <a:extLst>
              <a:ext uri="{FF2B5EF4-FFF2-40B4-BE49-F238E27FC236}">
                <a16:creationId xmlns:a16="http://schemas.microsoft.com/office/drawing/2014/main" id="{5A5DCB57-29B7-2590-C885-DA1C79BCAE4C}"/>
              </a:ext>
            </a:extLst>
          </p:cNvPr>
          <p:cNvSpPr txBox="1"/>
          <p:nvPr/>
        </p:nvSpPr>
        <p:spPr>
          <a:xfrm>
            <a:off x="10532189" y="5795972"/>
            <a:ext cx="864339" cy="369332"/>
          </a:xfrm>
          <a:prstGeom prst="rect">
            <a:avLst/>
          </a:prstGeom>
          <a:noFill/>
        </p:spPr>
        <p:txBody>
          <a:bodyPr wrap="none" rtlCol="0">
            <a:spAutoFit/>
          </a:bodyPr>
          <a:lstStyle/>
          <a:p>
            <a:r>
              <a:rPr lang="en-US" noProof="0" dirty="0">
                <a:latin typeface="Arial" panose="020B0604020202020204" pitchFamily="34" charset="0"/>
                <a:cs typeface="Arial" panose="020B0604020202020204" pitchFamily="34" charset="0"/>
              </a:rPr>
              <a:t>SDUM</a:t>
            </a:r>
          </a:p>
        </p:txBody>
      </p:sp>
      <p:cxnSp>
        <p:nvCxnSpPr>
          <p:cNvPr id="27" name="Straight Arrow Connector 26">
            <a:extLst>
              <a:ext uri="{FF2B5EF4-FFF2-40B4-BE49-F238E27FC236}">
                <a16:creationId xmlns:a16="http://schemas.microsoft.com/office/drawing/2014/main" id="{18E3D3D4-F974-F5DC-41C7-FAED9757E7D6}"/>
              </a:ext>
            </a:extLst>
          </p:cNvPr>
          <p:cNvCxnSpPr>
            <a:stCxn id="26" idx="0"/>
          </p:cNvCxnSpPr>
          <p:nvPr/>
        </p:nvCxnSpPr>
        <p:spPr>
          <a:xfrm flipH="1" flipV="1">
            <a:off x="10964174" y="5365555"/>
            <a:ext cx="185" cy="4680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8" name="Straight Arrow Connector 27">
            <a:extLst>
              <a:ext uri="{FF2B5EF4-FFF2-40B4-BE49-F238E27FC236}">
                <a16:creationId xmlns:a16="http://schemas.microsoft.com/office/drawing/2014/main" id="{DA49E659-D4E9-FFE8-1A4A-2DCEB129B890}"/>
              </a:ext>
            </a:extLst>
          </p:cNvPr>
          <p:cNvCxnSpPr/>
          <p:nvPr/>
        </p:nvCxnSpPr>
        <p:spPr>
          <a:xfrm flipH="1" flipV="1">
            <a:off x="1012478" y="5368561"/>
            <a:ext cx="2729" cy="4680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7" name="Title 6">
            <a:extLst>
              <a:ext uri="{FF2B5EF4-FFF2-40B4-BE49-F238E27FC236}">
                <a16:creationId xmlns:a16="http://schemas.microsoft.com/office/drawing/2014/main" id="{122EAA26-8716-7F82-3A70-78168315254F}"/>
              </a:ext>
            </a:extLst>
          </p:cNvPr>
          <p:cNvSpPr>
            <a:spLocks noGrp="1"/>
          </p:cNvSpPr>
          <p:nvPr>
            <p:ph type="title"/>
          </p:nvPr>
        </p:nvSpPr>
        <p:spPr/>
        <p:txBody>
          <a:bodyPr/>
          <a:lstStyle/>
          <a:p>
            <a:r>
              <a:rPr lang="en-US" noProof="0" dirty="0"/>
              <a:t>The “naked” inputfile</a:t>
            </a:r>
          </a:p>
        </p:txBody>
      </p:sp>
      <p:sp>
        <p:nvSpPr>
          <p:cNvPr id="3" name="Date Placeholder 2">
            <a:extLst>
              <a:ext uri="{FF2B5EF4-FFF2-40B4-BE49-F238E27FC236}">
                <a16:creationId xmlns:a16="http://schemas.microsoft.com/office/drawing/2014/main" id="{FD2B5835-494D-C481-2FFA-CC3797AE8652}"/>
              </a:ext>
            </a:extLst>
          </p:cNvPr>
          <p:cNvSpPr>
            <a:spLocks noGrp="1"/>
          </p:cNvSpPr>
          <p:nvPr>
            <p:ph type="dt" sz="half" idx="10"/>
          </p:nvPr>
        </p:nvSpPr>
        <p:spPr/>
        <p:txBody>
          <a:bodyPr/>
          <a:lstStyle/>
          <a:p>
            <a:pPr>
              <a:defRPr/>
            </a:pPr>
            <a:r>
              <a:rPr lang="en-US" noProof="0" dirty="0"/>
              <a:t>04/05/2026</a:t>
            </a:r>
          </a:p>
        </p:txBody>
      </p:sp>
      <p:sp>
        <p:nvSpPr>
          <p:cNvPr id="4" name="Footer Placeholder 3">
            <a:extLst>
              <a:ext uri="{FF2B5EF4-FFF2-40B4-BE49-F238E27FC236}">
                <a16:creationId xmlns:a16="http://schemas.microsoft.com/office/drawing/2014/main" id="{9B842EAF-1BC4-0245-3F2E-2605F8B65016}"/>
              </a:ext>
            </a:extLst>
          </p:cNvPr>
          <p:cNvSpPr>
            <a:spLocks noGrp="1"/>
          </p:cNvSpPr>
          <p:nvPr>
            <p:ph type="ftr" sz="quarter" idx="11"/>
          </p:nvPr>
        </p:nvSpPr>
        <p:spPr/>
        <p:txBody>
          <a:bodyPr/>
          <a:lstStyle/>
          <a:p>
            <a:pPr>
              <a:defRPr/>
            </a:pPr>
            <a:r>
              <a:rPr lang="en-US" noProof="0" dirty="0"/>
              <a:t>D. Calzolari</a:t>
            </a:r>
          </a:p>
        </p:txBody>
      </p:sp>
      <p:sp>
        <p:nvSpPr>
          <p:cNvPr id="5" name="Slide Number Placeholder 4">
            <a:extLst>
              <a:ext uri="{FF2B5EF4-FFF2-40B4-BE49-F238E27FC236}">
                <a16:creationId xmlns:a16="http://schemas.microsoft.com/office/drawing/2014/main" id="{DBA330FC-375E-E15B-E0EF-EA620F8A21B0}"/>
              </a:ext>
            </a:extLst>
          </p:cNvPr>
          <p:cNvSpPr>
            <a:spLocks noGrp="1"/>
          </p:cNvSpPr>
          <p:nvPr>
            <p:ph type="sldNum" sz="quarter" idx="12"/>
          </p:nvPr>
        </p:nvSpPr>
        <p:spPr/>
        <p:txBody>
          <a:bodyPr/>
          <a:lstStyle/>
          <a:p>
            <a:pPr>
              <a:defRPr/>
            </a:pPr>
            <a:fld id="{8D6C380F-326D-3C40-9EE7-7FBAB0953422}" type="slidenum">
              <a:rPr lang="en-US" noProof="0" smtClean="0"/>
              <a:t>47</a:t>
            </a:fld>
            <a:endParaRPr lang="en-US" noProof="0" dirty="0"/>
          </a:p>
        </p:txBody>
      </p:sp>
      <p:sp>
        <p:nvSpPr>
          <p:cNvPr id="6" name="Content Placeholder 5">
            <a:extLst>
              <a:ext uri="{FF2B5EF4-FFF2-40B4-BE49-F238E27FC236}">
                <a16:creationId xmlns:a16="http://schemas.microsoft.com/office/drawing/2014/main" id="{890646BA-C55F-D499-869A-CEA3BF1C799F}"/>
              </a:ext>
            </a:extLst>
          </p:cNvPr>
          <p:cNvSpPr>
            <a:spLocks noGrp="1"/>
          </p:cNvSpPr>
          <p:nvPr>
            <p:ph sz="quarter" idx="13"/>
          </p:nvPr>
        </p:nvSpPr>
        <p:spPr>
          <a:xfrm>
            <a:off x="609601" y="1245522"/>
            <a:ext cx="8870775" cy="4821904"/>
          </a:xfrm>
        </p:spPr>
        <p:txBody>
          <a:bodyPr>
            <a:normAutofit/>
          </a:bodyPr>
          <a:lstStyle/>
          <a:p>
            <a:r>
              <a:rPr lang="en-US" sz="2400" noProof="0" dirty="0"/>
              <a:t>FLUKA’s story began a long time ago (1970s)…</a:t>
            </a:r>
          </a:p>
          <a:p>
            <a:pPr marL="0" indent="0">
              <a:buNone/>
            </a:pPr>
            <a:r>
              <a:rPr lang="en-US" sz="2400" noProof="0" dirty="0"/>
              <a:t>	…no graphical interfaces, input and output via text file</a:t>
            </a:r>
          </a:p>
          <a:p>
            <a:r>
              <a:rPr lang="en-US" sz="2400" noProof="0" dirty="0"/>
              <a:t>Input files:</a:t>
            </a:r>
          </a:p>
          <a:p>
            <a:pPr lvl="1"/>
            <a:r>
              <a:rPr lang="en-US" sz="1800" noProof="0" dirty="0"/>
              <a:t>can be very long &gt; 50k lines</a:t>
            </a:r>
          </a:p>
          <a:p>
            <a:pPr lvl="1"/>
            <a:r>
              <a:rPr lang="en-US" sz="1800" noProof="0" dirty="0"/>
              <a:t>based on “cards”:  .inp  file</a:t>
            </a:r>
          </a:p>
          <a:p>
            <a:pPr lvl="1"/>
            <a:r>
              <a:rPr lang="en-US" sz="1800" noProof="0" dirty="0"/>
              <a:t>Each card has 1 name, 6 values (called WHATs),</a:t>
            </a:r>
            <a:br>
              <a:rPr lang="en-US" sz="1800" noProof="0" dirty="0"/>
            </a:br>
            <a:r>
              <a:rPr lang="en-US" sz="1800" noProof="0" dirty="0"/>
              <a:t>1 string (called SDUM)</a:t>
            </a:r>
          </a:p>
        </p:txBody>
      </p:sp>
      <p:pic>
        <p:nvPicPr>
          <p:cNvPr id="8" name="Picture 2" descr="https://upload.wikimedia.org/wikipedia/commons/f/f4/Radio_Shack_Tandy_TRS-80_Model_I_System.JPG">
            <a:extLst>
              <a:ext uri="{FF2B5EF4-FFF2-40B4-BE49-F238E27FC236}">
                <a16:creationId xmlns:a16="http://schemas.microsoft.com/office/drawing/2014/main" id="{596FDD6A-3041-3504-288C-E0A3043817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80376" y="1216852"/>
            <a:ext cx="2391464" cy="2084185"/>
          </a:xfrm>
          <a:prstGeom prst="rect">
            <a:avLst/>
          </a:prstGeom>
          <a:noFill/>
          <a:ln>
            <a:solidFill>
              <a:srgbClr val="3871A8"/>
            </a:solidFill>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531EBAB-AE38-AC68-3577-EEF58BA367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8527" b="995"/>
          <a:stretch/>
        </p:blipFill>
        <p:spPr bwMode="auto">
          <a:xfrm>
            <a:off x="7248128" y="2636912"/>
            <a:ext cx="3727206" cy="1800942"/>
          </a:xfrm>
          <a:prstGeom prst="rect">
            <a:avLst/>
          </a:prstGeom>
          <a:noFill/>
          <a:ln>
            <a:solidFill>
              <a:srgbClr val="3871A8"/>
            </a:solidFill>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5C3C542-0A31-2610-53F9-D82CA300CF7A}"/>
              </a:ext>
            </a:extLst>
          </p:cNvPr>
          <p:cNvSpPr txBox="1"/>
          <p:nvPr/>
        </p:nvSpPr>
        <p:spPr>
          <a:xfrm>
            <a:off x="639340" y="4578876"/>
            <a:ext cx="10935682" cy="715089"/>
          </a:xfrm>
          <a:prstGeom prst="round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0">
              <a:buNone/>
            </a:pPr>
            <a:r>
              <a:rPr lang="en-US" sz="1800" b="1" noProof="0" dirty="0">
                <a:latin typeface="Courier New" panose="02070309020205020404" pitchFamily="49" charset="0"/>
                <a:cs typeface="Courier New" panose="02070309020205020404" pitchFamily="49" charset="0"/>
              </a:rPr>
              <a:t>BEAMPOS       4750.5     130.0    4866.5                              NEGATIVE</a:t>
            </a:r>
          </a:p>
          <a:p>
            <a:pPr indent="0">
              <a:buNone/>
            </a:pPr>
            <a:r>
              <a:rPr lang="en-US" sz="1800" b="1" noProof="0" dirty="0">
                <a:latin typeface="Courier New" panose="02070309020205020404" pitchFamily="49" charset="0"/>
                <a:cs typeface="Courier New" panose="02070309020205020404" pitchFamily="49" charset="0"/>
              </a:rPr>
              <a:t>BEAM            -0.4       0.2       5.0     1.E-4     1.E-4          ELECTRON</a:t>
            </a:r>
          </a:p>
        </p:txBody>
      </p:sp>
    </p:spTree>
    <p:extLst>
      <p:ext uri="{BB962C8B-B14F-4D97-AF65-F5344CB8AC3E}">
        <p14:creationId xmlns:p14="http://schemas.microsoft.com/office/powerpoint/2010/main" val="41386414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B40FCDE-0493-1134-174E-E4A5CE4EC209}"/>
              </a:ext>
            </a:extLst>
          </p:cNvPr>
          <p:cNvPicPr>
            <a:picLocks noChangeAspect="1"/>
          </p:cNvPicPr>
          <p:nvPr/>
        </p:nvPicPr>
        <p:blipFill>
          <a:blip r:embed="rId2"/>
          <a:stretch>
            <a:fillRect/>
          </a:stretch>
        </p:blipFill>
        <p:spPr>
          <a:xfrm>
            <a:off x="2389454" y="1670947"/>
            <a:ext cx="9123910" cy="3987276"/>
          </a:xfrm>
          <a:prstGeom prst="rect">
            <a:avLst/>
          </a:prstGeom>
        </p:spPr>
      </p:pic>
      <p:sp>
        <p:nvSpPr>
          <p:cNvPr id="2" name="Title 1">
            <a:extLst>
              <a:ext uri="{FF2B5EF4-FFF2-40B4-BE49-F238E27FC236}">
                <a16:creationId xmlns:a16="http://schemas.microsoft.com/office/drawing/2014/main" id="{44A691B9-18BC-5243-D71A-379B009DAD23}"/>
              </a:ext>
            </a:extLst>
          </p:cNvPr>
          <p:cNvSpPr>
            <a:spLocks noGrp="1"/>
          </p:cNvSpPr>
          <p:nvPr>
            <p:ph type="title"/>
          </p:nvPr>
        </p:nvSpPr>
        <p:spPr/>
        <p:txBody>
          <a:bodyPr/>
          <a:lstStyle/>
          <a:p>
            <a:r>
              <a:rPr lang="en-US" noProof="0" dirty="0"/>
              <a:t>Flair: the GUI</a:t>
            </a:r>
          </a:p>
        </p:txBody>
      </p:sp>
      <p:sp>
        <p:nvSpPr>
          <p:cNvPr id="3" name="Date Placeholder 2">
            <a:extLst>
              <a:ext uri="{FF2B5EF4-FFF2-40B4-BE49-F238E27FC236}">
                <a16:creationId xmlns:a16="http://schemas.microsoft.com/office/drawing/2014/main" id="{02CEB4AD-71A6-A5BF-D04C-75E2ADD7B48A}"/>
              </a:ext>
            </a:extLst>
          </p:cNvPr>
          <p:cNvSpPr>
            <a:spLocks noGrp="1"/>
          </p:cNvSpPr>
          <p:nvPr>
            <p:ph type="dt" sz="half" idx="10"/>
          </p:nvPr>
        </p:nvSpPr>
        <p:spPr/>
        <p:txBody>
          <a:bodyPr/>
          <a:lstStyle/>
          <a:p>
            <a:pPr>
              <a:defRPr/>
            </a:pPr>
            <a:r>
              <a:rPr lang="en-US" noProof="0" dirty="0"/>
              <a:t>04/05/2026</a:t>
            </a:r>
          </a:p>
        </p:txBody>
      </p:sp>
      <p:sp>
        <p:nvSpPr>
          <p:cNvPr id="4" name="Footer Placeholder 3">
            <a:extLst>
              <a:ext uri="{FF2B5EF4-FFF2-40B4-BE49-F238E27FC236}">
                <a16:creationId xmlns:a16="http://schemas.microsoft.com/office/drawing/2014/main" id="{B35C3B41-4893-C5B7-09BA-50C4D74EBB85}"/>
              </a:ext>
            </a:extLst>
          </p:cNvPr>
          <p:cNvSpPr>
            <a:spLocks noGrp="1"/>
          </p:cNvSpPr>
          <p:nvPr>
            <p:ph type="ftr" sz="quarter" idx="11"/>
          </p:nvPr>
        </p:nvSpPr>
        <p:spPr/>
        <p:txBody>
          <a:bodyPr/>
          <a:lstStyle/>
          <a:p>
            <a:pPr>
              <a:defRPr/>
            </a:pPr>
            <a:r>
              <a:rPr lang="en-US" noProof="0" dirty="0"/>
              <a:t>D. Calzolari</a:t>
            </a:r>
          </a:p>
        </p:txBody>
      </p:sp>
      <p:sp>
        <p:nvSpPr>
          <p:cNvPr id="5" name="Slide Number Placeholder 4">
            <a:extLst>
              <a:ext uri="{FF2B5EF4-FFF2-40B4-BE49-F238E27FC236}">
                <a16:creationId xmlns:a16="http://schemas.microsoft.com/office/drawing/2014/main" id="{1CBEDABB-9765-E47B-D59A-8944E41937CA}"/>
              </a:ext>
            </a:extLst>
          </p:cNvPr>
          <p:cNvSpPr>
            <a:spLocks noGrp="1"/>
          </p:cNvSpPr>
          <p:nvPr>
            <p:ph type="sldNum" sz="quarter" idx="12"/>
          </p:nvPr>
        </p:nvSpPr>
        <p:spPr/>
        <p:txBody>
          <a:bodyPr/>
          <a:lstStyle/>
          <a:p>
            <a:pPr>
              <a:defRPr/>
            </a:pPr>
            <a:fld id="{8D6C380F-326D-3C40-9EE7-7FBAB0953422}" type="slidenum">
              <a:rPr lang="en-US" noProof="0" smtClean="0"/>
              <a:t>48</a:t>
            </a:fld>
            <a:endParaRPr lang="en-US" noProof="0" dirty="0"/>
          </a:p>
        </p:txBody>
      </p:sp>
      <p:sp>
        <p:nvSpPr>
          <p:cNvPr id="6" name="Content Placeholder 5">
            <a:extLst>
              <a:ext uri="{FF2B5EF4-FFF2-40B4-BE49-F238E27FC236}">
                <a16:creationId xmlns:a16="http://schemas.microsoft.com/office/drawing/2014/main" id="{8A924189-BFBA-5F49-1FA1-AD823244BF25}"/>
              </a:ext>
            </a:extLst>
          </p:cNvPr>
          <p:cNvSpPr>
            <a:spLocks noGrp="1"/>
          </p:cNvSpPr>
          <p:nvPr>
            <p:ph sz="quarter" idx="13"/>
          </p:nvPr>
        </p:nvSpPr>
        <p:spPr>
          <a:xfrm>
            <a:off x="615406" y="1087803"/>
            <a:ext cx="10968567" cy="4821904"/>
          </a:xfrm>
        </p:spPr>
        <p:txBody>
          <a:bodyPr>
            <a:normAutofit/>
          </a:bodyPr>
          <a:lstStyle/>
          <a:p>
            <a:r>
              <a:rPr lang="en-US" sz="2400" noProof="0" dirty="0"/>
              <a:t>In 2006, Flair was born! It is a layer between the user and FLUKA</a:t>
            </a:r>
          </a:p>
          <a:p>
            <a:endParaRPr lang="en-US" sz="2400" noProof="0" dirty="0"/>
          </a:p>
        </p:txBody>
      </p:sp>
      <p:sp>
        <p:nvSpPr>
          <p:cNvPr id="8" name="TextBox 7">
            <a:extLst>
              <a:ext uri="{FF2B5EF4-FFF2-40B4-BE49-F238E27FC236}">
                <a16:creationId xmlns:a16="http://schemas.microsoft.com/office/drawing/2014/main" id="{080B6B61-9ABD-59BB-0F64-C6A017C0F2D5}"/>
              </a:ext>
            </a:extLst>
          </p:cNvPr>
          <p:cNvSpPr txBox="1"/>
          <p:nvPr/>
        </p:nvSpPr>
        <p:spPr>
          <a:xfrm>
            <a:off x="7392144" y="332656"/>
            <a:ext cx="3960440" cy="646331"/>
          </a:xfrm>
          <a:prstGeom prst="rect">
            <a:avLst/>
          </a:prstGeom>
          <a:noFill/>
        </p:spPr>
        <p:txBody>
          <a:bodyPr wrap="square">
            <a:spAutoFit/>
          </a:bodyPr>
          <a:lstStyle/>
          <a:p>
            <a:pPr marL="0" indent="0" algn="ctr">
              <a:buNone/>
            </a:pPr>
            <a:r>
              <a:rPr lang="en-US" sz="3600" b="1" noProof="0" dirty="0">
                <a:solidFill>
                  <a:srgbClr val="FF0000"/>
                </a:solidFill>
              </a:rPr>
              <a:t>Flair ≠ FLUKA</a:t>
            </a:r>
          </a:p>
        </p:txBody>
      </p:sp>
      <p:sp>
        <p:nvSpPr>
          <p:cNvPr id="10" name="Rounded Rectangle 35">
            <a:extLst>
              <a:ext uri="{FF2B5EF4-FFF2-40B4-BE49-F238E27FC236}">
                <a16:creationId xmlns:a16="http://schemas.microsoft.com/office/drawing/2014/main" id="{BCB246A2-277A-C67B-6202-DE341B8A688E}"/>
              </a:ext>
            </a:extLst>
          </p:cNvPr>
          <p:cNvSpPr/>
          <p:nvPr/>
        </p:nvSpPr>
        <p:spPr>
          <a:xfrm>
            <a:off x="4514403" y="2230497"/>
            <a:ext cx="1844146" cy="3363059"/>
          </a:xfrm>
          <a:prstGeom prst="roundRect">
            <a:avLst>
              <a:gd name="adj" fmla="val 9531"/>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noProof="0" dirty="0">
              <a:latin typeface="Arial" panose="020B0604020202020204" pitchFamily="34" charset="0"/>
              <a:cs typeface="Arial" panose="020B0604020202020204" pitchFamily="34" charset="0"/>
            </a:endParaRPr>
          </a:p>
        </p:txBody>
      </p:sp>
      <p:cxnSp>
        <p:nvCxnSpPr>
          <p:cNvPr id="11" name="Straight Arrow Connector 10">
            <a:extLst>
              <a:ext uri="{FF2B5EF4-FFF2-40B4-BE49-F238E27FC236}">
                <a16:creationId xmlns:a16="http://schemas.microsoft.com/office/drawing/2014/main" id="{124AA091-40DD-6DB7-9A1D-6541C0DFB9B8}"/>
              </a:ext>
            </a:extLst>
          </p:cNvPr>
          <p:cNvCxnSpPr>
            <a:cxnSpLocks/>
          </p:cNvCxnSpPr>
          <p:nvPr/>
        </p:nvCxnSpPr>
        <p:spPr>
          <a:xfrm flipV="1">
            <a:off x="6358549" y="3451632"/>
            <a:ext cx="1619842" cy="47123"/>
          </a:xfrm>
          <a:prstGeom prst="straightConnector1">
            <a:avLst/>
          </a:prstGeom>
          <a:ln w="38100">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12" name="TextBox 11">
            <a:extLst>
              <a:ext uri="{FF2B5EF4-FFF2-40B4-BE49-F238E27FC236}">
                <a16:creationId xmlns:a16="http://schemas.microsoft.com/office/drawing/2014/main" id="{2473AE0B-175D-C1AD-CE66-3AC042453025}"/>
              </a:ext>
            </a:extLst>
          </p:cNvPr>
          <p:cNvSpPr txBox="1"/>
          <p:nvPr/>
        </p:nvSpPr>
        <p:spPr>
          <a:xfrm>
            <a:off x="8095440" y="2989967"/>
            <a:ext cx="3417923" cy="1323439"/>
          </a:xfrm>
          <a:prstGeom prst="rect">
            <a:avLst/>
          </a:prstGeom>
          <a:noFill/>
        </p:spPr>
        <p:txBody>
          <a:bodyPr wrap="square" rtlCol="0">
            <a:spAutoFit/>
          </a:bodyPr>
          <a:lstStyle/>
          <a:p>
            <a:r>
              <a:rPr lang="en-US" sz="2000" noProof="0" dirty="0">
                <a:latin typeface="Arial" panose="020B0604020202020204" pitchFamily="34" charset="0"/>
                <a:cs typeface="Arial" panose="020B0604020202020204" pitchFamily="34" charset="0"/>
              </a:rPr>
              <a:t>How are the cards grouped?</a:t>
            </a:r>
          </a:p>
          <a:p>
            <a:endParaRPr lang="en-US" sz="2000" noProof="0" dirty="0">
              <a:latin typeface="Arial" panose="020B0604020202020204" pitchFamily="34" charset="0"/>
              <a:cs typeface="Arial" panose="020B0604020202020204" pitchFamily="34" charset="0"/>
            </a:endParaRPr>
          </a:p>
          <a:p>
            <a:r>
              <a:rPr lang="en-US" sz="2000" noProof="0" dirty="0">
                <a:latin typeface="Arial" panose="020B0604020202020204" pitchFamily="34" charset="0"/>
                <a:cs typeface="Arial" panose="020B0604020202020204" pitchFamily="34" charset="0"/>
              </a:rPr>
              <a:t>Alphabetical listing</a:t>
            </a:r>
          </a:p>
          <a:p>
            <a:r>
              <a:rPr lang="en-US" sz="2000" noProof="0" dirty="0">
                <a:latin typeface="Arial" panose="020B0604020202020204" pitchFamily="34" charset="0"/>
                <a:cs typeface="Arial" panose="020B0604020202020204" pitchFamily="34" charset="0"/>
              </a:rPr>
              <a:t>also available</a:t>
            </a:r>
          </a:p>
        </p:txBody>
      </p:sp>
      <p:sp>
        <p:nvSpPr>
          <p:cNvPr id="13" name="Rounded Rectangle 53">
            <a:extLst>
              <a:ext uri="{FF2B5EF4-FFF2-40B4-BE49-F238E27FC236}">
                <a16:creationId xmlns:a16="http://schemas.microsoft.com/office/drawing/2014/main" id="{ABA8A627-96CC-FF9A-7B20-6481A1333660}"/>
              </a:ext>
            </a:extLst>
          </p:cNvPr>
          <p:cNvSpPr/>
          <p:nvPr/>
        </p:nvSpPr>
        <p:spPr>
          <a:xfrm>
            <a:off x="2370402" y="2459457"/>
            <a:ext cx="1668134" cy="1853949"/>
          </a:xfrm>
          <a:prstGeom prst="roundRect">
            <a:avLst>
              <a:gd name="adj" fmla="val 11542"/>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noProof="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2E74648A-CFBE-3D66-CFCE-9F061FE23D41}"/>
              </a:ext>
            </a:extLst>
          </p:cNvPr>
          <p:cNvSpPr txBox="1"/>
          <p:nvPr/>
        </p:nvSpPr>
        <p:spPr>
          <a:xfrm>
            <a:off x="374904" y="5093498"/>
            <a:ext cx="3511296" cy="1015663"/>
          </a:xfrm>
          <a:prstGeom prst="rect">
            <a:avLst/>
          </a:prstGeom>
          <a:solidFill>
            <a:schemeClr val="bg1"/>
          </a:solidFill>
        </p:spPr>
        <p:txBody>
          <a:bodyPr wrap="square" rtlCol="0">
            <a:spAutoFit/>
          </a:bodyPr>
          <a:lstStyle/>
          <a:p>
            <a:r>
              <a:rPr lang="en-US" sz="2000" noProof="0" dirty="0">
                <a:latin typeface="Arial" panose="020B0604020202020204" pitchFamily="34" charset="0"/>
                <a:cs typeface="Arial" panose="020B0604020202020204" pitchFamily="34" charset="0"/>
              </a:rPr>
              <a:t>Input file tree</a:t>
            </a:r>
          </a:p>
          <a:p>
            <a:r>
              <a:rPr lang="en-US" sz="2000" noProof="0" dirty="0">
                <a:latin typeface="Arial" panose="020B0604020202020204" pitchFamily="34" charset="0"/>
                <a:cs typeface="Arial" panose="020B0604020202020204" pitchFamily="34" charset="0"/>
              </a:rPr>
              <a:t>Cards grouped according to</a:t>
            </a:r>
          </a:p>
          <a:p>
            <a:r>
              <a:rPr lang="en-US" sz="2000" noProof="0" dirty="0">
                <a:latin typeface="Arial" panose="020B0604020202020204" pitchFamily="34" charset="0"/>
                <a:cs typeface="Arial" panose="020B0604020202020204" pitchFamily="34" charset="0"/>
              </a:rPr>
              <a:t>their “field of action”</a:t>
            </a:r>
          </a:p>
        </p:txBody>
      </p:sp>
      <p:cxnSp>
        <p:nvCxnSpPr>
          <p:cNvPr id="15" name="Straight Arrow Connector 14">
            <a:extLst>
              <a:ext uri="{FF2B5EF4-FFF2-40B4-BE49-F238E27FC236}">
                <a16:creationId xmlns:a16="http://schemas.microsoft.com/office/drawing/2014/main" id="{E7D567B1-4B75-7C5B-92C5-BE07FF645EDF}"/>
              </a:ext>
            </a:extLst>
          </p:cNvPr>
          <p:cNvCxnSpPr>
            <a:cxnSpLocks/>
          </p:cNvCxnSpPr>
          <p:nvPr/>
        </p:nvCxnSpPr>
        <p:spPr>
          <a:xfrm flipH="1">
            <a:off x="1637123" y="4133850"/>
            <a:ext cx="733279" cy="959648"/>
          </a:xfrm>
          <a:prstGeom prst="straightConnector1">
            <a:avLst/>
          </a:prstGeom>
          <a:ln w="38100">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16" name="Rounded Rectangle 25">
            <a:extLst>
              <a:ext uri="{FF2B5EF4-FFF2-40B4-BE49-F238E27FC236}">
                <a16:creationId xmlns:a16="http://schemas.microsoft.com/office/drawing/2014/main" id="{B2ED014B-8D1E-3AF6-0708-21175B68FC85}"/>
              </a:ext>
            </a:extLst>
          </p:cNvPr>
          <p:cNvSpPr/>
          <p:nvPr/>
        </p:nvSpPr>
        <p:spPr>
          <a:xfrm>
            <a:off x="4571553" y="1903614"/>
            <a:ext cx="395856" cy="234180"/>
          </a:xfrm>
          <a:prstGeom prst="roundRect">
            <a:avLst>
              <a:gd name="adj" fmla="val 9531"/>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02849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C02C1-F925-487F-3AFF-A5F6CC8D47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4F4AAC-AA62-3F91-ADC5-07D78D251279}"/>
              </a:ext>
            </a:extLst>
          </p:cNvPr>
          <p:cNvSpPr>
            <a:spLocks noGrp="1"/>
          </p:cNvSpPr>
          <p:nvPr>
            <p:ph type="title"/>
          </p:nvPr>
        </p:nvSpPr>
        <p:spPr/>
        <p:txBody>
          <a:bodyPr/>
          <a:lstStyle/>
          <a:p>
            <a:r>
              <a:rPr lang="en-US" noProof="0" dirty="0"/>
              <a:t>Flair: the GUI</a:t>
            </a:r>
          </a:p>
        </p:txBody>
      </p:sp>
      <p:sp>
        <p:nvSpPr>
          <p:cNvPr id="3" name="Date Placeholder 2">
            <a:extLst>
              <a:ext uri="{FF2B5EF4-FFF2-40B4-BE49-F238E27FC236}">
                <a16:creationId xmlns:a16="http://schemas.microsoft.com/office/drawing/2014/main" id="{37766C8F-FE7D-F8AC-C226-E0881D5CE255}"/>
              </a:ext>
            </a:extLst>
          </p:cNvPr>
          <p:cNvSpPr>
            <a:spLocks noGrp="1"/>
          </p:cNvSpPr>
          <p:nvPr>
            <p:ph type="dt" sz="half" idx="10"/>
          </p:nvPr>
        </p:nvSpPr>
        <p:spPr/>
        <p:txBody>
          <a:bodyPr/>
          <a:lstStyle/>
          <a:p>
            <a:pPr>
              <a:defRPr/>
            </a:pPr>
            <a:r>
              <a:rPr lang="en-US" noProof="0" dirty="0"/>
              <a:t>04/05/2026</a:t>
            </a:r>
          </a:p>
        </p:txBody>
      </p:sp>
      <p:sp>
        <p:nvSpPr>
          <p:cNvPr id="4" name="Footer Placeholder 3">
            <a:extLst>
              <a:ext uri="{FF2B5EF4-FFF2-40B4-BE49-F238E27FC236}">
                <a16:creationId xmlns:a16="http://schemas.microsoft.com/office/drawing/2014/main" id="{5F8F69A3-68FE-9F95-997D-79E1552D903B}"/>
              </a:ext>
            </a:extLst>
          </p:cNvPr>
          <p:cNvSpPr>
            <a:spLocks noGrp="1"/>
          </p:cNvSpPr>
          <p:nvPr>
            <p:ph type="ftr" sz="quarter" idx="11"/>
          </p:nvPr>
        </p:nvSpPr>
        <p:spPr/>
        <p:txBody>
          <a:bodyPr/>
          <a:lstStyle/>
          <a:p>
            <a:pPr>
              <a:defRPr/>
            </a:pPr>
            <a:r>
              <a:rPr lang="en-US" noProof="0" dirty="0"/>
              <a:t>D. Calzolari</a:t>
            </a:r>
          </a:p>
        </p:txBody>
      </p:sp>
      <p:sp>
        <p:nvSpPr>
          <p:cNvPr id="5" name="Slide Number Placeholder 4">
            <a:extLst>
              <a:ext uri="{FF2B5EF4-FFF2-40B4-BE49-F238E27FC236}">
                <a16:creationId xmlns:a16="http://schemas.microsoft.com/office/drawing/2014/main" id="{C17E9D52-29A3-7220-9979-DE953AD27F20}"/>
              </a:ext>
            </a:extLst>
          </p:cNvPr>
          <p:cNvSpPr>
            <a:spLocks noGrp="1"/>
          </p:cNvSpPr>
          <p:nvPr>
            <p:ph type="sldNum" sz="quarter" idx="12"/>
          </p:nvPr>
        </p:nvSpPr>
        <p:spPr/>
        <p:txBody>
          <a:bodyPr/>
          <a:lstStyle/>
          <a:p>
            <a:pPr>
              <a:defRPr/>
            </a:pPr>
            <a:fld id="{8D6C380F-326D-3C40-9EE7-7FBAB0953422}" type="slidenum">
              <a:rPr lang="en-US" noProof="0" smtClean="0"/>
              <a:t>49</a:t>
            </a:fld>
            <a:endParaRPr lang="en-US" noProof="0" dirty="0"/>
          </a:p>
        </p:txBody>
      </p:sp>
      <p:sp>
        <p:nvSpPr>
          <p:cNvPr id="6" name="Content Placeholder 5">
            <a:extLst>
              <a:ext uri="{FF2B5EF4-FFF2-40B4-BE49-F238E27FC236}">
                <a16:creationId xmlns:a16="http://schemas.microsoft.com/office/drawing/2014/main" id="{945B78F5-4EA8-272B-BF24-087C30B6DA25}"/>
              </a:ext>
            </a:extLst>
          </p:cNvPr>
          <p:cNvSpPr>
            <a:spLocks noGrp="1"/>
          </p:cNvSpPr>
          <p:nvPr>
            <p:ph sz="quarter" idx="13"/>
          </p:nvPr>
        </p:nvSpPr>
        <p:spPr>
          <a:xfrm>
            <a:off x="615406" y="1206450"/>
            <a:ext cx="10968567" cy="422350"/>
          </a:xfrm>
        </p:spPr>
        <p:txBody>
          <a:bodyPr>
            <a:normAutofit lnSpcReduction="10000"/>
          </a:bodyPr>
          <a:lstStyle/>
          <a:p>
            <a:r>
              <a:rPr lang="en-US" sz="2400" noProof="0" dirty="0"/>
              <a:t>In 2006, Flair was born! It is a layer between the user and FLUKA</a:t>
            </a:r>
          </a:p>
          <a:p>
            <a:endParaRPr lang="en-US" sz="2400" noProof="0" dirty="0"/>
          </a:p>
        </p:txBody>
      </p:sp>
      <p:sp>
        <p:nvSpPr>
          <p:cNvPr id="8" name="TextBox 7">
            <a:extLst>
              <a:ext uri="{FF2B5EF4-FFF2-40B4-BE49-F238E27FC236}">
                <a16:creationId xmlns:a16="http://schemas.microsoft.com/office/drawing/2014/main" id="{067B4383-FBFB-A7AC-296F-83278BA0ADCD}"/>
              </a:ext>
            </a:extLst>
          </p:cNvPr>
          <p:cNvSpPr txBox="1"/>
          <p:nvPr/>
        </p:nvSpPr>
        <p:spPr>
          <a:xfrm>
            <a:off x="7392144" y="332656"/>
            <a:ext cx="3960440" cy="646331"/>
          </a:xfrm>
          <a:prstGeom prst="rect">
            <a:avLst/>
          </a:prstGeom>
          <a:noFill/>
        </p:spPr>
        <p:txBody>
          <a:bodyPr wrap="square">
            <a:spAutoFit/>
          </a:bodyPr>
          <a:lstStyle/>
          <a:p>
            <a:pPr marL="0" indent="0" algn="ctr">
              <a:buNone/>
            </a:pPr>
            <a:r>
              <a:rPr lang="en-US" sz="3600" b="1" noProof="0" dirty="0">
                <a:solidFill>
                  <a:srgbClr val="FF0000"/>
                </a:solidFill>
              </a:rPr>
              <a:t>Flair ≠ FLUKA</a:t>
            </a:r>
          </a:p>
        </p:txBody>
      </p:sp>
      <p:pic>
        <p:nvPicPr>
          <p:cNvPr id="7" name="Picture 6">
            <a:extLst>
              <a:ext uri="{FF2B5EF4-FFF2-40B4-BE49-F238E27FC236}">
                <a16:creationId xmlns:a16="http://schemas.microsoft.com/office/drawing/2014/main" id="{B9C97879-DCBA-4E8C-A5C5-01D6BCCFA9D5}"/>
              </a:ext>
            </a:extLst>
          </p:cNvPr>
          <p:cNvPicPr>
            <a:picLocks noChangeAspect="1"/>
          </p:cNvPicPr>
          <p:nvPr/>
        </p:nvPicPr>
        <p:blipFill rotWithShape="1">
          <a:blip r:embed="rId2"/>
          <a:srcRect t="4000"/>
          <a:stretch/>
        </p:blipFill>
        <p:spPr>
          <a:xfrm>
            <a:off x="608027" y="1733475"/>
            <a:ext cx="7020703" cy="4399554"/>
          </a:xfrm>
          <a:prstGeom prst="rect">
            <a:avLst/>
          </a:prstGeom>
        </p:spPr>
      </p:pic>
      <p:sp>
        <p:nvSpPr>
          <p:cNvPr id="18" name="TextBox 12">
            <a:extLst>
              <a:ext uri="{FF2B5EF4-FFF2-40B4-BE49-F238E27FC236}">
                <a16:creationId xmlns:a16="http://schemas.microsoft.com/office/drawing/2014/main" id="{E9F525A6-BA7E-1B70-AC6E-114C0D63BB7D}"/>
              </a:ext>
            </a:extLst>
          </p:cNvPr>
          <p:cNvSpPr/>
          <p:nvPr/>
        </p:nvSpPr>
        <p:spPr bwMode="auto">
          <a:xfrm>
            <a:off x="8616280" y="2132856"/>
            <a:ext cx="2592048" cy="829543"/>
          </a:xfrm>
          <a:prstGeom prst="rect">
            <a:avLst/>
          </a:prstGeom>
          <a:solidFill>
            <a:schemeClr val="lt1">
              <a:lumMod val="85000"/>
            </a:schemeClr>
          </a:solid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457200">
              <a:lnSpc>
                <a:spcPct val="100000"/>
              </a:lnSpc>
            </a:pPr>
            <a:r>
              <a:rPr lang="en-US" sz="2400" b="1" u="none" strike="noStrike" noProof="0" dirty="0">
                <a:solidFill>
                  <a:srgbClr val="448FC8"/>
                </a:solidFill>
                <a:effectLst/>
                <a:uFillTx/>
                <a:latin typeface="Calibri"/>
              </a:rPr>
              <a:t>Online geometry view and editing!</a:t>
            </a:r>
          </a:p>
        </p:txBody>
      </p:sp>
      <p:sp>
        <p:nvSpPr>
          <p:cNvPr id="19" name="TextBox 18">
            <a:extLst>
              <a:ext uri="{FF2B5EF4-FFF2-40B4-BE49-F238E27FC236}">
                <a16:creationId xmlns:a16="http://schemas.microsoft.com/office/drawing/2014/main" id="{C6EE3F72-6163-FE87-C9F4-11B2AB47CC5D}"/>
              </a:ext>
            </a:extLst>
          </p:cNvPr>
          <p:cNvSpPr txBox="1"/>
          <p:nvPr/>
        </p:nvSpPr>
        <p:spPr>
          <a:xfrm>
            <a:off x="7824192" y="3573016"/>
            <a:ext cx="3993987" cy="1323439"/>
          </a:xfrm>
          <a:prstGeom prst="rect">
            <a:avLst/>
          </a:prstGeom>
          <a:noFill/>
        </p:spPr>
        <p:txBody>
          <a:bodyPr wrap="square" rtlCol="0">
            <a:spAutoFit/>
          </a:bodyPr>
          <a:lstStyle/>
          <a:p>
            <a:r>
              <a:rPr lang="en-US" sz="2000" noProof="0" dirty="0">
                <a:latin typeface="Arial" panose="020B0604020202020204" pitchFamily="34" charset="0"/>
                <a:cs typeface="Arial" panose="020B0604020202020204" pitchFamily="34" charset="0"/>
              </a:rPr>
              <a:t>Many other advantages such as:</a:t>
            </a:r>
          </a:p>
          <a:p>
            <a:pPr marL="457200" indent="-457200">
              <a:buFont typeface="+mj-lt"/>
              <a:buAutoNum type="arabicPeriod"/>
            </a:pPr>
            <a:r>
              <a:rPr lang="en-US" sz="2000" noProof="0" dirty="0">
                <a:latin typeface="Arial" panose="020B0604020202020204" pitchFamily="34" charset="0"/>
                <a:cs typeface="Arial" panose="020B0604020202020204" pitchFamily="34" charset="0"/>
              </a:rPr>
              <a:t>Parametric scan capability</a:t>
            </a:r>
          </a:p>
          <a:p>
            <a:pPr marL="457200" indent="-457200">
              <a:buFont typeface="+mj-lt"/>
              <a:buAutoNum type="arabicPeriod"/>
            </a:pPr>
            <a:r>
              <a:rPr lang="en-US" sz="2000" noProof="0" dirty="0">
                <a:latin typeface="Arial" panose="020B0604020202020204" pitchFamily="34" charset="0"/>
                <a:cs typeface="Arial" panose="020B0604020202020204" pitchFamily="34" charset="0"/>
              </a:rPr>
              <a:t>Automatic postprocessing</a:t>
            </a:r>
          </a:p>
          <a:p>
            <a:pPr marL="457200" indent="-457200">
              <a:buFont typeface="+mj-lt"/>
              <a:buAutoNum type="arabicPeriod"/>
            </a:pPr>
            <a:r>
              <a:rPr lang="en-US" sz="2000" noProof="0" dirty="0">
                <a:latin typeface="Arial" panose="020B0604020202020204" pitchFamily="34" charset="0"/>
                <a:cs typeface="Arial" panose="020B0604020202020204" pitchFamily="34" charset="0"/>
              </a:rPr>
              <a:t>Plotting</a:t>
            </a:r>
          </a:p>
        </p:txBody>
      </p:sp>
    </p:spTree>
    <p:extLst>
      <p:ext uri="{BB962C8B-B14F-4D97-AF65-F5344CB8AC3E}">
        <p14:creationId xmlns:p14="http://schemas.microsoft.com/office/powerpoint/2010/main" val="129372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noProof="0" dirty="0"/>
              <a:t>User support</a:t>
            </a:r>
          </a:p>
        </p:txBody>
      </p:sp>
      <p:sp>
        <p:nvSpPr>
          <p:cNvPr id="2" name="Slide Number Placeholder 1"/>
          <p:cNvSpPr>
            <a:spLocks noGrp="1"/>
          </p:cNvSpPr>
          <p:nvPr>
            <p:ph type="sldNum" sz="quarter" idx="12"/>
          </p:nvPr>
        </p:nvSpPr>
        <p:spPr/>
        <p:txBody>
          <a:bodyPr/>
          <a:lstStyle/>
          <a:p>
            <a:fld id="{16D51F62-B7DC-4B26-BEC7-C9FF681BE15D}" type="slidenum">
              <a:rPr lang="en-US" noProof="0" smtClean="0"/>
              <a:pPr/>
              <a:t>5</a:t>
            </a:fld>
            <a:endParaRPr lang="en-US" noProof="0" dirty="0"/>
          </a:p>
        </p:txBody>
      </p:sp>
      <p:sp>
        <p:nvSpPr>
          <p:cNvPr id="7" name="Content Placeholder 6"/>
          <p:cNvSpPr>
            <a:spLocks noGrp="1"/>
          </p:cNvSpPr>
          <p:nvPr>
            <p:ph sz="quarter" idx="13"/>
          </p:nvPr>
        </p:nvSpPr>
        <p:spPr>
          <a:xfrm>
            <a:off x="609601" y="1245522"/>
            <a:ext cx="6062463" cy="4821904"/>
          </a:xfrm>
        </p:spPr>
        <p:txBody>
          <a:bodyPr>
            <a:normAutofit fontScale="77500" lnSpcReduction="20000"/>
          </a:bodyPr>
          <a:lstStyle/>
          <a:p>
            <a:pPr marL="0" indent="0">
              <a:lnSpc>
                <a:spcPct val="120000"/>
              </a:lnSpc>
              <a:buNone/>
            </a:pPr>
            <a:r>
              <a:rPr lang="en-US" b="1" noProof="0" dirty="0"/>
              <a:t>FLUKA user forum</a:t>
            </a:r>
          </a:p>
          <a:p>
            <a:pPr marL="0" indent="0">
              <a:lnSpc>
                <a:spcPct val="120000"/>
              </a:lnSpc>
              <a:buNone/>
            </a:pPr>
            <a:r>
              <a:rPr lang="en-US" b="1" noProof="0" dirty="0">
                <a:hlinkClick r:id="rId2"/>
              </a:rPr>
              <a:t>https://cern.ch/fluka-forum</a:t>
            </a:r>
            <a:r>
              <a:rPr lang="en-US" b="1" noProof="0" dirty="0"/>
              <a:t>  </a:t>
            </a:r>
          </a:p>
          <a:p>
            <a:pPr marL="0" indent="0">
              <a:lnSpc>
                <a:spcPct val="120000"/>
              </a:lnSpc>
              <a:buNone/>
            </a:pPr>
            <a:r>
              <a:rPr lang="en-US" b="1" i="1" noProof="0" dirty="0"/>
              <a:t>Note: </a:t>
            </a:r>
            <a:r>
              <a:rPr lang="en-US" noProof="0" dirty="0"/>
              <a:t>an independent one-time registration is required to be able to participate</a:t>
            </a:r>
          </a:p>
          <a:p>
            <a:pPr>
              <a:lnSpc>
                <a:spcPct val="120000"/>
              </a:lnSpc>
            </a:pPr>
            <a:endParaRPr lang="en-US" noProof="0" dirty="0"/>
          </a:p>
          <a:p>
            <a:pPr marL="0" indent="0">
              <a:lnSpc>
                <a:spcPct val="120000"/>
              </a:lnSpc>
              <a:buNone/>
            </a:pPr>
            <a:r>
              <a:rPr lang="en-US" b="1" noProof="0" dirty="0"/>
              <a:t>FLUKA training</a:t>
            </a:r>
          </a:p>
          <a:p>
            <a:pPr marL="0" indent="0">
              <a:lnSpc>
                <a:spcPct val="120000"/>
              </a:lnSpc>
              <a:buNone/>
            </a:pPr>
            <a:r>
              <a:rPr lang="en-US" b="1" noProof="0" dirty="0">
                <a:hlinkClick r:id="rId3"/>
              </a:rPr>
              <a:t>https://indico.cern.ch/category/9178</a:t>
            </a:r>
            <a:r>
              <a:rPr lang="en-US" b="1" noProof="0" dirty="0"/>
              <a:t>  </a:t>
            </a:r>
          </a:p>
          <a:p>
            <a:pPr marL="0" indent="0">
              <a:lnSpc>
                <a:spcPct val="120000"/>
              </a:lnSpc>
              <a:buNone/>
            </a:pPr>
            <a:r>
              <a:rPr lang="en-US" noProof="0" dirty="0">
                <a:solidFill>
                  <a:srgbClr val="3871A8"/>
                </a:solidFill>
              </a:rPr>
              <a:t>Beginner</a:t>
            </a:r>
            <a:r>
              <a:rPr lang="en-US" noProof="0" dirty="0"/>
              <a:t> and </a:t>
            </a:r>
            <a:r>
              <a:rPr lang="en-US" noProof="0" dirty="0">
                <a:solidFill>
                  <a:srgbClr val="3871A8"/>
                </a:solidFill>
              </a:rPr>
              <a:t>advanced</a:t>
            </a:r>
            <a:r>
              <a:rPr lang="en-US" noProof="0" dirty="0"/>
              <a:t> courses are held on a regular basis across the world</a:t>
            </a:r>
          </a:p>
          <a:p>
            <a:pPr marL="0" indent="0">
              <a:lnSpc>
                <a:spcPct val="120000"/>
              </a:lnSpc>
              <a:buNone/>
            </a:pPr>
            <a:r>
              <a:rPr lang="en-US" noProof="0" dirty="0"/>
              <a:t>The first </a:t>
            </a:r>
            <a:r>
              <a:rPr lang="en-US" noProof="0" dirty="0">
                <a:solidFill>
                  <a:srgbClr val="3871A8"/>
                </a:solidFill>
              </a:rPr>
              <a:t>topical</a:t>
            </a:r>
            <a:r>
              <a:rPr lang="en-US" noProof="0" dirty="0"/>
              <a:t> course (on Radiation Protection) was held in November 2024</a:t>
            </a:r>
          </a:p>
          <a:p>
            <a:pPr>
              <a:lnSpc>
                <a:spcPct val="120000"/>
              </a:lnSpc>
            </a:pPr>
            <a:endParaRPr lang="en-US" noProof="0" dirty="0"/>
          </a:p>
        </p:txBody>
      </p:sp>
      <p:pic>
        <p:nvPicPr>
          <p:cNvPr id="22" name="Picture 21"/>
          <p:cNvPicPr>
            <a:picLocks noChangeAspect="1"/>
          </p:cNvPicPr>
          <p:nvPr/>
        </p:nvPicPr>
        <p:blipFill>
          <a:blip r:embed="rId4"/>
          <a:stretch>
            <a:fillRect/>
          </a:stretch>
        </p:blipFill>
        <p:spPr>
          <a:xfrm>
            <a:off x="6978500" y="1182121"/>
            <a:ext cx="4600239" cy="4893872"/>
          </a:xfrm>
          <a:prstGeom prst="rect">
            <a:avLst/>
          </a:prstGeom>
        </p:spPr>
      </p:pic>
      <p:sp>
        <p:nvSpPr>
          <p:cNvPr id="6" name="Date Placeholder 1">
            <a:extLst>
              <a:ext uri="{FF2B5EF4-FFF2-40B4-BE49-F238E27FC236}">
                <a16:creationId xmlns:a16="http://schemas.microsoft.com/office/drawing/2014/main" id="{D7C81D5E-7E72-8982-D185-1550C55610A7}"/>
              </a:ext>
            </a:extLst>
          </p:cNvPr>
          <p:cNvSpPr>
            <a:spLocks noGrp="1"/>
          </p:cNvSpPr>
          <p:nvPr>
            <p:ph type="dt" sz="half" idx="10"/>
          </p:nvPr>
        </p:nvSpPr>
        <p:spPr>
          <a:xfrm>
            <a:off x="3060435" y="6356351"/>
            <a:ext cx="1828144" cy="365125"/>
          </a:xfrm>
        </p:spPr>
        <p:txBody>
          <a:bodyPr/>
          <a:lstStyle/>
          <a:p>
            <a:pPr>
              <a:defRPr/>
            </a:pPr>
            <a:r>
              <a:rPr lang="en-US" noProof="0" dirty="0"/>
              <a:t>04/05/2026</a:t>
            </a:r>
          </a:p>
        </p:txBody>
      </p:sp>
      <p:sp>
        <p:nvSpPr>
          <p:cNvPr id="9" name="Footer Placeholder 2">
            <a:extLst>
              <a:ext uri="{FF2B5EF4-FFF2-40B4-BE49-F238E27FC236}">
                <a16:creationId xmlns:a16="http://schemas.microsoft.com/office/drawing/2014/main" id="{D9418847-FEDB-C956-359D-3271462F3AC4}"/>
              </a:ext>
            </a:extLst>
          </p:cNvPr>
          <p:cNvSpPr>
            <a:spLocks noGrp="1"/>
          </p:cNvSpPr>
          <p:nvPr>
            <p:ph type="ftr" sz="quarter" idx="11"/>
          </p:nvPr>
        </p:nvSpPr>
        <p:spPr>
          <a:xfrm>
            <a:off x="4888579" y="6356351"/>
            <a:ext cx="5720652" cy="365125"/>
          </a:xfrm>
        </p:spPr>
        <p:txBody>
          <a:bodyPr/>
          <a:lstStyle/>
          <a:p>
            <a:pPr>
              <a:defRPr/>
            </a:pPr>
            <a:r>
              <a:rPr lang="en-US" noProof="0" dirty="0"/>
              <a:t>D. Calzolari</a:t>
            </a:r>
          </a:p>
        </p:txBody>
      </p:sp>
    </p:spTree>
    <p:extLst>
      <p:ext uri="{BB962C8B-B14F-4D97-AF65-F5344CB8AC3E}">
        <p14:creationId xmlns:p14="http://schemas.microsoft.com/office/powerpoint/2010/main" val="1307736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5DC8A-2BE9-CE9C-77EB-C87B49D2DB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65A4AE-29FE-D12C-2FD0-55F04FC8DFAF}"/>
              </a:ext>
            </a:extLst>
          </p:cNvPr>
          <p:cNvSpPr>
            <a:spLocks noGrp="1"/>
          </p:cNvSpPr>
          <p:nvPr>
            <p:ph type="title"/>
          </p:nvPr>
        </p:nvSpPr>
        <p:spPr/>
        <p:txBody>
          <a:bodyPr/>
          <a:lstStyle/>
          <a:p>
            <a:r>
              <a:rPr lang="en-US" noProof="0" dirty="0"/>
              <a:t>(Some) possible sources of radiation</a:t>
            </a:r>
          </a:p>
        </p:txBody>
      </p:sp>
      <p:sp>
        <p:nvSpPr>
          <p:cNvPr id="3" name="Date Placeholder 2">
            <a:extLst>
              <a:ext uri="{FF2B5EF4-FFF2-40B4-BE49-F238E27FC236}">
                <a16:creationId xmlns:a16="http://schemas.microsoft.com/office/drawing/2014/main" id="{9B71726B-87D2-FFF5-1BF2-3C8F71E5E13F}"/>
              </a:ext>
            </a:extLst>
          </p:cNvPr>
          <p:cNvSpPr>
            <a:spLocks noGrp="1"/>
          </p:cNvSpPr>
          <p:nvPr>
            <p:ph type="dt" sz="half" idx="10"/>
          </p:nvPr>
        </p:nvSpPr>
        <p:spPr/>
        <p:txBody>
          <a:bodyPr/>
          <a:lstStyle/>
          <a:p>
            <a:pPr>
              <a:defRPr/>
            </a:pPr>
            <a:r>
              <a:rPr lang="en-US" noProof="0" dirty="0"/>
              <a:t>04/05/2026</a:t>
            </a:r>
          </a:p>
        </p:txBody>
      </p:sp>
      <p:sp>
        <p:nvSpPr>
          <p:cNvPr id="4" name="Footer Placeholder 3">
            <a:extLst>
              <a:ext uri="{FF2B5EF4-FFF2-40B4-BE49-F238E27FC236}">
                <a16:creationId xmlns:a16="http://schemas.microsoft.com/office/drawing/2014/main" id="{3C892379-9D06-31FD-B484-308EF9FADFBE}"/>
              </a:ext>
            </a:extLst>
          </p:cNvPr>
          <p:cNvSpPr>
            <a:spLocks noGrp="1"/>
          </p:cNvSpPr>
          <p:nvPr>
            <p:ph type="ftr" sz="quarter" idx="11"/>
          </p:nvPr>
        </p:nvSpPr>
        <p:spPr/>
        <p:txBody>
          <a:bodyPr/>
          <a:lstStyle/>
          <a:p>
            <a:pPr>
              <a:defRPr/>
            </a:pPr>
            <a:r>
              <a:rPr lang="en-US" noProof="0" dirty="0"/>
              <a:t>D. Calzolari</a:t>
            </a:r>
          </a:p>
        </p:txBody>
      </p:sp>
      <p:sp>
        <p:nvSpPr>
          <p:cNvPr id="5" name="Slide Number Placeholder 4">
            <a:extLst>
              <a:ext uri="{FF2B5EF4-FFF2-40B4-BE49-F238E27FC236}">
                <a16:creationId xmlns:a16="http://schemas.microsoft.com/office/drawing/2014/main" id="{E31B09DF-F036-2E3D-CEC0-3D0AFCF95FD5}"/>
              </a:ext>
            </a:extLst>
          </p:cNvPr>
          <p:cNvSpPr>
            <a:spLocks noGrp="1"/>
          </p:cNvSpPr>
          <p:nvPr>
            <p:ph type="sldNum" sz="quarter" idx="12"/>
          </p:nvPr>
        </p:nvSpPr>
        <p:spPr/>
        <p:txBody>
          <a:bodyPr/>
          <a:lstStyle/>
          <a:p>
            <a:pPr>
              <a:defRPr/>
            </a:pPr>
            <a:fld id="{8D6C380F-326D-3C40-9EE7-7FBAB0953422}" type="slidenum">
              <a:rPr lang="en-US" noProof="0" smtClean="0"/>
              <a:t>50</a:t>
            </a:fld>
            <a:endParaRPr lang="en-US" noProof="0" dirty="0"/>
          </a:p>
        </p:txBody>
      </p:sp>
      <p:sp>
        <p:nvSpPr>
          <p:cNvPr id="11" name="Content Placeholder 10">
            <a:extLst>
              <a:ext uri="{FF2B5EF4-FFF2-40B4-BE49-F238E27FC236}">
                <a16:creationId xmlns:a16="http://schemas.microsoft.com/office/drawing/2014/main" id="{6D46EB56-6676-6C1B-ED29-39B6431F3566}"/>
              </a:ext>
            </a:extLst>
          </p:cNvPr>
          <p:cNvSpPr>
            <a:spLocks noGrp="1"/>
          </p:cNvSpPr>
          <p:nvPr>
            <p:ph sz="quarter" idx="13"/>
          </p:nvPr>
        </p:nvSpPr>
        <p:spPr>
          <a:xfrm>
            <a:off x="609601" y="1245522"/>
            <a:ext cx="8150695" cy="4821904"/>
          </a:xfrm>
        </p:spPr>
        <p:txBody>
          <a:bodyPr>
            <a:normAutofit lnSpcReduction="10000"/>
          </a:bodyPr>
          <a:lstStyle/>
          <a:p>
            <a:r>
              <a:rPr lang="en-US" noProof="0" dirty="0"/>
              <a:t>The basic sources FLUKA considers are:</a:t>
            </a:r>
          </a:p>
          <a:p>
            <a:pPr lvl="1"/>
            <a:r>
              <a:rPr lang="en-US" noProof="0" dirty="0"/>
              <a:t>Beam-like: one or multiple beams starting from fixes positions</a:t>
            </a:r>
          </a:p>
          <a:p>
            <a:pPr lvl="1"/>
            <a:r>
              <a:rPr lang="en-US" noProof="0" dirty="0"/>
              <a:t>Volumetric: uniformly distributed in volumes</a:t>
            </a:r>
          </a:p>
          <a:p>
            <a:r>
              <a:rPr lang="en-US" noProof="0" dirty="0"/>
              <a:t>Special sources available in FLUKA</a:t>
            </a:r>
          </a:p>
          <a:p>
            <a:pPr lvl="1"/>
            <a:r>
              <a:rPr lang="en-US" noProof="0" dirty="0"/>
              <a:t>Colliding beams</a:t>
            </a:r>
          </a:p>
          <a:p>
            <a:pPr lvl="1"/>
            <a:r>
              <a:rPr lang="en-US" noProof="0" dirty="0"/>
              <a:t>Cosmic rays</a:t>
            </a:r>
          </a:p>
          <a:p>
            <a:pPr lvl="1"/>
            <a:r>
              <a:rPr lang="en-US" noProof="0" dirty="0"/>
              <a:t>USRBIN source</a:t>
            </a:r>
          </a:p>
          <a:p>
            <a:r>
              <a:rPr lang="en-US" noProof="0" dirty="0"/>
              <a:t>… or program your own custom sources (Source routine)!</a:t>
            </a:r>
          </a:p>
          <a:p>
            <a:pPr lvl="1"/>
            <a:endParaRPr lang="en-US" noProof="0" dirty="0"/>
          </a:p>
          <a:p>
            <a:pPr lvl="1"/>
            <a:endParaRPr lang="en-US" noProof="0" dirty="0"/>
          </a:p>
        </p:txBody>
      </p:sp>
      <p:pic>
        <p:nvPicPr>
          <p:cNvPr id="13" name="Picture 12">
            <a:extLst>
              <a:ext uri="{FF2B5EF4-FFF2-40B4-BE49-F238E27FC236}">
                <a16:creationId xmlns:a16="http://schemas.microsoft.com/office/drawing/2014/main" id="{42E142E1-E02A-9A97-F7AF-18C9ABDD2D67}"/>
              </a:ext>
            </a:extLst>
          </p:cNvPr>
          <p:cNvPicPr>
            <a:picLocks noChangeAspect="1"/>
          </p:cNvPicPr>
          <p:nvPr/>
        </p:nvPicPr>
        <p:blipFill rotWithShape="1">
          <a:blip r:embed="rId2">
            <a:extLst>
              <a:ext uri="{28A0092B-C50C-407E-A947-70E740481C1C}">
                <a14:useLocalDpi xmlns:a14="http://schemas.microsoft.com/office/drawing/2010/main" val="0"/>
              </a:ext>
            </a:extLst>
          </a:blip>
          <a:srcRect l="14210" t="8158" r="11448" b="2545"/>
          <a:stretch/>
        </p:blipFill>
        <p:spPr>
          <a:xfrm>
            <a:off x="8976320" y="3613522"/>
            <a:ext cx="2723881" cy="2453904"/>
          </a:xfrm>
          <a:prstGeom prst="rect">
            <a:avLst/>
          </a:prstGeom>
        </p:spPr>
      </p:pic>
      <p:pic>
        <p:nvPicPr>
          <p:cNvPr id="14" name="Picture 13">
            <a:extLst>
              <a:ext uri="{FF2B5EF4-FFF2-40B4-BE49-F238E27FC236}">
                <a16:creationId xmlns:a16="http://schemas.microsoft.com/office/drawing/2014/main" id="{46602194-1CD2-DDE7-CE0E-BD4C8813585F}"/>
              </a:ext>
            </a:extLst>
          </p:cNvPr>
          <p:cNvPicPr>
            <a:picLocks noChangeAspect="1"/>
          </p:cNvPicPr>
          <p:nvPr/>
        </p:nvPicPr>
        <p:blipFill rotWithShape="1">
          <a:blip r:embed="rId3">
            <a:extLst>
              <a:ext uri="{28A0092B-C50C-407E-A947-70E740481C1C}">
                <a14:useLocalDpi xmlns:a14="http://schemas.microsoft.com/office/drawing/2010/main" val="0"/>
              </a:ext>
            </a:extLst>
          </a:blip>
          <a:srcRect l="13771" t="7824" r="10196"/>
          <a:stretch/>
        </p:blipFill>
        <p:spPr>
          <a:xfrm>
            <a:off x="8988805" y="1245522"/>
            <a:ext cx="2589934" cy="2354879"/>
          </a:xfrm>
          <a:prstGeom prst="rect">
            <a:avLst/>
          </a:prstGeom>
        </p:spPr>
      </p:pic>
      <p:cxnSp>
        <p:nvCxnSpPr>
          <p:cNvPr id="16" name="Straight Arrow Connector 15">
            <a:extLst>
              <a:ext uri="{FF2B5EF4-FFF2-40B4-BE49-F238E27FC236}">
                <a16:creationId xmlns:a16="http://schemas.microsoft.com/office/drawing/2014/main" id="{D484E092-F637-8482-C22E-B7E0EA735E36}"/>
              </a:ext>
            </a:extLst>
          </p:cNvPr>
          <p:cNvCxnSpPr/>
          <p:nvPr/>
        </p:nvCxnSpPr>
        <p:spPr bwMode="auto">
          <a:xfrm>
            <a:off x="8184232" y="2373453"/>
            <a:ext cx="792088" cy="11944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75BD44E4-C63A-93FB-51E1-2ECA85C5F437}"/>
              </a:ext>
            </a:extLst>
          </p:cNvPr>
          <p:cNvCxnSpPr>
            <a:cxnSpLocks/>
          </p:cNvCxnSpPr>
          <p:nvPr/>
        </p:nvCxnSpPr>
        <p:spPr bwMode="auto">
          <a:xfrm>
            <a:off x="7176120" y="2924944"/>
            <a:ext cx="1704285" cy="10801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814184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1A65A-BACF-5053-3F12-FE27804CFB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4F50D0-FDE1-6AB0-509F-B8D9D64F0FDE}"/>
              </a:ext>
            </a:extLst>
          </p:cNvPr>
          <p:cNvSpPr>
            <a:spLocks noGrp="1"/>
          </p:cNvSpPr>
          <p:nvPr>
            <p:ph type="title"/>
          </p:nvPr>
        </p:nvSpPr>
        <p:spPr/>
        <p:txBody>
          <a:bodyPr/>
          <a:lstStyle/>
          <a:p>
            <a:r>
              <a:rPr lang="en-US" noProof="0" dirty="0"/>
              <a:t>Geometry and materials</a:t>
            </a:r>
          </a:p>
        </p:txBody>
      </p:sp>
      <p:sp>
        <p:nvSpPr>
          <p:cNvPr id="3" name="Date Placeholder 2">
            <a:extLst>
              <a:ext uri="{FF2B5EF4-FFF2-40B4-BE49-F238E27FC236}">
                <a16:creationId xmlns:a16="http://schemas.microsoft.com/office/drawing/2014/main" id="{68A17801-4C99-68CA-E30F-E497AFB0A59E}"/>
              </a:ext>
            </a:extLst>
          </p:cNvPr>
          <p:cNvSpPr>
            <a:spLocks noGrp="1"/>
          </p:cNvSpPr>
          <p:nvPr>
            <p:ph type="dt" sz="half" idx="10"/>
          </p:nvPr>
        </p:nvSpPr>
        <p:spPr/>
        <p:txBody>
          <a:bodyPr/>
          <a:lstStyle/>
          <a:p>
            <a:pPr>
              <a:defRPr/>
            </a:pPr>
            <a:r>
              <a:rPr lang="en-US" noProof="0" dirty="0"/>
              <a:t>04/05/2026</a:t>
            </a:r>
          </a:p>
        </p:txBody>
      </p:sp>
      <p:sp>
        <p:nvSpPr>
          <p:cNvPr id="4" name="Footer Placeholder 3">
            <a:extLst>
              <a:ext uri="{FF2B5EF4-FFF2-40B4-BE49-F238E27FC236}">
                <a16:creationId xmlns:a16="http://schemas.microsoft.com/office/drawing/2014/main" id="{88AFC34E-D7E7-9944-44BB-06450CA334DE}"/>
              </a:ext>
            </a:extLst>
          </p:cNvPr>
          <p:cNvSpPr>
            <a:spLocks noGrp="1"/>
          </p:cNvSpPr>
          <p:nvPr>
            <p:ph type="ftr" sz="quarter" idx="11"/>
          </p:nvPr>
        </p:nvSpPr>
        <p:spPr/>
        <p:txBody>
          <a:bodyPr/>
          <a:lstStyle/>
          <a:p>
            <a:pPr>
              <a:defRPr/>
            </a:pPr>
            <a:r>
              <a:rPr lang="en-US" noProof="0" dirty="0"/>
              <a:t>D. Calzolari</a:t>
            </a:r>
          </a:p>
        </p:txBody>
      </p:sp>
      <p:sp>
        <p:nvSpPr>
          <p:cNvPr id="5" name="Slide Number Placeholder 4">
            <a:extLst>
              <a:ext uri="{FF2B5EF4-FFF2-40B4-BE49-F238E27FC236}">
                <a16:creationId xmlns:a16="http://schemas.microsoft.com/office/drawing/2014/main" id="{52231352-8061-9BA3-0231-0E160DC909C4}"/>
              </a:ext>
            </a:extLst>
          </p:cNvPr>
          <p:cNvSpPr>
            <a:spLocks noGrp="1"/>
          </p:cNvSpPr>
          <p:nvPr>
            <p:ph type="sldNum" sz="quarter" idx="12"/>
          </p:nvPr>
        </p:nvSpPr>
        <p:spPr/>
        <p:txBody>
          <a:bodyPr/>
          <a:lstStyle/>
          <a:p>
            <a:pPr>
              <a:defRPr/>
            </a:pPr>
            <a:fld id="{8D6C380F-326D-3C40-9EE7-7FBAB0953422}" type="slidenum">
              <a:rPr lang="en-US" noProof="0" smtClean="0"/>
              <a:t>51</a:t>
            </a:fld>
            <a:endParaRPr lang="en-US" noProof="0" dirty="0"/>
          </a:p>
        </p:txBody>
      </p:sp>
      <p:sp>
        <p:nvSpPr>
          <p:cNvPr id="11" name="Content Placeholder 10">
            <a:extLst>
              <a:ext uri="{FF2B5EF4-FFF2-40B4-BE49-F238E27FC236}">
                <a16:creationId xmlns:a16="http://schemas.microsoft.com/office/drawing/2014/main" id="{C4B09A90-A991-0B8A-417E-C3EA7EF03B85}"/>
              </a:ext>
            </a:extLst>
          </p:cNvPr>
          <p:cNvSpPr>
            <a:spLocks noGrp="1"/>
          </p:cNvSpPr>
          <p:nvPr>
            <p:ph sz="quarter" idx="13"/>
          </p:nvPr>
        </p:nvSpPr>
        <p:spPr>
          <a:xfrm>
            <a:off x="609601" y="1245522"/>
            <a:ext cx="11103023" cy="2687534"/>
          </a:xfrm>
        </p:spPr>
        <p:txBody>
          <a:bodyPr>
            <a:normAutofit/>
          </a:bodyPr>
          <a:lstStyle/>
          <a:p>
            <a:r>
              <a:rPr lang="en-US" sz="2400" noProof="0" dirty="0"/>
              <a:t>FLUKA </a:t>
            </a:r>
            <a:r>
              <a:rPr lang="en-US" sz="2400" noProof="0" dirty="0">
                <a:solidFill>
                  <a:schemeClr val="tx1"/>
                </a:solidFill>
              </a:rPr>
              <a:t>employs </a:t>
            </a:r>
            <a:r>
              <a:rPr lang="en-US" sz="2400" noProof="0" dirty="0"/>
              <a:t>a combinatorial geometry (described few slides ago…)</a:t>
            </a:r>
          </a:p>
          <a:p>
            <a:r>
              <a:rPr lang="en-US" sz="2400" noProof="0" dirty="0"/>
              <a:t>Materials are assumed </a:t>
            </a:r>
            <a:r>
              <a:rPr lang="en-US" sz="2400" noProof="0" dirty="0">
                <a:solidFill>
                  <a:srgbClr val="FF0000"/>
                </a:solidFill>
              </a:rPr>
              <a:t>homogeneous </a:t>
            </a:r>
            <a:r>
              <a:rPr lang="en-US" sz="2400" noProof="0" dirty="0">
                <a:solidFill>
                  <a:schemeClr val="tx1"/>
                </a:solidFill>
              </a:rPr>
              <a:t>(except for crystals!) → </a:t>
            </a:r>
            <a:r>
              <a:rPr lang="en-US" sz="2400" noProof="0" dirty="0">
                <a:solidFill>
                  <a:srgbClr val="3871A8"/>
                </a:solidFill>
              </a:rPr>
              <a:t>only the stoichiometry and the density matter</a:t>
            </a:r>
          </a:p>
          <a:p>
            <a:r>
              <a:rPr lang="en-US" sz="2400" noProof="0" dirty="0">
                <a:solidFill>
                  <a:schemeClr val="tx1"/>
                </a:solidFill>
              </a:rPr>
              <a:t>A set of base </a:t>
            </a:r>
            <a:r>
              <a:rPr lang="en-US" sz="2400" noProof="0" dirty="0">
                <a:solidFill>
                  <a:srgbClr val="5983B0"/>
                </a:solidFill>
              </a:rPr>
              <a:t>elements</a:t>
            </a:r>
            <a:r>
              <a:rPr lang="en-US" sz="2400" noProof="0" dirty="0">
                <a:solidFill>
                  <a:schemeClr val="tx1"/>
                </a:solidFill>
              </a:rPr>
              <a:t> and </a:t>
            </a:r>
            <a:r>
              <a:rPr lang="en-US" sz="2400" noProof="0" dirty="0">
                <a:solidFill>
                  <a:srgbClr val="5983B0"/>
                </a:solidFill>
              </a:rPr>
              <a:t>compounds</a:t>
            </a:r>
            <a:r>
              <a:rPr lang="en-US" sz="2400" noProof="0" dirty="0">
                <a:solidFill>
                  <a:schemeClr val="tx1"/>
                </a:solidFill>
              </a:rPr>
              <a:t> is provided by standard. It includes:</a:t>
            </a:r>
          </a:p>
          <a:p>
            <a:pPr lvl="1"/>
            <a:r>
              <a:rPr lang="en-US" sz="1800" b="1" noProof="0" dirty="0">
                <a:latin typeface="Courier New" panose="02070309020205020404" pitchFamily="49" charset="0"/>
                <a:cs typeface="Courier New" panose="02070309020205020404" pitchFamily="49" charset="0"/>
              </a:rPr>
              <a:t>VACUUM</a:t>
            </a:r>
            <a:r>
              <a:rPr lang="en-US" sz="1800" noProof="0" dirty="0">
                <a:solidFill>
                  <a:schemeClr val="tx1"/>
                </a:solidFill>
              </a:rPr>
              <a:t> → obvious definition (electric field is allowed only here!)</a:t>
            </a:r>
          </a:p>
          <a:p>
            <a:pPr lvl="1"/>
            <a:r>
              <a:rPr lang="en-US" sz="1800" b="1" noProof="0" dirty="0">
                <a:latin typeface="Courier New" panose="02070309020205020404" pitchFamily="49" charset="0"/>
                <a:cs typeface="Courier New" panose="02070309020205020404" pitchFamily="49" charset="0"/>
              </a:rPr>
              <a:t>BLCKHOLE</a:t>
            </a:r>
            <a:r>
              <a:rPr lang="en-US" sz="1800" noProof="0" dirty="0">
                <a:solidFill>
                  <a:schemeClr val="tx1"/>
                </a:solidFill>
              </a:rPr>
              <a:t> → particles are stopped. This must surround your whole geometry</a:t>
            </a:r>
          </a:p>
          <a:p>
            <a:pPr lvl="1"/>
            <a:endParaRPr lang="en-US" sz="1800" noProof="0" dirty="0"/>
          </a:p>
        </p:txBody>
      </p:sp>
      <p:pic>
        <p:nvPicPr>
          <p:cNvPr id="6" name="Picture 5">
            <a:extLst>
              <a:ext uri="{FF2B5EF4-FFF2-40B4-BE49-F238E27FC236}">
                <a16:creationId xmlns:a16="http://schemas.microsoft.com/office/drawing/2014/main" id="{F3B209AE-A843-BBFB-80D3-A17E2A7BDF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9736" y="3880003"/>
            <a:ext cx="7382876" cy="884962"/>
          </a:xfrm>
          <a:prstGeom prst="rect">
            <a:avLst/>
          </a:prstGeom>
        </p:spPr>
      </p:pic>
      <p:sp>
        <p:nvSpPr>
          <p:cNvPr id="7" name="Rectangle 6">
            <a:extLst>
              <a:ext uri="{FF2B5EF4-FFF2-40B4-BE49-F238E27FC236}">
                <a16:creationId xmlns:a16="http://schemas.microsoft.com/office/drawing/2014/main" id="{A0BE6A58-84A6-6893-84C3-2E0551118CC3}"/>
              </a:ext>
            </a:extLst>
          </p:cNvPr>
          <p:cNvSpPr/>
          <p:nvPr/>
        </p:nvSpPr>
        <p:spPr>
          <a:xfrm>
            <a:off x="8339240" y="4037745"/>
            <a:ext cx="787401" cy="866003"/>
          </a:xfrm>
          <a:prstGeom prst="rect">
            <a:avLst/>
          </a:prstGeom>
          <a:noFill/>
          <a:ln w="28575">
            <a:solidFill>
              <a:srgbClr val="3871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TextBox 12">
            <a:extLst>
              <a:ext uri="{FF2B5EF4-FFF2-40B4-BE49-F238E27FC236}">
                <a16:creationId xmlns:a16="http://schemas.microsoft.com/office/drawing/2014/main" id="{46D98B2E-341F-6804-30FB-8E55B277183A}"/>
              </a:ext>
            </a:extLst>
          </p:cNvPr>
          <p:cNvSpPr/>
          <p:nvPr/>
        </p:nvSpPr>
        <p:spPr bwMode="auto">
          <a:xfrm>
            <a:off x="870281" y="4240642"/>
            <a:ext cx="2592048" cy="460211"/>
          </a:xfrm>
          <a:prstGeom prst="rect">
            <a:avLst/>
          </a:prstGeom>
          <a:solidFill>
            <a:schemeClr val="lt1">
              <a:lumMod val="85000"/>
            </a:schemeClr>
          </a:solid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457200">
              <a:lnSpc>
                <a:spcPct val="100000"/>
              </a:lnSpc>
            </a:pPr>
            <a:r>
              <a:rPr lang="en-US" sz="2400" b="1" u="none" strike="noStrike" noProof="0" dirty="0">
                <a:solidFill>
                  <a:srgbClr val="448FC8"/>
                </a:solidFill>
                <a:effectLst/>
                <a:uFillTx/>
                <a:latin typeface="Calibri"/>
              </a:rPr>
              <a:t>Element definition</a:t>
            </a:r>
          </a:p>
        </p:txBody>
      </p:sp>
      <p:sp>
        <p:nvSpPr>
          <p:cNvPr id="9" name="TextBox 12">
            <a:extLst>
              <a:ext uri="{FF2B5EF4-FFF2-40B4-BE49-F238E27FC236}">
                <a16:creationId xmlns:a16="http://schemas.microsoft.com/office/drawing/2014/main" id="{7E10004C-802A-5B9A-E321-398A264BB205}"/>
              </a:ext>
            </a:extLst>
          </p:cNvPr>
          <p:cNvSpPr/>
          <p:nvPr/>
        </p:nvSpPr>
        <p:spPr bwMode="auto">
          <a:xfrm>
            <a:off x="870281" y="5322176"/>
            <a:ext cx="2592048" cy="829543"/>
          </a:xfrm>
          <a:prstGeom prst="rect">
            <a:avLst/>
          </a:prstGeom>
          <a:solidFill>
            <a:schemeClr val="lt1">
              <a:lumMod val="85000"/>
            </a:schemeClr>
          </a:solid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457200">
              <a:lnSpc>
                <a:spcPct val="100000"/>
              </a:lnSpc>
            </a:pPr>
            <a:r>
              <a:rPr lang="en-US" sz="2400" b="1" u="none" strike="noStrike" noProof="0" dirty="0">
                <a:solidFill>
                  <a:srgbClr val="448FC8"/>
                </a:solidFill>
                <a:effectLst/>
                <a:uFillTx/>
                <a:latin typeface="Calibri"/>
              </a:rPr>
              <a:t>Compound definition</a:t>
            </a:r>
          </a:p>
        </p:txBody>
      </p:sp>
      <p:pic>
        <p:nvPicPr>
          <p:cNvPr id="10" name="Picture 9">
            <a:extLst>
              <a:ext uri="{FF2B5EF4-FFF2-40B4-BE49-F238E27FC236}">
                <a16:creationId xmlns:a16="http://schemas.microsoft.com/office/drawing/2014/main" id="{A444F1C1-BFA3-3D7D-FDDB-B6EA6535B883}"/>
              </a:ext>
            </a:extLst>
          </p:cNvPr>
          <p:cNvPicPr>
            <a:picLocks noChangeAspect="1"/>
          </p:cNvPicPr>
          <p:nvPr/>
        </p:nvPicPr>
        <p:blipFill rotWithShape="1">
          <a:blip r:embed="rId3">
            <a:extLst>
              <a:ext uri="{28A0092B-C50C-407E-A947-70E740481C1C}">
                <a14:useLocalDpi xmlns:a14="http://schemas.microsoft.com/office/drawing/2010/main" val="0"/>
              </a:ext>
            </a:extLst>
          </a:blip>
          <a:srcRect b="72019"/>
          <a:stretch/>
        </p:blipFill>
        <p:spPr>
          <a:xfrm>
            <a:off x="3719736" y="4941168"/>
            <a:ext cx="7382876" cy="1250420"/>
          </a:xfrm>
          <a:prstGeom prst="rect">
            <a:avLst/>
          </a:prstGeom>
        </p:spPr>
      </p:pic>
    </p:spTree>
    <p:extLst>
      <p:ext uri="{BB962C8B-B14F-4D97-AF65-F5344CB8AC3E}">
        <p14:creationId xmlns:p14="http://schemas.microsoft.com/office/powerpoint/2010/main" val="3084230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0DC75-8060-A09C-8B82-CEC9218096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77901E-6220-EBDF-4559-F8FC4904712B}"/>
              </a:ext>
            </a:extLst>
          </p:cNvPr>
          <p:cNvSpPr>
            <a:spLocks noGrp="1"/>
          </p:cNvSpPr>
          <p:nvPr>
            <p:ph type="title"/>
          </p:nvPr>
        </p:nvSpPr>
        <p:spPr/>
        <p:txBody>
          <a:bodyPr/>
          <a:lstStyle/>
          <a:p>
            <a:r>
              <a:rPr lang="en-US" noProof="0" dirty="0"/>
              <a:t>Physics &amp; transport</a:t>
            </a:r>
          </a:p>
        </p:txBody>
      </p:sp>
      <p:sp>
        <p:nvSpPr>
          <p:cNvPr id="3" name="Date Placeholder 2">
            <a:extLst>
              <a:ext uri="{FF2B5EF4-FFF2-40B4-BE49-F238E27FC236}">
                <a16:creationId xmlns:a16="http://schemas.microsoft.com/office/drawing/2014/main" id="{249DEB97-3CF6-5C4D-C84F-CB96AFF45D41}"/>
              </a:ext>
            </a:extLst>
          </p:cNvPr>
          <p:cNvSpPr>
            <a:spLocks noGrp="1"/>
          </p:cNvSpPr>
          <p:nvPr>
            <p:ph type="dt" sz="half" idx="10"/>
          </p:nvPr>
        </p:nvSpPr>
        <p:spPr/>
        <p:txBody>
          <a:bodyPr/>
          <a:lstStyle/>
          <a:p>
            <a:pPr>
              <a:defRPr/>
            </a:pPr>
            <a:r>
              <a:rPr lang="en-US" noProof="0" dirty="0"/>
              <a:t>04/05/2026</a:t>
            </a:r>
          </a:p>
        </p:txBody>
      </p:sp>
      <p:sp>
        <p:nvSpPr>
          <p:cNvPr id="4" name="Footer Placeholder 3">
            <a:extLst>
              <a:ext uri="{FF2B5EF4-FFF2-40B4-BE49-F238E27FC236}">
                <a16:creationId xmlns:a16="http://schemas.microsoft.com/office/drawing/2014/main" id="{3C74E17E-CA59-43E4-874B-9AB477251A00}"/>
              </a:ext>
            </a:extLst>
          </p:cNvPr>
          <p:cNvSpPr>
            <a:spLocks noGrp="1"/>
          </p:cNvSpPr>
          <p:nvPr>
            <p:ph type="ftr" sz="quarter" idx="11"/>
          </p:nvPr>
        </p:nvSpPr>
        <p:spPr/>
        <p:txBody>
          <a:bodyPr/>
          <a:lstStyle/>
          <a:p>
            <a:pPr>
              <a:defRPr/>
            </a:pPr>
            <a:r>
              <a:rPr lang="en-US" noProof="0" dirty="0"/>
              <a:t>D. Calzolari</a:t>
            </a:r>
          </a:p>
        </p:txBody>
      </p:sp>
      <p:sp>
        <p:nvSpPr>
          <p:cNvPr id="5" name="Slide Number Placeholder 4">
            <a:extLst>
              <a:ext uri="{FF2B5EF4-FFF2-40B4-BE49-F238E27FC236}">
                <a16:creationId xmlns:a16="http://schemas.microsoft.com/office/drawing/2014/main" id="{1FFA5213-7BB6-BD7E-80FA-DBFAE2856424}"/>
              </a:ext>
            </a:extLst>
          </p:cNvPr>
          <p:cNvSpPr>
            <a:spLocks noGrp="1"/>
          </p:cNvSpPr>
          <p:nvPr>
            <p:ph type="sldNum" sz="quarter" idx="12"/>
          </p:nvPr>
        </p:nvSpPr>
        <p:spPr/>
        <p:txBody>
          <a:bodyPr/>
          <a:lstStyle/>
          <a:p>
            <a:pPr>
              <a:defRPr/>
            </a:pPr>
            <a:fld id="{8D6C380F-326D-3C40-9EE7-7FBAB0953422}" type="slidenum">
              <a:rPr lang="en-US" noProof="0" smtClean="0"/>
              <a:t>52</a:t>
            </a:fld>
            <a:endParaRPr lang="en-US" noProof="0" dirty="0"/>
          </a:p>
        </p:txBody>
      </p:sp>
      <p:sp>
        <p:nvSpPr>
          <p:cNvPr id="11" name="Content Placeholder 10">
            <a:extLst>
              <a:ext uri="{FF2B5EF4-FFF2-40B4-BE49-F238E27FC236}">
                <a16:creationId xmlns:a16="http://schemas.microsoft.com/office/drawing/2014/main" id="{B60BE3E1-B829-3F4F-C632-DF00221DC65D}"/>
              </a:ext>
            </a:extLst>
          </p:cNvPr>
          <p:cNvSpPr>
            <a:spLocks noGrp="1"/>
          </p:cNvSpPr>
          <p:nvPr>
            <p:ph sz="quarter" idx="13"/>
          </p:nvPr>
        </p:nvSpPr>
        <p:spPr>
          <a:xfrm>
            <a:off x="609601" y="1245522"/>
            <a:ext cx="11103023" cy="3263598"/>
          </a:xfrm>
        </p:spPr>
        <p:txBody>
          <a:bodyPr>
            <a:normAutofit/>
          </a:bodyPr>
          <a:lstStyle/>
          <a:p>
            <a:r>
              <a:rPr lang="en-US" sz="2000" noProof="0" dirty="0"/>
              <a:t>FLUKA is not a toolkit</a:t>
            </a:r>
          </a:p>
          <a:p>
            <a:r>
              <a:rPr lang="en-US" sz="2000" noProof="0" dirty="0"/>
              <a:t>Users can select the lower energy thresholds for production and transports</a:t>
            </a:r>
          </a:p>
          <a:p>
            <a:r>
              <a:rPr lang="en-US" sz="2000" noProof="0" dirty="0">
                <a:solidFill>
                  <a:schemeClr val="tx1"/>
                </a:solidFill>
              </a:rPr>
              <a:t>Some interaction are not on by default (e.g. photonuclear). If needed, they need to be requested</a:t>
            </a:r>
          </a:p>
          <a:p>
            <a:endParaRPr lang="en-US" sz="2000" noProof="0" dirty="0">
              <a:solidFill>
                <a:schemeClr val="tx1"/>
              </a:solidFill>
            </a:endParaRPr>
          </a:p>
          <a:p>
            <a:pPr marL="0" indent="0">
              <a:buNone/>
            </a:pPr>
            <a:endParaRPr lang="en-US" sz="2000" noProof="0" dirty="0">
              <a:solidFill>
                <a:schemeClr val="tx1"/>
              </a:solidFill>
            </a:endParaRPr>
          </a:p>
          <a:p>
            <a:r>
              <a:rPr lang="en-US" sz="2000" noProof="0" dirty="0">
                <a:solidFill>
                  <a:schemeClr val="tx1"/>
                </a:solidFill>
              </a:rPr>
              <a:t>The production (and tracking) of low energy electrons and photons is one of the most CPU expensive tasks. Users should set the lowest value compatible with their simulation</a:t>
            </a:r>
          </a:p>
          <a:p>
            <a:endParaRPr lang="en-US" sz="2000" noProof="0" dirty="0">
              <a:solidFill>
                <a:schemeClr val="tx1"/>
              </a:solidFill>
            </a:endParaRPr>
          </a:p>
          <a:p>
            <a:endParaRPr lang="en-US" sz="1600" noProof="0" dirty="0">
              <a:solidFill>
                <a:schemeClr val="tx1"/>
              </a:solidFill>
            </a:endParaRPr>
          </a:p>
          <a:p>
            <a:pPr lvl="1"/>
            <a:endParaRPr lang="en-US" sz="1600" noProof="0" dirty="0"/>
          </a:p>
        </p:txBody>
      </p:sp>
      <p:pic>
        <p:nvPicPr>
          <p:cNvPr id="12" name="Picture 11">
            <a:extLst>
              <a:ext uri="{FF2B5EF4-FFF2-40B4-BE49-F238E27FC236}">
                <a16:creationId xmlns:a16="http://schemas.microsoft.com/office/drawing/2014/main" id="{4659927C-C452-5F80-E8AE-C7E190ED4B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9599" y="2780928"/>
            <a:ext cx="7092802" cy="758684"/>
          </a:xfrm>
          <a:prstGeom prst="rect">
            <a:avLst/>
          </a:prstGeom>
        </p:spPr>
      </p:pic>
      <p:pic>
        <p:nvPicPr>
          <p:cNvPr id="13" name="Picture 12">
            <a:extLst>
              <a:ext uri="{FF2B5EF4-FFF2-40B4-BE49-F238E27FC236}">
                <a16:creationId xmlns:a16="http://schemas.microsoft.com/office/drawing/2014/main" id="{A2BEA805-E7F7-1201-A006-8F0A07B513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809" y="4553321"/>
            <a:ext cx="5881655" cy="674556"/>
          </a:xfrm>
          <a:prstGeom prst="rect">
            <a:avLst/>
          </a:prstGeom>
        </p:spPr>
      </p:pic>
      <p:pic>
        <p:nvPicPr>
          <p:cNvPr id="14" name="Picture 13">
            <a:extLst>
              <a:ext uri="{FF2B5EF4-FFF2-40B4-BE49-F238E27FC236}">
                <a16:creationId xmlns:a16="http://schemas.microsoft.com/office/drawing/2014/main" id="{77995D22-C8D7-E4D1-5236-4F95494F27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295" y="5498418"/>
            <a:ext cx="6458908" cy="463458"/>
          </a:xfrm>
          <a:prstGeom prst="rect">
            <a:avLst/>
          </a:prstGeom>
        </p:spPr>
      </p:pic>
      <p:sp>
        <p:nvSpPr>
          <p:cNvPr id="16" name="TextBox 15">
            <a:extLst>
              <a:ext uri="{FF2B5EF4-FFF2-40B4-BE49-F238E27FC236}">
                <a16:creationId xmlns:a16="http://schemas.microsoft.com/office/drawing/2014/main" id="{77993F13-29A6-CAD4-92C0-625ED386783F}"/>
              </a:ext>
            </a:extLst>
          </p:cNvPr>
          <p:cNvSpPr txBox="1"/>
          <p:nvPr/>
        </p:nvSpPr>
        <p:spPr>
          <a:xfrm>
            <a:off x="7082671" y="4720278"/>
            <a:ext cx="4542754" cy="923330"/>
          </a:xfrm>
          <a:prstGeom prst="rect">
            <a:avLst/>
          </a:prstGeom>
          <a:noFill/>
        </p:spPr>
        <p:txBody>
          <a:bodyPr wrap="square">
            <a:spAutoFit/>
          </a:bodyPr>
          <a:lstStyle/>
          <a:p>
            <a:pPr marL="231775" lvl="1" indent="0">
              <a:buNone/>
            </a:pPr>
            <a:r>
              <a:rPr lang="en-US" sz="1800" b="1" noProof="0" dirty="0"/>
              <a:t>Basic idea: put transport threshold at energy such that the range is smaller than the bin length</a:t>
            </a:r>
          </a:p>
        </p:txBody>
      </p:sp>
    </p:spTree>
    <p:extLst>
      <p:ext uri="{BB962C8B-B14F-4D97-AF65-F5344CB8AC3E}">
        <p14:creationId xmlns:p14="http://schemas.microsoft.com/office/powerpoint/2010/main" val="20962364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3"/>
          <p:cNvSpPr>
            <a:spLocks noGrp="1" noChangeArrowheads="1"/>
          </p:cNvSpPr>
          <p:nvPr>
            <p:ph type="title"/>
          </p:nvPr>
        </p:nvSpPr>
        <p:spPr/>
        <p:txBody>
          <a:bodyPr>
            <a:normAutofit/>
          </a:bodyPr>
          <a:lstStyle/>
          <a:p>
            <a:pPr eaLnBrk="1" hangingPunct="1"/>
            <a:r>
              <a:rPr lang="en-US" noProof="0" dirty="0"/>
              <a:t>FLUKA scoring</a:t>
            </a:r>
          </a:p>
        </p:txBody>
      </p:sp>
      <p:sp>
        <p:nvSpPr>
          <p:cNvPr id="3" name="Slide Number Placeholder 2">
            <a:extLst>
              <a:ext uri="{FF2B5EF4-FFF2-40B4-BE49-F238E27FC236}">
                <a16:creationId xmlns:a16="http://schemas.microsoft.com/office/drawing/2014/main" id="{C9A39604-0543-FF4A-A037-F780AD07C6AF}"/>
              </a:ext>
            </a:extLst>
          </p:cNvPr>
          <p:cNvSpPr>
            <a:spLocks noGrp="1"/>
          </p:cNvSpPr>
          <p:nvPr>
            <p:ph type="sldNum" sz="quarter" idx="12"/>
          </p:nvPr>
        </p:nvSpPr>
        <p:spPr/>
        <p:txBody>
          <a:bodyPr/>
          <a:lstStyle/>
          <a:p>
            <a:fld id="{16D51F62-B7DC-4B26-BEC7-C9FF681BE15D}" type="slidenum">
              <a:rPr lang="en-US" noProof="0" smtClean="0"/>
              <a:pPr/>
              <a:t>53</a:t>
            </a:fld>
            <a:endParaRPr lang="en-US" noProof="0" dirty="0"/>
          </a:p>
        </p:txBody>
      </p:sp>
      <p:sp>
        <p:nvSpPr>
          <p:cNvPr id="9" name="Content Placeholder 8">
            <a:extLst>
              <a:ext uri="{FF2B5EF4-FFF2-40B4-BE49-F238E27FC236}">
                <a16:creationId xmlns:a16="http://schemas.microsoft.com/office/drawing/2014/main" id="{A6D63B35-E722-FFB3-CBCC-2791B7AE8BDC}"/>
              </a:ext>
            </a:extLst>
          </p:cNvPr>
          <p:cNvSpPr>
            <a:spLocks noGrp="1"/>
          </p:cNvSpPr>
          <p:nvPr>
            <p:ph sz="quarter" idx="13"/>
          </p:nvPr>
        </p:nvSpPr>
        <p:spPr/>
        <p:txBody>
          <a:bodyPr/>
          <a:lstStyle/>
          <a:p>
            <a:endParaRPr lang="en-US" noProof="0" dirty="0"/>
          </a:p>
        </p:txBody>
      </p:sp>
      <p:sp>
        <p:nvSpPr>
          <p:cNvPr id="4" name="TextBox 3"/>
          <p:cNvSpPr txBox="1"/>
          <p:nvPr/>
        </p:nvSpPr>
        <p:spPr>
          <a:xfrm>
            <a:off x="228594" y="2107546"/>
            <a:ext cx="6705605" cy="1107996"/>
          </a:xfrm>
          <a:prstGeom prst="rect">
            <a:avLst/>
          </a:prstGeom>
          <a:solidFill>
            <a:srgbClr val="F8CBAD"/>
          </a:solidFill>
        </p:spPr>
        <p:txBody>
          <a:bodyPr wrap="square" rtlCol="0" anchor="ctr">
            <a:spAutoFit/>
          </a:bodyPr>
          <a:lstStyle/>
          <a:p>
            <a:pPr algn="ctr"/>
            <a:r>
              <a:rPr lang="en-US" sz="2200" b="1" noProof="0" dirty="0">
                <a:solidFill>
                  <a:schemeClr val="accent1">
                    <a:lumMod val="50000"/>
                  </a:schemeClr>
                </a:solidFill>
                <a:latin typeface="Arial" panose="020B0604020202020204" pitchFamily="34" charset="0"/>
                <a:cs typeface="Arial" panose="020B0604020202020204" pitchFamily="34" charset="0"/>
              </a:rPr>
              <a:t>Where?</a:t>
            </a:r>
            <a:endParaRPr lang="en-US" sz="2200" noProof="0" dirty="0">
              <a:solidFill>
                <a:schemeClr val="accent1">
                  <a:lumMod val="50000"/>
                </a:schemeClr>
              </a:solidFill>
              <a:latin typeface="Arial" panose="020B0604020202020204" pitchFamily="34" charset="0"/>
              <a:cs typeface="Arial" panose="020B0604020202020204" pitchFamily="34" charset="0"/>
            </a:endParaRPr>
          </a:p>
          <a:p>
            <a:pPr algn="ctr"/>
            <a:r>
              <a:rPr lang="en-US" sz="2200" noProof="0" dirty="0">
                <a:solidFill>
                  <a:schemeClr val="accent1">
                    <a:lumMod val="50000"/>
                  </a:schemeClr>
                </a:solidFill>
                <a:latin typeface="Arial" panose="020B0604020202020204" pitchFamily="34" charset="0"/>
                <a:cs typeface="Arial" panose="020B0604020202020204" pitchFamily="34" charset="0"/>
              </a:rPr>
              <a:t>In regions, across boundaries,</a:t>
            </a:r>
            <a:br>
              <a:rPr lang="en-US" sz="2200" noProof="0" dirty="0">
                <a:solidFill>
                  <a:schemeClr val="accent1">
                    <a:lumMod val="50000"/>
                  </a:schemeClr>
                </a:solidFill>
                <a:latin typeface="Arial" panose="020B0604020202020204" pitchFamily="34" charset="0"/>
                <a:cs typeface="Arial" panose="020B0604020202020204" pitchFamily="34" charset="0"/>
              </a:rPr>
            </a:br>
            <a:r>
              <a:rPr lang="en-US" sz="2200" noProof="0" dirty="0">
                <a:solidFill>
                  <a:schemeClr val="accent1">
                    <a:lumMod val="50000"/>
                  </a:schemeClr>
                </a:solidFill>
                <a:latin typeface="Arial" panose="020B0604020202020204" pitchFamily="34" charset="0"/>
                <a:cs typeface="Arial" panose="020B0604020202020204" pitchFamily="34" charset="0"/>
              </a:rPr>
              <a:t>on region-independent grids</a:t>
            </a:r>
          </a:p>
        </p:txBody>
      </p:sp>
      <p:sp>
        <p:nvSpPr>
          <p:cNvPr id="10" name="TextBox 9"/>
          <p:cNvSpPr txBox="1"/>
          <p:nvPr/>
        </p:nvSpPr>
        <p:spPr>
          <a:xfrm>
            <a:off x="7086599" y="2107546"/>
            <a:ext cx="4876797" cy="1107996"/>
          </a:xfrm>
          <a:prstGeom prst="rect">
            <a:avLst/>
          </a:prstGeom>
          <a:solidFill>
            <a:schemeClr val="bg2">
              <a:lumMod val="20000"/>
              <a:lumOff val="80000"/>
            </a:schemeClr>
          </a:solidFill>
        </p:spPr>
        <p:txBody>
          <a:bodyPr wrap="square" rtlCol="0" anchor="ctr">
            <a:spAutoFit/>
          </a:bodyPr>
          <a:lstStyle/>
          <a:p>
            <a:pPr algn="ctr"/>
            <a:r>
              <a:rPr lang="en-US" sz="2200" b="1" noProof="0" dirty="0">
                <a:solidFill>
                  <a:srgbClr val="3871A8"/>
                </a:solidFill>
                <a:latin typeface="Arial" panose="020B0604020202020204" pitchFamily="34" charset="0"/>
                <a:cs typeface="Arial" panose="020B0604020202020204" pitchFamily="34" charset="0"/>
              </a:rPr>
              <a:t>When?</a:t>
            </a:r>
          </a:p>
          <a:p>
            <a:pPr algn="ctr"/>
            <a:r>
              <a:rPr lang="en-US" sz="2200" noProof="0" dirty="0">
                <a:latin typeface="Arial" panose="020B0604020202020204" pitchFamily="34" charset="0"/>
                <a:cs typeface="Arial" panose="020B0604020202020204" pitchFamily="34" charset="0"/>
              </a:rPr>
              <a:t>At the </a:t>
            </a:r>
            <a:r>
              <a:rPr lang="en-US" sz="2200" noProof="0" dirty="0">
                <a:solidFill>
                  <a:srgbClr val="3871A8"/>
                </a:solidFill>
                <a:latin typeface="Arial" panose="020B0604020202020204" pitchFamily="34" charset="0"/>
                <a:cs typeface="Arial" panose="020B0604020202020204" pitchFamily="34" charset="0"/>
              </a:rPr>
              <a:t>end of each cycle </a:t>
            </a:r>
            <a:r>
              <a:rPr lang="en-US" sz="2200" noProof="0" dirty="0">
                <a:latin typeface="Arial" panose="020B0604020202020204" pitchFamily="34" charset="0"/>
                <a:cs typeface="Arial" panose="020B0604020202020204" pitchFamily="34" charset="0"/>
              </a:rPr>
              <a:t>or at </a:t>
            </a:r>
            <a:r>
              <a:rPr lang="en-US" sz="2200" noProof="0" dirty="0">
                <a:solidFill>
                  <a:srgbClr val="3871A8"/>
                </a:solidFill>
                <a:latin typeface="Arial" panose="020B0604020202020204" pitchFamily="34" charset="0"/>
                <a:cs typeface="Arial" panose="020B0604020202020204" pitchFamily="34" charset="0"/>
              </a:rPr>
              <a:t>each event</a:t>
            </a:r>
            <a:r>
              <a:rPr lang="en-US" sz="2200" noProof="0" dirty="0">
                <a:latin typeface="Arial" panose="020B0604020202020204" pitchFamily="34" charset="0"/>
                <a:cs typeface="Arial" panose="020B0604020202020204" pitchFamily="34" charset="0"/>
              </a:rPr>
              <a:t>   </a:t>
            </a:r>
          </a:p>
        </p:txBody>
      </p:sp>
      <p:sp>
        <p:nvSpPr>
          <p:cNvPr id="11" name="TextBox 10"/>
          <p:cNvSpPr txBox="1"/>
          <p:nvPr/>
        </p:nvSpPr>
        <p:spPr>
          <a:xfrm>
            <a:off x="228600" y="859612"/>
            <a:ext cx="11734799" cy="1107996"/>
          </a:xfrm>
          <a:prstGeom prst="rect">
            <a:avLst/>
          </a:prstGeom>
          <a:solidFill>
            <a:schemeClr val="accent1">
              <a:lumMod val="20000"/>
              <a:lumOff val="80000"/>
            </a:schemeClr>
          </a:solidFill>
        </p:spPr>
        <p:txBody>
          <a:bodyPr wrap="square" rtlCol="0">
            <a:spAutoFit/>
          </a:bodyPr>
          <a:lstStyle/>
          <a:p>
            <a:pPr algn="ctr"/>
            <a:r>
              <a:rPr lang="en-US" sz="2200" b="1" noProof="0" dirty="0">
                <a:solidFill>
                  <a:schemeClr val="accent1">
                    <a:lumMod val="50000"/>
                  </a:schemeClr>
                </a:solidFill>
                <a:latin typeface="Arial" panose="020B0604020202020204" pitchFamily="34" charset="0"/>
                <a:cs typeface="Arial" panose="020B0604020202020204" pitchFamily="34" charset="0"/>
              </a:rPr>
              <a:t>What?</a:t>
            </a:r>
            <a:endParaRPr lang="en-US" sz="2200" noProof="0" dirty="0">
              <a:solidFill>
                <a:schemeClr val="accent1">
                  <a:lumMod val="50000"/>
                </a:schemeClr>
              </a:solidFill>
              <a:latin typeface="Arial" panose="020B0604020202020204" pitchFamily="34" charset="0"/>
              <a:cs typeface="Arial" panose="020B0604020202020204" pitchFamily="34" charset="0"/>
            </a:endParaRPr>
          </a:p>
          <a:p>
            <a:pPr algn="ctr"/>
            <a:r>
              <a:rPr lang="en-US" sz="2200" noProof="0" dirty="0">
                <a:solidFill>
                  <a:schemeClr val="accent1">
                    <a:lumMod val="50000"/>
                  </a:schemeClr>
                </a:solidFill>
                <a:latin typeface="Arial" panose="020B0604020202020204" pitchFamily="34" charset="0"/>
                <a:cs typeface="Arial" panose="020B0604020202020204" pitchFamily="34" charset="0"/>
              </a:rPr>
              <a:t>Energy deposition and derivatives (dose), fluence or current versus energy, angle or other kinematic variables, time, DPA, residual activity…</a:t>
            </a:r>
          </a:p>
        </p:txBody>
      </p:sp>
      <p:sp>
        <p:nvSpPr>
          <p:cNvPr id="13" name="TextBox 12"/>
          <p:cNvSpPr txBox="1"/>
          <p:nvPr/>
        </p:nvSpPr>
        <p:spPr>
          <a:xfrm>
            <a:off x="228594" y="3355478"/>
            <a:ext cx="11734802" cy="1107996"/>
          </a:xfrm>
          <a:prstGeom prst="rect">
            <a:avLst/>
          </a:prstGeom>
          <a:solidFill>
            <a:srgbClr val="FFD991"/>
          </a:solidFill>
        </p:spPr>
        <p:txBody>
          <a:bodyPr wrap="square" rtlCol="0" anchor="ctr">
            <a:spAutoFit/>
          </a:bodyPr>
          <a:lstStyle/>
          <a:p>
            <a:pPr algn="ctr"/>
            <a:r>
              <a:rPr lang="en-US" sz="2200" b="1" noProof="0" dirty="0">
                <a:solidFill>
                  <a:srgbClr val="3871A8"/>
                </a:solidFill>
                <a:latin typeface="Arial" panose="020B0604020202020204" pitchFamily="34" charset="0"/>
                <a:cs typeface="Arial" panose="020B0604020202020204" pitchFamily="34" charset="0"/>
              </a:rPr>
              <a:t>Output?</a:t>
            </a:r>
          </a:p>
          <a:p>
            <a:pPr algn="ctr"/>
            <a:r>
              <a:rPr lang="en-US" sz="2200" noProof="0" dirty="0">
                <a:solidFill>
                  <a:schemeClr val="tx1">
                    <a:lumMod val="50000"/>
                  </a:schemeClr>
                </a:solidFill>
                <a:latin typeface="Arial" panose="020B0604020202020204" pitchFamily="34" charset="0"/>
                <a:cs typeface="Arial" panose="020B0604020202020204" pitchFamily="34" charset="0"/>
              </a:rPr>
              <a:t>Saved in </a:t>
            </a:r>
            <a:r>
              <a:rPr lang="en-US" sz="2200" b="1" i="1" noProof="0" dirty="0">
                <a:solidFill>
                  <a:srgbClr val="3871A8"/>
                </a:solidFill>
                <a:latin typeface="Courier New" panose="02070309020205020404" pitchFamily="49" charset="0"/>
                <a:cs typeface="Courier New" panose="02070309020205020404" pitchFamily="49" charset="0"/>
              </a:rPr>
              <a:t>[inputname]</a:t>
            </a:r>
            <a:r>
              <a:rPr lang="en-US" sz="2200" b="1" noProof="0" dirty="0">
                <a:solidFill>
                  <a:srgbClr val="3871A8"/>
                </a:solidFill>
                <a:latin typeface="Courier New" panose="02070309020205020404" pitchFamily="49" charset="0"/>
                <a:cs typeface="Courier New" panose="02070309020205020404" pitchFamily="49" charset="0"/>
              </a:rPr>
              <a:t>nnn_fort.##</a:t>
            </a:r>
            <a:r>
              <a:rPr lang="en-US" sz="2200" b="1" noProof="0" dirty="0">
                <a:solidFill>
                  <a:srgbClr val="3871A8"/>
                </a:solidFill>
                <a:latin typeface="Arial" panose="020B0604020202020204" pitchFamily="34" charset="0"/>
                <a:cs typeface="Arial" panose="020B0604020202020204" pitchFamily="34" charset="0"/>
              </a:rPr>
              <a:t> </a:t>
            </a:r>
            <a:r>
              <a:rPr lang="en-US" sz="2200" noProof="0" dirty="0">
                <a:latin typeface="Arial" panose="020B0604020202020204" pitchFamily="34" charset="0"/>
                <a:cs typeface="Arial" panose="020B0604020202020204" pitchFamily="34" charset="0"/>
              </a:rPr>
              <a:t>files,</a:t>
            </a:r>
            <a:br>
              <a:rPr lang="en-US" sz="2200" noProof="0" dirty="0">
                <a:latin typeface="Arial" panose="020B0604020202020204" pitchFamily="34" charset="0"/>
                <a:cs typeface="Arial" panose="020B0604020202020204" pitchFamily="34" charset="0"/>
              </a:rPr>
            </a:br>
            <a:r>
              <a:rPr lang="en-US" sz="2200" noProof="0" dirty="0">
                <a:solidFill>
                  <a:schemeClr val="tx1">
                    <a:lumMod val="50000"/>
                  </a:schemeClr>
                </a:solidFill>
                <a:latin typeface="Arial" panose="020B0604020202020204" pitchFamily="34" charset="0"/>
                <a:cs typeface="Arial" panose="020B0604020202020204" pitchFamily="34" charset="0"/>
              </a:rPr>
              <a:t>where </a:t>
            </a:r>
            <a:r>
              <a:rPr lang="en-US" sz="2200" b="1" noProof="0" dirty="0">
                <a:solidFill>
                  <a:srgbClr val="3871A8"/>
                </a:solidFill>
                <a:latin typeface="Courier New" panose="02070309020205020404" pitchFamily="49" charset="0"/>
                <a:cs typeface="Courier New" panose="02070309020205020404" pitchFamily="49" charset="0"/>
              </a:rPr>
              <a:t>nnn</a:t>
            </a:r>
            <a:r>
              <a:rPr lang="en-US" sz="2200" noProof="0" dirty="0">
                <a:solidFill>
                  <a:schemeClr val="tx1">
                    <a:lumMod val="50000"/>
                  </a:schemeClr>
                </a:solidFill>
                <a:latin typeface="Arial" panose="020B0604020202020204" pitchFamily="34" charset="0"/>
                <a:cs typeface="Arial" panose="020B0604020202020204" pitchFamily="34" charset="0"/>
              </a:rPr>
              <a:t> is the cycle number &amp; </a:t>
            </a:r>
            <a:r>
              <a:rPr lang="en-US" sz="2200" b="1" noProof="0" dirty="0">
                <a:solidFill>
                  <a:srgbClr val="3871A8"/>
                </a:solidFill>
                <a:latin typeface="Courier New" panose="02070309020205020404" pitchFamily="49" charset="0"/>
                <a:cs typeface="Courier New" panose="02070309020205020404" pitchFamily="49" charset="0"/>
              </a:rPr>
              <a:t>##</a:t>
            </a:r>
            <a:r>
              <a:rPr lang="en-US" sz="2200" noProof="0" dirty="0">
                <a:solidFill>
                  <a:schemeClr val="tx1">
                    <a:lumMod val="50000"/>
                  </a:schemeClr>
                </a:solidFill>
                <a:latin typeface="Arial" panose="020B0604020202020204" pitchFamily="34" charset="0"/>
                <a:cs typeface="Arial" panose="020B0604020202020204" pitchFamily="34" charset="0"/>
              </a:rPr>
              <a:t> is the logical unit number chosen by the user</a:t>
            </a:r>
            <a:endParaRPr lang="en-US" sz="2200" noProof="0" dirty="0">
              <a:latin typeface="Arial" panose="020B0604020202020204" pitchFamily="34" charset="0"/>
              <a:cs typeface="Arial" panose="020B0604020202020204" pitchFamily="34" charset="0"/>
            </a:endParaRPr>
          </a:p>
        </p:txBody>
      </p:sp>
      <p:sp>
        <p:nvSpPr>
          <p:cNvPr id="19" name="TextBox 18"/>
          <p:cNvSpPr txBox="1"/>
          <p:nvPr/>
        </p:nvSpPr>
        <p:spPr>
          <a:xfrm>
            <a:off x="228595" y="4603411"/>
            <a:ext cx="8415872" cy="1107996"/>
          </a:xfrm>
          <a:prstGeom prst="rect">
            <a:avLst/>
          </a:prstGeom>
          <a:solidFill>
            <a:srgbClr val="AED19E"/>
          </a:solidFill>
        </p:spPr>
        <p:txBody>
          <a:bodyPr wrap="square" rtlCol="0" anchor="ctr">
            <a:spAutoFit/>
          </a:bodyPr>
          <a:lstStyle/>
          <a:p>
            <a:pPr algn="ctr"/>
            <a:r>
              <a:rPr lang="en-US" sz="2200" b="1" noProof="0" dirty="0">
                <a:solidFill>
                  <a:schemeClr val="accent1">
                    <a:lumMod val="50000"/>
                  </a:schemeClr>
                </a:solidFill>
                <a:latin typeface="Arial" panose="020B0604020202020204" pitchFamily="34" charset="0"/>
                <a:cs typeface="Arial" panose="020B0604020202020204" pitchFamily="34" charset="0"/>
              </a:rPr>
              <a:t>Results?</a:t>
            </a:r>
          </a:p>
          <a:p>
            <a:pPr algn="ctr"/>
            <a:r>
              <a:rPr lang="en-US" sz="2200" noProof="0" dirty="0">
                <a:solidFill>
                  <a:schemeClr val="accent1">
                    <a:lumMod val="50000"/>
                  </a:schemeClr>
                </a:solidFill>
                <a:latin typeface="Arial" panose="020B0604020202020204" pitchFamily="34" charset="0"/>
                <a:cs typeface="Arial" panose="020B0604020202020204" pitchFamily="34" charset="0"/>
              </a:rPr>
              <a:t>Post-processing utilities merge cycles, calculate average and rms, provide data files for plotting. Available via </a:t>
            </a:r>
            <a:r>
              <a:rPr lang="en-US" sz="2200" b="1" noProof="0" dirty="0">
                <a:solidFill>
                  <a:schemeClr val="accent1">
                    <a:lumMod val="50000"/>
                  </a:schemeClr>
                </a:solidFill>
                <a:latin typeface="Arial" panose="020B0604020202020204" pitchFamily="34" charset="0"/>
                <a:cs typeface="Arial" panose="020B0604020202020204" pitchFamily="34" charset="0"/>
              </a:rPr>
              <a:t>Flair</a:t>
            </a:r>
            <a:r>
              <a:rPr lang="en-US" sz="2200" noProof="0" dirty="0">
                <a:solidFill>
                  <a:schemeClr val="accent1">
                    <a:lumMod val="50000"/>
                  </a:schemeClr>
                </a:solidFill>
                <a:latin typeface="Arial" panose="020B0604020202020204" pitchFamily="34" charset="0"/>
                <a:cs typeface="Arial" panose="020B0604020202020204" pitchFamily="34" charset="0"/>
              </a:rPr>
              <a:t>  </a:t>
            </a:r>
          </a:p>
        </p:txBody>
      </p:sp>
      <p:sp>
        <p:nvSpPr>
          <p:cNvPr id="20" name="TextBox 19"/>
          <p:cNvSpPr txBox="1"/>
          <p:nvPr/>
        </p:nvSpPr>
        <p:spPr>
          <a:xfrm>
            <a:off x="9008398" y="4825353"/>
            <a:ext cx="2641210" cy="1107996"/>
          </a:xfrm>
          <a:prstGeom prst="rect">
            <a:avLst/>
          </a:prstGeom>
          <a:solidFill>
            <a:srgbClr val="00B0F0">
              <a:tint val="66000"/>
              <a:satMod val="160000"/>
            </a:srgbClr>
          </a:solidFill>
          <a:effectLst/>
        </p:spPr>
        <p:txBody>
          <a:bodyPr wrap="square" rtlCol="0" anchor="ctr">
            <a:spAutoFit/>
          </a:bodyPr>
          <a:lstStyle/>
          <a:p>
            <a:pPr algn="ctr"/>
            <a:r>
              <a:rPr lang="en-US" sz="2200" noProof="0" dirty="0">
                <a:solidFill>
                  <a:schemeClr val="accent1">
                    <a:lumMod val="50000"/>
                  </a:schemeClr>
                </a:solidFill>
                <a:latin typeface="Arial" panose="020B0604020202020204" pitchFamily="34" charset="0"/>
                <a:cs typeface="Arial" panose="020B0604020202020204" pitchFamily="34" charset="0"/>
              </a:rPr>
              <a:t>User code needed for processing of custom scoring!</a:t>
            </a:r>
          </a:p>
        </p:txBody>
      </p:sp>
      <p:sp>
        <p:nvSpPr>
          <p:cNvPr id="18" name="TextBox 17"/>
          <p:cNvSpPr txBox="1"/>
          <p:nvPr/>
        </p:nvSpPr>
        <p:spPr>
          <a:xfrm>
            <a:off x="228595" y="5711407"/>
            <a:ext cx="8415872" cy="430887"/>
          </a:xfrm>
          <a:prstGeom prst="rect">
            <a:avLst/>
          </a:prstGeom>
          <a:solidFill>
            <a:schemeClr val="accent5">
              <a:lumMod val="20000"/>
              <a:lumOff val="80000"/>
            </a:schemeClr>
          </a:solidFill>
        </p:spPr>
        <p:txBody>
          <a:bodyPr wrap="square" rtlCol="0" anchor="ctr">
            <a:spAutoFit/>
          </a:bodyPr>
          <a:lstStyle/>
          <a:p>
            <a:pPr algn="ctr"/>
            <a:r>
              <a:rPr lang="en-US" sz="2200" noProof="0" dirty="0">
                <a:solidFill>
                  <a:schemeClr val="accent1">
                    <a:lumMod val="50000"/>
                  </a:schemeClr>
                </a:solidFill>
                <a:latin typeface="Arial" panose="020B0604020202020204" pitchFamily="34" charset="0"/>
                <a:cs typeface="Arial" panose="020B0604020202020204" pitchFamily="34" charset="0"/>
              </a:rPr>
              <a:t>Results normalised </a:t>
            </a:r>
            <a:r>
              <a:rPr lang="en-US" sz="2200" b="1" noProof="0" dirty="0">
                <a:solidFill>
                  <a:schemeClr val="accent1">
                    <a:lumMod val="50000"/>
                  </a:schemeClr>
                </a:solidFill>
                <a:latin typeface="Arial" panose="020B0604020202020204" pitchFamily="34" charset="0"/>
                <a:cs typeface="Arial" panose="020B0604020202020204" pitchFamily="34" charset="0"/>
              </a:rPr>
              <a:t>per primary</a:t>
            </a:r>
          </a:p>
        </p:txBody>
      </p:sp>
      <p:sp>
        <p:nvSpPr>
          <p:cNvPr id="14" name="Date Placeholder 2">
            <a:extLst>
              <a:ext uri="{FF2B5EF4-FFF2-40B4-BE49-F238E27FC236}">
                <a16:creationId xmlns:a16="http://schemas.microsoft.com/office/drawing/2014/main" id="{18E77825-C653-3F38-1A0D-3633E6EB62EA}"/>
              </a:ext>
            </a:extLst>
          </p:cNvPr>
          <p:cNvSpPr>
            <a:spLocks noGrp="1"/>
          </p:cNvSpPr>
          <p:nvPr>
            <p:ph type="dt" sz="half" idx="10"/>
          </p:nvPr>
        </p:nvSpPr>
        <p:spPr>
          <a:xfrm>
            <a:off x="3060435" y="6356351"/>
            <a:ext cx="1828144" cy="365125"/>
          </a:xfrm>
        </p:spPr>
        <p:txBody>
          <a:bodyPr/>
          <a:lstStyle/>
          <a:p>
            <a:pPr>
              <a:defRPr/>
            </a:pPr>
            <a:r>
              <a:rPr lang="en-US" noProof="0" dirty="0"/>
              <a:t>04/05/2026</a:t>
            </a:r>
          </a:p>
        </p:txBody>
      </p:sp>
      <p:sp>
        <p:nvSpPr>
          <p:cNvPr id="15" name="Footer Placeholder 3">
            <a:extLst>
              <a:ext uri="{FF2B5EF4-FFF2-40B4-BE49-F238E27FC236}">
                <a16:creationId xmlns:a16="http://schemas.microsoft.com/office/drawing/2014/main" id="{F305F254-BF1C-9F8C-E809-C49571F434E1}"/>
              </a:ext>
            </a:extLst>
          </p:cNvPr>
          <p:cNvSpPr>
            <a:spLocks noGrp="1"/>
          </p:cNvSpPr>
          <p:nvPr>
            <p:ph type="ftr" sz="quarter" idx="11"/>
          </p:nvPr>
        </p:nvSpPr>
        <p:spPr>
          <a:xfrm>
            <a:off x="4888579" y="6356351"/>
            <a:ext cx="5720652" cy="365125"/>
          </a:xfrm>
        </p:spPr>
        <p:txBody>
          <a:bodyPr/>
          <a:lstStyle/>
          <a:p>
            <a:pPr>
              <a:defRPr/>
            </a:pPr>
            <a:r>
              <a:rPr lang="en-US" noProof="0" dirty="0"/>
              <a:t>D. Calzolari</a:t>
            </a:r>
          </a:p>
        </p:txBody>
      </p:sp>
    </p:spTree>
    <p:extLst>
      <p:ext uri="{BB962C8B-B14F-4D97-AF65-F5344CB8AC3E}">
        <p14:creationId xmlns:p14="http://schemas.microsoft.com/office/powerpoint/2010/main" val="24095688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2E834-AB25-9417-FD89-D16B62890692}"/>
            </a:ext>
          </a:extLst>
        </p:cNvPr>
        <p:cNvGrpSpPr/>
        <p:nvPr/>
      </p:nvGrpSpPr>
      <p:grpSpPr>
        <a:xfrm>
          <a:off x="0" y="0"/>
          <a:ext cx="0" cy="0"/>
          <a:chOff x="0" y="0"/>
          <a:chExt cx="0" cy="0"/>
        </a:xfrm>
      </p:grpSpPr>
      <p:sp>
        <p:nvSpPr>
          <p:cNvPr id="10244" name="Rectangle 3">
            <a:extLst>
              <a:ext uri="{FF2B5EF4-FFF2-40B4-BE49-F238E27FC236}">
                <a16:creationId xmlns:a16="http://schemas.microsoft.com/office/drawing/2014/main" id="{8561EE20-2264-1293-5A90-F3665A09F2D0}"/>
              </a:ext>
            </a:extLst>
          </p:cNvPr>
          <p:cNvSpPr>
            <a:spLocks noGrp="1" noChangeArrowheads="1"/>
          </p:cNvSpPr>
          <p:nvPr>
            <p:ph type="title"/>
          </p:nvPr>
        </p:nvSpPr>
        <p:spPr/>
        <p:txBody>
          <a:bodyPr>
            <a:normAutofit/>
          </a:bodyPr>
          <a:lstStyle/>
          <a:p>
            <a:pPr eaLnBrk="1" hangingPunct="1"/>
            <a:r>
              <a:rPr lang="en-US" noProof="0" dirty="0"/>
              <a:t>FLUKA scoring</a:t>
            </a:r>
          </a:p>
        </p:txBody>
      </p:sp>
      <p:sp>
        <p:nvSpPr>
          <p:cNvPr id="3" name="Slide Number Placeholder 2">
            <a:extLst>
              <a:ext uri="{FF2B5EF4-FFF2-40B4-BE49-F238E27FC236}">
                <a16:creationId xmlns:a16="http://schemas.microsoft.com/office/drawing/2014/main" id="{A67CFC56-4BBD-8578-C9ED-28B30F74AFB2}"/>
              </a:ext>
            </a:extLst>
          </p:cNvPr>
          <p:cNvSpPr>
            <a:spLocks noGrp="1"/>
          </p:cNvSpPr>
          <p:nvPr>
            <p:ph type="sldNum" sz="quarter" idx="12"/>
          </p:nvPr>
        </p:nvSpPr>
        <p:spPr/>
        <p:txBody>
          <a:bodyPr/>
          <a:lstStyle/>
          <a:p>
            <a:fld id="{16D51F62-B7DC-4B26-BEC7-C9FF681BE15D}" type="slidenum">
              <a:rPr lang="en-US" noProof="0" smtClean="0"/>
              <a:pPr/>
              <a:t>54</a:t>
            </a:fld>
            <a:endParaRPr lang="en-US" noProof="0" dirty="0"/>
          </a:p>
        </p:txBody>
      </p:sp>
      <p:sp>
        <p:nvSpPr>
          <p:cNvPr id="10246" name="Rounded Rectangle 4">
            <a:extLst>
              <a:ext uri="{FF2B5EF4-FFF2-40B4-BE49-F238E27FC236}">
                <a16:creationId xmlns:a16="http://schemas.microsoft.com/office/drawing/2014/main" id="{AE41F133-3A4A-3CC1-29DB-EF576977C341}"/>
              </a:ext>
            </a:extLst>
          </p:cNvPr>
          <p:cNvSpPr/>
          <p:nvPr/>
        </p:nvSpPr>
        <p:spPr>
          <a:xfrm>
            <a:off x="313270" y="1232816"/>
            <a:ext cx="2267000" cy="432000"/>
          </a:xfrm>
          <a:prstGeom prst="roundRect">
            <a:avLst>
              <a:gd name="adj" fmla="val 10000"/>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r>
              <a:rPr lang="en-US" noProof="0" dirty="0">
                <a:solidFill>
                  <a:schemeClr val="accent1">
                    <a:lumMod val="50000"/>
                  </a:schemeClr>
                </a:solidFill>
                <a:latin typeface="Arial" panose="020B0604020202020204" pitchFamily="34" charset="0"/>
                <a:cs typeface="Arial" panose="020B0604020202020204" pitchFamily="34" charset="0"/>
              </a:rPr>
              <a:t>Energy deposition</a:t>
            </a:r>
          </a:p>
        </p:txBody>
      </p:sp>
      <p:sp>
        <p:nvSpPr>
          <p:cNvPr id="10247" name="Rounded Rectangle 15">
            <a:extLst>
              <a:ext uri="{FF2B5EF4-FFF2-40B4-BE49-F238E27FC236}">
                <a16:creationId xmlns:a16="http://schemas.microsoft.com/office/drawing/2014/main" id="{87356A90-BA7B-35F0-56EF-3D4706E348B4}"/>
              </a:ext>
            </a:extLst>
          </p:cNvPr>
          <p:cNvSpPr/>
          <p:nvPr/>
        </p:nvSpPr>
        <p:spPr>
          <a:xfrm flipH="1">
            <a:off x="4764670" y="1124816"/>
            <a:ext cx="1800000" cy="648000"/>
          </a:xfrm>
          <a:prstGeom prst="roundRect">
            <a:avLst>
              <a:gd name="adj" fmla="val 10000"/>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r>
              <a:rPr lang="en-US" b="1" noProof="0" dirty="0">
                <a:solidFill>
                  <a:schemeClr val="accent1">
                    <a:lumMod val="50000"/>
                  </a:schemeClr>
                </a:solidFill>
                <a:latin typeface="Courier New" panose="02070309020205020404" pitchFamily="49" charset="0"/>
                <a:cs typeface="Courier New" panose="02070309020205020404" pitchFamily="49" charset="0"/>
              </a:rPr>
              <a:t>USRBIN</a:t>
            </a:r>
          </a:p>
          <a:p>
            <a:pPr algn="ctr"/>
            <a:r>
              <a:rPr lang="en-US" b="1" noProof="0" dirty="0">
                <a:solidFill>
                  <a:schemeClr val="accent1">
                    <a:lumMod val="50000"/>
                  </a:schemeClr>
                </a:solidFill>
                <a:latin typeface="Courier New" panose="02070309020205020404" pitchFamily="49" charset="0"/>
                <a:cs typeface="Courier New" panose="02070309020205020404" pitchFamily="49" charset="0"/>
              </a:rPr>
              <a:t>EVENTBIN</a:t>
            </a:r>
          </a:p>
        </p:txBody>
      </p:sp>
      <p:sp>
        <p:nvSpPr>
          <p:cNvPr id="10248" name="Rounded Rectangle 27">
            <a:extLst>
              <a:ext uri="{FF2B5EF4-FFF2-40B4-BE49-F238E27FC236}">
                <a16:creationId xmlns:a16="http://schemas.microsoft.com/office/drawing/2014/main" id="{0296B326-7856-1EF6-22BA-90C24B13B0CB}"/>
              </a:ext>
            </a:extLst>
          </p:cNvPr>
          <p:cNvSpPr/>
          <p:nvPr/>
        </p:nvSpPr>
        <p:spPr>
          <a:xfrm>
            <a:off x="6964412" y="1229156"/>
            <a:ext cx="3525791" cy="432000"/>
          </a:xfrm>
          <a:prstGeom prst="roundRect">
            <a:avLst>
              <a:gd name="adj" fmla="val 10000"/>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r>
              <a:rPr lang="en-US" noProof="0" dirty="0">
                <a:solidFill>
                  <a:schemeClr val="accent1">
                    <a:lumMod val="50000"/>
                  </a:schemeClr>
                </a:solidFill>
                <a:latin typeface="Arial" panose="020B0604020202020204" pitchFamily="34" charset="0"/>
                <a:cs typeface="Arial" panose="020B0604020202020204" pitchFamily="34" charset="0"/>
              </a:rPr>
              <a:t>On a grid or in selected regions</a:t>
            </a:r>
          </a:p>
        </p:txBody>
      </p:sp>
      <p:cxnSp>
        <p:nvCxnSpPr>
          <p:cNvPr id="10249" name="Straight Connector 10248">
            <a:extLst>
              <a:ext uri="{FF2B5EF4-FFF2-40B4-BE49-F238E27FC236}">
                <a16:creationId xmlns:a16="http://schemas.microsoft.com/office/drawing/2014/main" id="{0E43C468-52F6-D6AB-541B-B2C08B74476E}"/>
              </a:ext>
            </a:extLst>
          </p:cNvPr>
          <p:cNvCxnSpPr>
            <a:cxnSpLocks/>
            <a:stCxn id="10246" idx="3"/>
            <a:endCxn id="10247" idx="3"/>
          </p:cNvCxnSpPr>
          <p:nvPr/>
        </p:nvCxnSpPr>
        <p:spPr>
          <a:xfrm>
            <a:off x="2580270" y="1448816"/>
            <a:ext cx="2184400" cy="0"/>
          </a:xfrm>
          <a:prstGeom prst="line">
            <a:avLst/>
          </a:prstGeom>
          <a:ln w="381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10250" name="Straight Connector 10249">
            <a:extLst>
              <a:ext uri="{FF2B5EF4-FFF2-40B4-BE49-F238E27FC236}">
                <a16:creationId xmlns:a16="http://schemas.microsoft.com/office/drawing/2014/main" id="{9AA05D93-0604-C61C-F50C-CA13EF44AC54}"/>
              </a:ext>
            </a:extLst>
          </p:cNvPr>
          <p:cNvCxnSpPr>
            <a:cxnSpLocks/>
            <a:stCxn id="10247" idx="1"/>
            <a:endCxn id="10248" idx="1"/>
          </p:cNvCxnSpPr>
          <p:nvPr/>
        </p:nvCxnSpPr>
        <p:spPr>
          <a:xfrm flipV="1">
            <a:off x="6564670" y="1445156"/>
            <a:ext cx="399742" cy="3660"/>
          </a:xfrm>
          <a:prstGeom prst="line">
            <a:avLst/>
          </a:prstGeom>
          <a:ln w="38100">
            <a:solidFill>
              <a:srgbClr val="FFD991"/>
            </a:solidFill>
          </a:ln>
        </p:spPr>
        <p:style>
          <a:lnRef idx="1">
            <a:schemeClr val="accent1"/>
          </a:lnRef>
          <a:fillRef idx="0">
            <a:schemeClr val="accent1"/>
          </a:fillRef>
          <a:effectRef idx="0">
            <a:schemeClr val="accent1"/>
          </a:effectRef>
          <a:fontRef idx="minor">
            <a:schemeClr val="tx1"/>
          </a:fontRef>
        </p:style>
      </p:cxnSp>
      <p:sp>
        <p:nvSpPr>
          <p:cNvPr id="10251" name="Rounded Rectangle 6">
            <a:extLst>
              <a:ext uri="{FF2B5EF4-FFF2-40B4-BE49-F238E27FC236}">
                <a16:creationId xmlns:a16="http://schemas.microsoft.com/office/drawing/2014/main" id="{2536E0E6-181C-2D11-946D-EE8F8402DD22}"/>
              </a:ext>
            </a:extLst>
          </p:cNvPr>
          <p:cNvSpPr/>
          <p:nvPr/>
        </p:nvSpPr>
        <p:spPr>
          <a:xfrm>
            <a:off x="313270" y="3146827"/>
            <a:ext cx="1762744" cy="432000"/>
          </a:xfrm>
          <a:prstGeom prst="roundRect">
            <a:avLst>
              <a:gd name="adj" fmla="val 10000"/>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r>
              <a:rPr lang="en-US" noProof="0" dirty="0">
                <a:solidFill>
                  <a:schemeClr val="accent1">
                    <a:lumMod val="50000"/>
                  </a:schemeClr>
                </a:solidFill>
                <a:latin typeface="Arial" panose="020B0604020202020204" pitchFamily="34" charset="0"/>
                <a:cs typeface="Arial" panose="020B0604020202020204" pitchFamily="34" charset="0"/>
              </a:rPr>
              <a:t>Fluence</a:t>
            </a:r>
          </a:p>
        </p:txBody>
      </p:sp>
      <p:sp>
        <p:nvSpPr>
          <p:cNvPr id="10252" name="Rounded Rectangle 9">
            <a:extLst>
              <a:ext uri="{FF2B5EF4-FFF2-40B4-BE49-F238E27FC236}">
                <a16:creationId xmlns:a16="http://schemas.microsoft.com/office/drawing/2014/main" id="{0EED0620-2811-D03B-68A0-D0DCDF0FF365}"/>
              </a:ext>
            </a:extLst>
          </p:cNvPr>
          <p:cNvSpPr/>
          <p:nvPr/>
        </p:nvSpPr>
        <p:spPr>
          <a:xfrm>
            <a:off x="2580270" y="1934832"/>
            <a:ext cx="1800000" cy="432000"/>
          </a:xfrm>
          <a:prstGeom prst="roundRect">
            <a:avLst>
              <a:gd name="adj" fmla="val 10000"/>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r>
              <a:rPr lang="en-US" noProof="0" dirty="0">
                <a:solidFill>
                  <a:schemeClr val="accent1">
                    <a:lumMod val="50000"/>
                  </a:schemeClr>
                </a:solidFill>
                <a:latin typeface="Arial" panose="020B0604020202020204" pitchFamily="34" charset="0"/>
                <a:cs typeface="Arial" panose="020B0604020202020204" pitchFamily="34" charset="0"/>
              </a:rPr>
              <a:t>vs. position</a:t>
            </a:r>
          </a:p>
        </p:txBody>
      </p:sp>
      <p:sp>
        <p:nvSpPr>
          <p:cNvPr id="10253" name="Rounded Rectangle 11">
            <a:extLst>
              <a:ext uri="{FF2B5EF4-FFF2-40B4-BE49-F238E27FC236}">
                <a16:creationId xmlns:a16="http://schemas.microsoft.com/office/drawing/2014/main" id="{476FE741-2F23-229C-2B46-3523B4641831}"/>
              </a:ext>
            </a:extLst>
          </p:cNvPr>
          <p:cNvSpPr/>
          <p:nvPr/>
        </p:nvSpPr>
        <p:spPr>
          <a:xfrm>
            <a:off x="2580270" y="3147318"/>
            <a:ext cx="1800000" cy="432000"/>
          </a:xfrm>
          <a:prstGeom prst="roundRect">
            <a:avLst>
              <a:gd name="adj" fmla="val 10000"/>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r>
              <a:rPr lang="en-US" noProof="0" dirty="0">
                <a:solidFill>
                  <a:schemeClr val="accent1">
                    <a:lumMod val="50000"/>
                  </a:schemeClr>
                </a:solidFill>
                <a:latin typeface="Arial" panose="020B0604020202020204" pitchFamily="34" charset="0"/>
                <a:cs typeface="Arial" panose="020B0604020202020204" pitchFamily="34" charset="0"/>
              </a:rPr>
              <a:t>vs. energy</a:t>
            </a:r>
          </a:p>
        </p:txBody>
      </p:sp>
      <p:sp>
        <p:nvSpPr>
          <p:cNvPr id="10254" name="Rounded Rectangle 13">
            <a:extLst>
              <a:ext uri="{FF2B5EF4-FFF2-40B4-BE49-F238E27FC236}">
                <a16:creationId xmlns:a16="http://schemas.microsoft.com/office/drawing/2014/main" id="{268B4744-28BF-138D-F87F-8AA88C17AAAA}"/>
              </a:ext>
            </a:extLst>
          </p:cNvPr>
          <p:cNvSpPr/>
          <p:nvPr/>
        </p:nvSpPr>
        <p:spPr>
          <a:xfrm>
            <a:off x="2580270" y="4204077"/>
            <a:ext cx="1800000" cy="648000"/>
          </a:xfrm>
          <a:prstGeom prst="roundRect">
            <a:avLst>
              <a:gd name="adj" fmla="val 10000"/>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r>
              <a:rPr lang="en-US" noProof="0" dirty="0">
                <a:solidFill>
                  <a:schemeClr val="accent1">
                    <a:lumMod val="50000"/>
                  </a:schemeClr>
                </a:solidFill>
                <a:latin typeface="Arial" panose="020B0604020202020204" pitchFamily="34" charset="0"/>
                <a:cs typeface="Arial" panose="020B0604020202020204" pitchFamily="34" charset="0"/>
              </a:rPr>
              <a:t>vs. energy</a:t>
            </a:r>
            <a:br>
              <a:rPr lang="en-US" noProof="0" dirty="0">
                <a:solidFill>
                  <a:schemeClr val="accent1">
                    <a:lumMod val="50000"/>
                  </a:schemeClr>
                </a:solidFill>
                <a:latin typeface="Arial" panose="020B0604020202020204" pitchFamily="34" charset="0"/>
                <a:cs typeface="Arial" panose="020B0604020202020204" pitchFamily="34" charset="0"/>
              </a:rPr>
            </a:br>
            <a:r>
              <a:rPr lang="en-US" noProof="0" dirty="0">
                <a:solidFill>
                  <a:schemeClr val="accent1">
                    <a:lumMod val="50000"/>
                  </a:schemeClr>
                </a:solidFill>
                <a:latin typeface="Arial" panose="020B0604020202020204" pitchFamily="34" charset="0"/>
                <a:cs typeface="Arial" panose="020B0604020202020204" pitchFamily="34" charset="0"/>
              </a:rPr>
              <a:t>or other</a:t>
            </a:r>
          </a:p>
        </p:txBody>
      </p:sp>
      <p:sp>
        <p:nvSpPr>
          <p:cNvPr id="10255" name="Rounded Rectangle 18">
            <a:extLst>
              <a:ext uri="{FF2B5EF4-FFF2-40B4-BE49-F238E27FC236}">
                <a16:creationId xmlns:a16="http://schemas.microsoft.com/office/drawing/2014/main" id="{56A8BDDF-F407-CAD4-3D31-B1DB659FE78B}"/>
              </a:ext>
            </a:extLst>
          </p:cNvPr>
          <p:cNvSpPr/>
          <p:nvPr/>
        </p:nvSpPr>
        <p:spPr>
          <a:xfrm flipH="1">
            <a:off x="4764670" y="1916832"/>
            <a:ext cx="1800000" cy="468000"/>
          </a:xfrm>
          <a:prstGeom prst="roundRect">
            <a:avLst>
              <a:gd name="adj" fmla="val 10000"/>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r>
              <a:rPr lang="en-US" b="1" noProof="0" dirty="0">
                <a:solidFill>
                  <a:schemeClr val="accent1">
                    <a:lumMod val="50000"/>
                  </a:schemeClr>
                </a:solidFill>
                <a:latin typeface="Courier New" panose="02070309020205020404" pitchFamily="49" charset="0"/>
                <a:cs typeface="Courier New" panose="02070309020205020404" pitchFamily="49" charset="0"/>
              </a:rPr>
              <a:t>USRBIN</a:t>
            </a:r>
          </a:p>
        </p:txBody>
      </p:sp>
      <p:sp>
        <p:nvSpPr>
          <p:cNvPr id="10256" name="Rounded Rectangle 19">
            <a:extLst>
              <a:ext uri="{FF2B5EF4-FFF2-40B4-BE49-F238E27FC236}">
                <a16:creationId xmlns:a16="http://schemas.microsoft.com/office/drawing/2014/main" id="{19BBC410-7AB9-ECB2-E76D-7C21B848C974}"/>
              </a:ext>
            </a:extLst>
          </p:cNvPr>
          <p:cNvSpPr/>
          <p:nvPr/>
        </p:nvSpPr>
        <p:spPr>
          <a:xfrm flipH="1">
            <a:off x="4764670" y="2420888"/>
            <a:ext cx="1821619" cy="648000"/>
          </a:xfrm>
          <a:prstGeom prst="roundRect">
            <a:avLst>
              <a:gd name="adj" fmla="val 10000"/>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r>
              <a:rPr lang="en-US" b="1" noProof="0" dirty="0">
                <a:solidFill>
                  <a:schemeClr val="accent1">
                    <a:lumMod val="50000"/>
                  </a:schemeClr>
                </a:solidFill>
                <a:latin typeface="Courier New" panose="02070309020205020404" pitchFamily="49" charset="0"/>
                <a:cs typeface="Courier New" panose="02070309020205020404" pitchFamily="49" charset="0"/>
              </a:rPr>
              <a:t>USRTRACK</a:t>
            </a:r>
            <a:br>
              <a:rPr lang="en-US" noProof="0" dirty="0">
                <a:solidFill>
                  <a:schemeClr val="accent1">
                    <a:lumMod val="50000"/>
                  </a:schemeClr>
                </a:solidFill>
                <a:latin typeface="Arial" panose="020B0604020202020204" pitchFamily="34" charset="0"/>
                <a:cs typeface="Arial" panose="020B0604020202020204" pitchFamily="34" charset="0"/>
              </a:rPr>
            </a:br>
            <a:r>
              <a:rPr lang="en-US" b="1" noProof="0" dirty="0">
                <a:solidFill>
                  <a:schemeClr val="accent1">
                    <a:lumMod val="50000"/>
                  </a:schemeClr>
                </a:solidFill>
                <a:latin typeface="Courier New" panose="02070309020205020404" pitchFamily="49" charset="0"/>
                <a:cs typeface="Courier New" panose="02070309020205020404" pitchFamily="49" charset="0"/>
              </a:rPr>
              <a:t>USRCOLL</a:t>
            </a:r>
          </a:p>
        </p:txBody>
      </p:sp>
      <p:sp>
        <p:nvSpPr>
          <p:cNvPr id="10257" name="Rounded Rectangle 20">
            <a:extLst>
              <a:ext uri="{FF2B5EF4-FFF2-40B4-BE49-F238E27FC236}">
                <a16:creationId xmlns:a16="http://schemas.microsoft.com/office/drawing/2014/main" id="{A0DF90F2-6ED2-3952-1232-F18EDF716B46}"/>
              </a:ext>
            </a:extLst>
          </p:cNvPr>
          <p:cNvSpPr/>
          <p:nvPr/>
        </p:nvSpPr>
        <p:spPr>
          <a:xfrm flipH="1">
            <a:off x="4764670" y="3268050"/>
            <a:ext cx="1800000" cy="468000"/>
          </a:xfrm>
          <a:prstGeom prst="roundRect">
            <a:avLst>
              <a:gd name="adj" fmla="val 10000"/>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r>
              <a:rPr lang="en-US" b="1" noProof="0" dirty="0">
                <a:solidFill>
                  <a:schemeClr val="accent1">
                    <a:lumMod val="50000"/>
                  </a:schemeClr>
                </a:solidFill>
                <a:latin typeface="Courier New" panose="02070309020205020404" pitchFamily="49" charset="0"/>
                <a:cs typeface="Courier New" panose="02070309020205020404" pitchFamily="49" charset="0"/>
              </a:rPr>
              <a:t>USRBDX</a:t>
            </a:r>
          </a:p>
        </p:txBody>
      </p:sp>
      <p:sp>
        <p:nvSpPr>
          <p:cNvPr id="10258" name="Rounded Rectangle 21">
            <a:extLst>
              <a:ext uri="{FF2B5EF4-FFF2-40B4-BE49-F238E27FC236}">
                <a16:creationId xmlns:a16="http://schemas.microsoft.com/office/drawing/2014/main" id="{2192BBEF-A285-C397-4496-57C388CC69DC}"/>
              </a:ext>
            </a:extLst>
          </p:cNvPr>
          <p:cNvSpPr/>
          <p:nvPr/>
        </p:nvSpPr>
        <p:spPr>
          <a:xfrm flipH="1">
            <a:off x="4764670" y="4293019"/>
            <a:ext cx="1800000" cy="468000"/>
          </a:xfrm>
          <a:prstGeom prst="roundRect">
            <a:avLst>
              <a:gd name="adj" fmla="val 10000"/>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r>
              <a:rPr lang="en-US" b="1" noProof="0" dirty="0">
                <a:solidFill>
                  <a:schemeClr val="accent1">
                    <a:lumMod val="50000"/>
                  </a:schemeClr>
                </a:solidFill>
                <a:latin typeface="Courier New" panose="02070309020205020404" pitchFamily="49" charset="0"/>
                <a:cs typeface="Courier New" panose="02070309020205020404" pitchFamily="49" charset="0"/>
              </a:rPr>
              <a:t>USRYIELD</a:t>
            </a:r>
          </a:p>
        </p:txBody>
      </p:sp>
      <p:sp>
        <p:nvSpPr>
          <p:cNvPr id="10259" name="Rounded Rectangle 29">
            <a:extLst>
              <a:ext uri="{FF2B5EF4-FFF2-40B4-BE49-F238E27FC236}">
                <a16:creationId xmlns:a16="http://schemas.microsoft.com/office/drawing/2014/main" id="{FD408708-4A11-FE5F-B6A2-02927C88D752}"/>
              </a:ext>
            </a:extLst>
          </p:cNvPr>
          <p:cNvSpPr/>
          <p:nvPr/>
        </p:nvSpPr>
        <p:spPr>
          <a:xfrm>
            <a:off x="6964512" y="1934832"/>
            <a:ext cx="1774925" cy="432000"/>
          </a:xfrm>
          <a:prstGeom prst="roundRect">
            <a:avLst>
              <a:gd name="adj" fmla="val 10000"/>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r>
              <a:rPr lang="en-US" noProof="0" dirty="0">
                <a:solidFill>
                  <a:schemeClr val="accent1">
                    <a:lumMod val="50000"/>
                  </a:schemeClr>
                </a:solidFill>
                <a:latin typeface="Arial" panose="020B0604020202020204" pitchFamily="34" charset="0"/>
                <a:cs typeface="Arial" panose="020B0604020202020204" pitchFamily="34" charset="0"/>
              </a:rPr>
              <a:t>On a grid</a:t>
            </a:r>
          </a:p>
        </p:txBody>
      </p:sp>
      <p:sp>
        <p:nvSpPr>
          <p:cNvPr id="10260" name="Rounded Rectangle 30">
            <a:extLst>
              <a:ext uri="{FF2B5EF4-FFF2-40B4-BE49-F238E27FC236}">
                <a16:creationId xmlns:a16="http://schemas.microsoft.com/office/drawing/2014/main" id="{806F338B-406E-2F6D-5E63-05C02A40373C}"/>
              </a:ext>
            </a:extLst>
          </p:cNvPr>
          <p:cNvSpPr/>
          <p:nvPr/>
        </p:nvSpPr>
        <p:spPr>
          <a:xfrm>
            <a:off x="6964227" y="2528888"/>
            <a:ext cx="1775211" cy="432000"/>
          </a:xfrm>
          <a:prstGeom prst="roundRect">
            <a:avLst>
              <a:gd name="adj" fmla="val 10000"/>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r>
              <a:rPr lang="en-US" noProof="0" dirty="0">
                <a:solidFill>
                  <a:schemeClr val="accent1">
                    <a:lumMod val="50000"/>
                  </a:schemeClr>
                </a:solidFill>
                <a:latin typeface="Arial" panose="020B0604020202020204" pitchFamily="34" charset="0"/>
                <a:cs typeface="Arial" panose="020B0604020202020204" pitchFamily="34" charset="0"/>
              </a:rPr>
              <a:t>In a region</a:t>
            </a:r>
          </a:p>
        </p:txBody>
      </p:sp>
      <p:sp>
        <p:nvSpPr>
          <p:cNvPr id="10261" name="Rounded Rectangle 31">
            <a:extLst>
              <a:ext uri="{FF2B5EF4-FFF2-40B4-BE49-F238E27FC236}">
                <a16:creationId xmlns:a16="http://schemas.microsoft.com/office/drawing/2014/main" id="{8782A0B0-67CE-7E96-C290-F795BB8BB239}"/>
              </a:ext>
            </a:extLst>
          </p:cNvPr>
          <p:cNvSpPr/>
          <p:nvPr/>
        </p:nvSpPr>
        <p:spPr>
          <a:xfrm>
            <a:off x="6963558" y="3284984"/>
            <a:ext cx="1775880" cy="432000"/>
          </a:xfrm>
          <a:prstGeom prst="roundRect">
            <a:avLst>
              <a:gd name="adj" fmla="val 10000"/>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r>
              <a:rPr lang="en-US" noProof="0" dirty="0">
                <a:solidFill>
                  <a:schemeClr val="accent1">
                    <a:lumMod val="50000"/>
                  </a:schemeClr>
                </a:solidFill>
                <a:latin typeface="Arial" panose="020B0604020202020204" pitchFamily="34" charset="0"/>
                <a:cs typeface="Arial" panose="020B0604020202020204" pitchFamily="34" charset="0"/>
              </a:rPr>
              <a:t>On a surface</a:t>
            </a:r>
          </a:p>
        </p:txBody>
      </p:sp>
      <p:sp>
        <p:nvSpPr>
          <p:cNvPr id="10262" name="Rounded Rectangle 32">
            <a:extLst>
              <a:ext uri="{FF2B5EF4-FFF2-40B4-BE49-F238E27FC236}">
                <a16:creationId xmlns:a16="http://schemas.microsoft.com/office/drawing/2014/main" id="{F61BB6A3-C412-076E-6CE0-73992191B0ED}"/>
              </a:ext>
            </a:extLst>
          </p:cNvPr>
          <p:cNvSpPr/>
          <p:nvPr/>
        </p:nvSpPr>
        <p:spPr>
          <a:xfrm>
            <a:off x="6964617" y="4089734"/>
            <a:ext cx="1774822" cy="432000"/>
          </a:xfrm>
          <a:prstGeom prst="roundRect">
            <a:avLst>
              <a:gd name="adj" fmla="val 10000"/>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r>
              <a:rPr lang="en-US" noProof="0" dirty="0">
                <a:solidFill>
                  <a:schemeClr val="accent1">
                    <a:lumMod val="50000"/>
                  </a:schemeClr>
                </a:solidFill>
                <a:latin typeface="Arial" panose="020B0604020202020204" pitchFamily="34" charset="0"/>
                <a:cs typeface="Arial" panose="020B0604020202020204" pitchFamily="34" charset="0"/>
              </a:rPr>
              <a:t>On a surface</a:t>
            </a:r>
          </a:p>
        </p:txBody>
      </p:sp>
      <p:sp>
        <p:nvSpPr>
          <p:cNvPr id="10263" name="Rounded Rectangle 33">
            <a:extLst>
              <a:ext uri="{FF2B5EF4-FFF2-40B4-BE49-F238E27FC236}">
                <a16:creationId xmlns:a16="http://schemas.microsoft.com/office/drawing/2014/main" id="{C7093519-4413-24FF-1394-50040C297C74}"/>
              </a:ext>
            </a:extLst>
          </p:cNvPr>
          <p:cNvSpPr/>
          <p:nvPr/>
        </p:nvSpPr>
        <p:spPr>
          <a:xfrm>
            <a:off x="6963057" y="4593790"/>
            <a:ext cx="1776381" cy="432000"/>
          </a:xfrm>
          <a:prstGeom prst="roundRect">
            <a:avLst>
              <a:gd name="adj" fmla="val 10000"/>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r>
              <a:rPr lang="en-US" noProof="0" dirty="0">
                <a:solidFill>
                  <a:schemeClr val="accent1">
                    <a:lumMod val="50000"/>
                  </a:schemeClr>
                </a:solidFill>
                <a:latin typeface="Arial" panose="020B0604020202020204" pitchFamily="34" charset="0"/>
                <a:cs typeface="Arial" panose="020B0604020202020204" pitchFamily="34" charset="0"/>
              </a:rPr>
              <a:t>At interaction</a:t>
            </a:r>
          </a:p>
        </p:txBody>
      </p:sp>
      <p:sp>
        <p:nvSpPr>
          <p:cNvPr id="10264" name="Rounded Rectangle 36">
            <a:extLst>
              <a:ext uri="{FF2B5EF4-FFF2-40B4-BE49-F238E27FC236}">
                <a16:creationId xmlns:a16="http://schemas.microsoft.com/office/drawing/2014/main" id="{C5DF8AC5-24E0-3BB4-A02A-0F7A9558EBF2}"/>
              </a:ext>
            </a:extLst>
          </p:cNvPr>
          <p:cNvSpPr/>
          <p:nvPr/>
        </p:nvSpPr>
        <p:spPr>
          <a:xfrm>
            <a:off x="9143457" y="1934832"/>
            <a:ext cx="2650603" cy="432000"/>
          </a:xfrm>
          <a:prstGeom prst="roundRect">
            <a:avLst>
              <a:gd name="adj" fmla="val 10000"/>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r>
              <a:rPr lang="en-US" noProof="0" dirty="0">
                <a:solidFill>
                  <a:schemeClr val="accent1">
                    <a:lumMod val="50000"/>
                  </a:schemeClr>
                </a:solidFill>
                <a:latin typeface="Arial" panose="020B0604020202020204" pitchFamily="34" charset="0"/>
                <a:cs typeface="Arial" panose="020B0604020202020204" pitchFamily="34" charset="0"/>
              </a:rPr>
              <a:t>Energy-integrated</a:t>
            </a:r>
          </a:p>
        </p:txBody>
      </p:sp>
      <p:sp>
        <p:nvSpPr>
          <p:cNvPr id="10265" name="Rounded Rectangle 38">
            <a:extLst>
              <a:ext uri="{FF2B5EF4-FFF2-40B4-BE49-F238E27FC236}">
                <a16:creationId xmlns:a16="http://schemas.microsoft.com/office/drawing/2014/main" id="{F003D220-15F5-329E-DEDA-4EFF44D34A60}"/>
              </a:ext>
            </a:extLst>
          </p:cNvPr>
          <p:cNvSpPr/>
          <p:nvPr/>
        </p:nvSpPr>
        <p:spPr>
          <a:xfrm>
            <a:off x="9143457" y="2528888"/>
            <a:ext cx="2650603" cy="432000"/>
          </a:xfrm>
          <a:prstGeom prst="roundRect">
            <a:avLst>
              <a:gd name="adj" fmla="val 10000"/>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r>
              <a:rPr lang="en-US" noProof="0" dirty="0">
                <a:solidFill>
                  <a:schemeClr val="accent1">
                    <a:lumMod val="50000"/>
                  </a:schemeClr>
                </a:solidFill>
                <a:latin typeface="Arial" panose="020B0604020202020204" pitchFamily="34" charset="0"/>
                <a:cs typeface="Arial" panose="020B0604020202020204" pitchFamily="34" charset="0"/>
              </a:rPr>
              <a:t>Single-differential</a:t>
            </a:r>
          </a:p>
        </p:txBody>
      </p:sp>
      <p:sp>
        <p:nvSpPr>
          <p:cNvPr id="10266" name="Rounded Rectangle 39">
            <a:extLst>
              <a:ext uri="{FF2B5EF4-FFF2-40B4-BE49-F238E27FC236}">
                <a16:creationId xmlns:a16="http://schemas.microsoft.com/office/drawing/2014/main" id="{C50D3248-D5F2-4E82-4481-C430432707F4}"/>
              </a:ext>
            </a:extLst>
          </p:cNvPr>
          <p:cNvSpPr/>
          <p:nvPr/>
        </p:nvSpPr>
        <p:spPr>
          <a:xfrm>
            <a:off x="9143457" y="3140968"/>
            <a:ext cx="2650603" cy="720000"/>
          </a:xfrm>
          <a:prstGeom prst="roundRect">
            <a:avLst>
              <a:gd name="adj" fmla="val 10000"/>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r>
              <a:rPr lang="en-US" noProof="0" dirty="0">
                <a:solidFill>
                  <a:schemeClr val="accent1">
                    <a:lumMod val="50000"/>
                  </a:schemeClr>
                </a:solidFill>
                <a:latin typeface="Arial" panose="020B0604020202020204" pitchFamily="34" charset="0"/>
                <a:cs typeface="Arial" panose="020B0604020202020204" pitchFamily="34" charset="0"/>
              </a:rPr>
              <a:t>Double-differential</a:t>
            </a:r>
            <a:br>
              <a:rPr lang="en-US" noProof="0" dirty="0">
                <a:solidFill>
                  <a:schemeClr val="accent1">
                    <a:lumMod val="50000"/>
                  </a:schemeClr>
                </a:solidFill>
                <a:latin typeface="Arial" panose="020B0604020202020204" pitchFamily="34" charset="0"/>
                <a:cs typeface="Arial" panose="020B0604020202020204" pitchFamily="34" charset="0"/>
              </a:rPr>
            </a:br>
            <a:r>
              <a:rPr lang="en-US" noProof="0" dirty="0">
                <a:solidFill>
                  <a:schemeClr val="accent1">
                    <a:lumMod val="50000"/>
                  </a:schemeClr>
                </a:solidFill>
                <a:latin typeface="Arial" panose="020B0604020202020204" pitchFamily="34" charset="0"/>
                <a:cs typeface="Arial" panose="020B0604020202020204" pitchFamily="34" charset="0"/>
              </a:rPr>
              <a:t>E,</a:t>
            </a:r>
            <a:r>
              <a:rPr lang="en-US" noProof="0" dirty="0">
                <a:solidFill>
                  <a:schemeClr val="accent1">
                    <a:lumMod val="50000"/>
                  </a:schemeClr>
                </a:solidFill>
                <a:latin typeface="Symbol" pitchFamily="2" charset="2"/>
                <a:cs typeface="Arial" panose="020B0604020202020204" pitchFamily="34" charset="0"/>
              </a:rPr>
              <a:t></a:t>
            </a:r>
            <a:r>
              <a:rPr lang="en-US" baseline="-25000" noProof="0" dirty="0">
                <a:solidFill>
                  <a:schemeClr val="accent1">
                    <a:lumMod val="50000"/>
                  </a:schemeClr>
                </a:solidFill>
                <a:latin typeface="Arial" panose="020B0604020202020204" pitchFamily="34" charset="0"/>
                <a:cs typeface="Arial" panose="020B0604020202020204" pitchFamily="34" charset="0"/>
              </a:rPr>
              <a:t>surf</a:t>
            </a:r>
          </a:p>
        </p:txBody>
      </p:sp>
      <p:sp>
        <p:nvSpPr>
          <p:cNvPr id="10267" name="Rounded Rectangle 40">
            <a:extLst>
              <a:ext uri="{FF2B5EF4-FFF2-40B4-BE49-F238E27FC236}">
                <a16:creationId xmlns:a16="http://schemas.microsoft.com/office/drawing/2014/main" id="{66B287F5-85EB-7CC5-9F0C-2E1231B69BA1}"/>
              </a:ext>
            </a:extLst>
          </p:cNvPr>
          <p:cNvSpPr/>
          <p:nvPr/>
        </p:nvSpPr>
        <p:spPr>
          <a:xfrm>
            <a:off x="9143457" y="3933056"/>
            <a:ext cx="2650603" cy="1296000"/>
          </a:xfrm>
          <a:prstGeom prst="roundRect">
            <a:avLst>
              <a:gd name="adj" fmla="val 10000"/>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r>
              <a:rPr lang="en-US" noProof="0" dirty="0">
                <a:solidFill>
                  <a:schemeClr val="accent1">
                    <a:lumMod val="50000"/>
                  </a:schemeClr>
                </a:solidFill>
                <a:latin typeface="Arial" panose="020B0604020202020204" pitchFamily="34" charset="0"/>
                <a:cs typeface="Arial" panose="020B0604020202020204" pitchFamily="34" charset="0"/>
              </a:rPr>
              <a:t>Double-differential, single interval on 2</a:t>
            </a:r>
            <a:r>
              <a:rPr lang="en-US" baseline="30000" noProof="0" dirty="0">
                <a:solidFill>
                  <a:schemeClr val="accent1">
                    <a:lumMod val="50000"/>
                  </a:schemeClr>
                </a:solidFill>
                <a:latin typeface="Arial" panose="020B0604020202020204" pitchFamily="34" charset="0"/>
                <a:cs typeface="Arial" panose="020B0604020202020204" pitchFamily="34" charset="0"/>
              </a:rPr>
              <a:t>nd</a:t>
            </a:r>
            <a:r>
              <a:rPr lang="en-US" noProof="0" dirty="0">
                <a:solidFill>
                  <a:schemeClr val="accent1">
                    <a:lumMod val="50000"/>
                  </a:schemeClr>
                </a:solidFill>
                <a:latin typeface="Arial" panose="020B0604020202020204" pitchFamily="34" charset="0"/>
                <a:cs typeface="Arial" panose="020B0604020202020204" pitchFamily="34" charset="0"/>
              </a:rPr>
              <a:t> variable.</a:t>
            </a:r>
          </a:p>
          <a:p>
            <a:pPr algn="ctr"/>
            <a:r>
              <a:rPr lang="en-US" noProof="0" dirty="0">
                <a:solidFill>
                  <a:schemeClr val="accent1">
                    <a:lumMod val="50000"/>
                  </a:schemeClr>
                </a:solidFill>
                <a:latin typeface="Arial" panose="020B0604020202020204" pitchFamily="34" charset="0"/>
                <a:cs typeface="Arial" panose="020B0604020202020204" pitchFamily="34" charset="0"/>
              </a:rPr>
              <a:t>If angle, wrt </a:t>
            </a:r>
            <a:r>
              <a:rPr lang="en-US" noProof="0" dirty="0">
                <a:solidFill>
                  <a:schemeClr val="accent1">
                    <a:lumMod val="50000"/>
                  </a:schemeClr>
                </a:solidFill>
                <a:latin typeface="Symbol" pitchFamily="2" charset="2"/>
                <a:cs typeface="Arial" panose="020B0604020202020204" pitchFamily="34" charset="0"/>
              </a:rPr>
              <a:t></a:t>
            </a:r>
            <a:r>
              <a:rPr lang="en-US" baseline="-25000" noProof="0" dirty="0">
                <a:solidFill>
                  <a:schemeClr val="accent1">
                    <a:lumMod val="50000"/>
                  </a:schemeClr>
                </a:solidFill>
                <a:latin typeface="Arial" panose="020B0604020202020204" pitchFamily="34" charset="0"/>
                <a:cs typeface="Arial" panose="020B0604020202020204" pitchFamily="34" charset="0"/>
              </a:rPr>
              <a:t>beam</a:t>
            </a:r>
            <a:r>
              <a:rPr lang="en-US" noProof="0" dirty="0">
                <a:solidFill>
                  <a:schemeClr val="accent1">
                    <a:lumMod val="50000"/>
                  </a:schemeClr>
                </a:solidFill>
                <a:latin typeface="Arial" panose="020B0604020202020204" pitchFamily="34" charset="0"/>
                <a:cs typeface="Arial" panose="020B0604020202020204" pitchFamily="34" charset="0"/>
              </a:rPr>
              <a:t> </a:t>
            </a:r>
          </a:p>
        </p:txBody>
      </p:sp>
      <p:cxnSp>
        <p:nvCxnSpPr>
          <p:cNvPr id="10268" name="Straight Connector 10267">
            <a:extLst>
              <a:ext uri="{FF2B5EF4-FFF2-40B4-BE49-F238E27FC236}">
                <a16:creationId xmlns:a16="http://schemas.microsoft.com/office/drawing/2014/main" id="{42F9B226-C7CF-A924-0EE3-E06B17E04915}"/>
              </a:ext>
            </a:extLst>
          </p:cNvPr>
          <p:cNvCxnSpPr>
            <a:cxnSpLocks/>
            <a:stCxn id="10252" idx="3"/>
            <a:endCxn id="10255" idx="3"/>
          </p:cNvCxnSpPr>
          <p:nvPr/>
        </p:nvCxnSpPr>
        <p:spPr>
          <a:xfrm>
            <a:off x="4380270" y="2150832"/>
            <a:ext cx="384400" cy="0"/>
          </a:xfrm>
          <a:prstGeom prst="line">
            <a:avLst/>
          </a:prstGeom>
          <a:ln w="381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10269" name="Straight Connector 10268">
            <a:extLst>
              <a:ext uri="{FF2B5EF4-FFF2-40B4-BE49-F238E27FC236}">
                <a16:creationId xmlns:a16="http://schemas.microsoft.com/office/drawing/2014/main" id="{3B3F5803-539B-218A-A185-62C7B5611E40}"/>
              </a:ext>
            </a:extLst>
          </p:cNvPr>
          <p:cNvCxnSpPr>
            <a:cxnSpLocks/>
            <a:stCxn id="10253" idx="3"/>
            <a:endCxn id="10256" idx="3"/>
          </p:cNvCxnSpPr>
          <p:nvPr/>
        </p:nvCxnSpPr>
        <p:spPr>
          <a:xfrm flipV="1">
            <a:off x="4380270" y="2744888"/>
            <a:ext cx="384400" cy="618430"/>
          </a:xfrm>
          <a:prstGeom prst="line">
            <a:avLst/>
          </a:prstGeom>
          <a:ln w="381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10270" name="Straight Connector 10269">
            <a:extLst>
              <a:ext uri="{FF2B5EF4-FFF2-40B4-BE49-F238E27FC236}">
                <a16:creationId xmlns:a16="http://schemas.microsoft.com/office/drawing/2014/main" id="{DCB1DD91-A733-9B56-EEDD-7E1E2B29AD9D}"/>
              </a:ext>
            </a:extLst>
          </p:cNvPr>
          <p:cNvCxnSpPr>
            <a:cxnSpLocks/>
            <a:stCxn id="10253" idx="3"/>
            <a:endCxn id="10257" idx="3"/>
          </p:cNvCxnSpPr>
          <p:nvPr/>
        </p:nvCxnSpPr>
        <p:spPr>
          <a:xfrm>
            <a:off x="4380270" y="3363318"/>
            <a:ext cx="384400" cy="138732"/>
          </a:xfrm>
          <a:prstGeom prst="line">
            <a:avLst/>
          </a:prstGeom>
          <a:ln w="381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10271" name="Straight Connector 10270">
            <a:extLst>
              <a:ext uri="{FF2B5EF4-FFF2-40B4-BE49-F238E27FC236}">
                <a16:creationId xmlns:a16="http://schemas.microsoft.com/office/drawing/2014/main" id="{60F92205-0ECA-7440-D0DD-0609FEBDB27C}"/>
              </a:ext>
            </a:extLst>
          </p:cNvPr>
          <p:cNvCxnSpPr>
            <a:cxnSpLocks/>
            <a:stCxn id="10254" idx="3"/>
            <a:endCxn id="10258" idx="3"/>
          </p:cNvCxnSpPr>
          <p:nvPr/>
        </p:nvCxnSpPr>
        <p:spPr>
          <a:xfrm flipV="1">
            <a:off x="4380270" y="4527019"/>
            <a:ext cx="384400" cy="1058"/>
          </a:xfrm>
          <a:prstGeom prst="line">
            <a:avLst/>
          </a:prstGeom>
          <a:ln w="381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10272" name="Straight Connector 10271">
            <a:extLst>
              <a:ext uri="{FF2B5EF4-FFF2-40B4-BE49-F238E27FC236}">
                <a16:creationId xmlns:a16="http://schemas.microsoft.com/office/drawing/2014/main" id="{CCFDD746-3A77-3D90-3843-04F78CC27AF4}"/>
              </a:ext>
            </a:extLst>
          </p:cNvPr>
          <p:cNvCxnSpPr>
            <a:cxnSpLocks/>
            <a:stCxn id="10251" idx="3"/>
            <a:endCxn id="10252" idx="1"/>
          </p:cNvCxnSpPr>
          <p:nvPr/>
        </p:nvCxnSpPr>
        <p:spPr>
          <a:xfrm flipV="1">
            <a:off x="2076014" y="2150832"/>
            <a:ext cx="504256" cy="1211995"/>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10273" name="Straight Connector 10272">
            <a:extLst>
              <a:ext uri="{FF2B5EF4-FFF2-40B4-BE49-F238E27FC236}">
                <a16:creationId xmlns:a16="http://schemas.microsoft.com/office/drawing/2014/main" id="{263AC541-A582-C3FE-E650-2FD098EE1493}"/>
              </a:ext>
            </a:extLst>
          </p:cNvPr>
          <p:cNvCxnSpPr>
            <a:cxnSpLocks/>
            <a:endCxn id="10253" idx="1"/>
          </p:cNvCxnSpPr>
          <p:nvPr/>
        </p:nvCxnSpPr>
        <p:spPr>
          <a:xfrm>
            <a:off x="2076014" y="3362683"/>
            <a:ext cx="504256" cy="635"/>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10274" name="Straight Connector 10273">
            <a:extLst>
              <a:ext uri="{FF2B5EF4-FFF2-40B4-BE49-F238E27FC236}">
                <a16:creationId xmlns:a16="http://schemas.microsoft.com/office/drawing/2014/main" id="{4D6E9567-925D-34E8-66F0-1C6A203E8AFE}"/>
              </a:ext>
            </a:extLst>
          </p:cNvPr>
          <p:cNvCxnSpPr>
            <a:cxnSpLocks/>
            <a:stCxn id="10251" idx="3"/>
            <a:endCxn id="10254" idx="1"/>
          </p:cNvCxnSpPr>
          <p:nvPr/>
        </p:nvCxnSpPr>
        <p:spPr>
          <a:xfrm>
            <a:off x="2076014" y="3362827"/>
            <a:ext cx="504256" cy="1165250"/>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10275" name="Straight Connector 10274">
            <a:extLst>
              <a:ext uri="{FF2B5EF4-FFF2-40B4-BE49-F238E27FC236}">
                <a16:creationId xmlns:a16="http://schemas.microsoft.com/office/drawing/2014/main" id="{EE40614C-B586-3F60-D2D0-8E0329045653}"/>
              </a:ext>
            </a:extLst>
          </p:cNvPr>
          <p:cNvCxnSpPr>
            <a:cxnSpLocks/>
            <a:stCxn id="10255" idx="1"/>
            <a:endCxn id="10259" idx="1"/>
          </p:cNvCxnSpPr>
          <p:nvPr/>
        </p:nvCxnSpPr>
        <p:spPr>
          <a:xfrm>
            <a:off x="6564670" y="2150832"/>
            <a:ext cx="399842" cy="0"/>
          </a:xfrm>
          <a:prstGeom prst="line">
            <a:avLst/>
          </a:prstGeom>
          <a:ln w="38100">
            <a:solidFill>
              <a:srgbClr val="FFD991"/>
            </a:solidFill>
          </a:ln>
        </p:spPr>
        <p:style>
          <a:lnRef idx="1">
            <a:schemeClr val="accent1"/>
          </a:lnRef>
          <a:fillRef idx="0">
            <a:schemeClr val="accent1"/>
          </a:fillRef>
          <a:effectRef idx="0">
            <a:schemeClr val="accent1"/>
          </a:effectRef>
          <a:fontRef idx="minor">
            <a:schemeClr val="tx1"/>
          </a:fontRef>
        </p:style>
      </p:cxnSp>
      <p:cxnSp>
        <p:nvCxnSpPr>
          <p:cNvPr id="10276" name="Straight Connector 10275">
            <a:extLst>
              <a:ext uri="{FF2B5EF4-FFF2-40B4-BE49-F238E27FC236}">
                <a16:creationId xmlns:a16="http://schemas.microsoft.com/office/drawing/2014/main" id="{640E233F-97D3-2EEB-24D8-AD25CF075C46}"/>
              </a:ext>
            </a:extLst>
          </p:cNvPr>
          <p:cNvCxnSpPr>
            <a:cxnSpLocks/>
            <a:stCxn id="10256" idx="1"/>
            <a:endCxn id="10260" idx="1"/>
          </p:cNvCxnSpPr>
          <p:nvPr/>
        </p:nvCxnSpPr>
        <p:spPr>
          <a:xfrm>
            <a:off x="6586289" y="2744888"/>
            <a:ext cx="377938" cy="0"/>
          </a:xfrm>
          <a:prstGeom prst="line">
            <a:avLst/>
          </a:prstGeom>
          <a:ln w="38100">
            <a:solidFill>
              <a:srgbClr val="FFD991"/>
            </a:solidFill>
          </a:ln>
        </p:spPr>
        <p:style>
          <a:lnRef idx="1">
            <a:schemeClr val="accent1"/>
          </a:lnRef>
          <a:fillRef idx="0">
            <a:schemeClr val="accent1"/>
          </a:fillRef>
          <a:effectRef idx="0">
            <a:schemeClr val="accent1"/>
          </a:effectRef>
          <a:fontRef idx="minor">
            <a:schemeClr val="tx1"/>
          </a:fontRef>
        </p:style>
      </p:cxnSp>
      <p:cxnSp>
        <p:nvCxnSpPr>
          <p:cNvPr id="10277" name="Straight Connector 10276">
            <a:extLst>
              <a:ext uri="{FF2B5EF4-FFF2-40B4-BE49-F238E27FC236}">
                <a16:creationId xmlns:a16="http://schemas.microsoft.com/office/drawing/2014/main" id="{56657656-C536-FEE6-31D1-26E13581E98E}"/>
              </a:ext>
            </a:extLst>
          </p:cNvPr>
          <p:cNvCxnSpPr>
            <a:cxnSpLocks/>
            <a:stCxn id="10257" idx="1"/>
            <a:endCxn id="10261" idx="1"/>
          </p:cNvCxnSpPr>
          <p:nvPr/>
        </p:nvCxnSpPr>
        <p:spPr>
          <a:xfrm flipV="1">
            <a:off x="6564670" y="3500984"/>
            <a:ext cx="398888" cy="1066"/>
          </a:xfrm>
          <a:prstGeom prst="line">
            <a:avLst/>
          </a:prstGeom>
          <a:ln w="38100">
            <a:solidFill>
              <a:srgbClr val="FFD991"/>
            </a:solidFill>
          </a:ln>
        </p:spPr>
        <p:style>
          <a:lnRef idx="1">
            <a:schemeClr val="accent1"/>
          </a:lnRef>
          <a:fillRef idx="0">
            <a:schemeClr val="accent1"/>
          </a:fillRef>
          <a:effectRef idx="0">
            <a:schemeClr val="accent1"/>
          </a:effectRef>
          <a:fontRef idx="minor">
            <a:schemeClr val="tx1"/>
          </a:fontRef>
        </p:style>
      </p:cxnSp>
      <p:cxnSp>
        <p:nvCxnSpPr>
          <p:cNvPr id="10278" name="Straight Connector 10277">
            <a:extLst>
              <a:ext uri="{FF2B5EF4-FFF2-40B4-BE49-F238E27FC236}">
                <a16:creationId xmlns:a16="http://schemas.microsoft.com/office/drawing/2014/main" id="{7B355FE0-A82F-2E6E-27EC-AFDB8CCE4C76}"/>
              </a:ext>
            </a:extLst>
          </p:cNvPr>
          <p:cNvCxnSpPr>
            <a:cxnSpLocks/>
            <a:stCxn id="10258" idx="1"/>
            <a:endCxn id="10262" idx="1"/>
          </p:cNvCxnSpPr>
          <p:nvPr/>
        </p:nvCxnSpPr>
        <p:spPr>
          <a:xfrm flipV="1">
            <a:off x="6564670" y="4305734"/>
            <a:ext cx="399947" cy="221285"/>
          </a:xfrm>
          <a:prstGeom prst="line">
            <a:avLst/>
          </a:prstGeom>
          <a:ln w="38100">
            <a:solidFill>
              <a:srgbClr val="FFD991"/>
            </a:solidFill>
          </a:ln>
        </p:spPr>
        <p:style>
          <a:lnRef idx="1">
            <a:schemeClr val="accent1"/>
          </a:lnRef>
          <a:fillRef idx="0">
            <a:schemeClr val="accent1"/>
          </a:fillRef>
          <a:effectRef idx="0">
            <a:schemeClr val="accent1"/>
          </a:effectRef>
          <a:fontRef idx="minor">
            <a:schemeClr val="tx1"/>
          </a:fontRef>
        </p:style>
      </p:cxnSp>
      <p:cxnSp>
        <p:nvCxnSpPr>
          <p:cNvPr id="10279" name="Straight Connector 10278">
            <a:extLst>
              <a:ext uri="{FF2B5EF4-FFF2-40B4-BE49-F238E27FC236}">
                <a16:creationId xmlns:a16="http://schemas.microsoft.com/office/drawing/2014/main" id="{B9C03432-B5B1-A2BD-0BD9-94B8CF2D2CFB}"/>
              </a:ext>
            </a:extLst>
          </p:cNvPr>
          <p:cNvCxnSpPr>
            <a:cxnSpLocks/>
            <a:stCxn id="10258" idx="1"/>
            <a:endCxn id="10263" idx="1"/>
          </p:cNvCxnSpPr>
          <p:nvPr/>
        </p:nvCxnSpPr>
        <p:spPr>
          <a:xfrm>
            <a:off x="6564670" y="4527019"/>
            <a:ext cx="398387" cy="282771"/>
          </a:xfrm>
          <a:prstGeom prst="line">
            <a:avLst/>
          </a:prstGeom>
          <a:ln w="38100">
            <a:solidFill>
              <a:srgbClr val="FFD991"/>
            </a:solidFill>
          </a:ln>
        </p:spPr>
        <p:style>
          <a:lnRef idx="1">
            <a:schemeClr val="accent1"/>
          </a:lnRef>
          <a:fillRef idx="0">
            <a:schemeClr val="accent1"/>
          </a:fillRef>
          <a:effectRef idx="0">
            <a:schemeClr val="accent1"/>
          </a:effectRef>
          <a:fontRef idx="minor">
            <a:schemeClr val="tx1"/>
          </a:fontRef>
        </p:style>
      </p:cxnSp>
      <p:cxnSp>
        <p:nvCxnSpPr>
          <p:cNvPr id="10280" name="Straight Connector 10279">
            <a:extLst>
              <a:ext uri="{FF2B5EF4-FFF2-40B4-BE49-F238E27FC236}">
                <a16:creationId xmlns:a16="http://schemas.microsoft.com/office/drawing/2014/main" id="{4FA4D5D3-536E-CD7F-1BE0-7E7DC36557AE}"/>
              </a:ext>
            </a:extLst>
          </p:cNvPr>
          <p:cNvCxnSpPr>
            <a:cxnSpLocks/>
            <a:stCxn id="10259" idx="3"/>
            <a:endCxn id="10264" idx="1"/>
          </p:cNvCxnSpPr>
          <p:nvPr/>
        </p:nvCxnSpPr>
        <p:spPr>
          <a:xfrm>
            <a:off x="8739437" y="2150832"/>
            <a:ext cx="404020" cy="0"/>
          </a:xfrm>
          <a:prstGeom prst="line">
            <a:avLst/>
          </a:prstGeom>
          <a:ln/>
        </p:spPr>
        <p:style>
          <a:lnRef idx="1">
            <a:schemeClr val="accent4"/>
          </a:lnRef>
          <a:fillRef idx="0">
            <a:schemeClr val="accent4"/>
          </a:fillRef>
          <a:effectRef idx="0">
            <a:schemeClr val="accent4"/>
          </a:effectRef>
          <a:fontRef idx="minor">
            <a:schemeClr val="tx1"/>
          </a:fontRef>
        </p:style>
      </p:cxnSp>
      <p:cxnSp>
        <p:nvCxnSpPr>
          <p:cNvPr id="10281" name="Straight Connector 10280">
            <a:extLst>
              <a:ext uri="{FF2B5EF4-FFF2-40B4-BE49-F238E27FC236}">
                <a16:creationId xmlns:a16="http://schemas.microsoft.com/office/drawing/2014/main" id="{7CE2CEAD-A680-0BB2-2795-817523888517}"/>
              </a:ext>
            </a:extLst>
          </p:cNvPr>
          <p:cNvCxnSpPr>
            <a:cxnSpLocks/>
            <a:stCxn id="10260" idx="3"/>
            <a:endCxn id="10265" idx="1"/>
          </p:cNvCxnSpPr>
          <p:nvPr/>
        </p:nvCxnSpPr>
        <p:spPr>
          <a:xfrm>
            <a:off x="8739438" y="2744888"/>
            <a:ext cx="404019" cy="0"/>
          </a:xfrm>
          <a:prstGeom prst="line">
            <a:avLst/>
          </a:prstGeom>
          <a:ln/>
        </p:spPr>
        <p:style>
          <a:lnRef idx="1">
            <a:schemeClr val="accent4"/>
          </a:lnRef>
          <a:fillRef idx="0">
            <a:schemeClr val="accent4"/>
          </a:fillRef>
          <a:effectRef idx="0">
            <a:schemeClr val="accent4"/>
          </a:effectRef>
          <a:fontRef idx="minor">
            <a:schemeClr val="tx1"/>
          </a:fontRef>
        </p:style>
      </p:cxnSp>
      <p:cxnSp>
        <p:nvCxnSpPr>
          <p:cNvPr id="10282" name="Straight Connector 10281">
            <a:extLst>
              <a:ext uri="{FF2B5EF4-FFF2-40B4-BE49-F238E27FC236}">
                <a16:creationId xmlns:a16="http://schemas.microsoft.com/office/drawing/2014/main" id="{7EB67986-EBE5-6CD3-8E49-9488F2152205}"/>
              </a:ext>
            </a:extLst>
          </p:cNvPr>
          <p:cNvCxnSpPr>
            <a:cxnSpLocks/>
            <a:stCxn id="10261" idx="3"/>
            <a:endCxn id="10266" idx="1"/>
          </p:cNvCxnSpPr>
          <p:nvPr/>
        </p:nvCxnSpPr>
        <p:spPr>
          <a:xfrm flipV="1">
            <a:off x="8739438" y="3500968"/>
            <a:ext cx="404019" cy="16"/>
          </a:xfrm>
          <a:prstGeom prst="line">
            <a:avLst/>
          </a:prstGeom>
          <a:ln/>
        </p:spPr>
        <p:style>
          <a:lnRef idx="1">
            <a:schemeClr val="accent4"/>
          </a:lnRef>
          <a:fillRef idx="0">
            <a:schemeClr val="accent4"/>
          </a:fillRef>
          <a:effectRef idx="0">
            <a:schemeClr val="accent4"/>
          </a:effectRef>
          <a:fontRef idx="minor">
            <a:schemeClr val="tx1"/>
          </a:fontRef>
        </p:style>
      </p:cxnSp>
      <p:cxnSp>
        <p:nvCxnSpPr>
          <p:cNvPr id="10283" name="Straight Connector 10282">
            <a:extLst>
              <a:ext uri="{FF2B5EF4-FFF2-40B4-BE49-F238E27FC236}">
                <a16:creationId xmlns:a16="http://schemas.microsoft.com/office/drawing/2014/main" id="{A6AD6E2A-B483-5C91-5CE0-AA83734E7D9F}"/>
              </a:ext>
            </a:extLst>
          </p:cNvPr>
          <p:cNvCxnSpPr>
            <a:cxnSpLocks/>
            <a:stCxn id="10262" idx="3"/>
            <a:endCxn id="10267" idx="1"/>
          </p:cNvCxnSpPr>
          <p:nvPr/>
        </p:nvCxnSpPr>
        <p:spPr>
          <a:xfrm>
            <a:off x="8739439" y="4305734"/>
            <a:ext cx="404018" cy="275322"/>
          </a:xfrm>
          <a:prstGeom prst="line">
            <a:avLst/>
          </a:prstGeom>
          <a:ln/>
        </p:spPr>
        <p:style>
          <a:lnRef idx="1">
            <a:schemeClr val="accent4"/>
          </a:lnRef>
          <a:fillRef idx="0">
            <a:schemeClr val="accent4"/>
          </a:fillRef>
          <a:effectRef idx="0">
            <a:schemeClr val="accent4"/>
          </a:effectRef>
          <a:fontRef idx="minor">
            <a:schemeClr val="tx1"/>
          </a:fontRef>
        </p:style>
      </p:cxnSp>
      <p:cxnSp>
        <p:nvCxnSpPr>
          <p:cNvPr id="10284" name="Straight Connector 10283">
            <a:extLst>
              <a:ext uri="{FF2B5EF4-FFF2-40B4-BE49-F238E27FC236}">
                <a16:creationId xmlns:a16="http://schemas.microsoft.com/office/drawing/2014/main" id="{B5BC7A8A-B66B-C286-4E7B-13B7A1C64D13}"/>
              </a:ext>
            </a:extLst>
          </p:cNvPr>
          <p:cNvCxnSpPr>
            <a:cxnSpLocks/>
            <a:stCxn id="10267" idx="1"/>
            <a:endCxn id="10263" idx="3"/>
          </p:cNvCxnSpPr>
          <p:nvPr/>
        </p:nvCxnSpPr>
        <p:spPr>
          <a:xfrm flipH="1">
            <a:off x="8739438" y="4581056"/>
            <a:ext cx="404019" cy="228734"/>
          </a:xfrm>
          <a:prstGeom prst="line">
            <a:avLst/>
          </a:prstGeom>
          <a:ln/>
        </p:spPr>
        <p:style>
          <a:lnRef idx="1">
            <a:schemeClr val="accent4"/>
          </a:lnRef>
          <a:fillRef idx="0">
            <a:schemeClr val="accent4"/>
          </a:fillRef>
          <a:effectRef idx="0">
            <a:schemeClr val="accent4"/>
          </a:effectRef>
          <a:fontRef idx="minor">
            <a:schemeClr val="tx1"/>
          </a:fontRef>
        </p:style>
      </p:cxnSp>
      <p:sp>
        <p:nvSpPr>
          <p:cNvPr id="10285" name="Rounded Rectangle 7">
            <a:extLst>
              <a:ext uri="{FF2B5EF4-FFF2-40B4-BE49-F238E27FC236}">
                <a16:creationId xmlns:a16="http://schemas.microsoft.com/office/drawing/2014/main" id="{1207E31B-9BB5-49C8-4689-1B3A12441681}"/>
              </a:ext>
            </a:extLst>
          </p:cNvPr>
          <p:cNvSpPr/>
          <p:nvPr/>
        </p:nvSpPr>
        <p:spPr>
          <a:xfrm>
            <a:off x="313270" y="5407276"/>
            <a:ext cx="1762744" cy="432000"/>
          </a:xfrm>
          <a:prstGeom prst="roundRect">
            <a:avLst>
              <a:gd name="adj" fmla="val 10000"/>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r>
              <a:rPr lang="en-US" noProof="0" dirty="0">
                <a:solidFill>
                  <a:schemeClr val="accent1">
                    <a:lumMod val="50000"/>
                  </a:schemeClr>
                </a:solidFill>
                <a:latin typeface="Arial" panose="020B0604020202020204" pitchFamily="34" charset="0"/>
                <a:cs typeface="Arial" panose="020B0604020202020204" pitchFamily="34" charset="0"/>
              </a:rPr>
              <a:t>Activation</a:t>
            </a:r>
          </a:p>
        </p:txBody>
      </p:sp>
      <p:sp>
        <p:nvSpPr>
          <p:cNvPr id="10286" name="Rounded Rectangle 22">
            <a:extLst>
              <a:ext uri="{FF2B5EF4-FFF2-40B4-BE49-F238E27FC236}">
                <a16:creationId xmlns:a16="http://schemas.microsoft.com/office/drawing/2014/main" id="{335C9BB6-BEF6-AD49-AE3E-A0F51D8B32AA}"/>
              </a:ext>
            </a:extLst>
          </p:cNvPr>
          <p:cNvSpPr/>
          <p:nvPr/>
        </p:nvSpPr>
        <p:spPr>
          <a:xfrm flipH="1">
            <a:off x="4764670" y="5085184"/>
            <a:ext cx="1800000" cy="468000"/>
          </a:xfrm>
          <a:prstGeom prst="roundRect">
            <a:avLst>
              <a:gd name="adj" fmla="val 10000"/>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r>
              <a:rPr lang="en-US" b="1" noProof="0" dirty="0">
                <a:solidFill>
                  <a:schemeClr val="accent1">
                    <a:lumMod val="50000"/>
                  </a:schemeClr>
                </a:solidFill>
                <a:latin typeface="Courier New" panose="02070309020205020404" pitchFamily="49" charset="0"/>
                <a:cs typeface="Courier New" panose="02070309020205020404" pitchFamily="49" charset="0"/>
              </a:rPr>
              <a:t>RESNUCLEi</a:t>
            </a:r>
          </a:p>
        </p:txBody>
      </p:sp>
      <p:sp>
        <p:nvSpPr>
          <p:cNvPr id="10287" name="Rounded Rectangle 23">
            <a:extLst>
              <a:ext uri="{FF2B5EF4-FFF2-40B4-BE49-F238E27FC236}">
                <a16:creationId xmlns:a16="http://schemas.microsoft.com/office/drawing/2014/main" id="{FC2F101B-7F4E-579E-E237-847AB3590D01}"/>
              </a:ext>
            </a:extLst>
          </p:cNvPr>
          <p:cNvSpPr/>
          <p:nvPr/>
        </p:nvSpPr>
        <p:spPr>
          <a:xfrm flipH="1">
            <a:off x="4764670" y="5730584"/>
            <a:ext cx="1800000" cy="468000"/>
          </a:xfrm>
          <a:prstGeom prst="roundRect">
            <a:avLst>
              <a:gd name="adj" fmla="val 10000"/>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r>
              <a:rPr lang="en-US" b="1" noProof="0" dirty="0">
                <a:solidFill>
                  <a:schemeClr val="accent1">
                    <a:lumMod val="50000"/>
                  </a:schemeClr>
                </a:solidFill>
                <a:latin typeface="Courier New" panose="02070309020205020404" pitchFamily="49" charset="0"/>
                <a:cs typeface="Courier New" panose="02070309020205020404" pitchFamily="49" charset="0"/>
              </a:rPr>
              <a:t>USRBIN</a:t>
            </a:r>
          </a:p>
        </p:txBody>
      </p:sp>
      <p:sp>
        <p:nvSpPr>
          <p:cNvPr id="10288" name="Rounded Rectangle 24">
            <a:extLst>
              <a:ext uri="{FF2B5EF4-FFF2-40B4-BE49-F238E27FC236}">
                <a16:creationId xmlns:a16="http://schemas.microsoft.com/office/drawing/2014/main" id="{77B63D53-A641-2D70-D5A0-FA8064741BD1}"/>
              </a:ext>
            </a:extLst>
          </p:cNvPr>
          <p:cNvSpPr/>
          <p:nvPr/>
        </p:nvSpPr>
        <p:spPr>
          <a:xfrm>
            <a:off x="2580270" y="5748584"/>
            <a:ext cx="1800000" cy="432000"/>
          </a:xfrm>
          <a:prstGeom prst="roundRect">
            <a:avLst>
              <a:gd name="adj" fmla="val 10000"/>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r>
              <a:rPr lang="en-US" noProof="0" dirty="0">
                <a:solidFill>
                  <a:schemeClr val="accent1">
                    <a:lumMod val="50000"/>
                  </a:schemeClr>
                </a:solidFill>
                <a:latin typeface="Arial" panose="020B0604020202020204" pitchFamily="34" charset="0"/>
                <a:cs typeface="Arial" panose="020B0604020202020204" pitchFamily="34" charset="0"/>
              </a:rPr>
              <a:t>vs. position</a:t>
            </a:r>
          </a:p>
        </p:txBody>
      </p:sp>
      <p:sp>
        <p:nvSpPr>
          <p:cNvPr id="10289" name="Rounded Rectangle 25">
            <a:extLst>
              <a:ext uri="{FF2B5EF4-FFF2-40B4-BE49-F238E27FC236}">
                <a16:creationId xmlns:a16="http://schemas.microsoft.com/office/drawing/2014/main" id="{5080FE24-CDFA-C9CB-AB1A-50E51CD11DE6}"/>
              </a:ext>
            </a:extLst>
          </p:cNvPr>
          <p:cNvSpPr/>
          <p:nvPr/>
        </p:nvSpPr>
        <p:spPr>
          <a:xfrm>
            <a:off x="2580270" y="5103184"/>
            <a:ext cx="1800000" cy="432000"/>
          </a:xfrm>
          <a:prstGeom prst="roundRect">
            <a:avLst>
              <a:gd name="adj" fmla="val 10000"/>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r>
              <a:rPr lang="en-US" noProof="0" dirty="0">
                <a:solidFill>
                  <a:schemeClr val="accent1">
                    <a:lumMod val="50000"/>
                  </a:schemeClr>
                </a:solidFill>
                <a:latin typeface="Arial" panose="020B0604020202020204" pitchFamily="34" charset="0"/>
                <a:cs typeface="Arial" panose="020B0604020202020204" pitchFamily="34" charset="0"/>
              </a:rPr>
              <a:t>vs. nuclide</a:t>
            </a:r>
          </a:p>
        </p:txBody>
      </p:sp>
      <p:cxnSp>
        <p:nvCxnSpPr>
          <p:cNvPr id="10290" name="Straight Connector 10289">
            <a:extLst>
              <a:ext uri="{FF2B5EF4-FFF2-40B4-BE49-F238E27FC236}">
                <a16:creationId xmlns:a16="http://schemas.microsoft.com/office/drawing/2014/main" id="{E423E5B4-E123-A2E0-F368-E23C510DB726}"/>
              </a:ext>
            </a:extLst>
          </p:cNvPr>
          <p:cNvCxnSpPr>
            <a:cxnSpLocks/>
          </p:cNvCxnSpPr>
          <p:nvPr/>
        </p:nvCxnSpPr>
        <p:spPr>
          <a:xfrm>
            <a:off x="4380270" y="5245045"/>
            <a:ext cx="515065" cy="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10291" name="Straight Connector 10290">
            <a:extLst>
              <a:ext uri="{FF2B5EF4-FFF2-40B4-BE49-F238E27FC236}">
                <a16:creationId xmlns:a16="http://schemas.microsoft.com/office/drawing/2014/main" id="{0587F1F5-644F-16A3-6AF7-AF04FCA67BEB}"/>
              </a:ext>
            </a:extLst>
          </p:cNvPr>
          <p:cNvCxnSpPr>
            <a:cxnSpLocks/>
            <a:stCxn id="10288" idx="3"/>
            <a:endCxn id="10287" idx="3"/>
          </p:cNvCxnSpPr>
          <p:nvPr/>
        </p:nvCxnSpPr>
        <p:spPr>
          <a:xfrm>
            <a:off x="4380270" y="5964584"/>
            <a:ext cx="384400" cy="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10292" name="Straight Connector 10291">
            <a:extLst>
              <a:ext uri="{FF2B5EF4-FFF2-40B4-BE49-F238E27FC236}">
                <a16:creationId xmlns:a16="http://schemas.microsoft.com/office/drawing/2014/main" id="{97511852-8061-58E9-C2B4-96AFC8D31E65}"/>
              </a:ext>
            </a:extLst>
          </p:cNvPr>
          <p:cNvCxnSpPr>
            <a:cxnSpLocks/>
            <a:stCxn id="10285" idx="3"/>
            <a:endCxn id="10289" idx="1"/>
          </p:cNvCxnSpPr>
          <p:nvPr/>
        </p:nvCxnSpPr>
        <p:spPr>
          <a:xfrm flipV="1">
            <a:off x="2076014" y="5319184"/>
            <a:ext cx="504256" cy="304092"/>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10293" name="Straight Connector 10292">
            <a:extLst>
              <a:ext uri="{FF2B5EF4-FFF2-40B4-BE49-F238E27FC236}">
                <a16:creationId xmlns:a16="http://schemas.microsoft.com/office/drawing/2014/main" id="{C0D0CC91-520F-9F46-4076-7FC594D816E5}"/>
              </a:ext>
            </a:extLst>
          </p:cNvPr>
          <p:cNvCxnSpPr>
            <a:cxnSpLocks/>
            <a:stCxn id="10285" idx="3"/>
          </p:cNvCxnSpPr>
          <p:nvPr/>
        </p:nvCxnSpPr>
        <p:spPr>
          <a:xfrm>
            <a:off x="2076014" y="5623276"/>
            <a:ext cx="467000" cy="303341"/>
          </a:xfrm>
          <a:prstGeom prst="line">
            <a:avLst/>
          </a:prstGeom>
          <a:ln/>
        </p:spPr>
        <p:style>
          <a:lnRef idx="1">
            <a:schemeClr val="accent1"/>
          </a:lnRef>
          <a:fillRef idx="0">
            <a:schemeClr val="accent1"/>
          </a:fillRef>
          <a:effectRef idx="0">
            <a:schemeClr val="accent1"/>
          </a:effectRef>
          <a:fontRef idx="minor">
            <a:schemeClr val="tx1"/>
          </a:fontRef>
        </p:style>
      </p:cxnSp>
      <p:sp>
        <p:nvSpPr>
          <p:cNvPr id="10294" name="Rounded Rectangle 126">
            <a:extLst>
              <a:ext uri="{FF2B5EF4-FFF2-40B4-BE49-F238E27FC236}">
                <a16:creationId xmlns:a16="http://schemas.microsoft.com/office/drawing/2014/main" id="{517A6837-FEEA-6F96-F053-F0F963B850C0}"/>
              </a:ext>
            </a:extLst>
          </p:cNvPr>
          <p:cNvSpPr/>
          <p:nvPr/>
        </p:nvSpPr>
        <p:spPr>
          <a:xfrm>
            <a:off x="6963395" y="5103184"/>
            <a:ext cx="1776043" cy="432000"/>
          </a:xfrm>
          <a:prstGeom prst="roundRect">
            <a:avLst>
              <a:gd name="adj" fmla="val 10000"/>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r>
              <a:rPr lang="en-US" noProof="0" dirty="0">
                <a:solidFill>
                  <a:schemeClr val="accent1">
                    <a:lumMod val="50000"/>
                  </a:schemeClr>
                </a:solidFill>
                <a:latin typeface="Arial" panose="020B0604020202020204" pitchFamily="34" charset="0"/>
                <a:cs typeface="Arial" panose="020B0604020202020204" pitchFamily="34" charset="0"/>
              </a:rPr>
              <a:t>In a region</a:t>
            </a:r>
          </a:p>
        </p:txBody>
      </p:sp>
      <p:cxnSp>
        <p:nvCxnSpPr>
          <p:cNvPr id="10295" name="Straight Connector 10294">
            <a:extLst>
              <a:ext uri="{FF2B5EF4-FFF2-40B4-BE49-F238E27FC236}">
                <a16:creationId xmlns:a16="http://schemas.microsoft.com/office/drawing/2014/main" id="{26D0C5A6-F1C8-9B0F-E771-FE54E8DAEDB8}"/>
              </a:ext>
            </a:extLst>
          </p:cNvPr>
          <p:cNvCxnSpPr>
            <a:cxnSpLocks/>
          </p:cNvCxnSpPr>
          <p:nvPr/>
        </p:nvCxnSpPr>
        <p:spPr>
          <a:xfrm>
            <a:off x="6564670" y="5247032"/>
            <a:ext cx="398725" cy="0"/>
          </a:xfrm>
          <a:prstGeom prst="line">
            <a:avLst/>
          </a:prstGeom>
          <a:ln w="38100">
            <a:noFill/>
          </a:ln>
        </p:spPr>
        <p:style>
          <a:lnRef idx="1">
            <a:schemeClr val="accent1"/>
          </a:lnRef>
          <a:fillRef idx="0">
            <a:schemeClr val="accent1"/>
          </a:fillRef>
          <a:effectRef idx="0">
            <a:schemeClr val="accent1"/>
          </a:effectRef>
          <a:fontRef idx="minor">
            <a:schemeClr val="tx1"/>
          </a:fontRef>
        </p:style>
      </p:cxnSp>
      <p:sp>
        <p:nvSpPr>
          <p:cNvPr id="10296" name="Rounded Rectangle 131">
            <a:extLst>
              <a:ext uri="{FF2B5EF4-FFF2-40B4-BE49-F238E27FC236}">
                <a16:creationId xmlns:a16="http://schemas.microsoft.com/office/drawing/2014/main" id="{E698629E-2F71-FDC3-9349-9BE32AB67E45}"/>
              </a:ext>
            </a:extLst>
          </p:cNvPr>
          <p:cNvSpPr/>
          <p:nvPr/>
        </p:nvSpPr>
        <p:spPr>
          <a:xfrm>
            <a:off x="6965270" y="5748584"/>
            <a:ext cx="3524933" cy="432000"/>
          </a:xfrm>
          <a:prstGeom prst="roundRect">
            <a:avLst>
              <a:gd name="adj" fmla="val 10000"/>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r>
              <a:rPr lang="en-US" noProof="0" dirty="0">
                <a:solidFill>
                  <a:schemeClr val="accent1">
                    <a:lumMod val="50000"/>
                  </a:schemeClr>
                </a:solidFill>
                <a:latin typeface="Arial" panose="020B0604020202020204" pitchFamily="34" charset="0"/>
                <a:cs typeface="Arial" panose="020B0604020202020204" pitchFamily="34" charset="0"/>
              </a:rPr>
              <a:t>On a grid or in selected regions</a:t>
            </a:r>
          </a:p>
        </p:txBody>
      </p:sp>
      <p:cxnSp>
        <p:nvCxnSpPr>
          <p:cNvPr id="10297" name="Straight Connector 10296">
            <a:extLst>
              <a:ext uri="{FF2B5EF4-FFF2-40B4-BE49-F238E27FC236}">
                <a16:creationId xmlns:a16="http://schemas.microsoft.com/office/drawing/2014/main" id="{D2744D44-C7EF-56B7-9E9A-7C835B239DBD}"/>
              </a:ext>
            </a:extLst>
          </p:cNvPr>
          <p:cNvCxnSpPr>
            <a:cxnSpLocks/>
            <a:stCxn id="10287" idx="1"/>
            <a:endCxn id="10296" idx="1"/>
          </p:cNvCxnSpPr>
          <p:nvPr/>
        </p:nvCxnSpPr>
        <p:spPr>
          <a:xfrm>
            <a:off x="6564670" y="5964584"/>
            <a:ext cx="400600" cy="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10298" name="Straight Connector 10297">
            <a:extLst>
              <a:ext uri="{FF2B5EF4-FFF2-40B4-BE49-F238E27FC236}">
                <a16:creationId xmlns:a16="http://schemas.microsoft.com/office/drawing/2014/main" id="{A46E9EDE-AD86-2054-46B8-5893E9498D87}"/>
              </a:ext>
            </a:extLst>
          </p:cNvPr>
          <p:cNvCxnSpPr>
            <a:cxnSpLocks/>
            <a:stCxn id="10285" idx="3"/>
            <a:endCxn id="10289" idx="1"/>
          </p:cNvCxnSpPr>
          <p:nvPr/>
        </p:nvCxnSpPr>
        <p:spPr>
          <a:xfrm flipV="1">
            <a:off x="2076014" y="5319184"/>
            <a:ext cx="504256" cy="304092"/>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10299" name="Straight Connector 10298">
            <a:extLst>
              <a:ext uri="{FF2B5EF4-FFF2-40B4-BE49-F238E27FC236}">
                <a16:creationId xmlns:a16="http://schemas.microsoft.com/office/drawing/2014/main" id="{82030087-5507-B714-4772-0177DA15B401}"/>
              </a:ext>
            </a:extLst>
          </p:cNvPr>
          <p:cNvCxnSpPr>
            <a:cxnSpLocks/>
            <a:stCxn id="10285" idx="3"/>
            <a:endCxn id="10288" idx="1"/>
          </p:cNvCxnSpPr>
          <p:nvPr/>
        </p:nvCxnSpPr>
        <p:spPr>
          <a:xfrm>
            <a:off x="2076014" y="5623276"/>
            <a:ext cx="504256" cy="341308"/>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10300" name="Straight Connector 10299">
            <a:extLst>
              <a:ext uri="{FF2B5EF4-FFF2-40B4-BE49-F238E27FC236}">
                <a16:creationId xmlns:a16="http://schemas.microsoft.com/office/drawing/2014/main" id="{8FC70379-FB0A-E568-32C3-E7633DCD2410}"/>
              </a:ext>
            </a:extLst>
          </p:cNvPr>
          <p:cNvCxnSpPr>
            <a:cxnSpLocks/>
          </p:cNvCxnSpPr>
          <p:nvPr/>
        </p:nvCxnSpPr>
        <p:spPr>
          <a:xfrm>
            <a:off x="4380270" y="5247032"/>
            <a:ext cx="384400" cy="0"/>
          </a:xfrm>
          <a:prstGeom prst="line">
            <a:avLst/>
          </a:prstGeom>
          <a:ln w="381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10301" name="Straight Connector 10300">
            <a:extLst>
              <a:ext uri="{FF2B5EF4-FFF2-40B4-BE49-F238E27FC236}">
                <a16:creationId xmlns:a16="http://schemas.microsoft.com/office/drawing/2014/main" id="{FC44335F-6860-BFF1-9F32-266EA47BAA13}"/>
              </a:ext>
            </a:extLst>
          </p:cNvPr>
          <p:cNvCxnSpPr>
            <a:cxnSpLocks/>
            <a:stCxn id="10288" idx="3"/>
            <a:endCxn id="10287" idx="3"/>
          </p:cNvCxnSpPr>
          <p:nvPr/>
        </p:nvCxnSpPr>
        <p:spPr>
          <a:xfrm>
            <a:off x="4380270" y="5964584"/>
            <a:ext cx="384400" cy="0"/>
          </a:xfrm>
          <a:prstGeom prst="line">
            <a:avLst/>
          </a:prstGeom>
          <a:ln w="381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10302" name="Straight Connector 10301">
            <a:extLst>
              <a:ext uri="{FF2B5EF4-FFF2-40B4-BE49-F238E27FC236}">
                <a16:creationId xmlns:a16="http://schemas.microsoft.com/office/drawing/2014/main" id="{A9435C65-383A-CEE8-095C-1F24D1246FF3}"/>
              </a:ext>
            </a:extLst>
          </p:cNvPr>
          <p:cNvCxnSpPr>
            <a:cxnSpLocks/>
          </p:cNvCxnSpPr>
          <p:nvPr/>
        </p:nvCxnSpPr>
        <p:spPr>
          <a:xfrm>
            <a:off x="6564670" y="5247032"/>
            <a:ext cx="398725" cy="0"/>
          </a:xfrm>
          <a:prstGeom prst="line">
            <a:avLst/>
          </a:prstGeom>
          <a:ln w="38100">
            <a:solidFill>
              <a:srgbClr val="FFD991"/>
            </a:solidFill>
          </a:ln>
        </p:spPr>
        <p:style>
          <a:lnRef idx="1">
            <a:schemeClr val="accent1"/>
          </a:lnRef>
          <a:fillRef idx="0">
            <a:schemeClr val="accent1"/>
          </a:fillRef>
          <a:effectRef idx="0">
            <a:schemeClr val="accent1"/>
          </a:effectRef>
          <a:fontRef idx="minor">
            <a:schemeClr val="tx1"/>
          </a:fontRef>
        </p:style>
      </p:cxnSp>
      <p:cxnSp>
        <p:nvCxnSpPr>
          <p:cNvPr id="10303" name="Straight Connector 10302">
            <a:extLst>
              <a:ext uri="{FF2B5EF4-FFF2-40B4-BE49-F238E27FC236}">
                <a16:creationId xmlns:a16="http://schemas.microsoft.com/office/drawing/2014/main" id="{7693CF1D-ACA3-317A-B257-B890B7E6DDAE}"/>
              </a:ext>
            </a:extLst>
          </p:cNvPr>
          <p:cNvCxnSpPr>
            <a:cxnSpLocks/>
            <a:stCxn id="10287" idx="1"/>
            <a:endCxn id="10296" idx="1"/>
          </p:cNvCxnSpPr>
          <p:nvPr/>
        </p:nvCxnSpPr>
        <p:spPr>
          <a:xfrm>
            <a:off x="6564670" y="5964584"/>
            <a:ext cx="400600" cy="0"/>
          </a:xfrm>
          <a:prstGeom prst="line">
            <a:avLst/>
          </a:prstGeom>
          <a:ln w="38100">
            <a:solidFill>
              <a:srgbClr val="FFD991"/>
            </a:solidFill>
          </a:ln>
        </p:spPr>
        <p:style>
          <a:lnRef idx="1">
            <a:schemeClr val="accent1"/>
          </a:lnRef>
          <a:fillRef idx="0">
            <a:schemeClr val="accent1"/>
          </a:fillRef>
          <a:effectRef idx="0">
            <a:schemeClr val="accent1"/>
          </a:effectRef>
          <a:fontRef idx="minor">
            <a:schemeClr val="tx1"/>
          </a:fontRef>
        </p:style>
      </p:cxnSp>
      <p:sp>
        <p:nvSpPr>
          <p:cNvPr id="10310" name="Date Placeholder 2">
            <a:extLst>
              <a:ext uri="{FF2B5EF4-FFF2-40B4-BE49-F238E27FC236}">
                <a16:creationId xmlns:a16="http://schemas.microsoft.com/office/drawing/2014/main" id="{CF5D6A58-7253-499C-025E-296085707FC9}"/>
              </a:ext>
            </a:extLst>
          </p:cNvPr>
          <p:cNvSpPr>
            <a:spLocks noGrp="1"/>
          </p:cNvSpPr>
          <p:nvPr>
            <p:ph type="dt" sz="half" idx="10"/>
          </p:nvPr>
        </p:nvSpPr>
        <p:spPr>
          <a:xfrm>
            <a:off x="3060435" y="6356351"/>
            <a:ext cx="1828144" cy="365125"/>
          </a:xfrm>
        </p:spPr>
        <p:txBody>
          <a:bodyPr/>
          <a:lstStyle/>
          <a:p>
            <a:pPr>
              <a:defRPr/>
            </a:pPr>
            <a:r>
              <a:rPr lang="en-US" noProof="0" dirty="0"/>
              <a:t>04/05/2026</a:t>
            </a:r>
          </a:p>
        </p:txBody>
      </p:sp>
      <p:sp>
        <p:nvSpPr>
          <p:cNvPr id="10311" name="Footer Placeholder 3">
            <a:extLst>
              <a:ext uri="{FF2B5EF4-FFF2-40B4-BE49-F238E27FC236}">
                <a16:creationId xmlns:a16="http://schemas.microsoft.com/office/drawing/2014/main" id="{64CEDE3A-58C6-9964-F2E5-3377C5111D58}"/>
              </a:ext>
            </a:extLst>
          </p:cNvPr>
          <p:cNvSpPr>
            <a:spLocks noGrp="1"/>
          </p:cNvSpPr>
          <p:nvPr>
            <p:ph type="ftr" sz="quarter" idx="11"/>
          </p:nvPr>
        </p:nvSpPr>
        <p:spPr>
          <a:xfrm>
            <a:off x="4888579" y="6356351"/>
            <a:ext cx="5720652" cy="365125"/>
          </a:xfrm>
        </p:spPr>
        <p:txBody>
          <a:bodyPr/>
          <a:lstStyle/>
          <a:p>
            <a:pPr>
              <a:defRPr/>
            </a:pPr>
            <a:r>
              <a:rPr lang="en-US" noProof="0" dirty="0"/>
              <a:t>D. Calzolari</a:t>
            </a:r>
          </a:p>
        </p:txBody>
      </p:sp>
    </p:spTree>
    <p:extLst>
      <p:ext uri="{BB962C8B-B14F-4D97-AF65-F5344CB8AC3E}">
        <p14:creationId xmlns:p14="http://schemas.microsoft.com/office/powerpoint/2010/main" val="22652664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84DA4AA-158C-5E11-661C-63E9EB1775AB}"/>
              </a:ext>
            </a:extLst>
          </p:cNvPr>
          <p:cNvSpPr>
            <a:spLocks noGrp="1"/>
          </p:cNvSpPr>
          <p:nvPr>
            <p:ph type="sldNum" sz="quarter" idx="12"/>
          </p:nvPr>
        </p:nvSpPr>
        <p:spPr/>
        <p:txBody>
          <a:bodyPr/>
          <a:lstStyle/>
          <a:p>
            <a:fld id="{16D51F62-B7DC-4B26-BEC7-C9FF681BE15D}" type="slidenum">
              <a:rPr lang="en-US" noProof="0" smtClean="0"/>
              <a:t>55</a:t>
            </a:fld>
            <a:endParaRPr lang="en-US" noProof="0" dirty="0"/>
          </a:p>
        </p:txBody>
      </p:sp>
      <p:sp>
        <p:nvSpPr>
          <p:cNvPr id="7" name="Title 6">
            <a:extLst>
              <a:ext uri="{FF2B5EF4-FFF2-40B4-BE49-F238E27FC236}">
                <a16:creationId xmlns:a16="http://schemas.microsoft.com/office/drawing/2014/main" id="{A60663B0-EA16-F7E1-879D-F3AEA4880158}"/>
              </a:ext>
            </a:extLst>
          </p:cNvPr>
          <p:cNvSpPr>
            <a:spLocks noGrp="1"/>
          </p:cNvSpPr>
          <p:nvPr>
            <p:ph type="title"/>
          </p:nvPr>
        </p:nvSpPr>
        <p:spPr/>
        <p:txBody>
          <a:bodyPr/>
          <a:lstStyle/>
          <a:p>
            <a:r>
              <a:rPr lang="en-US" noProof="0" dirty="0"/>
              <a:t>Some case studies</a:t>
            </a:r>
          </a:p>
        </p:txBody>
      </p:sp>
      <p:sp>
        <p:nvSpPr>
          <p:cNvPr id="8" name="Date Placeholder 2">
            <a:extLst>
              <a:ext uri="{FF2B5EF4-FFF2-40B4-BE49-F238E27FC236}">
                <a16:creationId xmlns:a16="http://schemas.microsoft.com/office/drawing/2014/main" id="{CE4EDF87-9CD0-3A6B-368B-2E53D53C4253}"/>
              </a:ext>
            </a:extLst>
          </p:cNvPr>
          <p:cNvSpPr>
            <a:spLocks noGrp="1"/>
          </p:cNvSpPr>
          <p:nvPr>
            <p:ph type="dt" sz="half" idx="10"/>
          </p:nvPr>
        </p:nvSpPr>
        <p:spPr>
          <a:xfrm>
            <a:off x="3060435" y="6356351"/>
            <a:ext cx="1828144" cy="365125"/>
          </a:xfrm>
        </p:spPr>
        <p:txBody>
          <a:bodyPr/>
          <a:lstStyle/>
          <a:p>
            <a:pPr>
              <a:defRPr/>
            </a:pPr>
            <a:r>
              <a:rPr lang="en-US" noProof="0" dirty="0"/>
              <a:t>04/05/2026</a:t>
            </a:r>
          </a:p>
        </p:txBody>
      </p:sp>
      <p:sp>
        <p:nvSpPr>
          <p:cNvPr id="9" name="Footer Placeholder 3">
            <a:extLst>
              <a:ext uri="{FF2B5EF4-FFF2-40B4-BE49-F238E27FC236}">
                <a16:creationId xmlns:a16="http://schemas.microsoft.com/office/drawing/2014/main" id="{54ADE207-F413-9C44-F3BD-EEC7EE04CB35}"/>
              </a:ext>
            </a:extLst>
          </p:cNvPr>
          <p:cNvSpPr>
            <a:spLocks noGrp="1"/>
          </p:cNvSpPr>
          <p:nvPr>
            <p:ph type="ftr" sz="quarter" idx="11"/>
          </p:nvPr>
        </p:nvSpPr>
        <p:spPr>
          <a:xfrm>
            <a:off x="4888579" y="6356351"/>
            <a:ext cx="5720652" cy="365125"/>
          </a:xfrm>
        </p:spPr>
        <p:txBody>
          <a:bodyPr/>
          <a:lstStyle/>
          <a:p>
            <a:pPr>
              <a:defRPr/>
            </a:pPr>
            <a:r>
              <a:rPr lang="en-US" noProof="0" dirty="0"/>
              <a:t>D. Calzolari</a:t>
            </a:r>
          </a:p>
        </p:txBody>
      </p:sp>
    </p:spTree>
    <p:extLst>
      <p:ext uri="{BB962C8B-B14F-4D97-AF65-F5344CB8AC3E}">
        <p14:creationId xmlns:p14="http://schemas.microsoft.com/office/powerpoint/2010/main" val="22694301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AD74B457-DAEF-B8B4-5F0A-DCEC61851892}"/>
              </a:ext>
            </a:extLst>
          </p:cNvPr>
          <p:cNvSpPr/>
          <p:nvPr/>
        </p:nvSpPr>
        <p:spPr bwMode="auto">
          <a:xfrm>
            <a:off x="4079776" y="3068960"/>
            <a:ext cx="3384376" cy="3168352"/>
          </a:xfrm>
          <a:prstGeom prst="roundRect">
            <a:avLst/>
          </a:prstGeom>
        </p:spPr>
        <p:style>
          <a:lnRef idx="2">
            <a:schemeClr val="dk1"/>
          </a:lnRef>
          <a:fillRef idx="1">
            <a:schemeClr val="lt1"/>
          </a:fillRef>
          <a:effectRef idx="0">
            <a:schemeClr val="dk1"/>
          </a:effectRef>
          <a:fontRef idx="minor">
            <a:schemeClr val="dk1"/>
          </a:fontRef>
        </p:style>
        <p:txBody>
          <a:bodyPr rtlCol="0" anchor="t"/>
          <a:lstStyle/>
          <a:p>
            <a:pPr algn="ctr"/>
            <a:r>
              <a:rPr lang="en-US" noProof="0" dirty="0"/>
              <a:t>Radiation damage in superconducting solenoid</a:t>
            </a:r>
          </a:p>
        </p:txBody>
      </p:sp>
      <p:sp>
        <p:nvSpPr>
          <p:cNvPr id="6" name="Title 5">
            <a:extLst>
              <a:ext uri="{FF2B5EF4-FFF2-40B4-BE49-F238E27FC236}">
                <a16:creationId xmlns:a16="http://schemas.microsoft.com/office/drawing/2014/main" id="{33BC9B47-3B65-49AA-7F57-56A6D1567B72}"/>
              </a:ext>
            </a:extLst>
          </p:cNvPr>
          <p:cNvSpPr>
            <a:spLocks noGrp="1"/>
          </p:cNvSpPr>
          <p:nvPr>
            <p:ph type="title"/>
          </p:nvPr>
        </p:nvSpPr>
        <p:spPr/>
        <p:txBody>
          <a:bodyPr/>
          <a:lstStyle/>
          <a:p>
            <a:r>
              <a:rPr lang="en-US" noProof="0" dirty="0"/>
              <a:t>Muon collider: target</a:t>
            </a:r>
          </a:p>
        </p:txBody>
      </p:sp>
      <p:sp>
        <p:nvSpPr>
          <p:cNvPr id="2" name="Date Placeholder 1">
            <a:extLst>
              <a:ext uri="{FF2B5EF4-FFF2-40B4-BE49-F238E27FC236}">
                <a16:creationId xmlns:a16="http://schemas.microsoft.com/office/drawing/2014/main" id="{7C638891-0659-64FD-84A3-374D3C7ED157}"/>
              </a:ext>
            </a:extLst>
          </p:cNvPr>
          <p:cNvSpPr>
            <a:spLocks noGrp="1"/>
          </p:cNvSpPr>
          <p:nvPr>
            <p:ph type="dt" sz="half" idx="10"/>
          </p:nvPr>
        </p:nvSpPr>
        <p:spPr/>
        <p:txBody>
          <a:bodyPr/>
          <a:lstStyle/>
          <a:p>
            <a:pPr>
              <a:defRPr/>
            </a:pPr>
            <a:r>
              <a:rPr lang="en-US" noProof="0" dirty="0"/>
              <a:t>04/05/2026</a:t>
            </a:r>
          </a:p>
        </p:txBody>
      </p:sp>
      <p:sp>
        <p:nvSpPr>
          <p:cNvPr id="3" name="Footer Placeholder 2">
            <a:extLst>
              <a:ext uri="{FF2B5EF4-FFF2-40B4-BE49-F238E27FC236}">
                <a16:creationId xmlns:a16="http://schemas.microsoft.com/office/drawing/2014/main" id="{BDEC40A8-4338-71D0-D4F1-54BCECB0CB93}"/>
              </a:ext>
            </a:extLst>
          </p:cNvPr>
          <p:cNvSpPr>
            <a:spLocks noGrp="1"/>
          </p:cNvSpPr>
          <p:nvPr>
            <p:ph type="ftr" sz="quarter" idx="11"/>
          </p:nvPr>
        </p:nvSpPr>
        <p:spPr/>
        <p:txBody>
          <a:bodyPr/>
          <a:lstStyle/>
          <a:p>
            <a:pPr>
              <a:defRPr/>
            </a:pPr>
            <a:r>
              <a:rPr lang="en-US" noProof="0" dirty="0"/>
              <a:t>D. Calzolari</a:t>
            </a:r>
          </a:p>
        </p:txBody>
      </p:sp>
      <p:sp>
        <p:nvSpPr>
          <p:cNvPr id="4" name="Slide Number Placeholder 3">
            <a:extLst>
              <a:ext uri="{FF2B5EF4-FFF2-40B4-BE49-F238E27FC236}">
                <a16:creationId xmlns:a16="http://schemas.microsoft.com/office/drawing/2014/main" id="{D73C422B-16FD-9205-18DC-379CEB3A124A}"/>
              </a:ext>
            </a:extLst>
          </p:cNvPr>
          <p:cNvSpPr>
            <a:spLocks noGrp="1"/>
          </p:cNvSpPr>
          <p:nvPr>
            <p:ph type="sldNum" sz="quarter" idx="12"/>
          </p:nvPr>
        </p:nvSpPr>
        <p:spPr/>
        <p:txBody>
          <a:bodyPr/>
          <a:lstStyle/>
          <a:p>
            <a:pPr>
              <a:defRPr/>
            </a:pPr>
            <a:fld id="{8D6C380F-326D-3C40-9EE7-7FBAB0953422}" type="slidenum">
              <a:rPr lang="en-US" noProof="0" smtClean="0"/>
              <a:t>56</a:t>
            </a:fld>
            <a:endParaRPr lang="en-US" noProof="0" dirty="0"/>
          </a:p>
        </p:txBody>
      </p:sp>
      <p:pic>
        <p:nvPicPr>
          <p:cNvPr id="8" name="Picture 7">
            <a:extLst>
              <a:ext uri="{FF2B5EF4-FFF2-40B4-BE49-F238E27FC236}">
                <a16:creationId xmlns:a16="http://schemas.microsoft.com/office/drawing/2014/main" id="{0EECB4CA-CB1A-E67D-F3DB-BA8E5F1EB26F}"/>
              </a:ext>
            </a:extLst>
          </p:cNvPr>
          <p:cNvPicPr>
            <a:picLocks noChangeAspect="1"/>
          </p:cNvPicPr>
          <p:nvPr/>
        </p:nvPicPr>
        <p:blipFill>
          <a:blip r:embed="rId2">
            <a:lum/>
            <a:alphaModFix/>
          </a:blip>
          <a:srcRect/>
          <a:stretch>
            <a:fillRect/>
          </a:stretch>
        </p:blipFill>
        <p:spPr>
          <a:xfrm>
            <a:off x="1876636" y="980728"/>
            <a:ext cx="9143640" cy="2285280"/>
          </a:xfrm>
          <a:prstGeom prst="rect">
            <a:avLst/>
          </a:prstGeom>
          <a:noFill/>
          <a:ln>
            <a:noFill/>
          </a:ln>
          <a:effectLst>
            <a:outerShdw dist="106915" dir="2700000" algn="tl">
              <a:srgbClr val="333333">
                <a:alpha val="65000"/>
              </a:srgbClr>
            </a:outerShdw>
          </a:effectLst>
        </p:spPr>
      </p:pic>
      <p:sp>
        <p:nvSpPr>
          <p:cNvPr id="9" name="TextBox 8">
            <a:extLst>
              <a:ext uri="{FF2B5EF4-FFF2-40B4-BE49-F238E27FC236}">
                <a16:creationId xmlns:a16="http://schemas.microsoft.com/office/drawing/2014/main" id="{C5DDD0BB-2F7F-9F1F-2466-84AF22DEFE6A}"/>
              </a:ext>
            </a:extLst>
          </p:cNvPr>
          <p:cNvSpPr txBox="1"/>
          <p:nvPr/>
        </p:nvSpPr>
        <p:spPr>
          <a:xfrm>
            <a:off x="1343472" y="2442436"/>
            <a:ext cx="4855909" cy="356336"/>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en-US" sz="1800" b="0" i="0" u="none" strike="noStrike" kern="1200" cap="none" noProof="0" dirty="0">
                <a:ln>
                  <a:noFill/>
                </a:ln>
                <a:solidFill>
                  <a:srgbClr val="FF0000"/>
                </a:solidFill>
                <a:latin typeface="+mj-lt"/>
                <a:ea typeface="Carlito" pitchFamily="34"/>
                <a:cs typeface="Carlito" pitchFamily="34"/>
              </a:rPr>
              <a:t>p</a:t>
            </a:r>
            <a:r>
              <a:rPr lang="en-US" sz="1800" b="0" i="0" u="none" strike="noStrike" kern="1200" cap="none" noProof="0" dirty="0">
                <a:ln>
                  <a:noFill/>
                </a:ln>
                <a:solidFill>
                  <a:srgbClr val="000000"/>
                </a:solidFill>
                <a:latin typeface="+mj-lt"/>
                <a:ea typeface="Carlito" pitchFamily="34"/>
                <a:cs typeface="Carlito" pitchFamily="34"/>
              </a:rPr>
              <a:t> impacting on a target, producing</a:t>
            </a:r>
            <a:r>
              <a:rPr lang="en-US" sz="1800" b="0" i="0" u="none" strike="noStrike" kern="1200" cap="none" noProof="0" dirty="0">
                <a:ln>
                  <a:noFill/>
                </a:ln>
                <a:solidFill>
                  <a:srgbClr val="813709"/>
                </a:solidFill>
                <a:latin typeface="+mj-lt"/>
                <a:ea typeface="Carlito" pitchFamily="34"/>
                <a:cs typeface="Carlito" pitchFamily="34"/>
              </a:rPr>
              <a:t> </a:t>
            </a:r>
            <a:r>
              <a:rPr lang="en-US" kern="1200" noProof="0" dirty="0">
                <a:solidFill>
                  <a:srgbClr val="813709"/>
                </a:solidFill>
                <a:latin typeface="+mj-lt"/>
                <a:ea typeface="Carlito" pitchFamily="34"/>
                <a:cs typeface="Carlito" pitchFamily="34"/>
              </a:rPr>
              <a:t>π</a:t>
            </a:r>
            <a:r>
              <a:rPr lang="en-US" kern="1200" baseline="30000" noProof="0" dirty="0">
                <a:solidFill>
                  <a:srgbClr val="813709"/>
                </a:solidFill>
                <a:latin typeface="+mj-lt"/>
                <a:ea typeface="Carlito" pitchFamily="34"/>
                <a:cs typeface="Carlito" pitchFamily="34"/>
              </a:rPr>
              <a:t>+-</a:t>
            </a:r>
            <a:endParaRPr lang="en-US" sz="1800" b="0" i="0" u="none" strike="noStrike" kern="1200" cap="none" baseline="30000" noProof="0" dirty="0">
              <a:ln>
                <a:noFill/>
              </a:ln>
              <a:solidFill>
                <a:srgbClr val="813709"/>
              </a:solidFill>
              <a:latin typeface="+mj-lt"/>
              <a:ea typeface="Carlito" pitchFamily="34"/>
              <a:cs typeface="Carlito" pitchFamily="34"/>
            </a:endParaRPr>
          </a:p>
        </p:txBody>
      </p:sp>
      <p:pic>
        <p:nvPicPr>
          <p:cNvPr id="13" name="Picture 12">
            <a:extLst>
              <a:ext uri="{FF2B5EF4-FFF2-40B4-BE49-F238E27FC236}">
                <a16:creationId xmlns:a16="http://schemas.microsoft.com/office/drawing/2014/main" id="{C52A440A-65C3-BB56-B0C6-BDA96E010916}"/>
              </a:ext>
            </a:extLst>
          </p:cNvPr>
          <p:cNvPicPr>
            <a:picLocks noChangeAspect="1"/>
          </p:cNvPicPr>
          <p:nvPr/>
        </p:nvPicPr>
        <p:blipFill>
          <a:blip r:embed="rId3">
            <a:lum/>
            <a:alphaModFix/>
          </a:blip>
          <a:srcRect/>
          <a:stretch>
            <a:fillRect/>
          </a:stretch>
        </p:blipFill>
        <p:spPr>
          <a:xfrm>
            <a:off x="4295800" y="3933056"/>
            <a:ext cx="2880000" cy="2156400"/>
          </a:xfrm>
          <a:prstGeom prst="rect">
            <a:avLst/>
          </a:prstGeom>
          <a:noFill/>
          <a:ln>
            <a:noFill/>
          </a:ln>
        </p:spPr>
      </p:pic>
      <p:sp>
        <p:nvSpPr>
          <p:cNvPr id="14" name="Rectangle: Rounded Corners 13">
            <a:extLst>
              <a:ext uri="{FF2B5EF4-FFF2-40B4-BE49-F238E27FC236}">
                <a16:creationId xmlns:a16="http://schemas.microsoft.com/office/drawing/2014/main" id="{75C3B3EF-C22F-76FC-DA71-57F23463F3A8}"/>
              </a:ext>
            </a:extLst>
          </p:cNvPr>
          <p:cNvSpPr/>
          <p:nvPr/>
        </p:nvSpPr>
        <p:spPr bwMode="auto">
          <a:xfrm>
            <a:off x="509439" y="3068960"/>
            <a:ext cx="3384376" cy="3168352"/>
          </a:xfrm>
          <a:prstGeom prst="roundRect">
            <a:avLst/>
          </a:prstGeom>
        </p:spPr>
        <p:style>
          <a:lnRef idx="2">
            <a:schemeClr val="dk1"/>
          </a:lnRef>
          <a:fillRef idx="1">
            <a:schemeClr val="lt1"/>
          </a:fillRef>
          <a:effectRef idx="0">
            <a:schemeClr val="dk1"/>
          </a:effectRef>
          <a:fontRef idx="minor">
            <a:schemeClr val="dk1"/>
          </a:fontRef>
        </p:style>
        <p:txBody>
          <a:bodyPr rtlCol="0" anchor="t"/>
          <a:lstStyle/>
          <a:p>
            <a:pPr algn="ctr"/>
            <a:r>
              <a:rPr lang="en-US" noProof="0" dirty="0"/>
              <a:t>Muon yields</a:t>
            </a:r>
          </a:p>
        </p:txBody>
      </p:sp>
      <p:sp>
        <p:nvSpPr>
          <p:cNvPr id="16" name="Rectangle: Rounded Corners 15">
            <a:extLst>
              <a:ext uri="{FF2B5EF4-FFF2-40B4-BE49-F238E27FC236}">
                <a16:creationId xmlns:a16="http://schemas.microsoft.com/office/drawing/2014/main" id="{884710CC-5C2D-2A19-D381-DD7E83DA918E}"/>
              </a:ext>
            </a:extLst>
          </p:cNvPr>
          <p:cNvSpPr/>
          <p:nvPr/>
        </p:nvSpPr>
        <p:spPr bwMode="auto">
          <a:xfrm>
            <a:off x="7606184" y="3068960"/>
            <a:ext cx="4163280" cy="3168352"/>
          </a:xfrm>
          <a:prstGeom prst="roundRect">
            <a:avLst/>
          </a:prstGeom>
        </p:spPr>
        <p:style>
          <a:lnRef idx="2">
            <a:schemeClr val="dk1"/>
          </a:lnRef>
          <a:fillRef idx="1">
            <a:schemeClr val="lt1"/>
          </a:fillRef>
          <a:effectRef idx="0">
            <a:schemeClr val="dk1"/>
          </a:effectRef>
          <a:fontRef idx="minor">
            <a:schemeClr val="dk1"/>
          </a:fontRef>
        </p:style>
        <p:txBody>
          <a:bodyPr rtlCol="0" anchor="t"/>
          <a:lstStyle/>
          <a:p>
            <a:pPr algn="ctr"/>
            <a:r>
              <a:rPr lang="en-US" noProof="0" dirty="0"/>
              <a:t>Tentative extraction </a:t>
            </a:r>
          </a:p>
          <a:p>
            <a:pPr algn="ctr"/>
            <a:r>
              <a:rPr lang="en-US" noProof="0" dirty="0"/>
              <a:t>(spent proton beam)</a:t>
            </a:r>
          </a:p>
        </p:txBody>
      </p:sp>
      <p:pic>
        <p:nvPicPr>
          <p:cNvPr id="17" name="Picture 16">
            <a:extLst>
              <a:ext uri="{FF2B5EF4-FFF2-40B4-BE49-F238E27FC236}">
                <a16:creationId xmlns:a16="http://schemas.microsoft.com/office/drawing/2014/main" id="{22B5E4D8-9D98-4520-FE6A-566E996707C9}"/>
              </a:ext>
            </a:extLst>
          </p:cNvPr>
          <p:cNvPicPr>
            <a:picLocks noChangeAspect="1"/>
          </p:cNvPicPr>
          <p:nvPr/>
        </p:nvPicPr>
        <p:blipFill>
          <a:blip r:embed="rId4">
            <a:lum/>
            <a:alphaModFix/>
          </a:blip>
          <a:srcRect l="2279" b="2881"/>
          <a:stretch>
            <a:fillRect/>
          </a:stretch>
        </p:blipFill>
        <p:spPr>
          <a:xfrm>
            <a:off x="7800352" y="3849030"/>
            <a:ext cx="3763851" cy="2244266"/>
          </a:xfrm>
          <a:prstGeom prst="rect">
            <a:avLst/>
          </a:prstGeom>
          <a:noFill/>
          <a:ln>
            <a:noFill/>
          </a:ln>
        </p:spPr>
      </p:pic>
      <p:pic>
        <p:nvPicPr>
          <p:cNvPr id="19" name="Picture 18">
            <a:extLst>
              <a:ext uri="{FF2B5EF4-FFF2-40B4-BE49-F238E27FC236}">
                <a16:creationId xmlns:a16="http://schemas.microsoft.com/office/drawing/2014/main" id="{7A2F0595-D74C-E1D4-1279-5FE92CD34BCC}"/>
              </a:ext>
            </a:extLst>
          </p:cNvPr>
          <p:cNvPicPr>
            <a:picLocks noChangeAspect="1"/>
          </p:cNvPicPr>
          <p:nvPr/>
        </p:nvPicPr>
        <p:blipFill>
          <a:blip r:embed="rId5"/>
          <a:stretch>
            <a:fillRect/>
          </a:stretch>
        </p:blipFill>
        <p:spPr>
          <a:xfrm>
            <a:off x="629068" y="3806384"/>
            <a:ext cx="3214441" cy="2110375"/>
          </a:xfrm>
          <a:prstGeom prst="rect">
            <a:avLst/>
          </a:prstGeom>
        </p:spPr>
      </p:pic>
      <p:sp>
        <p:nvSpPr>
          <p:cNvPr id="20" name="TextBox 19">
            <a:extLst>
              <a:ext uri="{FF2B5EF4-FFF2-40B4-BE49-F238E27FC236}">
                <a16:creationId xmlns:a16="http://schemas.microsoft.com/office/drawing/2014/main" id="{1199EE77-8952-ADE4-1EF2-F14D819C9546}"/>
              </a:ext>
            </a:extLst>
          </p:cNvPr>
          <p:cNvSpPr txBox="1"/>
          <p:nvPr/>
        </p:nvSpPr>
        <p:spPr>
          <a:xfrm>
            <a:off x="8897722" y="1326552"/>
            <a:ext cx="2637260" cy="369332"/>
          </a:xfrm>
          <a:prstGeom prst="rect">
            <a:avLst/>
          </a:prstGeom>
          <a:noFill/>
        </p:spPr>
        <p:txBody>
          <a:bodyPr wrap="none" rtlCol="0">
            <a:spAutoFit/>
          </a:bodyPr>
          <a:lstStyle/>
          <a:p>
            <a:r>
              <a:rPr lang="en-US" noProof="0" dirty="0"/>
              <a:t>…decaying in </a:t>
            </a:r>
            <a:r>
              <a:rPr lang="en-US" noProof="0" dirty="0">
                <a:solidFill>
                  <a:srgbClr val="FF9393"/>
                </a:solidFill>
              </a:rPr>
              <a:t>μ+</a:t>
            </a:r>
            <a:r>
              <a:rPr lang="en-US" noProof="0" dirty="0"/>
              <a:t> and </a:t>
            </a:r>
            <a:r>
              <a:rPr lang="en-US" noProof="0" dirty="0">
                <a:solidFill>
                  <a:srgbClr val="5C89D1"/>
                </a:solidFill>
              </a:rPr>
              <a:t>μ-</a:t>
            </a:r>
          </a:p>
        </p:txBody>
      </p:sp>
    </p:spTree>
    <p:extLst>
      <p:ext uri="{BB962C8B-B14F-4D97-AF65-F5344CB8AC3E}">
        <p14:creationId xmlns:p14="http://schemas.microsoft.com/office/powerpoint/2010/main" val="33079511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5F941-1997-0965-8F15-286067AF983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299EBC9-E4D2-15BC-0B92-DD27E182B23A}"/>
              </a:ext>
            </a:extLst>
          </p:cNvPr>
          <p:cNvSpPr>
            <a:spLocks noGrp="1"/>
          </p:cNvSpPr>
          <p:nvPr>
            <p:ph type="title"/>
          </p:nvPr>
        </p:nvSpPr>
        <p:spPr/>
        <p:txBody>
          <a:bodyPr/>
          <a:lstStyle/>
          <a:p>
            <a:r>
              <a:rPr lang="en-US" noProof="0" dirty="0"/>
              <a:t>Muon collider: detectors</a:t>
            </a:r>
          </a:p>
        </p:txBody>
      </p:sp>
      <p:sp>
        <p:nvSpPr>
          <p:cNvPr id="2" name="Date Placeholder 1">
            <a:extLst>
              <a:ext uri="{FF2B5EF4-FFF2-40B4-BE49-F238E27FC236}">
                <a16:creationId xmlns:a16="http://schemas.microsoft.com/office/drawing/2014/main" id="{F751B69A-D59A-A5C4-4562-70ACE3D17B43}"/>
              </a:ext>
            </a:extLst>
          </p:cNvPr>
          <p:cNvSpPr>
            <a:spLocks noGrp="1"/>
          </p:cNvSpPr>
          <p:nvPr>
            <p:ph type="dt" sz="half" idx="10"/>
          </p:nvPr>
        </p:nvSpPr>
        <p:spPr/>
        <p:txBody>
          <a:bodyPr/>
          <a:lstStyle/>
          <a:p>
            <a:pPr>
              <a:defRPr/>
            </a:pPr>
            <a:r>
              <a:rPr lang="en-US" noProof="0" dirty="0"/>
              <a:t>04/05/2026</a:t>
            </a:r>
          </a:p>
        </p:txBody>
      </p:sp>
      <p:sp>
        <p:nvSpPr>
          <p:cNvPr id="3" name="Footer Placeholder 2">
            <a:extLst>
              <a:ext uri="{FF2B5EF4-FFF2-40B4-BE49-F238E27FC236}">
                <a16:creationId xmlns:a16="http://schemas.microsoft.com/office/drawing/2014/main" id="{4A441D6E-86EA-0EE3-796E-2139B44E8D9C}"/>
              </a:ext>
            </a:extLst>
          </p:cNvPr>
          <p:cNvSpPr>
            <a:spLocks noGrp="1"/>
          </p:cNvSpPr>
          <p:nvPr>
            <p:ph type="ftr" sz="quarter" idx="11"/>
          </p:nvPr>
        </p:nvSpPr>
        <p:spPr/>
        <p:txBody>
          <a:bodyPr/>
          <a:lstStyle/>
          <a:p>
            <a:pPr>
              <a:defRPr/>
            </a:pPr>
            <a:r>
              <a:rPr lang="en-US" noProof="0" dirty="0"/>
              <a:t>D. Calzolari</a:t>
            </a:r>
          </a:p>
        </p:txBody>
      </p:sp>
      <p:sp>
        <p:nvSpPr>
          <p:cNvPr id="4" name="Slide Number Placeholder 3">
            <a:extLst>
              <a:ext uri="{FF2B5EF4-FFF2-40B4-BE49-F238E27FC236}">
                <a16:creationId xmlns:a16="http://schemas.microsoft.com/office/drawing/2014/main" id="{679D8ED3-2BF4-46AB-2476-9BAA9AA01F5D}"/>
              </a:ext>
            </a:extLst>
          </p:cNvPr>
          <p:cNvSpPr>
            <a:spLocks noGrp="1"/>
          </p:cNvSpPr>
          <p:nvPr>
            <p:ph type="sldNum" sz="quarter" idx="12"/>
          </p:nvPr>
        </p:nvSpPr>
        <p:spPr/>
        <p:txBody>
          <a:bodyPr/>
          <a:lstStyle/>
          <a:p>
            <a:pPr>
              <a:defRPr/>
            </a:pPr>
            <a:fld id="{8D6C380F-326D-3C40-9EE7-7FBAB0953422}" type="slidenum">
              <a:rPr lang="en-US" noProof="0" smtClean="0"/>
              <a:t>57</a:t>
            </a:fld>
            <a:endParaRPr lang="en-US" noProof="0" dirty="0"/>
          </a:p>
        </p:txBody>
      </p:sp>
      <p:pic>
        <p:nvPicPr>
          <p:cNvPr id="10" name="Picture 4">
            <a:extLst>
              <a:ext uri="{FF2B5EF4-FFF2-40B4-BE49-F238E27FC236}">
                <a16:creationId xmlns:a16="http://schemas.microsoft.com/office/drawing/2014/main" id="{9E94F5D1-BBAC-1855-3078-DE20F2D908D8}"/>
              </a:ext>
            </a:extLst>
          </p:cNvPr>
          <p:cNvPicPr/>
          <p:nvPr/>
        </p:nvPicPr>
        <p:blipFill>
          <a:blip r:embed="rId2"/>
          <a:stretch/>
        </p:blipFill>
        <p:spPr>
          <a:xfrm>
            <a:off x="479376" y="1279143"/>
            <a:ext cx="5762416" cy="2376264"/>
          </a:xfrm>
          <a:prstGeom prst="rect">
            <a:avLst/>
          </a:prstGeom>
          <a:noFill/>
          <a:ln w="0">
            <a:noFill/>
          </a:ln>
        </p:spPr>
      </p:pic>
      <p:pic>
        <p:nvPicPr>
          <p:cNvPr id="12" name="Picture 11">
            <a:extLst>
              <a:ext uri="{FF2B5EF4-FFF2-40B4-BE49-F238E27FC236}">
                <a16:creationId xmlns:a16="http://schemas.microsoft.com/office/drawing/2014/main" id="{1776A057-EC06-4E1A-577D-2C9A28F7DFE3}"/>
              </a:ext>
            </a:extLst>
          </p:cNvPr>
          <p:cNvPicPr/>
          <p:nvPr/>
        </p:nvPicPr>
        <p:blipFill>
          <a:blip r:embed="rId3"/>
          <a:stretch/>
        </p:blipFill>
        <p:spPr>
          <a:xfrm>
            <a:off x="5447928" y="864307"/>
            <a:ext cx="2952328" cy="2899001"/>
          </a:xfrm>
          <a:prstGeom prst="rect">
            <a:avLst/>
          </a:prstGeom>
          <a:noFill/>
          <a:ln w="0">
            <a:noFill/>
          </a:ln>
        </p:spPr>
      </p:pic>
      <p:sp>
        <p:nvSpPr>
          <p:cNvPr id="13" name="TextBox 56">
            <a:extLst>
              <a:ext uri="{FF2B5EF4-FFF2-40B4-BE49-F238E27FC236}">
                <a16:creationId xmlns:a16="http://schemas.microsoft.com/office/drawing/2014/main" id="{02DB404E-2E3A-02F3-38F0-0A3E8129B6AA}"/>
              </a:ext>
            </a:extLst>
          </p:cNvPr>
          <p:cNvSpPr/>
          <p:nvPr/>
        </p:nvSpPr>
        <p:spPr>
          <a:xfrm>
            <a:off x="7184880" y="1306567"/>
            <a:ext cx="4757040" cy="334080"/>
          </a:xfrm>
          <a:prstGeom prst="rect">
            <a:avLst/>
          </a:prstGeom>
          <a:solidFill>
            <a:srgbClr val="D7D8F0"/>
          </a:solid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600" b="1" u="none" strike="noStrike" noProof="0" dirty="0">
                <a:solidFill>
                  <a:srgbClr val="002671"/>
                </a:solidFill>
                <a:effectLst/>
                <a:uFillTx/>
                <a:latin typeface="Calibri"/>
              </a:rPr>
              <a:t>Table: radiation load for each magnet in the final focus</a:t>
            </a:r>
            <a:endParaRPr lang="en-US" sz="1600" b="0" u="none" strike="noStrike" noProof="0" dirty="0">
              <a:solidFill>
                <a:srgbClr val="000000"/>
              </a:solidFill>
              <a:effectLst/>
              <a:uFillTx/>
              <a:latin typeface="Arial"/>
            </a:endParaRPr>
          </a:p>
        </p:txBody>
      </p:sp>
      <p:pic>
        <p:nvPicPr>
          <p:cNvPr id="14" name="Picture 13">
            <a:extLst>
              <a:ext uri="{FF2B5EF4-FFF2-40B4-BE49-F238E27FC236}">
                <a16:creationId xmlns:a16="http://schemas.microsoft.com/office/drawing/2014/main" id="{87C97473-3D04-4708-3F67-A811BD052AA0}"/>
              </a:ext>
            </a:extLst>
          </p:cNvPr>
          <p:cNvPicPr/>
          <p:nvPr/>
        </p:nvPicPr>
        <p:blipFill>
          <a:blip r:embed="rId4"/>
          <a:stretch/>
        </p:blipFill>
        <p:spPr>
          <a:xfrm>
            <a:off x="8112224" y="1640647"/>
            <a:ext cx="3829696" cy="2553050"/>
          </a:xfrm>
          <a:prstGeom prst="rect">
            <a:avLst/>
          </a:prstGeom>
          <a:noFill/>
          <a:ln w="0">
            <a:noFill/>
          </a:ln>
        </p:spPr>
      </p:pic>
      <p:cxnSp>
        <p:nvCxnSpPr>
          <p:cNvPr id="17" name="Straight Arrow Connector 16">
            <a:extLst>
              <a:ext uri="{FF2B5EF4-FFF2-40B4-BE49-F238E27FC236}">
                <a16:creationId xmlns:a16="http://schemas.microsoft.com/office/drawing/2014/main" id="{44F76B16-F6F8-654B-CC31-D1933DB29C0C}"/>
              </a:ext>
            </a:extLst>
          </p:cNvPr>
          <p:cNvCxnSpPr/>
          <p:nvPr/>
        </p:nvCxnSpPr>
        <p:spPr bwMode="auto">
          <a:xfrm flipV="1">
            <a:off x="5015880" y="2467275"/>
            <a:ext cx="1440160" cy="38566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9" name="Picture 18">
            <a:extLst>
              <a:ext uri="{FF2B5EF4-FFF2-40B4-BE49-F238E27FC236}">
                <a16:creationId xmlns:a16="http://schemas.microsoft.com/office/drawing/2014/main" id="{3F6A31E7-83D3-24DE-F227-89583A4E65E4}"/>
              </a:ext>
            </a:extLst>
          </p:cNvPr>
          <p:cNvPicPr/>
          <p:nvPr/>
        </p:nvPicPr>
        <p:blipFill>
          <a:blip r:embed="rId5"/>
          <a:stretch/>
        </p:blipFill>
        <p:spPr>
          <a:xfrm>
            <a:off x="975997" y="3763307"/>
            <a:ext cx="3536715" cy="2505509"/>
          </a:xfrm>
          <a:prstGeom prst="rect">
            <a:avLst/>
          </a:prstGeom>
          <a:noFill/>
          <a:ln w="0">
            <a:noFill/>
          </a:ln>
        </p:spPr>
      </p:pic>
      <p:pic>
        <p:nvPicPr>
          <p:cNvPr id="23" name="Picture 22">
            <a:extLst>
              <a:ext uri="{FF2B5EF4-FFF2-40B4-BE49-F238E27FC236}">
                <a16:creationId xmlns:a16="http://schemas.microsoft.com/office/drawing/2014/main" id="{17A85F40-DD39-9AAD-7FCE-07987FA0C2BB}"/>
              </a:ext>
            </a:extLst>
          </p:cNvPr>
          <p:cNvPicPr/>
          <p:nvPr/>
        </p:nvPicPr>
        <p:blipFill>
          <a:blip r:embed="rId6"/>
          <a:stretch/>
        </p:blipFill>
        <p:spPr>
          <a:xfrm>
            <a:off x="4785646" y="3782720"/>
            <a:ext cx="3340788" cy="2505509"/>
          </a:xfrm>
          <a:prstGeom prst="rect">
            <a:avLst/>
          </a:prstGeom>
          <a:noFill/>
          <a:ln w="0">
            <a:noFill/>
          </a:ln>
        </p:spPr>
      </p:pic>
    </p:spTree>
    <p:extLst>
      <p:ext uri="{BB962C8B-B14F-4D97-AF65-F5344CB8AC3E}">
        <p14:creationId xmlns:p14="http://schemas.microsoft.com/office/powerpoint/2010/main" val="19799844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D5CBD-DFD2-7956-8845-053CE168EB7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631F122-EAC3-D9D9-CF00-16B37C7E8639}"/>
              </a:ext>
            </a:extLst>
          </p:cNvPr>
          <p:cNvSpPr>
            <a:spLocks noGrp="1"/>
          </p:cNvSpPr>
          <p:nvPr>
            <p:ph type="title"/>
          </p:nvPr>
        </p:nvSpPr>
        <p:spPr/>
        <p:txBody>
          <a:bodyPr/>
          <a:lstStyle/>
          <a:p>
            <a:r>
              <a:rPr lang="en-US" noProof="0" dirty="0"/>
              <a:t>Inner triplet W shielding for HL-LHC</a:t>
            </a:r>
          </a:p>
        </p:txBody>
      </p:sp>
      <p:sp>
        <p:nvSpPr>
          <p:cNvPr id="2" name="Date Placeholder 1">
            <a:extLst>
              <a:ext uri="{FF2B5EF4-FFF2-40B4-BE49-F238E27FC236}">
                <a16:creationId xmlns:a16="http://schemas.microsoft.com/office/drawing/2014/main" id="{5436BB2D-38FC-CFB6-47CA-0DAF7663DA15}"/>
              </a:ext>
            </a:extLst>
          </p:cNvPr>
          <p:cNvSpPr>
            <a:spLocks noGrp="1"/>
          </p:cNvSpPr>
          <p:nvPr>
            <p:ph type="dt" sz="half" idx="10"/>
          </p:nvPr>
        </p:nvSpPr>
        <p:spPr/>
        <p:txBody>
          <a:bodyPr/>
          <a:lstStyle/>
          <a:p>
            <a:pPr>
              <a:defRPr/>
            </a:pPr>
            <a:r>
              <a:rPr lang="en-US" noProof="0" dirty="0"/>
              <a:t>04/05/2026</a:t>
            </a:r>
          </a:p>
        </p:txBody>
      </p:sp>
      <p:sp>
        <p:nvSpPr>
          <p:cNvPr id="3" name="Footer Placeholder 2">
            <a:extLst>
              <a:ext uri="{FF2B5EF4-FFF2-40B4-BE49-F238E27FC236}">
                <a16:creationId xmlns:a16="http://schemas.microsoft.com/office/drawing/2014/main" id="{B794EAC1-0ABF-3C1C-2CDF-EC5E90EC6791}"/>
              </a:ext>
            </a:extLst>
          </p:cNvPr>
          <p:cNvSpPr>
            <a:spLocks noGrp="1"/>
          </p:cNvSpPr>
          <p:nvPr>
            <p:ph type="ftr" sz="quarter" idx="11"/>
          </p:nvPr>
        </p:nvSpPr>
        <p:spPr/>
        <p:txBody>
          <a:bodyPr/>
          <a:lstStyle/>
          <a:p>
            <a:pPr>
              <a:defRPr/>
            </a:pPr>
            <a:r>
              <a:rPr lang="en-US" noProof="0" dirty="0"/>
              <a:t>D. Calzolari</a:t>
            </a:r>
          </a:p>
        </p:txBody>
      </p:sp>
      <p:sp>
        <p:nvSpPr>
          <p:cNvPr id="4" name="Slide Number Placeholder 3">
            <a:extLst>
              <a:ext uri="{FF2B5EF4-FFF2-40B4-BE49-F238E27FC236}">
                <a16:creationId xmlns:a16="http://schemas.microsoft.com/office/drawing/2014/main" id="{106AB886-F037-5BD0-E33B-0D8440D394B3}"/>
              </a:ext>
            </a:extLst>
          </p:cNvPr>
          <p:cNvSpPr>
            <a:spLocks noGrp="1"/>
          </p:cNvSpPr>
          <p:nvPr>
            <p:ph type="sldNum" sz="quarter" idx="12"/>
          </p:nvPr>
        </p:nvSpPr>
        <p:spPr/>
        <p:txBody>
          <a:bodyPr/>
          <a:lstStyle/>
          <a:p>
            <a:pPr>
              <a:defRPr/>
            </a:pPr>
            <a:fld id="{8D6C380F-326D-3C40-9EE7-7FBAB0953422}" type="slidenum">
              <a:rPr lang="en-US" noProof="0" smtClean="0"/>
              <a:t>58</a:t>
            </a:fld>
            <a:endParaRPr lang="en-US" noProof="0" dirty="0"/>
          </a:p>
        </p:txBody>
      </p:sp>
      <p:pic>
        <p:nvPicPr>
          <p:cNvPr id="5" name="Content Placeholder 5">
            <a:extLst>
              <a:ext uri="{FF2B5EF4-FFF2-40B4-BE49-F238E27FC236}">
                <a16:creationId xmlns:a16="http://schemas.microsoft.com/office/drawing/2014/main" id="{3AD7E2FA-9B20-0810-B9D3-45A568AF6150}"/>
              </a:ext>
            </a:extLst>
          </p:cNvPr>
          <p:cNvPicPr>
            <a:picLocks noGrp="1" noChangeAspect="1"/>
          </p:cNvPicPr>
          <p:nvPr>
            <p:ph sz="quarter" idx="13"/>
          </p:nvPr>
        </p:nvPicPr>
        <p:blipFill>
          <a:blip r:embed="rId2"/>
          <a:stretch>
            <a:fillRect/>
          </a:stretch>
        </p:blipFill>
        <p:spPr>
          <a:xfrm>
            <a:off x="1991544" y="1124745"/>
            <a:ext cx="8496944" cy="4113198"/>
          </a:xfrm>
          <a:prstGeom prst="rect">
            <a:avLst/>
          </a:prstGeom>
        </p:spPr>
      </p:pic>
      <p:sp>
        <p:nvSpPr>
          <p:cNvPr id="7" name="TextBox 6">
            <a:extLst>
              <a:ext uri="{FF2B5EF4-FFF2-40B4-BE49-F238E27FC236}">
                <a16:creationId xmlns:a16="http://schemas.microsoft.com/office/drawing/2014/main" id="{316D7F99-D6EC-9106-75EF-69F089CF7B01}"/>
              </a:ext>
            </a:extLst>
          </p:cNvPr>
          <p:cNvSpPr txBox="1"/>
          <p:nvPr/>
        </p:nvSpPr>
        <p:spPr>
          <a:xfrm>
            <a:off x="7926026" y="4302673"/>
            <a:ext cx="2304256" cy="369332"/>
          </a:xfrm>
          <a:prstGeom prst="rect">
            <a:avLst/>
          </a:prstGeom>
          <a:noFill/>
        </p:spPr>
        <p:txBody>
          <a:bodyPr wrap="square" rtlCol="0">
            <a:spAutoFit/>
          </a:bodyPr>
          <a:lstStyle/>
          <a:p>
            <a:r>
              <a:rPr lang="en-US" b="1" noProof="0" dirty="0">
                <a:solidFill>
                  <a:schemeClr val="accent3"/>
                </a:solidFill>
              </a:rPr>
              <a:t>Dose &lt; 30 MGy</a:t>
            </a:r>
          </a:p>
        </p:txBody>
      </p:sp>
      <p:sp>
        <p:nvSpPr>
          <p:cNvPr id="11" name="Rectangle: Rounded Corners 10">
            <a:extLst>
              <a:ext uri="{FF2B5EF4-FFF2-40B4-BE49-F238E27FC236}">
                <a16:creationId xmlns:a16="http://schemas.microsoft.com/office/drawing/2014/main" id="{FA14D0E0-E34D-B731-1391-049801D662C5}"/>
              </a:ext>
            </a:extLst>
          </p:cNvPr>
          <p:cNvSpPr/>
          <p:nvPr/>
        </p:nvSpPr>
        <p:spPr bwMode="auto">
          <a:xfrm>
            <a:off x="911424" y="5237943"/>
            <a:ext cx="3240360" cy="999369"/>
          </a:xfrm>
          <a:prstGeom prst="roundRect">
            <a:avLst/>
          </a:prstGeom>
          <a:solidFill>
            <a:schemeClr val="accent4">
              <a:lumMod val="20000"/>
              <a:lumOff val="80000"/>
            </a:schemeClr>
          </a:solidFill>
          <a:ln>
            <a:solidFill>
              <a:schemeClr val="tx2">
                <a:lumMod val="50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noProof="0" dirty="0">
                <a:solidFill>
                  <a:schemeClr val="accent1">
                    <a:lumMod val="50000"/>
                  </a:schemeClr>
                </a:solidFill>
                <a:latin typeface="+mj-lt"/>
              </a:rPr>
              <a:t>Beam loss / radiation source</a:t>
            </a:r>
          </a:p>
        </p:txBody>
      </p:sp>
      <p:sp>
        <p:nvSpPr>
          <p:cNvPr id="15" name="Rectangle: Rounded Corners 14">
            <a:extLst>
              <a:ext uri="{FF2B5EF4-FFF2-40B4-BE49-F238E27FC236}">
                <a16:creationId xmlns:a16="http://schemas.microsoft.com/office/drawing/2014/main" id="{3CC5B176-15B8-C33C-625D-DB01C97AE269}"/>
              </a:ext>
            </a:extLst>
          </p:cNvPr>
          <p:cNvSpPr/>
          <p:nvPr/>
        </p:nvSpPr>
        <p:spPr bwMode="auto">
          <a:xfrm>
            <a:off x="5555940" y="5237943"/>
            <a:ext cx="1728192" cy="999369"/>
          </a:xfrm>
          <a:prstGeom prst="roundRect">
            <a:avLst/>
          </a:prstGeom>
          <a:solidFill>
            <a:schemeClr val="accent4">
              <a:lumMod val="20000"/>
              <a:lumOff val="80000"/>
            </a:schemeClr>
          </a:solidFill>
          <a:ln>
            <a:solidFill>
              <a:schemeClr val="tx2">
                <a:lumMod val="50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noProof="0" dirty="0">
                <a:solidFill>
                  <a:schemeClr val="accent1">
                    <a:lumMod val="50000"/>
                  </a:schemeClr>
                </a:solidFill>
              </a:rPr>
              <a:t>MC simulation</a:t>
            </a:r>
          </a:p>
        </p:txBody>
      </p:sp>
      <p:sp>
        <p:nvSpPr>
          <p:cNvPr id="18" name="Rectangle: Rounded Corners 17">
            <a:extLst>
              <a:ext uri="{FF2B5EF4-FFF2-40B4-BE49-F238E27FC236}">
                <a16:creationId xmlns:a16="http://schemas.microsoft.com/office/drawing/2014/main" id="{17A7B707-AB53-4E21-F5B7-7B5039CF2B2E}"/>
              </a:ext>
            </a:extLst>
          </p:cNvPr>
          <p:cNvSpPr/>
          <p:nvPr/>
        </p:nvSpPr>
        <p:spPr bwMode="auto">
          <a:xfrm>
            <a:off x="8688288" y="5225417"/>
            <a:ext cx="3240360" cy="999369"/>
          </a:xfrm>
          <a:prstGeom prst="roundRect">
            <a:avLst/>
          </a:prstGeom>
          <a:solidFill>
            <a:schemeClr val="accent4">
              <a:lumMod val="20000"/>
              <a:lumOff val="80000"/>
            </a:schemeClr>
          </a:solidFill>
          <a:ln>
            <a:solidFill>
              <a:schemeClr val="tx2">
                <a:lumMod val="50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noProof="0" dirty="0">
                <a:solidFill>
                  <a:schemeClr val="accent1">
                    <a:lumMod val="50000"/>
                  </a:schemeClr>
                </a:solidFill>
              </a:rPr>
              <a:t>Mitigation strategy</a:t>
            </a:r>
          </a:p>
        </p:txBody>
      </p:sp>
      <p:cxnSp>
        <p:nvCxnSpPr>
          <p:cNvPr id="20" name="Straight Arrow Connector 19">
            <a:extLst>
              <a:ext uri="{FF2B5EF4-FFF2-40B4-BE49-F238E27FC236}">
                <a16:creationId xmlns:a16="http://schemas.microsoft.com/office/drawing/2014/main" id="{77D49038-9394-706C-DC92-EA37B7F31225}"/>
              </a:ext>
            </a:extLst>
          </p:cNvPr>
          <p:cNvCxnSpPr/>
          <p:nvPr/>
        </p:nvCxnSpPr>
        <p:spPr bwMode="auto">
          <a:xfrm>
            <a:off x="4151784" y="5737628"/>
            <a:ext cx="1404156"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2B5662BC-7186-66F3-06BC-1A3BEF0A66CC}"/>
              </a:ext>
            </a:extLst>
          </p:cNvPr>
          <p:cNvCxnSpPr/>
          <p:nvPr/>
        </p:nvCxnSpPr>
        <p:spPr bwMode="auto">
          <a:xfrm flipV="1">
            <a:off x="7284132" y="5725102"/>
            <a:ext cx="1404156" cy="12526"/>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pic>
        <p:nvPicPr>
          <p:cNvPr id="22" name="Content Placeholder 5">
            <a:extLst>
              <a:ext uri="{FF2B5EF4-FFF2-40B4-BE49-F238E27FC236}">
                <a16:creationId xmlns:a16="http://schemas.microsoft.com/office/drawing/2014/main" id="{BA290A83-2ECB-C9FF-5B54-20324623A0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0398309" y="4077073"/>
            <a:ext cx="661186" cy="661186"/>
          </a:xfrm>
          <a:prstGeom prst="rect">
            <a:avLst/>
          </a:prstGeom>
        </p:spPr>
      </p:pic>
    </p:spTree>
    <p:extLst>
      <p:ext uri="{BB962C8B-B14F-4D97-AF65-F5344CB8AC3E}">
        <p14:creationId xmlns:p14="http://schemas.microsoft.com/office/powerpoint/2010/main" val="21196554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6B6BA-BB94-C213-8F1C-D25E27B9CE49}"/>
              </a:ext>
            </a:extLst>
          </p:cNvPr>
          <p:cNvSpPr>
            <a:spLocks noGrp="1"/>
          </p:cNvSpPr>
          <p:nvPr>
            <p:ph type="title"/>
          </p:nvPr>
        </p:nvSpPr>
        <p:spPr/>
        <p:txBody>
          <a:bodyPr/>
          <a:lstStyle/>
          <a:p>
            <a:r>
              <a:rPr lang="en-US" noProof="0" dirty="0"/>
              <a:t>Beam-gas collisions in LHC</a:t>
            </a:r>
          </a:p>
        </p:txBody>
      </p:sp>
      <p:sp>
        <p:nvSpPr>
          <p:cNvPr id="3" name="Date Placeholder 2">
            <a:extLst>
              <a:ext uri="{FF2B5EF4-FFF2-40B4-BE49-F238E27FC236}">
                <a16:creationId xmlns:a16="http://schemas.microsoft.com/office/drawing/2014/main" id="{5831BAA0-8661-270F-7388-7CA9B6A7856E}"/>
              </a:ext>
            </a:extLst>
          </p:cNvPr>
          <p:cNvSpPr>
            <a:spLocks noGrp="1"/>
          </p:cNvSpPr>
          <p:nvPr>
            <p:ph type="dt" sz="half" idx="10"/>
          </p:nvPr>
        </p:nvSpPr>
        <p:spPr/>
        <p:txBody>
          <a:bodyPr/>
          <a:lstStyle/>
          <a:p>
            <a:pPr>
              <a:defRPr/>
            </a:pPr>
            <a:r>
              <a:rPr lang="en-US" noProof="0" dirty="0"/>
              <a:t>04/05/2026</a:t>
            </a:r>
          </a:p>
        </p:txBody>
      </p:sp>
      <p:sp>
        <p:nvSpPr>
          <p:cNvPr id="4" name="Footer Placeholder 3">
            <a:extLst>
              <a:ext uri="{FF2B5EF4-FFF2-40B4-BE49-F238E27FC236}">
                <a16:creationId xmlns:a16="http://schemas.microsoft.com/office/drawing/2014/main" id="{C944733B-3EBE-8DC1-8A95-5452BDD9CF84}"/>
              </a:ext>
            </a:extLst>
          </p:cNvPr>
          <p:cNvSpPr>
            <a:spLocks noGrp="1"/>
          </p:cNvSpPr>
          <p:nvPr>
            <p:ph type="ftr" sz="quarter" idx="11"/>
          </p:nvPr>
        </p:nvSpPr>
        <p:spPr/>
        <p:txBody>
          <a:bodyPr/>
          <a:lstStyle/>
          <a:p>
            <a:pPr>
              <a:defRPr/>
            </a:pPr>
            <a:r>
              <a:rPr lang="en-US" noProof="0" dirty="0"/>
              <a:t>D. Calzolari</a:t>
            </a:r>
          </a:p>
        </p:txBody>
      </p:sp>
      <p:sp>
        <p:nvSpPr>
          <p:cNvPr id="5" name="Slide Number Placeholder 4">
            <a:extLst>
              <a:ext uri="{FF2B5EF4-FFF2-40B4-BE49-F238E27FC236}">
                <a16:creationId xmlns:a16="http://schemas.microsoft.com/office/drawing/2014/main" id="{68A86761-AB6B-96DF-35CD-7AD59C645029}"/>
              </a:ext>
            </a:extLst>
          </p:cNvPr>
          <p:cNvSpPr>
            <a:spLocks noGrp="1"/>
          </p:cNvSpPr>
          <p:nvPr>
            <p:ph type="sldNum" sz="quarter" idx="12"/>
          </p:nvPr>
        </p:nvSpPr>
        <p:spPr/>
        <p:txBody>
          <a:bodyPr/>
          <a:lstStyle/>
          <a:p>
            <a:pPr>
              <a:defRPr/>
            </a:pPr>
            <a:fld id="{8D6C380F-326D-3C40-9EE7-7FBAB0953422}" type="slidenum">
              <a:rPr lang="en-US" noProof="0" smtClean="0"/>
              <a:t>59</a:t>
            </a:fld>
            <a:endParaRPr lang="en-US" noProof="0" dirty="0"/>
          </a:p>
        </p:txBody>
      </p:sp>
      <p:grpSp>
        <p:nvGrpSpPr>
          <p:cNvPr id="7" name="Group 6">
            <a:extLst>
              <a:ext uri="{FF2B5EF4-FFF2-40B4-BE49-F238E27FC236}">
                <a16:creationId xmlns:a16="http://schemas.microsoft.com/office/drawing/2014/main" id="{03677856-9D6B-C3E1-CD81-84CD2EA1C6E0}"/>
              </a:ext>
            </a:extLst>
          </p:cNvPr>
          <p:cNvGrpSpPr/>
          <p:nvPr/>
        </p:nvGrpSpPr>
        <p:grpSpPr>
          <a:xfrm>
            <a:off x="6146642" y="1151233"/>
            <a:ext cx="5921841" cy="2260696"/>
            <a:chOff x="6207651" y="1161211"/>
            <a:chExt cx="5921841" cy="2260696"/>
          </a:xfrm>
        </p:grpSpPr>
        <p:pic>
          <p:nvPicPr>
            <p:cNvPr id="8" name="Picture 7">
              <a:extLst>
                <a:ext uri="{FF2B5EF4-FFF2-40B4-BE49-F238E27FC236}">
                  <a16:creationId xmlns:a16="http://schemas.microsoft.com/office/drawing/2014/main" id="{F7037DCE-2A65-1BAC-D21F-BCA548E5E1C3}"/>
                </a:ext>
              </a:extLst>
            </p:cNvPr>
            <p:cNvPicPr>
              <a:picLocks noChangeAspect="1"/>
            </p:cNvPicPr>
            <p:nvPr/>
          </p:nvPicPr>
          <p:blipFill>
            <a:blip r:embed="rId2"/>
            <a:stretch>
              <a:fillRect/>
            </a:stretch>
          </p:blipFill>
          <p:spPr bwMode="auto">
            <a:xfrm>
              <a:off x="6290291" y="1161211"/>
              <a:ext cx="5839201" cy="2260696"/>
            </a:xfrm>
            <a:prstGeom prst="rect">
              <a:avLst/>
            </a:prstGeom>
          </p:spPr>
        </p:pic>
        <p:sp>
          <p:nvSpPr>
            <p:cNvPr id="9" name="Rectangle 8">
              <a:extLst>
                <a:ext uri="{FF2B5EF4-FFF2-40B4-BE49-F238E27FC236}">
                  <a16:creationId xmlns:a16="http://schemas.microsoft.com/office/drawing/2014/main" id="{A901F476-65E6-D2D7-89A0-539AFBA131D1}"/>
                </a:ext>
              </a:extLst>
            </p:cNvPr>
            <p:cNvSpPr/>
            <p:nvPr/>
          </p:nvSpPr>
          <p:spPr bwMode="auto">
            <a:xfrm>
              <a:off x="6207651" y="2091972"/>
              <a:ext cx="584868" cy="25865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455D1C8E-643E-C56B-1C3B-4D704D7A9CEA}"/>
                </a:ext>
              </a:extLst>
            </p:cNvPr>
            <p:cNvSpPr/>
            <p:nvPr/>
          </p:nvSpPr>
          <p:spPr bwMode="auto">
            <a:xfrm>
              <a:off x="8048822" y="2259728"/>
              <a:ext cx="1452976" cy="25865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dirty="0"/>
            </a:p>
          </p:txBody>
        </p:sp>
      </p:grpSp>
      <p:grpSp>
        <p:nvGrpSpPr>
          <p:cNvPr id="11" name="Group 10">
            <a:extLst>
              <a:ext uri="{FF2B5EF4-FFF2-40B4-BE49-F238E27FC236}">
                <a16:creationId xmlns:a16="http://schemas.microsoft.com/office/drawing/2014/main" id="{AE486597-6942-2383-5DB2-ABC8EAF54981}"/>
              </a:ext>
            </a:extLst>
          </p:cNvPr>
          <p:cNvGrpSpPr/>
          <p:nvPr/>
        </p:nvGrpSpPr>
        <p:grpSpPr>
          <a:xfrm>
            <a:off x="6388194" y="2443785"/>
            <a:ext cx="2527110" cy="1373332"/>
            <a:chOff x="7007165" y="3448987"/>
            <a:chExt cx="5439837" cy="2611127"/>
          </a:xfrm>
        </p:grpSpPr>
        <p:grpSp>
          <p:nvGrpSpPr>
            <p:cNvPr id="12" name="Group 11">
              <a:extLst>
                <a:ext uri="{FF2B5EF4-FFF2-40B4-BE49-F238E27FC236}">
                  <a16:creationId xmlns:a16="http://schemas.microsoft.com/office/drawing/2014/main" id="{2F96E8F0-0C74-7AC8-D168-F2AD4FF22AA9}"/>
                </a:ext>
              </a:extLst>
            </p:cNvPr>
            <p:cNvGrpSpPr/>
            <p:nvPr/>
          </p:nvGrpSpPr>
          <p:grpSpPr>
            <a:xfrm>
              <a:off x="7007165" y="3448987"/>
              <a:ext cx="5439837" cy="2611127"/>
              <a:chOff x="6744072" y="1240755"/>
              <a:chExt cx="5439837" cy="2611127"/>
            </a:xfrm>
          </p:grpSpPr>
          <p:grpSp>
            <p:nvGrpSpPr>
              <p:cNvPr id="14" name="Group 13">
                <a:extLst>
                  <a:ext uri="{FF2B5EF4-FFF2-40B4-BE49-F238E27FC236}">
                    <a16:creationId xmlns:a16="http://schemas.microsoft.com/office/drawing/2014/main" id="{81D06062-3BB2-45EF-D640-6A5DF792F757}"/>
                  </a:ext>
                </a:extLst>
              </p:cNvPr>
              <p:cNvGrpSpPr/>
              <p:nvPr/>
            </p:nvGrpSpPr>
            <p:grpSpPr>
              <a:xfrm>
                <a:off x="6744072" y="1240755"/>
                <a:ext cx="5129830" cy="2611127"/>
                <a:chOff x="6744072" y="1240755"/>
                <a:chExt cx="5129830" cy="2611127"/>
              </a:xfrm>
            </p:grpSpPr>
            <p:grpSp>
              <p:nvGrpSpPr>
                <p:cNvPr id="16" name="Group 15">
                  <a:extLst>
                    <a:ext uri="{FF2B5EF4-FFF2-40B4-BE49-F238E27FC236}">
                      <a16:creationId xmlns:a16="http://schemas.microsoft.com/office/drawing/2014/main" id="{071DE215-BF59-39CF-6A4B-C00F226FF445}"/>
                    </a:ext>
                  </a:extLst>
                </p:cNvPr>
                <p:cNvGrpSpPr/>
                <p:nvPr/>
              </p:nvGrpSpPr>
              <p:grpSpPr>
                <a:xfrm>
                  <a:off x="6816080" y="1240755"/>
                  <a:ext cx="5057822" cy="2611127"/>
                  <a:chOff x="6659191" y="1295957"/>
                  <a:chExt cx="5057822" cy="2611127"/>
                </a:xfrm>
              </p:grpSpPr>
              <p:grpSp>
                <p:nvGrpSpPr>
                  <p:cNvPr id="18" name="Group 17">
                    <a:extLst>
                      <a:ext uri="{FF2B5EF4-FFF2-40B4-BE49-F238E27FC236}">
                        <a16:creationId xmlns:a16="http://schemas.microsoft.com/office/drawing/2014/main" id="{304DABFC-B8DF-0FD5-FF93-22815B3D09A3}"/>
                      </a:ext>
                    </a:extLst>
                  </p:cNvPr>
                  <p:cNvGrpSpPr/>
                  <p:nvPr/>
                </p:nvGrpSpPr>
                <p:grpSpPr>
                  <a:xfrm>
                    <a:off x="6659191" y="1295957"/>
                    <a:ext cx="5057822" cy="2611127"/>
                    <a:chOff x="6676253" y="1268760"/>
                    <a:chExt cx="5057822" cy="2611127"/>
                  </a:xfrm>
                </p:grpSpPr>
                <p:sp>
                  <p:nvSpPr>
                    <p:cNvPr id="33" name="Rectangle">
                      <a:extLst>
                        <a:ext uri="{FF2B5EF4-FFF2-40B4-BE49-F238E27FC236}">
                          <a16:creationId xmlns:a16="http://schemas.microsoft.com/office/drawing/2014/main" id="{992668D9-EEE3-7718-546E-28C3CD33A794}"/>
                        </a:ext>
                      </a:extLst>
                    </p:cNvPr>
                    <p:cNvSpPr/>
                    <p:nvPr/>
                  </p:nvSpPr>
                  <p:spPr>
                    <a:xfrm>
                      <a:off x="6683174" y="2337222"/>
                      <a:ext cx="4705270" cy="881879"/>
                    </a:xfrm>
                    <a:prstGeom prst="rect">
                      <a:avLst/>
                    </a:prstGeom>
                    <a:solidFill>
                      <a:srgbClr val="DDDDDD"/>
                    </a:solidFill>
                    <a:ln w="12700" cap="flat">
                      <a:solidFill>
                        <a:srgbClr val="DDDDDD"/>
                      </a:solidFill>
                      <a:prstDash val="solid"/>
                      <a:miter lim="800000"/>
                    </a:ln>
                    <a:effectLst/>
                  </p:spPr>
                  <p:txBody>
                    <a:bodyPr wrap="square" lIns="45719" tIns="45719" rIns="45719" bIns="45719" numCol="1" anchor="ctr">
                      <a:noAutofit/>
                    </a:bodyPr>
                    <a:lstStyle/>
                    <a:p>
                      <a:endParaRPr lang="en-US" noProof="0" dirty="0"/>
                    </a:p>
                  </p:txBody>
                </p:sp>
                <p:grpSp>
                  <p:nvGrpSpPr>
                    <p:cNvPr id="34" name="Group 33">
                      <a:extLst>
                        <a:ext uri="{FF2B5EF4-FFF2-40B4-BE49-F238E27FC236}">
                          <a16:creationId xmlns:a16="http://schemas.microsoft.com/office/drawing/2014/main" id="{25B95D6E-7F24-31D4-55FB-EC042B326721}"/>
                        </a:ext>
                      </a:extLst>
                    </p:cNvPr>
                    <p:cNvGrpSpPr/>
                    <p:nvPr/>
                  </p:nvGrpSpPr>
                  <p:grpSpPr>
                    <a:xfrm>
                      <a:off x="6676253" y="1268760"/>
                      <a:ext cx="5057822" cy="2611127"/>
                      <a:chOff x="6676253" y="1268760"/>
                      <a:chExt cx="5057822" cy="2611127"/>
                    </a:xfrm>
                  </p:grpSpPr>
                  <p:sp>
                    <p:nvSpPr>
                      <p:cNvPr id="35" name="Line">
                        <a:extLst>
                          <a:ext uri="{FF2B5EF4-FFF2-40B4-BE49-F238E27FC236}">
                            <a16:creationId xmlns:a16="http://schemas.microsoft.com/office/drawing/2014/main" id="{1A02D91F-649F-CE00-226B-3418E74C8F94}"/>
                          </a:ext>
                        </a:extLst>
                      </p:cNvPr>
                      <p:cNvSpPr/>
                      <p:nvPr/>
                    </p:nvSpPr>
                    <p:spPr>
                      <a:xfrm>
                        <a:off x="6677432" y="2326141"/>
                        <a:ext cx="4719113" cy="0"/>
                      </a:xfrm>
                      <a:prstGeom prst="line">
                        <a:avLst/>
                      </a:prstGeom>
                      <a:noFill/>
                      <a:ln w="38100" cap="flat">
                        <a:solidFill>
                          <a:schemeClr val="tx2"/>
                        </a:solidFill>
                        <a:prstDash val="solid"/>
                        <a:miter lim="800000"/>
                      </a:ln>
                      <a:effectLst/>
                    </p:spPr>
                    <p:txBody>
                      <a:bodyPr wrap="square" lIns="45719" tIns="45719" rIns="45719" bIns="45719" numCol="1" anchor="t">
                        <a:noAutofit/>
                      </a:bodyPr>
                      <a:lstStyle/>
                      <a:p>
                        <a:endParaRPr lang="en-US" noProof="0" dirty="0"/>
                      </a:p>
                    </p:txBody>
                  </p:sp>
                  <p:sp>
                    <p:nvSpPr>
                      <p:cNvPr id="36" name="Line">
                        <a:extLst>
                          <a:ext uri="{FF2B5EF4-FFF2-40B4-BE49-F238E27FC236}">
                            <a16:creationId xmlns:a16="http://schemas.microsoft.com/office/drawing/2014/main" id="{E4DF0718-537D-3FEF-425C-7A9AF1458DD2}"/>
                          </a:ext>
                        </a:extLst>
                      </p:cNvPr>
                      <p:cNvSpPr/>
                      <p:nvPr/>
                    </p:nvSpPr>
                    <p:spPr>
                      <a:xfrm>
                        <a:off x="6676253" y="3226756"/>
                        <a:ext cx="4719112" cy="1"/>
                      </a:xfrm>
                      <a:prstGeom prst="line">
                        <a:avLst/>
                      </a:prstGeom>
                      <a:noFill/>
                      <a:ln w="38100" cap="flat">
                        <a:solidFill>
                          <a:schemeClr val="tx2"/>
                        </a:solidFill>
                        <a:prstDash val="solid"/>
                        <a:miter lim="800000"/>
                      </a:ln>
                      <a:effectLst/>
                    </p:spPr>
                    <p:txBody>
                      <a:bodyPr wrap="square" lIns="45719" tIns="45719" rIns="45719" bIns="45719" numCol="1" anchor="t">
                        <a:noAutofit/>
                      </a:bodyPr>
                      <a:lstStyle/>
                      <a:p>
                        <a:endParaRPr lang="en-US" noProof="0" dirty="0"/>
                      </a:p>
                    </p:txBody>
                  </p:sp>
                  <p:sp>
                    <p:nvSpPr>
                      <p:cNvPr id="37" name="Arrow">
                        <a:extLst>
                          <a:ext uri="{FF2B5EF4-FFF2-40B4-BE49-F238E27FC236}">
                            <a16:creationId xmlns:a16="http://schemas.microsoft.com/office/drawing/2014/main" id="{A2AD7431-7CEE-85DF-D140-480DFEA6493E}"/>
                          </a:ext>
                        </a:extLst>
                      </p:cNvPr>
                      <p:cNvSpPr/>
                      <p:nvPr/>
                    </p:nvSpPr>
                    <p:spPr>
                      <a:xfrm>
                        <a:off x="6684868" y="2457547"/>
                        <a:ext cx="4690439" cy="604903"/>
                      </a:xfrm>
                      <a:prstGeom prst="rightArrow">
                        <a:avLst>
                          <a:gd name="adj1" fmla="val 65129"/>
                          <a:gd name="adj2" fmla="val 132030"/>
                        </a:avLst>
                      </a:prstGeom>
                      <a:solidFill>
                        <a:schemeClr val="accent5">
                          <a:lumMod val="40000"/>
                          <a:lumOff val="60000"/>
                        </a:schemeClr>
                      </a:solidFill>
                      <a:ln w="12700" cap="flat">
                        <a:solidFill>
                          <a:schemeClr val="accent5">
                            <a:lumMod val="40000"/>
                            <a:lumOff val="60000"/>
                          </a:schemeClr>
                        </a:solidFill>
                        <a:prstDash val="solid"/>
                        <a:miter lim="800000"/>
                      </a:ln>
                      <a:effectLst/>
                    </p:spPr>
                    <p:txBody>
                      <a:bodyPr wrap="square" lIns="45719" tIns="45719" rIns="45719" bIns="45719" numCol="1" anchor="ctr">
                        <a:noAutofit/>
                      </a:bodyPr>
                      <a:lstStyle/>
                      <a:p>
                        <a:endParaRPr lang="en-US" noProof="0" dirty="0"/>
                      </a:p>
                    </p:txBody>
                  </p:sp>
                  <p:sp>
                    <p:nvSpPr>
                      <p:cNvPr id="38" name="Line">
                        <a:extLst>
                          <a:ext uri="{FF2B5EF4-FFF2-40B4-BE49-F238E27FC236}">
                            <a16:creationId xmlns:a16="http://schemas.microsoft.com/office/drawing/2014/main" id="{8B613383-CD11-FE2E-91FB-237B3A32F205}"/>
                          </a:ext>
                        </a:extLst>
                      </p:cNvPr>
                      <p:cNvSpPr/>
                      <p:nvPr/>
                    </p:nvSpPr>
                    <p:spPr>
                      <a:xfrm flipV="1">
                        <a:off x="8837554" y="1294160"/>
                        <a:ext cx="1270002" cy="1270001"/>
                      </a:xfrm>
                      <a:prstGeom prst="line">
                        <a:avLst/>
                      </a:prstGeom>
                      <a:noFill/>
                      <a:ln w="25400" cap="flat">
                        <a:solidFill>
                          <a:schemeClr val="accent2">
                            <a:lumOff val="21960"/>
                          </a:schemeClr>
                        </a:solidFill>
                        <a:prstDash val="solid"/>
                        <a:miter lim="800000"/>
                      </a:ln>
                      <a:effectLst/>
                    </p:spPr>
                    <p:txBody>
                      <a:bodyPr wrap="square" lIns="45719" tIns="45719" rIns="45719" bIns="45719" numCol="1" anchor="t">
                        <a:noAutofit/>
                      </a:bodyPr>
                      <a:lstStyle/>
                      <a:p>
                        <a:endParaRPr lang="en-US" noProof="0" dirty="0"/>
                      </a:p>
                    </p:txBody>
                  </p:sp>
                  <p:sp>
                    <p:nvSpPr>
                      <p:cNvPr id="39" name="Line">
                        <a:extLst>
                          <a:ext uri="{FF2B5EF4-FFF2-40B4-BE49-F238E27FC236}">
                            <a16:creationId xmlns:a16="http://schemas.microsoft.com/office/drawing/2014/main" id="{588832F6-5650-19AC-627F-DEF93ACCAF35}"/>
                          </a:ext>
                        </a:extLst>
                      </p:cNvPr>
                      <p:cNvSpPr/>
                      <p:nvPr/>
                    </p:nvSpPr>
                    <p:spPr>
                      <a:xfrm>
                        <a:off x="8684703" y="2815540"/>
                        <a:ext cx="1575705" cy="810149"/>
                      </a:xfrm>
                      <a:prstGeom prst="line">
                        <a:avLst/>
                      </a:prstGeom>
                      <a:noFill/>
                      <a:ln w="25400" cap="flat">
                        <a:solidFill>
                          <a:schemeClr val="accent2">
                            <a:lumOff val="21960"/>
                          </a:schemeClr>
                        </a:solidFill>
                        <a:prstDash val="solid"/>
                        <a:miter lim="800000"/>
                      </a:ln>
                      <a:effectLst/>
                    </p:spPr>
                    <p:txBody>
                      <a:bodyPr wrap="square" lIns="45719" tIns="45719" rIns="45719" bIns="45719" numCol="1" anchor="t">
                        <a:noAutofit/>
                      </a:bodyPr>
                      <a:lstStyle/>
                      <a:p>
                        <a:endParaRPr lang="en-US" noProof="0" dirty="0"/>
                      </a:p>
                    </p:txBody>
                  </p:sp>
                  <p:sp>
                    <p:nvSpPr>
                      <p:cNvPr id="40" name="Line">
                        <a:extLst>
                          <a:ext uri="{FF2B5EF4-FFF2-40B4-BE49-F238E27FC236}">
                            <a16:creationId xmlns:a16="http://schemas.microsoft.com/office/drawing/2014/main" id="{D522B7AB-2447-E6D3-4F9E-E222164B3A28}"/>
                          </a:ext>
                        </a:extLst>
                      </p:cNvPr>
                      <p:cNvSpPr/>
                      <p:nvPr/>
                    </p:nvSpPr>
                    <p:spPr>
                      <a:xfrm>
                        <a:off x="9368558" y="2824034"/>
                        <a:ext cx="1496329" cy="1055853"/>
                      </a:xfrm>
                      <a:prstGeom prst="line">
                        <a:avLst/>
                      </a:prstGeom>
                      <a:noFill/>
                      <a:ln w="25400" cap="flat">
                        <a:solidFill>
                          <a:schemeClr val="accent2">
                            <a:lumOff val="21960"/>
                          </a:schemeClr>
                        </a:solidFill>
                        <a:prstDash val="solid"/>
                        <a:miter lim="800000"/>
                      </a:ln>
                      <a:effectLst/>
                    </p:spPr>
                    <p:txBody>
                      <a:bodyPr wrap="square" lIns="45719" tIns="45719" rIns="45719" bIns="45719" numCol="1" anchor="t">
                        <a:noAutofit/>
                      </a:bodyPr>
                      <a:lstStyle/>
                      <a:p>
                        <a:endParaRPr lang="en-US" noProof="0" dirty="0"/>
                      </a:p>
                    </p:txBody>
                  </p:sp>
                  <p:sp>
                    <p:nvSpPr>
                      <p:cNvPr id="41" name="Line">
                        <a:extLst>
                          <a:ext uri="{FF2B5EF4-FFF2-40B4-BE49-F238E27FC236}">
                            <a16:creationId xmlns:a16="http://schemas.microsoft.com/office/drawing/2014/main" id="{311D3C5F-DA73-56AD-C8E2-51C49F01E0ED}"/>
                          </a:ext>
                        </a:extLst>
                      </p:cNvPr>
                      <p:cNvSpPr/>
                      <p:nvPr/>
                    </p:nvSpPr>
                    <p:spPr>
                      <a:xfrm flipV="1">
                        <a:off x="9570622" y="1268760"/>
                        <a:ext cx="840082" cy="1320802"/>
                      </a:xfrm>
                      <a:prstGeom prst="line">
                        <a:avLst/>
                      </a:prstGeom>
                      <a:noFill/>
                      <a:ln w="25400" cap="flat">
                        <a:solidFill>
                          <a:schemeClr val="accent2">
                            <a:lumOff val="21960"/>
                          </a:schemeClr>
                        </a:solidFill>
                        <a:prstDash val="solid"/>
                        <a:miter lim="800000"/>
                      </a:ln>
                      <a:effectLst/>
                    </p:spPr>
                    <p:txBody>
                      <a:bodyPr wrap="square" lIns="45719" tIns="45719" rIns="45719" bIns="45719" numCol="1" anchor="t">
                        <a:noAutofit/>
                      </a:bodyPr>
                      <a:lstStyle/>
                      <a:p>
                        <a:endParaRPr lang="en-US" noProof="0" dirty="0"/>
                      </a:p>
                    </p:txBody>
                  </p:sp>
                  <p:sp>
                    <p:nvSpPr>
                      <p:cNvPr id="42" name="Line">
                        <a:extLst>
                          <a:ext uri="{FF2B5EF4-FFF2-40B4-BE49-F238E27FC236}">
                            <a16:creationId xmlns:a16="http://schemas.microsoft.com/office/drawing/2014/main" id="{244923AF-1E6C-9FAE-D5DF-231FC5BA1841}"/>
                          </a:ext>
                        </a:extLst>
                      </p:cNvPr>
                      <p:cNvSpPr/>
                      <p:nvPr/>
                    </p:nvSpPr>
                    <p:spPr>
                      <a:xfrm flipV="1">
                        <a:off x="9608722" y="2025549"/>
                        <a:ext cx="1041402" cy="614813"/>
                      </a:xfrm>
                      <a:prstGeom prst="line">
                        <a:avLst/>
                      </a:prstGeom>
                      <a:noFill/>
                      <a:ln w="25400" cap="flat">
                        <a:solidFill>
                          <a:schemeClr val="accent2">
                            <a:lumOff val="21960"/>
                          </a:schemeClr>
                        </a:solidFill>
                        <a:prstDash val="solid"/>
                        <a:miter lim="800000"/>
                      </a:ln>
                      <a:effectLst/>
                    </p:spPr>
                    <p:txBody>
                      <a:bodyPr wrap="square" lIns="45719" tIns="45719" rIns="45719" bIns="45719" numCol="1" anchor="t">
                        <a:noAutofit/>
                      </a:bodyPr>
                      <a:lstStyle/>
                      <a:p>
                        <a:endParaRPr lang="en-US" noProof="0" dirty="0"/>
                      </a:p>
                    </p:txBody>
                  </p:sp>
                  <p:sp>
                    <p:nvSpPr>
                      <p:cNvPr id="43" name="beam">
                        <a:extLst>
                          <a:ext uri="{FF2B5EF4-FFF2-40B4-BE49-F238E27FC236}">
                            <a16:creationId xmlns:a16="http://schemas.microsoft.com/office/drawing/2014/main" id="{D3B83C5D-8915-4350-A4C7-17939FFAF8FA}"/>
                          </a:ext>
                        </a:extLst>
                      </p:cNvPr>
                      <p:cNvSpPr/>
                      <p:nvPr/>
                    </p:nvSpPr>
                    <p:spPr>
                      <a:xfrm>
                        <a:off x="6721935" y="2633689"/>
                        <a:ext cx="615319" cy="43329"/>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b="1">
                            <a:solidFill>
                              <a:schemeClr val="accent2">
                                <a:satOff val="-18194"/>
                                <a:lumOff val="-11215"/>
                              </a:schemeClr>
                            </a:solidFill>
                          </a:defRPr>
                        </a:lvl1pPr>
                      </a:lstStyle>
                      <a:p>
                        <a:endParaRPr lang="en-US" noProof="0" dirty="0"/>
                      </a:p>
                    </p:txBody>
                  </p:sp>
                  <p:sp>
                    <p:nvSpPr>
                      <p:cNvPr id="44" name="gas">
                        <a:extLst>
                          <a:ext uri="{FF2B5EF4-FFF2-40B4-BE49-F238E27FC236}">
                            <a16:creationId xmlns:a16="http://schemas.microsoft.com/office/drawing/2014/main" id="{5B3D2CB0-77B5-299E-0A43-9D5E2327FF1F}"/>
                          </a:ext>
                        </a:extLst>
                      </p:cNvPr>
                      <p:cNvSpPr/>
                      <p:nvPr/>
                    </p:nvSpPr>
                    <p:spPr>
                      <a:xfrm>
                        <a:off x="8353796" y="2811311"/>
                        <a:ext cx="430587" cy="336095"/>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b="1">
                            <a:solidFill>
                              <a:schemeClr val="accent1">
                                <a:satOff val="-3547"/>
                                <a:lumOff val="-10352"/>
                              </a:schemeClr>
                            </a:solidFill>
                          </a:defRPr>
                        </a:lvl1pPr>
                      </a:lstStyle>
                      <a:p>
                        <a:endParaRPr lang="en-US" noProof="0" dirty="0"/>
                      </a:p>
                    </p:txBody>
                  </p:sp>
                  <p:sp>
                    <p:nvSpPr>
                      <p:cNvPr id="45" name="scattered particles">
                        <a:extLst>
                          <a:ext uri="{FF2B5EF4-FFF2-40B4-BE49-F238E27FC236}">
                            <a16:creationId xmlns:a16="http://schemas.microsoft.com/office/drawing/2014/main" id="{CBB1F21C-16AF-FC5C-ADD8-153C02DA1242}"/>
                          </a:ext>
                        </a:extLst>
                      </p:cNvPr>
                      <p:cNvSpPr/>
                      <p:nvPr/>
                    </p:nvSpPr>
                    <p:spPr>
                      <a:xfrm>
                        <a:off x="10464073" y="1293142"/>
                        <a:ext cx="1270002" cy="1270002"/>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pPr>
                          <a:defRPr b="1">
                            <a:solidFill>
                              <a:schemeClr val="accent2">
                                <a:satOff val="-18194"/>
                                <a:lumOff val="-11215"/>
                              </a:schemeClr>
                            </a:solidFill>
                          </a:defRPr>
                        </a:pPr>
                        <a:endParaRPr lang="en-US" noProof="0" dirty="0"/>
                      </a:p>
                    </p:txBody>
                  </p:sp>
                </p:grpSp>
              </p:grpSp>
              <p:grpSp>
                <p:nvGrpSpPr>
                  <p:cNvPr id="19" name="Group">
                    <a:extLst>
                      <a:ext uri="{FF2B5EF4-FFF2-40B4-BE49-F238E27FC236}">
                        <a16:creationId xmlns:a16="http://schemas.microsoft.com/office/drawing/2014/main" id="{0E139581-C36E-A12E-AFAC-4235D372D3B4}"/>
                      </a:ext>
                    </a:extLst>
                  </p:cNvPr>
                  <p:cNvGrpSpPr/>
                  <p:nvPr/>
                </p:nvGrpSpPr>
                <p:grpSpPr>
                  <a:xfrm>
                    <a:off x="8609822" y="2438018"/>
                    <a:ext cx="989566" cy="643961"/>
                    <a:chOff x="0" y="0"/>
                    <a:chExt cx="989563" cy="643959"/>
                  </a:xfrm>
                </p:grpSpPr>
                <p:sp>
                  <p:nvSpPr>
                    <p:cNvPr id="20" name="Oval">
                      <a:extLst>
                        <a:ext uri="{FF2B5EF4-FFF2-40B4-BE49-F238E27FC236}">
                          <a16:creationId xmlns:a16="http://schemas.microsoft.com/office/drawing/2014/main" id="{7D1FA831-571C-2A78-44EC-BDC8FC231095}"/>
                        </a:ext>
                      </a:extLst>
                    </p:cNvPr>
                    <p:cNvSpPr/>
                    <p:nvPr/>
                  </p:nvSpPr>
                  <p:spPr>
                    <a:xfrm>
                      <a:off x="920351" y="166110"/>
                      <a:ext cx="69213" cy="68786"/>
                    </a:xfrm>
                    <a:prstGeom prst="ellipse">
                      <a:avLst/>
                    </a:prstGeom>
                    <a:noFill/>
                    <a:ln w="25400" cap="flat">
                      <a:solidFill>
                        <a:schemeClr val="accent1"/>
                      </a:solidFill>
                      <a:prstDash val="solid"/>
                      <a:miter lim="800000"/>
                    </a:ln>
                    <a:effectLst/>
                  </p:spPr>
                  <p:txBody>
                    <a:bodyPr wrap="square" lIns="45719" tIns="45719" rIns="45719" bIns="45719" numCol="1" anchor="ctr">
                      <a:noAutofit/>
                    </a:bodyPr>
                    <a:lstStyle/>
                    <a:p>
                      <a:endParaRPr lang="en-US" noProof="0" dirty="0"/>
                    </a:p>
                  </p:txBody>
                </p:sp>
                <p:sp>
                  <p:nvSpPr>
                    <p:cNvPr id="21" name="Oval">
                      <a:extLst>
                        <a:ext uri="{FF2B5EF4-FFF2-40B4-BE49-F238E27FC236}">
                          <a16:creationId xmlns:a16="http://schemas.microsoft.com/office/drawing/2014/main" id="{B96E14A5-6A8B-77EA-9CF2-4B6AE3AAA45D}"/>
                        </a:ext>
                      </a:extLst>
                    </p:cNvPr>
                    <p:cNvSpPr/>
                    <p:nvPr/>
                  </p:nvSpPr>
                  <p:spPr>
                    <a:xfrm>
                      <a:off x="684979" y="0"/>
                      <a:ext cx="69214" cy="68785"/>
                    </a:xfrm>
                    <a:prstGeom prst="ellipse">
                      <a:avLst/>
                    </a:prstGeom>
                    <a:noFill/>
                    <a:ln w="25400" cap="flat">
                      <a:solidFill>
                        <a:schemeClr val="accent1"/>
                      </a:solidFill>
                      <a:prstDash val="solid"/>
                      <a:miter lim="800000"/>
                    </a:ln>
                    <a:effectLst/>
                  </p:spPr>
                  <p:txBody>
                    <a:bodyPr wrap="square" lIns="45719" tIns="45719" rIns="45719" bIns="45719" numCol="1" anchor="ctr">
                      <a:noAutofit/>
                    </a:bodyPr>
                    <a:lstStyle/>
                    <a:p>
                      <a:endParaRPr lang="en-US" noProof="0" dirty="0"/>
                    </a:p>
                  </p:txBody>
                </p:sp>
                <p:sp>
                  <p:nvSpPr>
                    <p:cNvPr id="22" name="Oval">
                      <a:extLst>
                        <a:ext uri="{FF2B5EF4-FFF2-40B4-BE49-F238E27FC236}">
                          <a16:creationId xmlns:a16="http://schemas.microsoft.com/office/drawing/2014/main" id="{2B6CAFCA-B090-17E3-9C67-010CD9024086}"/>
                        </a:ext>
                      </a:extLst>
                    </p:cNvPr>
                    <p:cNvSpPr/>
                    <p:nvPr/>
                  </p:nvSpPr>
                  <p:spPr>
                    <a:xfrm>
                      <a:off x="684979" y="354693"/>
                      <a:ext cx="69214" cy="68785"/>
                    </a:xfrm>
                    <a:prstGeom prst="ellipse">
                      <a:avLst/>
                    </a:prstGeom>
                    <a:noFill/>
                    <a:ln w="25400" cap="flat">
                      <a:solidFill>
                        <a:schemeClr val="accent1"/>
                      </a:solidFill>
                      <a:prstDash val="solid"/>
                      <a:miter lim="800000"/>
                    </a:ln>
                    <a:effectLst/>
                  </p:spPr>
                  <p:txBody>
                    <a:bodyPr wrap="square" lIns="45719" tIns="45719" rIns="45719" bIns="45719" numCol="1" anchor="ctr">
                      <a:noAutofit/>
                    </a:bodyPr>
                    <a:lstStyle/>
                    <a:p>
                      <a:endParaRPr lang="en-US" noProof="0" dirty="0"/>
                    </a:p>
                  </p:txBody>
                </p:sp>
                <p:sp>
                  <p:nvSpPr>
                    <p:cNvPr id="23" name="Oval">
                      <a:extLst>
                        <a:ext uri="{FF2B5EF4-FFF2-40B4-BE49-F238E27FC236}">
                          <a16:creationId xmlns:a16="http://schemas.microsoft.com/office/drawing/2014/main" id="{EDC232BF-AFD3-4249-498B-ACA007D5D91B}"/>
                        </a:ext>
                      </a:extLst>
                    </p:cNvPr>
                    <p:cNvSpPr/>
                    <p:nvPr/>
                  </p:nvSpPr>
                  <p:spPr>
                    <a:xfrm>
                      <a:off x="578278" y="166110"/>
                      <a:ext cx="69213" cy="68786"/>
                    </a:xfrm>
                    <a:prstGeom prst="ellipse">
                      <a:avLst/>
                    </a:prstGeom>
                    <a:noFill/>
                    <a:ln w="25400" cap="flat">
                      <a:solidFill>
                        <a:schemeClr val="accent1"/>
                      </a:solidFill>
                      <a:prstDash val="solid"/>
                      <a:miter lim="800000"/>
                    </a:ln>
                    <a:effectLst/>
                  </p:spPr>
                  <p:txBody>
                    <a:bodyPr wrap="square" lIns="45719" tIns="45719" rIns="45719" bIns="45719" numCol="1" anchor="ctr">
                      <a:noAutofit/>
                    </a:bodyPr>
                    <a:lstStyle/>
                    <a:p>
                      <a:endParaRPr lang="en-US" noProof="0" dirty="0"/>
                    </a:p>
                  </p:txBody>
                </p:sp>
                <p:sp>
                  <p:nvSpPr>
                    <p:cNvPr id="24" name="Oval">
                      <a:extLst>
                        <a:ext uri="{FF2B5EF4-FFF2-40B4-BE49-F238E27FC236}">
                          <a16:creationId xmlns:a16="http://schemas.microsoft.com/office/drawing/2014/main" id="{EBFA1E9A-231F-5ED3-4ED2-E53BEB945AE1}"/>
                        </a:ext>
                      </a:extLst>
                    </p:cNvPr>
                    <p:cNvSpPr/>
                    <p:nvPr/>
                  </p:nvSpPr>
                  <p:spPr>
                    <a:xfrm>
                      <a:off x="460592" y="327007"/>
                      <a:ext cx="69214" cy="68786"/>
                    </a:xfrm>
                    <a:prstGeom prst="ellipse">
                      <a:avLst/>
                    </a:prstGeom>
                    <a:noFill/>
                    <a:ln w="25400" cap="flat">
                      <a:solidFill>
                        <a:schemeClr val="accent1"/>
                      </a:solidFill>
                      <a:prstDash val="solid"/>
                      <a:miter lim="800000"/>
                    </a:ln>
                    <a:effectLst/>
                  </p:spPr>
                  <p:txBody>
                    <a:bodyPr wrap="square" lIns="45719" tIns="45719" rIns="45719" bIns="45719" numCol="1" anchor="ctr">
                      <a:noAutofit/>
                    </a:bodyPr>
                    <a:lstStyle/>
                    <a:p>
                      <a:endParaRPr lang="en-US" noProof="0" dirty="0"/>
                    </a:p>
                  </p:txBody>
                </p:sp>
                <p:sp>
                  <p:nvSpPr>
                    <p:cNvPr id="25" name="Oval">
                      <a:extLst>
                        <a:ext uri="{FF2B5EF4-FFF2-40B4-BE49-F238E27FC236}">
                          <a16:creationId xmlns:a16="http://schemas.microsoft.com/office/drawing/2014/main" id="{5A85D635-EB48-6A7E-10E1-D03939A638E4}"/>
                        </a:ext>
                      </a:extLst>
                    </p:cNvPr>
                    <p:cNvSpPr/>
                    <p:nvPr/>
                  </p:nvSpPr>
                  <p:spPr>
                    <a:xfrm>
                      <a:off x="391379" y="0"/>
                      <a:ext cx="69214" cy="68785"/>
                    </a:xfrm>
                    <a:prstGeom prst="ellipse">
                      <a:avLst/>
                    </a:prstGeom>
                    <a:noFill/>
                    <a:ln w="25400" cap="flat">
                      <a:solidFill>
                        <a:schemeClr val="accent1"/>
                      </a:solidFill>
                      <a:prstDash val="solid"/>
                      <a:miter lim="800000"/>
                    </a:ln>
                    <a:effectLst/>
                  </p:spPr>
                  <p:txBody>
                    <a:bodyPr wrap="square" lIns="45719" tIns="45719" rIns="45719" bIns="45719" numCol="1" anchor="ctr">
                      <a:noAutofit/>
                    </a:bodyPr>
                    <a:lstStyle/>
                    <a:p>
                      <a:endParaRPr lang="en-US" noProof="0" dirty="0"/>
                    </a:p>
                  </p:txBody>
                </p:sp>
                <p:sp>
                  <p:nvSpPr>
                    <p:cNvPr id="26" name="Oval">
                      <a:extLst>
                        <a:ext uri="{FF2B5EF4-FFF2-40B4-BE49-F238E27FC236}">
                          <a16:creationId xmlns:a16="http://schemas.microsoft.com/office/drawing/2014/main" id="{37E48975-9947-BD33-1D87-EA260DE2AC7E}"/>
                        </a:ext>
                      </a:extLst>
                    </p:cNvPr>
                    <p:cNvSpPr/>
                    <p:nvPr/>
                  </p:nvSpPr>
                  <p:spPr>
                    <a:xfrm>
                      <a:off x="236205" y="575174"/>
                      <a:ext cx="69214" cy="68786"/>
                    </a:xfrm>
                    <a:prstGeom prst="ellipse">
                      <a:avLst/>
                    </a:prstGeom>
                    <a:noFill/>
                    <a:ln w="25400" cap="flat">
                      <a:solidFill>
                        <a:schemeClr val="accent1"/>
                      </a:solidFill>
                      <a:prstDash val="solid"/>
                      <a:miter lim="800000"/>
                    </a:ln>
                    <a:effectLst/>
                  </p:spPr>
                  <p:txBody>
                    <a:bodyPr wrap="square" lIns="45719" tIns="45719" rIns="45719" bIns="45719" numCol="1" anchor="ctr">
                      <a:noAutofit/>
                    </a:bodyPr>
                    <a:lstStyle/>
                    <a:p>
                      <a:endParaRPr lang="en-US" noProof="0" dirty="0"/>
                    </a:p>
                  </p:txBody>
                </p:sp>
                <p:sp>
                  <p:nvSpPr>
                    <p:cNvPr id="27" name="Oval">
                      <a:extLst>
                        <a:ext uri="{FF2B5EF4-FFF2-40B4-BE49-F238E27FC236}">
                          <a16:creationId xmlns:a16="http://schemas.microsoft.com/office/drawing/2014/main" id="{E46DC2D1-E718-857E-F0A5-64E07827971A}"/>
                        </a:ext>
                      </a:extLst>
                    </p:cNvPr>
                    <p:cNvSpPr/>
                    <p:nvPr/>
                  </p:nvSpPr>
                  <p:spPr>
                    <a:xfrm>
                      <a:off x="236205" y="354693"/>
                      <a:ext cx="69214" cy="68785"/>
                    </a:xfrm>
                    <a:prstGeom prst="ellipse">
                      <a:avLst/>
                    </a:prstGeom>
                    <a:noFill/>
                    <a:ln w="25400" cap="flat">
                      <a:solidFill>
                        <a:schemeClr val="accent1"/>
                      </a:solidFill>
                      <a:prstDash val="solid"/>
                      <a:miter lim="800000"/>
                    </a:ln>
                    <a:effectLst/>
                  </p:spPr>
                  <p:txBody>
                    <a:bodyPr wrap="square" lIns="45719" tIns="45719" rIns="45719" bIns="45719" numCol="1" anchor="ctr">
                      <a:noAutofit/>
                    </a:bodyPr>
                    <a:lstStyle/>
                    <a:p>
                      <a:endParaRPr lang="en-US" noProof="0" dirty="0"/>
                    </a:p>
                  </p:txBody>
                </p:sp>
                <p:sp>
                  <p:nvSpPr>
                    <p:cNvPr id="28" name="Oval">
                      <a:extLst>
                        <a:ext uri="{FF2B5EF4-FFF2-40B4-BE49-F238E27FC236}">
                          <a16:creationId xmlns:a16="http://schemas.microsoft.com/office/drawing/2014/main" id="{41EAE632-049C-60A0-25C4-63256D28263D}"/>
                        </a:ext>
                      </a:extLst>
                    </p:cNvPr>
                    <p:cNvSpPr/>
                    <p:nvPr/>
                  </p:nvSpPr>
                  <p:spPr>
                    <a:xfrm>
                      <a:off x="0" y="0"/>
                      <a:ext cx="69213" cy="68785"/>
                    </a:xfrm>
                    <a:prstGeom prst="ellipse">
                      <a:avLst/>
                    </a:prstGeom>
                    <a:noFill/>
                    <a:ln w="25400" cap="flat">
                      <a:solidFill>
                        <a:schemeClr val="accent1"/>
                      </a:solidFill>
                      <a:prstDash val="solid"/>
                      <a:miter lim="800000"/>
                    </a:ln>
                    <a:effectLst/>
                  </p:spPr>
                  <p:txBody>
                    <a:bodyPr wrap="square" lIns="45719" tIns="45719" rIns="45719" bIns="45719" numCol="1" anchor="ctr">
                      <a:noAutofit/>
                    </a:bodyPr>
                    <a:lstStyle/>
                    <a:p>
                      <a:endParaRPr lang="en-US" noProof="0" dirty="0"/>
                    </a:p>
                  </p:txBody>
                </p:sp>
                <p:sp>
                  <p:nvSpPr>
                    <p:cNvPr id="29" name="Oval">
                      <a:extLst>
                        <a:ext uri="{FF2B5EF4-FFF2-40B4-BE49-F238E27FC236}">
                          <a16:creationId xmlns:a16="http://schemas.microsoft.com/office/drawing/2014/main" id="{1F702A30-E4E0-FFEC-6090-6F2AD8A28A96}"/>
                        </a:ext>
                      </a:extLst>
                    </p:cNvPr>
                    <p:cNvSpPr/>
                    <p:nvPr/>
                  </p:nvSpPr>
                  <p:spPr>
                    <a:xfrm>
                      <a:off x="0" y="354693"/>
                      <a:ext cx="69213" cy="68785"/>
                    </a:xfrm>
                    <a:prstGeom prst="ellipse">
                      <a:avLst/>
                    </a:prstGeom>
                    <a:noFill/>
                    <a:ln w="25400" cap="flat">
                      <a:solidFill>
                        <a:schemeClr val="accent1"/>
                      </a:solidFill>
                      <a:prstDash val="solid"/>
                      <a:miter lim="800000"/>
                    </a:ln>
                    <a:effectLst/>
                  </p:spPr>
                  <p:txBody>
                    <a:bodyPr wrap="square" lIns="45719" tIns="45719" rIns="45719" bIns="45719" numCol="1" anchor="ctr">
                      <a:noAutofit/>
                    </a:bodyPr>
                    <a:lstStyle/>
                    <a:p>
                      <a:endParaRPr lang="en-US" noProof="0" dirty="0"/>
                    </a:p>
                  </p:txBody>
                </p:sp>
                <p:sp>
                  <p:nvSpPr>
                    <p:cNvPr id="30" name="Oval">
                      <a:extLst>
                        <a:ext uri="{FF2B5EF4-FFF2-40B4-BE49-F238E27FC236}">
                          <a16:creationId xmlns:a16="http://schemas.microsoft.com/office/drawing/2014/main" id="{DCB850CE-A0BF-38F6-86DD-54F7CC7DA51A}"/>
                        </a:ext>
                      </a:extLst>
                    </p:cNvPr>
                    <p:cNvSpPr/>
                    <p:nvPr/>
                  </p:nvSpPr>
                  <p:spPr>
                    <a:xfrm>
                      <a:off x="195690" y="129111"/>
                      <a:ext cx="69214" cy="68785"/>
                    </a:xfrm>
                    <a:prstGeom prst="ellipse">
                      <a:avLst/>
                    </a:prstGeom>
                    <a:noFill/>
                    <a:ln w="25400" cap="flat">
                      <a:solidFill>
                        <a:schemeClr val="accent1"/>
                      </a:solidFill>
                      <a:prstDash val="solid"/>
                      <a:miter lim="800000"/>
                    </a:ln>
                    <a:effectLst/>
                  </p:spPr>
                  <p:txBody>
                    <a:bodyPr wrap="square" lIns="45719" tIns="45719" rIns="45719" bIns="45719" numCol="1" anchor="ctr">
                      <a:noAutofit/>
                    </a:bodyPr>
                    <a:lstStyle/>
                    <a:p>
                      <a:endParaRPr lang="en-US" noProof="0" dirty="0"/>
                    </a:p>
                  </p:txBody>
                </p:sp>
                <p:sp>
                  <p:nvSpPr>
                    <p:cNvPr id="31" name="Oval">
                      <a:extLst>
                        <a:ext uri="{FF2B5EF4-FFF2-40B4-BE49-F238E27FC236}">
                          <a16:creationId xmlns:a16="http://schemas.microsoft.com/office/drawing/2014/main" id="{4291C2F3-CA35-7FA7-77A3-3CEFBCE099BF}"/>
                        </a:ext>
                      </a:extLst>
                    </p:cNvPr>
                    <p:cNvSpPr/>
                    <p:nvPr/>
                  </p:nvSpPr>
                  <p:spPr>
                    <a:xfrm>
                      <a:off x="578278" y="575174"/>
                      <a:ext cx="69213" cy="68786"/>
                    </a:xfrm>
                    <a:prstGeom prst="ellipse">
                      <a:avLst/>
                    </a:prstGeom>
                    <a:noFill/>
                    <a:ln w="25400" cap="flat">
                      <a:solidFill>
                        <a:schemeClr val="accent1"/>
                      </a:solidFill>
                      <a:prstDash val="solid"/>
                      <a:miter lim="800000"/>
                    </a:ln>
                    <a:effectLst/>
                  </p:spPr>
                  <p:txBody>
                    <a:bodyPr wrap="square" lIns="45719" tIns="45719" rIns="45719" bIns="45719" numCol="1" anchor="ctr">
                      <a:noAutofit/>
                    </a:bodyPr>
                    <a:lstStyle/>
                    <a:p>
                      <a:endParaRPr lang="en-US" noProof="0" dirty="0"/>
                    </a:p>
                  </p:txBody>
                </p:sp>
                <p:sp>
                  <p:nvSpPr>
                    <p:cNvPr id="32" name="Oval">
                      <a:extLst>
                        <a:ext uri="{FF2B5EF4-FFF2-40B4-BE49-F238E27FC236}">
                          <a16:creationId xmlns:a16="http://schemas.microsoft.com/office/drawing/2014/main" id="{0360FDE2-2DE4-C5D6-21AC-31C018340A14}"/>
                        </a:ext>
                      </a:extLst>
                    </p:cNvPr>
                    <p:cNvSpPr/>
                    <p:nvPr/>
                  </p:nvSpPr>
                  <p:spPr>
                    <a:xfrm>
                      <a:off x="892665" y="533647"/>
                      <a:ext cx="69214" cy="68785"/>
                    </a:xfrm>
                    <a:prstGeom prst="ellipse">
                      <a:avLst/>
                    </a:prstGeom>
                    <a:noFill/>
                    <a:ln w="25400" cap="flat">
                      <a:solidFill>
                        <a:schemeClr val="accent1"/>
                      </a:solidFill>
                      <a:prstDash val="solid"/>
                      <a:miter lim="800000"/>
                    </a:ln>
                    <a:effectLst/>
                  </p:spPr>
                  <p:txBody>
                    <a:bodyPr wrap="square" lIns="45719" tIns="45719" rIns="45719" bIns="45719" numCol="1" anchor="ctr">
                      <a:noAutofit/>
                    </a:bodyPr>
                    <a:lstStyle/>
                    <a:p>
                      <a:endParaRPr lang="en-US" noProof="0" dirty="0"/>
                    </a:p>
                  </p:txBody>
                </p:sp>
              </p:grpSp>
            </p:grpSp>
            <p:sp>
              <p:nvSpPr>
                <p:cNvPr id="17" name="TextBox 16">
                  <a:extLst>
                    <a:ext uri="{FF2B5EF4-FFF2-40B4-BE49-F238E27FC236}">
                      <a16:creationId xmlns:a16="http://schemas.microsoft.com/office/drawing/2014/main" id="{FBFC6F08-007D-1BB9-C358-06B3C1BCD819}"/>
                    </a:ext>
                  </a:extLst>
                </p:cNvPr>
                <p:cNvSpPr txBox="1"/>
                <p:nvPr/>
              </p:nvSpPr>
              <p:spPr>
                <a:xfrm>
                  <a:off x="6744072" y="2555614"/>
                  <a:ext cx="1258982" cy="438883"/>
                </a:xfrm>
                <a:prstGeom prst="rect">
                  <a:avLst/>
                </a:prstGeom>
                <a:noFill/>
              </p:spPr>
              <p:txBody>
                <a:bodyPr wrap="square">
                  <a:spAutoFit/>
                </a:bodyPr>
                <a:lstStyle/>
                <a:p>
                  <a:r>
                    <a:rPr lang="en-US" sz="900" b="1" noProof="0" dirty="0">
                      <a:solidFill>
                        <a:schemeClr val="tx2"/>
                      </a:solidFill>
                    </a:rPr>
                    <a:t>beam</a:t>
                  </a:r>
                </a:p>
              </p:txBody>
            </p:sp>
          </p:grpSp>
          <p:sp>
            <p:nvSpPr>
              <p:cNvPr id="15" name="TextBox 14">
                <a:extLst>
                  <a:ext uri="{FF2B5EF4-FFF2-40B4-BE49-F238E27FC236}">
                    <a16:creationId xmlns:a16="http://schemas.microsoft.com/office/drawing/2014/main" id="{5C68DA60-E35A-F397-9763-F2A08800C011}"/>
                  </a:ext>
                </a:extLst>
              </p:cNvPr>
              <p:cNvSpPr txBox="1"/>
              <p:nvPr/>
            </p:nvSpPr>
            <p:spPr>
              <a:xfrm>
                <a:off x="10538330" y="1341587"/>
                <a:ext cx="1645579" cy="702214"/>
              </a:xfrm>
              <a:prstGeom prst="rect">
                <a:avLst/>
              </a:prstGeom>
              <a:noFill/>
            </p:spPr>
            <p:txBody>
              <a:bodyPr wrap="square" rtlCol="0">
                <a:spAutoFit/>
              </a:bodyPr>
              <a:lstStyle/>
              <a:p>
                <a:r>
                  <a:rPr lang="en-US" sz="900" b="1" noProof="0" dirty="0">
                    <a:solidFill>
                      <a:srgbClr val="FF0000"/>
                    </a:solidFill>
                  </a:rPr>
                  <a:t>scattered particles</a:t>
                </a:r>
              </a:p>
            </p:txBody>
          </p:sp>
        </p:grpSp>
        <p:sp>
          <p:nvSpPr>
            <p:cNvPr id="13" name="TextBox 12">
              <a:extLst>
                <a:ext uri="{FF2B5EF4-FFF2-40B4-BE49-F238E27FC236}">
                  <a16:creationId xmlns:a16="http://schemas.microsoft.com/office/drawing/2014/main" id="{64501FF3-C5D6-9902-23C3-68FEAE1C5B9C}"/>
                </a:ext>
              </a:extLst>
            </p:cNvPr>
            <p:cNvSpPr txBox="1"/>
            <p:nvPr/>
          </p:nvSpPr>
          <p:spPr bwMode="auto">
            <a:xfrm>
              <a:off x="8565753" y="5012563"/>
              <a:ext cx="842062" cy="379952"/>
            </a:xfrm>
            <a:prstGeom prst="rect">
              <a:avLst/>
            </a:prstGeom>
            <a:noFill/>
          </p:spPr>
          <p:txBody>
            <a:bodyPr wrap="square">
              <a:spAutoFit/>
            </a:bodyPr>
            <a:lstStyle/>
            <a:p>
              <a:r>
                <a:rPr lang="en-US" sz="900" b="1" noProof="0" dirty="0">
                  <a:solidFill>
                    <a:schemeClr val="accent1"/>
                  </a:solidFill>
                </a:rPr>
                <a:t>gas</a:t>
              </a:r>
            </a:p>
          </p:txBody>
        </p:sp>
      </p:grpSp>
      <p:sp>
        <p:nvSpPr>
          <p:cNvPr id="46" name="TextBox 45">
            <a:extLst>
              <a:ext uri="{FF2B5EF4-FFF2-40B4-BE49-F238E27FC236}">
                <a16:creationId xmlns:a16="http://schemas.microsoft.com/office/drawing/2014/main" id="{A7F805FC-4B4E-9762-0EC6-057F47F76138}"/>
              </a:ext>
            </a:extLst>
          </p:cNvPr>
          <p:cNvSpPr txBox="1"/>
          <p:nvPr/>
        </p:nvSpPr>
        <p:spPr bwMode="auto">
          <a:xfrm>
            <a:off x="529652" y="1143789"/>
            <a:ext cx="5689600" cy="2631490"/>
          </a:xfrm>
          <a:prstGeom prst="rect">
            <a:avLst/>
          </a:prstGeom>
          <a:noFill/>
        </p:spPr>
        <p:txBody>
          <a:bodyPr wrap="square" rtlCol="0">
            <a:spAutoFit/>
          </a:bodyPr>
          <a:lstStyle/>
          <a:p>
            <a:pPr marL="285750" indent="-285750">
              <a:spcAft>
                <a:spcPts val="600"/>
              </a:spcAft>
              <a:buClr>
                <a:schemeClr val="accent4"/>
              </a:buClr>
              <a:buFont typeface="Wingdings" panose="05000000000000000000" pitchFamily="2" charset="2"/>
              <a:buChar char="§"/>
            </a:pPr>
            <a:r>
              <a:rPr lang="en-US" sz="2000" noProof="0" dirty="0"/>
              <a:t>Despite the vacuum system, the beam can interact with residual gases, causing radiation showers</a:t>
            </a:r>
          </a:p>
          <a:p>
            <a:pPr marL="285750" indent="-285750">
              <a:spcAft>
                <a:spcPts val="600"/>
              </a:spcAft>
              <a:buClr>
                <a:schemeClr val="accent4"/>
              </a:buClr>
              <a:buFont typeface="Wingdings" panose="05000000000000000000" pitchFamily="2" charset="2"/>
              <a:buChar char="§"/>
            </a:pPr>
            <a:r>
              <a:rPr lang="en-US" sz="2000" noProof="0" dirty="0"/>
              <a:t>There are also beam instruments that exploit local injections of gas to perform specific measurements (e.g., Beam Gas Curtain monitor) causing local showers with higher intensity</a:t>
            </a:r>
          </a:p>
        </p:txBody>
      </p:sp>
      <p:grpSp>
        <p:nvGrpSpPr>
          <p:cNvPr id="47" name="Group 46">
            <a:extLst>
              <a:ext uri="{FF2B5EF4-FFF2-40B4-BE49-F238E27FC236}">
                <a16:creationId xmlns:a16="http://schemas.microsoft.com/office/drawing/2014/main" id="{BC4CF943-62BE-36E6-F3CC-B1C2A3497B68}"/>
              </a:ext>
            </a:extLst>
          </p:cNvPr>
          <p:cNvGrpSpPr/>
          <p:nvPr/>
        </p:nvGrpSpPr>
        <p:grpSpPr>
          <a:xfrm>
            <a:off x="714404" y="3858954"/>
            <a:ext cx="11574284" cy="2366323"/>
            <a:chOff x="714404" y="3858954"/>
            <a:chExt cx="11574284" cy="2366323"/>
          </a:xfrm>
        </p:grpSpPr>
        <p:pic>
          <p:nvPicPr>
            <p:cNvPr id="48" name="Picture 47">
              <a:extLst>
                <a:ext uri="{FF2B5EF4-FFF2-40B4-BE49-F238E27FC236}">
                  <a16:creationId xmlns:a16="http://schemas.microsoft.com/office/drawing/2014/main" id="{1E2579BE-1459-9690-1617-21D5629EA06D}"/>
                </a:ext>
              </a:extLst>
            </p:cNvPr>
            <p:cNvPicPr>
              <a:picLocks noChangeAspect="1"/>
            </p:cNvPicPr>
            <p:nvPr/>
          </p:nvPicPr>
          <p:blipFill>
            <a:blip r:embed="rId3"/>
            <a:stretch>
              <a:fillRect/>
            </a:stretch>
          </p:blipFill>
          <p:spPr bwMode="auto">
            <a:xfrm>
              <a:off x="714404" y="3858954"/>
              <a:ext cx="10578465" cy="2366323"/>
            </a:xfrm>
            <a:prstGeom prst="rect">
              <a:avLst/>
            </a:prstGeom>
          </p:spPr>
        </p:pic>
        <p:sp>
          <p:nvSpPr>
            <p:cNvPr id="49" name="TextBox 48">
              <a:extLst>
                <a:ext uri="{FF2B5EF4-FFF2-40B4-BE49-F238E27FC236}">
                  <a16:creationId xmlns:a16="http://schemas.microsoft.com/office/drawing/2014/main" id="{5FFB9DFE-1722-CDA6-6711-2C7E33C9F14A}"/>
                </a:ext>
              </a:extLst>
            </p:cNvPr>
            <p:cNvSpPr txBox="1"/>
            <p:nvPr/>
          </p:nvSpPr>
          <p:spPr>
            <a:xfrm>
              <a:off x="10488488" y="5337435"/>
              <a:ext cx="1800200" cy="307777"/>
            </a:xfrm>
            <a:prstGeom prst="rect">
              <a:avLst/>
            </a:prstGeom>
            <a:noFill/>
          </p:spPr>
          <p:txBody>
            <a:bodyPr wrap="square" rtlCol="0">
              <a:spAutoFit/>
            </a:bodyPr>
            <a:lstStyle/>
            <a:p>
              <a:r>
                <a:rPr lang="en-US" sz="1400" b="1" i="1" noProof="0" dirty="0"/>
                <a:t>D. Prelipcean</a:t>
              </a:r>
            </a:p>
          </p:txBody>
        </p:sp>
      </p:grpSp>
    </p:spTree>
    <p:extLst>
      <p:ext uri="{BB962C8B-B14F-4D97-AF65-F5344CB8AC3E}">
        <p14:creationId xmlns:p14="http://schemas.microsoft.com/office/powerpoint/2010/main" val="21719491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noProof="0" dirty="0"/>
              <a:t>Flair</a:t>
            </a:r>
          </a:p>
        </p:txBody>
      </p:sp>
      <p:sp>
        <p:nvSpPr>
          <p:cNvPr id="2" name="Slide Number Placeholder 1"/>
          <p:cNvSpPr>
            <a:spLocks noGrp="1"/>
          </p:cNvSpPr>
          <p:nvPr>
            <p:ph type="sldNum" sz="quarter" idx="12"/>
          </p:nvPr>
        </p:nvSpPr>
        <p:spPr/>
        <p:txBody>
          <a:bodyPr/>
          <a:lstStyle/>
          <a:p>
            <a:fld id="{16D51F62-B7DC-4B26-BEC7-C9FF681BE15D}" type="slidenum">
              <a:rPr lang="en-US" noProof="0" smtClean="0"/>
              <a:pPr/>
              <a:t>6</a:t>
            </a:fld>
            <a:endParaRPr lang="en-US" noProof="0" dirty="0"/>
          </a:p>
        </p:txBody>
      </p:sp>
      <p:sp>
        <p:nvSpPr>
          <p:cNvPr id="17" name="TextBox 16"/>
          <p:cNvSpPr txBox="1"/>
          <p:nvPr/>
        </p:nvSpPr>
        <p:spPr>
          <a:xfrm>
            <a:off x="4964907" y="494348"/>
            <a:ext cx="2514600" cy="369332"/>
          </a:xfrm>
          <a:prstGeom prst="rect">
            <a:avLst/>
          </a:prstGeom>
          <a:noFill/>
        </p:spPr>
        <p:txBody>
          <a:bodyPr wrap="square" rtlCol="0">
            <a:spAutoFit/>
          </a:bodyPr>
          <a:lstStyle/>
          <a:p>
            <a:pPr algn="ctr"/>
            <a:r>
              <a:rPr lang="en-US" b="1" noProof="0" dirty="0">
                <a:solidFill>
                  <a:srgbClr val="3871A8"/>
                </a:solidFill>
                <a:latin typeface="Arial" panose="020B0604020202020204" pitchFamily="34" charset="0"/>
                <a:cs typeface="Arial" panose="020B0604020202020204" pitchFamily="34" charset="0"/>
                <a:hlinkClick r:id="rId2"/>
              </a:rPr>
              <a:t>https://flair.cern</a:t>
            </a:r>
            <a:endParaRPr lang="en-US" noProof="0" dirty="0">
              <a:solidFill>
                <a:srgbClr val="3871A8"/>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504125" y="1163225"/>
            <a:ext cx="9436163" cy="2350326"/>
          </a:xfrm>
          <a:prstGeom prst="rect">
            <a:avLst/>
          </a:prstGeom>
        </p:spPr>
      </p:pic>
      <p:pic>
        <p:nvPicPr>
          <p:cNvPr id="5" name="Picture 4"/>
          <p:cNvPicPr>
            <a:picLocks noChangeAspect="1"/>
          </p:cNvPicPr>
          <p:nvPr/>
        </p:nvPicPr>
        <p:blipFill>
          <a:blip r:embed="rId4"/>
          <a:stretch>
            <a:fillRect/>
          </a:stretch>
        </p:blipFill>
        <p:spPr>
          <a:xfrm>
            <a:off x="438004" y="3336347"/>
            <a:ext cx="3642232" cy="2900587"/>
          </a:xfrm>
          <a:prstGeom prst="rect">
            <a:avLst/>
          </a:prstGeom>
        </p:spPr>
      </p:pic>
      <p:pic>
        <p:nvPicPr>
          <p:cNvPr id="22" name="Picture 21"/>
          <p:cNvPicPr>
            <a:picLocks noChangeAspect="1"/>
          </p:cNvPicPr>
          <p:nvPr/>
        </p:nvPicPr>
        <p:blipFill rotWithShape="1">
          <a:blip r:embed="rId5">
            <a:clrChange>
              <a:clrFrom>
                <a:srgbClr val="FFFFFF"/>
              </a:clrFrom>
              <a:clrTo>
                <a:srgbClr val="FFFFFF">
                  <a:alpha val="0"/>
                </a:srgbClr>
              </a:clrTo>
            </a:clrChange>
          </a:blip>
          <a:srcRect l="34080" t="2601" b="3928"/>
          <a:stretch/>
        </p:blipFill>
        <p:spPr>
          <a:xfrm>
            <a:off x="4317333" y="3178634"/>
            <a:ext cx="7586216" cy="3189930"/>
          </a:xfrm>
          <a:prstGeom prst="rect">
            <a:avLst/>
          </a:prstGeom>
        </p:spPr>
      </p:pic>
      <p:sp>
        <p:nvSpPr>
          <p:cNvPr id="21" name="Date Placeholder 1">
            <a:extLst>
              <a:ext uri="{FF2B5EF4-FFF2-40B4-BE49-F238E27FC236}">
                <a16:creationId xmlns:a16="http://schemas.microsoft.com/office/drawing/2014/main" id="{9565DF38-3DD4-60C7-D4D3-4A13E67F76C6}"/>
              </a:ext>
            </a:extLst>
          </p:cNvPr>
          <p:cNvSpPr>
            <a:spLocks noGrp="1"/>
          </p:cNvSpPr>
          <p:nvPr>
            <p:ph type="dt" sz="half" idx="10"/>
          </p:nvPr>
        </p:nvSpPr>
        <p:spPr>
          <a:xfrm>
            <a:off x="3060435" y="6356351"/>
            <a:ext cx="1828144" cy="365125"/>
          </a:xfrm>
        </p:spPr>
        <p:txBody>
          <a:bodyPr/>
          <a:lstStyle/>
          <a:p>
            <a:pPr>
              <a:defRPr/>
            </a:pPr>
            <a:r>
              <a:rPr lang="en-US" noProof="0" dirty="0"/>
              <a:t>04/05/2026</a:t>
            </a:r>
          </a:p>
        </p:txBody>
      </p:sp>
      <p:sp>
        <p:nvSpPr>
          <p:cNvPr id="23" name="Footer Placeholder 2">
            <a:extLst>
              <a:ext uri="{FF2B5EF4-FFF2-40B4-BE49-F238E27FC236}">
                <a16:creationId xmlns:a16="http://schemas.microsoft.com/office/drawing/2014/main" id="{01117573-AA57-20CA-510C-06B608131A4E}"/>
              </a:ext>
            </a:extLst>
          </p:cNvPr>
          <p:cNvSpPr>
            <a:spLocks noGrp="1"/>
          </p:cNvSpPr>
          <p:nvPr>
            <p:ph type="ftr" sz="quarter" idx="11"/>
          </p:nvPr>
        </p:nvSpPr>
        <p:spPr>
          <a:xfrm>
            <a:off x="4888579" y="6356351"/>
            <a:ext cx="5720652" cy="365125"/>
          </a:xfrm>
        </p:spPr>
        <p:txBody>
          <a:bodyPr/>
          <a:lstStyle/>
          <a:p>
            <a:pPr>
              <a:defRPr/>
            </a:pPr>
            <a:r>
              <a:rPr lang="en-US" noProof="0" dirty="0"/>
              <a:t>D. Calzolari</a:t>
            </a:r>
          </a:p>
        </p:txBody>
      </p:sp>
      <p:pic>
        <p:nvPicPr>
          <p:cNvPr id="8" name="Picture 7">
            <a:extLst>
              <a:ext uri="{FF2B5EF4-FFF2-40B4-BE49-F238E27FC236}">
                <a16:creationId xmlns:a16="http://schemas.microsoft.com/office/drawing/2014/main" id="{7D8998A1-0C31-826C-A5DC-703DD7A51DE0}"/>
              </a:ext>
            </a:extLst>
          </p:cNvPr>
          <p:cNvPicPr>
            <a:picLocks noChangeAspect="1"/>
          </p:cNvPicPr>
          <p:nvPr/>
        </p:nvPicPr>
        <p:blipFill>
          <a:blip r:embed="rId6"/>
          <a:stretch>
            <a:fillRect/>
          </a:stretch>
        </p:blipFill>
        <p:spPr>
          <a:xfrm>
            <a:off x="4414058" y="4454665"/>
            <a:ext cx="3360221" cy="1708450"/>
          </a:xfrm>
          <a:prstGeom prst="rect">
            <a:avLst/>
          </a:prstGeom>
        </p:spPr>
      </p:pic>
    </p:spTree>
    <p:extLst>
      <p:ext uri="{BB962C8B-B14F-4D97-AF65-F5344CB8AC3E}">
        <p14:creationId xmlns:p14="http://schemas.microsoft.com/office/powerpoint/2010/main" val="41714029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4804D-A4B8-7C28-E7A9-A9F267FA54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A5742D-7E4B-03D2-2074-30C11A48ABED}"/>
              </a:ext>
            </a:extLst>
          </p:cNvPr>
          <p:cNvSpPr>
            <a:spLocks noGrp="1"/>
          </p:cNvSpPr>
          <p:nvPr>
            <p:ph type="title"/>
          </p:nvPr>
        </p:nvSpPr>
        <p:spPr/>
        <p:txBody>
          <a:bodyPr/>
          <a:lstStyle/>
          <a:p>
            <a:r>
              <a:rPr lang="en-US" noProof="0" dirty="0"/>
              <a:t>FCC-ee dipole shielding</a:t>
            </a:r>
          </a:p>
        </p:txBody>
      </p:sp>
      <p:sp>
        <p:nvSpPr>
          <p:cNvPr id="3" name="Date Placeholder 2">
            <a:extLst>
              <a:ext uri="{FF2B5EF4-FFF2-40B4-BE49-F238E27FC236}">
                <a16:creationId xmlns:a16="http://schemas.microsoft.com/office/drawing/2014/main" id="{A5193860-DAE6-1148-CE08-BBA0EC872FA8}"/>
              </a:ext>
            </a:extLst>
          </p:cNvPr>
          <p:cNvSpPr>
            <a:spLocks noGrp="1"/>
          </p:cNvSpPr>
          <p:nvPr>
            <p:ph type="dt" sz="half" idx="10"/>
          </p:nvPr>
        </p:nvSpPr>
        <p:spPr/>
        <p:txBody>
          <a:bodyPr/>
          <a:lstStyle/>
          <a:p>
            <a:pPr>
              <a:defRPr/>
            </a:pPr>
            <a:r>
              <a:rPr lang="en-US" noProof="0" dirty="0"/>
              <a:t>04/05/2026</a:t>
            </a:r>
          </a:p>
        </p:txBody>
      </p:sp>
      <p:sp>
        <p:nvSpPr>
          <p:cNvPr id="4" name="Footer Placeholder 3">
            <a:extLst>
              <a:ext uri="{FF2B5EF4-FFF2-40B4-BE49-F238E27FC236}">
                <a16:creationId xmlns:a16="http://schemas.microsoft.com/office/drawing/2014/main" id="{1B6940FA-61B9-A4E4-25DA-5873C787DAC5}"/>
              </a:ext>
            </a:extLst>
          </p:cNvPr>
          <p:cNvSpPr>
            <a:spLocks noGrp="1"/>
          </p:cNvSpPr>
          <p:nvPr>
            <p:ph type="ftr" sz="quarter" idx="11"/>
          </p:nvPr>
        </p:nvSpPr>
        <p:spPr/>
        <p:txBody>
          <a:bodyPr/>
          <a:lstStyle/>
          <a:p>
            <a:pPr>
              <a:defRPr/>
            </a:pPr>
            <a:r>
              <a:rPr lang="en-US" noProof="0" dirty="0"/>
              <a:t>D. Calzolari</a:t>
            </a:r>
          </a:p>
        </p:txBody>
      </p:sp>
      <p:sp>
        <p:nvSpPr>
          <p:cNvPr id="5" name="Slide Number Placeholder 4">
            <a:extLst>
              <a:ext uri="{FF2B5EF4-FFF2-40B4-BE49-F238E27FC236}">
                <a16:creationId xmlns:a16="http://schemas.microsoft.com/office/drawing/2014/main" id="{B0CBE882-3B2D-772E-8AFF-3D18E50A3BAE}"/>
              </a:ext>
            </a:extLst>
          </p:cNvPr>
          <p:cNvSpPr>
            <a:spLocks noGrp="1"/>
          </p:cNvSpPr>
          <p:nvPr>
            <p:ph type="sldNum" sz="quarter" idx="12"/>
          </p:nvPr>
        </p:nvSpPr>
        <p:spPr/>
        <p:txBody>
          <a:bodyPr/>
          <a:lstStyle/>
          <a:p>
            <a:pPr>
              <a:defRPr/>
            </a:pPr>
            <a:fld id="{8D6C380F-326D-3C40-9EE7-7FBAB0953422}" type="slidenum">
              <a:rPr lang="en-US" noProof="0" smtClean="0"/>
              <a:t>60</a:t>
            </a:fld>
            <a:endParaRPr lang="en-US" noProof="0" dirty="0"/>
          </a:p>
        </p:txBody>
      </p:sp>
      <p:sp>
        <p:nvSpPr>
          <p:cNvPr id="6" name="TextBox 5">
            <a:extLst>
              <a:ext uri="{FF2B5EF4-FFF2-40B4-BE49-F238E27FC236}">
                <a16:creationId xmlns:a16="http://schemas.microsoft.com/office/drawing/2014/main" id="{AF8DA7DB-8AF9-8AD7-0053-B91303A0EAAA}"/>
              </a:ext>
            </a:extLst>
          </p:cNvPr>
          <p:cNvSpPr txBox="1"/>
          <p:nvPr/>
        </p:nvSpPr>
        <p:spPr bwMode="auto">
          <a:xfrm>
            <a:off x="5127789" y="1194173"/>
            <a:ext cx="6368811" cy="2323713"/>
          </a:xfrm>
          <a:prstGeom prst="rect">
            <a:avLst/>
          </a:prstGeom>
          <a:noFill/>
        </p:spPr>
        <p:txBody>
          <a:bodyPr wrap="square" rtlCol="0">
            <a:spAutoFit/>
          </a:bodyPr>
          <a:lstStyle/>
          <a:p>
            <a:pPr marL="342900" indent="-342900">
              <a:spcAft>
                <a:spcPts val="600"/>
              </a:spcAft>
              <a:buClr>
                <a:schemeClr val="accent4"/>
              </a:buClr>
              <a:buFont typeface="Wingdings" panose="05000000000000000000" pitchFamily="2" charset="2"/>
              <a:buChar char="§"/>
            </a:pPr>
            <a:r>
              <a:rPr lang="en-US" sz="2000" noProof="0" dirty="0"/>
              <a:t>SR photons are intercepted by photon stoppers all around the FCC-ee arcs</a:t>
            </a:r>
          </a:p>
          <a:p>
            <a:pPr marL="342900" indent="-342900">
              <a:spcAft>
                <a:spcPts val="600"/>
              </a:spcAft>
              <a:buClr>
                <a:schemeClr val="accent4"/>
              </a:buClr>
              <a:buFont typeface="Wingdings" panose="05000000000000000000" pitchFamily="2" charset="2"/>
              <a:buChar char="§"/>
            </a:pPr>
            <a:r>
              <a:rPr lang="en-US" sz="2000" noProof="0" dirty="0"/>
              <a:t>For the high-energy beam modes (with higher SR E</a:t>
            </a:r>
            <a:r>
              <a:rPr lang="en-US" sz="2000" baseline="-25000" noProof="0" dirty="0"/>
              <a:t>c</a:t>
            </a:r>
            <a:r>
              <a:rPr lang="en-US" sz="2000" noProof="0" dirty="0"/>
              <a:t>) massive shielding is required to mitigate the resulting radiation levels in the tunnel </a:t>
            </a:r>
            <a:br>
              <a:rPr lang="en-US" sz="2000" noProof="0" dirty="0"/>
            </a:br>
            <a:r>
              <a:rPr lang="en-US" sz="2000" i="1" noProof="0" dirty="0">
                <a:solidFill>
                  <a:srgbClr val="FF0000"/>
                </a:solidFill>
              </a:rPr>
              <a:t>→ shielding is an important (and expensive) design element for the FCC-ee! </a:t>
            </a:r>
          </a:p>
        </p:txBody>
      </p:sp>
      <p:pic>
        <p:nvPicPr>
          <p:cNvPr id="50" name="Picture 49">
            <a:extLst>
              <a:ext uri="{FF2B5EF4-FFF2-40B4-BE49-F238E27FC236}">
                <a16:creationId xmlns:a16="http://schemas.microsoft.com/office/drawing/2014/main" id="{A08E860F-6FEC-A6E2-979F-5FB9042FF8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551384" y="1194173"/>
            <a:ext cx="4157693" cy="2450851"/>
          </a:xfrm>
          <a:prstGeom prst="rect">
            <a:avLst/>
          </a:prstGeom>
        </p:spPr>
      </p:pic>
      <p:sp>
        <p:nvSpPr>
          <p:cNvPr id="51" name="TextBox 50">
            <a:extLst>
              <a:ext uri="{FF2B5EF4-FFF2-40B4-BE49-F238E27FC236}">
                <a16:creationId xmlns:a16="http://schemas.microsoft.com/office/drawing/2014/main" id="{00280705-4D0C-26CB-6B25-9789372C77D5}"/>
              </a:ext>
            </a:extLst>
          </p:cNvPr>
          <p:cNvSpPr txBox="1"/>
          <p:nvPr/>
        </p:nvSpPr>
        <p:spPr bwMode="auto">
          <a:xfrm>
            <a:off x="119336" y="4110175"/>
            <a:ext cx="2387457" cy="1754326"/>
          </a:xfrm>
          <a:prstGeom prst="rect">
            <a:avLst/>
          </a:prstGeom>
          <a:solidFill>
            <a:schemeClr val="bg1"/>
          </a:solidFill>
          <a:ln w="19050">
            <a:solidFill>
              <a:srgbClr val="0033A0"/>
            </a:solidFill>
          </a:ln>
        </p:spPr>
        <p:txBody>
          <a:bodyPr wrap="square" rtlCol="0">
            <a:spAutoFit/>
          </a:bodyPr>
          <a:lstStyle/>
          <a:p>
            <a:pPr marL="285750" indent="-285750">
              <a:buFont typeface="Arial" panose="020B0604020202020204" pitchFamily="34" charset="0"/>
              <a:buChar char="•"/>
            </a:pPr>
            <a:r>
              <a:rPr lang="en-US" noProof="0" dirty="0"/>
              <a:t>Baseline material: Pb94Sb6 </a:t>
            </a:r>
            <a:br>
              <a:rPr lang="en-US" noProof="0" dirty="0"/>
            </a:br>
            <a:r>
              <a:rPr lang="en-US" noProof="0" dirty="0"/>
              <a:t>(10.88 g/cm</a:t>
            </a:r>
            <a:r>
              <a:rPr lang="en-US" baseline="30000" noProof="0" dirty="0"/>
              <a:t>3</a:t>
            </a:r>
            <a:r>
              <a:rPr lang="en-US" noProof="0" dirty="0"/>
              <a:t>)</a:t>
            </a:r>
          </a:p>
          <a:p>
            <a:pPr marL="285750" indent="-285750">
              <a:buFont typeface="Arial" panose="020B0604020202020204" pitchFamily="34" charset="0"/>
              <a:buChar char="•"/>
            </a:pPr>
            <a:r>
              <a:rPr lang="en-US" noProof="0" dirty="0"/>
              <a:t>W-alloys (17-19 g/cm</a:t>
            </a:r>
            <a:r>
              <a:rPr lang="en-US" baseline="30000" noProof="0" dirty="0"/>
              <a:t>3</a:t>
            </a:r>
            <a:r>
              <a:rPr lang="en-US" noProof="0" dirty="0"/>
              <a:t>) discarded for cost reasons</a:t>
            </a:r>
          </a:p>
        </p:txBody>
      </p:sp>
      <p:pic>
        <p:nvPicPr>
          <p:cNvPr id="52" name="Picture 51">
            <a:extLst>
              <a:ext uri="{FF2B5EF4-FFF2-40B4-BE49-F238E27FC236}">
                <a16:creationId xmlns:a16="http://schemas.microsoft.com/office/drawing/2014/main" id="{A7E7D8DB-3627-47CF-152E-E230D088A8DE}"/>
              </a:ext>
            </a:extLst>
          </p:cNvPr>
          <p:cNvPicPr>
            <a:picLocks noChangeAspect="1"/>
          </p:cNvPicPr>
          <p:nvPr/>
        </p:nvPicPr>
        <p:blipFill>
          <a:blip r:embed="rId3"/>
          <a:stretch>
            <a:fillRect/>
          </a:stretch>
        </p:blipFill>
        <p:spPr bwMode="auto">
          <a:xfrm>
            <a:off x="2630230" y="4110175"/>
            <a:ext cx="3229138" cy="1842174"/>
          </a:xfrm>
          <a:prstGeom prst="rect">
            <a:avLst/>
          </a:prstGeom>
        </p:spPr>
      </p:pic>
      <p:pic>
        <p:nvPicPr>
          <p:cNvPr id="53" name="Picture 52">
            <a:extLst>
              <a:ext uri="{FF2B5EF4-FFF2-40B4-BE49-F238E27FC236}">
                <a16:creationId xmlns:a16="http://schemas.microsoft.com/office/drawing/2014/main" id="{1B770F43-6D6D-4E57-E018-39C141995E8F}"/>
              </a:ext>
            </a:extLst>
          </p:cNvPr>
          <p:cNvPicPr>
            <a:picLocks noChangeAspect="1"/>
          </p:cNvPicPr>
          <p:nvPr/>
        </p:nvPicPr>
        <p:blipFill>
          <a:blip r:embed="rId4"/>
          <a:stretch>
            <a:fillRect/>
          </a:stretch>
        </p:blipFill>
        <p:spPr bwMode="auto">
          <a:xfrm>
            <a:off x="6065488" y="3505302"/>
            <a:ext cx="5731934" cy="2736675"/>
          </a:xfrm>
          <a:prstGeom prst="rect">
            <a:avLst/>
          </a:prstGeom>
        </p:spPr>
      </p:pic>
      <p:sp>
        <p:nvSpPr>
          <p:cNvPr id="7" name="TextBox 6">
            <a:extLst>
              <a:ext uri="{FF2B5EF4-FFF2-40B4-BE49-F238E27FC236}">
                <a16:creationId xmlns:a16="http://schemas.microsoft.com/office/drawing/2014/main" id="{D2B34BB9-9435-94E3-22F9-066CCD41AF9A}"/>
              </a:ext>
            </a:extLst>
          </p:cNvPr>
          <p:cNvSpPr txBox="1"/>
          <p:nvPr/>
        </p:nvSpPr>
        <p:spPr>
          <a:xfrm>
            <a:off x="2218133" y="3359193"/>
            <a:ext cx="1800200" cy="307777"/>
          </a:xfrm>
          <a:prstGeom prst="rect">
            <a:avLst/>
          </a:prstGeom>
          <a:noFill/>
        </p:spPr>
        <p:txBody>
          <a:bodyPr wrap="square" rtlCol="0">
            <a:spAutoFit/>
          </a:bodyPr>
          <a:lstStyle/>
          <a:p>
            <a:r>
              <a:rPr lang="en-US" sz="1400" b="1" i="1" noProof="0" dirty="0"/>
              <a:t>B. Humann</a:t>
            </a:r>
          </a:p>
        </p:txBody>
      </p:sp>
    </p:spTree>
    <p:extLst>
      <p:ext uri="{BB962C8B-B14F-4D97-AF65-F5344CB8AC3E}">
        <p14:creationId xmlns:p14="http://schemas.microsoft.com/office/powerpoint/2010/main" val="38914368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825A8-1696-E360-025B-4F179C98C8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1B7769-9079-EFD6-211F-EA1C884C9D95}"/>
              </a:ext>
            </a:extLst>
          </p:cNvPr>
          <p:cNvSpPr>
            <a:spLocks noGrp="1"/>
          </p:cNvSpPr>
          <p:nvPr>
            <p:ph type="title"/>
          </p:nvPr>
        </p:nvSpPr>
        <p:spPr/>
        <p:txBody>
          <a:bodyPr/>
          <a:lstStyle/>
          <a:p>
            <a:r>
              <a:rPr lang="en-US" noProof="0" dirty="0"/>
              <a:t>Other applications (selection)</a:t>
            </a:r>
          </a:p>
        </p:txBody>
      </p:sp>
      <p:sp>
        <p:nvSpPr>
          <p:cNvPr id="3" name="Date Placeholder 2">
            <a:extLst>
              <a:ext uri="{FF2B5EF4-FFF2-40B4-BE49-F238E27FC236}">
                <a16:creationId xmlns:a16="http://schemas.microsoft.com/office/drawing/2014/main" id="{050A9E0D-67E6-983F-AA05-E99982EA0045}"/>
              </a:ext>
            </a:extLst>
          </p:cNvPr>
          <p:cNvSpPr>
            <a:spLocks noGrp="1"/>
          </p:cNvSpPr>
          <p:nvPr>
            <p:ph type="dt" sz="half" idx="10"/>
          </p:nvPr>
        </p:nvSpPr>
        <p:spPr/>
        <p:txBody>
          <a:bodyPr/>
          <a:lstStyle/>
          <a:p>
            <a:pPr>
              <a:defRPr/>
            </a:pPr>
            <a:r>
              <a:rPr lang="en-US" noProof="0" dirty="0"/>
              <a:t>04/05/2026</a:t>
            </a:r>
          </a:p>
        </p:txBody>
      </p:sp>
      <p:sp>
        <p:nvSpPr>
          <p:cNvPr id="4" name="Footer Placeholder 3">
            <a:extLst>
              <a:ext uri="{FF2B5EF4-FFF2-40B4-BE49-F238E27FC236}">
                <a16:creationId xmlns:a16="http://schemas.microsoft.com/office/drawing/2014/main" id="{51B3C286-7105-0714-B45C-D22DC1BC47F8}"/>
              </a:ext>
            </a:extLst>
          </p:cNvPr>
          <p:cNvSpPr>
            <a:spLocks noGrp="1"/>
          </p:cNvSpPr>
          <p:nvPr>
            <p:ph type="ftr" sz="quarter" idx="11"/>
          </p:nvPr>
        </p:nvSpPr>
        <p:spPr/>
        <p:txBody>
          <a:bodyPr/>
          <a:lstStyle/>
          <a:p>
            <a:pPr>
              <a:defRPr/>
            </a:pPr>
            <a:r>
              <a:rPr lang="en-US" noProof="0" dirty="0"/>
              <a:t>D. Calzolari</a:t>
            </a:r>
          </a:p>
        </p:txBody>
      </p:sp>
      <p:sp>
        <p:nvSpPr>
          <p:cNvPr id="5" name="Slide Number Placeholder 4">
            <a:extLst>
              <a:ext uri="{FF2B5EF4-FFF2-40B4-BE49-F238E27FC236}">
                <a16:creationId xmlns:a16="http://schemas.microsoft.com/office/drawing/2014/main" id="{89C77769-299A-0DF0-8AC2-08E1130F70BE}"/>
              </a:ext>
            </a:extLst>
          </p:cNvPr>
          <p:cNvSpPr>
            <a:spLocks noGrp="1"/>
          </p:cNvSpPr>
          <p:nvPr>
            <p:ph type="sldNum" sz="quarter" idx="12"/>
          </p:nvPr>
        </p:nvSpPr>
        <p:spPr/>
        <p:txBody>
          <a:bodyPr/>
          <a:lstStyle/>
          <a:p>
            <a:pPr>
              <a:defRPr/>
            </a:pPr>
            <a:fld id="{8D6C380F-326D-3C40-9EE7-7FBAB0953422}" type="slidenum">
              <a:rPr lang="en-US" noProof="0" smtClean="0"/>
              <a:t>61</a:t>
            </a:fld>
            <a:endParaRPr lang="en-US" noProof="0" dirty="0"/>
          </a:p>
        </p:txBody>
      </p:sp>
      <p:sp>
        <p:nvSpPr>
          <p:cNvPr id="7" name="Content Placeholder 6">
            <a:extLst>
              <a:ext uri="{FF2B5EF4-FFF2-40B4-BE49-F238E27FC236}">
                <a16:creationId xmlns:a16="http://schemas.microsoft.com/office/drawing/2014/main" id="{31A7602E-2ED6-33F9-97CC-2E911A8CF636}"/>
              </a:ext>
            </a:extLst>
          </p:cNvPr>
          <p:cNvSpPr>
            <a:spLocks noGrp="1"/>
          </p:cNvSpPr>
          <p:nvPr>
            <p:ph sz="quarter" idx="13"/>
          </p:nvPr>
        </p:nvSpPr>
        <p:spPr/>
        <p:txBody>
          <a:bodyPr>
            <a:normAutofit fontScale="70000" lnSpcReduction="20000"/>
          </a:bodyPr>
          <a:lstStyle/>
          <a:p>
            <a:pPr algn="just"/>
            <a:r>
              <a:rPr lang="en-US" b="1" noProof="0" dirty="0"/>
              <a:t>High-energy physics &amp; accelerators</a:t>
            </a:r>
            <a:r>
              <a:rPr lang="en-US" noProof="0" dirty="0"/>
              <a:t>: beam-induced background (BIB), energy deposition in magnets and detectors, machine protection, system design (collimation, beam dump, etc.)</a:t>
            </a:r>
          </a:p>
          <a:p>
            <a:pPr algn="just"/>
            <a:r>
              <a:rPr lang="en-US" b="1" noProof="0" dirty="0"/>
              <a:t>Radiation protection</a:t>
            </a:r>
            <a:r>
              <a:rPr lang="en-US" noProof="0" dirty="0"/>
              <a:t>: dose calculations, shielding optimization for accelerators and facilities, residual activation and environmental impact studies</a:t>
            </a:r>
          </a:p>
          <a:p>
            <a:pPr algn="just"/>
            <a:r>
              <a:rPr lang="en-US" b="1" noProof="0" dirty="0"/>
              <a:t>Medical physics</a:t>
            </a:r>
            <a:r>
              <a:rPr lang="en-US" noProof="0" dirty="0"/>
              <a:t>: proton and heavy-ion therapy simulations, patient dose distributions, treatment planning verification, radiobiology studies</a:t>
            </a:r>
          </a:p>
          <a:p>
            <a:pPr algn="just"/>
            <a:r>
              <a:rPr lang="en-US" b="1" noProof="0" dirty="0"/>
              <a:t>Space &amp; aerospace</a:t>
            </a:r>
            <a:r>
              <a:rPr lang="en-US" noProof="0" dirty="0"/>
              <a:t>: cosmic ray interactions, astronaut dose assessment, spacecraft shielding design, single-event effects in electronics</a:t>
            </a:r>
          </a:p>
          <a:p>
            <a:pPr algn="just"/>
            <a:r>
              <a:rPr lang="en-US" b="1" noProof="0" dirty="0"/>
              <a:t>Nuclear engineering &amp; activation</a:t>
            </a:r>
            <a:r>
              <a:rPr lang="en-US" noProof="0" dirty="0"/>
              <a:t>: radionuclide production, material activation, decay heat, waste and transmutation studies</a:t>
            </a:r>
          </a:p>
          <a:p>
            <a:pPr algn="just"/>
            <a:r>
              <a:rPr lang="en-US" b="1" noProof="0" dirty="0"/>
              <a:t>Detector design &amp; experiments</a:t>
            </a:r>
            <a:r>
              <a:rPr lang="en-US" noProof="0" dirty="0"/>
              <a:t>: background estimation, radiation damage to the detectors</a:t>
            </a:r>
          </a:p>
          <a:p>
            <a:pPr algn="just"/>
            <a:r>
              <a:rPr lang="en-US" b="1" noProof="0" dirty="0"/>
              <a:t>Industrial &amp; applied physics</a:t>
            </a:r>
            <a:r>
              <a:rPr lang="en-US" noProof="0" dirty="0"/>
              <a:t>: radiation effects on electronics (SEE, TID), irradiation facilities, sterilization, non-destructive testing and material analysis</a:t>
            </a:r>
          </a:p>
        </p:txBody>
      </p:sp>
    </p:spTree>
    <p:extLst>
      <p:ext uri="{BB962C8B-B14F-4D97-AF65-F5344CB8AC3E}">
        <p14:creationId xmlns:p14="http://schemas.microsoft.com/office/powerpoint/2010/main" val="9920783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D5724-BB89-EA08-9CC0-2C55DF1A742F}"/>
              </a:ext>
            </a:extLst>
          </p:cNvPr>
          <p:cNvSpPr txBox="1">
            <a:spLocks/>
          </p:cNvSpPr>
          <p:nvPr/>
        </p:nvSpPr>
        <p:spPr>
          <a:xfrm>
            <a:off x="5591944" y="2743224"/>
            <a:ext cx="6192688" cy="720080"/>
          </a:xfrm>
          <a:prstGeom prst="rect">
            <a:avLst/>
          </a:prstGeom>
        </p:spPr>
        <p:txBody>
          <a:bodyPr/>
          <a:lstStyle>
            <a:lvl1pPr algn="l">
              <a:spcBef>
                <a:spcPts val="0"/>
              </a:spcBef>
              <a:buNone/>
              <a:defRPr sz="3600" b="0" i="0">
                <a:solidFill>
                  <a:srgbClr val="5AA3D9"/>
                </a:solidFill>
                <a:latin typeface="+mj-lt"/>
                <a:ea typeface="+mj-ea"/>
                <a:cs typeface="Ubuntu Light"/>
              </a:defRPr>
            </a:lvl1pPr>
          </a:lstStyle>
          <a:p>
            <a:r>
              <a:rPr lang="en-US" noProof="0" dirty="0"/>
              <a:t>Thank you for your attention!</a:t>
            </a:r>
          </a:p>
        </p:txBody>
      </p:sp>
    </p:spTree>
    <p:extLst>
      <p:ext uri="{BB962C8B-B14F-4D97-AF65-F5344CB8AC3E}">
        <p14:creationId xmlns:p14="http://schemas.microsoft.com/office/powerpoint/2010/main" val="3631143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483E78-08F6-EBCC-3BC0-80607FD58A90}"/>
              </a:ext>
            </a:extLst>
          </p:cNvPr>
          <p:cNvSpPr>
            <a:spLocks noGrp="1"/>
          </p:cNvSpPr>
          <p:nvPr>
            <p:ph type="dt" sz="half" idx="10"/>
          </p:nvPr>
        </p:nvSpPr>
        <p:spPr/>
        <p:txBody>
          <a:bodyPr/>
          <a:lstStyle/>
          <a:p>
            <a:pPr>
              <a:defRPr/>
            </a:pPr>
            <a:r>
              <a:rPr lang="en-US" noProof="0" dirty="0"/>
              <a:t>04/05/2026</a:t>
            </a:r>
          </a:p>
        </p:txBody>
      </p:sp>
      <p:sp>
        <p:nvSpPr>
          <p:cNvPr id="3" name="Footer Placeholder 2">
            <a:extLst>
              <a:ext uri="{FF2B5EF4-FFF2-40B4-BE49-F238E27FC236}">
                <a16:creationId xmlns:a16="http://schemas.microsoft.com/office/drawing/2014/main" id="{E6194FF8-F210-EC9F-28D2-634BAA015857}"/>
              </a:ext>
            </a:extLst>
          </p:cNvPr>
          <p:cNvSpPr>
            <a:spLocks noGrp="1"/>
          </p:cNvSpPr>
          <p:nvPr>
            <p:ph type="ftr" sz="quarter" idx="11"/>
          </p:nvPr>
        </p:nvSpPr>
        <p:spPr/>
        <p:txBody>
          <a:bodyPr/>
          <a:lstStyle/>
          <a:p>
            <a:pPr>
              <a:defRPr/>
            </a:pPr>
            <a:r>
              <a:rPr lang="en-US" noProof="0" dirty="0"/>
              <a:t>D. Calzolari</a:t>
            </a:r>
          </a:p>
        </p:txBody>
      </p:sp>
      <p:sp>
        <p:nvSpPr>
          <p:cNvPr id="4" name="Slide Number Placeholder 3">
            <a:extLst>
              <a:ext uri="{FF2B5EF4-FFF2-40B4-BE49-F238E27FC236}">
                <a16:creationId xmlns:a16="http://schemas.microsoft.com/office/drawing/2014/main" id="{2C3A9162-7F48-D0E6-0736-4E19B138FB8A}"/>
              </a:ext>
            </a:extLst>
          </p:cNvPr>
          <p:cNvSpPr>
            <a:spLocks noGrp="1"/>
          </p:cNvSpPr>
          <p:nvPr>
            <p:ph type="sldNum" sz="quarter" idx="12"/>
          </p:nvPr>
        </p:nvSpPr>
        <p:spPr/>
        <p:txBody>
          <a:bodyPr/>
          <a:lstStyle/>
          <a:p>
            <a:pPr>
              <a:defRPr/>
            </a:pPr>
            <a:fld id="{8D6C380F-326D-3C40-9EE7-7FBAB0953422}" type="slidenum">
              <a:rPr lang="en-US" noProof="0" smtClean="0"/>
              <a:t>7</a:t>
            </a:fld>
            <a:endParaRPr lang="en-US" noProof="0" dirty="0"/>
          </a:p>
        </p:txBody>
      </p:sp>
      <p:sp>
        <p:nvSpPr>
          <p:cNvPr id="5" name="Title 4">
            <a:extLst>
              <a:ext uri="{FF2B5EF4-FFF2-40B4-BE49-F238E27FC236}">
                <a16:creationId xmlns:a16="http://schemas.microsoft.com/office/drawing/2014/main" id="{ABD45530-FC34-7BE4-B2D4-CE6118FBCEB7}"/>
              </a:ext>
            </a:extLst>
          </p:cNvPr>
          <p:cNvSpPr>
            <a:spLocks noGrp="1"/>
          </p:cNvSpPr>
          <p:nvPr>
            <p:ph type="title"/>
          </p:nvPr>
        </p:nvSpPr>
        <p:spPr/>
        <p:txBody>
          <a:bodyPr/>
          <a:lstStyle/>
          <a:p>
            <a:r>
              <a:rPr lang="en-US" noProof="0" dirty="0"/>
              <a:t>1. The transport problem</a:t>
            </a:r>
          </a:p>
        </p:txBody>
      </p:sp>
      <p:pic>
        <p:nvPicPr>
          <p:cNvPr id="6" name="Picture 5">
            <a:extLst>
              <a:ext uri="{FF2B5EF4-FFF2-40B4-BE49-F238E27FC236}">
                <a16:creationId xmlns:a16="http://schemas.microsoft.com/office/drawing/2014/main" id="{75E626C8-E133-CF70-F783-9B73AB54325E}"/>
              </a:ext>
            </a:extLst>
          </p:cNvPr>
          <p:cNvPicPr/>
          <p:nvPr/>
        </p:nvPicPr>
        <p:blipFill>
          <a:blip r:embed="rId2"/>
          <a:stretch/>
        </p:blipFill>
        <p:spPr>
          <a:xfrm>
            <a:off x="263352" y="3356992"/>
            <a:ext cx="4910760" cy="2880000"/>
          </a:xfrm>
          <a:prstGeom prst="rect">
            <a:avLst/>
          </a:prstGeom>
          <a:noFill/>
          <a:ln w="0">
            <a:noFill/>
          </a:ln>
        </p:spPr>
      </p:pic>
    </p:spTree>
    <p:extLst>
      <p:ext uri="{BB962C8B-B14F-4D97-AF65-F5344CB8AC3E}">
        <p14:creationId xmlns:p14="http://schemas.microsoft.com/office/powerpoint/2010/main" val="2875392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B12967B-98C5-C1A3-93E9-CC3F8E1CE7B4}"/>
              </a:ext>
            </a:extLst>
          </p:cNvPr>
          <p:cNvSpPr>
            <a:spLocks noGrp="1"/>
          </p:cNvSpPr>
          <p:nvPr>
            <p:ph type="title"/>
          </p:nvPr>
        </p:nvSpPr>
        <p:spPr/>
        <p:txBody>
          <a:bodyPr/>
          <a:lstStyle/>
          <a:p>
            <a:r>
              <a:rPr lang="en-US" noProof="0" dirty="0"/>
              <a:t>Monte Carlo methods: history</a:t>
            </a:r>
          </a:p>
        </p:txBody>
      </p:sp>
      <p:sp>
        <p:nvSpPr>
          <p:cNvPr id="2" name="Date Placeholder 1">
            <a:extLst>
              <a:ext uri="{FF2B5EF4-FFF2-40B4-BE49-F238E27FC236}">
                <a16:creationId xmlns:a16="http://schemas.microsoft.com/office/drawing/2014/main" id="{77B7B2C9-B0FC-E9EF-EDE7-4697865BD421}"/>
              </a:ext>
            </a:extLst>
          </p:cNvPr>
          <p:cNvSpPr>
            <a:spLocks noGrp="1"/>
          </p:cNvSpPr>
          <p:nvPr>
            <p:ph type="dt" sz="half" idx="10"/>
          </p:nvPr>
        </p:nvSpPr>
        <p:spPr/>
        <p:txBody>
          <a:bodyPr/>
          <a:lstStyle/>
          <a:p>
            <a:pPr>
              <a:defRPr/>
            </a:pPr>
            <a:r>
              <a:rPr lang="en-US" noProof="0" dirty="0"/>
              <a:t>04/05/2026</a:t>
            </a:r>
          </a:p>
        </p:txBody>
      </p:sp>
      <p:sp>
        <p:nvSpPr>
          <p:cNvPr id="3" name="Footer Placeholder 2">
            <a:extLst>
              <a:ext uri="{FF2B5EF4-FFF2-40B4-BE49-F238E27FC236}">
                <a16:creationId xmlns:a16="http://schemas.microsoft.com/office/drawing/2014/main" id="{4ECF7BAD-6599-069A-532F-FC86B79AA1DB}"/>
              </a:ext>
            </a:extLst>
          </p:cNvPr>
          <p:cNvSpPr>
            <a:spLocks noGrp="1"/>
          </p:cNvSpPr>
          <p:nvPr>
            <p:ph type="ftr" sz="quarter" idx="11"/>
          </p:nvPr>
        </p:nvSpPr>
        <p:spPr/>
        <p:txBody>
          <a:bodyPr/>
          <a:lstStyle/>
          <a:p>
            <a:pPr>
              <a:defRPr/>
            </a:pPr>
            <a:r>
              <a:rPr lang="en-US" noProof="0" dirty="0"/>
              <a:t>D. Calzolari</a:t>
            </a:r>
          </a:p>
        </p:txBody>
      </p:sp>
      <p:sp>
        <p:nvSpPr>
          <p:cNvPr id="4" name="Slide Number Placeholder 3">
            <a:extLst>
              <a:ext uri="{FF2B5EF4-FFF2-40B4-BE49-F238E27FC236}">
                <a16:creationId xmlns:a16="http://schemas.microsoft.com/office/drawing/2014/main" id="{6D1FCBB2-DD43-4193-EA8F-8DF620FD6E16}"/>
              </a:ext>
            </a:extLst>
          </p:cNvPr>
          <p:cNvSpPr>
            <a:spLocks noGrp="1"/>
          </p:cNvSpPr>
          <p:nvPr>
            <p:ph type="sldNum" sz="quarter" idx="12"/>
          </p:nvPr>
        </p:nvSpPr>
        <p:spPr/>
        <p:txBody>
          <a:bodyPr/>
          <a:lstStyle/>
          <a:p>
            <a:pPr>
              <a:defRPr/>
            </a:pPr>
            <a:fld id="{8D6C380F-326D-3C40-9EE7-7FBAB0953422}" type="slidenum">
              <a:rPr lang="en-US" noProof="0" smtClean="0"/>
              <a:t>8</a:t>
            </a:fld>
            <a:endParaRPr lang="en-US" noProof="0" dirty="0"/>
          </a:p>
        </p:txBody>
      </p:sp>
      <p:sp>
        <p:nvSpPr>
          <p:cNvPr id="7" name="Content Placeholder 6">
            <a:extLst>
              <a:ext uri="{FF2B5EF4-FFF2-40B4-BE49-F238E27FC236}">
                <a16:creationId xmlns:a16="http://schemas.microsoft.com/office/drawing/2014/main" id="{90317130-0094-F47B-A98B-B041A824AAD0}"/>
              </a:ext>
            </a:extLst>
          </p:cNvPr>
          <p:cNvSpPr>
            <a:spLocks noGrp="1"/>
          </p:cNvSpPr>
          <p:nvPr>
            <p:ph sz="quarter" idx="13"/>
          </p:nvPr>
        </p:nvSpPr>
        <p:spPr/>
        <p:txBody>
          <a:bodyPr/>
          <a:lstStyle/>
          <a:p>
            <a:r>
              <a:rPr lang="en-US" noProof="0" dirty="0"/>
              <a:t>First experiments by Fermi (~1930) to study neutron diffusion, no publications</a:t>
            </a:r>
          </a:p>
          <a:p>
            <a:r>
              <a:rPr lang="en-US" noProof="0" dirty="0"/>
              <a:t>Extensive use for neutronics in nuclear weapons applications. First proposal by Stanislaw Ulam, with contribution by Metropolis and Neumann</a:t>
            </a:r>
          </a:p>
          <a:p>
            <a:endParaRPr lang="en-US" noProof="0" dirty="0"/>
          </a:p>
        </p:txBody>
      </p:sp>
      <p:pic>
        <p:nvPicPr>
          <p:cNvPr id="8" name="Picture 7">
            <a:extLst>
              <a:ext uri="{FF2B5EF4-FFF2-40B4-BE49-F238E27FC236}">
                <a16:creationId xmlns:a16="http://schemas.microsoft.com/office/drawing/2014/main" id="{7AE5DE61-A99B-3B82-9583-6AC7A333571A}"/>
              </a:ext>
            </a:extLst>
          </p:cNvPr>
          <p:cNvPicPr/>
          <p:nvPr/>
        </p:nvPicPr>
        <p:blipFill>
          <a:blip r:embed="rId2"/>
          <a:srcRect b="1834"/>
          <a:stretch/>
        </p:blipFill>
        <p:spPr>
          <a:xfrm>
            <a:off x="3600000" y="4710240"/>
            <a:ext cx="1620000" cy="1409760"/>
          </a:xfrm>
          <a:prstGeom prst="rect">
            <a:avLst/>
          </a:prstGeom>
          <a:noFill/>
          <a:ln w="0">
            <a:noFill/>
          </a:ln>
        </p:spPr>
      </p:pic>
      <p:sp>
        <p:nvSpPr>
          <p:cNvPr id="9" name="Oval 8">
            <a:extLst>
              <a:ext uri="{FF2B5EF4-FFF2-40B4-BE49-F238E27FC236}">
                <a16:creationId xmlns:a16="http://schemas.microsoft.com/office/drawing/2014/main" id="{EF13D977-5C87-1E26-3F50-F6D52DFAEB47}"/>
              </a:ext>
            </a:extLst>
          </p:cNvPr>
          <p:cNvSpPr/>
          <p:nvPr/>
        </p:nvSpPr>
        <p:spPr>
          <a:xfrm>
            <a:off x="828000" y="4140000"/>
            <a:ext cx="2340000" cy="720000"/>
          </a:xfrm>
          <a:prstGeom prst="ellipse">
            <a:avLst/>
          </a:prstGeom>
          <a:solidFill>
            <a:srgbClr val="729FCF"/>
          </a:solidFill>
          <a:ln w="19080">
            <a:solidFill>
              <a:srgbClr val="3465A4"/>
            </a:solidFill>
            <a:round/>
          </a:ln>
        </p:spPr>
        <p:style>
          <a:lnRef idx="0">
            <a:scrgbClr r="0" g="0" b="0"/>
          </a:lnRef>
          <a:fillRef idx="0">
            <a:scrgbClr r="0" g="0" b="0"/>
          </a:fillRef>
          <a:effectRef idx="0">
            <a:scrgbClr r="0" g="0" b="0"/>
          </a:effectRef>
          <a:fontRef idx="minor"/>
        </p:style>
        <p:txBody>
          <a:bodyPr lIns="99360" tIns="54360" rIns="99360" bIns="54360" anchor="ctr">
            <a:noAutofit/>
          </a:bodyPr>
          <a:lstStyle/>
          <a:p>
            <a:pPr algn="ctr"/>
            <a:r>
              <a:rPr lang="en-US" sz="1800" b="0" u="none" strike="noStrike" noProof="0" dirty="0">
                <a:solidFill>
                  <a:srgbClr val="FFFFFF"/>
                </a:solidFill>
                <a:effectLst/>
                <a:uFillTx/>
                <a:latin typeface="Arial"/>
              </a:rPr>
              <a:t>Radiation source</a:t>
            </a:r>
          </a:p>
        </p:txBody>
      </p:sp>
      <p:sp>
        <p:nvSpPr>
          <p:cNvPr id="10" name="Oval 9">
            <a:extLst>
              <a:ext uri="{FF2B5EF4-FFF2-40B4-BE49-F238E27FC236}">
                <a16:creationId xmlns:a16="http://schemas.microsoft.com/office/drawing/2014/main" id="{8E4ACDDE-DA81-19DE-598F-1C9507A35A17}"/>
              </a:ext>
            </a:extLst>
          </p:cNvPr>
          <p:cNvSpPr/>
          <p:nvPr/>
        </p:nvSpPr>
        <p:spPr>
          <a:xfrm>
            <a:off x="5068080" y="4140000"/>
            <a:ext cx="2340000" cy="720000"/>
          </a:xfrm>
          <a:prstGeom prst="ellipse">
            <a:avLst/>
          </a:prstGeom>
          <a:solidFill>
            <a:srgbClr val="729FCF"/>
          </a:solidFill>
          <a:ln w="19080">
            <a:solidFill>
              <a:srgbClr val="3465A4"/>
            </a:solidFill>
            <a:round/>
          </a:ln>
        </p:spPr>
        <p:style>
          <a:lnRef idx="0">
            <a:scrgbClr r="0" g="0" b="0"/>
          </a:lnRef>
          <a:fillRef idx="0">
            <a:scrgbClr r="0" g="0" b="0"/>
          </a:fillRef>
          <a:effectRef idx="0">
            <a:scrgbClr r="0" g="0" b="0"/>
          </a:effectRef>
          <a:fontRef idx="minor"/>
        </p:style>
        <p:txBody>
          <a:bodyPr lIns="99360" tIns="54360" rIns="99360" bIns="54360" anchor="ctr">
            <a:noAutofit/>
          </a:bodyPr>
          <a:lstStyle/>
          <a:p>
            <a:pPr algn="ctr"/>
            <a:r>
              <a:rPr lang="en-US" sz="1800" b="0" u="none" strike="noStrike" noProof="0" dirty="0">
                <a:solidFill>
                  <a:srgbClr val="FFFFFF"/>
                </a:solidFill>
                <a:effectLst/>
                <a:uFillTx/>
                <a:latin typeface="Arial"/>
              </a:rPr>
              <a:t>Propagation in matter</a:t>
            </a:r>
          </a:p>
        </p:txBody>
      </p:sp>
      <p:sp>
        <p:nvSpPr>
          <p:cNvPr id="11" name="Oval 10">
            <a:extLst>
              <a:ext uri="{FF2B5EF4-FFF2-40B4-BE49-F238E27FC236}">
                <a16:creationId xmlns:a16="http://schemas.microsoft.com/office/drawing/2014/main" id="{C2BC5926-CD25-EC7E-02FB-985A44555B98}"/>
              </a:ext>
            </a:extLst>
          </p:cNvPr>
          <p:cNvSpPr/>
          <p:nvPr/>
        </p:nvSpPr>
        <p:spPr>
          <a:xfrm>
            <a:off x="9288000" y="4140000"/>
            <a:ext cx="2340000" cy="720000"/>
          </a:xfrm>
          <a:prstGeom prst="ellipse">
            <a:avLst/>
          </a:prstGeom>
          <a:solidFill>
            <a:srgbClr val="729FCF"/>
          </a:solidFill>
          <a:ln w="19080">
            <a:solidFill>
              <a:srgbClr val="3465A4"/>
            </a:solidFill>
            <a:round/>
          </a:ln>
        </p:spPr>
        <p:style>
          <a:lnRef idx="0">
            <a:scrgbClr r="0" g="0" b="0"/>
          </a:lnRef>
          <a:fillRef idx="0">
            <a:scrgbClr r="0" g="0" b="0"/>
          </a:fillRef>
          <a:effectRef idx="0">
            <a:scrgbClr r="0" g="0" b="0"/>
          </a:effectRef>
          <a:fontRef idx="minor"/>
        </p:style>
        <p:txBody>
          <a:bodyPr lIns="99360" tIns="54360" rIns="99360" bIns="54360" anchor="ctr">
            <a:noAutofit/>
          </a:bodyPr>
          <a:lstStyle/>
          <a:p>
            <a:pPr algn="ctr"/>
            <a:r>
              <a:rPr lang="en-US" sz="1800" b="0" u="none" strike="noStrike" noProof="0" dirty="0">
                <a:solidFill>
                  <a:srgbClr val="FFFFFF"/>
                </a:solidFill>
                <a:effectLst/>
                <a:uFillTx/>
                <a:latin typeface="Arial"/>
              </a:rPr>
              <a:t>Scoring</a:t>
            </a:r>
          </a:p>
        </p:txBody>
      </p:sp>
      <p:sp>
        <p:nvSpPr>
          <p:cNvPr id="12" name="Straight Connector 11">
            <a:extLst>
              <a:ext uri="{FF2B5EF4-FFF2-40B4-BE49-F238E27FC236}">
                <a16:creationId xmlns:a16="http://schemas.microsoft.com/office/drawing/2014/main" id="{3F330A05-1D37-E661-D809-6806FD97D3C6}"/>
              </a:ext>
            </a:extLst>
          </p:cNvPr>
          <p:cNvSpPr/>
          <p:nvPr/>
        </p:nvSpPr>
        <p:spPr>
          <a:xfrm>
            <a:off x="3168000" y="4500000"/>
            <a:ext cx="1900080" cy="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en-US" sz="1800" b="0" u="none" strike="noStrike" noProof="0" dirty="0">
              <a:solidFill>
                <a:srgbClr val="000000"/>
              </a:solidFill>
              <a:effectLst/>
              <a:uFillTx/>
              <a:latin typeface="Arial"/>
            </a:endParaRPr>
          </a:p>
        </p:txBody>
      </p:sp>
      <p:sp>
        <p:nvSpPr>
          <p:cNvPr id="13" name="Straight Connector 12">
            <a:extLst>
              <a:ext uri="{FF2B5EF4-FFF2-40B4-BE49-F238E27FC236}">
                <a16:creationId xmlns:a16="http://schemas.microsoft.com/office/drawing/2014/main" id="{C74C29FB-1A31-C5ED-4F67-125D9C971CE3}"/>
              </a:ext>
            </a:extLst>
          </p:cNvPr>
          <p:cNvSpPr/>
          <p:nvPr/>
        </p:nvSpPr>
        <p:spPr>
          <a:xfrm>
            <a:off x="7408080" y="4500000"/>
            <a:ext cx="1879920" cy="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en-US" sz="1800" b="0" u="none" strike="noStrike" noProof="0" dirty="0">
              <a:solidFill>
                <a:srgbClr val="000000"/>
              </a:solidFill>
              <a:effectLst/>
              <a:uFillTx/>
              <a:latin typeface="Arial"/>
            </a:endParaRPr>
          </a:p>
        </p:txBody>
      </p:sp>
      <p:sp>
        <p:nvSpPr>
          <p:cNvPr id="14" name="PlaceHolder 3">
            <a:extLst>
              <a:ext uri="{FF2B5EF4-FFF2-40B4-BE49-F238E27FC236}">
                <a16:creationId xmlns:a16="http://schemas.microsoft.com/office/drawing/2014/main" id="{777E3CD9-6D0F-F0A2-464B-D928CD7A8288}"/>
              </a:ext>
            </a:extLst>
          </p:cNvPr>
          <p:cNvSpPr txBox="1">
            <a:spLocks/>
          </p:cNvSpPr>
          <p:nvPr/>
        </p:nvSpPr>
        <p:spPr bwMode="auto">
          <a:xfrm>
            <a:off x="360000" y="5040000"/>
            <a:ext cx="3420000" cy="1080000"/>
          </a:xfrm>
          <a:prstGeom prst="rect">
            <a:avLst/>
          </a:prstGeom>
          <a:noFill/>
          <a:ln w="0">
            <a:noFill/>
          </a:ln>
        </p:spPr>
        <p:txBody>
          <a:bodyPr vert="horz" lIns="91440" tIns="45720" rIns="91440" bIns="45720" anchor="t">
            <a:normAutofit fontScale="55000" lnSpcReduction="20000"/>
          </a:bodyPr>
          <a:lstStyle>
            <a:lvl1pPr algn="l">
              <a:spcBef>
                <a:spcPts val="0"/>
              </a:spcBef>
              <a:buNone/>
              <a:defRPr sz="3600" b="0" i="0">
                <a:solidFill>
                  <a:srgbClr val="5AA3D9"/>
                </a:solidFill>
                <a:latin typeface="+mj-lt"/>
                <a:ea typeface="+mj-ea"/>
                <a:cs typeface="Ubuntu Light"/>
              </a:defRPr>
            </a:lvl1pPr>
          </a:lstStyle>
          <a:p>
            <a:pPr marL="432000" indent="-324000">
              <a:spcBef>
                <a:spcPts val="283"/>
              </a:spcBef>
              <a:spcAft>
                <a:spcPts val="283"/>
              </a:spcAft>
              <a:buClr>
                <a:srgbClr val="3871A8"/>
              </a:buClr>
              <a:buSzPct val="45000"/>
              <a:buFont typeface="Wingdings" charset="2"/>
              <a:buChar char=""/>
            </a:pPr>
            <a:r>
              <a:rPr lang="en-US" sz="2400" b="1" noProof="0" dirty="0">
                <a:solidFill>
                  <a:schemeClr val="dk1"/>
                </a:solidFill>
                <a:latin typeface="Arial"/>
                <a:ea typeface="Noto Sans CJK SC"/>
              </a:rPr>
              <a:t>Neutrons:</a:t>
            </a:r>
            <a:r>
              <a:rPr lang="en-US" sz="2400" noProof="0" dirty="0">
                <a:solidFill>
                  <a:schemeClr val="dk1"/>
                </a:solidFill>
                <a:latin typeface="Arial"/>
                <a:ea typeface="Noto Sans CJK SC"/>
              </a:rPr>
              <a:t> best example (no </a:t>
            </a:r>
            <a:r>
              <a:rPr lang="en-US" sz="2400" noProof="0" dirty="0" err="1">
                <a:solidFill>
                  <a:schemeClr val="dk1"/>
                </a:solidFill>
                <a:latin typeface="Arial"/>
                <a:ea typeface="Noto Sans CJK SC"/>
              </a:rPr>
              <a:t>continous</a:t>
            </a:r>
            <a:r>
              <a:rPr lang="en-US" sz="2400" noProof="0" dirty="0">
                <a:solidFill>
                  <a:schemeClr val="dk1"/>
                </a:solidFill>
                <a:latin typeface="Arial"/>
                <a:ea typeface="Noto Sans CJK SC"/>
              </a:rPr>
              <a:t> Coulomb scattering)</a:t>
            </a:r>
            <a:endParaRPr lang="en-US" sz="2400" noProof="0" dirty="0">
              <a:solidFill>
                <a:schemeClr val="dk1"/>
              </a:solidFill>
              <a:latin typeface="Arial"/>
            </a:endParaRPr>
          </a:p>
          <a:p>
            <a:pPr marL="432000" indent="-324000">
              <a:spcBef>
                <a:spcPts val="283"/>
              </a:spcBef>
              <a:spcAft>
                <a:spcPts val="283"/>
              </a:spcAft>
              <a:buClr>
                <a:srgbClr val="3871A8"/>
              </a:buClr>
              <a:buSzPct val="45000"/>
              <a:buFont typeface="Wingdings" charset="2"/>
              <a:buChar char=""/>
            </a:pPr>
            <a:r>
              <a:rPr lang="en-US" sz="2400" noProof="0" dirty="0">
                <a:solidFill>
                  <a:schemeClr val="dk1"/>
                </a:solidFill>
                <a:latin typeface="Arial"/>
                <a:ea typeface="Noto Sans CJK SC"/>
              </a:rPr>
              <a:t>… but also other particles (p, e</a:t>
            </a:r>
            <a:r>
              <a:rPr lang="en-US" sz="2400" baseline="33000" noProof="0" dirty="0">
                <a:solidFill>
                  <a:schemeClr val="dk1"/>
                </a:solidFill>
                <a:latin typeface="Arial"/>
                <a:ea typeface="Noto Sans CJK SC"/>
              </a:rPr>
              <a:t>+/-</a:t>
            </a:r>
            <a:r>
              <a:rPr lang="en-US" sz="2400" noProof="0" dirty="0">
                <a:solidFill>
                  <a:schemeClr val="dk1"/>
                </a:solidFill>
                <a:latin typeface="Arial"/>
                <a:ea typeface="Noto Sans CJK SC"/>
              </a:rPr>
              <a:t>, photons, </a:t>
            </a:r>
            <a:r>
              <a:rPr lang="en-US" sz="2400" noProof="0" dirty="0" err="1">
                <a:solidFill>
                  <a:schemeClr val="dk1"/>
                </a:solidFill>
                <a:latin typeface="Arial"/>
                <a:ea typeface="Noto Sans CJK SC"/>
              </a:rPr>
              <a:t>pions</a:t>
            </a:r>
            <a:r>
              <a:rPr lang="en-US" sz="2400" noProof="0" dirty="0">
                <a:solidFill>
                  <a:schemeClr val="dk1"/>
                </a:solidFill>
                <a:latin typeface="Arial"/>
                <a:ea typeface="Noto Sans CJK SC"/>
              </a:rPr>
              <a:t>, muons etc.)</a:t>
            </a:r>
            <a:endParaRPr lang="en-US" sz="2400" noProof="0" dirty="0">
              <a:solidFill>
                <a:schemeClr val="dk1"/>
              </a:solidFill>
              <a:latin typeface="Arial"/>
            </a:endParaRPr>
          </a:p>
          <a:p>
            <a:pPr marL="432000" indent="-324000">
              <a:spcBef>
                <a:spcPts val="283"/>
              </a:spcBef>
              <a:spcAft>
                <a:spcPts val="283"/>
              </a:spcAft>
              <a:buClr>
                <a:srgbClr val="3871A8"/>
              </a:buClr>
              <a:buSzPct val="45000"/>
              <a:buFont typeface="Wingdings" charset="2"/>
              <a:buChar char=""/>
            </a:pPr>
            <a:r>
              <a:rPr lang="en-US" sz="2400" noProof="0" dirty="0">
                <a:solidFill>
                  <a:schemeClr val="dk1"/>
                </a:solidFill>
                <a:latin typeface="Arial"/>
                <a:ea typeface="Noto Sans CJK SC"/>
              </a:rPr>
              <a:t>Radioactive elements decay</a:t>
            </a:r>
            <a:endParaRPr lang="en-US" sz="2400" noProof="0" dirty="0">
              <a:solidFill>
                <a:schemeClr val="dk1"/>
              </a:solidFill>
              <a:latin typeface="Arial"/>
            </a:endParaRPr>
          </a:p>
        </p:txBody>
      </p:sp>
      <p:pic>
        <p:nvPicPr>
          <p:cNvPr id="15" name="Picture 14">
            <a:extLst>
              <a:ext uri="{FF2B5EF4-FFF2-40B4-BE49-F238E27FC236}">
                <a16:creationId xmlns:a16="http://schemas.microsoft.com/office/drawing/2014/main" id="{FF661C25-772F-26F5-CBFD-9391071BFA6C}"/>
              </a:ext>
            </a:extLst>
          </p:cNvPr>
          <p:cNvPicPr/>
          <p:nvPr/>
        </p:nvPicPr>
        <p:blipFill>
          <a:blip r:embed="rId3"/>
          <a:stretch/>
        </p:blipFill>
        <p:spPr>
          <a:xfrm>
            <a:off x="5436000" y="5707800"/>
            <a:ext cx="2160000" cy="556200"/>
          </a:xfrm>
          <a:prstGeom prst="rect">
            <a:avLst/>
          </a:prstGeom>
          <a:noFill/>
          <a:ln w="0">
            <a:noFill/>
          </a:ln>
        </p:spPr>
      </p:pic>
      <p:sp>
        <p:nvSpPr>
          <p:cNvPr id="16" name="PlaceHolder 4">
            <a:extLst>
              <a:ext uri="{FF2B5EF4-FFF2-40B4-BE49-F238E27FC236}">
                <a16:creationId xmlns:a16="http://schemas.microsoft.com/office/drawing/2014/main" id="{2CD9B774-750F-1191-DA19-01148BA95123}"/>
              </a:ext>
            </a:extLst>
          </p:cNvPr>
          <p:cNvSpPr txBox="1">
            <a:spLocks/>
          </p:cNvSpPr>
          <p:nvPr/>
        </p:nvSpPr>
        <p:spPr bwMode="auto">
          <a:xfrm>
            <a:off x="5040000" y="5004000"/>
            <a:ext cx="3420000" cy="1080000"/>
          </a:xfrm>
          <a:prstGeom prst="rect">
            <a:avLst/>
          </a:prstGeom>
          <a:noFill/>
          <a:ln w="0">
            <a:noFill/>
          </a:ln>
        </p:spPr>
        <p:txBody>
          <a:bodyPr vert="horz" lIns="91440" tIns="45720" rIns="91440" bIns="45720" anchor="t">
            <a:normAutofit/>
          </a:bodyPr>
          <a:lstStyle>
            <a:lvl1pPr algn="l">
              <a:spcBef>
                <a:spcPts val="0"/>
              </a:spcBef>
              <a:buNone/>
              <a:defRPr sz="3600" b="0" i="0">
                <a:solidFill>
                  <a:srgbClr val="5AA3D9"/>
                </a:solidFill>
                <a:latin typeface="+mj-lt"/>
                <a:ea typeface="+mj-ea"/>
                <a:cs typeface="Ubuntu Light"/>
              </a:defRPr>
            </a:lvl1pPr>
          </a:lstStyle>
          <a:p>
            <a:pPr marL="432000" indent="-324000">
              <a:spcBef>
                <a:spcPts val="283"/>
              </a:spcBef>
              <a:spcAft>
                <a:spcPts val="283"/>
              </a:spcAft>
              <a:buClr>
                <a:srgbClr val="3871A8"/>
              </a:buClr>
              <a:buSzPct val="45000"/>
              <a:buFont typeface="Wingdings" charset="2"/>
              <a:buChar char=""/>
            </a:pPr>
            <a:r>
              <a:rPr lang="en-US" sz="1200" noProof="0" dirty="0">
                <a:solidFill>
                  <a:schemeClr val="dk1"/>
                </a:solidFill>
                <a:latin typeface="Arial"/>
                <a:ea typeface="Noto Sans CJK SC"/>
              </a:rPr>
              <a:t>Interaction described as cross sections: likelihood of interaction per unit quantity of interest (solid angle, energy, ...)</a:t>
            </a:r>
            <a:endParaRPr lang="en-US" sz="1200" noProof="0" dirty="0">
              <a:solidFill>
                <a:schemeClr val="dk1"/>
              </a:solidFill>
              <a:latin typeface="Arial"/>
            </a:endParaRPr>
          </a:p>
        </p:txBody>
      </p:sp>
      <p:sp>
        <p:nvSpPr>
          <p:cNvPr id="17" name="PlaceHolder 5">
            <a:extLst>
              <a:ext uri="{FF2B5EF4-FFF2-40B4-BE49-F238E27FC236}">
                <a16:creationId xmlns:a16="http://schemas.microsoft.com/office/drawing/2014/main" id="{E39EABD3-F41A-2E3E-F0F9-EED07FDDD1E4}"/>
              </a:ext>
            </a:extLst>
          </p:cNvPr>
          <p:cNvSpPr txBox="1">
            <a:spLocks/>
          </p:cNvSpPr>
          <p:nvPr/>
        </p:nvSpPr>
        <p:spPr bwMode="auto">
          <a:xfrm>
            <a:off x="8640000" y="5004000"/>
            <a:ext cx="3420000" cy="1080000"/>
          </a:xfrm>
          <a:prstGeom prst="rect">
            <a:avLst/>
          </a:prstGeom>
          <a:noFill/>
          <a:ln w="0">
            <a:noFill/>
          </a:ln>
        </p:spPr>
        <p:txBody>
          <a:bodyPr vert="horz" lIns="91440" tIns="45720" rIns="91440" bIns="45720" anchor="t">
            <a:normAutofit/>
          </a:bodyPr>
          <a:lstStyle>
            <a:lvl1pPr algn="l">
              <a:spcBef>
                <a:spcPts val="0"/>
              </a:spcBef>
              <a:buNone/>
              <a:defRPr sz="3600" b="0" i="0">
                <a:solidFill>
                  <a:srgbClr val="5AA3D9"/>
                </a:solidFill>
                <a:latin typeface="+mj-lt"/>
                <a:ea typeface="+mj-ea"/>
                <a:cs typeface="Ubuntu Light"/>
              </a:defRPr>
            </a:lvl1pPr>
          </a:lstStyle>
          <a:p>
            <a:pPr marL="432000" indent="-324000">
              <a:spcBef>
                <a:spcPts val="283"/>
              </a:spcBef>
              <a:spcAft>
                <a:spcPts val="283"/>
              </a:spcAft>
              <a:buClr>
                <a:srgbClr val="3871A8"/>
              </a:buClr>
              <a:buSzPct val="45000"/>
              <a:buFont typeface="Wingdings" charset="2"/>
              <a:buChar char=""/>
            </a:pPr>
            <a:r>
              <a:rPr lang="en-US" sz="1200" noProof="0" dirty="0">
                <a:solidFill>
                  <a:schemeClr val="dk1"/>
                </a:solidFill>
                <a:latin typeface="Arial"/>
                <a:ea typeface="Noto Sans CJK SC"/>
              </a:rPr>
              <a:t>Any quantity related to the particle fluences, energy deposition or interaction events</a:t>
            </a:r>
            <a:endParaRPr lang="en-US" sz="1200" noProof="0" dirty="0">
              <a:solidFill>
                <a:schemeClr val="dk1"/>
              </a:solidFill>
              <a:latin typeface="Arial"/>
            </a:endParaRPr>
          </a:p>
          <a:p>
            <a:pPr marL="432000" indent="-324000">
              <a:spcBef>
                <a:spcPts val="283"/>
              </a:spcBef>
              <a:spcAft>
                <a:spcPts val="283"/>
              </a:spcAft>
              <a:buClr>
                <a:srgbClr val="3871A8"/>
              </a:buClr>
              <a:buSzPct val="45000"/>
              <a:buFont typeface="Wingdings" charset="2"/>
              <a:buChar char=""/>
            </a:pPr>
            <a:r>
              <a:rPr lang="en-US" sz="1200" noProof="0" dirty="0">
                <a:solidFill>
                  <a:schemeClr val="dk1"/>
                </a:solidFill>
                <a:latin typeface="Arial"/>
                <a:ea typeface="Noto Sans CJK SC"/>
              </a:rPr>
              <a:t>Non trivial problem!</a:t>
            </a:r>
            <a:endParaRPr lang="en-US" sz="1200" noProof="0" dirty="0">
              <a:solidFill>
                <a:schemeClr val="dk1"/>
              </a:solidFill>
              <a:latin typeface="Arial"/>
            </a:endParaRPr>
          </a:p>
        </p:txBody>
      </p:sp>
      <p:sp>
        <p:nvSpPr>
          <p:cNvPr id="18" name="Rectangle 17">
            <a:extLst>
              <a:ext uri="{FF2B5EF4-FFF2-40B4-BE49-F238E27FC236}">
                <a16:creationId xmlns:a16="http://schemas.microsoft.com/office/drawing/2014/main" id="{4BFE5758-2098-404E-2C46-782AFA0774FF}"/>
              </a:ext>
            </a:extLst>
          </p:cNvPr>
          <p:cNvSpPr/>
          <p:nvPr/>
        </p:nvSpPr>
        <p:spPr>
          <a:xfrm>
            <a:off x="6093884" y="3687649"/>
            <a:ext cx="3240000" cy="360000"/>
          </a:xfrm>
          <a:prstGeom prst="rect">
            <a:avLst/>
          </a:prstGeom>
          <a:solidFill>
            <a:srgbClr val="B2B2B2"/>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r>
              <a:rPr lang="en-US" sz="1800" b="0" u="none" strike="noStrike" noProof="0" dirty="0">
                <a:solidFill>
                  <a:srgbClr val="000000"/>
                </a:solidFill>
                <a:effectLst/>
                <a:uFillTx/>
                <a:latin typeface="Arial"/>
              </a:rPr>
              <a:t>The transport problem</a:t>
            </a:r>
          </a:p>
        </p:txBody>
      </p:sp>
    </p:spTree>
    <p:extLst>
      <p:ext uri="{BB962C8B-B14F-4D97-AF65-F5344CB8AC3E}">
        <p14:creationId xmlns:p14="http://schemas.microsoft.com/office/powerpoint/2010/main" val="11227554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4A706F6C-463A-A394-E529-CD68C1FC7EE2}"/>
            </a:ext>
          </a:extLst>
        </p:cNvPr>
        <p:cNvGrpSpPr/>
        <p:nvPr/>
      </p:nvGrpSpPr>
      <p:grpSpPr bwMode="auto">
        <a:xfrm>
          <a:off x="0" y="0"/>
          <a:ext cx="0" cy="0"/>
          <a:chOff x="0" y="0"/>
          <a:chExt cx="0" cy="0"/>
        </a:xfrm>
      </p:grpSpPr>
      <p:sp>
        <p:nvSpPr>
          <p:cNvPr id="4" name="Title 1">
            <a:extLst>
              <a:ext uri="{FF2B5EF4-FFF2-40B4-BE49-F238E27FC236}">
                <a16:creationId xmlns:a16="http://schemas.microsoft.com/office/drawing/2014/main" id="{BAEF3292-E1D8-7F99-5842-4370366C1D3F}"/>
              </a:ext>
            </a:extLst>
          </p:cNvPr>
          <p:cNvSpPr>
            <a:spLocks noGrp="1"/>
          </p:cNvSpPr>
          <p:nvPr>
            <p:ph type="title"/>
          </p:nvPr>
        </p:nvSpPr>
        <p:spPr bwMode="auto"/>
        <p:txBody>
          <a:bodyPr>
            <a:normAutofit fontScale="90000"/>
          </a:bodyPr>
          <a:lstStyle/>
          <a:p>
            <a:pPr>
              <a:defRPr/>
            </a:pPr>
            <a:r>
              <a:rPr lang="en-US" noProof="0" dirty="0"/>
              <a:t>Particle interactions: cross section and mean free path</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E72C673-1040-B1A7-F546-8B583A191D74}"/>
                  </a:ext>
                </a:extLst>
              </p:cNvPr>
              <p:cNvSpPr>
                <a:spLocks noGrp="1"/>
              </p:cNvSpPr>
              <p:nvPr>
                <p:ph sz="quarter" idx="13"/>
              </p:nvPr>
            </p:nvSpPr>
            <p:spPr/>
            <p:txBody>
              <a:bodyPr>
                <a:normAutofit/>
              </a:bodyPr>
              <a:lstStyle/>
              <a:p>
                <a:r>
                  <a:rPr lang="en-US" sz="2100" noProof="0" dirty="0"/>
                  <a:t>Particle-matter interactions are </a:t>
                </a:r>
                <a:r>
                  <a:rPr lang="en-US" sz="2100" b="1" noProof="0" dirty="0">
                    <a:solidFill>
                      <a:srgbClr val="FF0000"/>
                    </a:solidFill>
                  </a:rPr>
                  <a:t>stochastic processes</a:t>
                </a:r>
                <a:r>
                  <a:rPr lang="en-US" sz="2100" noProof="0" dirty="0"/>
                  <a:t>, governed by the laws of quantum physics and relativity (i.e., Quantum Field Theory)</a:t>
                </a:r>
              </a:p>
              <a:p>
                <a:r>
                  <a:rPr lang="en-US" sz="2100" noProof="0" dirty="0"/>
                  <a:t>The fundamental quantity of each particle-matter interaction process is the </a:t>
                </a:r>
                <a:r>
                  <a:rPr lang="en-US" sz="2100" b="1" noProof="0" dirty="0">
                    <a:solidFill>
                      <a:srgbClr val="FF0000"/>
                    </a:solidFill>
                  </a:rPr>
                  <a:t>cross section (σ)</a:t>
                </a:r>
                <a:r>
                  <a:rPr lang="en-US" sz="2100" noProof="0" dirty="0">
                    <a:solidFill>
                      <a:schemeClr val="tx1"/>
                    </a:solidFill>
                  </a:rPr>
                  <a:t>,</a:t>
                </a:r>
                <a:r>
                  <a:rPr lang="en-US" sz="2100" noProof="0" dirty="0">
                    <a:solidFill>
                      <a:srgbClr val="FF0000"/>
                    </a:solidFill>
                  </a:rPr>
                  <a:t> </a:t>
                </a:r>
                <a:r>
                  <a:rPr lang="en-US" sz="2100" noProof="0" dirty="0"/>
                  <a:t>measured in barn (1b = 10</a:t>
                </a:r>
                <a:r>
                  <a:rPr lang="en-US" sz="2100" baseline="30000" noProof="0" dirty="0"/>
                  <a:t>-24</a:t>
                </a:r>
                <a:r>
                  <a:rPr lang="en-US" sz="2100" noProof="0" dirty="0"/>
                  <a:t> cm</a:t>
                </a:r>
                <a:r>
                  <a:rPr lang="en-US" sz="2100" baseline="30000" noProof="0" dirty="0"/>
                  <a:t>2</a:t>
                </a:r>
                <a:r>
                  <a:rPr lang="en-US" sz="2100" noProof="0" dirty="0"/>
                  <a:t>)</a:t>
                </a:r>
              </a:p>
              <a:p>
                <a:pPr>
                  <a:spcAft>
                    <a:spcPts val="600"/>
                  </a:spcAft>
                </a:pPr>
                <a:r>
                  <a:rPr lang="en-US" sz="2100" noProof="0" dirty="0"/>
                  <a:t>For each particle travelling through matter, we can use it to compute the </a:t>
                </a:r>
                <a:r>
                  <a:rPr lang="en-US" sz="2100" b="1" noProof="0" dirty="0">
                    <a:solidFill>
                      <a:srgbClr val="FF0000"/>
                    </a:solidFill>
                  </a:rPr>
                  <a:t>mean free path</a:t>
                </a:r>
                <a:r>
                  <a:rPr lang="en-US" sz="2100" noProof="0" dirty="0">
                    <a:solidFill>
                      <a:srgbClr val="FF0000"/>
                    </a:solidFill>
                  </a:rPr>
                  <a:t> </a:t>
                </a:r>
                <a:r>
                  <a:rPr lang="en-US" sz="2100" noProof="0" dirty="0"/>
                  <a:t>(</a:t>
                </a:r>
                <a:r>
                  <a:rPr lang="en-US" sz="2100" b="1" noProof="0" dirty="0">
                    <a:solidFill>
                      <a:srgbClr val="FF0000"/>
                    </a:solidFill>
                  </a:rPr>
                  <a:t>λ</a:t>
                </a:r>
                <a:r>
                  <a:rPr lang="en-US" sz="2100" noProof="0" dirty="0"/>
                  <a:t>, in units of length), measuring the </a:t>
                </a:r>
                <a:r>
                  <a:rPr lang="en-US" sz="2100" b="1" noProof="0" dirty="0">
                    <a:solidFill>
                      <a:srgbClr val="FF0000"/>
                    </a:solidFill>
                  </a:rPr>
                  <a:t>average distance between two interactions</a:t>
                </a:r>
                <a:r>
                  <a:rPr lang="en-US" sz="2100" noProof="0" dirty="0"/>
                  <a:t>: </a:t>
                </a:r>
                <a:br>
                  <a:rPr lang="en-US" sz="2100" noProof="0" dirty="0"/>
                </a:br>
                <a14:m>
                  <m:oMath xmlns:m="http://schemas.openxmlformats.org/officeDocument/2006/math">
                    <m:r>
                      <m:rPr>
                        <m:sty m:val="p"/>
                      </m:rPr>
                      <a:rPr lang="en-US" sz="2100" i="1" noProof="0" smtClean="0">
                        <a:latin typeface="Cambria Math" panose="02040503050406030204" pitchFamily="18" charset="0"/>
                      </a:rPr>
                      <m:t>λ</m:t>
                    </m:r>
                    <m:r>
                      <a:rPr lang="en-US" sz="2100" b="0" i="1" noProof="0" smtClean="0">
                        <a:latin typeface="Cambria Math" panose="02040503050406030204" pitchFamily="18" charset="0"/>
                      </a:rPr>
                      <m:t>= </m:t>
                    </m:r>
                    <m:f>
                      <m:fPr>
                        <m:ctrlPr>
                          <a:rPr lang="en-US" sz="2100" b="0" i="1" noProof="0" smtClean="0">
                            <a:latin typeface="Cambria Math" panose="02040503050406030204" pitchFamily="18" charset="0"/>
                          </a:rPr>
                        </m:ctrlPr>
                      </m:fPr>
                      <m:num>
                        <m:r>
                          <a:rPr lang="en-US" sz="2100" b="0" i="1" noProof="0" smtClean="0">
                            <a:latin typeface="Cambria Math" panose="02040503050406030204" pitchFamily="18" charset="0"/>
                          </a:rPr>
                          <m:t>1</m:t>
                        </m:r>
                      </m:num>
                      <m:den>
                        <m:r>
                          <a:rPr lang="en-US" sz="2100" b="0" i="1" noProof="0" smtClean="0">
                            <a:latin typeface="Cambria Math" panose="02040503050406030204" pitchFamily="18" charset="0"/>
                          </a:rPr>
                          <m:t>𝑁</m:t>
                        </m:r>
                        <m:r>
                          <m:rPr>
                            <m:sty m:val="p"/>
                          </m:rPr>
                          <a:rPr lang="en-US" sz="2100" b="0" i="1" noProof="0" smtClean="0">
                            <a:latin typeface="Cambria Math" panose="02040503050406030204" pitchFamily="18" charset="0"/>
                          </a:rPr>
                          <m:t>σ</m:t>
                        </m:r>
                      </m:den>
                    </m:f>
                    <m:r>
                      <a:rPr lang="en-US" sz="2100" b="0" i="1" noProof="0" smtClean="0">
                        <a:latin typeface="Cambria Math" panose="02040503050406030204" pitchFamily="18" charset="0"/>
                      </a:rPr>
                      <m:t>= </m:t>
                    </m:r>
                    <m:f>
                      <m:fPr>
                        <m:ctrlPr>
                          <a:rPr lang="en-US" sz="2100" b="0" i="1" noProof="0" smtClean="0">
                            <a:latin typeface="Cambria Math" panose="02040503050406030204" pitchFamily="18" charset="0"/>
                          </a:rPr>
                        </m:ctrlPr>
                      </m:fPr>
                      <m:num>
                        <m:r>
                          <a:rPr lang="en-US" sz="2100" b="0" i="1" noProof="0" smtClean="0">
                            <a:latin typeface="Cambria Math" panose="02040503050406030204" pitchFamily="18" charset="0"/>
                          </a:rPr>
                          <m:t>𝑀</m:t>
                        </m:r>
                      </m:num>
                      <m:den>
                        <m:r>
                          <m:rPr>
                            <m:sty m:val="p"/>
                          </m:rPr>
                          <a:rPr lang="en-US" sz="2100" b="0" i="1" noProof="0" smtClean="0">
                            <a:latin typeface="Cambria Math" panose="02040503050406030204" pitchFamily="18" charset="0"/>
                          </a:rPr>
                          <m:t>ρ</m:t>
                        </m:r>
                        <m:sSub>
                          <m:sSubPr>
                            <m:ctrlPr>
                              <a:rPr lang="en-US" sz="2100" b="0" i="1" noProof="0" smtClean="0">
                                <a:latin typeface="Cambria Math" panose="02040503050406030204" pitchFamily="18" charset="0"/>
                              </a:rPr>
                            </m:ctrlPr>
                          </m:sSubPr>
                          <m:e>
                            <m:r>
                              <a:rPr lang="en-US" sz="2100" b="0" i="1" noProof="0" smtClean="0">
                                <a:latin typeface="Cambria Math" panose="02040503050406030204" pitchFamily="18" charset="0"/>
                              </a:rPr>
                              <m:t>𝑁</m:t>
                            </m:r>
                          </m:e>
                          <m:sub>
                            <m:r>
                              <a:rPr lang="en-US" sz="2100" b="0" i="1" noProof="0" smtClean="0">
                                <a:latin typeface="Cambria Math" panose="02040503050406030204" pitchFamily="18" charset="0"/>
                              </a:rPr>
                              <m:t>𝐴</m:t>
                            </m:r>
                          </m:sub>
                        </m:sSub>
                        <m:r>
                          <m:rPr>
                            <m:sty m:val="p"/>
                          </m:rPr>
                          <a:rPr lang="en-US" sz="2100" b="0" i="1" noProof="0" smtClean="0">
                            <a:latin typeface="Cambria Math" panose="02040503050406030204" pitchFamily="18" charset="0"/>
                          </a:rPr>
                          <m:t>σ</m:t>
                        </m:r>
                      </m:den>
                    </m:f>
                  </m:oMath>
                </a14:m>
                <a:br>
                  <a:rPr lang="en-US" sz="2100" noProof="0" dirty="0"/>
                </a:br>
                <a:endParaRPr lang="en-US" sz="2100" noProof="0" dirty="0"/>
              </a:p>
              <a:p>
                <a:endParaRPr lang="en-US" sz="2100" noProof="0" dirty="0"/>
              </a:p>
              <a:p>
                <a:r>
                  <a:rPr lang="en-US" sz="2100" noProof="0" dirty="0"/>
                  <a:t>The cross section is a property of the physics process, and it depends exclusively on the characteristics of the initial and final states (i.e., identity and energy of the particles/atoms). Everything else in the above formula is simply there to “count” the target atoms in the volume of interest.</a:t>
                </a:r>
              </a:p>
            </p:txBody>
          </p:sp>
        </mc:Choice>
        <mc:Fallback xmlns="">
          <p:sp>
            <p:nvSpPr>
              <p:cNvPr id="3" name="Content Placeholder 2">
                <a:extLst>
                  <a:ext uri="{FF2B5EF4-FFF2-40B4-BE49-F238E27FC236}">
                    <a16:creationId xmlns:a16="http://schemas.microsoft.com/office/drawing/2014/main" id="{5E72C673-1040-B1A7-F546-8B583A191D74}"/>
                  </a:ext>
                </a:extLst>
              </p:cNvPr>
              <p:cNvSpPr>
                <a:spLocks noGrp="1" noRot="1" noChangeAspect="1" noMove="1" noResize="1" noEditPoints="1" noAdjustHandles="1" noChangeArrowheads="1" noChangeShapeType="1" noTextEdit="1"/>
              </p:cNvSpPr>
              <p:nvPr>
                <p:ph sz="quarter" idx="13"/>
              </p:nvPr>
            </p:nvSpPr>
            <p:spPr>
              <a:blipFill>
                <a:blip r:embed="rId2"/>
                <a:stretch>
                  <a:fillRect l="-556" t="-759" r="-1167" b="-506"/>
                </a:stretch>
              </a:blipFill>
            </p:spPr>
            <p:txBody>
              <a:bodyPr/>
              <a:lstStyle/>
              <a:p>
                <a:r>
                  <a:rPr lang="en-GB">
                    <a:noFill/>
                  </a:rPr>
                  <a:t> </a:t>
                </a:r>
              </a:p>
            </p:txBody>
          </p:sp>
        </mc:Fallback>
      </mc:AlternateContent>
      <p:sp>
        <p:nvSpPr>
          <p:cNvPr id="2" name="TextBox 1">
            <a:extLst>
              <a:ext uri="{FF2B5EF4-FFF2-40B4-BE49-F238E27FC236}">
                <a16:creationId xmlns:a16="http://schemas.microsoft.com/office/drawing/2014/main" id="{C228780A-C03B-02D3-37C0-01B83F6C7B19}"/>
              </a:ext>
            </a:extLst>
          </p:cNvPr>
          <p:cNvSpPr txBox="1"/>
          <p:nvPr/>
        </p:nvSpPr>
        <p:spPr>
          <a:xfrm>
            <a:off x="1991544" y="3933056"/>
            <a:ext cx="2304256" cy="584775"/>
          </a:xfrm>
          <a:prstGeom prst="rect">
            <a:avLst/>
          </a:prstGeom>
          <a:noFill/>
        </p:spPr>
        <p:txBody>
          <a:bodyPr wrap="square" rtlCol="0">
            <a:spAutoFit/>
          </a:bodyPr>
          <a:lstStyle/>
          <a:p>
            <a:r>
              <a:rPr lang="en-US" sz="1600" noProof="0" dirty="0"/>
              <a:t>Atomic density (1/volume)</a:t>
            </a:r>
          </a:p>
        </p:txBody>
      </p:sp>
      <p:sp>
        <p:nvSpPr>
          <p:cNvPr id="7" name="TextBox 6">
            <a:extLst>
              <a:ext uri="{FF2B5EF4-FFF2-40B4-BE49-F238E27FC236}">
                <a16:creationId xmlns:a16="http://schemas.microsoft.com/office/drawing/2014/main" id="{53101C14-1805-67BA-97DF-F1A28A14AC25}"/>
              </a:ext>
            </a:extLst>
          </p:cNvPr>
          <p:cNvSpPr txBox="1"/>
          <p:nvPr/>
        </p:nvSpPr>
        <p:spPr bwMode="auto">
          <a:xfrm>
            <a:off x="4387261" y="4247044"/>
            <a:ext cx="3082553" cy="338554"/>
          </a:xfrm>
          <a:prstGeom prst="rect">
            <a:avLst/>
          </a:prstGeom>
          <a:noFill/>
        </p:spPr>
        <p:txBody>
          <a:bodyPr wrap="square" rtlCol="0">
            <a:spAutoFit/>
          </a:bodyPr>
          <a:lstStyle/>
          <a:p>
            <a:r>
              <a:rPr lang="en-US" sz="1600" noProof="0" dirty="0"/>
              <a:t>Material density (mass/volume)</a:t>
            </a:r>
          </a:p>
        </p:txBody>
      </p:sp>
      <p:sp>
        <p:nvSpPr>
          <p:cNvPr id="8" name="TextBox 7">
            <a:extLst>
              <a:ext uri="{FF2B5EF4-FFF2-40B4-BE49-F238E27FC236}">
                <a16:creationId xmlns:a16="http://schemas.microsoft.com/office/drawing/2014/main" id="{4C073C96-BF00-7E39-142E-55250FF4793C}"/>
              </a:ext>
            </a:extLst>
          </p:cNvPr>
          <p:cNvSpPr txBox="1"/>
          <p:nvPr/>
        </p:nvSpPr>
        <p:spPr bwMode="auto">
          <a:xfrm>
            <a:off x="7464152" y="3398014"/>
            <a:ext cx="2304256" cy="338554"/>
          </a:xfrm>
          <a:prstGeom prst="rect">
            <a:avLst/>
          </a:prstGeom>
          <a:noFill/>
        </p:spPr>
        <p:txBody>
          <a:bodyPr wrap="square" rtlCol="0">
            <a:spAutoFit/>
          </a:bodyPr>
          <a:lstStyle/>
          <a:p>
            <a:r>
              <a:rPr lang="en-US" sz="1600" noProof="0" dirty="0"/>
              <a:t>Molar mass (mass/mol)</a:t>
            </a:r>
          </a:p>
        </p:txBody>
      </p:sp>
      <p:sp>
        <p:nvSpPr>
          <p:cNvPr id="9" name="TextBox 8">
            <a:extLst>
              <a:ext uri="{FF2B5EF4-FFF2-40B4-BE49-F238E27FC236}">
                <a16:creationId xmlns:a16="http://schemas.microsoft.com/office/drawing/2014/main" id="{7D7776A9-2164-2433-F227-E6C4E73D3F65}"/>
              </a:ext>
            </a:extLst>
          </p:cNvPr>
          <p:cNvSpPr txBox="1"/>
          <p:nvPr/>
        </p:nvSpPr>
        <p:spPr bwMode="auto">
          <a:xfrm>
            <a:off x="7866455" y="3954657"/>
            <a:ext cx="2304256" cy="584775"/>
          </a:xfrm>
          <a:prstGeom prst="rect">
            <a:avLst/>
          </a:prstGeom>
          <a:noFill/>
        </p:spPr>
        <p:txBody>
          <a:bodyPr wrap="square" rtlCol="0">
            <a:spAutoFit/>
          </a:bodyPr>
          <a:lstStyle/>
          <a:p>
            <a:r>
              <a:rPr lang="en-US" sz="1600" noProof="0" dirty="0"/>
              <a:t>Avogadro’s number (6.022∙10</a:t>
            </a:r>
            <a:r>
              <a:rPr lang="en-US" sz="1600" baseline="30000" noProof="0" dirty="0"/>
              <a:t>23</a:t>
            </a:r>
            <a:r>
              <a:rPr lang="en-US" sz="1600" noProof="0" dirty="0"/>
              <a:t> mol</a:t>
            </a:r>
            <a:r>
              <a:rPr lang="en-US" sz="1600" baseline="30000" noProof="0" dirty="0"/>
              <a:t>-1</a:t>
            </a:r>
            <a:r>
              <a:rPr lang="en-US" sz="1600" noProof="0" dirty="0"/>
              <a:t>)</a:t>
            </a:r>
          </a:p>
        </p:txBody>
      </p:sp>
      <p:cxnSp>
        <p:nvCxnSpPr>
          <p:cNvPr id="11" name="Straight Arrow Connector 10">
            <a:extLst>
              <a:ext uri="{FF2B5EF4-FFF2-40B4-BE49-F238E27FC236}">
                <a16:creationId xmlns:a16="http://schemas.microsoft.com/office/drawing/2014/main" id="{FC0DD2C3-165F-E671-9707-A769407717EC}"/>
              </a:ext>
            </a:extLst>
          </p:cNvPr>
          <p:cNvCxnSpPr>
            <a:cxnSpLocks/>
          </p:cNvCxnSpPr>
          <p:nvPr/>
        </p:nvCxnSpPr>
        <p:spPr bwMode="auto">
          <a:xfrm flipH="1">
            <a:off x="3503712" y="3958119"/>
            <a:ext cx="2016224" cy="11895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3" name="Straight Arrow Connector 12">
            <a:extLst>
              <a:ext uri="{FF2B5EF4-FFF2-40B4-BE49-F238E27FC236}">
                <a16:creationId xmlns:a16="http://schemas.microsoft.com/office/drawing/2014/main" id="{6A922D2E-7E49-7D0E-54B4-25AED521CE07}"/>
              </a:ext>
            </a:extLst>
          </p:cNvPr>
          <p:cNvCxnSpPr>
            <a:cxnSpLocks/>
          </p:cNvCxnSpPr>
          <p:nvPr/>
        </p:nvCxnSpPr>
        <p:spPr bwMode="auto">
          <a:xfrm flipH="1">
            <a:off x="5807968" y="4047334"/>
            <a:ext cx="504056" cy="22944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6" name="Straight Arrow Connector 15">
            <a:extLst>
              <a:ext uri="{FF2B5EF4-FFF2-40B4-BE49-F238E27FC236}">
                <a16:creationId xmlns:a16="http://schemas.microsoft.com/office/drawing/2014/main" id="{B12A5728-F385-403A-41D2-A6F72C25554E}"/>
              </a:ext>
            </a:extLst>
          </p:cNvPr>
          <p:cNvCxnSpPr>
            <a:cxnSpLocks/>
          </p:cNvCxnSpPr>
          <p:nvPr/>
        </p:nvCxnSpPr>
        <p:spPr bwMode="auto">
          <a:xfrm>
            <a:off x="6814600" y="4093715"/>
            <a:ext cx="1009592" cy="15332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1" name="Straight Arrow Connector 20">
            <a:extLst>
              <a:ext uri="{FF2B5EF4-FFF2-40B4-BE49-F238E27FC236}">
                <a16:creationId xmlns:a16="http://schemas.microsoft.com/office/drawing/2014/main" id="{70F72C80-1EA2-E4EE-4B98-BA6C80D4E0BC}"/>
              </a:ext>
            </a:extLst>
          </p:cNvPr>
          <p:cNvCxnSpPr>
            <a:cxnSpLocks/>
            <a:endCxn id="8" idx="1"/>
          </p:cNvCxnSpPr>
          <p:nvPr/>
        </p:nvCxnSpPr>
        <p:spPr bwMode="auto">
          <a:xfrm>
            <a:off x="6810418" y="3567291"/>
            <a:ext cx="653734"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2" name="Slide Number Placeholder 11">
            <a:extLst>
              <a:ext uri="{FF2B5EF4-FFF2-40B4-BE49-F238E27FC236}">
                <a16:creationId xmlns:a16="http://schemas.microsoft.com/office/drawing/2014/main" id="{9F21B7D0-87D9-4271-AAFE-A89229DFB630}"/>
              </a:ext>
            </a:extLst>
          </p:cNvPr>
          <p:cNvSpPr>
            <a:spLocks noGrp="1"/>
          </p:cNvSpPr>
          <p:nvPr>
            <p:ph type="sldNum" sz="quarter" idx="12"/>
          </p:nvPr>
        </p:nvSpPr>
        <p:spPr/>
        <p:txBody>
          <a:bodyPr/>
          <a:lstStyle/>
          <a:p>
            <a:pPr>
              <a:defRPr/>
            </a:pPr>
            <a:fld id="{8D6C380F-326D-3C40-9EE7-7FBAB0953422}" type="slidenum">
              <a:rPr lang="en-US" noProof="0" smtClean="0"/>
              <a:t>9</a:t>
            </a:fld>
            <a:endParaRPr lang="en-US" noProof="0" dirty="0"/>
          </a:p>
        </p:txBody>
      </p:sp>
      <p:sp>
        <p:nvSpPr>
          <p:cNvPr id="10" name="Date Placeholder 2">
            <a:extLst>
              <a:ext uri="{FF2B5EF4-FFF2-40B4-BE49-F238E27FC236}">
                <a16:creationId xmlns:a16="http://schemas.microsoft.com/office/drawing/2014/main" id="{4907ED32-0F24-66A1-C261-070143F0BA3E}"/>
              </a:ext>
            </a:extLst>
          </p:cNvPr>
          <p:cNvSpPr>
            <a:spLocks noGrp="1"/>
          </p:cNvSpPr>
          <p:nvPr>
            <p:ph type="dt" sz="half" idx="10"/>
          </p:nvPr>
        </p:nvSpPr>
        <p:spPr>
          <a:xfrm>
            <a:off x="3060435" y="6356351"/>
            <a:ext cx="1828144" cy="365125"/>
          </a:xfrm>
        </p:spPr>
        <p:txBody>
          <a:bodyPr/>
          <a:lstStyle/>
          <a:p>
            <a:pPr>
              <a:defRPr/>
            </a:pPr>
            <a:r>
              <a:rPr lang="en-US" noProof="0" dirty="0"/>
              <a:t>04/05/2026</a:t>
            </a:r>
          </a:p>
        </p:txBody>
      </p:sp>
      <p:sp>
        <p:nvSpPr>
          <p:cNvPr id="17" name="Footer Placeholder 3">
            <a:extLst>
              <a:ext uri="{FF2B5EF4-FFF2-40B4-BE49-F238E27FC236}">
                <a16:creationId xmlns:a16="http://schemas.microsoft.com/office/drawing/2014/main" id="{B0135D93-E3DB-9054-188A-CCC86DB004E0}"/>
              </a:ext>
            </a:extLst>
          </p:cNvPr>
          <p:cNvSpPr>
            <a:spLocks noGrp="1"/>
          </p:cNvSpPr>
          <p:nvPr>
            <p:ph type="ftr" sz="quarter" idx="11"/>
          </p:nvPr>
        </p:nvSpPr>
        <p:spPr>
          <a:xfrm>
            <a:off x="4888579" y="6356351"/>
            <a:ext cx="5720652" cy="365125"/>
          </a:xfrm>
        </p:spPr>
        <p:txBody>
          <a:bodyPr/>
          <a:lstStyle/>
          <a:p>
            <a:pPr>
              <a:defRPr/>
            </a:pPr>
            <a:r>
              <a:rPr lang="en-US" noProof="0" dirty="0"/>
              <a:t>D. Calzolari</a:t>
            </a:r>
          </a:p>
        </p:txBody>
      </p:sp>
    </p:spTree>
    <p:extLst>
      <p:ext uri="{BB962C8B-B14F-4D97-AF65-F5344CB8AC3E}">
        <p14:creationId xmlns:p14="http://schemas.microsoft.com/office/powerpoint/2010/main" val="2096533491"/>
      </p:ext>
    </p:extLst>
  </p:cSld>
  <p:clrMapOvr>
    <a:masterClrMapping/>
  </p:clrMapOvr>
</p:sld>
</file>

<file path=ppt/theme/theme1.xml><?xml version="1.0" encoding="utf-8"?>
<a:theme xmlns:a="http://schemas.openxmlformats.org/drawingml/2006/main" name="CERN_ENdept_Presentation_ArialFont copy">
  <a:themeElements>
    <a:clrScheme name="Custom 6">
      <a:dk1>
        <a:srgbClr val="4C4C4C"/>
      </a:dk1>
      <a:lt1>
        <a:srgbClr val="FFFFFF"/>
      </a:lt1>
      <a:dk2>
        <a:srgbClr val="333333"/>
      </a:dk2>
      <a:lt2>
        <a:srgbClr val="999999"/>
      </a:lt2>
      <a:accent1>
        <a:srgbClr val="0C377B"/>
      </a:accent1>
      <a:accent2>
        <a:srgbClr val="A40000"/>
      </a:accent2>
      <a:accent3>
        <a:srgbClr val="4F9A06"/>
      </a:accent3>
      <a:accent4>
        <a:srgbClr val="5197CC"/>
      </a:accent4>
      <a:accent5>
        <a:srgbClr val="EF2929"/>
      </a:accent5>
      <a:accent6>
        <a:srgbClr val="8AE234"/>
      </a:accent6>
      <a:hlink>
        <a:srgbClr val="3465A4"/>
      </a:hlink>
      <a:folHlink>
        <a:srgbClr val="3465A4"/>
      </a:folHlink>
    </a:clrScheme>
    <a:fontScheme name="Office Classique 2">
      <a:majorFont>
        <a:latin typeface="Arial"/>
        <a:ea typeface="Arial"/>
        <a:cs typeface="Arial"/>
      </a:majorFont>
      <a:minorFont>
        <a:latin typeface="Arial"/>
        <a:ea typeface="Arial"/>
        <a:cs typeface="Arial"/>
      </a:minorFont>
    </a:fontScheme>
    <a:fmtScheme name="Technic">
      <a:fillStyleLst>
        <a:solidFill>
          <a:schemeClr val="phClr"/>
        </a:solidFill>
        <a:gradFill>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a:gsLst>
            <a:gs pos="0">
              <a:schemeClr val="phClr">
                <a:tint val="78000"/>
                <a:satMod val="220000"/>
              </a:schemeClr>
            </a:gs>
            <a:gs pos="100000">
              <a:schemeClr val="phClr">
                <a:shade val="35000"/>
                <a:satMod val="155000"/>
              </a:schemeClr>
            </a:gs>
          </a:gsLst>
          <a:path path="circle"/>
        </a:gradFill>
      </a:bgFillStyleLst>
    </a:fmtScheme>
  </a:themeElements>
  <a:objectDefaults>
    <a:spDef>
      <a:spPr bwMode="auto"/>
      <a:bodyPr/>
      <a:lstStyle/>
      <a:style>
        <a:lnRef idx="1">
          <a:schemeClr val="accent1"/>
        </a:lnRef>
        <a:fillRef idx="3">
          <a:schemeClr val="accent1"/>
        </a:fillRef>
        <a:effectRef idx="2">
          <a:schemeClr val="accent1"/>
        </a:effectRef>
        <a:fontRef idx="minor">
          <a:schemeClr val="lt1"/>
        </a:fontRef>
      </a:style>
    </a:spDef>
    <a:lnDef>
      <a:spPr bwMode="auto"/>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4EC119363C39C469A384AB5E04343F1" ma:contentTypeVersion="0" ma:contentTypeDescription="Create a new document." ma:contentTypeScope="" ma:versionID="af4344a90efd31c7a5c38aba7d66ce03">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0987FA8-5CC2-4B9B-BD0C-15A83ABCA4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DF4CC875-C401-4233-8B71-2C068EC6D3D8}">
  <ds:schemaRefs>
    <ds:schemaRef ds:uri="http://schemas.microsoft.com/sharepoint/v3/contenttype/forms"/>
  </ds:schemaRefs>
</ds:datastoreItem>
</file>

<file path=customXml/itemProps3.xml><?xml version="1.0" encoding="utf-8"?>
<ds:datastoreItem xmlns:ds="http://schemas.openxmlformats.org/officeDocument/2006/customXml" ds:itemID="{54A024D3-BF3C-4888-9114-7E7558FC4F7B}">
  <ds:schemaRefs>
    <ds:schemaRef ds:uri="http://purl.org/dc/dcmitype/"/>
    <ds:schemaRef ds:uri="http://schemas.microsoft.com/office/2006/metadata/properties"/>
    <ds:schemaRef ds:uri="http://schemas.openxmlformats.org/package/2006/metadata/core-properties"/>
    <ds:schemaRef ds:uri="http://schemas.microsoft.com/office/infopath/2007/PartnerControls"/>
    <ds:schemaRef ds:uri="http://www.w3.org/XML/1998/namespace"/>
    <ds:schemaRef ds:uri="http://purl.org/dc/terms/"/>
    <ds:schemaRef ds:uri="http://schemas.microsoft.com/office/2006/documentManagement/typ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CERN_ENdept_Presentation_ArialFont copy</Template>
  <TotalTime>11966</TotalTime>
  <Words>4974</Words>
  <Application>Microsoft Office PowerPoint</Application>
  <DocSecurity>0</DocSecurity>
  <PresentationFormat>Widescreen</PresentationFormat>
  <Paragraphs>737</Paragraphs>
  <Slides>62</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62</vt:i4>
      </vt:variant>
    </vt:vector>
  </HeadingPairs>
  <TitlesOfParts>
    <vt:vector size="70" baseType="lpstr">
      <vt:lpstr>Cambria Math</vt:lpstr>
      <vt:lpstr>Arial</vt:lpstr>
      <vt:lpstr>Courier New</vt:lpstr>
      <vt:lpstr>Symbol</vt:lpstr>
      <vt:lpstr>Times New Roman</vt:lpstr>
      <vt:lpstr>Wingdings</vt:lpstr>
      <vt:lpstr>Calibri</vt:lpstr>
      <vt:lpstr>CERN_ENdept_Presentation_ArialFont copy</vt:lpstr>
      <vt:lpstr>An overview of FLUKA</vt:lpstr>
      <vt:lpstr>Where we come from</vt:lpstr>
      <vt:lpstr>FLUKA.CERN distribution</vt:lpstr>
      <vt:lpstr>Licensing scheme</vt:lpstr>
      <vt:lpstr>User support</vt:lpstr>
      <vt:lpstr>Flair</vt:lpstr>
      <vt:lpstr>1. The transport problem</vt:lpstr>
      <vt:lpstr>Monte Carlo methods: history</vt:lpstr>
      <vt:lpstr>Particle interactions: cross section and mean free path</vt:lpstr>
      <vt:lpstr>Application: transport problem</vt:lpstr>
      <vt:lpstr>…and charged particles?</vt:lpstr>
      <vt:lpstr>How to solve the transport problem?</vt:lpstr>
      <vt:lpstr>Application: scoring &amp; estimation</vt:lpstr>
      <vt:lpstr>Uncertainty and statistics</vt:lpstr>
      <vt:lpstr>2. Geometries in Monte Carlo</vt:lpstr>
      <vt:lpstr>Geometries in Monte Carlo</vt:lpstr>
      <vt:lpstr>Geometries in FLUKA</vt:lpstr>
      <vt:lpstr>CAD / unstructured meshes</vt:lpstr>
      <vt:lpstr>Linebuilder: a specific accelerator solution</vt:lpstr>
      <vt:lpstr>3. Main interaction models</vt:lpstr>
      <vt:lpstr>Photon interactions basics</vt:lpstr>
      <vt:lpstr>Photon interactions cross sections</vt:lpstr>
      <vt:lpstr>Charged particle interactions with electrons and nuclei</vt:lpstr>
      <vt:lpstr>Coulomb interactions with atomic electrons: Bethe formula</vt:lpstr>
      <vt:lpstr>Nuclear interactions: introduction</vt:lpstr>
      <vt:lpstr>Nuclear interactions: nucleon-nucleon cross sections</vt:lpstr>
      <vt:lpstr>Inelastic hadron-nucleus reactions</vt:lpstr>
      <vt:lpstr>Focus on neutron interactions</vt:lpstr>
      <vt:lpstr>High-energy e+/-, γ: electromagnetic (EM) showers</vt:lpstr>
      <vt:lpstr>EM showers: key features and energy deposition</vt:lpstr>
      <vt:lpstr>Hadronic showers</vt:lpstr>
      <vt:lpstr>4. FLUKA main capabilities</vt:lpstr>
      <vt:lpstr>Physical processes: continuous and discrete</vt:lpstr>
      <vt:lpstr>Physical processes: continuous and discrete</vt:lpstr>
      <vt:lpstr>Physical processes: continuous</vt:lpstr>
      <vt:lpstr>Scoring &amp; estimators</vt:lpstr>
      <vt:lpstr>Biasing</vt:lpstr>
      <vt:lpstr>5. Radiation Quantities</vt:lpstr>
      <vt:lpstr>What happens in case of LHC beam losses? </vt:lpstr>
      <vt:lpstr>What happens in case of LHC beam losses? </vt:lpstr>
      <vt:lpstr>Accidental loss: historical example from SPS (2004) </vt:lpstr>
      <vt:lpstr>Energy deposition in SC magnets: quenches</vt:lpstr>
      <vt:lpstr>Material degradation from TID</vt:lpstr>
      <vt:lpstr>Displacement Damage (DD) and DPA</vt:lpstr>
      <vt:lpstr>Displacement Damage (DD) and DPA</vt:lpstr>
      <vt:lpstr>How (and why) FLUKA?</vt:lpstr>
      <vt:lpstr>The “naked” inputfile</vt:lpstr>
      <vt:lpstr>Flair: the GUI</vt:lpstr>
      <vt:lpstr>Flair: the GUI</vt:lpstr>
      <vt:lpstr>(Some) possible sources of radiation</vt:lpstr>
      <vt:lpstr>Geometry and materials</vt:lpstr>
      <vt:lpstr>Physics &amp; transport</vt:lpstr>
      <vt:lpstr>FLUKA scoring</vt:lpstr>
      <vt:lpstr>FLUKA scoring</vt:lpstr>
      <vt:lpstr>Some case studies</vt:lpstr>
      <vt:lpstr>Muon collider: target</vt:lpstr>
      <vt:lpstr>Muon collider: detectors</vt:lpstr>
      <vt:lpstr>Inner triplet W shielding for HL-LHC</vt:lpstr>
      <vt:lpstr>Beam-gas collisions in LHC</vt:lpstr>
      <vt:lpstr>FCC-ee dipole shielding</vt:lpstr>
      <vt:lpstr>Other applications (selection)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Sylvia MARTAKIS</dc:creator>
  <cp:keywords/>
  <dc:description/>
  <cp:lastModifiedBy>Daniele Calzolari</cp:lastModifiedBy>
  <cp:revision>183</cp:revision>
  <dcterms:created xsi:type="dcterms:W3CDTF">2020-09-04T12:34:15Z</dcterms:created>
  <dcterms:modified xsi:type="dcterms:W3CDTF">2026-05-03T21:19:02Z</dcterms:modified>
  <cp:category/>
  <dc:identifier/>
  <cp:contentStatus/>
  <dc:language/>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0x01010054EC119363C39C469A384AB5E04343F1</vt:lpwstr>
  </property>
</Properties>
</file>