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3" r:id="rId50"/>
    <p:sldId id="315" r:id="rId51"/>
    <p:sldId id="316" r:id="rId52"/>
    <p:sldId id="317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54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D9C5A-48D1-AD45-B589-5051CC6FCBB2}" type="datetimeFigureOut">
              <a:rPr lang="en-US" smtClean="0"/>
              <a:t>02/07/12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A7E0C-A4C9-F84A-8529-C33804AA0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47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47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47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47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47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47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47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43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4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5722-E7BB-5E48-B158-72F2E52F9AB6}" type="datetimeFigureOut">
              <a:rPr lang="en-US" smtClean="0"/>
              <a:t>02/07/12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0052-0684-6543-8569-35FF6433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1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5722-E7BB-5E48-B158-72F2E52F9AB6}" type="datetimeFigureOut">
              <a:rPr lang="en-US" smtClean="0"/>
              <a:t>02/07/12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0052-0684-6543-8569-35FF6433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9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5722-E7BB-5E48-B158-72F2E52F9AB6}" type="datetimeFigureOut">
              <a:rPr lang="en-US" smtClean="0"/>
              <a:t>02/07/12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0052-0684-6543-8569-35FF6433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7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5722-E7BB-5E48-B158-72F2E52F9AB6}" type="datetimeFigureOut">
              <a:rPr lang="en-US" smtClean="0"/>
              <a:t>02/07/12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0052-0684-6543-8569-35FF6433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5722-E7BB-5E48-B158-72F2E52F9AB6}" type="datetimeFigureOut">
              <a:rPr lang="en-US" smtClean="0"/>
              <a:t>02/07/12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0052-0684-6543-8569-35FF6433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53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5722-E7BB-5E48-B158-72F2E52F9AB6}" type="datetimeFigureOut">
              <a:rPr lang="en-US" smtClean="0"/>
              <a:t>02/07/12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0052-0684-6543-8569-35FF6433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3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5722-E7BB-5E48-B158-72F2E52F9AB6}" type="datetimeFigureOut">
              <a:rPr lang="en-US" smtClean="0"/>
              <a:t>02/07/12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0052-0684-6543-8569-35FF6433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1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5722-E7BB-5E48-B158-72F2E52F9AB6}" type="datetimeFigureOut">
              <a:rPr lang="en-US" smtClean="0"/>
              <a:t>02/07/12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0052-0684-6543-8569-35FF6433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6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5722-E7BB-5E48-B158-72F2E52F9AB6}" type="datetimeFigureOut">
              <a:rPr lang="en-US" smtClean="0"/>
              <a:t>02/07/12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0052-0684-6543-8569-35FF6433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8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5722-E7BB-5E48-B158-72F2E52F9AB6}" type="datetimeFigureOut">
              <a:rPr lang="en-US" smtClean="0"/>
              <a:t>02/07/12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0052-0684-6543-8569-35FF6433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8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5722-E7BB-5E48-B158-72F2E52F9AB6}" type="datetimeFigureOut">
              <a:rPr lang="en-US" smtClean="0"/>
              <a:t>02/07/12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0052-0684-6543-8569-35FF6433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E5722-E7BB-5E48-B158-72F2E52F9AB6}" type="datetimeFigureOut">
              <a:rPr lang="en-US" smtClean="0"/>
              <a:t>02/07/12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00052-0684-6543-8569-35FF6433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6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0343"/>
            <a:ext cx="9143999" cy="1741507"/>
          </a:xfrm>
        </p:spPr>
        <p:txBody>
          <a:bodyPr>
            <a:noAutofit/>
          </a:bodyPr>
          <a:lstStyle/>
          <a:p>
            <a:r>
              <a:rPr lang="en-US" sz="6000" dirty="0" smtClean="0"/>
              <a:t>Status of the I-Tracker</a:t>
            </a:r>
            <a:br>
              <a:rPr lang="en-US" sz="6000" dirty="0" smtClean="0"/>
            </a:br>
            <a:r>
              <a:rPr lang="en-US" sz="4000" dirty="0" smtClean="0"/>
              <a:t>Hardware</a:t>
            </a:r>
            <a:endParaRPr lang="en-US" sz="6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CA11-CBB9-584A-9286-79B22811C15A}" type="datetime4">
              <a:rPr lang="it-IT" smtClean="0"/>
              <a:t>July 2,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34033" y="3735839"/>
            <a:ext cx="26895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F. Grancagnolo</a:t>
            </a:r>
          </a:p>
          <a:p>
            <a:r>
              <a:rPr lang="en-US" sz="2400" dirty="0" smtClean="0"/>
              <a:t>June 26, 2012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851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17" y="247751"/>
            <a:ext cx="6536345" cy="533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 Vessel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88" y="3174933"/>
            <a:ext cx="4969748" cy="31814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511" y="1190247"/>
            <a:ext cx="3265129" cy="19846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4288" y="989719"/>
            <a:ext cx="392928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Graphene</a:t>
            </a:r>
            <a:r>
              <a:rPr lang="en-US" sz="2800" b="1" dirty="0" smtClean="0"/>
              <a:t> loaded  C-fiber</a:t>
            </a:r>
          </a:p>
          <a:p>
            <a:r>
              <a:rPr lang="en-US" dirty="0" smtClean="0"/>
              <a:t>(avoids the need of a metal sheet)</a:t>
            </a:r>
          </a:p>
          <a:p>
            <a:endParaRPr lang="en-US" sz="10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gas containment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electrostatic shielding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electromagnetic shielding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19800" y="3162141"/>
            <a:ext cx="25656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Formation </a:t>
            </a:r>
            <a:r>
              <a:rPr lang="en-US" sz="1400" dirty="0"/>
              <a:t>of a ‘tortuous path’ of platelets inhibiting diffusion of gases through a polymer</a:t>
            </a:r>
          </a:p>
          <a:p>
            <a:r>
              <a:rPr lang="en-US" sz="1400" dirty="0"/>
              <a:t>composite (Nielsen Model)</a:t>
            </a:r>
          </a:p>
        </p:txBody>
      </p:sp>
    </p:spTree>
    <p:extLst>
      <p:ext uri="{BB962C8B-B14F-4D97-AF65-F5344CB8AC3E}">
        <p14:creationId xmlns:p14="http://schemas.microsoft.com/office/powerpoint/2010/main" val="384233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17" y="247751"/>
            <a:ext cx="6536345" cy="533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Wire Layout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6479" y="1431565"/>
            <a:ext cx="80403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36 co-axial layers of </a:t>
            </a:r>
            <a:r>
              <a:rPr lang="en-US" sz="2400" dirty="0" err="1" smtClean="0"/>
              <a:t>para</a:t>
            </a:r>
            <a:r>
              <a:rPr lang="en-US" sz="2400" dirty="0" smtClean="0"/>
              <a:t>-axial wires in 24 azimuthal sectors;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stereo angles from ±100 </a:t>
            </a:r>
            <a:r>
              <a:rPr lang="en-US" sz="2400" dirty="0" err="1" smtClean="0"/>
              <a:t>mrad</a:t>
            </a:r>
            <a:r>
              <a:rPr lang="en-US" sz="2400" dirty="0" smtClean="0"/>
              <a:t> to ±180 </a:t>
            </a:r>
            <a:r>
              <a:rPr lang="en-US" sz="2400" dirty="0" err="1" smtClean="0"/>
              <a:t>mrad</a:t>
            </a:r>
            <a:r>
              <a:rPr lang="en-US" sz="2400" dirty="0" smtClean="0"/>
              <a:t>;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384 square drift cells per layer (16 per sector);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2400" dirty="0" smtClean="0"/>
              <a:t> cell size ranging from 6.27 mm at the innermost layer,  to 11.12 mm at the outermost one;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dirty="0"/>
              <a:t>ratio </a:t>
            </a:r>
            <a:r>
              <a:rPr lang="en-US" sz="2400" dirty="0" smtClean="0"/>
              <a:t>of field </a:t>
            </a:r>
            <a:r>
              <a:rPr lang="en-US" sz="2400" dirty="0"/>
              <a:t>wires </a:t>
            </a:r>
            <a:r>
              <a:rPr lang="en-US" sz="2400" dirty="0" smtClean="0"/>
              <a:t>to </a:t>
            </a:r>
            <a:r>
              <a:rPr lang="en-US" sz="2400" dirty="0"/>
              <a:t>sense wires = 5 : 1;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/>
              <a:t>13824 sense wires – 69120 field wires – 3072 guard wires;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/>
              <a:t>sense wires 20 </a:t>
            </a:r>
            <a:r>
              <a:rPr lang="en-US" sz="2400" dirty="0" err="1" smtClean="0"/>
              <a:t>μm</a:t>
            </a:r>
            <a:r>
              <a:rPr lang="en-US" sz="2400" dirty="0" smtClean="0"/>
              <a:t> diameter gold plated W (30 g /100 </a:t>
            </a:r>
            <a:r>
              <a:rPr lang="en-US" sz="2400" dirty="0" err="1" smtClean="0"/>
              <a:t>μm</a:t>
            </a:r>
            <a:r>
              <a:rPr lang="en-US" sz="2400" dirty="0" smtClean="0"/>
              <a:t>);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/>
              <a:t>field </a:t>
            </a:r>
            <a:r>
              <a:rPr lang="en-US" sz="2400" dirty="0"/>
              <a:t>wires </a:t>
            </a:r>
            <a:r>
              <a:rPr lang="en-US" sz="2400" dirty="0" smtClean="0"/>
              <a:t>40 </a:t>
            </a:r>
            <a:r>
              <a:rPr lang="en-US" sz="2400" dirty="0" err="1"/>
              <a:t>μm</a:t>
            </a:r>
            <a:r>
              <a:rPr lang="en-US" sz="2400" dirty="0"/>
              <a:t> diameter </a:t>
            </a:r>
            <a:r>
              <a:rPr lang="en-US" sz="2400" dirty="0" smtClean="0"/>
              <a:t>gold plated Al (25 </a:t>
            </a:r>
            <a:r>
              <a:rPr lang="en-US" sz="2400" dirty="0"/>
              <a:t>g /100 </a:t>
            </a:r>
            <a:r>
              <a:rPr lang="en-US" sz="2400" dirty="0" err="1"/>
              <a:t>μm</a:t>
            </a:r>
            <a:r>
              <a:rPr lang="en-US" sz="2400" dirty="0" smtClean="0"/>
              <a:t>);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/>
              <a:t>total wire tension 2220 Kg.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8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17" y="247751"/>
            <a:ext cx="6536345" cy="533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Drift Cell Layout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12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89330" y="1351801"/>
            <a:ext cx="3191523" cy="2483641"/>
            <a:chOff x="989330" y="1351801"/>
            <a:chExt cx="3191523" cy="2483641"/>
          </a:xfrm>
        </p:grpSpPr>
        <p:grpSp>
          <p:nvGrpSpPr>
            <p:cNvPr id="20" name="Group 19"/>
            <p:cNvGrpSpPr/>
            <p:nvPr/>
          </p:nvGrpSpPr>
          <p:grpSpPr>
            <a:xfrm>
              <a:off x="989330" y="1351801"/>
              <a:ext cx="3191523" cy="2483641"/>
              <a:chOff x="989330" y="1351801"/>
              <a:chExt cx="3191523" cy="2483641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14450" y="1454982"/>
                <a:ext cx="2552700" cy="23241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3755236" y="1351801"/>
                <a:ext cx="355041" cy="11196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825812" y="2715769"/>
                <a:ext cx="355041" cy="11196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989330" y="3562711"/>
                <a:ext cx="382879" cy="2723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043344" y="2264289"/>
                <a:ext cx="382879" cy="2723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106909" y="2306058"/>
              <a:ext cx="880915" cy="837011"/>
              <a:chOff x="2106909" y="2306058"/>
              <a:chExt cx="880915" cy="837011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2195141" y="3011991"/>
                <a:ext cx="792683" cy="7273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2106909" y="2317761"/>
                <a:ext cx="792683" cy="7273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V="1">
                <a:off x="2533343" y="2666035"/>
                <a:ext cx="792683" cy="7273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V="1">
                <a:off x="1762434" y="2710363"/>
                <a:ext cx="792683" cy="7273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2624902" y="1566848"/>
              <a:ext cx="880915" cy="837011"/>
              <a:chOff x="2106909" y="2306058"/>
              <a:chExt cx="880915" cy="837011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V="1">
                <a:off x="2195141" y="3011991"/>
                <a:ext cx="792683" cy="7273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2106909" y="2317761"/>
                <a:ext cx="792683" cy="7273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16200000" flipV="1">
                <a:off x="2533343" y="2666035"/>
                <a:ext cx="792683" cy="7273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6200000" flipV="1">
                <a:off x="1762434" y="2710363"/>
                <a:ext cx="792683" cy="7273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36"/>
          <p:cNvSpPr txBox="1"/>
          <p:nvPr/>
        </p:nvSpPr>
        <p:spPr>
          <a:xfrm>
            <a:off x="4268275" y="1562731"/>
            <a:ext cx="2284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 stereo angle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68275" y="2314548"/>
            <a:ext cx="2284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- stereo angle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8801" y="3170632"/>
            <a:ext cx="1870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guard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FF6600"/>
                </a:solidFill>
              </a:rPr>
              <a:t>layer</a:t>
            </a:r>
            <a:endParaRPr lang="en-US" sz="2800" b="1" dirty="0">
              <a:solidFill>
                <a:srgbClr val="FF6600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" y="4812631"/>
            <a:ext cx="368300" cy="254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50" y="5126816"/>
            <a:ext cx="406400" cy="2794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967" y="5562600"/>
            <a:ext cx="419100" cy="2921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2073" y="5588000"/>
            <a:ext cx="368300" cy="2667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913711" y="4875310"/>
            <a:ext cx="5702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field and guard wires: 40 </a:t>
            </a:r>
            <a:r>
              <a:rPr lang="en-US" sz="2000" b="1" dirty="0" err="1"/>
              <a:t>μm</a:t>
            </a:r>
            <a:r>
              <a:rPr lang="en-US" sz="2000" b="1" dirty="0" smtClean="0"/>
              <a:t> diameter Au-plated Al</a:t>
            </a:r>
            <a:endParaRPr lang="en-US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913711" y="5522496"/>
            <a:ext cx="4698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sense wires: 20 </a:t>
            </a:r>
            <a:r>
              <a:rPr lang="en-US" sz="2000" b="1" dirty="0" err="1" smtClean="0"/>
              <a:t>μm</a:t>
            </a:r>
            <a:r>
              <a:rPr lang="en-US" sz="2000" b="1" dirty="0" smtClean="0"/>
              <a:t> diameter Au-plated W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3682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17" y="247751"/>
            <a:ext cx="6536345" cy="533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Inner layers layout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202584" y="-497847"/>
            <a:ext cx="2505781" cy="5468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131331" y="2164354"/>
            <a:ext cx="2648285" cy="54682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90737" y="2926103"/>
            <a:ext cx="1473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nner cylinder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90737" y="5606687"/>
            <a:ext cx="1473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nner cylinder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530" y="2531278"/>
            <a:ext cx="1319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guard wires</a:t>
            </a:r>
          </a:p>
          <a:p>
            <a:pPr algn="ctr"/>
            <a:r>
              <a:rPr lang="en-US" dirty="0" smtClean="0"/>
              <a:t>layer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65683" y="1672706"/>
            <a:ext cx="19397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@ z = ±L/2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65683" y="4304307"/>
            <a:ext cx="14043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@ z = 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5662433" y="5729698"/>
            <a:ext cx="7067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</a:t>
            </a:r>
            <a:r>
              <a:rPr lang="en-US" sz="3200" b="1" dirty="0" smtClean="0"/>
              <a:t> =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1506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312404" y="1842169"/>
            <a:ext cx="2654300" cy="561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17" y="247751"/>
            <a:ext cx="6536345" cy="533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Outer layers layout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14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8686" y="3641861"/>
            <a:ext cx="149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outer cylinder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8686" y="4336687"/>
            <a:ext cx="1319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guard wires</a:t>
            </a:r>
          </a:p>
          <a:p>
            <a:pPr algn="ctr"/>
            <a:r>
              <a:rPr lang="en-US" dirty="0" smtClean="0"/>
              <a:t>layer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1936881"/>
            <a:ext cx="19397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@ z = ±L/2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3870707"/>
            <a:ext cx="14043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@ z = 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5930379" y="5208329"/>
            <a:ext cx="7067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</a:t>
            </a:r>
            <a:r>
              <a:rPr lang="en-US" sz="3200" b="1" dirty="0" smtClean="0"/>
              <a:t> =</a:t>
            </a:r>
            <a:endParaRPr lang="en-US" sz="32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223503" y="-1091761"/>
            <a:ext cx="2349500" cy="609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686" y="1381928"/>
            <a:ext cx="149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outer cylinder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1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17" y="247751"/>
            <a:ext cx="6536345" cy="533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Chamber layout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873051"/>
              </p:ext>
            </p:extLst>
          </p:nvPr>
        </p:nvGraphicFramePr>
        <p:xfrm>
          <a:off x="781522" y="976890"/>
          <a:ext cx="363404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0227"/>
                <a:gridCol w="808158"/>
                <a:gridCol w="605664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Radii (at z = 0)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Inner Cylinder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370.0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Guard wires layer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375.0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active layer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380.0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Last (36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)</a:t>
                      </a:r>
                      <a:r>
                        <a:rPr lang="en-US" dirty="0" smtClean="0"/>
                        <a:t> active layer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685.0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Guard wires layer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690.0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Outer Cylinder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720.0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498073"/>
              </p:ext>
            </p:extLst>
          </p:nvPr>
        </p:nvGraphicFramePr>
        <p:xfrm>
          <a:off x="4651835" y="974949"/>
          <a:ext cx="363404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0227"/>
                <a:gridCol w="801038"/>
                <a:gridCol w="612784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Radii (at end plate)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Inner Cylinder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370.0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Guard wires layer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388.2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active layer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393.5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Last (36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)</a:t>
                      </a:r>
                      <a:r>
                        <a:rPr lang="en-US" dirty="0" smtClean="0"/>
                        <a:t> active layer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709.1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Guard wires layer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714.3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Outer Cylinder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720.0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879207"/>
              </p:ext>
            </p:extLst>
          </p:nvPr>
        </p:nvGraphicFramePr>
        <p:xfrm>
          <a:off x="781522" y="3795786"/>
          <a:ext cx="5710418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8930"/>
                <a:gridCol w="1327736"/>
                <a:gridCol w="7237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Active length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layers / of stereo sectors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 / 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cells per layer / per sector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384 /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 size (at z=0)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6.27 ÷ 11.12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2α angle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Stereo angle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 ÷ 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Stereo drop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13.5 ÷ 24.1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459963"/>
              </p:ext>
            </p:extLst>
          </p:nvPr>
        </p:nvGraphicFramePr>
        <p:xfrm>
          <a:off x="6705080" y="4151006"/>
          <a:ext cx="1580804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0402"/>
                <a:gridCol w="7904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sense</a:t>
                      </a:r>
                    </a:p>
                    <a:p>
                      <a:r>
                        <a:rPr lang="en-US" dirty="0" smtClean="0"/>
                        <a:t>wires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13824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field</a:t>
                      </a:r>
                    </a:p>
                    <a:p>
                      <a:r>
                        <a:rPr lang="en-US" dirty="0" smtClean="0"/>
                        <a:t>wires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69120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guard wires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3072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F99A-DE57-CA42-B925-C961E61562D6}" type="datetime4">
              <a:rPr lang="it-IT" smtClean="0"/>
              <a:t>July 2,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0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51" y="4485939"/>
            <a:ext cx="3794911" cy="1995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" y="1133524"/>
            <a:ext cx="6610993" cy="3475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17" y="247751"/>
            <a:ext cx="6536345" cy="533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Wire Cage Assembly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21669" y="885165"/>
            <a:ext cx="4237057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    Assembly strategy</a:t>
            </a:r>
          </a:p>
          <a:p>
            <a:pPr marL="342900" indent="-342900">
              <a:buFont typeface="Wingdings" charset="2"/>
              <a:buChar char="²"/>
            </a:pPr>
            <a:endParaRPr lang="en-US" sz="1000" dirty="0"/>
          </a:p>
          <a:p>
            <a:pPr marL="342900" indent="-342900">
              <a:buFont typeface="Wingdings" charset="2"/>
              <a:buChar char="²"/>
            </a:pPr>
            <a:r>
              <a:rPr lang="en-US" sz="2400" dirty="0" smtClean="0"/>
              <a:t>Constrain the end rings at the </a:t>
            </a:r>
          </a:p>
          <a:p>
            <a:pPr lvl="1"/>
            <a:r>
              <a:rPr lang="en-US" sz="2400" dirty="0" smtClean="0"/>
              <a:t>outer radius to a rotating jig </a:t>
            </a:r>
          </a:p>
          <a:p>
            <a:pPr lvl="1"/>
            <a:r>
              <a:rPr lang="en-US" sz="2400" dirty="0" smtClean="0"/>
              <a:t>able to withstand the wire</a:t>
            </a:r>
          </a:p>
          <a:p>
            <a:pPr lvl="1"/>
            <a:r>
              <a:rPr lang="en-US" sz="2400" dirty="0" smtClean="0"/>
              <a:t>tension.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2400" dirty="0" smtClean="0"/>
              <a:t>Remove the struts.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2400" dirty="0" smtClean="0"/>
              <a:t>Buildup the layers by rotating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he jig.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2400" dirty="0" smtClean="0"/>
              <a:t>Recover the wire tension by </a:t>
            </a:r>
          </a:p>
          <a:p>
            <a:pPr lvl="1"/>
            <a:r>
              <a:rPr lang="en-US" sz="2400" dirty="0" smtClean="0"/>
              <a:t>pulling on the stays for each </a:t>
            </a:r>
          </a:p>
          <a:p>
            <a:pPr lvl="1"/>
            <a:r>
              <a:rPr lang="en-US" sz="2400" dirty="0" smtClean="0"/>
              <a:t>sector.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2400" dirty="0" smtClean="0"/>
              <a:t>Mount the struts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2400" dirty="0" smtClean="0"/>
              <a:t>Insert inner cylinder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2400" dirty="0" smtClean="0"/>
              <a:t>Close with the outer panels</a:t>
            </a:r>
          </a:p>
        </p:txBody>
      </p:sp>
    </p:spTree>
    <p:extLst>
      <p:ext uri="{BB962C8B-B14F-4D97-AF65-F5344CB8AC3E}">
        <p14:creationId xmlns:p14="http://schemas.microsoft.com/office/powerpoint/2010/main" val="327902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17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135702" y="4424868"/>
            <a:ext cx="2867179" cy="412474"/>
            <a:chOff x="2473169" y="3854535"/>
            <a:chExt cx="2867179" cy="412474"/>
          </a:xfrm>
        </p:grpSpPr>
        <p:sp>
          <p:nvSpPr>
            <p:cNvPr id="9" name="Rectangle 8"/>
            <p:cNvSpPr/>
            <p:nvPr/>
          </p:nvSpPr>
          <p:spPr>
            <a:xfrm rot="10800000">
              <a:off x="2473180" y="3890535"/>
              <a:ext cx="2867158" cy="340474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10800000">
              <a:off x="3437345" y="389053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10800000">
              <a:off x="2951760" y="389053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10800000">
              <a:off x="2484138" y="388866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rot="10800000" flipV="1">
              <a:off x="2473179" y="3854535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10800000">
              <a:off x="4869269" y="389501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rot="10800000">
              <a:off x="4383685" y="3891837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10800000">
              <a:off x="3916063" y="3889964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rot="10800000" flipV="1">
              <a:off x="2473169" y="4231009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3936" y="1616582"/>
            <a:ext cx="1911533" cy="1647230"/>
            <a:chOff x="373936" y="1616582"/>
            <a:chExt cx="1911533" cy="1647230"/>
          </a:xfrm>
        </p:grpSpPr>
        <p:grpSp>
          <p:nvGrpSpPr>
            <p:cNvPr id="16" name="Group 15"/>
            <p:cNvGrpSpPr/>
            <p:nvPr/>
          </p:nvGrpSpPr>
          <p:grpSpPr>
            <a:xfrm>
              <a:off x="373936" y="1616582"/>
              <a:ext cx="1911533" cy="1529384"/>
              <a:chOff x="989330" y="1351801"/>
              <a:chExt cx="3191523" cy="2483641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989330" y="1351801"/>
                <a:ext cx="3191523" cy="2483641"/>
                <a:chOff x="989330" y="1351801"/>
                <a:chExt cx="3191523" cy="2483641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14450" y="1454982"/>
                  <a:ext cx="2552700" cy="2324100"/>
                </a:xfrm>
                <a:prstGeom prst="rect">
                  <a:avLst/>
                </a:prstGeom>
              </p:spPr>
            </p:pic>
            <p:sp>
              <p:nvSpPr>
                <p:cNvPr id="30" name="Rectangle 29"/>
                <p:cNvSpPr/>
                <p:nvPr/>
              </p:nvSpPr>
              <p:spPr>
                <a:xfrm>
                  <a:off x="3755236" y="1351801"/>
                  <a:ext cx="355041" cy="1119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3825812" y="2715769"/>
                  <a:ext cx="355041" cy="1119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989330" y="3562711"/>
                  <a:ext cx="382879" cy="2723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043344" y="2264289"/>
                  <a:ext cx="382879" cy="2723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2106909" y="2306058"/>
                <a:ext cx="880915" cy="837011"/>
                <a:chOff x="2106909" y="2306058"/>
                <a:chExt cx="880915" cy="837011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2195141" y="3011991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V="1">
                  <a:off x="2106909" y="2317761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6200000" flipV="1">
                  <a:off x="2533343" y="2666035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16200000" flipV="1">
                  <a:off x="1762434" y="2710363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/>
            </p:nvGrpSpPr>
            <p:grpSpPr>
              <a:xfrm>
                <a:off x="2624902" y="1566848"/>
                <a:ext cx="880915" cy="837011"/>
                <a:chOff x="2106909" y="2306058"/>
                <a:chExt cx="880915" cy="837011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2195141" y="3011991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2106909" y="2317761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6200000" flipV="1">
                  <a:off x="2533343" y="2666035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16200000" flipV="1">
                  <a:off x="1762434" y="2710363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" name="Rectangle 2"/>
            <p:cNvSpPr/>
            <p:nvPr/>
          </p:nvSpPr>
          <p:spPr>
            <a:xfrm>
              <a:off x="373936" y="2837461"/>
              <a:ext cx="1762621" cy="426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H="1">
            <a:off x="2102168" y="2667239"/>
            <a:ext cx="437926" cy="6131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415254" y="2471157"/>
            <a:ext cx="2079815" cy="182343"/>
            <a:chOff x="6415254" y="2471157"/>
            <a:chExt cx="2079815" cy="182343"/>
          </a:xfrm>
        </p:grpSpPr>
        <p:sp>
          <p:nvSpPr>
            <p:cNvPr id="46" name="Rectangle 45"/>
            <p:cNvSpPr/>
            <p:nvPr/>
          </p:nvSpPr>
          <p:spPr>
            <a:xfrm>
              <a:off x="7456727" y="2471157"/>
              <a:ext cx="1038342" cy="182066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415254" y="2471434"/>
              <a:ext cx="1038342" cy="182066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2972676" y="298177"/>
            <a:ext cx="3211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Layers buildup</a:t>
            </a:r>
          </a:p>
        </p:txBody>
      </p:sp>
    </p:spTree>
    <p:extLst>
      <p:ext uri="{BB962C8B-B14F-4D97-AF65-F5344CB8AC3E}">
        <p14:creationId xmlns:p14="http://schemas.microsoft.com/office/powerpoint/2010/main" val="273541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18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135702" y="4424868"/>
            <a:ext cx="2867179" cy="412474"/>
            <a:chOff x="2473169" y="3854535"/>
            <a:chExt cx="2867179" cy="412474"/>
          </a:xfrm>
        </p:grpSpPr>
        <p:sp>
          <p:nvSpPr>
            <p:cNvPr id="9" name="Rectangle 8"/>
            <p:cNvSpPr/>
            <p:nvPr/>
          </p:nvSpPr>
          <p:spPr>
            <a:xfrm rot="10800000">
              <a:off x="2473180" y="3890535"/>
              <a:ext cx="2867158" cy="340474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10800000">
              <a:off x="3437345" y="389053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10800000">
              <a:off x="2951760" y="389053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10800000">
              <a:off x="2484138" y="388866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rot="10800000" flipV="1">
              <a:off x="2473179" y="3854535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10800000">
              <a:off x="4869269" y="389501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rot="10800000">
              <a:off x="4383685" y="3891837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10800000">
              <a:off x="3916063" y="3889964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rot="10800000" flipV="1">
              <a:off x="2473169" y="4231009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Rectangle 128"/>
          <p:cNvSpPr/>
          <p:nvPr/>
        </p:nvSpPr>
        <p:spPr>
          <a:xfrm>
            <a:off x="3135712" y="4384178"/>
            <a:ext cx="2867170" cy="36000"/>
          </a:xfrm>
          <a:prstGeom prst="rect">
            <a:avLst/>
          </a:prstGeom>
          <a:solidFill>
            <a:srgbClr val="66CC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 rot="10800000">
            <a:off x="5914006" y="433845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 rot="10800000">
            <a:off x="4091556" y="433845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 rot="10800000">
            <a:off x="4459913" y="433845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 rot="10800000">
            <a:off x="4821806" y="433845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 rot="10800000">
            <a:off x="5174231" y="433845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 rot="10800000">
            <a:off x="5549235" y="43371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 rot="10800000">
            <a:off x="3726431" y="433845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 rot="10800000">
            <a:off x="3387706" y="433845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373936" y="1616582"/>
            <a:ext cx="1911533" cy="1647230"/>
            <a:chOff x="373936" y="1616582"/>
            <a:chExt cx="1911533" cy="1647230"/>
          </a:xfrm>
        </p:grpSpPr>
        <p:grpSp>
          <p:nvGrpSpPr>
            <p:cNvPr id="45" name="Group 44"/>
            <p:cNvGrpSpPr/>
            <p:nvPr/>
          </p:nvGrpSpPr>
          <p:grpSpPr>
            <a:xfrm>
              <a:off x="373936" y="1616582"/>
              <a:ext cx="1911533" cy="1529384"/>
              <a:chOff x="989330" y="1351801"/>
              <a:chExt cx="3191523" cy="2483641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989330" y="1351801"/>
                <a:ext cx="3191523" cy="2483641"/>
                <a:chOff x="989330" y="1351801"/>
                <a:chExt cx="3191523" cy="2483641"/>
              </a:xfrm>
            </p:grpSpPr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14450" y="1454982"/>
                  <a:ext cx="2552700" cy="2324100"/>
                </a:xfrm>
                <a:prstGeom prst="rect">
                  <a:avLst/>
                </a:prstGeom>
              </p:spPr>
            </p:pic>
            <p:sp>
              <p:nvSpPr>
                <p:cNvPr id="60" name="Rectangle 59"/>
                <p:cNvSpPr/>
                <p:nvPr/>
              </p:nvSpPr>
              <p:spPr>
                <a:xfrm>
                  <a:off x="3755236" y="1351801"/>
                  <a:ext cx="355041" cy="1119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3825812" y="2715769"/>
                  <a:ext cx="355041" cy="1119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989330" y="3562711"/>
                  <a:ext cx="382879" cy="2723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1043344" y="2264289"/>
                  <a:ext cx="382879" cy="2723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2106909" y="2306058"/>
                <a:ext cx="880915" cy="837011"/>
                <a:chOff x="2106909" y="2306058"/>
                <a:chExt cx="880915" cy="837011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flipV="1">
                  <a:off x="2195141" y="3011991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V="1">
                  <a:off x="2106909" y="2317761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 flipV="1">
                  <a:off x="2533343" y="2666035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 flipV="1">
                  <a:off x="1762434" y="2710363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/>
              <p:cNvGrpSpPr/>
              <p:nvPr/>
            </p:nvGrpSpPr>
            <p:grpSpPr>
              <a:xfrm>
                <a:off x="2624902" y="1566848"/>
                <a:ext cx="880915" cy="837011"/>
                <a:chOff x="2106909" y="2306058"/>
                <a:chExt cx="880915" cy="837011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flipV="1">
                  <a:off x="2195141" y="3011991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2106909" y="2317761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6200000" flipV="1">
                  <a:off x="2533343" y="2666035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 flipV="1">
                  <a:off x="1762434" y="2710363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6" name="Rectangle 45"/>
            <p:cNvSpPr/>
            <p:nvPr/>
          </p:nvSpPr>
          <p:spPr>
            <a:xfrm>
              <a:off x="373936" y="2837461"/>
              <a:ext cx="1762621" cy="426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4" name="Straight Arrow Connector 63"/>
          <p:cNvCxnSpPr/>
          <p:nvPr/>
        </p:nvCxnSpPr>
        <p:spPr>
          <a:xfrm flipH="1">
            <a:off x="2102168" y="2549393"/>
            <a:ext cx="437926" cy="6131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6415254" y="1690640"/>
            <a:ext cx="2636058" cy="962860"/>
            <a:chOff x="1655310" y="1215617"/>
            <a:chExt cx="7422628" cy="4780979"/>
          </a:xfrm>
        </p:grpSpPr>
        <p:grpSp>
          <p:nvGrpSpPr>
            <p:cNvPr id="87" name="Group 86"/>
            <p:cNvGrpSpPr/>
            <p:nvPr/>
          </p:nvGrpSpPr>
          <p:grpSpPr>
            <a:xfrm>
              <a:off x="1655310" y="5091193"/>
              <a:ext cx="5856356" cy="905403"/>
              <a:chOff x="1794633" y="4358398"/>
              <a:chExt cx="5856356" cy="1399128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4727220" y="4358398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794633" y="4360525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8" name="Straight Connector 87"/>
            <p:cNvCxnSpPr/>
            <p:nvPr/>
          </p:nvCxnSpPr>
          <p:spPr>
            <a:xfrm flipV="1">
              <a:off x="2070559" y="125702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3091926" y="121561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4081769" y="121561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5057827" y="125702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6063432" y="125702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7066728" y="121561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>
            <a:off x="2972676" y="298177"/>
            <a:ext cx="3211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Layers buildup</a:t>
            </a:r>
          </a:p>
        </p:txBody>
      </p:sp>
    </p:spTree>
    <p:extLst>
      <p:ext uri="{BB962C8B-B14F-4D97-AF65-F5344CB8AC3E}">
        <p14:creationId xmlns:p14="http://schemas.microsoft.com/office/powerpoint/2010/main" val="17013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19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134520" y="4304553"/>
            <a:ext cx="2868361" cy="532789"/>
            <a:chOff x="3134520" y="4304553"/>
            <a:chExt cx="2868361" cy="532789"/>
          </a:xfrm>
        </p:grpSpPr>
        <p:grpSp>
          <p:nvGrpSpPr>
            <p:cNvPr id="17" name="Group 16"/>
            <p:cNvGrpSpPr/>
            <p:nvPr/>
          </p:nvGrpSpPr>
          <p:grpSpPr>
            <a:xfrm>
              <a:off x="3135702" y="4424868"/>
              <a:ext cx="2867179" cy="412474"/>
              <a:chOff x="2473169" y="3854535"/>
              <a:chExt cx="2867179" cy="412474"/>
            </a:xfrm>
          </p:grpSpPr>
          <p:sp>
            <p:nvSpPr>
              <p:cNvPr id="9" name="Rectangle 8"/>
              <p:cNvSpPr/>
              <p:nvPr/>
            </p:nvSpPr>
            <p:spPr>
              <a:xfrm rot="10800000">
                <a:off x="2473180" y="3890535"/>
                <a:ext cx="2867158" cy="340474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 rot="10800000">
                <a:off x="3437345" y="3890535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 rot="10800000">
                <a:off x="2951760" y="3890535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 rot="10800000">
                <a:off x="2484138" y="3888662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0800000" flipV="1">
                <a:off x="2473179" y="3854535"/>
                <a:ext cx="2867169" cy="360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rot="10800000">
                <a:off x="4869269" y="3895012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 rot="10800000">
                <a:off x="4383685" y="3891837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 rot="10800000">
                <a:off x="3916063" y="3889964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 rot="10800000" flipV="1">
                <a:off x="2473169" y="4231009"/>
                <a:ext cx="2867169" cy="360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3134520" y="4304553"/>
              <a:ext cx="2868351" cy="120315"/>
              <a:chOff x="3137145" y="3247920"/>
              <a:chExt cx="2868351" cy="120315"/>
            </a:xfrm>
          </p:grpSpPr>
          <p:sp>
            <p:nvSpPr>
              <p:cNvPr id="126" name="Rectangle 125"/>
              <p:cNvSpPr/>
              <p:nvPr/>
            </p:nvSpPr>
            <p:spPr>
              <a:xfrm rot="10800000">
                <a:off x="3137145" y="3247920"/>
                <a:ext cx="2867170" cy="36000"/>
              </a:xfrm>
              <a:prstGeom prst="rect">
                <a:avLst/>
              </a:prstGeom>
              <a:solidFill>
                <a:srgbClr val="66CC66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3138326" y="3332235"/>
                <a:ext cx="2867170" cy="36000"/>
              </a:xfrm>
              <a:prstGeom prst="rect">
                <a:avLst/>
              </a:prstGeom>
              <a:solidFill>
                <a:srgbClr val="66CC66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 rot="10800000">
                <a:off x="5743101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 rot="10800000">
                <a:off x="3920651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 rot="10800000">
                <a:off x="4289008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 rot="10800000">
                <a:off x="4650901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 rot="10800000">
                <a:off x="5003326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 rot="10800000">
                <a:off x="5378330" y="32839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 rot="10800000">
                <a:off x="3555526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 rot="10800000">
                <a:off x="3216801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 rot="10800000">
                <a:off x="5922737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 rot="10800000">
                <a:off x="4100287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 rot="10800000">
                <a:off x="4468644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 rot="10800000">
                <a:off x="4830537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 rot="10800000">
                <a:off x="5182962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 rot="10800000">
                <a:off x="5557966" y="3283920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 rot="10800000">
                <a:off x="3735162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 rot="10800000">
                <a:off x="3396437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373936" y="1616582"/>
            <a:ext cx="1911533" cy="1647230"/>
            <a:chOff x="373936" y="1616582"/>
            <a:chExt cx="1911533" cy="1647230"/>
          </a:xfrm>
        </p:grpSpPr>
        <p:grpSp>
          <p:nvGrpSpPr>
            <p:cNvPr id="37" name="Group 36"/>
            <p:cNvGrpSpPr/>
            <p:nvPr/>
          </p:nvGrpSpPr>
          <p:grpSpPr>
            <a:xfrm>
              <a:off x="373936" y="1616582"/>
              <a:ext cx="1911533" cy="1529384"/>
              <a:chOff x="989330" y="1351801"/>
              <a:chExt cx="3191523" cy="248364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989330" y="1351801"/>
                <a:ext cx="3191523" cy="2483641"/>
                <a:chOff x="989330" y="1351801"/>
                <a:chExt cx="3191523" cy="2483641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14450" y="1454982"/>
                  <a:ext cx="2552700" cy="2324100"/>
                </a:xfrm>
                <a:prstGeom prst="rect">
                  <a:avLst/>
                </a:prstGeom>
              </p:spPr>
            </p:pic>
            <p:sp>
              <p:nvSpPr>
                <p:cNvPr id="51" name="Rectangle 50"/>
                <p:cNvSpPr/>
                <p:nvPr/>
              </p:nvSpPr>
              <p:spPr>
                <a:xfrm>
                  <a:off x="3755236" y="1351801"/>
                  <a:ext cx="355041" cy="1119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3825812" y="2715769"/>
                  <a:ext cx="355041" cy="1119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989330" y="3562711"/>
                  <a:ext cx="382879" cy="2723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1043344" y="2264289"/>
                  <a:ext cx="382879" cy="2723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2106909" y="2306058"/>
                <a:ext cx="880915" cy="837011"/>
                <a:chOff x="2106909" y="2306058"/>
                <a:chExt cx="880915" cy="837011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2195141" y="3011991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V="1">
                  <a:off x="2106909" y="2317761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 flipV="1">
                  <a:off x="2533343" y="2666035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6200000" flipV="1">
                  <a:off x="1762434" y="2710363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/>
              <p:cNvGrpSpPr/>
              <p:nvPr/>
            </p:nvGrpSpPr>
            <p:grpSpPr>
              <a:xfrm>
                <a:off x="2624902" y="1566848"/>
                <a:ext cx="880915" cy="837011"/>
                <a:chOff x="2106909" y="2306058"/>
                <a:chExt cx="880915" cy="837011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2195141" y="3011991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V="1">
                  <a:off x="2106909" y="2317761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V="1">
                  <a:off x="2533343" y="2666035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V="1">
                  <a:off x="1762434" y="2710363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8" name="Rectangle 37"/>
            <p:cNvSpPr/>
            <p:nvPr/>
          </p:nvSpPr>
          <p:spPr>
            <a:xfrm>
              <a:off x="373936" y="2837461"/>
              <a:ext cx="1762621" cy="426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 flipH="1">
            <a:off x="2102168" y="2549393"/>
            <a:ext cx="437926" cy="6131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6415254" y="1690640"/>
            <a:ext cx="2636058" cy="962860"/>
            <a:chOff x="1655310" y="1215617"/>
            <a:chExt cx="7422628" cy="4780979"/>
          </a:xfrm>
        </p:grpSpPr>
        <p:grpSp>
          <p:nvGrpSpPr>
            <p:cNvPr id="82" name="Group 81"/>
            <p:cNvGrpSpPr/>
            <p:nvPr/>
          </p:nvGrpSpPr>
          <p:grpSpPr>
            <a:xfrm>
              <a:off x="1655310" y="5091193"/>
              <a:ext cx="5856356" cy="905403"/>
              <a:chOff x="1794633" y="4358398"/>
              <a:chExt cx="5856356" cy="1399128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4727220" y="4358398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1794633" y="4360525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flipV="1">
              <a:off x="2070559" y="125702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3091926" y="121561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4081769" y="121561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5057827" y="125702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6063432" y="125702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7066728" y="121561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 flipH="1">
            <a:off x="5887888" y="1697047"/>
            <a:ext cx="2636058" cy="962860"/>
            <a:chOff x="1655310" y="1215617"/>
            <a:chExt cx="7422628" cy="4780979"/>
          </a:xfrm>
        </p:grpSpPr>
        <p:grpSp>
          <p:nvGrpSpPr>
            <p:cNvPr id="92" name="Group 91"/>
            <p:cNvGrpSpPr/>
            <p:nvPr/>
          </p:nvGrpSpPr>
          <p:grpSpPr>
            <a:xfrm>
              <a:off x="1655310" y="5091193"/>
              <a:ext cx="5856356" cy="905403"/>
              <a:chOff x="1794633" y="4358398"/>
              <a:chExt cx="5856356" cy="1399128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4727220" y="4358398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794633" y="4360525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3" name="Straight Connector 92"/>
            <p:cNvCxnSpPr/>
            <p:nvPr/>
          </p:nvCxnSpPr>
          <p:spPr>
            <a:xfrm flipV="1">
              <a:off x="2070559" y="125702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3091926" y="121561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4081769" y="121561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5057827" y="125702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6063432" y="125702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7066728" y="121561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Rectangle 100"/>
          <p:cNvSpPr/>
          <p:nvPr/>
        </p:nvSpPr>
        <p:spPr>
          <a:xfrm>
            <a:off x="2972676" y="298177"/>
            <a:ext cx="3211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Layers buildup</a:t>
            </a:r>
          </a:p>
        </p:txBody>
      </p:sp>
    </p:spTree>
    <p:extLst>
      <p:ext uri="{BB962C8B-B14F-4D97-AF65-F5344CB8AC3E}">
        <p14:creationId xmlns:p14="http://schemas.microsoft.com/office/powerpoint/2010/main" val="2432200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17" y="247751"/>
            <a:ext cx="6536345" cy="533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Separation of functions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7095" y="1049729"/>
            <a:ext cx="2672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Gas containment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763707" y="1049729"/>
            <a:ext cx="2112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Wire support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879" y="1823518"/>
            <a:ext cx="40432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Gas vessel can freely </a:t>
            </a:r>
            <a:r>
              <a:rPr lang="en-US" sz="2400" baseline="30000" dirty="0"/>
              <a:t>deform without affecting </a:t>
            </a:r>
            <a:endParaRPr lang="en-US" sz="2400" baseline="30000" dirty="0" smtClean="0"/>
          </a:p>
          <a:p>
            <a:r>
              <a:rPr lang="en-US" sz="2400" baseline="30000" dirty="0" smtClean="0"/>
              <a:t>the </a:t>
            </a:r>
            <a:r>
              <a:rPr lang="en-US" sz="2400" baseline="30000" dirty="0"/>
              <a:t>internal </a:t>
            </a:r>
            <a:r>
              <a:rPr lang="en-US" sz="2400" baseline="30000" dirty="0" smtClean="0"/>
              <a:t>wire position </a:t>
            </a:r>
            <a:r>
              <a:rPr lang="en-US" sz="2400" baseline="30000" dirty="0"/>
              <a:t>and tension.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601732" y="1823518"/>
            <a:ext cx="42656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Wire support structure not subject to differential </a:t>
            </a:r>
          </a:p>
          <a:p>
            <a:r>
              <a:rPr lang="en-US" sz="2400" baseline="30000" dirty="0" smtClean="0"/>
              <a:t>pressure can be light and feed-through-less.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412063" y="3777882"/>
            <a:ext cx="115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 vessel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967968" y="3777882"/>
            <a:ext cx="112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Wire cage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CA11-CBB9-584A-9286-79B22811C15A}" type="datetime4">
              <a:rPr lang="it-IT" smtClean="0"/>
              <a:t>July 2,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0911"/>
            <a:ext cx="7748322" cy="40736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250" y="2915102"/>
            <a:ext cx="5853305" cy="30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85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20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134520" y="3898044"/>
            <a:ext cx="2868361" cy="939298"/>
            <a:chOff x="3134520" y="3898044"/>
            <a:chExt cx="2868361" cy="939298"/>
          </a:xfrm>
        </p:grpSpPr>
        <p:sp>
          <p:nvSpPr>
            <p:cNvPr id="97" name="Rectangle 96"/>
            <p:cNvSpPr/>
            <p:nvPr/>
          </p:nvSpPr>
          <p:spPr>
            <a:xfrm rot="10800000">
              <a:off x="3135713" y="3934044"/>
              <a:ext cx="2867158" cy="340474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 rot="10800000">
              <a:off x="4099878" y="3934044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 rot="10800000">
              <a:off x="3614293" y="3934044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 rot="10800000">
              <a:off x="3146671" y="3932171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 rot="10800000" flipV="1">
              <a:off x="3135712" y="3898044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 rot="10800000">
              <a:off x="5531802" y="3938521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 rot="10800000">
              <a:off x="5046218" y="3935346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 rot="10800000">
              <a:off x="4578596" y="3933473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rot="10800000" flipV="1">
              <a:off x="3135702" y="4274518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134520" y="4304553"/>
              <a:ext cx="2868361" cy="532789"/>
              <a:chOff x="3134520" y="4304553"/>
              <a:chExt cx="2868361" cy="532789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3135702" y="4424868"/>
                <a:ext cx="2867179" cy="412474"/>
                <a:chOff x="2473169" y="3854535"/>
                <a:chExt cx="2867179" cy="412474"/>
              </a:xfrm>
            </p:grpSpPr>
            <p:sp>
              <p:nvSpPr>
                <p:cNvPr id="60" name="Rectangle 59"/>
                <p:cNvSpPr/>
                <p:nvPr/>
              </p:nvSpPr>
              <p:spPr>
                <a:xfrm rot="10800000">
                  <a:off x="2473180" y="3890535"/>
                  <a:ext cx="2867158" cy="340474"/>
                </a:xfrm>
                <a:prstGeom prst="rect">
                  <a:avLst/>
                </a:prstGeom>
                <a:solidFill>
                  <a:srgbClr val="66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 rot="10800000">
                  <a:off x="3437345" y="3890535"/>
                  <a:ext cx="339649" cy="340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 rot="10800000">
                  <a:off x="2951760" y="3890535"/>
                  <a:ext cx="339649" cy="340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 rot="10800000">
                  <a:off x="2484138" y="3888662"/>
                  <a:ext cx="339649" cy="340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 rot="10800000" flipV="1">
                  <a:off x="2473179" y="3854535"/>
                  <a:ext cx="2867169" cy="36000"/>
                </a:xfrm>
                <a:prstGeom prst="rect">
                  <a:avLst/>
                </a:prstGeom>
                <a:solidFill>
                  <a:srgbClr val="66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 rot="10800000">
                  <a:off x="4869269" y="3895012"/>
                  <a:ext cx="339649" cy="340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 rot="10800000">
                  <a:off x="4383685" y="3891837"/>
                  <a:ext cx="339649" cy="340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 rot="10800000">
                  <a:off x="3916063" y="3889964"/>
                  <a:ext cx="339649" cy="340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 rot="10800000" flipV="1">
                  <a:off x="2473169" y="4231009"/>
                  <a:ext cx="2867169" cy="36000"/>
                </a:xfrm>
                <a:prstGeom prst="rect">
                  <a:avLst/>
                </a:prstGeom>
                <a:solidFill>
                  <a:srgbClr val="66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3134520" y="4304553"/>
                <a:ext cx="2868351" cy="120315"/>
                <a:chOff x="3137145" y="3247920"/>
                <a:chExt cx="2868351" cy="120315"/>
              </a:xfrm>
            </p:grpSpPr>
            <p:sp>
              <p:nvSpPr>
                <p:cNvPr id="41" name="Rectangle 40"/>
                <p:cNvSpPr/>
                <p:nvPr/>
              </p:nvSpPr>
              <p:spPr>
                <a:xfrm rot="10800000">
                  <a:off x="3137145" y="3247920"/>
                  <a:ext cx="2867170" cy="36000"/>
                </a:xfrm>
                <a:prstGeom prst="rect">
                  <a:avLst/>
                </a:prstGeom>
                <a:solidFill>
                  <a:srgbClr val="66CC66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3138326" y="3332235"/>
                  <a:ext cx="2867170" cy="36000"/>
                </a:xfrm>
                <a:prstGeom prst="rect">
                  <a:avLst/>
                </a:prstGeom>
                <a:solidFill>
                  <a:srgbClr val="66CC66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 rot="10800000">
                  <a:off x="5743101" y="3285218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 rot="10800000">
                  <a:off x="3920651" y="3285218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 rot="10800000">
                  <a:off x="4289008" y="3285218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 rot="10800000">
                  <a:off x="4650901" y="3285218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 rot="10800000">
                  <a:off x="5003326" y="3285218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 rot="10800000">
                  <a:off x="5378330" y="3283920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 rot="10800000">
                  <a:off x="3555526" y="3285218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 rot="10800000">
                  <a:off x="3216801" y="3285218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 rot="10800000">
                  <a:off x="5922737" y="328521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 rot="10800000">
                  <a:off x="4100287" y="328521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 rot="10800000">
                  <a:off x="4468644" y="328521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 rot="10800000">
                  <a:off x="4830537" y="328521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 rot="10800000">
                  <a:off x="5182962" y="328521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 rot="10800000">
                  <a:off x="5557966" y="3283920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 rot="10800000">
                  <a:off x="3735162" y="328521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 rot="10800000">
                  <a:off x="3396437" y="328521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73" name="Group 72"/>
          <p:cNvGrpSpPr/>
          <p:nvPr/>
        </p:nvGrpSpPr>
        <p:grpSpPr>
          <a:xfrm>
            <a:off x="373936" y="1616582"/>
            <a:ext cx="1911533" cy="1647230"/>
            <a:chOff x="373936" y="1616582"/>
            <a:chExt cx="1911533" cy="1647230"/>
          </a:xfrm>
        </p:grpSpPr>
        <p:grpSp>
          <p:nvGrpSpPr>
            <p:cNvPr id="74" name="Group 73"/>
            <p:cNvGrpSpPr/>
            <p:nvPr/>
          </p:nvGrpSpPr>
          <p:grpSpPr>
            <a:xfrm>
              <a:off x="373936" y="1616582"/>
              <a:ext cx="1911533" cy="1529384"/>
              <a:chOff x="989330" y="1351801"/>
              <a:chExt cx="3191523" cy="2483641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989330" y="1351801"/>
                <a:ext cx="3191523" cy="2483641"/>
                <a:chOff x="989330" y="1351801"/>
                <a:chExt cx="3191523" cy="2483641"/>
              </a:xfrm>
            </p:grpSpPr>
            <p:pic>
              <p:nvPicPr>
                <p:cNvPr id="106" name="Picture 10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14450" y="1454982"/>
                  <a:ext cx="2552700" cy="2324100"/>
                </a:xfrm>
                <a:prstGeom prst="rect">
                  <a:avLst/>
                </a:prstGeom>
              </p:spPr>
            </p:pic>
            <p:sp>
              <p:nvSpPr>
                <p:cNvPr id="107" name="Rectangle 106"/>
                <p:cNvSpPr/>
                <p:nvPr/>
              </p:nvSpPr>
              <p:spPr>
                <a:xfrm>
                  <a:off x="3755236" y="1351801"/>
                  <a:ext cx="355041" cy="1119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3825812" y="2715769"/>
                  <a:ext cx="355041" cy="1119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989330" y="3562711"/>
                  <a:ext cx="382879" cy="2723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1043344" y="2264289"/>
                  <a:ext cx="382879" cy="2723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2106909" y="2306058"/>
                <a:ext cx="880915" cy="837011"/>
                <a:chOff x="2106909" y="2306058"/>
                <a:chExt cx="880915" cy="837011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2195141" y="3011991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V="1">
                  <a:off x="2106909" y="2317761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 flipV="1">
                  <a:off x="2533343" y="2666035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 flipV="1">
                  <a:off x="1762434" y="2710363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Group 77"/>
              <p:cNvGrpSpPr/>
              <p:nvPr/>
            </p:nvGrpSpPr>
            <p:grpSpPr>
              <a:xfrm>
                <a:off x="2624902" y="1566848"/>
                <a:ext cx="880915" cy="837011"/>
                <a:chOff x="2106909" y="2306058"/>
                <a:chExt cx="880915" cy="837011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 flipV="1">
                  <a:off x="2195141" y="3011991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V="1">
                  <a:off x="2106909" y="2317761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16200000" flipV="1">
                  <a:off x="2533343" y="2666035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16200000" flipV="1">
                  <a:off x="1762434" y="2710363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5" name="Rectangle 74"/>
            <p:cNvSpPr/>
            <p:nvPr/>
          </p:nvSpPr>
          <p:spPr>
            <a:xfrm>
              <a:off x="373936" y="2837461"/>
              <a:ext cx="1762621" cy="426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1" name="Straight Arrow Connector 110"/>
          <p:cNvCxnSpPr/>
          <p:nvPr/>
        </p:nvCxnSpPr>
        <p:spPr>
          <a:xfrm flipH="1">
            <a:off x="2102168" y="2431547"/>
            <a:ext cx="437926" cy="6131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6415254" y="1690640"/>
            <a:ext cx="2636058" cy="962860"/>
            <a:chOff x="1655310" y="1215617"/>
            <a:chExt cx="7422628" cy="4780979"/>
          </a:xfrm>
        </p:grpSpPr>
        <p:grpSp>
          <p:nvGrpSpPr>
            <p:cNvPr id="113" name="Group 112"/>
            <p:cNvGrpSpPr/>
            <p:nvPr/>
          </p:nvGrpSpPr>
          <p:grpSpPr>
            <a:xfrm>
              <a:off x="1655310" y="5091193"/>
              <a:ext cx="5856356" cy="905403"/>
              <a:chOff x="1794633" y="4358398"/>
              <a:chExt cx="5856356" cy="1399128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4727220" y="4358398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1794633" y="4360525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4" name="Straight Connector 113"/>
            <p:cNvCxnSpPr/>
            <p:nvPr/>
          </p:nvCxnSpPr>
          <p:spPr>
            <a:xfrm flipV="1">
              <a:off x="2070559" y="125702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3091926" y="121561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V="1">
              <a:off x="4081769" y="121561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5057827" y="125702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6063432" y="125702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7066728" y="121561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 flipH="1">
            <a:off x="5887888" y="1697047"/>
            <a:ext cx="2636058" cy="962860"/>
            <a:chOff x="1655310" y="1215617"/>
            <a:chExt cx="7422628" cy="4780979"/>
          </a:xfrm>
        </p:grpSpPr>
        <p:grpSp>
          <p:nvGrpSpPr>
            <p:cNvPr id="124" name="Group 123"/>
            <p:cNvGrpSpPr/>
            <p:nvPr/>
          </p:nvGrpSpPr>
          <p:grpSpPr>
            <a:xfrm>
              <a:off x="1655310" y="5091193"/>
              <a:ext cx="5856356" cy="905403"/>
              <a:chOff x="1794633" y="4358398"/>
              <a:chExt cx="5856356" cy="1399128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4727220" y="4358398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1794633" y="4360525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5" name="Straight Connector 124"/>
            <p:cNvCxnSpPr/>
            <p:nvPr/>
          </p:nvCxnSpPr>
          <p:spPr>
            <a:xfrm flipV="1">
              <a:off x="2070559" y="125702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3091926" y="121561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4081769" y="121561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5057827" y="125702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6063432" y="125702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7066728" y="121561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6429025" y="2480009"/>
            <a:ext cx="2079815" cy="182343"/>
            <a:chOff x="6415254" y="2471157"/>
            <a:chExt cx="2079815" cy="182343"/>
          </a:xfrm>
        </p:grpSpPr>
        <p:sp>
          <p:nvSpPr>
            <p:cNvPr id="134" name="Rectangle 133"/>
            <p:cNvSpPr/>
            <p:nvPr/>
          </p:nvSpPr>
          <p:spPr>
            <a:xfrm>
              <a:off x="7456727" y="2471157"/>
              <a:ext cx="1038342" cy="182066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6415254" y="2471434"/>
              <a:ext cx="1038342" cy="182066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Rectangle 135"/>
          <p:cNvSpPr/>
          <p:nvPr/>
        </p:nvSpPr>
        <p:spPr>
          <a:xfrm>
            <a:off x="2972676" y="298177"/>
            <a:ext cx="3211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Layers buildup</a:t>
            </a:r>
          </a:p>
        </p:txBody>
      </p:sp>
    </p:spTree>
    <p:extLst>
      <p:ext uri="{BB962C8B-B14F-4D97-AF65-F5344CB8AC3E}">
        <p14:creationId xmlns:p14="http://schemas.microsoft.com/office/powerpoint/2010/main" val="279167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21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134520" y="3777729"/>
            <a:ext cx="2869795" cy="1059613"/>
            <a:chOff x="3134520" y="3777729"/>
            <a:chExt cx="2869795" cy="1059613"/>
          </a:xfrm>
        </p:grpSpPr>
        <p:sp>
          <p:nvSpPr>
            <p:cNvPr id="97" name="Rectangle 96"/>
            <p:cNvSpPr/>
            <p:nvPr/>
          </p:nvSpPr>
          <p:spPr>
            <a:xfrm rot="10800000">
              <a:off x="3135713" y="3934044"/>
              <a:ext cx="2867158" cy="340474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 rot="10800000">
              <a:off x="4099878" y="3934044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 rot="10800000">
              <a:off x="3614293" y="3934044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 rot="10800000">
              <a:off x="3146671" y="3932171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 rot="10800000" flipV="1">
              <a:off x="3135712" y="3898044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 rot="10800000">
              <a:off x="5531802" y="3938521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 rot="10800000">
              <a:off x="5046218" y="3935346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 rot="10800000">
              <a:off x="4578596" y="3933473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rot="10800000" flipV="1">
              <a:off x="3135702" y="4274518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137145" y="3862044"/>
              <a:ext cx="2867170" cy="36000"/>
            </a:xfrm>
            <a:prstGeom prst="rect">
              <a:avLst/>
            </a:prstGeom>
            <a:solidFill>
              <a:srgbClr val="66CC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 rot="10800000">
              <a:off x="3916295" y="3815027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 rot="10800000">
              <a:off x="4646545" y="3815027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 rot="10800000">
              <a:off x="5373974" y="3813729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 rot="10800000">
              <a:off x="3212445" y="3815027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ultiply 18"/>
            <p:cNvSpPr/>
            <p:nvPr/>
          </p:nvSpPr>
          <p:spPr>
            <a:xfrm>
              <a:off x="3536091" y="3801719"/>
              <a:ext cx="78201" cy="69850"/>
            </a:xfrm>
            <a:prstGeom prst="mathMultiply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Multiply 127"/>
            <p:cNvSpPr/>
            <p:nvPr/>
          </p:nvSpPr>
          <p:spPr>
            <a:xfrm>
              <a:off x="5740475" y="3804894"/>
              <a:ext cx="78201" cy="69850"/>
            </a:xfrm>
            <a:prstGeom prst="mathMultiply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Multiply 129"/>
            <p:cNvSpPr/>
            <p:nvPr/>
          </p:nvSpPr>
          <p:spPr>
            <a:xfrm>
              <a:off x="5000700" y="3804351"/>
              <a:ext cx="78201" cy="69850"/>
            </a:xfrm>
            <a:prstGeom prst="mathMultiply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Multiply 131"/>
            <p:cNvSpPr/>
            <p:nvPr/>
          </p:nvSpPr>
          <p:spPr>
            <a:xfrm>
              <a:off x="4253901" y="3804351"/>
              <a:ext cx="78201" cy="69850"/>
            </a:xfrm>
            <a:prstGeom prst="mathMultiply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137145" y="3777729"/>
              <a:ext cx="2867170" cy="36000"/>
            </a:xfrm>
            <a:prstGeom prst="rect">
              <a:avLst/>
            </a:prstGeom>
            <a:solidFill>
              <a:srgbClr val="66CC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134520" y="4304553"/>
              <a:ext cx="2868361" cy="532789"/>
              <a:chOff x="3134520" y="4304553"/>
              <a:chExt cx="2868361" cy="532789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3135702" y="4424868"/>
                <a:ext cx="2867179" cy="412474"/>
                <a:chOff x="2473169" y="3854535"/>
                <a:chExt cx="2867179" cy="412474"/>
              </a:xfrm>
            </p:grpSpPr>
            <p:sp>
              <p:nvSpPr>
                <p:cNvPr id="74" name="Rectangle 73"/>
                <p:cNvSpPr/>
                <p:nvPr/>
              </p:nvSpPr>
              <p:spPr>
                <a:xfrm rot="10800000">
                  <a:off x="2473180" y="3890535"/>
                  <a:ext cx="2867158" cy="340474"/>
                </a:xfrm>
                <a:prstGeom prst="rect">
                  <a:avLst/>
                </a:prstGeom>
                <a:solidFill>
                  <a:srgbClr val="66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 rot="10800000">
                  <a:off x="3437345" y="3890535"/>
                  <a:ext cx="339649" cy="340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 rot="10800000">
                  <a:off x="2951760" y="3890535"/>
                  <a:ext cx="339649" cy="340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 rot="10800000">
                  <a:off x="2484138" y="3888662"/>
                  <a:ext cx="339649" cy="340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 rot="10800000" flipV="1">
                  <a:off x="2473179" y="3854535"/>
                  <a:ext cx="2867169" cy="36000"/>
                </a:xfrm>
                <a:prstGeom prst="rect">
                  <a:avLst/>
                </a:prstGeom>
                <a:solidFill>
                  <a:srgbClr val="66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 rot="10800000">
                  <a:off x="4869269" y="3895012"/>
                  <a:ext cx="339649" cy="340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 rot="10800000">
                  <a:off x="4383685" y="3891837"/>
                  <a:ext cx="339649" cy="340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 rot="10800000">
                  <a:off x="3916063" y="3889964"/>
                  <a:ext cx="339649" cy="340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 rot="10800000" flipV="1">
                  <a:off x="2473169" y="4231009"/>
                  <a:ext cx="2867169" cy="36000"/>
                </a:xfrm>
                <a:prstGeom prst="rect">
                  <a:avLst/>
                </a:prstGeom>
                <a:solidFill>
                  <a:srgbClr val="66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3134520" y="4304553"/>
                <a:ext cx="2868351" cy="120315"/>
                <a:chOff x="3137145" y="3247920"/>
                <a:chExt cx="2868351" cy="120315"/>
              </a:xfrm>
            </p:grpSpPr>
            <p:sp>
              <p:nvSpPr>
                <p:cNvPr id="51" name="Rectangle 50"/>
                <p:cNvSpPr/>
                <p:nvPr/>
              </p:nvSpPr>
              <p:spPr>
                <a:xfrm rot="10800000">
                  <a:off x="3137145" y="3247920"/>
                  <a:ext cx="2867170" cy="36000"/>
                </a:xfrm>
                <a:prstGeom prst="rect">
                  <a:avLst/>
                </a:prstGeom>
                <a:solidFill>
                  <a:srgbClr val="66CC66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3138326" y="3332235"/>
                  <a:ext cx="2867170" cy="36000"/>
                </a:xfrm>
                <a:prstGeom prst="rect">
                  <a:avLst/>
                </a:prstGeom>
                <a:solidFill>
                  <a:srgbClr val="66CC66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 rot="10800000">
                  <a:off x="5743101" y="3285218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 rot="10800000">
                  <a:off x="3920651" y="3285218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 rot="10800000">
                  <a:off x="4289008" y="3285218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 rot="10800000">
                  <a:off x="4650901" y="3285218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 rot="10800000">
                  <a:off x="5003326" y="3285218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 rot="10800000">
                  <a:off x="5378330" y="3283920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 rot="10800000">
                  <a:off x="3555526" y="3285218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 rot="10800000">
                  <a:off x="3216801" y="3285218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 rot="10800000">
                  <a:off x="5922737" y="328521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 rot="10800000">
                  <a:off x="4100287" y="328521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 rot="10800000">
                  <a:off x="4468644" y="328521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 rot="10800000">
                  <a:off x="4830537" y="328521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 rot="10800000">
                  <a:off x="5182962" y="328521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 rot="10800000">
                  <a:off x="5557966" y="3283920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 rot="10800000">
                  <a:off x="3735162" y="328521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 rot="10800000">
                  <a:off x="3396437" y="328521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83" name="Group 82"/>
          <p:cNvGrpSpPr/>
          <p:nvPr/>
        </p:nvGrpSpPr>
        <p:grpSpPr>
          <a:xfrm>
            <a:off x="373936" y="1616582"/>
            <a:ext cx="1911533" cy="1647230"/>
            <a:chOff x="373936" y="1616582"/>
            <a:chExt cx="1911533" cy="1647230"/>
          </a:xfrm>
        </p:grpSpPr>
        <p:grpSp>
          <p:nvGrpSpPr>
            <p:cNvPr id="85" name="Group 84"/>
            <p:cNvGrpSpPr/>
            <p:nvPr/>
          </p:nvGrpSpPr>
          <p:grpSpPr>
            <a:xfrm>
              <a:off x="373936" y="1616582"/>
              <a:ext cx="1911533" cy="1529384"/>
              <a:chOff x="989330" y="1351801"/>
              <a:chExt cx="3191523" cy="2483641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989330" y="1351801"/>
                <a:ext cx="3191523" cy="2483641"/>
                <a:chOff x="989330" y="1351801"/>
                <a:chExt cx="3191523" cy="2483641"/>
              </a:xfrm>
            </p:grpSpPr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14450" y="1454982"/>
                  <a:ext cx="2552700" cy="2324100"/>
                </a:xfrm>
                <a:prstGeom prst="rect">
                  <a:avLst/>
                </a:prstGeom>
              </p:spPr>
            </p:pic>
            <p:sp>
              <p:nvSpPr>
                <p:cNvPr id="123" name="Rectangle 122"/>
                <p:cNvSpPr/>
                <p:nvPr/>
              </p:nvSpPr>
              <p:spPr>
                <a:xfrm>
                  <a:off x="3755236" y="1351801"/>
                  <a:ext cx="355041" cy="1119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3825812" y="2715769"/>
                  <a:ext cx="355041" cy="1119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989330" y="3562711"/>
                  <a:ext cx="382879" cy="2723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1043344" y="2264289"/>
                  <a:ext cx="382879" cy="2723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2106909" y="2306058"/>
                <a:ext cx="880915" cy="837011"/>
                <a:chOff x="2106909" y="2306058"/>
                <a:chExt cx="880915" cy="837011"/>
              </a:xfrm>
            </p:grpSpPr>
            <p:cxnSp>
              <p:nvCxnSpPr>
                <p:cNvPr id="117" name="Straight Connector 116"/>
                <p:cNvCxnSpPr/>
                <p:nvPr/>
              </p:nvCxnSpPr>
              <p:spPr>
                <a:xfrm flipV="1">
                  <a:off x="2195141" y="3011991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flipV="1">
                  <a:off x="2106909" y="2317761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V="1">
                  <a:off x="2533343" y="2666035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6200000" flipV="1">
                  <a:off x="1762434" y="2710363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Group 106"/>
              <p:cNvGrpSpPr/>
              <p:nvPr/>
            </p:nvGrpSpPr>
            <p:grpSpPr>
              <a:xfrm>
                <a:off x="2624902" y="1566848"/>
                <a:ext cx="880915" cy="837011"/>
                <a:chOff x="2106909" y="2306058"/>
                <a:chExt cx="880915" cy="837011"/>
              </a:xfrm>
            </p:grpSpPr>
            <p:cxnSp>
              <p:nvCxnSpPr>
                <p:cNvPr id="109" name="Straight Connector 108"/>
                <p:cNvCxnSpPr/>
                <p:nvPr/>
              </p:nvCxnSpPr>
              <p:spPr>
                <a:xfrm flipV="1">
                  <a:off x="2195141" y="3011991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V="1">
                  <a:off x="2106909" y="2317761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16200000" flipV="1">
                  <a:off x="2533343" y="2666035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16200000" flipV="1">
                  <a:off x="1762434" y="2710363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4" name="Rectangle 93"/>
            <p:cNvSpPr/>
            <p:nvPr/>
          </p:nvSpPr>
          <p:spPr>
            <a:xfrm>
              <a:off x="373936" y="2837461"/>
              <a:ext cx="1762621" cy="426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7" name="Straight Arrow Connector 126"/>
          <p:cNvCxnSpPr/>
          <p:nvPr/>
        </p:nvCxnSpPr>
        <p:spPr>
          <a:xfrm flipH="1">
            <a:off x="2102168" y="2326795"/>
            <a:ext cx="437926" cy="6131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887888" y="1697047"/>
            <a:ext cx="2636058" cy="962860"/>
            <a:chOff x="5887888" y="1697047"/>
            <a:chExt cx="2636058" cy="962860"/>
          </a:xfrm>
        </p:grpSpPr>
        <p:grpSp>
          <p:nvGrpSpPr>
            <p:cNvPr id="142" name="Group 141"/>
            <p:cNvGrpSpPr/>
            <p:nvPr/>
          </p:nvGrpSpPr>
          <p:grpSpPr>
            <a:xfrm flipH="1">
              <a:off x="6444131" y="2477564"/>
              <a:ext cx="2079815" cy="182343"/>
              <a:chOff x="1794633" y="4358398"/>
              <a:chExt cx="5856356" cy="1399128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4727220" y="4358398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794633" y="4360525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3" name="Straight Connector 142"/>
            <p:cNvCxnSpPr/>
            <p:nvPr/>
          </p:nvCxnSpPr>
          <p:spPr>
            <a:xfrm flipH="1" flipV="1">
              <a:off x="7662218" y="1705387"/>
              <a:ext cx="714257" cy="77923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 flipV="1">
              <a:off x="7299492" y="1697047"/>
              <a:ext cx="714257" cy="779236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 flipV="1">
              <a:off x="6947961" y="1697047"/>
              <a:ext cx="714257" cy="77923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 flipV="1">
              <a:off x="6601325" y="1705387"/>
              <a:ext cx="714257" cy="779236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6244197" y="1705387"/>
              <a:ext cx="714257" cy="77923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 flipV="1">
              <a:off x="5887888" y="1697047"/>
              <a:ext cx="714257" cy="779236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Rectangle 151"/>
          <p:cNvSpPr/>
          <p:nvPr/>
        </p:nvSpPr>
        <p:spPr>
          <a:xfrm>
            <a:off x="2972676" y="298177"/>
            <a:ext cx="3211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Layers buildup</a:t>
            </a:r>
          </a:p>
        </p:txBody>
      </p:sp>
    </p:spTree>
    <p:extLst>
      <p:ext uri="{BB962C8B-B14F-4D97-AF65-F5344CB8AC3E}">
        <p14:creationId xmlns:p14="http://schemas.microsoft.com/office/powerpoint/2010/main" val="236712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22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134520" y="3365255"/>
            <a:ext cx="2870986" cy="1472087"/>
            <a:chOff x="3134520" y="3365255"/>
            <a:chExt cx="2870986" cy="1472087"/>
          </a:xfrm>
        </p:grpSpPr>
        <p:sp>
          <p:nvSpPr>
            <p:cNvPr id="97" name="Rectangle 96"/>
            <p:cNvSpPr/>
            <p:nvPr/>
          </p:nvSpPr>
          <p:spPr>
            <a:xfrm rot="10800000">
              <a:off x="3135713" y="3934044"/>
              <a:ext cx="2867158" cy="340474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 rot="10800000">
              <a:off x="4099878" y="3934044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 rot="10800000">
              <a:off x="3614293" y="3934044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 rot="10800000">
              <a:off x="3146671" y="3932171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 rot="10800000" flipV="1">
              <a:off x="3135712" y="3898044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 rot="10800000">
              <a:off x="5531802" y="3938521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 rot="10800000">
              <a:off x="5046218" y="3935346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 rot="10800000">
              <a:off x="4578596" y="3933473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rot="10800000" flipV="1">
              <a:off x="3135702" y="4274518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137145" y="3862044"/>
              <a:ext cx="2867170" cy="36000"/>
            </a:xfrm>
            <a:prstGeom prst="rect">
              <a:avLst/>
            </a:prstGeom>
            <a:solidFill>
              <a:srgbClr val="66CC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 rot="10800000">
              <a:off x="3916295" y="3815027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 rot="10800000">
              <a:off x="4646545" y="3815027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 rot="10800000">
              <a:off x="5373974" y="3813729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 rot="10800000">
              <a:off x="3212445" y="3815027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ultiply 18"/>
            <p:cNvSpPr/>
            <p:nvPr/>
          </p:nvSpPr>
          <p:spPr>
            <a:xfrm>
              <a:off x="3536091" y="3801719"/>
              <a:ext cx="78201" cy="69850"/>
            </a:xfrm>
            <a:prstGeom prst="mathMultiply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Multiply 127"/>
            <p:cNvSpPr/>
            <p:nvPr/>
          </p:nvSpPr>
          <p:spPr>
            <a:xfrm>
              <a:off x="5740475" y="3804894"/>
              <a:ext cx="78201" cy="69850"/>
            </a:xfrm>
            <a:prstGeom prst="mathMultiply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Multiply 129"/>
            <p:cNvSpPr/>
            <p:nvPr/>
          </p:nvSpPr>
          <p:spPr>
            <a:xfrm>
              <a:off x="5000700" y="3804351"/>
              <a:ext cx="78201" cy="69850"/>
            </a:xfrm>
            <a:prstGeom prst="mathMultiply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Multiply 131"/>
            <p:cNvSpPr/>
            <p:nvPr/>
          </p:nvSpPr>
          <p:spPr>
            <a:xfrm>
              <a:off x="4253901" y="3804351"/>
              <a:ext cx="78201" cy="69850"/>
            </a:xfrm>
            <a:prstGeom prst="mathMultiply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137145" y="3777729"/>
              <a:ext cx="2867170" cy="36000"/>
            </a:xfrm>
            <a:prstGeom prst="rect">
              <a:avLst/>
            </a:prstGeom>
            <a:solidFill>
              <a:srgbClr val="66CC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 rot="10800000">
              <a:off x="3138338" y="3401255"/>
              <a:ext cx="2867158" cy="340474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 rot="10800000">
              <a:off x="4102503" y="340125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 rot="10800000">
              <a:off x="3616918" y="340125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 rot="10800000">
              <a:off x="3149296" y="339938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 rot="10800000" flipV="1">
              <a:off x="3138337" y="3365255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 rot="10800000">
              <a:off x="5534427" y="340573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 rot="10800000">
              <a:off x="5048843" y="3402557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 rot="10800000">
              <a:off x="4581221" y="3400684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 rot="10800000" flipV="1">
              <a:off x="3138327" y="3741729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3134520" y="4304553"/>
              <a:ext cx="2868361" cy="532789"/>
              <a:chOff x="3134520" y="4304553"/>
              <a:chExt cx="2868361" cy="532789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3135702" y="4424868"/>
                <a:ext cx="2867179" cy="412474"/>
                <a:chOff x="2473169" y="3854535"/>
                <a:chExt cx="2867179" cy="412474"/>
              </a:xfrm>
            </p:grpSpPr>
            <p:sp>
              <p:nvSpPr>
                <p:cNvPr id="85" name="Rectangle 84"/>
                <p:cNvSpPr/>
                <p:nvPr/>
              </p:nvSpPr>
              <p:spPr>
                <a:xfrm rot="10800000">
                  <a:off x="2473180" y="3890535"/>
                  <a:ext cx="2867158" cy="340474"/>
                </a:xfrm>
                <a:prstGeom prst="rect">
                  <a:avLst/>
                </a:prstGeom>
                <a:solidFill>
                  <a:srgbClr val="66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 rot="10800000">
                  <a:off x="3437345" y="3890535"/>
                  <a:ext cx="339649" cy="340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 rot="10800000">
                  <a:off x="2951760" y="3890535"/>
                  <a:ext cx="339649" cy="340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 rot="10800000">
                  <a:off x="2484138" y="3888662"/>
                  <a:ext cx="339649" cy="340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 rot="10800000" flipV="1">
                  <a:off x="2473179" y="3854535"/>
                  <a:ext cx="2867169" cy="36000"/>
                </a:xfrm>
                <a:prstGeom prst="rect">
                  <a:avLst/>
                </a:prstGeom>
                <a:solidFill>
                  <a:srgbClr val="66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 rot="10800000">
                  <a:off x="4869269" y="3895012"/>
                  <a:ext cx="339649" cy="340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 rot="10800000">
                  <a:off x="4383685" y="3891837"/>
                  <a:ext cx="339649" cy="340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 rot="10800000">
                  <a:off x="3916063" y="3889964"/>
                  <a:ext cx="339649" cy="340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 rot="10800000" flipV="1">
                  <a:off x="2473169" y="4231009"/>
                  <a:ext cx="2867169" cy="36000"/>
                </a:xfrm>
                <a:prstGeom prst="rect">
                  <a:avLst/>
                </a:prstGeom>
                <a:solidFill>
                  <a:srgbClr val="66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3134520" y="4304553"/>
                <a:ext cx="2868351" cy="120315"/>
                <a:chOff x="3137145" y="3247920"/>
                <a:chExt cx="2868351" cy="120315"/>
              </a:xfrm>
            </p:grpSpPr>
            <p:sp>
              <p:nvSpPr>
                <p:cNvPr id="62" name="Rectangle 61"/>
                <p:cNvSpPr/>
                <p:nvPr/>
              </p:nvSpPr>
              <p:spPr>
                <a:xfrm rot="10800000">
                  <a:off x="3137145" y="3247920"/>
                  <a:ext cx="2867170" cy="36000"/>
                </a:xfrm>
                <a:prstGeom prst="rect">
                  <a:avLst/>
                </a:prstGeom>
                <a:solidFill>
                  <a:srgbClr val="66CC66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3138326" y="3332235"/>
                  <a:ext cx="2867170" cy="36000"/>
                </a:xfrm>
                <a:prstGeom prst="rect">
                  <a:avLst/>
                </a:prstGeom>
                <a:solidFill>
                  <a:srgbClr val="66CC66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 rot="10800000">
                  <a:off x="5743101" y="3285218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 rot="10800000">
                  <a:off x="3920651" y="3285218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 rot="10800000">
                  <a:off x="4289008" y="3285218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 rot="10800000">
                  <a:off x="4650901" y="3285218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 rot="10800000">
                  <a:off x="5003326" y="3285218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 rot="10800000">
                  <a:off x="5378330" y="3283920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 rot="10800000">
                  <a:off x="3555526" y="3285218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 rot="10800000">
                  <a:off x="3216801" y="3285218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 rot="10800000">
                  <a:off x="5922737" y="328521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 rot="10800000">
                  <a:off x="4100287" y="328521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 rot="10800000">
                  <a:off x="4468644" y="328521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 rot="10800000">
                  <a:off x="4830537" y="328521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 rot="10800000">
                  <a:off x="5182962" y="328521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 rot="10800000">
                  <a:off x="5557966" y="3283920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 rot="10800000">
                  <a:off x="3735162" y="328521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 rot="10800000">
                  <a:off x="3396437" y="328521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17" name="Group 116"/>
          <p:cNvGrpSpPr/>
          <p:nvPr/>
        </p:nvGrpSpPr>
        <p:grpSpPr>
          <a:xfrm>
            <a:off x="373936" y="1616582"/>
            <a:ext cx="1911533" cy="1647230"/>
            <a:chOff x="373936" y="1616582"/>
            <a:chExt cx="1911533" cy="1647230"/>
          </a:xfrm>
        </p:grpSpPr>
        <p:grpSp>
          <p:nvGrpSpPr>
            <p:cNvPr id="118" name="Group 117"/>
            <p:cNvGrpSpPr/>
            <p:nvPr/>
          </p:nvGrpSpPr>
          <p:grpSpPr>
            <a:xfrm>
              <a:off x="373936" y="1616582"/>
              <a:ext cx="1911533" cy="1529384"/>
              <a:chOff x="989330" y="1351801"/>
              <a:chExt cx="3191523" cy="2483641"/>
            </a:xfrm>
          </p:grpSpPr>
          <p:grpSp>
            <p:nvGrpSpPr>
              <p:cNvPr id="120" name="Group 119"/>
              <p:cNvGrpSpPr/>
              <p:nvPr/>
            </p:nvGrpSpPr>
            <p:grpSpPr>
              <a:xfrm>
                <a:off x="989330" y="1351801"/>
                <a:ext cx="3191523" cy="2483641"/>
                <a:chOff x="989330" y="1351801"/>
                <a:chExt cx="3191523" cy="2483641"/>
              </a:xfrm>
            </p:grpSpPr>
            <p:pic>
              <p:nvPicPr>
                <p:cNvPr id="135" name="Picture 13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14450" y="1454982"/>
                  <a:ext cx="2552700" cy="2324100"/>
                </a:xfrm>
                <a:prstGeom prst="rect">
                  <a:avLst/>
                </a:prstGeom>
              </p:spPr>
            </p:pic>
            <p:sp>
              <p:nvSpPr>
                <p:cNvPr id="136" name="Rectangle 135"/>
                <p:cNvSpPr/>
                <p:nvPr/>
              </p:nvSpPr>
              <p:spPr>
                <a:xfrm>
                  <a:off x="3755236" y="1351801"/>
                  <a:ext cx="355041" cy="1119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3825812" y="2715769"/>
                  <a:ext cx="355041" cy="1119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989330" y="3562711"/>
                  <a:ext cx="382879" cy="2723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1043344" y="2264289"/>
                  <a:ext cx="382879" cy="2723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1" name="Group 120"/>
              <p:cNvGrpSpPr/>
              <p:nvPr/>
            </p:nvGrpSpPr>
            <p:grpSpPr>
              <a:xfrm>
                <a:off x="2106909" y="2306058"/>
                <a:ext cx="880915" cy="837011"/>
                <a:chOff x="2106909" y="2306058"/>
                <a:chExt cx="880915" cy="837011"/>
              </a:xfrm>
            </p:grpSpPr>
            <p:cxnSp>
              <p:nvCxnSpPr>
                <p:cNvPr id="129" name="Straight Connector 128"/>
                <p:cNvCxnSpPr/>
                <p:nvPr/>
              </p:nvCxnSpPr>
              <p:spPr>
                <a:xfrm flipV="1">
                  <a:off x="2195141" y="3011991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V="1">
                  <a:off x="2106909" y="2317761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16200000" flipV="1">
                  <a:off x="2533343" y="2666035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V="1">
                  <a:off x="1762434" y="2710363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/>
              <p:cNvGrpSpPr/>
              <p:nvPr/>
            </p:nvGrpSpPr>
            <p:grpSpPr>
              <a:xfrm>
                <a:off x="2624902" y="1566848"/>
                <a:ext cx="880915" cy="837011"/>
                <a:chOff x="2106909" y="2306058"/>
                <a:chExt cx="880915" cy="837011"/>
              </a:xfrm>
            </p:grpSpPr>
            <p:cxnSp>
              <p:nvCxnSpPr>
                <p:cNvPr id="124" name="Straight Connector 123"/>
                <p:cNvCxnSpPr/>
                <p:nvPr/>
              </p:nvCxnSpPr>
              <p:spPr>
                <a:xfrm flipV="1">
                  <a:off x="2195141" y="3011991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flipV="1">
                  <a:off x="2106909" y="2317761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 flipV="1">
                  <a:off x="2533343" y="2666035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 flipV="1">
                  <a:off x="1762434" y="2710363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9" name="Rectangle 118"/>
            <p:cNvSpPr/>
            <p:nvPr/>
          </p:nvSpPr>
          <p:spPr>
            <a:xfrm>
              <a:off x="373936" y="2837461"/>
              <a:ext cx="1762621" cy="426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0" name="Straight Arrow Connector 139"/>
          <p:cNvCxnSpPr/>
          <p:nvPr/>
        </p:nvCxnSpPr>
        <p:spPr>
          <a:xfrm flipH="1">
            <a:off x="2102168" y="2222043"/>
            <a:ext cx="437926" cy="6131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1" name="Group 140"/>
          <p:cNvGrpSpPr/>
          <p:nvPr/>
        </p:nvGrpSpPr>
        <p:grpSpPr>
          <a:xfrm>
            <a:off x="5887888" y="1697047"/>
            <a:ext cx="2636058" cy="962860"/>
            <a:chOff x="5887888" y="1697047"/>
            <a:chExt cx="2636058" cy="962860"/>
          </a:xfrm>
        </p:grpSpPr>
        <p:grpSp>
          <p:nvGrpSpPr>
            <p:cNvPr id="142" name="Group 141"/>
            <p:cNvGrpSpPr/>
            <p:nvPr/>
          </p:nvGrpSpPr>
          <p:grpSpPr>
            <a:xfrm flipH="1">
              <a:off x="6444131" y="2477564"/>
              <a:ext cx="2079815" cy="182343"/>
              <a:chOff x="1794633" y="4358398"/>
              <a:chExt cx="5856356" cy="1399128"/>
            </a:xfrm>
          </p:grpSpPr>
          <p:sp>
            <p:nvSpPr>
              <p:cNvPr id="151" name="Rectangle 150"/>
              <p:cNvSpPr/>
              <p:nvPr/>
            </p:nvSpPr>
            <p:spPr>
              <a:xfrm>
                <a:off x="4727220" y="4358398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1794633" y="4360525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3" name="Straight Connector 142"/>
            <p:cNvCxnSpPr/>
            <p:nvPr/>
          </p:nvCxnSpPr>
          <p:spPr>
            <a:xfrm flipH="1" flipV="1">
              <a:off x="7662218" y="1705387"/>
              <a:ext cx="714257" cy="77923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 flipV="1">
              <a:off x="7299492" y="1697047"/>
              <a:ext cx="714257" cy="779236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 flipV="1">
              <a:off x="6947961" y="1697047"/>
              <a:ext cx="714257" cy="77923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6601325" y="1705387"/>
              <a:ext cx="714257" cy="779236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 flipV="1">
              <a:off x="6244197" y="1705387"/>
              <a:ext cx="714257" cy="77923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H="1" flipV="1">
              <a:off x="5887888" y="1697047"/>
              <a:ext cx="714257" cy="779236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6429025" y="2480009"/>
            <a:ext cx="2079815" cy="182343"/>
            <a:chOff x="6415254" y="2471157"/>
            <a:chExt cx="2079815" cy="182343"/>
          </a:xfrm>
        </p:grpSpPr>
        <p:sp>
          <p:nvSpPr>
            <p:cNvPr id="154" name="Rectangle 153"/>
            <p:cNvSpPr/>
            <p:nvPr/>
          </p:nvSpPr>
          <p:spPr>
            <a:xfrm>
              <a:off x="7456727" y="2471157"/>
              <a:ext cx="1038342" cy="182066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415254" y="2471434"/>
              <a:ext cx="1038342" cy="182066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Rectangle 155"/>
          <p:cNvSpPr/>
          <p:nvPr/>
        </p:nvSpPr>
        <p:spPr>
          <a:xfrm>
            <a:off x="2972676" y="298177"/>
            <a:ext cx="3211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Layers buildup</a:t>
            </a:r>
          </a:p>
        </p:txBody>
      </p:sp>
    </p:spTree>
    <p:extLst>
      <p:ext uri="{BB962C8B-B14F-4D97-AF65-F5344CB8AC3E}">
        <p14:creationId xmlns:p14="http://schemas.microsoft.com/office/powerpoint/2010/main" val="71949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23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134520" y="3283920"/>
            <a:ext cx="2870986" cy="1553422"/>
            <a:chOff x="3134520" y="3283920"/>
            <a:chExt cx="2870986" cy="1553422"/>
          </a:xfrm>
        </p:grpSpPr>
        <p:grpSp>
          <p:nvGrpSpPr>
            <p:cNvPr id="96" name="Group 95"/>
            <p:cNvGrpSpPr/>
            <p:nvPr/>
          </p:nvGrpSpPr>
          <p:grpSpPr>
            <a:xfrm>
              <a:off x="3135702" y="3898044"/>
              <a:ext cx="2867179" cy="412474"/>
              <a:chOff x="2473169" y="3854535"/>
              <a:chExt cx="2867179" cy="412474"/>
            </a:xfrm>
          </p:grpSpPr>
          <p:sp>
            <p:nvSpPr>
              <p:cNvPr id="97" name="Rectangle 96"/>
              <p:cNvSpPr/>
              <p:nvPr/>
            </p:nvSpPr>
            <p:spPr>
              <a:xfrm rot="10800000">
                <a:off x="2473180" y="3890535"/>
                <a:ext cx="2867158" cy="340474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 rot="10800000">
                <a:off x="3437345" y="3890535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 rot="10800000">
                <a:off x="2951760" y="3890535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 rot="10800000">
                <a:off x="2484138" y="3888662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0800000" flipV="1">
                <a:off x="2473179" y="3854535"/>
                <a:ext cx="2867169" cy="360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 rot="10800000">
                <a:off x="4869269" y="3895012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 rot="10800000">
                <a:off x="4383685" y="3891837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 rot="10800000">
                <a:off x="3916063" y="3889964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 rot="10800000" flipV="1">
                <a:off x="2473169" y="4231009"/>
                <a:ext cx="2867169" cy="360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" name="Rectangle 107"/>
            <p:cNvSpPr/>
            <p:nvPr/>
          </p:nvSpPr>
          <p:spPr>
            <a:xfrm>
              <a:off x="3137145" y="3862044"/>
              <a:ext cx="2867170" cy="36000"/>
            </a:xfrm>
            <a:prstGeom prst="rect">
              <a:avLst/>
            </a:prstGeom>
            <a:solidFill>
              <a:srgbClr val="66CC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 rot="10800000">
              <a:off x="3916295" y="3815027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 rot="10800000">
              <a:off x="4646545" y="3815027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 rot="10800000">
              <a:off x="5373974" y="3813729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 rot="10800000">
              <a:off x="3212445" y="3815027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ultiply 18"/>
            <p:cNvSpPr/>
            <p:nvPr/>
          </p:nvSpPr>
          <p:spPr>
            <a:xfrm>
              <a:off x="3536091" y="3801719"/>
              <a:ext cx="78201" cy="69850"/>
            </a:xfrm>
            <a:prstGeom prst="mathMultiply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Multiply 127"/>
            <p:cNvSpPr/>
            <p:nvPr/>
          </p:nvSpPr>
          <p:spPr>
            <a:xfrm>
              <a:off x="5740475" y="3804894"/>
              <a:ext cx="78201" cy="69850"/>
            </a:xfrm>
            <a:prstGeom prst="mathMultiply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Multiply 129"/>
            <p:cNvSpPr/>
            <p:nvPr/>
          </p:nvSpPr>
          <p:spPr>
            <a:xfrm>
              <a:off x="5000700" y="3804351"/>
              <a:ext cx="78201" cy="69850"/>
            </a:xfrm>
            <a:prstGeom prst="mathMultiply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Multiply 131"/>
            <p:cNvSpPr/>
            <p:nvPr/>
          </p:nvSpPr>
          <p:spPr>
            <a:xfrm>
              <a:off x="4253901" y="3804351"/>
              <a:ext cx="78201" cy="69850"/>
            </a:xfrm>
            <a:prstGeom prst="mathMultiply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137145" y="3777729"/>
              <a:ext cx="2867170" cy="36000"/>
            </a:xfrm>
            <a:prstGeom prst="rect">
              <a:avLst/>
            </a:prstGeom>
            <a:solidFill>
              <a:srgbClr val="66CC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3138327" y="3365255"/>
              <a:ext cx="2867179" cy="412474"/>
              <a:chOff x="2473169" y="3854535"/>
              <a:chExt cx="2867179" cy="412474"/>
            </a:xfrm>
          </p:grpSpPr>
          <p:sp>
            <p:nvSpPr>
              <p:cNvPr id="165" name="Rectangle 164"/>
              <p:cNvSpPr/>
              <p:nvPr/>
            </p:nvSpPr>
            <p:spPr>
              <a:xfrm rot="10800000">
                <a:off x="2473180" y="3890535"/>
                <a:ext cx="2867158" cy="340474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 rot="10800000">
                <a:off x="3437345" y="3890535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 rot="10800000">
                <a:off x="2951760" y="3890535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 rot="10800000">
                <a:off x="2484138" y="3888662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10800000" flipV="1">
                <a:off x="2473179" y="3854535"/>
                <a:ext cx="2867169" cy="360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 rot="10800000">
                <a:off x="4869269" y="3895012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 rot="10800000">
                <a:off x="4383685" y="3891837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 rot="10800000">
                <a:off x="3916063" y="3889964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 rot="10800000" flipV="1">
                <a:off x="2473169" y="4231009"/>
                <a:ext cx="2867169" cy="360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6" name="Rectangle 155"/>
            <p:cNvSpPr/>
            <p:nvPr/>
          </p:nvSpPr>
          <p:spPr>
            <a:xfrm>
              <a:off x="3138326" y="3332235"/>
              <a:ext cx="2867170" cy="36000"/>
            </a:xfrm>
            <a:prstGeom prst="rect">
              <a:avLst/>
            </a:prstGeom>
            <a:solidFill>
              <a:srgbClr val="66CC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 rot="10800000">
              <a:off x="5743101" y="3285218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 rot="10800000">
              <a:off x="3920651" y="3285218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 rot="10800000">
              <a:off x="4289008" y="3285218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 rot="10800000">
              <a:off x="4650901" y="3285218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 rot="10800000">
              <a:off x="5003326" y="3285218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 rot="10800000">
              <a:off x="5378330" y="3283920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 rot="10800000">
              <a:off x="3555526" y="3285218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 rot="10800000">
              <a:off x="3216801" y="3285218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3134520" y="4304553"/>
              <a:ext cx="2868361" cy="532789"/>
              <a:chOff x="3134520" y="4304553"/>
              <a:chExt cx="2868361" cy="532789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3135702" y="4424868"/>
                <a:ext cx="2867179" cy="412474"/>
                <a:chOff x="2473169" y="3854535"/>
                <a:chExt cx="2867179" cy="412474"/>
              </a:xfrm>
            </p:grpSpPr>
            <p:sp>
              <p:nvSpPr>
                <p:cNvPr id="116" name="Rectangle 115"/>
                <p:cNvSpPr/>
                <p:nvPr/>
              </p:nvSpPr>
              <p:spPr>
                <a:xfrm rot="10800000">
                  <a:off x="2473180" y="3890535"/>
                  <a:ext cx="2867158" cy="340474"/>
                </a:xfrm>
                <a:prstGeom prst="rect">
                  <a:avLst/>
                </a:prstGeom>
                <a:solidFill>
                  <a:srgbClr val="66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 rot="10800000">
                  <a:off x="3437345" y="3890535"/>
                  <a:ext cx="339649" cy="340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 rot="10800000">
                  <a:off x="2951760" y="3890535"/>
                  <a:ext cx="339649" cy="340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 rot="10800000">
                  <a:off x="2484138" y="3888662"/>
                  <a:ext cx="339649" cy="340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 rot="10800000" flipV="1">
                  <a:off x="2473179" y="3854535"/>
                  <a:ext cx="2867169" cy="36000"/>
                </a:xfrm>
                <a:prstGeom prst="rect">
                  <a:avLst/>
                </a:prstGeom>
                <a:solidFill>
                  <a:srgbClr val="66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 rot="10800000">
                  <a:off x="4869269" y="3895012"/>
                  <a:ext cx="339649" cy="340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 rot="10800000">
                  <a:off x="4383685" y="3891837"/>
                  <a:ext cx="339649" cy="340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 rot="10800000">
                  <a:off x="3916063" y="3889964"/>
                  <a:ext cx="339649" cy="340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 rot="10800000" flipV="1">
                  <a:off x="2473169" y="4231009"/>
                  <a:ext cx="2867169" cy="36000"/>
                </a:xfrm>
                <a:prstGeom prst="rect">
                  <a:avLst/>
                </a:prstGeom>
                <a:solidFill>
                  <a:srgbClr val="66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3134520" y="4304553"/>
                <a:ext cx="2868351" cy="120315"/>
                <a:chOff x="3137145" y="3247920"/>
                <a:chExt cx="2868351" cy="120315"/>
              </a:xfrm>
            </p:grpSpPr>
            <p:sp>
              <p:nvSpPr>
                <p:cNvPr id="74" name="Rectangle 73"/>
                <p:cNvSpPr/>
                <p:nvPr/>
              </p:nvSpPr>
              <p:spPr>
                <a:xfrm rot="10800000">
                  <a:off x="3137145" y="3247920"/>
                  <a:ext cx="2867170" cy="36000"/>
                </a:xfrm>
                <a:prstGeom prst="rect">
                  <a:avLst/>
                </a:prstGeom>
                <a:solidFill>
                  <a:srgbClr val="66CC66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3138326" y="3332235"/>
                  <a:ext cx="2867170" cy="36000"/>
                </a:xfrm>
                <a:prstGeom prst="rect">
                  <a:avLst/>
                </a:prstGeom>
                <a:solidFill>
                  <a:srgbClr val="66CC66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 rot="10800000">
                  <a:off x="5743101" y="3285218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 rot="10800000">
                  <a:off x="3920651" y="3285218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 rot="10800000">
                  <a:off x="4289008" y="3285218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 rot="10800000">
                  <a:off x="4650901" y="3285218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 rot="10800000">
                  <a:off x="5003326" y="3285218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 rot="10800000">
                  <a:off x="5378330" y="3283920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 rot="10800000">
                  <a:off x="3555526" y="3285218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 rot="10800000">
                  <a:off x="3216801" y="3285218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 rot="10800000">
                  <a:off x="5922737" y="328521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 rot="10800000">
                  <a:off x="4100287" y="328521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 rot="10800000">
                  <a:off x="4468644" y="328521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 rot="10800000">
                  <a:off x="4830537" y="328521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 rot="10800000">
                  <a:off x="5182962" y="328521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 rot="10800000">
                  <a:off x="5557966" y="3283920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 rot="10800000">
                  <a:off x="3735162" y="328521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 rot="10800000">
                  <a:off x="3396437" y="328521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6" name="Group 125"/>
          <p:cNvGrpSpPr/>
          <p:nvPr/>
        </p:nvGrpSpPr>
        <p:grpSpPr>
          <a:xfrm>
            <a:off x="373936" y="1616582"/>
            <a:ext cx="1911533" cy="1647230"/>
            <a:chOff x="373936" y="1616582"/>
            <a:chExt cx="1911533" cy="1647230"/>
          </a:xfrm>
        </p:grpSpPr>
        <p:grpSp>
          <p:nvGrpSpPr>
            <p:cNvPr id="127" name="Group 126"/>
            <p:cNvGrpSpPr/>
            <p:nvPr/>
          </p:nvGrpSpPr>
          <p:grpSpPr>
            <a:xfrm>
              <a:off x="373936" y="1616582"/>
              <a:ext cx="1911533" cy="1529384"/>
              <a:chOff x="989330" y="1351801"/>
              <a:chExt cx="3191523" cy="2483641"/>
            </a:xfrm>
          </p:grpSpPr>
          <p:grpSp>
            <p:nvGrpSpPr>
              <p:cNvPr id="131" name="Group 130"/>
              <p:cNvGrpSpPr/>
              <p:nvPr/>
            </p:nvGrpSpPr>
            <p:grpSpPr>
              <a:xfrm>
                <a:off x="989330" y="1351801"/>
                <a:ext cx="3191523" cy="2483641"/>
                <a:chOff x="989330" y="1351801"/>
                <a:chExt cx="3191523" cy="2483641"/>
              </a:xfrm>
            </p:grpSpPr>
            <p:pic>
              <p:nvPicPr>
                <p:cNvPr id="143" name="Picture 14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14450" y="1454982"/>
                  <a:ext cx="2552700" cy="2324100"/>
                </a:xfrm>
                <a:prstGeom prst="rect">
                  <a:avLst/>
                </a:prstGeom>
              </p:spPr>
            </p:pic>
            <p:sp>
              <p:nvSpPr>
                <p:cNvPr id="144" name="Rectangle 143"/>
                <p:cNvSpPr/>
                <p:nvPr/>
              </p:nvSpPr>
              <p:spPr>
                <a:xfrm>
                  <a:off x="3755236" y="1351801"/>
                  <a:ext cx="355041" cy="1119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3825812" y="2715769"/>
                  <a:ext cx="355041" cy="1119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989330" y="3562711"/>
                  <a:ext cx="382879" cy="2723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1043344" y="2264289"/>
                  <a:ext cx="382879" cy="2723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2106909" y="2306058"/>
                <a:ext cx="880915" cy="837011"/>
                <a:chOff x="2106909" y="2306058"/>
                <a:chExt cx="880915" cy="837011"/>
              </a:xfrm>
            </p:grpSpPr>
            <p:cxnSp>
              <p:nvCxnSpPr>
                <p:cNvPr id="139" name="Straight Connector 138"/>
                <p:cNvCxnSpPr/>
                <p:nvPr/>
              </p:nvCxnSpPr>
              <p:spPr>
                <a:xfrm flipV="1">
                  <a:off x="2195141" y="3011991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flipV="1">
                  <a:off x="2106909" y="2317761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16200000" flipV="1">
                  <a:off x="2533343" y="2666035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16200000" flipV="1">
                  <a:off x="1762434" y="2710363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Group 133"/>
              <p:cNvGrpSpPr/>
              <p:nvPr/>
            </p:nvGrpSpPr>
            <p:grpSpPr>
              <a:xfrm>
                <a:off x="2624902" y="1566848"/>
                <a:ext cx="880915" cy="837011"/>
                <a:chOff x="2106909" y="2306058"/>
                <a:chExt cx="880915" cy="837011"/>
              </a:xfrm>
            </p:grpSpPr>
            <p:cxnSp>
              <p:nvCxnSpPr>
                <p:cNvPr id="135" name="Straight Connector 134"/>
                <p:cNvCxnSpPr/>
                <p:nvPr/>
              </p:nvCxnSpPr>
              <p:spPr>
                <a:xfrm flipV="1">
                  <a:off x="2195141" y="3011991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flipV="1">
                  <a:off x="2106909" y="2317761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V="1">
                  <a:off x="2533343" y="2666035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V="1">
                  <a:off x="1762434" y="2710363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9" name="Rectangle 128"/>
            <p:cNvSpPr/>
            <p:nvPr/>
          </p:nvSpPr>
          <p:spPr>
            <a:xfrm>
              <a:off x="373936" y="2837461"/>
              <a:ext cx="1762621" cy="426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0" name="Straight Arrow Connector 149"/>
          <p:cNvCxnSpPr/>
          <p:nvPr/>
        </p:nvCxnSpPr>
        <p:spPr>
          <a:xfrm flipH="1">
            <a:off x="2102168" y="2117291"/>
            <a:ext cx="437926" cy="6131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1" name="Group 150"/>
          <p:cNvGrpSpPr/>
          <p:nvPr/>
        </p:nvGrpSpPr>
        <p:grpSpPr>
          <a:xfrm flipH="1">
            <a:off x="5887888" y="1697047"/>
            <a:ext cx="2636058" cy="962860"/>
            <a:chOff x="1655310" y="1215617"/>
            <a:chExt cx="7422628" cy="4780979"/>
          </a:xfrm>
        </p:grpSpPr>
        <p:grpSp>
          <p:nvGrpSpPr>
            <p:cNvPr id="152" name="Group 151"/>
            <p:cNvGrpSpPr/>
            <p:nvPr/>
          </p:nvGrpSpPr>
          <p:grpSpPr>
            <a:xfrm>
              <a:off x="1655310" y="5091193"/>
              <a:ext cx="5856356" cy="905403"/>
              <a:chOff x="1794633" y="4358398"/>
              <a:chExt cx="5856356" cy="1399128"/>
            </a:xfrm>
          </p:grpSpPr>
          <p:sp>
            <p:nvSpPr>
              <p:cNvPr id="177" name="Rectangle 176"/>
              <p:cNvSpPr/>
              <p:nvPr/>
            </p:nvSpPr>
            <p:spPr>
              <a:xfrm>
                <a:off x="4727220" y="4358398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1794633" y="4360525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3" name="Straight Connector 152"/>
            <p:cNvCxnSpPr/>
            <p:nvPr/>
          </p:nvCxnSpPr>
          <p:spPr>
            <a:xfrm flipV="1">
              <a:off x="2070559" y="125702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3091926" y="121561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4081769" y="121561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5057827" y="125702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6063432" y="125702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7066728" y="121561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Rectangle 178"/>
          <p:cNvSpPr/>
          <p:nvPr/>
        </p:nvSpPr>
        <p:spPr>
          <a:xfrm>
            <a:off x="2972676" y="298177"/>
            <a:ext cx="3211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Layers buildup</a:t>
            </a:r>
          </a:p>
        </p:txBody>
      </p:sp>
    </p:spTree>
    <p:extLst>
      <p:ext uri="{BB962C8B-B14F-4D97-AF65-F5344CB8AC3E}">
        <p14:creationId xmlns:p14="http://schemas.microsoft.com/office/powerpoint/2010/main" val="123413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24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135702" y="3247920"/>
            <a:ext cx="2869804" cy="1062598"/>
            <a:chOff x="3135702" y="3247920"/>
            <a:chExt cx="2869804" cy="1062598"/>
          </a:xfrm>
        </p:grpSpPr>
        <p:grpSp>
          <p:nvGrpSpPr>
            <p:cNvPr id="96" name="Group 95"/>
            <p:cNvGrpSpPr/>
            <p:nvPr/>
          </p:nvGrpSpPr>
          <p:grpSpPr>
            <a:xfrm>
              <a:off x="3135702" y="3898044"/>
              <a:ext cx="2867179" cy="412474"/>
              <a:chOff x="2473169" y="3854535"/>
              <a:chExt cx="2867179" cy="412474"/>
            </a:xfrm>
          </p:grpSpPr>
          <p:sp>
            <p:nvSpPr>
              <p:cNvPr id="97" name="Rectangle 96"/>
              <p:cNvSpPr/>
              <p:nvPr/>
            </p:nvSpPr>
            <p:spPr>
              <a:xfrm rot="10800000">
                <a:off x="2473180" y="3890535"/>
                <a:ext cx="2867158" cy="340474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 rot="10800000">
                <a:off x="3437345" y="3890535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 rot="10800000">
                <a:off x="2951760" y="3890535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 rot="10800000">
                <a:off x="2484138" y="3888662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0800000" flipV="1">
                <a:off x="2473179" y="3854535"/>
                <a:ext cx="2867169" cy="360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 rot="10800000">
                <a:off x="4869269" y="3895012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 rot="10800000">
                <a:off x="4383685" y="3891837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 rot="10800000">
                <a:off x="3916063" y="3889964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 rot="10800000" flipV="1">
                <a:off x="2473169" y="4231009"/>
                <a:ext cx="2867169" cy="360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" name="Rectangle 107"/>
            <p:cNvSpPr/>
            <p:nvPr/>
          </p:nvSpPr>
          <p:spPr>
            <a:xfrm>
              <a:off x="3137145" y="3862044"/>
              <a:ext cx="2867170" cy="36000"/>
            </a:xfrm>
            <a:prstGeom prst="rect">
              <a:avLst/>
            </a:prstGeom>
            <a:solidFill>
              <a:srgbClr val="66CC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 rot="10800000">
              <a:off x="3916295" y="3815027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 rot="10800000">
              <a:off x="4646545" y="3815027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 rot="10800000">
              <a:off x="5373974" y="3813729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 rot="10800000">
              <a:off x="3212445" y="3815027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ultiply 18"/>
            <p:cNvSpPr/>
            <p:nvPr/>
          </p:nvSpPr>
          <p:spPr>
            <a:xfrm>
              <a:off x="3536091" y="3801719"/>
              <a:ext cx="78201" cy="69850"/>
            </a:xfrm>
            <a:prstGeom prst="mathMultiply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Multiply 127"/>
            <p:cNvSpPr/>
            <p:nvPr/>
          </p:nvSpPr>
          <p:spPr>
            <a:xfrm>
              <a:off x="5740475" y="3804894"/>
              <a:ext cx="78201" cy="69850"/>
            </a:xfrm>
            <a:prstGeom prst="mathMultiply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Multiply 129"/>
            <p:cNvSpPr/>
            <p:nvPr/>
          </p:nvSpPr>
          <p:spPr>
            <a:xfrm>
              <a:off x="5000700" y="3804351"/>
              <a:ext cx="78201" cy="69850"/>
            </a:xfrm>
            <a:prstGeom prst="mathMultiply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Multiply 131"/>
            <p:cNvSpPr/>
            <p:nvPr/>
          </p:nvSpPr>
          <p:spPr>
            <a:xfrm>
              <a:off x="4253901" y="3804351"/>
              <a:ext cx="78201" cy="69850"/>
            </a:xfrm>
            <a:prstGeom prst="mathMultiply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137145" y="3777729"/>
              <a:ext cx="2867170" cy="36000"/>
            </a:xfrm>
            <a:prstGeom prst="rect">
              <a:avLst/>
            </a:prstGeom>
            <a:solidFill>
              <a:srgbClr val="66CC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137145" y="3247920"/>
              <a:ext cx="2868361" cy="529809"/>
              <a:chOff x="2474612" y="2677587"/>
              <a:chExt cx="2868361" cy="529809"/>
            </a:xfrm>
          </p:grpSpPr>
          <p:grpSp>
            <p:nvGrpSpPr>
              <p:cNvPr id="147" name="Group 146"/>
              <p:cNvGrpSpPr/>
              <p:nvPr/>
            </p:nvGrpSpPr>
            <p:grpSpPr>
              <a:xfrm>
                <a:off x="2475794" y="2794922"/>
                <a:ext cx="2867179" cy="412474"/>
                <a:chOff x="2473169" y="3854535"/>
                <a:chExt cx="2867179" cy="412474"/>
              </a:xfrm>
            </p:grpSpPr>
            <p:sp>
              <p:nvSpPr>
                <p:cNvPr id="165" name="Rectangle 164"/>
                <p:cNvSpPr/>
                <p:nvPr/>
              </p:nvSpPr>
              <p:spPr>
                <a:xfrm rot="10800000">
                  <a:off x="2473180" y="3890535"/>
                  <a:ext cx="2867158" cy="340474"/>
                </a:xfrm>
                <a:prstGeom prst="rect">
                  <a:avLst/>
                </a:prstGeom>
                <a:solidFill>
                  <a:srgbClr val="66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Oval 165"/>
                <p:cNvSpPr/>
                <p:nvPr/>
              </p:nvSpPr>
              <p:spPr>
                <a:xfrm rot="10800000">
                  <a:off x="3437345" y="3890535"/>
                  <a:ext cx="339649" cy="340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 rot="10800000">
                  <a:off x="2951760" y="3890535"/>
                  <a:ext cx="339649" cy="340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 rot="10800000">
                  <a:off x="2484138" y="3888662"/>
                  <a:ext cx="339649" cy="340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 rot="10800000" flipV="1">
                  <a:off x="2473179" y="3854535"/>
                  <a:ext cx="2867169" cy="36000"/>
                </a:xfrm>
                <a:prstGeom prst="rect">
                  <a:avLst/>
                </a:prstGeom>
                <a:solidFill>
                  <a:srgbClr val="66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 rot="10800000">
                  <a:off x="4869269" y="3895012"/>
                  <a:ext cx="339649" cy="340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 rot="10800000">
                  <a:off x="4383685" y="3891837"/>
                  <a:ext cx="339649" cy="340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 rot="10800000">
                  <a:off x="3916063" y="3889964"/>
                  <a:ext cx="339649" cy="3404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 rot="10800000" flipV="1">
                  <a:off x="2473169" y="4231009"/>
                  <a:ext cx="2867169" cy="36000"/>
                </a:xfrm>
                <a:prstGeom prst="rect">
                  <a:avLst/>
                </a:prstGeom>
                <a:solidFill>
                  <a:srgbClr val="66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8" name="Rectangle 147"/>
              <p:cNvSpPr/>
              <p:nvPr/>
            </p:nvSpPr>
            <p:spPr>
              <a:xfrm rot="10800000">
                <a:off x="2474612" y="2677587"/>
                <a:ext cx="2867170" cy="36000"/>
              </a:xfrm>
              <a:prstGeom prst="rect">
                <a:avLst/>
              </a:prstGeom>
              <a:solidFill>
                <a:srgbClr val="66CC66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475793" y="2761902"/>
                <a:ext cx="2867170" cy="36000"/>
              </a:xfrm>
              <a:prstGeom prst="rect">
                <a:avLst/>
              </a:prstGeom>
              <a:solidFill>
                <a:srgbClr val="66CC66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 rot="10800000">
                <a:off x="5080568" y="2714885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 rot="10800000">
                <a:off x="3258118" y="2714885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 rot="10800000">
                <a:off x="3626475" y="2714885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 rot="10800000">
                <a:off x="3988368" y="2714885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 rot="10800000">
                <a:off x="4340793" y="2714885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 rot="10800000">
                <a:off x="4715797" y="2713587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 rot="10800000">
                <a:off x="2892993" y="2714885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 rot="10800000">
                <a:off x="2554268" y="2714885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 rot="10800000">
                <a:off x="5260204" y="2714885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 rot="10800000">
                <a:off x="3437754" y="2714885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 rot="10800000">
                <a:off x="3806111" y="2714885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>
              <a:xfrm rot="10800000">
                <a:off x="4168004" y="2714885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>
              <a:xfrm rot="10800000">
                <a:off x="4520429" y="2714885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 rot="10800000">
                <a:off x="4895433" y="2713587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 rot="10800000">
                <a:off x="3072629" y="2714885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 rot="10800000">
                <a:off x="2733904" y="2714885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373936" y="1616582"/>
            <a:ext cx="1911533" cy="1647230"/>
            <a:chOff x="373936" y="1616582"/>
            <a:chExt cx="1911533" cy="1647230"/>
          </a:xfrm>
        </p:grpSpPr>
        <p:grpSp>
          <p:nvGrpSpPr>
            <p:cNvPr id="79" name="Group 78"/>
            <p:cNvGrpSpPr/>
            <p:nvPr/>
          </p:nvGrpSpPr>
          <p:grpSpPr>
            <a:xfrm>
              <a:off x="373936" y="1616582"/>
              <a:ext cx="1911533" cy="1529384"/>
              <a:chOff x="989330" y="1351801"/>
              <a:chExt cx="3191523" cy="2483641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989330" y="1351801"/>
                <a:ext cx="3191523" cy="2483641"/>
                <a:chOff x="989330" y="1351801"/>
                <a:chExt cx="3191523" cy="2483641"/>
              </a:xfrm>
            </p:grpSpPr>
            <p:pic>
              <p:nvPicPr>
                <p:cNvPr id="116" name="Picture 11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14450" y="1454982"/>
                  <a:ext cx="2552700" cy="2324100"/>
                </a:xfrm>
                <a:prstGeom prst="rect">
                  <a:avLst/>
                </a:prstGeom>
              </p:spPr>
            </p:pic>
            <p:sp>
              <p:nvSpPr>
                <p:cNvPr id="117" name="Rectangle 116"/>
                <p:cNvSpPr/>
                <p:nvPr/>
              </p:nvSpPr>
              <p:spPr>
                <a:xfrm>
                  <a:off x="3755236" y="1351801"/>
                  <a:ext cx="355041" cy="1119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3825812" y="2715769"/>
                  <a:ext cx="355041" cy="1119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989330" y="3562711"/>
                  <a:ext cx="382879" cy="2723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1043344" y="2264289"/>
                  <a:ext cx="382879" cy="2723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2106909" y="2306058"/>
                <a:ext cx="880915" cy="837011"/>
                <a:chOff x="2106909" y="2306058"/>
                <a:chExt cx="880915" cy="837011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2195141" y="3011991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flipV="1">
                  <a:off x="2106909" y="2317761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16200000" flipV="1">
                  <a:off x="2533343" y="2666035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16200000" flipV="1">
                  <a:off x="1762434" y="2710363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82"/>
              <p:cNvGrpSpPr/>
              <p:nvPr/>
            </p:nvGrpSpPr>
            <p:grpSpPr>
              <a:xfrm>
                <a:off x="2624902" y="1566848"/>
                <a:ext cx="880915" cy="837011"/>
                <a:chOff x="2106909" y="2306058"/>
                <a:chExt cx="880915" cy="837011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 flipV="1">
                  <a:off x="2195141" y="3011991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V="1">
                  <a:off x="2106909" y="2317761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 flipV="1">
                  <a:off x="2533343" y="2666035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16200000" flipV="1">
                  <a:off x="1762434" y="2710363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0" name="Rectangle 79"/>
            <p:cNvSpPr/>
            <p:nvPr/>
          </p:nvSpPr>
          <p:spPr>
            <a:xfrm>
              <a:off x="373936" y="2837461"/>
              <a:ext cx="1762621" cy="426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1" name="Straight Arrow Connector 120"/>
          <p:cNvCxnSpPr/>
          <p:nvPr/>
        </p:nvCxnSpPr>
        <p:spPr>
          <a:xfrm flipH="1">
            <a:off x="2102168" y="2117291"/>
            <a:ext cx="437926" cy="6131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/>
          <p:cNvGrpSpPr/>
          <p:nvPr/>
        </p:nvGrpSpPr>
        <p:grpSpPr>
          <a:xfrm flipH="1">
            <a:off x="5887888" y="1697047"/>
            <a:ext cx="2636058" cy="962860"/>
            <a:chOff x="1655310" y="1215617"/>
            <a:chExt cx="7422628" cy="4780979"/>
          </a:xfrm>
        </p:grpSpPr>
        <p:grpSp>
          <p:nvGrpSpPr>
            <p:cNvPr id="124" name="Group 123"/>
            <p:cNvGrpSpPr/>
            <p:nvPr/>
          </p:nvGrpSpPr>
          <p:grpSpPr>
            <a:xfrm>
              <a:off x="1655310" y="5091193"/>
              <a:ext cx="5856356" cy="905403"/>
              <a:chOff x="1794633" y="4358398"/>
              <a:chExt cx="5856356" cy="1399128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4727220" y="4358398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794633" y="4360525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5" name="Straight Connector 124"/>
            <p:cNvCxnSpPr/>
            <p:nvPr/>
          </p:nvCxnSpPr>
          <p:spPr>
            <a:xfrm flipV="1">
              <a:off x="2070559" y="125702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3091926" y="121561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4081769" y="121561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5057827" y="125702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6063432" y="125702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7066728" y="121561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/>
          <p:nvPr/>
        </p:nvGrpSpPr>
        <p:grpSpPr>
          <a:xfrm>
            <a:off x="6415254" y="1690640"/>
            <a:ext cx="2636058" cy="962860"/>
            <a:chOff x="1655310" y="1215617"/>
            <a:chExt cx="7422628" cy="4780979"/>
          </a:xfrm>
        </p:grpSpPr>
        <p:grpSp>
          <p:nvGrpSpPr>
            <p:cNvPr id="137" name="Group 136"/>
            <p:cNvGrpSpPr/>
            <p:nvPr/>
          </p:nvGrpSpPr>
          <p:grpSpPr>
            <a:xfrm>
              <a:off x="1655310" y="5091193"/>
              <a:ext cx="5856356" cy="905403"/>
              <a:chOff x="1794633" y="4358398"/>
              <a:chExt cx="5856356" cy="1399128"/>
            </a:xfrm>
          </p:grpSpPr>
          <p:sp>
            <p:nvSpPr>
              <p:cNvPr id="144" name="Rectangle 143"/>
              <p:cNvSpPr/>
              <p:nvPr/>
            </p:nvSpPr>
            <p:spPr>
              <a:xfrm>
                <a:off x="4727220" y="4358398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794633" y="4360525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8" name="Straight Connector 137"/>
            <p:cNvCxnSpPr/>
            <p:nvPr/>
          </p:nvCxnSpPr>
          <p:spPr>
            <a:xfrm flipV="1">
              <a:off x="2070559" y="125702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V="1">
              <a:off x="3091926" y="121561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V="1">
              <a:off x="4081769" y="121561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V="1">
              <a:off x="5057827" y="125702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V="1">
              <a:off x="6063432" y="125702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7066728" y="121561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Rectangle 148"/>
          <p:cNvSpPr/>
          <p:nvPr/>
        </p:nvSpPr>
        <p:spPr>
          <a:xfrm>
            <a:off x="2972676" y="298177"/>
            <a:ext cx="3211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Layers buildup</a:t>
            </a:r>
          </a:p>
        </p:txBody>
      </p:sp>
      <p:grpSp>
        <p:nvGrpSpPr>
          <p:cNvPr id="150" name="Group 149"/>
          <p:cNvGrpSpPr/>
          <p:nvPr/>
        </p:nvGrpSpPr>
        <p:grpSpPr>
          <a:xfrm>
            <a:off x="3134520" y="4304553"/>
            <a:ext cx="2868361" cy="532789"/>
            <a:chOff x="3134520" y="4304553"/>
            <a:chExt cx="2868361" cy="532789"/>
          </a:xfrm>
        </p:grpSpPr>
        <p:grpSp>
          <p:nvGrpSpPr>
            <p:cNvPr id="151" name="Group 150"/>
            <p:cNvGrpSpPr/>
            <p:nvPr/>
          </p:nvGrpSpPr>
          <p:grpSpPr>
            <a:xfrm>
              <a:off x="3135702" y="4424868"/>
              <a:ext cx="2867179" cy="412474"/>
              <a:chOff x="2473169" y="3854535"/>
              <a:chExt cx="2867179" cy="412474"/>
            </a:xfrm>
          </p:grpSpPr>
          <p:sp>
            <p:nvSpPr>
              <p:cNvPr id="189" name="Rectangle 188"/>
              <p:cNvSpPr/>
              <p:nvPr/>
            </p:nvSpPr>
            <p:spPr>
              <a:xfrm rot="10800000">
                <a:off x="2473180" y="3890535"/>
                <a:ext cx="2867158" cy="340474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 rot="10800000">
                <a:off x="3437345" y="3890535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 rot="10800000">
                <a:off x="2951760" y="3890535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 rot="10800000">
                <a:off x="2484138" y="3888662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10800000" flipV="1">
                <a:off x="2473179" y="3854535"/>
                <a:ext cx="2867169" cy="360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>
              <a:xfrm rot="10800000">
                <a:off x="4869269" y="3895012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/>
              <p:cNvSpPr/>
              <p:nvPr/>
            </p:nvSpPr>
            <p:spPr>
              <a:xfrm rot="10800000">
                <a:off x="4383685" y="3891837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 rot="10800000">
                <a:off x="3916063" y="3889964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10800000" flipV="1">
                <a:off x="2473169" y="4231009"/>
                <a:ext cx="2867169" cy="360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3134520" y="4304553"/>
              <a:ext cx="2868351" cy="120315"/>
              <a:chOff x="3137145" y="3247920"/>
              <a:chExt cx="2868351" cy="120315"/>
            </a:xfrm>
          </p:grpSpPr>
          <p:sp>
            <p:nvSpPr>
              <p:cNvPr id="153" name="Rectangle 152"/>
              <p:cNvSpPr/>
              <p:nvPr/>
            </p:nvSpPr>
            <p:spPr>
              <a:xfrm rot="10800000">
                <a:off x="3137145" y="3247920"/>
                <a:ext cx="2867170" cy="36000"/>
              </a:xfrm>
              <a:prstGeom prst="rect">
                <a:avLst/>
              </a:prstGeom>
              <a:solidFill>
                <a:srgbClr val="66CC66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3138326" y="3332235"/>
                <a:ext cx="2867170" cy="36000"/>
              </a:xfrm>
              <a:prstGeom prst="rect">
                <a:avLst/>
              </a:prstGeom>
              <a:solidFill>
                <a:srgbClr val="66CC66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 rot="10800000">
                <a:off x="5743101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 rot="10800000">
                <a:off x="3920651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 rot="10800000">
                <a:off x="4289008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 rot="10800000">
                <a:off x="4650901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 rot="10800000">
                <a:off x="5003326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 rot="10800000">
                <a:off x="5378330" y="32839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 rot="10800000">
                <a:off x="3555526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 rot="10800000">
                <a:off x="3216801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 rot="10800000">
                <a:off x="5922737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 rot="10800000">
                <a:off x="4100287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 rot="10800000">
                <a:off x="4468644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 rot="10800000">
                <a:off x="4830537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 rot="10800000">
                <a:off x="5182962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 rot="10800000">
                <a:off x="5557966" y="3283920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 rot="10800000">
                <a:off x="3735162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 rot="10800000">
                <a:off x="3396437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10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25</a:t>
            </a:fld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3135702" y="3898044"/>
            <a:ext cx="2867179" cy="412474"/>
            <a:chOff x="2473169" y="3854535"/>
            <a:chExt cx="2867179" cy="412474"/>
          </a:xfrm>
        </p:grpSpPr>
        <p:sp>
          <p:nvSpPr>
            <p:cNvPr id="97" name="Rectangle 96"/>
            <p:cNvSpPr/>
            <p:nvPr/>
          </p:nvSpPr>
          <p:spPr>
            <a:xfrm rot="10800000">
              <a:off x="2473180" y="3890535"/>
              <a:ext cx="2867158" cy="340474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 rot="10800000">
              <a:off x="3437345" y="389053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 rot="10800000">
              <a:off x="2951760" y="389053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 rot="10800000">
              <a:off x="2484138" y="388866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 rot="10800000" flipV="1">
              <a:off x="2473179" y="3854535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 rot="10800000">
              <a:off x="4869269" y="389501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 rot="10800000">
              <a:off x="4383685" y="3891837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 rot="10800000">
              <a:off x="3916063" y="3889964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rot="10800000" flipV="1">
              <a:off x="2473169" y="4231009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3137145" y="3862044"/>
            <a:ext cx="2867170" cy="36000"/>
          </a:xfrm>
          <a:prstGeom prst="rect">
            <a:avLst/>
          </a:prstGeom>
          <a:solidFill>
            <a:srgbClr val="66CC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 rot="10800000">
            <a:off x="3916295" y="3815027"/>
            <a:ext cx="45719" cy="45719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 rot="10800000">
            <a:off x="4646545" y="3815027"/>
            <a:ext cx="45719" cy="45719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 rot="10800000">
            <a:off x="5373974" y="3813729"/>
            <a:ext cx="45719" cy="45719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 rot="10800000">
            <a:off x="3212445" y="3815027"/>
            <a:ext cx="45719" cy="45719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3536091" y="3801719"/>
            <a:ext cx="78201" cy="69850"/>
          </a:xfrm>
          <a:prstGeom prst="mathMultiply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Multiply 127"/>
          <p:cNvSpPr/>
          <p:nvPr/>
        </p:nvSpPr>
        <p:spPr>
          <a:xfrm>
            <a:off x="5740475" y="3804894"/>
            <a:ext cx="78201" cy="69850"/>
          </a:xfrm>
          <a:prstGeom prst="mathMultiply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Multiply 129"/>
          <p:cNvSpPr/>
          <p:nvPr/>
        </p:nvSpPr>
        <p:spPr>
          <a:xfrm>
            <a:off x="5000700" y="3804351"/>
            <a:ext cx="78201" cy="69850"/>
          </a:xfrm>
          <a:prstGeom prst="mathMultiply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Multiply 131"/>
          <p:cNvSpPr/>
          <p:nvPr/>
        </p:nvSpPr>
        <p:spPr>
          <a:xfrm>
            <a:off x="4253901" y="3804351"/>
            <a:ext cx="78201" cy="69850"/>
          </a:xfrm>
          <a:prstGeom prst="mathMultiply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3137145" y="3777729"/>
            <a:ext cx="2867170" cy="36000"/>
          </a:xfrm>
          <a:prstGeom prst="rect">
            <a:avLst/>
          </a:prstGeom>
          <a:solidFill>
            <a:srgbClr val="66CC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" name="Group 173"/>
          <p:cNvGrpSpPr/>
          <p:nvPr/>
        </p:nvGrpSpPr>
        <p:grpSpPr>
          <a:xfrm>
            <a:off x="3138338" y="2831814"/>
            <a:ext cx="2867179" cy="412474"/>
            <a:chOff x="2473169" y="3854535"/>
            <a:chExt cx="2867179" cy="412474"/>
          </a:xfrm>
        </p:grpSpPr>
        <p:sp>
          <p:nvSpPr>
            <p:cNvPr id="175" name="Rectangle 174"/>
            <p:cNvSpPr/>
            <p:nvPr/>
          </p:nvSpPr>
          <p:spPr>
            <a:xfrm rot="10800000">
              <a:off x="2473180" y="3890535"/>
              <a:ext cx="2867158" cy="340474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 rot="10800000">
              <a:off x="3437345" y="389053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 rot="10800000">
              <a:off x="2951760" y="389053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 rot="10800000">
              <a:off x="2484138" y="388866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 rot="10800000" flipV="1">
              <a:off x="2473179" y="3854535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 rot="10800000">
              <a:off x="4869269" y="389501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 rot="10800000">
              <a:off x="4383685" y="3891837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 rot="10800000">
              <a:off x="3916063" y="3889964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 rot="10800000" flipV="1">
              <a:off x="2473169" y="4231009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138327" y="3365255"/>
            <a:ext cx="2867179" cy="412474"/>
            <a:chOff x="2473169" y="3854535"/>
            <a:chExt cx="2867179" cy="412474"/>
          </a:xfrm>
        </p:grpSpPr>
        <p:sp>
          <p:nvSpPr>
            <p:cNvPr id="165" name="Rectangle 164"/>
            <p:cNvSpPr/>
            <p:nvPr/>
          </p:nvSpPr>
          <p:spPr>
            <a:xfrm rot="10800000">
              <a:off x="2473180" y="3890535"/>
              <a:ext cx="2867158" cy="340474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 rot="10800000">
              <a:off x="3437345" y="389053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 rot="10800000">
              <a:off x="2951760" y="389053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 rot="10800000">
              <a:off x="2484138" y="388866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 rot="10800000" flipV="1">
              <a:off x="2473179" y="3854535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 rot="10800000">
              <a:off x="4869269" y="389501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 rot="10800000">
              <a:off x="4383685" y="3891837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 rot="10800000">
              <a:off x="3916063" y="3889964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 rot="10800000" flipV="1">
              <a:off x="2473169" y="4231009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37145" y="3247920"/>
            <a:ext cx="2868351" cy="120315"/>
            <a:chOff x="3137145" y="3247920"/>
            <a:chExt cx="2868351" cy="120315"/>
          </a:xfrm>
        </p:grpSpPr>
        <p:sp>
          <p:nvSpPr>
            <p:cNvPr id="148" name="Rectangle 147"/>
            <p:cNvSpPr/>
            <p:nvPr/>
          </p:nvSpPr>
          <p:spPr>
            <a:xfrm rot="10800000">
              <a:off x="3137145" y="3247920"/>
              <a:ext cx="2867170" cy="36000"/>
            </a:xfrm>
            <a:prstGeom prst="rect">
              <a:avLst/>
            </a:prstGeom>
            <a:solidFill>
              <a:srgbClr val="66CC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138326" y="3332235"/>
              <a:ext cx="2867170" cy="36000"/>
            </a:xfrm>
            <a:prstGeom prst="rect">
              <a:avLst/>
            </a:prstGeom>
            <a:solidFill>
              <a:srgbClr val="66CC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 rot="10800000">
              <a:off x="5743101" y="3285218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 rot="10800000">
              <a:off x="3920651" y="3285218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 rot="10800000">
              <a:off x="4289008" y="3285218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 rot="10800000">
              <a:off x="4650901" y="3285218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 rot="10800000">
              <a:off x="5003326" y="3285218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 rot="10800000">
              <a:off x="5378330" y="3283920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 rot="10800000">
              <a:off x="3555526" y="3285218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 rot="10800000">
              <a:off x="3216801" y="3285218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 rot="10800000">
              <a:off x="5922737" y="328521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 rot="10800000">
              <a:off x="4100287" y="328521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 rot="10800000">
              <a:off x="4468644" y="328521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 rot="10800000">
              <a:off x="4830537" y="328521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 rot="10800000">
              <a:off x="5182962" y="328521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 rot="10800000">
              <a:off x="5557966" y="328392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 rot="10800000">
              <a:off x="3735162" y="328521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 rot="10800000">
              <a:off x="3396437" y="328521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134520" y="4304553"/>
            <a:ext cx="2868361" cy="532789"/>
            <a:chOff x="3134520" y="4304553"/>
            <a:chExt cx="2868361" cy="532789"/>
          </a:xfrm>
        </p:grpSpPr>
        <p:grpSp>
          <p:nvGrpSpPr>
            <p:cNvPr id="95" name="Group 94"/>
            <p:cNvGrpSpPr/>
            <p:nvPr/>
          </p:nvGrpSpPr>
          <p:grpSpPr>
            <a:xfrm>
              <a:off x="3135702" y="4424868"/>
              <a:ext cx="2867179" cy="412474"/>
              <a:chOff x="2473169" y="3854535"/>
              <a:chExt cx="2867179" cy="412474"/>
            </a:xfrm>
          </p:grpSpPr>
          <p:sp>
            <p:nvSpPr>
              <p:cNvPr id="134" name="Rectangle 133"/>
              <p:cNvSpPr/>
              <p:nvPr/>
            </p:nvSpPr>
            <p:spPr>
              <a:xfrm rot="10800000">
                <a:off x="2473180" y="3890535"/>
                <a:ext cx="2867158" cy="340474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 rot="10800000">
                <a:off x="3437345" y="3890535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 rot="10800000">
                <a:off x="2951760" y="3890535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 rot="10800000">
                <a:off x="2484138" y="3888662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10800000" flipV="1">
                <a:off x="2473179" y="3854535"/>
                <a:ext cx="2867169" cy="360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 rot="10800000">
                <a:off x="4869269" y="3895012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 rot="10800000">
                <a:off x="4383685" y="3891837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 rot="10800000">
                <a:off x="3916063" y="3889964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10800000" flipV="1">
                <a:off x="2473169" y="4231009"/>
                <a:ext cx="2867169" cy="360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3134520" y="4304553"/>
              <a:ext cx="2868351" cy="120315"/>
              <a:chOff x="3137145" y="3247920"/>
              <a:chExt cx="2868351" cy="120315"/>
            </a:xfrm>
          </p:grpSpPr>
          <p:sp>
            <p:nvSpPr>
              <p:cNvPr id="107" name="Rectangle 106"/>
              <p:cNvSpPr/>
              <p:nvPr/>
            </p:nvSpPr>
            <p:spPr>
              <a:xfrm rot="10800000">
                <a:off x="3137145" y="3247920"/>
                <a:ext cx="2867170" cy="36000"/>
              </a:xfrm>
              <a:prstGeom prst="rect">
                <a:avLst/>
              </a:prstGeom>
              <a:solidFill>
                <a:srgbClr val="66CC66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3138326" y="3332235"/>
                <a:ext cx="2867170" cy="36000"/>
              </a:xfrm>
              <a:prstGeom prst="rect">
                <a:avLst/>
              </a:prstGeom>
              <a:solidFill>
                <a:srgbClr val="66CC66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 rot="10800000">
                <a:off x="5743101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 rot="10800000">
                <a:off x="3920651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 rot="10800000">
                <a:off x="4289008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 rot="10800000">
                <a:off x="4650901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 rot="10800000">
                <a:off x="5003326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 rot="10800000">
                <a:off x="5378330" y="32839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 rot="10800000">
                <a:off x="3555526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 rot="10800000">
                <a:off x="3216801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 rot="10800000">
                <a:off x="5922737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 rot="10800000">
                <a:off x="4100287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 rot="10800000">
                <a:off x="4468644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 rot="10800000">
                <a:off x="4830537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 rot="10800000">
                <a:off x="5182962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 rot="10800000">
                <a:off x="5557966" y="3283920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 rot="10800000">
                <a:off x="3735162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 rot="10800000">
                <a:off x="3396437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3" name="Group 142"/>
          <p:cNvGrpSpPr/>
          <p:nvPr/>
        </p:nvGrpSpPr>
        <p:grpSpPr>
          <a:xfrm>
            <a:off x="373936" y="1616582"/>
            <a:ext cx="1911533" cy="1647230"/>
            <a:chOff x="373936" y="1616582"/>
            <a:chExt cx="1911533" cy="1647230"/>
          </a:xfrm>
        </p:grpSpPr>
        <p:grpSp>
          <p:nvGrpSpPr>
            <p:cNvPr id="144" name="Group 143"/>
            <p:cNvGrpSpPr/>
            <p:nvPr/>
          </p:nvGrpSpPr>
          <p:grpSpPr>
            <a:xfrm>
              <a:off x="373936" y="1616582"/>
              <a:ext cx="1911533" cy="1529384"/>
              <a:chOff x="989330" y="1351801"/>
              <a:chExt cx="3191523" cy="2483641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989330" y="1351801"/>
                <a:ext cx="3191523" cy="2483641"/>
                <a:chOff x="989330" y="1351801"/>
                <a:chExt cx="3191523" cy="2483641"/>
              </a:xfrm>
            </p:grpSpPr>
            <p:pic>
              <p:nvPicPr>
                <p:cNvPr id="188" name="Picture 18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14450" y="1454982"/>
                  <a:ext cx="2552700" cy="2324100"/>
                </a:xfrm>
                <a:prstGeom prst="rect">
                  <a:avLst/>
                </a:prstGeom>
              </p:spPr>
            </p:pic>
            <p:sp>
              <p:nvSpPr>
                <p:cNvPr id="189" name="Rectangle 188"/>
                <p:cNvSpPr/>
                <p:nvPr/>
              </p:nvSpPr>
              <p:spPr>
                <a:xfrm>
                  <a:off x="3755236" y="1351801"/>
                  <a:ext cx="355041" cy="1119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3825812" y="2715769"/>
                  <a:ext cx="355041" cy="1119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989330" y="3562711"/>
                  <a:ext cx="382879" cy="2723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1043344" y="2264289"/>
                  <a:ext cx="382879" cy="2723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0" name="Group 149"/>
              <p:cNvGrpSpPr/>
              <p:nvPr/>
            </p:nvGrpSpPr>
            <p:grpSpPr>
              <a:xfrm>
                <a:off x="2106909" y="2306058"/>
                <a:ext cx="880915" cy="837011"/>
                <a:chOff x="2106909" y="2306058"/>
                <a:chExt cx="880915" cy="837011"/>
              </a:xfrm>
            </p:grpSpPr>
            <p:cxnSp>
              <p:nvCxnSpPr>
                <p:cNvPr id="184" name="Straight Connector 183"/>
                <p:cNvCxnSpPr/>
                <p:nvPr/>
              </p:nvCxnSpPr>
              <p:spPr>
                <a:xfrm flipV="1">
                  <a:off x="2195141" y="3011991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 flipV="1">
                  <a:off x="2106909" y="2317761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rot="16200000" flipV="1">
                  <a:off x="2533343" y="2666035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 rot="16200000" flipV="1">
                  <a:off x="1762434" y="2710363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Group 150"/>
              <p:cNvGrpSpPr/>
              <p:nvPr/>
            </p:nvGrpSpPr>
            <p:grpSpPr>
              <a:xfrm>
                <a:off x="2624902" y="1566848"/>
                <a:ext cx="880915" cy="837011"/>
                <a:chOff x="2106909" y="2306058"/>
                <a:chExt cx="880915" cy="837011"/>
              </a:xfrm>
            </p:grpSpPr>
            <p:cxnSp>
              <p:nvCxnSpPr>
                <p:cNvPr id="152" name="Straight Connector 151"/>
                <p:cNvCxnSpPr/>
                <p:nvPr/>
              </p:nvCxnSpPr>
              <p:spPr>
                <a:xfrm flipV="1">
                  <a:off x="2195141" y="3011991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flipV="1">
                  <a:off x="2106909" y="2317761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rot="16200000" flipV="1">
                  <a:off x="2533343" y="2666035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rot="16200000" flipV="1">
                  <a:off x="1762434" y="2710363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6" name="Rectangle 145"/>
            <p:cNvSpPr/>
            <p:nvPr/>
          </p:nvSpPr>
          <p:spPr>
            <a:xfrm>
              <a:off x="373936" y="2837461"/>
              <a:ext cx="1762621" cy="426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1" name="Straight Arrow Connector 200"/>
          <p:cNvCxnSpPr/>
          <p:nvPr/>
        </p:nvCxnSpPr>
        <p:spPr>
          <a:xfrm flipH="1">
            <a:off x="2102168" y="2012539"/>
            <a:ext cx="437926" cy="6131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2" name="Group 201"/>
          <p:cNvGrpSpPr/>
          <p:nvPr/>
        </p:nvGrpSpPr>
        <p:grpSpPr>
          <a:xfrm flipH="1">
            <a:off x="5887888" y="1697047"/>
            <a:ext cx="2636058" cy="962860"/>
            <a:chOff x="1655310" y="1215617"/>
            <a:chExt cx="7422628" cy="4780979"/>
          </a:xfrm>
        </p:grpSpPr>
        <p:grpSp>
          <p:nvGrpSpPr>
            <p:cNvPr id="203" name="Group 202"/>
            <p:cNvGrpSpPr/>
            <p:nvPr/>
          </p:nvGrpSpPr>
          <p:grpSpPr>
            <a:xfrm>
              <a:off x="1655310" y="5091193"/>
              <a:ext cx="5856356" cy="905403"/>
              <a:chOff x="1794633" y="4358398"/>
              <a:chExt cx="5856356" cy="1399128"/>
            </a:xfrm>
          </p:grpSpPr>
          <p:sp>
            <p:nvSpPr>
              <p:cNvPr id="210" name="Rectangle 209"/>
              <p:cNvSpPr/>
              <p:nvPr/>
            </p:nvSpPr>
            <p:spPr>
              <a:xfrm>
                <a:off x="4727220" y="4358398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1794633" y="4360525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4" name="Straight Connector 203"/>
            <p:cNvCxnSpPr/>
            <p:nvPr/>
          </p:nvCxnSpPr>
          <p:spPr>
            <a:xfrm flipV="1">
              <a:off x="2070559" y="125702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flipV="1">
              <a:off x="3091926" y="121561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flipV="1">
              <a:off x="4081769" y="121561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flipV="1">
              <a:off x="5057827" y="125702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V="1">
              <a:off x="6063432" y="125702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flipV="1">
              <a:off x="7066728" y="121561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/>
        </p:nvGrpSpPr>
        <p:grpSpPr>
          <a:xfrm>
            <a:off x="6415254" y="1690640"/>
            <a:ext cx="2636058" cy="962860"/>
            <a:chOff x="1655310" y="1215617"/>
            <a:chExt cx="7422628" cy="4780979"/>
          </a:xfrm>
        </p:grpSpPr>
        <p:grpSp>
          <p:nvGrpSpPr>
            <p:cNvPr id="213" name="Group 212"/>
            <p:cNvGrpSpPr/>
            <p:nvPr/>
          </p:nvGrpSpPr>
          <p:grpSpPr>
            <a:xfrm>
              <a:off x="1655310" y="5091193"/>
              <a:ext cx="5856356" cy="905403"/>
              <a:chOff x="1794633" y="4358398"/>
              <a:chExt cx="5856356" cy="1399128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4727220" y="4358398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1794633" y="4360525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14" name="Straight Connector 213"/>
            <p:cNvCxnSpPr/>
            <p:nvPr/>
          </p:nvCxnSpPr>
          <p:spPr>
            <a:xfrm flipV="1">
              <a:off x="2070559" y="125702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flipV="1">
              <a:off x="3091926" y="121561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V="1">
              <a:off x="4081769" y="121561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flipV="1">
              <a:off x="5057827" y="125702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flipV="1">
              <a:off x="6063432" y="125702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flipV="1">
              <a:off x="7066728" y="121561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Group 221"/>
          <p:cNvGrpSpPr/>
          <p:nvPr/>
        </p:nvGrpSpPr>
        <p:grpSpPr>
          <a:xfrm>
            <a:off x="6429025" y="2480009"/>
            <a:ext cx="2079815" cy="182343"/>
            <a:chOff x="6415254" y="2471157"/>
            <a:chExt cx="2079815" cy="182343"/>
          </a:xfrm>
        </p:grpSpPr>
        <p:sp>
          <p:nvSpPr>
            <p:cNvPr id="223" name="Rectangle 222"/>
            <p:cNvSpPr/>
            <p:nvPr/>
          </p:nvSpPr>
          <p:spPr>
            <a:xfrm>
              <a:off x="7456727" y="2471157"/>
              <a:ext cx="1038342" cy="182066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6415254" y="2471434"/>
              <a:ext cx="1038342" cy="182066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5" name="Rectangle 224"/>
          <p:cNvSpPr/>
          <p:nvPr/>
        </p:nvSpPr>
        <p:spPr>
          <a:xfrm>
            <a:off x="2972676" y="298177"/>
            <a:ext cx="3211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Layers buildup</a:t>
            </a:r>
          </a:p>
        </p:txBody>
      </p:sp>
    </p:spTree>
    <p:extLst>
      <p:ext uri="{BB962C8B-B14F-4D97-AF65-F5344CB8AC3E}">
        <p14:creationId xmlns:p14="http://schemas.microsoft.com/office/powerpoint/2010/main" val="2942388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26</a:t>
            </a:fld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3135702" y="3898044"/>
            <a:ext cx="2867179" cy="412474"/>
            <a:chOff x="2473169" y="3854535"/>
            <a:chExt cx="2867179" cy="412474"/>
          </a:xfrm>
        </p:grpSpPr>
        <p:sp>
          <p:nvSpPr>
            <p:cNvPr id="97" name="Rectangle 96"/>
            <p:cNvSpPr/>
            <p:nvPr/>
          </p:nvSpPr>
          <p:spPr>
            <a:xfrm rot="10800000">
              <a:off x="2473180" y="3890535"/>
              <a:ext cx="2867158" cy="340474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 rot="10800000">
              <a:off x="3437345" y="389053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 rot="10800000">
              <a:off x="2951760" y="389053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 rot="10800000">
              <a:off x="2484138" y="388866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 rot="10800000" flipV="1">
              <a:off x="2473179" y="3854535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 rot="10800000">
              <a:off x="4869269" y="389501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 rot="10800000">
              <a:off x="4383685" y="3891837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 rot="10800000">
              <a:off x="3916063" y="3889964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rot="10800000" flipV="1">
              <a:off x="2473169" y="4231009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3137145" y="3862044"/>
            <a:ext cx="2867170" cy="36000"/>
          </a:xfrm>
          <a:prstGeom prst="rect">
            <a:avLst/>
          </a:prstGeom>
          <a:solidFill>
            <a:srgbClr val="66CC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 rot="10800000">
            <a:off x="3916295" y="3815027"/>
            <a:ext cx="45719" cy="45719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 rot="10800000">
            <a:off x="4646545" y="3815027"/>
            <a:ext cx="45719" cy="45719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 rot="10800000">
            <a:off x="5373974" y="3813729"/>
            <a:ext cx="45719" cy="45719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 rot="10800000">
            <a:off x="3212445" y="3815027"/>
            <a:ext cx="45719" cy="45719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3536091" y="3801719"/>
            <a:ext cx="78201" cy="69850"/>
          </a:xfrm>
          <a:prstGeom prst="mathMultiply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Multiply 127"/>
          <p:cNvSpPr/>
          <p:nvPr/>
        </p:nvSpPr>
        <p:spPr>
          <a:xfrm>
            <a:off x="5740475" y="3804894"/>
            <a:ext cx="78201" cy="69850"/>
          </a:xfrm>
          <a:prstGeom prst="mathMultiply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Multiply 129"/>
          <p:cNvSpPr/>
          <p:nvPr/>
        </p:nvSpPr>
        <p:spPr>
          <a:xfrm>
            <a:off x="5000700" y="3804351"/>
            <a:ext cx="78201" cy="69850"/>
          </a:xfrm>
          <a:prstGeom prst="mathMultiply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Multiply 131"/>
          <p:cNvSpPr/>
          <p:nvPr/>
        </p:nvSpPr>
        <p:spPr>
          <a:xfrm>
            <a:off x="4253901" y="3804351"/>
            <a:ext cx="78201" cy="69850"/>
          </a:xfrm>
          <a:prstGeom prst="mathMultiply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3137145" y="3777729"/>
            <a:ext cx="2867170" cy="36000"/>
          </a:xfrm>
          <a:prstGeom prst="rect">
            <a:avLst/>
          </a:prstGeom>
          <a:solidFill>
            <a:srgbClr val="66CC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" name="Group 173"/>
          <p:cNvGrpSpPr/>
          <p:nvPr/>
        </p:nvGrpSpPr>
        <p:grpSpPr>
          <a:xfrm>
            <a:off x="3138338" y="2831814"/>
            <a:ext cx="2867179" cy="412474"/>
            <a:chOff x="2473169" y="3854535"/>
            <a:chExt cx="2867179" cy="412474"/>
          </a:xfrm>
        </p:grpSpPr>
        <p:sp>
          <p:nvSpPr>
            <p:cNvPr id="175" name="Rectangle 174"/>
            <p:cNvSpPr/>
            <p:nvPr/>
          </p:nvSpPr>
          <p:spPr>
            <a:xfrm rot="10800000">
              <a:off x="2473180" y="3890535"/>
              <a:ext cx="2867158" cy="340474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 rot="10800000">
              <a:off x="3437345" y="389053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 rot="10800000">
              <a:off x="2951760" y="389053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 rot="10800000">
              <a:off x="2484138" y="388866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 rot="10800000" flipV="1">
              <a:off x="2473179" y="3854535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 rot="10800000">
              <a:off x="4869269" y="389501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 rot="10800000">
              <a:off x="4383685" y="3891837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 rot="10800000">
              <a:off x="3916063" y="3889964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 rot="10800000" flipV="1">
              <a:off x="2473169" y="4231009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" name="Rectangle 183"/>
          <p:cNvSpPr/>
          <p:nvPr/>
        </p:nvSpPr>
        <p:spPr>
          <a:xfrm>
            <a:off x="3139781" y="2795814"/>
            <a:ext cx="2867170" cy="36000"/>
          </a:xfrm>
          <a:prstGeom prst="rect">
            <a:avLst/>
          </a:prstGeom>
          <a:solidFill>
            <a:srgbClr val="66CC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 rot="10800000">
            <a:off x="4103081" y="274879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 rot="10800000">
            <a:off x="4833331" y="274879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 rot="10800000">
            <a:off x="5560760" y="274749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 rot="10800000">
            <a:off x="3399231" y="274879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Multiply 188"/>
          <p:cNvSpPr/>
          <p:nvPr/>
        </p:nvSpPr>
        <p:spPr>
          <a:xfrm>
            <a:off x="3722877" y="2735489"/>
            <a:ext cx="78201" cy="6985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Multiply 189"/>
          <p:cNvSpPr/>
          <p:nvPr/>
        </p:nvSpPr>
        <p:spPr>
          <a:xfrm>
            <a:off x="5927261" y="2738664"/>
            <a:ext cx="78201" cy="6985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Multiply 190"/>
          <p:cNvSpPr/>
          <p:nvPr/>
        </p:nvSpPr>
        <p:spPr>
          <a:xfrm>
            <a:off x="5187486" y="2738121"/>
            <a:ext cx="78201" cy="6985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Multiply 191"/>
          <p:cNvSpPr/>
          <p:nvPr/>
        </p:nvSpPr>
        <p:spPr>
          <a:xfrm>
            <a:off x="4440687" y="2738121"/>
            <a:ext cx="78201" cy="6985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137145" y="3247920"/>
            <a:ext cx="2868361" cy="529809"/>
            <a:chOff x="2474612" y="2677587"/>
            <a:chExt cx="2868361" cy="529809"/>
          </a:xfrm>
        </p:grpSpPr>
        <p:grpSp>
          <p:nvGrpSpPr>
            <p:cNvPr id="147" name="Group 146"/>
            <p:cNvGrpSpPr/>
            <p:nvPr/>
          </p:nvGrpSpPr>
          <p:grpSpPr>
            <a:xfrm>
              <a:off x="2475794" y="2794922"/>
              <a:ext cx="2867179" cy="412474"/>
              <a:chOff x="2473169" y="3854535"/>
              <a:chExt cx="2867179" cy="412474"/>
            </a:xfrm>
          </p:grpSpPr>
          <p:sp>
            <p:nvSpPr>
              <p:cNvPr id="165" name="Rectangle 164"/>
              <p:cNvSpPr/>
              <p:nvPr/>
            </p:nvSpPr>
            <p:spPr>
              <a:xfrm rot="10800000">
                <a:off x="2473180" y="3890535"/>
                <a:ext cx="2867158" cy="340474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 rot="10800000">
                <a:off x="3437345" y="3890535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 rot="10800000">
                <a:off x="2951760" y="3890535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 rot="10800000">
                <a:off x="2484138" y="3888662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10800000" flipV="1">
                <a:off x="2473179" y="3854535"/>
                <a:ext cx="2867169" cy="360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 rot="10800000">
                <a:off x="4869269" y="3895012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 rot="10800000">
                <a:off x="4383685" y="3891837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 rot="10800000">
                <a:off x="3916063" y="3889964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 rot="10800000" flipV="1">
                <a:off x="2473169" y="4231009"/>
                <a:ext cx="2867169" cy="360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8" name="Rectangle 147"/>
            <p:cNvSpPr/>
            <p:nvPr/>
          </p:nvSpPr>
          <p:spPr>
            <a:xfrm rot="10800000">
              <a:off x="2474612" y="2677587"/>
              <a:ext cx="2867170" cy="36000"/>
            </a:xfrm>
            <a:prstGeom prst="rect">
              <a:avLst/>
            </a:prstGeom>
            <a:solidFill>
              <a:srgbClr val="66CC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475793" y="2761902"/>
              <a:ext cx="2867170" cy="36000"/>
            </a:xfrm>
            <a:prstGeom prst="rect">
              <a:avLst/>
            </a:prstGeom>
            <a:solidFill>
              <a:srgbClr val="66CC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 rot="10800000">
              <a:off x="5080568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 rot="10800000">
              <a:off x="3258118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 rot="10800000">
              <a:off x="3626475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 rot="10800000">
              <a:off x="3988368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 rot="10800000">
              <a:off x="4340793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 rot="10800000">
              <a:off x="4715797" y="2713587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 rot="10800000">
              <a:off x="2892993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 rot="10800000">
              <a:off x="2554268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 rot="10800000">
              <a:off x="5260204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 rot="10800000">
              <a:off x="3437754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 rot="10800000">
              <a:off x="3806111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 rot="10800000">
              <a:off x="4168004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 rot="10800000">
              <a:off x="4520429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 rot="10800000">
              <a:off x="4895433" y="271358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 rot="10800000">
              <a:off x="3072629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 rot="10800000">
              <a:off x="2733904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8" name="Rectangle 237"/>
          <p:cNvSpPr/>
          <p:nvPr/>
        </p:nvSpPr>
        <p:spPr>
          <a:xfrm>
            <a:off x="3134510" y="2717489"/>
            <a:ext cx="2867170" cy="36000"/>
          </a:xfrm>
          <a:prstGeom prst="rect">
            <a:avLst/>
          </a:prstGeom>
          <a:solidFill>
            <a:srgbClr val="66CC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3134520" y="4304553"/>
            <a:ext cx="2868361" cy="532789"/>
            <a:chOff x="3134520" y="4304553"/>
            <a:chExt cx="2868361" cy="532789"/>
          </a:xfrm>
        </p:grpSpPr>
        <p:grpSp>
          <p:nvGrpSpPr>
            <p:cNvPr id="107" name="Group 106"/>
            <p:cNvGrpSpPr/>
            <p:nvPr/>
          </p:nvGrpSpPr>
          <p:grpSpPr>
            <a:xfrm>
              <a:off x="3135702" y="4424868"/>
              <a:ext cx="2867179" cy="412474"/>
              <a:chOff x="2473169" y="3854535"/>
              <a:chExt cx="2867179" cy="412474"/>
            </a:xfrm>
          </p:grpSpPr>
          <p:sp>
            <p:nvSpPr>
              <p:cNvPr id="136" name="Rectangle 135"/>
              <p:cNvSpPr/>
              <p:nvPr/>
            </p:nvSpPr>
            <p:spPr>
              <a:xfrm rot="10800000">
                <a:off x="2473180" y="3890535"/>
                <a:ext cx="2867158" cy="340474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 rot="10800000">
                <a:off x="3437345" y="3890535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 rot="10800000">
                <a:off x="2951760" y="3890535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 rot="10800000">
                <a:off x="2484138" y="3888662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 rot="10800000" flipV="1">
                <a:off x="2473179" y="3854535"/>
                <a:ext cx="2867169" cy="360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 rot="10800000">
                <a:off x="4869269" y="3895012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 rot="10800000">
                <a:off x="4383685" y="3891837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 rot="10800000">
                <a:off x="3916063" y="3889964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10800000" flipV="1">
                <a:off x="2473169" y="4231009"/>
                <a:ext cx="2867169" cy="360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3134520" y="4304553"/>
              <a:ext cx="2868351" cy="120315"/>
              <a:chOff x="3137145" y="3247920"/>
              <a:chExt cx="2868351" cy="120315"/>
            </a:xfrm>
          </p:grpSpPr>
          <p:sp>
            <p:nvSpPr>
              <p:cNvPr id="111" name="Rectangle 110"/>
              <p:cNvSpPr/>
              <p:nvPr/>
            </p:nvSpPr>
            <p:spPr>
              <a:xfrm rot="10800000">
                <a:off x="3137145" y="3247920"/>
                <a:ext cx="2867170" cy="36000"/>
              </a:xfrm>
              <a:prstGeom prst="rect">
                <a:avLst/>
              </a:prstGeom>
              <a:solidFill>
                <a:srgbClr val="66CC66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3138326" y="3332235"/>
                <a:ext cx="2867170" cy="36000"/>
              </a:xfrm>
              <a:prstGeom prst="rect">
                <a:avLst/>
              </a:prstGeom>
              <a:solidFill>
                <a:srgbClr val="66CC66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 rot="10800000">
                <a:off x="5743101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 rot="10800000">
                <a:off x="3920651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 rot="10800000">
                <a:off x="4289008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 rot="10800000">
                <a:off x="4650901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 rot="10800000">
                <a:off x="5003326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 rot="10800000">
                <a:off x="5378330" y="32839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 rot="10800000">
                <a:off x="3555526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 rot="10800000">
                <a:off x="3216801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 rot="10800000">
                <a:off x="5922737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 rot="10800000">
                <a:off x="4100287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 rot="10800000">
                <a:off x="4468644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 rot="10800000">
                <a:off x="4830537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 rot="10800000">
                <a:off x="5182962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 rot="10800000">
                <a:off x="5557966" y="3283920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 rot="10800000">
                <a:off x="3735162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 rot="10800000">
                <a:off x="3396437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373936" y="1616582"/>
            <a:ext cx="1911533" cy="1647230"/>
            <a:chOff x="373936" y="1616582"/>
            <a:chExt cx="1911533" cy="1647230"/>
          </a:xfrm>
        </p:grpSpPr>
        <p:grpSp>
          <p:nvGrpSpPr>
            <p:cNvPr id="149" name="Group 148"/>
            <p:cNvGrpSpPr/>
            <p:nvPr/>
          </p:nvGrpSpPr>
          <p:grpSpPr>
            <a:xfrm>
              <a:off x="373936" y="1616582"/>
              <a:ext cx="1911533" cy="1529384"/>
              <a:chOff x="989330" y="1351801"/>
              <a:chExt cx="3191523" cy="2483641"/>
            </a:xfrm>
          </p:grpSpPr>
          <p:grpSp>
            <p:nvGrpSpPr>
              <p:cNvPr id="151" name="Group 150"/>
              <p:cNvGrpSpPr/>
              <p:nvPr/>
            </p:nvGrpSpPr>
            <p:grpSpPr>
              <a:xfrm>
                <a:off x="989330" y="1351801"/>
                <a:ext cx="3191523" cy="2483641"/>
                <a:chOff x="989330" y="1351801"/>
                <a:chExt cx="3191523" cy="2483641"/>
              </a:xfrm>
            </p:grpSpPr>
            <p:pic>
              <p:nvPicPr>
                <p:cNvPr id="207" name="Picture 20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14450" y="1454982"/>
                  <a:ext cx="2552700" cy="2324100"/>
                </a:xfrm>
                <a:prstGeom prst="rect">
                  <a:avLst/>
                </a:prstGeom>
              </p:spPr>
            </p:pic>
            <p:sp>
              <p:nvSpPr>
                <p:cNvPr id="208" name="Rectangle 207"/>
                <p:cNvSpPr/>
                <p:nvPr/>
              </p:nvSpPr>
              <p:spPr>
                <a:xfrm>
                  <a:off x="3755236" y="1351801"/>
                  <a:ext cx="355041" cy="1119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>
                  <a:off x="3825812" y="2715769"/>
                  <a:ext cx="355041" cy="1119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989330" y="3562711"/>
                  <a:ext cx="382879" cy="2723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1043344" y="2264289"/>
                  <a:ext cx="382879" cy="2723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2" name="Group 151"/>
              <p:cNvGrpSpPr/>
              <p:nvPr/>
            </p:nvGrpSpPr>
            <p:grpSpPr>
              <a:xfrm>
                <a:off x="2106909" y="2306058"/>
                <a:ext cx="880915" cy="837011"/>
                <a:chOff x="2106909" y="2306058"/>
                <a:chExt cx="880915" cy="837011"/>
              </a:xfrm>
            </p:grpSpPr>
            <p:cxnSp>
              <p:nvCxnSpPr>
                <p:cNvPr id="203" name="Straight Connector 202"/>
                <p:cNvCxnSpPr/>
                <p:nvPr/>
              </p:nvCxnSpPr>
              <p:spPr>
                <a:xfrm flipV="1">
                  <a:off x="2195141" y="3011991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 flipV="1">
                  <a:off x="2106909" y="2317761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rot="16200000" flipV="1">
                  <a:off x="2533343" y="2666035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 rot="16200000" flipV="1">
                  <a:off x="1762434" y="2710363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" name="Group 152"/>
              <p:cNvGrpSpPr/>
              <p:nvPr/>
            </p:nvGrpSpPr>
            <p:grpSpPr>
              <a:xfrm>
                <a:off x="2624902" y="1566848"/>
                <a:ext cx="880915" cy="837011"/>
                <a:chOff x="2106909" y="2306058"/>
                <a:chExt cx="880915" cy="837011"/>
              </a:xfrm>
            </p:grpSpPr>
            <p:cxnSp>
              <p:nvCxnSpPr>
                <p:cNvPr id="154" name="Straight Connector 153"/>
                <p:cNvCxnSpPr/>
                <p:nvPr/>
              </p:nvCxnSpPr>
              <p:spPr>
                <a:xfrm flipV="1">
                  <a:off x="2195141" y="3011991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flipV="1">
                  <a:off x="2106909" y="2317761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 rot="16200000" flipV="1">
                  <a:off x="2533343" y="2666035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>
                <a:xfrm rot="16200000" flipV="1">
                  <a:off x="1762434" y="2710363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0" name="Rectangle 149"/>
            <p:cNvSpPr/>
            <p:nvPr/>
          </p:nvSpPr>
          <p:spPr>
            <a:xfrm>
              <a:off x="373936" y="2837461"/>
              <a:ext cx="1762621" cy="426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2" name="Straight Arrow Connector 211"/>
          <p:cNvCxnSpPr/>
          <p:nvPr/>
        </p:nvCxnSpPr>
        <p:spPr>
          <a:xfrm flipH="1">
            <a:off x="2102168" y="1907787"/>
            <a:ext cx="437926" cy="6131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415254" y="1690640"/>
            <a:ext cx="2636058" cy="962860"/>
            <a:chOff x="6415254" y="1690640"/>
            <a:chExt cx="2636058" cy="962860"/>
          </a:xfrm>
        </p:grpSpPr>
        <p:grpSp>
          <p:nvGrpSpPr>
            <p:cNvPr id="214" name="Group 213"/>
            <p:cNvGrpSpPr/>
            <p:nvPr/>
          </p:nvGrpSpPr>
          <p:grpSpPr>
            <a:xfrm>
              <a:off x="6415254" y="2471157"/>
              <a:ext cx="2079815" cy="182343"/>
              <a:chOff x="1794633" y="4358398"/>
              <a:chExt cx="5856356" cy="1399128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4727220" y="4358398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1794633" y="4360525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15" name="Straight Connector 214"/>
            <p:cNvCxnSpPr/>
            <p:nvPr/>
          </p:nvCxnSpPr>
          <p:spPr>
            <a:xfrm flipV="1">
              <a:off x="6562725" y="1698980"/>
              <a:ext cx="714257" cy="779236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V="1">
              <a:off x="6925451" y="1690640"/>
              <a:ext cx="714257" cy="77923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flipV="1">
              <a:off x="7276982" y="1690640"/>
              <a:ext cx="714257" cy="779236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flipV="1">
              <a:off x="7623617" y="1698980"/>
              <a:ext cx="714257" cy="77923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flipV="1">
              <a:off x="7980746" y="1698980"/>
              <a:ext cx="714257" cy="779236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V="1">
              <a:off x="8337055" y="1690640"/>
              <a:ext cx="714257" cy="77923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3" name="Rectangle 222"/>
          <p:cNvSpPr/>
          <p:nvPr/>
        </p:nvSpPr>
        <p:spPr>
          <a:xfrm>
            <a:off x="2972676" y="298177"/>
            <a:ext cx="3211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Layers buildup</a:t>
            </a:r>
          </a:p>
        </p:txBody>
      </p:sp>
    </p:spTree>
    <p:extLst>
      <p:ext uri="{BB962C8B-B14F-4D97-AF65-F5344CB8AC3E}">
        <p14:creationId xmlns:p14="http://schemas.microsoft.com/office/powerpoint/2010/main" val="214301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27</a:t>
            </a:fld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3135702" y="3898044"/>
            <a:ext cx="2867179" cy="412474"/>
            <a:chOff x="2473169" y="3854535"/>
            <a:chExt cx="2867179" cy="412474"/>
          </a:xfrm>
        </p:grpSpPr>
        <p:sp>
          <p:nvSpPr>
            <p:cNvPr id="97" name="Rectangle 96"/>
            <p:cNvSpPr/>
            <p:nvPr/>
          </p:nvSpPr>
          <p:spPr>
            <a:xfrm rot="10800000">
              <a:off x="2473180" y="3890535"/>
              <a:ext cx="2867158" cy="340474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 rot="10800000">
              <a:off x="3437345" y="389053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 rot="10800000">
              <a:off x="2951760" y="389053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 rot="10800000">
              <a:off x="2484138" y="388866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 rot="10800000" flipV="1">
              <a:off x="2473179" y="3854535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 rot="10800000">
              <a:off x="4869269" y="389501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 rot="10800000">
              <a:off x="4383685" y="3891837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 rot="10800000">
              <a:off x="3916063" y="3889964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rot="10800000" flipV="1">
              <a:off x="2473169" y="4231009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3137145" y="3862044"/>
            <a:ext cx="2867170" cy="36000"/>
          </a:xfrm>
          <a:prstGeom prst="rect">
            <a:avLst/>
          </a:prstGeom>
          <a:solidFill>
            <a:srgbClr val="66CC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 rot="10800000">
            <a:off x="3916295" y="3815027"/>
            <a:ext cx="45719" cy="45719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 rot="10800000">
            <a:off x="4646545" y="3815027"/>
            <a:ext cx="45719" cy="45719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 rot="10800000">
            <a:off x="5373974" y="3813729"/>
            <a:ext cx="45719" cy="45719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 rot="10800000">
            <a:off x="3212445" y="3815027"/>
            <a:ext cx="45719" cy="45719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3536091" y="3801719"/>
            <a:ext cx="78201" cy="69850"/>
          </a:xfrm>
          <a:prstGeom prst="mathMultiply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Multiply 127"/>
          <p:cNvSpPr/>
          <p:nvPr/>
        </p:nvSpPr>
        <p:spPr>
          <a:xfrm>
            <a:off x="5740475" y="3804894"/>
            <a:ext cx="78201" cy="69850"/>
          </a:xfrm>
          <a:prstGeom prst="mathMultiply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Multiply 129"/>
          <p:cNvSpPr/>
          <p:nvPr/>
        </p:nvSpPr>
        <p:spPr>
          <a:xfrm>
            <a:off x="5000700" y="3804351"/>
            <a:ext cx="78201" cy="69850"/>
          </a:xfrm>
          <a:prstGeom prst="mathMultiply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Multiply 131"/>
          <p:cNvSpPr/>
          <p:nvPr/>
        </p:nvSpPr>
        <p:spPr>
          <a:xfrm>
            <a:off x="4253901" y="3804351"/>
            <a:ext cx="78201" cy="69850"/>
          </a:xfrm>
          <a:prstGeom prst="mathMultiply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3137145" y="3777729"/>
            <a:ext cx="2867170" cy="36000"/>
          </a:xfrm>
          <a:prstGeom prst="rect">
            <a:avLst/>
          </a:prstGeom>
          <a:solidFill>
            <a:srgbClr val="66CC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" name="Group 173"/>
          <p:cNvGrpSpPr/>
          <p:nvPr/>
        </p:nvGrpSpPr>
        <p:grpSpPr>
          <a:xfrm>
            <a:off x="3138338" y="2831814"/>
            <a:ext cx="2867179" cy="412474"/>
            <a:chOff x="2473169" y="3854535"/>
            <a:chExt cx="2867179" cy="412474"/>
          </a:xfrm>
        </p:grpSpPr>
        <p:sp>
          <p:nvSpPr>
            <p:cNvPr id="175" name="Rectangle 174"/>
            <p:cNvSpPr/>
            <p:nvPr/>
          </p:nvSpPr>
          <p:spPr>
            <a:xfrm rot="10800000">
              <a:off x="2473180" y="3890535"/>
              <a:ext cx="2867158" cy="340474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 rot="10800000">
              <a:off x="3437345" y="389053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 rot="10800000">
              <a:off x="2951760" y="389053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 rot="10800000">
              <a:off x="2484138" y="388866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 rot="10800000" flipV="1">
              <a:off x="2473179" y="3854535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 rot="10800000">
              <a:off x="4869269" y="389501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 rot="10800000">
              <a:off x="4383685" y="3891837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 rot="10800000">
              <a:off x="3916063" y="3889964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 rot="10800000" flipV="1">
              <a:off x="2473169" y="4231009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" name="Rectangle 183"/>
          <p:cNvSpPr/>
          <p:nvPr/>
        </p:nvSpPr>
        <p:spPr>
          <a:xfrm>
            <a:off x="3139781" y="2795814"/>
            <a:ext cx="2867170" cy="36000"/>
          </a:xfrm>
          <a:prstGeom prst="rect">
            <a:avLst/>
          </a:prstGeom>
          <a:solidFill>
            <a:srgbClr val="66CC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 rot="10800000">
            <a:off x="4103081" y="274879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 rot="10800000">
            <a:off x="4833331" y="274879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 rot="10800000">
            <a:off x="5560760" y="274749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 rot="10800000">
            <a:off x="3399231" y="274879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Multiply 188"/>
          <p:cNvSpPr/>
          <p:nvPr/>
        </p:nvSpPr>
        <p:spPr>
          <a:xfrm>
            <a:off x="3722877" y="2735489"/>
            <a:ext cx="78201" cy="6985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Multiply 189"/>
          <p:cNvSpPr/>
          <p:nvPr/>
        </p:nvSpPr>
        <p:spPr>
          <a:xfrm>
            <a:off x="5927261" y="2738664"/>
            <a:ext cx="78201" cy="6985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Multiply 190"/>
          <p:cNvSpPr/>
          <p:nvPr/>
        </p:nvSpPr>
        <p:spPr>
          <a:xfrm>
            <a:off x="5187486" y="2738121"/>
            <a:ext cx="78201" cy="6985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Multiply 191"/>
          <p:cNvSpPr/>
          <p:nvPr/>
        </p:nvSpPr>
        <p:spPr>
          <a:xfrm>
            <a:off x="4440687" y="2738121"/>
            <a:ext cx="78201" cy="6985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137145" y="3247920"/>
            <a:ext cx="2868361" cy="529809"/>
            <a:chOff x="2474612" y="2677587"/>
            <a:chExt cx="2868361" cy="529809"/>
          </a:xfrm>
        </p:grpSpPr>
        <p:grpSp>
          <p:nvGrpSpPr>
            <p:cNvPr id="147" name="Group 146"/>
            <p:cNvGrpSpPr/>
            <p:nvPr/>
          </p:nvGrpSpPr>
          <p:grpSpPr>
            <a:xfrm>
              <a:off x="2475794" y="2794922"/>
              <a:ext cx="2867179" cy="412474"/>
              <a:chOff x="2473169" y="3854535"/>
              <a:chExt cx="2867179" cy="412474"/>
            </a:xfrm>
          </p:grpSpPr>
          <p:sp>
            <p:nvSpPr>
              <p:cNvPr id="165" name="Rectangle 164"/>
              <p:cNvSpPr/>
              <p:nvPr/>
            </p:nvSpPr>
            <p:spPr>
              <a:xfrm rot="10800000">
                <a:off x="2473180" y="3890535"/>
                <a:ext cx="2867158" cy="340474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 rot="10800000">
                <a:off x="3437345" y="3890535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 rot="10800000">
                <a:off x="2951760" y="3890535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 rot="10800000">
                <a:off x="2484138" y="3888662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10800000" flipV="1">
                <a:off x="2473179" y="3854535"/>
                <a:ext cx="2867169" cy="360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 rot="10800000">
                <a:off x="4869269" y="3895012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 rot="10800000">
                <a:off x="4383685" y="3891837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 rot="10800000">
                <a:off x="3916063" y="3889964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 rot="10800000" flipV="1">
                <a:off x="2473169" y="4231009"/>
                <a:ext cx="2867169" cy="360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8" name="Rectangle 147"/>
            <p:cNvSpPr/>
            <p:nvPr/>
          </p:nvSpPr>
          <p:spPr>
            <a:xfrm rot="10800000">
              <a:off x="2474612" y="2677587"/>
              <a:ext cx="2867170" cy="36000"/>
            </a:xfrm>
            <a:prstGeom prst="rect">
              <a:avLst/>
            </a:prstGeom>
            <a:solidFill>
              <a:srgbClr val="66CC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475793" y="2761902"/>
              <a:ext cx="2867170" cy="36000"/>
            </a:xfrm>
            <a:prstGeom prst="rect">
              <a:avLst/>
            </a:prstGeom>
            <a:solidFill>
              <a:srgbClr val="66CC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 rot="10800000">
              <a:off x="5080568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 rot="10800000">
              <a:off x="3258118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 rot="10800000">
              <a:off x="3626475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 rot="10800000">
              <a:off x="3988368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 rot="10800000">
              <a:off x="4340793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 rot="10800000">
              <a:off x="4715797" y="2713587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 rot="10800000">
              <a:off x="2892993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 rot="10800000">
              <a:off x="2554268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 rot="10800000">
              <a:off x="5260204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 rot="10800000">
              <a:off x="3437754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 rot="10800000">
              <a:off x="3806111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 rot="10800000">
              <a:off x="4168004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 rot="10800000">
              <a:off x="4520429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 rot="10800000">
              <a:off x="4895433" y="271358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 rot="10800000">
              <a:off x="3072629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 rot="10800000">
              <a:off x="2733904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3134511" y="2307980"/>
            <a:ext cx="2867179" cy="412474"/>
            <a:chOff x="2473169" y="3854535"/>
            <a:chExt cx="2867179" cy="412474"/>
          </a:xfrm>
        </p:grpSpPr>
        <p:sp>
          <p:nvSpPr>
            <p:cNvPr id="229" name="Rectangle 228"/>
            <p:cNvSpPr/>
            <p:nvPr/>
          </p:nvSpPr>
          <p:spPr>
            <a:xfrm rot="10800000">
              <a:off x="2473180" y="3890535"/>
              <a:ext cx="2867158" cy="340474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 rot="10800000">
              <a:off x="3437345" y="389053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 rot="10800000">
              <a:off x="2951760" y="389053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 rot="10800000">
              <a:off x="2484138" y="388866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 rot="10800000" flipV="1">
              <a:off x="2473179" y="3854535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 rot="10800000">
              <a:off x="4869269" y="389501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 rot="10800000">
              <a:off x="4383685" y="3891837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 rot="10800000">
              <a:off x="3916063" y="3889964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 rot="10800000" flipV="1">
              <a:off x="2473169" y="4231009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8" name="Rectangle 237"/>
          <p:cNvSpPr/>
          <p:nvPr/>
        </p:nvSpPr>
        <p:spPr>
          <a:xfrm>
            <a:off x="3134510" y="2717489"/>
            <a:ext cx="2867170" cy="36000"/>
          </a:xfrm>
          <a:prstGeom prst="rect">
            <a:avLst/>
          </a:prstGeom>
          <a:solidFill>
            <a:srgbClr val="66CC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3134520" y="4304553"/>
            <a:ext cx="2868361" cy="532789"/>
            <a:chOff x="3134520" y="4304553"/>
            <a:chExt cx="2868361" cy="532789"/>
          </a:xfrm>
        </p:grpSpPr>
        <p:grpSp>
          <p:nvGrpSpPr>
            <p:cNvPr id="107" name="Group 106"/>
            <p:cNvGrpSpPr/>
            <p:nvPr/>
          </p:nvGrpSpPr>
          <p:grpSpPr>
            <a:xfrm>
              <a:off x="3135702" y="4424868"/>
              <a:ext cx="2867179" cy="412474"/>
              <a:chOff x="2473169" y="3854535"/>
              <a:chExt cx="2867179" cy="412474"/>
            </a:xfrm>
          </p:grpSpPr>
          <p:sp>
            <p:nvSpPr>
              <p:cNvPr id="136" name="Rectangle 135"/>
              <p:cNvSpPr/>
              <p:nvPr/>
            </p:nvSpPr>
            <p:spPr>
              <a:xfrm rot="10800000">
                <a:off x="2473180" y="3890535"/>
                <a:ext cx="2867158" cy="340474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 rot="10800000">
                <a:off x="3437345" y="3890535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 rot="10800000">
                <a:off x="2951760" y="3890535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 rot="10800000">
                <a:off x="2484138" y="3888662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 rot="10800000" flipV="1">
                <a:off x="2473179" y="3854535"/>
                <a:ext cx="2867169" cy="360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 rot="10800000">
                <a:off x="4869269" y="3895012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 rot="10800000">
                <a:off x="4383685" y="3891837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 rot="10800000">
                <a:off x="3916063" y="3889964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10800000" flipV="1">
                <a:off x="2473169" y="4231009"/>
                <a:ext cx="2867169" cy="360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3134520" y="4304553"/>
              <a:ext cx="2868351" cy="120315"/>
              <a:chOff x="3137145" y="3247920"/>
              <a:chExt cx="2868351" cy="120315"/>
            </a:xfrm>
          </p:grpSpPr>
          <p:sp>
            <p:nvSpPr>
              <p:cNvPr id="111" name="Rectangle 110"/>
              <p:cNvSpPr/>
              <p:nvPr/>
            </p:nvSpPr>
            <p:spPr>
              <a:xfrm rot="10800000">
                <a:off x="3137145" y="3247920"/>
                <a:ext cx="2867170" cy="36000"/>
              </a:xfrm>
              <a:prstGeom prst="rect">
                <a:avLst/>
              </a:prstGeom>
              <a:solidFill>
                <a:srgbClr val="66CC66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3138326" y="3332235"/>
                <a:ext cx="2867170" cy="36000"/>
              </a:xfrm>
              <a:prstGeom prst="rect">
                <a:avLst/>
              </a:prstGeom>
              <a:solidFill>
                <a:srgbClr val="66CC66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 rot="10800000">
                <a:off x="5743101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 rot="10800000">
                <a:off x="3920651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 rot="10800000">
                <a:off x="4289008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 rot="10800000">
                <a:off x="4650901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 rot="10800000">
                <a:off x="5003326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 rot="10800000">
                <a:off x="5378330" y="32839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 rot="10800000">
                <a:off x="3555526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 rot="10800000">
                <a:off x="3216801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 rot="10800000">
                <a:off x="5922737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 rot="10800000">
                <a:off x="4100287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 rot="10800000">
                <a:off x="4468644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 rot="10800000">
                <a:off x="4830537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 rot="10800000">
                <a:off x="5182962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 rot="10800000">
                <a:off x="5557966" y="3283920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 rot="10800000">
                <a:off x="3735162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 rot="10800000">
                <a:off x="3396437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373936" y="1616582"/>
            <a:ext cx="1911533" cy="1647230"/>
            <a:chOff x="373936" y="1616582"/>
            <a:chExt cx="1911533" cy="1647230"/>
          </a:xfrm>
        </p:grpSpPr>
        <p:grpSp>
          <p:nvGrpSpPr>
            <p:cNvPr id="149" name="Group 148"/>
            <p:cNvGrpSpPr/>
            <p:nvPr/>
          </p:nvGrpSpPr>
          <p:grpSpPr>
            <a:xfrm>
              <a:off x="373936" y="1616582"/>
              <a:ext cx="1911533" cy="1529384"/>
              <a:chOff x="989330" y="1351801"/>
              <a:chExt cx="3191523" cy="2483641"/>
            </a:xfrm>
          </p:grpSpPr>
          <p:grpSp>
            <p:nvGrpSpPr>
              <p:cNvPr id="151" name="Group 150"/>
              <p:cNvGrpSpPr/>
              <p:nvPr/>
            </p:nvGrpSpPr>
            <p:grpSpPr>
              <a:xfrm>
                <a:off x="989330" y="1351801"/>
                <a:ext cx="3191523" cy="2483641"/>
                <a:chOff x="989330" y="1351801"/>
                <a:chExt cx="3191523" cy="2483641"/>
              </a:xfrm>
            </p:grpSpPr>
            <p:pic>
              <p:nvPicPr>
                <p:cNvPr id="207" name="Picture 20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14450" y="1454982"/>
                  <a:ext cx="2552700" cy="2324100"/>
                </a:xfrm>
                <a:prstGeom prst="rect">
                  <a:avLst/>
                </a:prstGeom>
              </p:spPr>
            </p:pic>
            <p:sp>
              <p:nvSpPr>
                <p:cNvPr id="208" name="Rectangle 207"/>
                <p:cNvSpPr/>
                <p:nvPr/>
              </p:nvSpPr>
              <p:spPr>
                <a:xfrm>
                  <a:off x="3755236" y="1351801"/>
                  <a:ext cx="355041" cy="1119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>
                  <a:off x="3825812" y="2715769"/>
                  <a:ext cx="355041" cy="1119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989330" y="3562711"/>
                  <a:ext cx="382879" cy="2723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1043344" y="2264289"/>
                  <a:ext cx="382879" cy="2723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2" name="Group 151"/>
              <p:cNvGrpSpPr/>
              <p:nvPr/>
            </p:nvGrpSpPr>
            <p:grpSpPr>
              <a:xfrm>
                <a:off x="2106909" y="2306058"/>
                <a:ext cx="880915" cy="837011"/>
                <a:chOff x="2106909" y="2306058"/>
                <a:chExt cx="880915" cy="837011"/>
              </a:xfrm>
            </p:grpSpPr>
            <p:cxnSp>
              <p:nvCxnSpPr>
                <p:cNvPr id="203" name="Straight Connector 202"/>
                <p:cNvCxnSpPr/>
                <p:nvPr/>
              </p:nvCxnSpPr>
              <p:spPr>
                <a:xfrm flipV="1">
                  <a:off x="2195141" y="3011991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 flipV="1">
                  <a:off x="2106909" y="2317761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rot="16200000" flipV="1">
                  <a:off x="2533343" y="2666035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 rot="16200000" flipV="1">
                  <a:off x="1762434" y="2710363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" name="Group 152"/>
              <p:cNvGrpSpPr/>
              <p:nvPr/>
            </p:nvGrpSpPr>
            <p:grpSpPr>
              <a:xfrm>
                <a:off x="2624902" y="1566848"/>
                <a:ext cx="880915" cy="837011"/>
                <a:chOff x="2106909" y="2306058"/>
                <a:chExt cx="880915" cy="837011"/>
              </a:xfrm>
            </p:grpSpPr>
            <p:cxnSp>
              <p:nvCxnSpPr>
                <p:cNvPr id="154" name="Straight Connector 153"/>
                <p:cNvCxnSpPr/>
                <p:nvPr/>
              </p:nvCxnSpPr>
              <p:spPr>
                <a:xfrm flipV="1">
                  <a:off x="2195141" y="3011991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flipV="1">
                  <a:off x="2106909" y="2317761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 rot="16200000" flipV="1">
                  <a:off x="2533343" y="2666035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>
                <a:xfrm rot="16200000" flipV="1">
                  <a:off x="1762434" y="2710363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0" name="Rectangle 149"/>
            <p:cNvSpPr/>
            <p:nvPr/>
          </p:nvSpPr>
          <p:spPr>
            <a:xfrm>
              <a:off x="373936" y="2837461"/>
              <a:ext cx="1762621" cy="426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3" name="Straight Arrow Connector 212"/>
          <p:cNvCxnSpPr/>
          <p:nvPr/>
        </p:nvCxnSpPr>
        <p:spPr>
          <a:xfrm flipH="1">
            <a:off x="2102168" y="1816129"/>
            <a:ext cx="437926" cy="6131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4" name="Group 213"/>
          <p:cNvGrpSpPr/>
          <p:nvPr/>
        </p:nvGrpSpPr>
        <p:grpSpPr>
          <a:xfrm>
            <a:off x="6415254" y="1690640"/>
            <a:ext cx="2636058" cy="962860"/>
            <a:chOff x="6415254" y="1690640"/>
            <a:chExt cx="2636058" cy="962860"/>
          </a:xfrm>
        </p:grpSpPr>
        <p:grpSp>
          <p:nvGrpSpPr>
            <p:cNvPr id="215" name="Group 214"/>
            <p:cNvGrpSpPr/>
            <p:nvPr/>
          </p:nvGrpSpPr>
          <p:grpSpPr>
            <a:xfrm>
              <a:off x="6415254" y="2471157"/>
              <a:ext cx="2079815" cy="182343"/>
              <a:chOff x="1794633" y="4358398"/>
              <a:chExt cx="5856356" cy="1399128"/>
            </a:xfrm>
          </p:grpSpPr>
          <p:sp>
            <p:nvSpPr>
              <p:cNvPr id="222" name="Rectangle 221"/>
              <p:cNvSpPr/>
              <p:nvPr/>
            </p:nvSpPr>
            <p:spPr>
              <a:xfrm>
                <a:off x="4727220" y="4358398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1794633" y="4360525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16" name="Straight Connector 215"/>
            <p:cNvCxnSpPr/>
            <p:nvPr/>
          </p:nvCxnSpPr>
          <p:spPr>
            <a:xfrm flipV="1">
              <a:off x="6562725" y="1698980"/>
              <a:ext cx="714257" cy="779236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flipV="1">
              <a:off x="6925451" y="1690640"/>
              <a:ext cx="714257" cy="77923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flipV="1">
              <a:off x="7276982" y="1690640"/>
              <a:ext cx="714257" cy="779236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flipV="1">
              <a:off x="7623617" y="1698980"/>
              <a:ext cx="714257" cy="77923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V="1">
              <a:off x="7980746" y="1698980"/>
              <a:ext cx="714257" cy="779236"/>
            </a:xfrm>
            <a:prstGeom prst="line">
              <a:avLst/>
            </a:prstGeom>
            <a:ln w="190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V="1">
              <a:off x="8337055" y="1690640"/>
              <a:ext cx="714257" cy="77923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/>
          <p:cNvGrpSpPr/>
          <p:nvPr/>
        </p:nvGrpSpPr>
        <p:grpSpPr>
          <a:xfrm>
            <a:off x="6429025" y="2480009"/>
            <a:ext cx="2079815" cy="182343"/>
            <a:chOff x="6415254" y="2471157"/>
            <a:chExt cx="2079815" cy="182343"/>
          </a:xfrm>
        </p:grpSpPr>
        <p:sp>
          <p:nvSpPr>
            <p:cNvPr id="225" name="Rectangle 224"/>
            <p:cNvSpPr/>
            <p:nvPr/>
          </p:nvSpPr>
          <p:spPr>
            <a:xfrm>
              <a:off x="7456727" y="2471157"/>
              <a:ext cx="1038342" cy="182066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6415254" y="2471434"/>
              <a:ext cx="1038342" cy="182066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7" name="Rectangle 226"/>
          <p:cNvSpPr/>
          <p:nvPr/>
        </p:nvSpPr>
        <p:spPr>
          <a:xfrm>
            <a:off x="2972676" y="298177"/>
            <a:ext cx="3211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Layers buildup</a:t>
            </a:r>
          </a:p>
        </p:txBody>
      </p:sp>
    </p:spTree>
    <p:extLst>
      <p:ext uri="{BB962C8B-B14F-4D97-AF65-F5344CB8AC3E}">
        <p14:creationId xmlns:p14="http://schemas.microsoft.com/office/powerpoint/2010/main" val="194973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28</a:t>
            </a:fld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3135702" y="3898044"/>
            <a:ext cx="2867179" cy="412474"/>
            <a:chOff x="2473169" y="3854535"/>
            <a:chExt cx="2867179" cy="412474"/>
          </a:xfrm>
        </p:grpSpPr>
        <p:sp>
          <p:nvSpPr>
            <p:cNvPr id="97" name="Rectangle 96"/>
            <p:cNvSpPr/>
            <p:nvPr/>
          </p:nvSpPr>
          <p:spPr>
            <a:xfrm rot="10800000">
              <a:off x="2473180" y="3890535"/>
              <a:ext cx="2867158" cy="340474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 rot="10800000">
              <a:off x="3437345" y="389053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 rot="10800000">
              <a:off x="2951760" y="389053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 rot="10800000">
              <a:off x="2484138" y="388866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 rot="10800000" flipV="1">
              <a:off x="2473179" y="3854535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 rot="10800000">
              <a:off x="4869269" y="389501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 rot="10800000">
              <a:off x="4383685" y="3891837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 rot="10800000">
              <a:off x="3916063" y="3889964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rot="10800000" flipV="1">
              <a:off x="2473169" y="4231009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3137145" y="3862044"/>
            <a:ext cx="2867170" cy="36000"/>
          </a:xfrm>
          <a:prstGeom prst="rect">
            <a:avLst/>
          </a:prstGeom>
          <a:solidFill>
            <a:srgbClr val="66CC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 rot="10800000">
            <a:off x="3916295" y="3815027"/>
            <a:ext cx="45719" cy="45719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 rot="10800000">
            <a:off x="4646545" y="3815027"/>
            <a:ext cx="45719" cy="45719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 rot="10800000">
            <a:off x="5373974" y="3813729"/>
            <a:ext cx="45719" cy="45719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 rot="10800000">
            <a:off x="3212445" y="3815027"/>
            <a:ext cx="45719" cy="45719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3536091" y="3801719"/>
            <a:ext cx="78201" cy="69850"/>
          </a:xfrm>
          <a:prstGeom prst="mathMultiply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Multiply 127"/>
          <p:cNvSpPr/>
          <p:nvPr/>
        </p:nvSpPr>
        <p:spPr>
          <a:xfrm>
            <a:off x="5740475" y="3804894"/>
            <a:ext cx="78201" cy="69850"/>
          </a:xfrm>
          <a:prstGeom prst="mathMultiply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Multiply 129"/>
          <p:cNvSpPr/>
          <p:nvPr/>
        </p:nvSpPr>
        <p:spPr>
          <a:xfrm>
            <a:off x="5000700" y="3804351"/>
            <a:ext cx="78201" cy="69850"/>
          </a:xfrm>
          <a:prstGeom prst="mathMultiply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Multiply 131"/>
          <p:cNvSpPr/>
          <p:nvPr/>
        </p:nvSpPr>
        <p:spPr>
          <a:xfrm>
            <a:off x="4253901" y="3804351"/>
            <a:ext cx="78201" cy="69850"/>
          </a:xfrm>
          <a:prstGeom prst="mathMultiply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3137145" y="3777729"/>
            <a:ext cx="2867170" cy="36000"/>
          </a:xfrm>
          <a:prstGeom prst="rect">
            <a:avLst/>
          </a:prstGeom>
          <a:solidFill>
            <a:srgbClr val="66CC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" name="Group 173"/>
          <p:cNvGrpSpPr/>
          <p:nvPr/>
        </p:nvGrpSpPr>
        <p:grpSpPr>
          <a:xfrm>
            <a:off x="3138338" y="2831814"/>
            <a:ext cx="2867179" cy="412474"/>
            <a:chOff x="2473169" y="3854535"/>
            <a:chExt cx="2867179" cy="412474"/>
          </a:xfrm>
        </p:grpSpPr>
        <p:sp>
          <p:nvSpPr>
            <p:cNvPr id="175" name="Rectangle 174"/>
            <p:cNvSpPr/>
            <p:nvPr/>
          </p:nvSpPr>
          <p:spPr>
            <a:xfrm rot="10800000">
              <a:off x="2473180" y="3890535"/>
              <a:ext cx="2867158" cy="340474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 rot="10800000">
              <a:off x="3437345" y="389053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 rot="10800000">
              <a:off x="2951760" y="389053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 rot="10800000">
              <a:off x="2484138" y="388866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 rot="10800000" flipV="1">
              <a:off x="2473179" y="3854535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 rot="10800000">
              <a:off x="4869269" y="389501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 rot="10800000">
              <a:off x="4383685" y="3891837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 rot="10800000">
              <a:off x="3916063" y="3889964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 rot="10800000" flipV="1">
              <a:off x="2473169" y="4231009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" name="Rectangle 183"/>
          <p:cNvSpPr/>
          <p:nvPr/>
        </p:nvSpPr>
        <p:spPr>
          <a:xfrm>
            <a:off x="3139781" y="2795814"/>
            <a:ext cx="2867170" cy="36000"/>
          </a:xfrm>
          <a:prstGeom prst="rect">
            <a:avLst/>
          </a:prstGeom>
          <a:solidFill>
            <a:srgbClr val="66CC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 rot="10800000">
            <a:off x="4103081" y="274879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 rot="10800000">
            <a:off x="4833331" y="274879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 rot="10800000">
            <a:off x="5560760" y="274749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 rot="10800000">
            <a:off x="3399231" y="274879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Multiply 188"/>
          <p:cNvSpPr/>
          <p:nvPr/>
        </p:nvSpPr>
        <p:spPr>
          <a:xfrm>
            <a:off x="3722877" y="2735489"/>
            <a:ext cx="78201" cy="6985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Multiply 189"/>
          <p:cNvSpPr/>
          <p:nvPr/>
        </p:nvSpPr>
        <p:spPr>
          <a:xfrm>
            <a:off x="5927261" y="2738664"/>
            <a:ext cx="78201" cy="6985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Multiply 190"/>
          <p:cNvSpPr/>
          <p:nvPr/>
        </p:nvSpPr>
        <p:spPr>
          <a:xfrm>
            <a:off x="5187486" y="2738121"/>
            <a:ext cx="78201" cy="6985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Multiply 191"/>
          <p:cNvSpPr/>
          <p:nvPr/>
        </p:nvSpPr>
        <p:spPr>
          <a:xfrm>
            <a:off x="4440687" y="2738121"/>
            <a:ext cx="78201" cy="6985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137145" y="3247920"/>
            <a:ext cx="2868361" cy="529809"/>
            <a:chOff x="2474612" y="2677587"/>
            <a:chExt cx="2868361" cy="529809"/>
          </a:xfrm>
        </p:grpSpPr>
        <p:grpSp>
          <p:nvGrpSpPr>
            <p:cNvPr id="147" name="Group 146"/>
            <p:cNvGrpSpPr/>
            <p:nvPr/>
          </p:nvGrpSpPr>
          <p:grpSpPr>
            <a:xfrm>
              <a:off x="2475794" y="2794922"/>
              <a:ext cx="2867179" cy="412474"/>
              <a:chOff x="2473169" y="3854535"/>
              <a:chExt cx="2867179" cy="412474"/>
            </a:xfrm>
          </p:grpSpPr>
          <p:sp>
            <p:nvSpPr>
              <p:cNvPr id="165" name="Rectangle 164"/>
              <p:cNvSpPr/>
              <p:nvPr/>
            </p:nvSpPr>
            <p:spPr>
              <a:xfrm rot="10800000">
                <a:off x="2473180" y="3890535"/>
                <a:ext cx="2867158" cy="340474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 rot="10800000">
                <a:off x="3437345" y="3890535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 rot="10800000">
                <a:off x="2951760" y="3890535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 rot="10800000">
                <a:off x="2484138" y="3888662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10800000" flipV="1">
                <a:off x="2473179" y="3854535"/>
                <a:ext cx="2867169" cy="360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 rot="10800000">
                <a:off x="4869269" y="3895012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 rot="10800000">
                <a:off x="4383685" y="3891837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 rot="10800000">
                <a:off x="3916063" y="3889964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 rot="10800000" flipV="1">
                <a:off x="2473169" y="4231009"/>
                <a:ext cx="2867169" cy="360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8" name="Rectangle 147"/>
            <p:cNvSpPr/>
            <p:nvPr/>
          </p:nvSpPr>
          <p:spPr>
            <a:xfrm rot="10800000">
              <a:off x="2474612" y="2677587"/>
              <a:ext cx="2867170" cy="36000"/>
            </a:xfrm>
            <a:prstGeom prst="rect">
              <a:avLst/>
            </a:prstGeom>
            <a:solidFill>
              <a:srgbClr val="66CC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475793" y="2761902"/>
              <a:ext cx="2867170" cy="36000"/>
            </a:xfrm>
            <a:prstGeom prst="rect">
              <a:avLst/>
            </a:prstGeom>
            <a:solidFill>
              <a:srgbClr val="66CC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 rot="10800000">
              <a:off x="5080568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 rot="10800000">
              <a:off x="3258118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 rot="10800000">
              <a:off x="3626475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 rot="10800000">
              <a:off x="3988368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 rot="10800000">
              <a:off x="4340793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 rot="10800000">
              <a:off x="4715797" y="2713587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 rot="10800000">
              <a:off x="2892993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 rot="10800000">
              <a:off x="2554268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 rot="10800000">
              <a:off x="5260204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 rot="10800000">
              <a:off x="3437754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 rot="10800000">
              <a:off x="3806111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 rot="10800000">
              <a:off x="4168004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 rot="10800000">
              <a:off x="4520429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 rot="10800000">
              <a:off x="4895433" y="271358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 rot="10800000">
              <a:off x="3072629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 rot="10800000">
              <a:off x="2733904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3134511" y="2307980"/>
            <a:ext cx="2867179" cy="412474"/>
            <a:chOff x="2473169" y="3854535"/>
            <a:chExt cx="2867179" cy="412474"/>
          </a:xfrm>
        </p:grpSpPr>
        <p:sp>
          <p:nvSpPr>
            <p:cNvPr id="229" name="Rectangle 228"/>
            <p:cNvSpPr/>
            <p:nvPr/>
          </p:nvSpPr>
          <p:spPr>
            <a:xfrm rot="10800000">
              <a:off x="2473180" y="3890535"/>
              <a:ext cx="2867158" cy="340474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 rot="10800000">
              <a:off x="3437345" y="389053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 rot="10800000">
              <a:off x="2951760" y="389053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 rot="10800000">
              <a:off x="2484138" y="388866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 rot="10800000" flipV="1">
              <a:off x="2473179" y="3854535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 rot="10800000">
              <a:off x="4869269" y="389501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 rot="10800000">
              <a:off x="4383685" y="3891837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 rot="10800000">
              <a:off x="3916063" y="3889964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 rot="10800000" flipV="1">
              <a:off x="2473169" y="4231009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2" name="Rectangle 211"/>
          <p:cNvSpPr/>
          <p:nvPr/>
        </p:nvSpPr>
        <p:spPr>
          <a:xfrm>
            <a:off x="3134510" y="2274960"/>
            <a:ext cx="2867170" cy="36000"/>
          </a:xfrm>
          <a:prstGeom prst="rect">
            <a:avLst/>
          </a:prstGeom>
          <a:solidFill>
            <a:srgbClr val="66CC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 rot="10800000">
            <a:off x="5918921" y="222794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 rot="10800000">
            <a:off x="4096471" y="222794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 rot="10800000">
            <a:off x="4464828" y="222794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 rot="10800000">
            <a:off x="4826721" y="222794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 rot="10800000">
            <a:off x="5179146" y="222794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 rot="10800000">
            <a:off x="5554150" y="222664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 rot="10800000">
            <a:off x="3731346" y="222794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 rot="10800000">
            <a:off x="3392621" y="222794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3134510" y="2717489"/>
            <a:ext cx="2867170" cy="36000"/>
          </a:xfrm>
          <a:prstGeom prst="rect">
            <a:avLst/>
          </a:prstGeom>
          <a:solidFill>
            <a:srgbClr val="66CC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15"/>
          <p:cNvGrpSpPr/>
          <p:nvPr/>
        </p:nvGrpSpPr>
        <p:grpSpPr>
          <a:xfrm>
            <a:off x="3134520" y="4304553"/>
            <a:ext cx="2868361" cy="532789"/>
            <a:chOff x="3134520" y="4304553"/>
            <a:chExt cx="2868361" cy="532789"/>
          </a:xfrm>
        </p:grpSpPr>
        <p:grpSp>
          <p:nvGrpSpPr>
            <p:cNvPr id="117" name="Group 116"/>
            <p:cNvGrpSpPr/>
            <p:nvPr/>
          </p:nvGrpSpPr>
          <p:grpSpPr>
            <a:xfrm>
              <a:off x="3135702" y="4424868"/>
              <a:ext cx="2867179" cy="412474"/>
              <a:chOff x="2473169" y="3854535"/>
              <a:chExt cx="2867179" cy="412474"/>
            </a:xfrm>
          </p:grpSpPr>
          <p:sp>
            <p:nvSpPr>
              <p:cNvPr id="141" name="Rectangle 140"/>
              <p:cNvSpPr/>
              <p:nvPr/>
            </p:nvSpPr>
            <p:spPr>
              <a:xfrm rot="10800000">
                <a:off x="2473180" y="3890535"/>
                <a:ext cx="2867158" cy="340474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 rot="10800000">
                <a:off x="3437345" y="3890535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 rot="10800000">
                <a:off x="2951760" y="3890535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 rot="10800000">
                <a:off x="2484138" y="3888662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10800000" flipV="1">
                <a:off x="2473179" y="3854535"/>
                <a:ext cx="2867169" cy="360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 rot="10800000">
                <a:off x="4869269" y="3895012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 rot="10800000">
                <a:off x="4383685" y="3891837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 rot="10800000">
                <a:off x="3916063" y="3889964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10800000" flipV="1">
                <a:off x="2473169" y="4231009"/>
                <a:ext cx="2867169" cy="360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3134520" y="4304553"/>
              <a:ext cx="2868351" cy="120315"/>
              <a:chOff x="3137145" y="3247920"/>
              <a:chExt cx="2868351" cy="120315"/>
            </a:xfrm>
          </p:grpSpPr>
          <p:sp>
            <p:nvSpPr>
              <p:cNvPr id="119" name="Rectangle 118"/>
              <p:cNvSpPr/>
              <p:nvPr/>
            </p:nvSpPr>
            <p:spPr>
              <a:xfrm rot="10800000">
                <a:off x="3137145" y="3247920"/>
                <a:ext cx="2867170" cy="36000"/>
              </a:xfrm>
              <a:prstGeom prst="rect">
                <a:avLst/>
              </a:prstGeom>
              <a:solidFill>
                <a:srgbClr val="66CC66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138326" y="3332235"/>
                <a:ext cx="2867170" cy="36000"/>
              </a:xfrm>
              <a:prstGeom prst="rect">
                <a:avLst/>
              </a:prstGeom>
              <a:solidFill>
                <a:srgbClr val="66CC66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 rot="10800000">
                <a:off x="5743101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 rot="10800000">
                <a:off x="3920651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 rot="10800000">
                <a:off x="4289008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 rot="10800000">
                <a:off x="4650901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 rot="10800000">
                <a:off x="5003326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 rot="10800000">
                <a:off x="5378330" y="32839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 rot="10800000">
                <a:off x="3555526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 rot="10800000">
                <a:off x="3216801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 rot="10800000">
                <a:off x="5922737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 rot="10800000">
                <a:off x="4100287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 rot="10800000">
                <a:off x="4468644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 rot="10800000">
                <a:off x="4830537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 rot="10800000">
                <a:off x="5182962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 rot="10800000">
                <a:off x="5557966" y="3283920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 rot="10800000">
                <a:off x="3735162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 rot="10800000">
                <a:off x="3396437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3" name="Group 152"/>
          <p:cNvGrpSpPr/>
          <p:nvPr/>
        </p:nvGrpSpPr>
        <p:grpSpPr>
          <a:xfrm>
            <a:off x="373936" y="1616582"/>
            <a:ext cx="1911533" cy="1647230"/>
            <a:chOff x="373936" y="1616582"/>
            <a:chExt cx="1911533" cy="1647230"/>
          </a:xfrm>
        </p:grpSpPr>
        <p:grpSp>
          <p:nvGrpSpPr>
            <p:cNvPr id="154" name="Group 153"/>
            <p:cNvGrpSpPr/>
            <p:nvPr/>
          </p:nvGrpSpPr>
          <p:grpSpPr>
            <a:xfrm>
              <a:off x="373936" y="1616582"/>
              <a:ext cx="1911533" cy="1529384"/>
              <a:chOff x="989330" y="1351801"/>
              <a:chExt cx="3191523" cy="2483641"/>
            </a:xfrm>
          </p:grpSpPr>
          <p:grpSp>
            <p:nvGrpSpPr>
              <p:cNvPr id="201" name="Group 200"/>
              <p:cNvGrpSpPr/>
              <p:nvPr/>
            </p:nvGrpSpPr>
            <p:grpSpPr>
              <a:xfrm>
                <a:off x="989330" y="1351801"/>
                <a:ext cx="3191523" cy="2483641"/>
                <a:chOff x="989330" y="1351801"/>
                <a:chExt cx="3191523" cy="2483641"/>
              </a:xfrm>
            </p:grpSpPr>
            <p:pic>
              <p:nvPicPr>
                <p:cNvPr id="214" name="Picture 21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14450" y="1454982"/>
                  <a:ext cx="2552700" cy="2324100"/>
                </a:xfrm>
                <a:prstGeom prst="rect">
                  <a:avLst/>
                </a:prstGeom>
              </p:spPr>
            </p:pic>
            <p:sp>
              <p:nvSpPr>
                <p:cNvPr id="215" name="Rectangle 214"/>
                <p:cNvSpPr/>
                <p:nvPr/>
              </p:nvSpPr>
              <p:spPr>
                <a:xfrm>
                  <a:off x="3755236" y="1351801"/>
                  <a:ext cx="355041" cy="1119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3825812" y="2715769"/>
                  <a:ext cx="355041" cy="1119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989330" y="3562711"/>
                  <a:ext cx="382879" cy="2723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1043344" y="2264289"/>
                  <a:ext cx="382879" cy="2723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2" name="Group 201"/>
              <p:cNvGrpSpPr/>
              <p:nvPr/>
            </p:nvGrpSpPr>
            <p:grpSpPr>
              <a:xfrm>
                <a:off x="2106909" y="2306058"/>
                <a:ext cx="880915" cy="837011"/>
                <a:chOff x="2106909" y="2306058"/>
                <a:chExt cx="880915" cy="837011"/>
              </a:xfrm>
            </p:grpSpPr>
            <p:cxnSp>
              <p:nvCxnSpPr>
                <p:cNvPr id="208" name="Straight Connector 207"/>
                <p:cNvCxnSpPr/>
                <p:nvPr/>
              </p:nvCxnSpPr>
              <p:spPr>
                <a:xfrm flipV="1">
                  <a:off x="2195141" y="3011991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flipV="1">
                  <a:off x="2106909" y="2317761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rot="16200000" flipV="1">
                  <a:off x="2533343" y="2666035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 rot="16200000" flipV="1">
                  <a:off x="1762434" y="2710363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oup 202"/>
              <p:cNvGrpSpPr/>
              <p:nvPr/>
            </p:nvGrpSpPr>
            <p:grpSpPr>
              <a:xfrm>
                <a:off x="2624902" y="1566848"/>
                <a:ext cx="880915" cy="837011"/>
                <a:chOff x="2106909" y="2306058"/>
                <a:chExt cx="880915" cy="837011"/>
              </a:xfrm>
            </p:grpSpPr>
            <p:cxnSp>
              <p:nvCxnSpPr>
                <p:cNvPr id="204" name="Straight Connector 203"/>
                <p:cNvCxnSpPr/>
                <p:nvPr/>
              </p:nvCxnSpPr>
              <p:spPr>
                <a:xfrm flipV="1">
                  <a:off x="2195141" y="3011991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flipV="1">
                  <a:off x="2106909" y="2317761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 rot="16200000" flipV="1">
                  <a:off x="2533343" y="2666035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 rot="16200000" flipV="1">
                  <a:off x="1762434" y="2710363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5" name="Rectangle 154"/>
            <p:cNvSpPr/>
            <p:nvPr/>
          </p:nvSpPr>
          <p:spPr>
            <a:xfrm>
              <a:off x="373936" y="2837461"/>
              <a:ext cx="1762621" cy="426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9" name="Straight Arrow Connector 218"/>
          <p:cNvCxnSpPr/>
          <p:nvPr/>
        </p:nvCxnSpPr>
        <p:spPr>
          <a:xfrm flipH="1">
            <a:off x="2102168" y="1672095"/>
            <a:ext cx="437926" cy="6131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0" name="Group 219"/>
          <p:cNvGrpSpPr/>
          <p:nvPr/>
        </p:nvGrpSpPr>
        <p:grpSpPr>
          <a:xfrm>
            <a:off x="6415254" y="1690640"/>
            <a:ext cx="2636058" cy="962860"/>
            <a:chOff x="1655310" y="1215617"/>
            <a:chExt cx="7422628" cy="4780979"/>
          </a:xfrm>
        </p:grpSpPr>
        <p:grpSp>
          <p:nvGrpSpPr>
            <p:cNvPr id="239" name="Group 238"/>
            <p:cNvGrpSpPr/>
            <p:nvPr/>
          </p:nvGrpSpPr>
          <p:grpSpPr>
            <a:xfrm>
              <a:off x="1655310" y="5091193"/>
              <a:ext cx="5856356" cy="905403"/>
              <a:chOff x="1794633" y="4358398"/>
              <a:chExt cx="5856356" cy="1399128"/>
            </a:xfrm>
          </p:grpSpPr>
          <p:sp>
            <p:nvSpPr>
              <p:cNvPr id="246" name="Rectangle 245"/>
              <p:cNvSpPr/>
              <p:nvPr/>
            </p:nvSpPr>
            <p:spPr>
              <a:xfrm>
                <a:off x="4727220" y="4358398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1794633" y="4360525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0" name="Straight Connector 239"/>
            <p:cNvCxnSpPr/>
            <p:nvPr/>
          </p:nvCxnSpPr>
          <p:spPr>
            <a:xfrm flipV="1">
              <a:off x="2070559" y="125702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V="1">
              <a:off x="3091926" y="121561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V="1">
              <a:off x="4081769" y="121561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V="1">
              <a:off x="5057827" y="125702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flipV="1">
              <a:off x="6063432" y="125702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V="1">
              <a:off x="7066728" y="121561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8" name="Rectangle 247"/>
          <p:cNvSpPr/>
          <p:nvPr/>
        </p:nvSpPr>
        <p:spPr>
          <a:xfrm>
            <a:off x="2972676" y="298177"/>
            <a:ext cx="3211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Layers buildup</a:t>
            </a:r>
          </a:p>
        </p:txBody>
      </p:sp>
    </p:spTree>
    <p:extLst>
      <p:ext uri="{BB962C8B-B14F-4D97-AF65-F5344CB8AC3E}">
        <p14:creationId xmlns:p14="http://schemas.microsoft.com/office/powerpoint/2010/main" val="233713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29</a:t>
            </a:fld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3135702" y="3898044"/>
            <a:ext cx="2867179" cy="412474"/>
            <a:chOff x="2473169" y="3854535"/>
            <a:chExt cx="2867179" cy="412474"/>
          </a:xfrm>
        </p:grpSpPr>
        <p:sp>
          <p:nvSpPr>
            <p:cNvPr id="97" name="Rectangle 96"/>
            <p:cNvSpPr/>
            <p:nvPr/>
          </p:nvSpPr>
          <p:spPr>
            <a:xfrm rot="10800000">
              <a:off x="2473180" y="3890535"/>
              <a:ext cx="2867158" cy="340474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 rot="10800000">
              <a:off x="3437345" y="389053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 rot="10800000">
              <a:off x="2951760" y="389053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 rot="10800000">
              <a:off x="2484138" y="388866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 rot="10800000" flipV="1">
              <a:off x="2473179" y="3854535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 rot="10800000">
              <a:off x="4869269" y="389501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 rot="10800000">
              <a:off x="4383685" y="3891837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 rot="10800000">
              <a:off x="3916063" y="3889964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rot="10800000" flipV="1">
              <a:off x="2473169" y="4231009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3137145" y="3862044"/>
            <a:ext cx="2867170" cy="36000"/>
          </a:xfrm>
          <a:prstGeom prst="rect">
            <a:avLst/>
          </a:prstGeom>
          <a:solidFill>
            <a:srgbClr val="66CC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 rot="10800000">
            <a:off x="3916295" y="3815027"/>
            <a:ext cx="45719" cy="45719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 rot="10800000">
            <a:off x="4646545" y="3815027"/>
            <a:ext cx="45719" cy="45719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 rot="10800000">
            <a:off x="5373974" y="3813729"/>
            <a:ext cx="45719" cy="45719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 rot="10800000">
            <a:off x="3212445" y="3815027"/>
            <a:ext cx="45719" cy="45719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3536091" y="3801719"/>
            <a:ext cx="78201" cy="69850"/>
          </a:xfrm>
          <a:prstGeom prst="mathMultiply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Multiply 127"/>
          <p:cNvSpPr/>
          <p:nvPr/>
        </p:nvSpPr>
        <p:spPr>
          <a:xfrm>
            <a:off x="5740475" y="3804894"/>
            <a:ext cx="78201" cy="69850"/>
          </a:xfrm>
          <a:prstGeom prst="mathMultiply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Multiply 129"/>
          <p:cNvSpPr/>
          <p:nvPr/>
        </p:nvSpPr>
        <p:spPr>
          <a:xfrm>
            <a:off x="5000700" y="3804351"/>
            <a:ext cx="78201" cy="69850"/>
          </a:xfrm>
          <a:prstGeom prst="mathMultiply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Multiply 131"/>
          <p:cNvSpPr/>
          <p:nvPr/>
        </p:nvSpPr>
        <p:spPr>
          <a:xfrm>
            <a:off x="4253901" y="3804351"/>
            <a:ext cx="78201" cy="69850"/>
          </a:xfrm>
          <a:prstGeom prst="mathMultiply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3137145" y="3777729"/>
            <a:ext cx="2867170" cy="36000"/>
          </a:xfrm>
          <a:prstGeom prst="rect">
            <a:avLst/>
          </a:prstGeom>
          <a:solidFill>
            <a:srgbClr val="66CC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" name="Group 173"/>
          <p:cNvGrpSpPr/>
          <p:nvPr/>
        </p:nvGrpSpPr>
        <p:grpSpPr>
          <a:xfrm>
            <a:off x="3138338" y="2831814"/>
            <a:ext cx="2867179" cy="412474"/>
            <a:chOff x="2473169" y="3854535"/>
            <a:chExt cx="2867179" cy="412474"/>
          </a:xfrm>
        </p:grpSpPr>
        <p:sp>
          <p:nvSpPr>
            <p:cNvPr id="175" name="Rectangle 174"/>
            <p:cNvSpPr/>
            <p:nvPr/>
          </p:nvSpPr>
          <p:spPr>
            <a:xfrm rot="10800000">
              <a:off x="2473180" y="3890535"/>
              <a:ext cx="2867158" cy="340474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 rot="10800000">
              <a:off x="3437345" y="389053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 rot="10800000">
              <a:off x="2951760" y="3890535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 rot="10800000">
              <a:off x="2484138" y="388866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 rot="10800000" flipV="1">
              <a:off x="2473179" y="3854535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 rot="10800000">
              <a:off x="4869269" y="3895012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 rot="10800000">
              <a:off x="4383685" y="3891837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 rot="10800000">
              <a:off x="3916063" y="3889964"/>
              <a:ext cx="339649" cy="340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 rot="10800000" flipV="1">
              <a:off x="2473169" y="4231009"/>
              <a:ext cx="2867169" cy="36000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" name="Rectangle 183"/>
          <p:cNvSpPr/>
          <p:nvPr/>
        </p:nvSpPr>
        <p:spPr>
          <a:xfrm>
            <a:off x="3139781" y="2795814"/>
            <a:ext cx="2867170" cy="36000"/>
          </a:xfrm>
          <a:prstGeom prst="rect">
            <a:avLst/>
          </a:prstGeom>
          <a:solidFill>
            <a:srgbClr val="66CC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 rot="10800000">
            <a:off x="4103081" y="274879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 rot="10800000">
            <a:off x="4833331" y="274879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 rot="10800000">
            <a:off x="5560760" y="274749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 rot="10800000">
            <a:off x="3399231" y="274879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Multiply 188"/>
          <p:cNvSpPr/>
          <p:nvPr/>
        </p:nvSpPr>
        <p:spPr>
          <a:xfrm>
            <a:off x="3722877" y="2735489"/>
            <a:ext cx="78201" cy="6985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Multiply 189"/>
          <p:cNvSpPr/>
          <p:nvPr/>
        </p:nvSpPr>
        <p:spPr>
          <a:xfrm>
            <a:off x="5927261" y="2738664"/>
            <a:ext cx="78201" cy="6985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Multiply 190"/>
          <p:cNvSpPr/>
          <p:nvPr/>
        </p:nvSpPr>
        <p:spPr>
          <a:xfrm>
            <a:off x="5187486" y="2738121"/>
            <a:ext cx="78201" cy="6985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Multiply 191"/>
          <p:cNvSpPr/>
          <p:nvPr/>
        </p:nvSpPr>
        <p:spPr>
          <a:xfrm>
            <a:off x="4440687" y="2738121"/>
            <a:ext cx="78201" cy="6985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137145" y="3247920"/>
            <a:ext cx="2868361" cy="529809"/>
            <a:chOff x="2474612" y="2677587"/>
            <a:chExt cx="2868361" cy="529809"/>
          </a:xfrm>
        </p:grpSpPr>
        <p:grpSp>
          <p:nvGrpSpPr>
            <p:cNvPr id="147" name="Group 146"/>
            <p:cNvGrpSpPr/>
            <p:nvPr/>
          </p:nvGrpSpPr>
          <p:grpSpPr>
            <a:xfrm>
              <a:off x="2475794" y="2794922"/>
              <a:ext cx="2867179" cy="412474"/>
              <a:chOff x="2473169" y="3854535"/>
              <a:chExt cx="2867179" cy="412474"/>
            </a:xfrm>
          </p:grpSpPr>
          <p:sp>
            <p:nvSpPr>
              <p:cNvPr id="165" name="Rectangle 164"/>
              <p:cNvSpPr/>
              <p:nvPr/>
            </p:nvSpPr>
            <p:spPr>
              <a:xfrm rot="10800000">
                <a:off x="2473180" y="3890535"/>
                <a:ext cx="2867158" cy="340474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 rot="10800000">
                <a:off x="3437345" y="3890535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 rot="10800000">
                <a:off x="2951760" y="3890535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 rot="10800000">
                <a:off x="2484138" y="3888662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10800000" flipV="1">
                <a:off x="2473179" y="3854535"/>
                <a:ext cx="2867169" cy="360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 rot="10800000">
                <a:off x="4869269" y="3895012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 rot="10800000">
                <a:off x="4383685" y="3891837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 rot="10800000">
                <a:off x="3916063" y="3889964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 rot="10800000" flipV="1">
                <a:off x="2473169" y="4231009"/>
                <a:ext cx="2867169" cy="360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8" name="Rectangle 147"/>
            <p:cNvSpPr/>
            <p:nvPr/>
          </p:nvSpPr>
          <p:spPr>
            <a:xfrm rot="10800000">
              <a:off x="2474612" y="2677587"/>
              <a:ext cx="2867170" cy="36000"/>
            </a:xfrm>
            <a:prstGeom prst="rect">
              <a:avLst/>
            </a:prstGeom>
            <a:solidFill>
              <a:srgbClr val="66CC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475793" y="2761902"/>
              <a:ext cx="2867170" cy="36000"/>
            </a:xfrm>
            <a:prstGeom prst="rect">
              <a:avLst/>
            </a:prstGeom>
            <a:solidFill>
              <a:srgbClr val="66CC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 rot="10800000">
              <a:off x="5080568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 rot="10800000">
              <a:off x="3258118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 rot="10800000">
              <a:off x="3626475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 rot="10800000">
              <a:off x="3988368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 rot="10800000">
              <a:off x="4340793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 rot="10800000">
              <a:off x="4715797" y="2713587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 rot="10800000">
              <a:off x="2892993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 rot="10800000">
              <a:off x="2554268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 rot="10800000">
              <a:off x="5260204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 rot="10800000">
              <a:off x="3437754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 rot="10800000">
              <a:off x="3806111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 rot="10800000">
              <a:off x="4168004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 rot="10800000">
              <a:off x="4520429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 rot="10800000">
              <a:off x="4895433" y="271358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 rot="10800000">
              <a:off x="3072629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 rot="10800000">
              <a:off x="2733904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3133329" y="2190645"/>
            <a:ext cx="2868361" cy="529809"/>
            <a:chOff x="2474612" y="2677587"/>
            <a:chExt cx="2868361" cy="529809"/>
          </a:xfrm>
        </p:grpSpPr>
        <p:grpSp>
          <p:nvGrpSpPr>
            <p:cNvPr id="210" name="Group 209"/>
            <p:cNvGrpSpPr/>
            <p:nvPr/>
          </p:nvGrpSpPr>
          <p:grpSpPr>
            <a:xfrm>
              <a:off x="2475794" y="2794922"/>
              <a:ext cx="2867179" cy="412474"/>
              <a:chOff x="2473169" y="3854535"/>
              <a:chExt cx="2867179" cy="412474"/>
            </a:xfrm>
          </p:grpSpPr>
          <p:sp>
            <p:nvSpPr>
              <p:cNvPr id="229" name="Rectangle 228"/>
              <p:cNvSpPr/>
              <p:nvPr/>
            </p:nvSpPr>
            <p:spPr>
              <a:xfrm rot="10800000">
                <a:off x="2473180" y="3890535"/>
                <a:ext cx="2867158" cy="340474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 rot="10800000">
                <a:off x="3437345" y="3890535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/>
              <p:cNvSpPr/>
              <p:nvPr/>
            </p:nvSpPr>
            <p:spPr>
              <a:xfrm rot="10800000">
                <a:off x="2951760" y="3890535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31"/>
              <p:cNvSpPr/>
              <p:nvPr/>
            </p:nvSpPr>
            <p:spPr>
              <a:xfrm rot="10800000">
                <a:off x="2484138" y="3888662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 rot="10800000" flipV="1">
                <a:off x="2473179" y="3854535"/>
                <a:ext cx="2867169" cy="360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/>
              <p:cNvSpPr/>
              <p:nvPr/>
            </p:nvSpPr>
            <p:spPr>
              <a:xfrm rot="10800000">
                <a:off x="4869269" y="3895012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/>
              <p:cNvSpPr/>
              <p:nvPr/>
            </p:nvSpPr>
            <p:spPr>
              <a:xfrm rot="10800000">
                <a:off x="4383685" y="3891837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 rot="10800000">
                <a:off x="3916063" y="3889964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 236"/>
              <p:cNvSpPr/>
              <p:nvPr/>
            </p:nvSpPr>
            <p:spPr>
              <a:xfrm rot="10800000" flipV="1">
                <a:off x="2473169" y="4231009"/>
                <a:ext cx="2867169" cy="360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1" name="Rectangle 210"/>
            <p:cNvSpPr/>
            <p:nvPr/>
          </p:nvSpPr>
          <p:spPr>
            <a:xfrm rot="10800000">
              <a:off x="2474612" y="2677587"/>
              <a:ext cx="2867170" cy="36000"/>
            </a:xfrm>
            <a:prstGeom prst="rect">
              <a:avLst/>
            </a:prstGeom>
            <a:solidFill>
              <a:srgbClr val="66CC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475793" y="2761902"/>
              <a:ext cx="2867170" cy="36000"/>
            </a:xfrm>
            <a:prstGeom prst="rect">
              <a:avLst/>
            </a:prstGeom>
            <a:solidFill>
              <a:srgbClr val="66CC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 rot="10800000">
              <a:off x="5080568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 rot="10800000">
              <a:off x="3258118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 rot="10800000">
              <a:off x="3626475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 rot="10800000">
              <a:off x="3988368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 rot="10800000">
              <a:off x="4340793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 rot="10800000">
              <a:off x="4715797" y="2713587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 rot="10800000">
              <a:off x="2892993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 rot="10800000">
              <a:off x="2554268" y="271488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 rot="10800000">
              <a:off x="5260204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 rot="10800000">
              <a:off x="3437754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 rot="10800000">
              <a:off x="3806111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 rot="10800000">
              <a:off x="4168004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 rot="10800000">
              <a:off x="4520429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 rot="10800000">
              <a:off x="4895433" y="271358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 rot="10800000">
              <a:off x="3072629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 rot="10800000">
              <a:off x="2733904" y="27148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8" name="Rectangle 237"/>
          <p:cNvSpPr/>
          <p:nvPr/>
        </p:nvSpPr>
        <p:spPr>
          <a:xfrm>
            <a:off x="3134510" y="2717489"/>
            <a:ext cx="2867170" cy="36000"/>
          </a:xfrm>
          <a:prstGeom prst="rect">
            <a:avLst/>
          </a:prstGeom>
          <a:solidFill>
            <a:srgbClr val="66CC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3134520" y="4304553"/>
            <a:ext cx="2868361" cy="532789"/>
            <a:chOff x="3134520" y="4304553"/>
            <a:chExt cx="2868361" cy="532789"/>
          </a:xfrm>
        </p:grpSpPr>
        <p:grpSp>
          <p:nvGrpSpPr>
            <p:cNvPr id="126" name="Group 125"/>
            <p:cNvGrpSpPr/>
            <p:nvPr/>
          </p:nvGrpSpPr>
          <p:grpSpPr>
            <a:xfrm>
              <a:off x="3135702" y="4424868"/>
              <a:ext cx="2867179" cy="412474"/>
              <a:chOff x="2473169" y="3854535"/>
              <a:chExt cx="2867179" cy="412474"/>
            </a:xfrm>
          </p:grpSpPr>
          <p:sp>
            <p:nvSpPr>
              <p:cNvPr id="152" name="Rectangle 151"/>
              <p:cNvSpPr/>
              <p:nvPr/>
            </p:nvSpPr>
            <p:spPr>
              <a:xfrm rot="10800000">
                <a:off x="2473180" y="3890535"/>
                <a:ext cx="2867158" cy="340474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 rot="10800000">
                <a:off x="3437345" y="3890535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 rot="10800000">
                <a:off x="2951760" y="3890535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 rot="10800000">
                <a:off x="2484138" y="3888662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10800000" flipV="1">
                <a:off x="2473179" y="3854535"/>
                <a:ext cx="2867169" cy="360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>
              <a:xfrm rot="10800000">
                <a:off x="4869269" y="3895012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/>
              <p:cNvSpPr/>
              <p:nvPr/>
            </p:nvSpPr>
            <p:spPr>
              <a:xfrm rot="10800000">
                <a:off x="4383685" y="3891837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 rot="10800000">
                <a:off x="3916063" y="3889964"/>
                <a:ext cx="339649" cy="3404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 rot="10800000" flipV="1">
                <a:off x="2473169" y="4231009"/>
                <a:ext cx="2867169" cy="36000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3134520" y="4304553"/>
              <a:ext cx="2868351" cy="120315"/>
              <a:chOff x="3137145" y="3247920"/>
              <a:chExt cx="2868351" cy="120315"/>
            </a:xfrm>
          </p:grpSpPr>
          <p:sp>
            <p:nvSpPr>
              <p:cNvPr id="129" name="Rectangle 128"/>
              <p:cNvSpPr/>
              <p:nvPr/>
            </p:nvSpPr>
            <p:spPr>
              <a:xfrm rot="10800000">
                <a:off x="3137145" y="3247920"/>
                <a:ext cx="2867170" cy="36000"/>
              </a:xfrm>
              <a:prstGeom prst="rect">
                <a:avLst/>
              </a:prstGeom>
              <a:solidFill>
                <a:srgbClr val="66CC66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3138326" y="3332235"/>
                <a:ext cx="2867170" cy="36000"/>
              </a:xfrm>
              <a:prstGeom prst="rect">
                <a:avLst/>
              </a:prstGeom>
              <a:solidFill>
                <a:srgbClr val="66CC66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 rot="10800000">
                <a:off x="5743101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 rot="10800000">
                <a:off x="3920651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 rot="10800000">
                <a:off x="4289008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 rot="10800000">
                <a:off x="4650901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 rot="10800000">
                <a:off x="5003326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 rot="10800000">
                <a:off x="5378330" y="32839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 rot="10800000">
                <a:off x="3555526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 rot="10800000">
                <a:off x="3216801" y="328521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 rot="10800000">
                <a:off x="5922737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 rot="10800000">
                <a:off x="4100287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 rot="10800000">
                <a:off x="4468644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 rot="10800000">
                <a:off x="4830537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 rot="10800000">
                <a:off x="5182962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 rot="10800000">
                <a:off x="5557966" y="3283920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 rot="10800000">
                <a:off x="3735162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 rot="10800000">
                <a:off x="3396437" y="3285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6" name="Group 205"/>
          <p:cNvGrpSpPr/>
          <p:nvPr/>
        </p:nvGrpSpPr>
        <p:grpSpPr>
          <a:xfrm>
            <a:off x="373936" y="1616582"/>
            <a:ext cx="1911533" cy="1647230"/>
            <a:chOff x="373936" y="1616582"/>
            <a:chExt cx="1911533" cy="1647230"/>
          </a:xfrm>
        </p:grpSpPr>
        <p:grpSp>
          <p:nvGrpSpPr>
            <p:cNvPr id="207" name="Group 206"/>
            <p:cNvGrpSpPr/>
            <p:nvPr/>
          </p:nvGrpSpPr>
          <p:grpSpPr>
            <a:xfrm>
              <a:off x="373936" y="1616582"/>
              <a:ext cx="1911533" cy="1529384"/>
              <a:chOff x="989330" y="1351801"/>
              <a:chExt cx="3191523" cy="2483641"/>
            </a:xfrm>
          </p:grpSpPr>
          <p:grpSp>
            <p:nvGrpSpPr>
              <p:cNvPr id="239" name="Group 238"/>
              <p:cNvGrpSpPr/>
              <p:nvPr/>
            </p:nvGrpSpPr>
            <p:grpSpPr>
              <a:xfrm>
                <a:off x="989330" y="1351801"/>
                <a:ext cx="3191523" cy="2483641"/>
                <a:chOff x="989330" y="1351801"/>
                <a:chExt cx="3191523" cy="2483641"/>
              </a:xfrm>
            </p:grpSpPr>
            <p:pic>
              <p:nvPicPr>
                <p:cNvPr id="250" name="Picture 24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14450" y="1454982"/>
                  <a:ext cx="2552700" cy="2324100"/>
                </a:xfrm>
                <a:prstGeom prst="rect">
                  <a:avLst/>
                </a:prstGeom>
              </p:spPr>
            </p:pic>
            <p:sp>
              <p:nvSpPr>
                <p:cNvPr id="251" name="Rectangle 250"/>
                <p:cNvSpPr/>
                <p:nvPr/>
              </p:nvSpPr>
              <p:spPr>
                <a:xfrm>
                  <a:off x="3755236" y="1351801"/>
                  <a:ext cx="355041" cy="1119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/>
                <p:cNvSpPr/>
                <p:nvPr/>
              </p:nvSpPr>
              <p:spPr>
                <a:xfrm>
                  <a:off x="3825812" y="2715769"/>
                  <a:ext cx="355041" cy="1119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989330" y="3562711"/>
                  <a:ext cx="382879" cy="2723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Rectangle 253"/>
                <p:cNvSpPr/>
                <p:nvPr/>
              </p:nvSpPr>
              <p:spPr>
                <a:xfrm>
                  <a:off x="1043344" y="2264289"/>
                  <a:ext cx="382879" cy="2723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0" name="Group 239"/>
              <p:cNvGrpSpPr/>
              <p:nvPr/>
            </p:nvGrpSpPr>
            <p:grpSpPr>
              <a:xfrm>
                <a:off x="2106909" y="2306058"/>
                <a:ext cx="880915" cy="837011"/>
                <a:chOff x="2106909" y="2306058"/>
                <a:chExt cx="880915" cy="837011"/>
              </a:xfrm>
            </p:grpSpPr>
            <p:cxnSp>
              <p:nvCxnSpPr>
                <p:cNvPr id="246" name="Straight Connector 245"/>
                <p:cNvCxnSpPr/>
                <p:nvPr/>
              </p:nvCxnSpPr>
              <p:spPr>
                <a:xfrm flipV="1">
                  <a:off x="2195141" y="3011991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 flipV="1">
                  <a:off x="2106909" y="2317761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 rot="16200000" flipV="1">
                  <a:off x="2533343" y="2666035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 rot="16200000" flipV="1">
                  <a:off x="1762434" y="2710363"/>
                  <a:ext cx="792683" cy="7273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1" name="Group 240"/>
              <p:cNvGrpSpPr/>
              <p:nvPr/>
            </p:nvGrpSpPr>
            <p:grpSpPr>
              <a:xfrm>
                <a:off x="2624902" y="1566848"/>
                <a:ext cx="880915" cy="837011"/>
                <a:chOff x="2106909" y="2306058"/>
                <a:chExt cx="880915" cy="837011"/>
              </a:xfrm>
            </p:grpSpPr>
            <p:cxnSp>
              <p:nvCxnSpPr>
                <p:cNvPr id="242" name="Straight Connector 241"/>
                <p:cNvCxnSpPr/>
                <p:nvPr/>
              </p:nvCxnSpPr>
              <p:spPr>
                <a:xfrm flipV="1">
                  <a:off x="2195141" y="3011991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 flipV="1">
                  <a:off x="2106909" y="2317761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 rot="16200000" flipV="1">
                  <a:off x="2533343" y="2666035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 rot="16200000" flipV="1">
                  <a:off x="1762434" y="2710363"/>
                  <a:ext cx="792683" cy="727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8" name="Rectangle 207"/>
            <p:cNvSpPr/>
            <p:nvPr/>
          </p:nvSpPr>
          <p:spPr>
            <a:xfrm>
              <a:off x="373936" y="2837461"/>
              <a:ext cx="1762621" cy="426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5" name="Straight Arrow Connector 254"/>
          <p:cNvCxnSpPr/>
          <p:nvPr/>
        </p:nvCxnSpPr>
        <p:spPr>
          <a:xfrm flipH="1">
            <a:off x="2102168" y="1672095"/>
            <a:ext cx="437926" cy="6131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6" name="Group 255"/>
          <p:cNvGrpSpPr/>
          <p:nvPr/>
        </p:nvGrpSpPr>
        <p:grpSpPr>
          <a:xfrm>
            <a:off x="6415254" y="1690640"/>
            <a:ext cx="2636058" cy="962860"/>
            <a:chOff x="1655310" y="1215617"/>
            <a:chExt cx="7422628" cy="4780979"/>
          </a:xfrm>
        </p:grpSpPr>
        <p:grpSp>
          <p:nvGrpSpPr>
            <p:cNvPr id="257" name="Group 256"/>
            <p:cNvGrpSpPr/>
            <p:nvPr/>
          </p:nvGrpSpPr>
          <p:grpSpPr>
            <a:xfrm>
              <a:off x="1655310" y="5091193"/>
              <a:ext cx="5856356" cy="905403"/>
              <a:chOff x="1794633" y="4358398"/>
              <a:chExt cx="5856356" cy="1399128"/>
            </a:xfrm>
          </p:grpSpPr>
          <p:sp>
            <p:nvSpPr>
              <p:cNvPr id="264" name="Rectangle 263"/>
              <p:cNvSpPr/>
              <p:nvPr/>
            </p:nvSpPr>
            <p:spPr>
              <a:xfrm>
                <a:off x="4727220" y="4358398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1794633" y="4360525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58" name="Straight Connector 257"/>
            <p:cNvCxnSpPr/>
            <p:nvPr/>
          </p:nvCxnSpPr>
          <p:spPr>
            <a:xfrm flipV="1">
              <a:off x="2070559" y="125702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V="1">
              <a:off x="3091926" y="121561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flipV="1">
              <a:off x="4081769" y="121561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flipV="1">
              <a:off x="5057827" y="125702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flipV="1">
              <a:off x="6063432" y="125702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flipV="1">
              <a:off x="7066728" y="1215617"/>
              <a:ext cx="2011210" cy="386921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Group 265"/>
          <p:cNvGrpSpPr/>
          <p:nvPr/>
        </p:nvGrpSpPr>
        <p:grpSpPr>
          <a:xfrm flipH="1">
            <a:off x="5887888" y="1697047"/>
            <a:ext cx="2636058" cy="962860"/>
            <a:chOff x="1655310" y="1215617"/>
            <a:chExt cx="7422628" cy="4780979"/>
          </a:xfrm>
        </p:grpSpPr>
        <p:grpSp>
          <p:nvGrpSpPr>
            <p:cNvPr id="267" name="Group 266"/>
            <p:cNvGrpSpPr/>
            <p:nvPr/>
          </p:nvGrpSpPr>
          <p:grpSpPr>
            <a:xfrm>
              <a:off x="1655310" y="5091193"/>
              <a:ext cx="5856356" cy="905403"/>
              <a:chOff x="1794633" y="4358398"/>
              <a:chExt cx="5856356" cy="1399128"/>
            </a:xfrm>
          </p:grpSpPr>
          <p:sp>
            <p:nvSpPr>
              <p:cNvPr id="274" name="Rectangle 273"/>
              <p:cNvSpPr/>
              <p:nvPr/>
            </p:nvSpPr>
            <p:spPr>
              <a:xfrm>
                <a:off x="4727220" y="4358398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1794633" y="4360525"/>
                <a:ext cx="2923769" cy="1397001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8" name="Straight Connector 267"/>
            <p:cNvCxnSpPr/>
            <p:nvPr/>
          </p:nvCxnSpPr>
          <p:spPr>
            <a:xfrm flipV="1">
              <a:off x="2070559" y="125702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V="1">
              <a:off x="3091926" y="121561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V="1">
              <a:off x="4081769" y="121561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V="1">
              <a:off x="5057827" y="125702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flipV="1">
              <a:off x="6063432" y="125702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flipV="1">
              <a:off x="7066728" y="1215617"/>
              <a:ext cx="2011210" cy="3869216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" name="Rectangle 275"/>
          <p:cNvSpPr/>
          <p:nvPr/>
        </p:nvSpPr>
        <p:spPr>
          <a:xfrm>
            <a:off x="2972676" y="298177"/>
            <a:ext cx="3211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Layers buildup</a:t>
            </a:r>
          </a:p>
        </p:txBody>
      </p:sp>
    </p:spTree>
    <p:extLst>
      <p:ext uri="{BB962C8B-B14F-4D97-AF65-F5344CB8AC3E}">
        <p14:creationId xmlns:p14="http://schemas.microsoft.com/office/powerpoint/2010/main" val="82604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17" y="247751"/>
            <a:ext cx="6536345" cy="533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 Vessel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3180" y="1104214"/>
            <a:ext cx="3788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400" dirty="0" smtClean="0"/>
              <a:t> Solve buckling instabilities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88718" y="2134675"/>
            <a:ext cx="265970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Inner cylinder sandwich: </a:t>
            </a:r>
          </a:p>
          <a:p>
            <a:pPr algn="ctr"/>
            <a:r>
              <a:rPr lang="en-US" dirty="0" smtClean="0"/>
              <a:t>2 C-fiber skins, 2-ply each, </a:t>
            </a:r>
          </a:p>
          <a:p>
            <a:pPr algn="ctr"/>
            <a:r>
              <a:rPr lang="en-US" b="1" dirty="0">
                <a:solidFill>
                  <a:srgbClr val="3366FF"/>
                </a:solidFill>
              </a:rPr>
              <a:t>HM </a:t>
            </a:r>
            <a:r>
              <a:rPr lang="en-US" b="1" dirty="0" smtClean="0">
                <a:solidFill>
                  <a:srgbClr val="3366FF"/>
                </a:solidFill>
              </a:rPr>
              <a:t>M30S 53 </a:t>
            </a:r>
            <a:r>
              <a:rPr lang="en-US" b="1" dirty="0">
                <a:solidFill>
                  <a:srgbClr val="3366FF"/>
                </a:solidFill>
              </a:rPr>
              <a:t>ET443 51%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endParaRPr lang="en-US" b="1" dirty="0">
              <a:solidFill>
                <a:srgbClr val="3366FF"/>
              </a:solidFill>
            </a:endParaRPr>
          </a:p>
          <a:p>
            <a:pPr algn="ctr"/>
            <a:r>
              <a:rPr lang="en-US" dirty="0" smtClean="0"/>
              <a:t>+ C-foam core, 5 mm total</a:t>
            </a:r>
          </a:p>
          <a:p>
            <a:pPr algn="ctr"/>
            <a:r>
              <a:rPr lang="en-US" b="1" dirty="0" err="1" smtClean="0">
                <a:solidFill>
                  <a:srgbClr val="3366FF"/>
                </a:solidFill>
              </a:rPr>
              <a:t>Grafoam</a:t>
            </a:r>
            <a:r>
              <a:rPr lang="en-US" b="1" dirty="0" smtClean="0">
                <a:solidFill>
                  <a:srgbClr val="3366FF"/>
                </a:solidFill>
              </a:rPr>
              <a:t>® FPA-10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b="1" dirty="0" smtClean="0">
                <a:solidFill>
                  <a:srgbClr val="008000"/>
                </a:solidFill>
              </a:rPr>
              <a:t>0.100 g/cm</a:t>
            </a:r>
            <a:r>
              <a:rPr lang="en-US" b="1" baseline="30000" dirty="0" smtClean="0">
                <a:solidFill>
                  <a:srgbClr val="008000"/>
                </a:solidFill>
              </a:rPr>
              <a:t>2</a:t>
            </a:r>
            <a:r>
              <a:rPr lang="en-US" b="1" dirty="0" smtClean="0">
                <a:solidFill>
                  <a:srgbClr val="008000"/>
                </a:solidFill>
              </a:rPr>
              <a:t> total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End plates:</a:t>
            </a:r>
            <a:r>
              <a:rPr lang="en-US" dirty="0" smtClean="0"/>
              <a:t> </a:t>
            </a:r>
            <a:r>
              <a:rPr lang="en-US" dirty="0"/>
              <a:t>4-ply </a:t>
            </a:r>
          </a:p>
          <a:p>
            <a:pPr algn="ctr"/>
            <a:r>
              <a:rPr lang="en-US" dirty="0" smtClean="0"/>
              <a:t>orthotropic </a:t>
            </a:r>
            <a:r>
              <a:rPr lang="en-US" dirty="0"/>
              <a:t>(0-90-90-0) </a:t>
            </a:r>
          </a:p>
          <a:p>
            <a:pPr algn="ctr"/>
            <a:r>
              <a:rPr lang="en-US" b="1" dirty="0">
                <a:solidFill>
                  <a:srgbClr val="3366FF"/>
                </a:solidFill>
              </a:rPr>
              <a:t>HM </a:t>
            </a:r>
            <a:r>
              <a:rPr lang="en-US" b="1" dirty="0" smtClean="0">
                <a:solidFill>
                  <a:srgbClr val="3366FF"/>
                </a:solidFill>
              </a:rPr>
              <a:t>M30S 53 </a:t>
            </a:r>
            <a:r>
              <a:rPr lang="en-US" b="1" dirty="0">
                <a:solidFill>
                  <a:srgbClr val="3366FF"/>
                </a:solidFill>
              </a:rPr>
              <a:t>ET443 51%</a:t>
            </a:r>
            <a:r>
              <a:rPr lang="en-US" dirty="0"/>
              <a:t>  </a:t>
            </a:r>
          </a:p>
          <a:p>
            <a:pPr algn="ctr"/>
            <a:r>
              <a:rPr lang="en-US" dirty="0"/>
              <a:t>60 </a:t>
            </a:r>
            <a:r>
              <a:rPr lang="en-US" dirty="0" err="1"/>
              <a:t>μm</a:t>
            </a:r>
            <a:r>
              <a:rPr lang="en-US" dirty="0"/>
              <a:t>/ply - 0.0053 g/cm</a:t>
            </a:r>
            <a:r>
              <a:rPr lang="en-US" baseline="30000" dirty="0"/>
              <a:t>2</a:t>
            </a:r>
            <a:r>
              <a:rPr lang="en-US" dirty="0"/>
              <a:t> </a:t>
            </a:r>
            <a:endParaRPr lang="en-US" dirty="0" smtClean="0"/>
          </a:p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b="1" dirty="0" smtClean="0">
                <a:solidFill>
                  <a:srgbClr val="008000"/>
                </a:solidFill>
              </a:rPr>
              <a:t>0.021 </a:t>
            </a:r>
            <a:r>
              <a:rPr lang="en-US" b="1" dirty="0">
                <a:solidFill>
                  <a:srgbClr val="008000"/>
                </a:solidFill>
              </a:rPr>
              <a:t>g/cm</a:t>
            </a:r>
            <a:r>
              <a:rPr lang="en-US" b="1" baseline="30000" dirty="0">
                <a:solidFill>
                  <a:srgbClr val="008000"/>
                </a:solidFill>
              </a:rPr>
              <a:t>2</a:t>
            </a:r>
            <a:r>
              <a:rPr lang="en-US" b="1" dirty="0">
                <a:solidFill>
                  <a:srgbClr val="008000"/>
                </a:solidFill>
              </a:rPr>
              <a:t> total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84305"/>
            <a:ext cx="4724400" cy="40735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67" y="2548463"/>
            <a:ext cx="1329604" cy="35094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67" y="1654106"/>
            <a:ext cx="1692400" cy="8298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3761" y="2026351"/>
            <a:ext cx="210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load multiplier = 2.4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1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0900"/>
            <a:ext cx="9144000" cy="51515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72676" y="298177"/>
            <a:ext cx="3211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Layers buildup</a:t>
            </a:r>
          </a:p>
        </p:txBody>
      </p:sp>
    </p:spTree>
    <p:extLst>
      <p:ext uri="{BB962C8B-B14F-4D97-AF65-F5344CB8AC3E}">
        <p14:creationId xmlns:p14="http://schemas.microsoft.com/office/powerpoint/2010/main" val="7270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51571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72676" y="298177"/>
            <a:ext cx="3211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Layers buildup</a:t>
            </a:r>
          </a:p>
        </p:txBody>
      </p:sp>
    </p:spTree>
    <p:extLst>
      <p:ext uri="{BB962C8B-B14F-4D97-AF65-F5344CB8AC3E}">
        <p14:creationId xmlns:p14="http://schemas.microsoft.com/office/powerpoint/2010/main" val="2640137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51571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72676" y="298177"/>
            <a:ext cx="3211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Layers buildup</a:t>
            </a:r>
          </a:p>
        </p:txBody>
      </p:sp>
    </p:spTree>
    <p:extLst>
      <p:ext uri="{BB962C8B-B14F-4D97-AF65-F5344CB8AC3E}">
        <p14:creationId xmlns:p14="http://schemas.microsoft.com/office/powerpoint/2010/main" val="160702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51571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72676" y="298177"/>
            <a:ext cx="3211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Layers buildup</a:t>
            </a:r>
          </a:p>
        </p:txBody>
      </p:sp>
    </p:spTree>
    <p:extLst>
      <p:ext uri="{BB962C8B-B14F-4D97-AF65-F5344CB8AC3E}">
        <p14:creationId xmlns:p14="http://schemas.microsoft.com/office/powerpoint/2010/main" val="162800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17" y="247751"/>
            <a:ext cx="6536345" cy="533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Prototype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34" y="821184"/>
            <a:ext cx="3625583" cy="27191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34" y="3602740"/>
            <a:ext cx="3625583" cy="2719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664" y="821182"/>
            <a:ext cx="3625587" cy="27191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24884" y="4161071"/>
            <a:ext cx="36106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Half way through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Scheduled to be completed</a:t>
            </a:r>
          </a:p>
          <a:p>
            <a:pPr algn="ctr"/>
            <a:r>
              <a:rPr lang="en-US" sz="2400" dirty="0" smtClean="0"/>
              <a:t>by end of summer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472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17" y="247751"/>
            <a:ext cx="6536345" cy="533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Wire Cage Materials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35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59" y="1380981"/>
            <a:ext cx="9144000" cy="480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8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570" y="737981"/>
            <a:ext cx="11380849" cy="59834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1919" y="609010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inner cylinder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346" y="860015"/>
            <a:ext cx="152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outer cylinder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1235" y="4751275"/>
            <a:ext cx="1236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end-plate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membrane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4606" y="2250330"/>
            <a:ext cx="751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spoke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4322" y="3097888"/>
            <a:ext cx="67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stays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45755" y="2028597"/>
            <a:ext cx="1225845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45755" y="5924152"/>
            <a:ext cx="1225845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1860684" y="2039294"/>
            <a:ext cx="2" cy="3884858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69835" y="3571120"/>
            <a:ext cx="78169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active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area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1973" y="1529310"/>
            <a:ext cx="1184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2220 Kg</a:t>
            </a:r>
          </a:p>
          <a:p>
            <a:pPr algn="ctr"/>
            <a:r>
              <a:rPr lang="en-US" sz="2400" dirty="0" smtClean="0"/>
              <a:t>24+24</a:t>
            </a:r>
            <a:endParaRPr lang="en-US" sz="2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221973" y="1971545"/>
            <a:ext cx="118494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90916" y="1699530"/>
            <a:ext cx="195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50 Kg/spoke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226178" y="2532301"/>
            <a:ext cx="1782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 1.7 Kg/cm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226178" y="3755786"/>
            <a:ext cx="1902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load on stays: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26178" y="864275"/>
            <a:ext cx="2130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load on spokes: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230861" y="4588026"/>
            <a:ext cx="1368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50 Kg/8 =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6640648" y="4424033"/>
            <a:ext cx="1736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6.25 Kg/</a:t>
            </a:r>
            <a:r>
              <a:rPr lang="en-US" sz="2400" dirty="0" smtClean="0"/>
              <a:t>stay</a:t>
            </a:r>
          </a:p>
          <a:p>
            <a:pPr algn="ctr"/>
            <a:r>
              <a:rPr lang="en-US" sz="2400" dirty="0" err="1" smtClean="0"/>
              <a:t>cos</a:t>
            </a:r>
            <a:r>
              <a:rPr lang="en-US" sz="2400" dirty="0" smtClean="0"/>
              <a:t>(64°)</a:t>
            </a:r>
            <a:endParaRPr lang="en-US" sz="2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6732889" y="4872330"/>
            <a:ext cx="164413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226178" y="5397606"/>
            <a:ext cx="2072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 14.3 Kg/stay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17" y="247751"/>
            <a:ext cx="6536345" cy="533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Wire Cage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27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37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72676" y="298177"/>
            <a:ext cx="16494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Spokes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80687"/>
            <a:ext cx="6436514" cy="3384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158050" y="2978017"/>
            <a:ext cx="5901431" cy="96673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086756" y="1074047"/>
            <a:ext cx="698182" cy="1093972"/>
            <a:chOff x="3894673" y="1451589"/>
            <a:chExt cx="1058336" cy="1749753"/>
          </a:xfrm>
        </p:grpSpPr>
        <p:sp>
          <p:nvSpPr>
            <p:cNvPr id="11" name="Rectangle 10"/>
            <p:cNvSpPr/>
            <p:nvPr/>
          </p:nvSpPr>
          <p:spPr>
            <a:xfrm>
              <a:off x="4241806" y="1451589"/>
              <a:ext cx="355600" cy="6942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54510" y="2507075"/>
              <a:ext cx="355600" cy="6942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6200000">
              <a:off x="4246041" y="1804503"/>
              <a:ext cx="355600" cy="105833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96480" y="1571284"/>
            <a:ext cx="509105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3x5 mm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unidirectional C-fiber</a:t>
            </a:r>
          </a:p>
          <a:p>
            <a:endParaRPr lang="en-US" sz="2400" dirty="0"/>
          </a:p>
          <a:p>
            <a:r>
              <a:rPr lang="en-US" sz="2400" dirty="0" smtClean="0"/>
              <a:t>max displacement &lt; 6 mm under 500 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789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17" y="247751"/>
            <a:ext cx="6536345" cy="533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Spacers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38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854484"/>
            <a:ext cx="7547466" cy="5333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66322" y="1401528"/>
            <a:ext cx="19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polycarbonate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861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1" name="Straight Connector 160"/>
          <p:cNvCxnSpPr/>
          <p:nvPr/>
        </p:nvCxnSpPr>
        <p:spPr>
          <a:xfrm flipH="1" flipV="1">
            <a:off x="6970940" y="3725797"/>
            <a:ext cx="187024" cy="51639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 flipV="1">
            <a:off x="6375095" y="3725797"/>
            <a:ext cx="187024" cy="51639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 flipV="1">
            <a:off x="5758291" y="3722813"/>
            <a:ext cx="187024" cy="51639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 flipV="1">
            <a:off x="5144312" y="3725797"/>
            <a:ext cx="187024" cy="51639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H="1" flipV="1">
            <a:off x="3716067" y="3722512"/>
            <a:ext cx="187024" cy="51639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H="1" flipV="1">
            <a:off x="3110308" y="3725797"/>
            <a:ext cx="187024" cy="51639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 flipV="1">
            <a:off x="2503920" y="3725797"/>
            <a:ext cx="187024" cy="51639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H="1" flipV="1">
            <a:off x="1892541" y="3725797"/>
            <a:ext cx="187024" cy="51639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17" y="247751"/>
            <a:ext cx="6536345" cy="533738"/>
          </a:xfrm>
        </p:spPr>
        <p:txBody>
          <a:bodyPr>
            <a:normAutofit fontScale="90000"/>
          </a:bodyPr>
          <a:lstStyle/>
          <a:p>
            <a:r>
              <a:rPr lang="en-US" dirty="0"/>
              <a:t>F</a:t>
            </a:r>
            <a:r>
              <a:rPr lang="en-US" dirty="0" smtClean="0"/>
              <a:t>ield wire boards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39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44970" y="1907758"/>
            <a:ext cx="202066" cy="25058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47559" y="2158346"/>
            <a:ext cx="2196856" cy="984451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47015" y="1907758"/>
            <a:ext cx="202066" cy="25058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53213" y="1907758"/>
            <a:ext cx="202066" cy="25058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340817" y="1907760"/>
            <a:ext cx="202066" cy="25058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809731" y="1979357"/>
            <a:ext cx="67357" cy="8352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405576" y="1979357"/>
            <a:ext cx="67357" cy="8352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19547" y="1979357"/>
            <a:ext cx="67357" cy="8352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635454" y="1979357"/>
            <a:ext cx="67357" cy="8352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845502" y="1499064"/>
            <a:ext cx="187024" cy="51639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441347" y="1499064"/>
            <a:ext cx="187024" cy="51639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058151" y="1496080"/>
            <a:ext cx="187024" cy="51639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672130" y="1499064"/>
            <a:ext cx="187024" cy="51639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079361" y="2272455"/>
            <a:ext cx="0" cy="756865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840320" y="2289081"/>
            <a:ext cx="239039" cy="0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845502" y="2015456"/>
            <a:ext cx="0" cy="290559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2" idx="6"/>
          </p:cNvCxnSpPr>
          <p:nvPr/>
        </p:nvCxnSpPr>
        <p:spPr>
          <a:xfrm>
            <a:off x="1968769" y="3029752"/>
            <a:ext cx="1975646" cy="428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441347" y="2015456"/>
            <a:ext cx="0" cy="1013864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058151" y="2015456"/>
            <a:ext cx="0" cy="1013864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72130" y="2015456"/>
            <a:ext cx="0" cy="1013864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1847090" y="2967105"/>
            <a:ext cx="121679" cy="125294"/>
          </a:xfrm>
          <a:prstGeom prst="ellipse">
            <a:avLst/>
          </a:prstGeom>
          <a:solidFill>
            <a:srgbClr val="FF6600">
              <a:alpha val="49000"/>
            </a:srgbClr>
          </a:solidFill>
          <a:ln>
            <a:solidFill>
              <a:srgbClr val="FF6600">
                <a:alpha val="49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13813" y="2155364"/>
            <a:ext cx="2316032" cy="984451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15347" y="1907760"/>
            <a:ext cx="202066" cy="25058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209149" y="1904776"/>
            <a:ext cx="202066" cy="25058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602951" y="1904776"/>
            <a:ext cx="202066" cy="25058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996753" y="1907760"/>
            <a:ext cx="202066" cy="25058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64104" y="1979357"/>
            <a:ext cx="67357" cy="8352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72926" y="1979357"/>
            <a:ext cx="67357" cy="8352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76489" y="1979357"/>
            <a:ext cx="67357" cy="8352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887877" y="1979357"/>
            <a:ext cx="67357" cy="8352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100375" y="1495779"/>
            <a:ext cx="187024" cy="51639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706134" y="1499064"/>
            <a:ext cx="187024" cy="51639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312522" y="1499064"/>
            <a:ext cx="187024" cy="51639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923901" y="1499064"/>
            <a:ext cx="187024" cy="516392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100375" y="2015456"/>
            <a:ext cx="0" cy="1013864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706134" y="2015456"/>
            <a:ext cx="0" cy="1013864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312522" y="2015456"/>
            <a:ext cx="0" cy="1013864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923901" y="2015456"/>
            <a:ext cx="0" cy="1013864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51" idx="2"/>
          </p:cNvCxnSpPr>
          <p:nvPr/>
        </p:nvCxnSpPr>
        <p:spPr>
          <a:xfrm>
            <a:off x="4932040" y="3029320"/>
            <a:ext cx="2104911" cy="0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7036951" y="2966673"/>
            <a:ext cx="121679" cy="125294"/>
          </a:xfrm>
          <a:prstGeom prst="ellipse">
            <a:avLst/>
          </a:prstGeom>
          <a:solidFill>
            <a:srgbClr val="FF6600">
              <a:alpha val="49000"/>
            </a:srgbClr>
          </a:solidFill>
          <a:ln>
            <a:solidFill>
              <a:srgbClr val="FF6600">
                <a:alpha val="49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524765" y="1904776"/>
            <a:ext cx="217614" cy="4892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532539" y="2648564"/>
            <a:ext cx="217614" cy="4892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 rot="16200000">
            <a:off x="1510870" y="2202538"/>
            <a:ext cx="250586" cy="6476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014491" y="1909767"/>
            <a:ext cx="647661" cy="1233030"/>
            <a:chOff x="7043200" y="1909767"/>
            <a:chExt cx="647661" cy="1233030"/>
          </a:xfrm>
        </p:grpSpPr>
        <p:sp>
          <p:nvSpPr>
            <p:cNvPr id="148" name="Rectangle 147"/>
            <p:cNvSpPr/>
            <p:nvPr/>
          </p:nvSpPr>
          <p:spPr>
            <a:xfrm>
              <a:off x="7255633" y="1909767"/>
              <a:ext cx="217614" cy="48924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7263407" y="2653555"/>
              <a:ext cx="217614" cy="48924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 rot="16200000">
              <a:off x="7241738" y="2207530"/>
              <a:ext cx="250586" cy="64766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Rectangle 151"/>
          <p:cNvSpPr/>
          <p:nvPr/>
        </p:nvSpPr>
        <p:spPr>
          <a:xfrm flipH="1">
            <a:off x="7063487" y="4134491"/>
            <a:ext cx="202066" cy="25058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 flipH="1">
            <a:off x="5066108" y="4385079"/>
            <a:ext cx="2196856" cy="984451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 flipH="1">
            <a:off x="5861442" y="4134491"/>
            <a:ext cx="202066" cy="25058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 flipH="1">
            <a:off x="5255244" y="4134491"/>
            <a:ext cx="202066" cy="25058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 flipH="1">
            <a:off x="6467640" y="4134493"/>
            <a:ext cx="202066" cy="25058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 flipH="1">
            <a:off x="7133435" y="4206090"/>
            <a:ext cx="67357" cy="83528"/>
          </a:xfrm>
          <a:prstGeom prst="ellipse">
            <a:avLst/>
          </a:prstGeom>
          <a:solidFill>
            <a:srgbClr val="FF6600">
              <a:alpha val="49000"/>
            </a:srgbClr>
          </a:solidFill>
          <a:ln>
            <a:solidFill>
              <a:srgbClr val="FF6600">
                <a:alpha val="49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 flipH="1">
            <a:off x="6537590" y="4206090"/>
            <a:ext cx="67357" cy="83528"/>
          </a:xfrm>
          <a:prstGeom prst="ellipse">
            <a:avLst/>
          </a:prstGeom>
          <a:solidFill>
            <a:srgbClr val="FF6600">
              <a:alpha val="49000"/>
            </a:srgbClr>
          </a:solidFill>
          <a:ln>
            <a:solidFill>
              <a:srgbClr val="FF6600">
                <a:alpha val="49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 flipH="1">
            <a:off x="5923619" y="4206090"/>
            <a:ext cx="67357" cy="83528"/>
          </a:xfrm>
          <a:prstGeom prst="ellipse">
            <a:avLst/>
          </a:prstGeom>
          <a:solidFill>
            <a:srgbClr val="FF6600">
              <a:alpha val="49000"/>
            </a:srgbClr>
          </a:solidFill>
          <a:ln>
            <a:solidFill>
              <a:srgbClr val="FF6600">
                <a:alpha val="49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 flipH="1">
            <a:off x="5307712" y="4206090"/>
            <a:ext cx="67357" cy="83528"/>
          </a:xfrm>
          <a:prstGeom prst="ellipse">
            <a:avLst/>
          </a:prstGeom>
          <a:solidFill>
            <a:srgbClr val="FF6600">
              <a:alpha val="49000"/>
            </a:srgbClr>
          </a:solidFill>
          <a:ln>
            <a:solidFill>
              <a:srgbClr val="FF6600">
                <a:alpha val="49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/>
          <p:nvPr/>
        </p:nvCxnSpPr>
        <p:spPr>
          <a:xfrm flipH="1">
            <a:off x="6931162" y="4499188"/>
            <a:ext cx="0" cy="756865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6931164" y="4515814"/>
            <a:ext cx="239039" cy="0"/>
          </a:xfrm>
          <a:prstGeom prst="line">
            <a:avLst/>
          </a:prstGeom>
          <a:ln w="3810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>
            <a:off x="7165021" y="4242189"/>
            <a:ext cx="0" cy="290559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72" idx="2"/>
          </p:cNvCxnSpPr>
          <p:nvPr/>
        </p:nvCxnSpPr>
        <p:spPr>
          <a:xfrm flipH="1">
            <a:off x="5066108" y="5256485"/>
            <a:ext cx="2097325" cy="428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>
            <a:off x="6569176" y="4242189"/>
            <a:ext cx="0" cy="1013864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H="1">
            <a:off x="5952372" y="4242189"/>
            <a:ext cx="0" cy="1013864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H="1">
            <a:off x="5338393" y="4242189"/>
            <a:ext cx="0" cy="1013864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Oval 171"/>
          <p:cNvSpPr/>
          <p:nvPr/>
        </p:nvSpPr>
        <p:spPr>
          <a:xfrm flipH="1">
            <a:off x="7041754" y="5193838"/>
            <a:ext cx="121679" cy="125294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 flipH="1">
            <a:off x="1780678" y="4382097"/>
            <a:ext cx="2316032" cy="984451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 flipH="1">
            <a:off x="1993110" y="4134493"/>
            <a:ext cx="202066" cy="25058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 flipH="1">
            <a:off x="2599308" y="4131509"/>
            <a:ext cx="202066" cy="25058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 flipH="1">
            <a:off x="3205506" y="4131509"/>
            <a:ext cx="202066" cy="25058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 flipH="1">
            <a:off x="3811704" y="4134493"/>
            <a:ext cx="202066" cy="25058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 flipH="1">
            <a:off x="3879062" y="4206090"/>
            <a:ext cx="67357" cy="83528"/>
          </a:xfrm>
          <a:prstGeom prst="ellipse">
            <a:avLst/>
          </a:prstGeom>
          <a:solidFill>
            <a:srgbClr val="FF6600">
              <a:alpha val="49000"/>
            </a:srgbClr>
          </a:solidFill>
          <a:ln>
            <a:solidFill>
              <a:srgbClr val="FF6600">
                <a:alpha val="49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 flipH="1">
            <a:off x="3270240" y="4206090"/>
            <a:ext cx="67357" cy="83528"/>
          </a:xfrm>
          <a:prstGeom prst="ellipse">
            <a:avLst/>
          </a:prstGeom>
          <a:solidFill>
            <a:srgbClr val="FF6600">
              <a:alpha val="49000"/>
            </a:srgbClr>
          </a:solidFill>
          <a:ln>
            <a:solidFill>
              <a:srgbClr val="FF6600">
                <a:alpha val="49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 flipH="1">
            <a:off x="2666677" y="4206090"/>
            <a:ext cx="67357" cy="83528"/>
          </a:xfrm>
          <a:prstGeom prst="ellipse">
            <a:avLst/>
          </a:prstGeom>
          <a:solidFill>
            <a:srgbClr val="FF6600">
              <a:alpha val="49000"/>
            </a:srgbClr>
          </a:solidFill>
          <a:ln>
            <a:solidFill>
              <a:srgbClr val="FF6600">
                <a:alpha val="49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 flipH="1">
            <a:off x="2055289" y="4206090"/>
            <a:ext cx="67357" cy="83528"/>
          </a:xfrm>
          <a:prstGeom prst="ellipse">
            <a:avLst/>
          </a:prstGeom>
          <a:solidFill>
            <a:srgbClr val="FF6600">
              <a:alpha val="49000"/>
            </a:srgbClr>
          </a:solidFill>
          <a:ln>
            <a:solidFill>
              <a:srgbClr val="FF6600">
                <a:alpha val="49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6" name="Straight Connector 185"/>
          <p:cNvCxnSpPr/>
          <p:nvPr/>
        </p:nvCxnSpPr>
        <p:spPr>
          <a:xfrm flipH="1">
            <a:off x="3910148" y="4242189"/>
            <a:ext cx="0" cy="1013864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H="1">
            <a:off x="3304389" y="4242189"/>
            <a:ext cx="0" cy="1013864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H="1">
            <a:off x="2698001" y="4242189"/>
            <a:ext cx="0" cy="1013864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>
            <a:off x="2086622" y="4242189"/>
            <a:ext cx="0" cy="1013864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endCxn id="191" idx="2"/>
          </p:cNvCxnSpPr>
          <p:nvPr/>
        </p:nvCxnSpPr>
        <p:spPr>
          <a:xfrm flipH="1" flipV="1">
            <a:off x="1973572" y="5256053"/>
            <a:ext cx="2123367" cy="430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Oval 190"/>
          <p:cNvSpPr/>
          <p:nvPr/>
        </p:nvSpPr>
        <p:spPr>
          <a:xfrm flipH="1">
            <a:off x="1851893" y="5193406"/>
            <a:ext cx="121679" cy="125294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 flipH="1">
            <a:off x="7268144" y="4131509"/>
            <a:ext cx="217614" cy="4892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 flipH="1">
            <a:off x="7260370" y="4875297"/>
            <a:ext cx="217614" cy="4892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 rot="5400000" flipH="1">
            <a:off x="7249067" y="4429271"/>
            <a:ext cx="250586" cy="6476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5" name="Group 194"/>
          <p:cNvGrpSpPr/>
          <p:nvPr/>
        </p:nvGrpSpPr>
        <p:grpSpPr>
          <a:xfrm flipH="1">
            <a:off x="1348371" y="4136500"/>
            <a:ext cx="647661" cy="1233030"/>
            <a:chOff x="7043200" y="1909767"/>
            <a:chExt cx="647661" cy="1233030"/>
          </a:xfrm>
        </p:grpSpPr>
        <p:sp>
          <p:nvSpPr>
            <p:cNvPr id="196" name="Rectangle 195"/>
            <p:cNvSpPr/>
            <p:nvPr/>
          </p:nvSpPr>
          <p:spPr>
            <a:xfrm>
              <a:off x="7255633" y="1909767"/>
              <a:ext cx="217614" cy="48924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7263407" y="2653555"/>
              <a:ext cx="217614" cy="48924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 rot="16200000">
              <a:off x="7241738" y="2207530"/>
              <a:ext cx="250586" cy="64766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0" name="Straight Connector 199"/>
          <p:cNvCxnSpPr/>
          <p:nvPr/>
        </p:nvCxnSpPr>
        <p:spPr>
          <a:xfrm>
            <a:off x="4096710" y="5364539"/>
            <a:ext cx="96939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4094706" y="4399192"/>
            <a:ext cx="96939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3965731" y="3153580"/>
            <a:ext cx="96939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3903642" y="2172459"/>
            <a:ext cx="96939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84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647" y="616437"/>
            <a:ext cx="7764526" cy="4082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17" y="247751"/>
            <a:ext cx="6536345" cy="533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 Vessel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5985" y="3646977"/>
            <a:ext cx="2395478" cy="3389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027390" y="3645429"/>
            <a:ext cx="2398571" cy="3389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8676" y="4345870"/>
            <a:ext cx="118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inner joint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0551" y="5807674"/>
            <a:ext cx="120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outer joint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8874" y="602326"/>
            <a:ext cx="792114" cy="3538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ent Arrow 14"/>
          <p:cNvSpPr/>
          <p:nvPr/>
        </p:nvSpPr>
        <p:spPr>
          <a:xfrm flipH="1">
            <a:off x="6378222" y="1989667"/>
            <a:ext cx="1202766" cy="2154523"/>
          </a:xfrm>
          <a:prstGeom prst="bentArrow">
            <a:avLst>
              <a:gd name="adj1" fmla="val 4884"/>
              <a:gd name="adj2" fmla="val 29292"/>
              <a:gd name="adj3" fmla="val 25000"/>
              <a:gd name="adj4" fmla="val 75000"/>
            </a:avLst>
          </a:prstGeom>
          <a:solidFill>
            <a:srgbClr val="FF66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>
            <a:off x="1478845" y="1986572"/>
            <a:ext cx="1202766" cy="2154523"/>
          </a:xfrm>
          <a:prstGeom prst="bentArrow">
            <a:avLst>
              <a:gd name="adj1" fmla="val 4884"/>
              <a:gd name="adj2" fmla="val 29292"/>
              <a:gd name="adj3" fmla="val 25000"/>
              <a:gd name="adj4" fmla="val 75000"/>
            </a:avLst>
          </a:prstGeom>
          <a:solidFill>
            <a:srgbClr val="FF66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2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7751"/>
            <a:ext cx="9144000" cy="533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Sense/Field wires board (signal side)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7999" y="6173787"/>
            <a:ext cx="2895600" cy="365125"/>
          </a:xfrm>
        </p:spPr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40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78085" y="2000646"/>
            <a:ext cx="3017851" cy="282157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206340" y="2071257"/>
            <a:ext cx="82577" cy="8501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936828" y="2071257"/>
            <a:ext cx="82577" cy="8501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689538" y="2071257"/>
            <a:ext cx="82577" cy="8501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444619" y="2071257"/>
            <a:ext cx="82577" cy="8501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250195" y="1582399"/>
            <a:ext cx="229286" cy="52560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1980682" y="1582399"/>
            <a:ext cx="229286" cy="52560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2736864" y="1579362"/>
            <a:ext cx="229286" cy="52560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489583" y="1582399"/>
            <a:ext cx="229286" cy="52560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243843" y="2386505"/>
            <a:ext cx="261495" cy="0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250195" y="2108000"/>
            <a:ext cx="0" cy="278505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535503" y="4721898"/>
            <a:ext cx="2460433" cy="0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73" idx="4"/>
          </p:cNvCxnSpPr>
          <p:nvPr/>
        </p:nvCxnSpPr>
        <p:spPr>
          <a:xfrm flipH="1">
            <a:off x="1976192" y="2156275"/>
            <a:ext cx="1926" cy="1179846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74" idx="4"/>
            <a:endCxn id="177" idx="3"/>
          </p:cNvCxnSpPr>
          <p:nvPr/>
        </p:nvCxnSpPr>
        <p:spPr>
          <a:xfrm flipH="1">
            <a:off x="2728992" y="2156275"/>
            <a:ext cx="1834" cy="1536841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489583" y="2108000"/>
            <a:ext cx="0" cy="1581228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505338" y="2386505"/>
            <a:ext cx="12198" cy="1135766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endCxn id="176" idx="1"/>
          </p:cNvCxnSpPr>
          <p:nvPr/>
        </p:nvCxnSpPr>
        <p:spPr>
          <a:xfrm>
            <a:off x="2652257" y="4102007"/>
            <a:ext cx="76730" cy="423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3058516" y="4642953"/>
            <a:ext cx="937420" cy="0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endCxn id="173" idx="1"/>
          </p:cNvCxnSpPr>
          <p:nvPr/>
        </p:nvCxnSpPr>
        <p:spPr>
          <a:xfrm>
            <a:off x="2720992" y="4093059"/>
            <a:ext cx="765329" cy="3157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107" idx="3"/>
          </p:cNvCxnSpPr>
          <p:nvPr/>
        </p:nvCxnSpPr>
        <p:spPr>
          <a:xfrm flipH="1">
            <a:off x="1250195" y="3522271"/>
            <a:ext cx="1186" cy="167382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554732" y="4102007"/>
            <a:ext cx="0" cy="619891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3" idx="1"/>
          </p:cNvCxnSpPr>
          <p:nvPr/>
        </p:nvCxnSpPr>
        <p:spPr>
          <a:xfrm flipV="1">
            <a:off x="1251381" y="4096357"/>
            <a:ext cx="685447" cy="2610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 rot="5400000" flipH="1">
            <a:off x="1046512" y="3789288"/>
            <a:ext cx="409738" cy="20961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 rot="5400000" flipH="1">
            <a:off x="1233793" y="3995626"/>
            <a:ext cx="32792" cy="173889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 rot="5400000" flipH="1">
            <a:off x="1233798" y="3619104"/>
            <a:ext cx="32792" cy="173889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/>
          <p:nvPr/>
        </p:nvCxnSpPr>
        <p:spPr>
          <a:xfrm>
            <a:off x="3077829" y="4102430"/>
            <a:ext cx="0" cy="540523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 rot="5400000" flipH="1">
            <a:off x="2525309" y="3792751"/>
            <a:ext cx="409738" cy="20961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 rot="5400000" flipH="1">
            <a:off x="2712590" y="3999089"/>
            <a:ext cx="32792" cy="173889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 rot="5400000" flipH="1">
            <a:off x="2712596" y="3622567"/>
            <a:ext cx="32792" cy="173889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0" name="Straight Connector 179"/>
          <p:cNvCxnSpPr/>
          <p:nvPr/>
        </p:nvCxnSpPr>
        <p:spPr>
          <a:xfrm flipV="1">
            <a:off x="1263579" y="3522271"/>
            <a:ext cx="253957" cy="2612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946151" y="1986535"/>
            <a:ext cx="3126700" cy="282187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266012" y="2071564"/>
            <a:ext cx="82577" cy="8501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012408" y="2071564"/>
            <a:ext cx="82577" cy="8501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752357" y="2071564"/>
            <a:ext cx="82577" cy="8501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501900" y="2071564"/>
            <a:ext cx="82577" cy="8501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5310478" y="1579362"/>
            <a:ext cx="229286" cy="52560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6053121" y="1582706"/>
            <a:ext cx="229286" cy="52560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6796532" y="1582706"/>
            <a:ext cx="229286" cy="52560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7546064" y="1582706"/>
            <a:ext cx="229286" cy="52560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69" idx="6"/>
          </p:cNvCxnSpPr>
          <p:nvPr/>
        </p:nvCxnSpPr>
        <p:spPr>
          <a:xfrm>
            <a:off x="5310478" y="2108307"/>
            <a:ext cx="38111" cy="5766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6038671" y="2156582"/>
            <a:ext cx="14450" cy="1185319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796532" y="2108307"/>
            <a:ext cx="0" cy="1581228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endCxn id="199" idx="3"/>
          </p:cNvCxnSpPr>
          <p:nvPr/>
        </p:nvCxnSpPr>
        <p:spPr>
          <a:xfrm flipH="1">
            <a:off x="7544292" y="2108307"/>
            <a:ext cx="1772" cy="1237058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69" idx="0"/>
            <a:endCxn id="203" idx="3"/>
          </p:cNvCxnSpPr>
          <p:nvPr/>
        </p:nvCxnSpPr>
        <p:spPr>
          <a:xfrm flipH="1">
            <a:off x="5306976" y="2071564"/>
            <a:ext cx="325" cy="1623870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7121906" y="4107787"/>
            <a:ext cx="0" cy="596800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201" idx="1"/>
          </p:cNvCxnSpPr>
          <p:nvPr/>
        </p:nvCxnSpPr>
        <p:spPr>
          <a:xfrm flipV="1">
            <a:off x="5308162" y="4102138"/>
            <a:ext cx="685447" cy="2610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Rectangle 200"/>
          <p:cNvSpPr/>
          <p:nvPr/>
        </p:nvSpPr>
        <p:spPr>
          <a:xfrm rot="5400000" flipH="1">
            <a:off x="5103293" y="3795069"/>
            <a:ext cx="409738" cy="20961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 rot="5400000" flipH="1">
            <a:off x="5290574" y="4001407"/>
            <a:ext cx="32792" cy="173889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 rot="5400000" flipH="1">
            <a:off x="5290580" y="3624885"/>
            <a:ext cx="32792" cy="173889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Straight Connector 190"/>
          <p:cNvCxnSpPr/>
          <p:nvPr/>
        </p:nvCxnSpPr>
        <p:spPr>
          <a:xfrm>
            <a:off x="5604918" y="4108211"/>
            <a:ext cx="0" cy="528616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6780735" y="4099790"/>
            <a:ext cx="765329" cy="3157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 rot="5400000" flipH="1">
            <a:off x="7163830" y="3513826"/>
            <a:ext cx="760924" cy="424001"/>
          </a:xfrm>
          <a:prstGeom prst="rect">
            <a:avLst/>
          </a:prstGeom>
          <a:solidFill>
            <a:srgbClr val="800000"/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 rot="5400000" flipH="1">
            <a:off x="7501918" y="3175737"/>
            <a:ext cx="84747" cy="424001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 rot="5400000" flipH="1">
            <a:off x="7500729" y="3847622"/>
            <a:ext cx="84747" cy="424001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 rot="5400000" flipH="1">
            <a:off x="6582091" y="3798532"/>
            <a:ext cx="409738" cy="20961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 rot="5400000" flipH="1">
            <a:off x="6769372" y="4004870"/>
            <a:ext cx="32792" cy="173889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 rot="5400000" flipH="1">
            <a:off x="6769377" y="3628348"/>
            <a:ext cx="32792" cy="173889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3" name="Straight Connector 212"/>
          <p:cNvCxnSpPr/>
          <p:nvPr/>
        </p:nvCxnSpPr>
        <p:spPr>
          <a:xfrm flipV="1">
            <a:off x="4946151" y="4704587"/>
            <a:ext cx="2208482" cy="12502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4946151" y="4636827"/>
            <a:ext cx="687748" cy="0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823396" y="2000646"/>
            <a:ext cx="1258363" cy="139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3870810" y="4808272"/>
            <a:ext cx="1258363" cy="139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56280" y="4981223"/>
            <a:ext cx="2140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signal connector or</a:t>
            </a:r>
          </a:p>
          <a:p>
            <a:pPr algn="ctr"/>
            <a:r>
              <a:rPr lang="en-US" dirty="0" smtClean="0"/>
              <a:t>soldered signal cable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943969" y="3578609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16</a:t>
            </a:r>
          </a:p>
          <a:p>
            <a:pPr algn="ctr"/>
            <a:r>
              <a:rPr lang="en-US" dirty="0" smtClean="0"/>
              <a:t>channels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23711" y="2233905"/>
            <a:ext cx="6813250" cy="778353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56981" y="1998383"/>
            <a:ext cx="266787" cy="4979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56981" y="2757478"/>
            <a:ext cx="266787" cy="4979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rot="16200000">
            <a:off x="866024" y="2226871"/>
            <a:ext cx="255056" cy="7940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7936961" y="1986535"/>
            <a:ext cx="266787" cy="4979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936961" y="2745630"/>
            <a:ext cx="266787" cy="4979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 rot="16200000">
            <a:off x="7946004" y="2215023"/>
            <a:ext cx="255056" cy="7940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107" idx="3"/>
          </p:cNvCxnSpPr>
          <p:nvPr/>
        </p:nvCxnSpPr>
        <p:spPr>
          <a:xfrm>
            <a:off x="1250194" y="3689653"/>
            <a:ext cx="2745742" cy="0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932040" y="3678523"/>
            <a:ext cx="1864492" cy="0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5400000" flipH="1">
            <a:off x="1588723" y="3504583"/>
            <a:ext cx="760924" cy="424001"/>
          </a:xfrm>
          <a:prstGeom prst="rect">
            <a:avLst/>
          </a:prstGeom>
          <a:solidFill>
            <a:srgbClr val="800000"/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 flipH="1">
            <a:off x="1926812" y="3166494"/>
            <a:ext cx="84747" cy="424001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 rot="5400000" flipH="1">
            <a:off x="1925622" y="3838379"/>
            <a:ext cx="84747" cy="424001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 rot="5400000" flipH="1">
            <a:off x="3107048" y="3508046"/>
            <a:ext cx="760924" cy="424001"/>
          </a:xfrm>
          <a:prstGeom prst="rect">
            <a:avLst/>
          </a:prstGeom>
          <a:solidFill>
            <a:srgbClr val="800000"/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 rot="5400000" flipH="1">
            <a:off x="3445137" y="3169957"/>
            <a:ext cx="84747" cy="424001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 rot="5400000" flipH="1">
            <a:off x="3443947" y="3841842"/>
            <a:ext cx="84747" cy="424001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 rot="5400000" flipH="1">
            <a:off x="5677266" y="3510363"/>
            <a:ext cx="760924" cy="424001"/>
          </a:xfrm>
          <a:prstGeom prst="rect">
            <a:avLst/>
          </a:prstGeom>
          <a:solidFill>
            <a:srgbClr val="800000"/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 rot="5400000" flipH="1">
            <a:off x="6015355" y="3172274"/>
            <a:ext cx="84747" cy="424001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 rot="5400000" flipH="1">
            <a:off x="6014165" y="3844159"/>
            <a:ext cx="84747" cy="424001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1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7751"/>
            <a:ext cx="9144000" cy="533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Sense/Field wires board (HV side)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7999" y="6173787"/>
            <a:ext cx="2895600" cy="365125"/>
          </a:xfrm>
        </p:spPr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41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80149" y="2000646"/>
            <a:ext cx="3001189" cy="282157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206340" y="2071257"/>
            <a:ext cx="82577" cy="8501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936828" y="2071257"/>
            <a:ext cx="82577" cy="8501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689538" y="2071257"/>
            <a:ext cx="82577" cy="8501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444619" y="2071257"/>
            <a:ext cx="82577" cy="8501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250195" y="1582399"/>
            <a:ext cx="229286" cy="52560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1980682" y="1582399"/>
            <a:ext cx="229286" cy="52560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2736864" y="1579362"/>
            <a:ext cx="229286" cy="52560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489583" y="1582399"/>
            <a:ext cx="229286" cy="52560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243843" y="2386505"/>
            <a:ext cx="261495" cy="0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250195" y="2108000"/>
            <a:ext cx="0" cy="278505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995168" y="4704587"/>
            <a:ext cx="2000768" cy="17311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73" idx="4"/>
          </p:cNvCxnSpPr>
          <p:nvPr/>
        </p:nvCxnSpPr>
        <p:spPr>
          <a:xfrm flipH="1">
            <a:off x="1976192" y="2156275"/>
            <a:ext cx="1926" cy="1179846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74" idx="4"/>
          </p:cNvCxnSpPr>
          <p:nvPr/>
        </p:nvCxnSpPr>
        <p:spPr>
          <a:xfrm flipH="1">
            <a:off x="2728992" y="2156275"/>
            <a:ext cx="1834" cy="1536841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489583" y="2108000"/>
            <a:ext cx="0" cy="1581228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505338" y="2386505"/>
            <a:ext cx="30165" cy="625753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931553" y="1986535"/>
            <a:ext cx="3139516" cy="282187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266012" y="2071564"/>
            <a:ext cx="82577" cy="8501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012408" y="2071564"/>
            <a:ext cx="82577" cy="8501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752357" y="2071564"/>
            <a:ext cx="82577" cy="8501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501900" y="2071564"/>
            <a:ext cx="82577" cy="8501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5310478" y="1579362"/>
            <a:ext cx="229286" cy="52560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6053121" y="1582706"/>
            <a:ext cx="229286" cy="52560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6796532" y="1582706"/>
            <a:ext cx="229286" cy="52560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7546064" y="1582706"/>
            <a:ext cx="229286" cy="52560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69" idx="6"/>
          </p:cNvCxnSpPr>
          <p:nvPr/>
        </p:nvCxnSpPr>
        <p:spPr>
          <a:xfrm>
            <a:off x="5310478" y="2108307"/>
            <a:ext cx="38111" cy="5766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6038671" y="2156582"/>
            <a:ext cx="14450" cy="1185319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193" idx="1"/>
          </p:cNvCxnSpPr>
          <p:nvPr/>
        </p:nvCxnSpPr>
        <p:spPr>
          <a:xfrm flipH="1">
            <a:off x="6787501" y="2099841"/>
            <a:ext cx="9031" cy="1800030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7544292" y="2108307"/>
            <a:ext cx="1772" cy="1237058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69" idx="0"/>
          </p:cNvCxnSpPr>
          <p:nvPr/>
        </p:nvCxnSpPr>
        <p:spPr>
          <a:xfrm flipH="1">
            <a:off x="5306976" y="2071564"/>
            <a:ext cx="325" cy="1623870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823396" y="2000646"/>
            <a:ext cx="1258363" cy="139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3870810" y="4808272"/>
            <a:ext cx="1258363" cy="139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87254" y="4981223"/>
            <a:ext cx="1878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HV connector or</a:t>
            </a:r>
          </a:p>
          <a:p>
            <a:pPr algn="ctr"/>
            <a:r>
              <a:rPr lang="en-US" dirty="0" smtClean="0"/>
              <a:t>soldered HV cable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943969" y="3578609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16</a:t>
            </a:r>
          </a:p>
          <a:p>
            <a:pPr algn="ctr"/>
            <a:r>
              <a:rPr lang="en-US" dirty="0" smtClean="0"/>
              <a:t>channels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23711" y="2233905"/>
            <a:ext cx="6813250" cy="778353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56981" y="1998383"/>
            <a:ext cx="266787" cy="4979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56981" y="2757478"/>
            <a:ext cx="266787" cy="4979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rot="16200000">
            <a:off x="866024" y="2226871"/>
            <a:ext cx="255056" cy="7940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7936961" y="1986535"/>
            <a:ext cx="266787" cy="4979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936961" y="2745630"/>
            <a:ext cx="266787" cy="4979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 rot="16200000">
            <a:off x="7946004" y="2215023"/>
            <a:ext cx="255056" cy="7940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4932040" y="3678523"/>
            <a:ext cx="1864492" cy="0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1243843" y="3023474"/>
            <a:ext cx="7538" cy="498797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>
            <a:off x="1552869" y="4102007"/>
            <a:ext cx="1863" cy="522302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1204556" y="3063192"/>
            <a:ext cx="2791380" cy="0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995168" y="4262179"/>
            <a:ext cx="0" cy="459719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1527471" y="3210239"/>
            <a:ext cx="457066" cy="0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 rot="5400000" flipH="1">
            <a:off x="1031391" y="3378881"/>
            <a:ext cx="419572" cy="21636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 rot="5400000" flipH="1">
            <a:off x="1225052" y="3590317"/>
            <a:ext cx="33579" cy="179484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 rot="5400000" flipH="1">
            <a:off x="1223250" y="3206506"/>
            <a:ext cx="33579" cy="179484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 rot="5400000" flipH="1">
            <a:off x="1338219" y="3584704"/>
            <a:ext cx="1313071" cy="69771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 rot="5400000" flipH="1">
            <a:off x="1951364" y="2971559"/>
            <a:ext cx="86780" cy="697717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 rot="5400000" flipH="1">
            <a:off x="1951364" y="4191076"/>
            <a:ext cx="86780" cy="697717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/>
          <p:cNvCxnSpPr/>
          <p:nvPr/>
        </p:nvCxnSpPr>
        <p:spPr>
          <a:xfrm>
            <a:off x="1552869" y="3190344"/>
            <a:ext cx="0" cy="1433965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243068" y="4625372"/>
            <a:ext cx="329606" cy="1064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 rot="5400000" flipH="1">
            <a:off x="852198" y="3981683"/>
            <a:ext cx="779186" cy="437644"/>
          </a:xfrm>
          <a:prstGeom prst="rect">
            <a:avLst/>
          </a:prstGeom>
          <a:solidFill>
            <a:srgbClr val="800000"/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 rot="5400000" flipH="1">
            <a:off x="1200905" y="3639876"/>
            <a:ext cx="86780" cy="437644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 rot="5400000" flipH="1">
            <a:off x="1199677" y="4327886"/>
            <a:ext cx="86780" cy="437644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Straight Connector 125"/>
          <p:cNvCxnSpPr/>
          <p:nvPr/>
        </p:nvCxnSpPr>
        <p:spPr>
          <a:xfrm flipH="1" flipV="1">
            <a:off x="2719391" y="3014870"/>
            <a:ext cx="7538" cy="498797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3028417" y="4093403"/>
            <a:ext cx="1863" cy="522302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470716" y="4253575"/>
            <a:ext cx="0" cy="459719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3028417" y="3201635"/>
            <a:ext cx="457066" cy="0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 rot="5400000" flipH="1">
            <a:off x="2506939" y="3370277"/>
            <a:ext cx="419572" cy="21636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 rot="5400000" flipH="1">
            <a:off x="2700600" y="3581713"/>
            <a:ext cx="33579" cy="179484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 rot="5400000" flipH="1">
            <a:off x="2698798" y="3197902"/>
            <a:ext cx="33579" cy="179484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 rot="5400000" flipH="1">
            <a:off x="2813767" y="3576100"/>
            <a:ext cx="1313071" cy="69771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 rot="5400000" flipH="1">
            <a:off x="3426912" y="2962955"/>
            <a:ext cx="86780" cy="697717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 rot="5400000" flipH="1">
            <a:off x="3426912" y="4182472"/>
            <a:ext cx="86780" cy="697717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Straight Connector 136"/>
          <p:cNvCxnSpPr/>
          <p:nvPr/>
        </p:nvCxnSpPr>
        <p:spPr>
          <a:xfrm>
            <a:off x="3028417" y="3181740"/>
            <a:ext cx="0" cy="1433965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2718616" y="4616768"/>
            <a:ext cx="329606" cy="1064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Rectangle 138"/>
          <p:cNvSpPr/>
          <p:nvPr/>
        </p:nvSpPr>
        <p:spPr>
          <a:xfrm rot="5400000" flipH="1">
            <a:off x="2327746" y="3973079"/>
            <a:ext cx="779186" cy="437644"/>
          </a:xfrm>
          <a:prstGeom prst="rect">
            <a:avLst/>
          </a:prstGeom>
          <a:solidFill>
            <a:srgbClr val="800000"/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 rot="5400000" flipH="1">
            <a:off x="2676453" y="3631272"/>
            <a:ext cx="86780" cy="437644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 rot="5400000" flipH="1">
            <a:off x="2675225" y="4319282"/>
            <a:ext cx="86780" cy="437644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>
            <a:stCxn id="123" idx="3"/>
            <a:endCxn id="114" idx="1"/>
          </p:cNvCxnSpPr>
          <p:nvPr/>
        </p:nvCxnSpPr>
        <p:spPr>
          <a:xfrm flipH="1" flipV="1">
            <a:off x="1241842" y="3696849"/>
            <a:ext cx="2453" cy="118459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5298384" y="3011714"/>
            <a:ext cx="7538" cy="498797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5607410" y="4090247"/>
            <a:ext cx="1863" cy="522302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6049709" y="4250419"/>
            <a:ext cx="0" cy="495039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5607410" y="3198479"/>
            <a:ext cx="457066" cy="0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 rot="5400000" flipH="1">
            <a:off x="5085932" y="3367121"/>
            <a:ext cx="419572" cy="21636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 rot="5400000" flipH="1">
            <a:off x="5279593" y="3578557"/>
            <a:ext cx="33579" cy="179484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 rot="5400000" flipH="1">
            <a:off x="5277791" y="3194746"/>
            <a:ext cx="33579" cy="179484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 rot="5400000" flipH="1">
            <a:off x="5392760" y="3572944"/>
            <a:ext cx="1313071" cy="69771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 rot="5400000" flipH="1">
            <a:off x="6005905" y="2959799"/>
            <a:ext cx="86780" cy="697717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 rot="5400000" flipH="1">
            <a:off x="6005905" y="4179316"/>
            <a:ext cx="86780" cy="697717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/>
          <p:nvPr/>
        </p:nvCxnSpPr>
        <p:spPr>
          <a:xfrm>
            <a:off x="5607410" y="3178584"/>
            <a:ext cx="0" cy="1433965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5297609" y="4613612"/>
            <a:ext cx="329606" cy="1064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Rectangle 156"/>
          <p:cNvSpPr/>
          <p:nvPr/>
        </p:nvSpPr>
        <p:spPr>
          <a:xfrm rot="5400000" flipH="1">
            <a:off x="4906739" y="3969923"/>
            <a:ext cx="779186" cy="437644"/>
          </a:xfrm>
          <a:prstGeom prst="rect">
            <a:avLst/>
          </a:prstGeom>
          <a:solidFill>
            <a:srgbClr val="800000"/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 rot="5400000" flipH="1">
            <a:off x="5255446" y="3628116"/>
            <a:ext cx="86780" cy="437644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 rot="5400000" flipH="1">
            <a:off x="5254218" y="4316126"/>
            <a:ext cx="86780" cy="437644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Straight Connector 159"/>
          <p:cNvCxnSpPr>
            <a:stCxn id="140" idx="3"/>
          </p:cNvCxnSpPr>
          <p:nvPr/>
        </p:nvCxnSpPr>
        <p:spPr>
          <a:xfrm flipV="1">
            <a:off x="2719843" y="3646756"/>
            <a:ext cx="4298" cy="159948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5293376" y="3694233"/>
            <a:ext cx="4298" cy="159948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7542144" y="4298059"/>
            <a:ext cx="1" cy="477030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>
            <a:off x="7096075" y="4099790"/>
            <a:ext cx="1863" cy="522302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7096075" y="3208022"/>
            <a:ext cx="457066" cy="0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>
          <a:xfrm rot="5400000" flipH="1">
            <a:off x="6574597" y="3376664"/>
            <a:ext cx="419572" cy="21636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 rot="5400000" flipH="1">
            <a:off x="6768258" y="3588100"/>
            <a:ext cx="33579" cy="179484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 rot="5400000" flipH="1">
            <a:off x="6766456" y="3204289"/>
            <a:ext cx="33579" cy="179484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 rot="5400000" flipH="1">
            <a:off x="6881425" y="3582487"/>
            <a:ext cx="1313071" cy="69771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 rot="5400000" flipH="1">
            <a:off x="7494570" y="2969342"/>
            <a:ext cx="86780" cy="697717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 rot="5400000" flipH="1">
            <a:off x="7494570" y="4188859"/>
            <a:ext cx="86780" cy="697717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9" name="Straight Connector 188"/>
          <p:cNvCxnSpPr/>
          <p:nvPr/>
        </p:nvCxnSpPr>
        <p:spPr>
          <a:xfrm>
            <a:off x="7096075" y="3188127"/>
            <a:ext cx="0" cy="1433965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6786274" y="4623155"/>
            <a:ext cx="329606" cy="1064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Rectangle 191"/>
          <p:cNvSpPr/>
          <p:nvPr/>
        </p:nvSpPr>
        <p:spPr>
          <a:xfrm rot="5400000" flipH="1">
            <a:off x="6395404" y="3979466"/>
            <a:ext cx="779186" cy="437644"/>
          </a:xfrm>
          <a:prstGeom prst="rect">
            <a:avLst/>
          </a:prstGeom>
          <a:solidFill>
            <a:srgbClr val="800000"/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 rot="5400000" flipH="1">
            <a:off x="6744111" y="3637659"/>
            <a:ext cx="86780" cy="437644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 rot="5400000" flipH="1">
            <a:off x="6742883" y="4325669"/>
            <a:ext cx="86780" cy="437644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Connector 208"/>
          <p:cNvCxnSpPr/>
          <p:nvPr/>
        </p:nvCxnSpPr>
        <p:spPr>
          <a:xfrm>
            <a:off x="4932040" y="4745458"/>
            <a:ext cx="2610104" cy="0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4944739" y="3066082"/>
            <a:ext cx="1820317" cy="0"/>
          </a:xfrm>
          <a:prstGeom prst="line">
            <a:avLst/>
          </a:prstGeom>
          <a:ln w="57150" cmpd="sng">
            <a:solidFill>
              <a:srgbClr val="FF6600">
                <a:alpha val="49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23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17" y="247751"/>
            <a:ext cx="6536345" cy="533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Wire cage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3180" y="1104214"/>
            <a:ext cx="2544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400" dirty="0" smtClean="0"/>
              <a:t> </a:t>
            </a:r>
            <a:r>
              <a:rPr lang="en-US" sz="2400" dirty="0"/>
              <a:t>M</a:t>
            </a:r>
            <a:r>
              <a:rPr lang="en-US" sz="2400" dirty="0" smtClean="0"/>
              <a:t>aterial budget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867553"/>
              </p:ext>
            </p:extLst>
          </p:nvPr>
        </p:nvGraphicFramePr>
        <p:xfrm>
          <a:off x="963179" y="1731393"/>
          <a:ext cx="7296337" cy="37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154"/>
                <a:gridCol w="948267"/>
                <a:gridCol w="905933"/>
                <a:gridCol w="1422896"/>
                <a:gridCol w="933084"/>
                <a:gridCol w="95900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[g/cm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r>
                        <a:rPr lang="en-US" sz="1400" baseline="-25000" dirty="0" smtClean="0"/>
                        <a:t>0 </a:t>
                      </a:r>
                      <a:r>
                        <a:rPr lang="en-US" sz="1400" baseline="0" dirty="0" smtClean="0"/>
                        <a:t>[10</a:t>
                      </a:r>
                      <a:r>
                        <a:rPr lang="en-US" sz="1400" baseline="30000" dirty="0" smtClean="0"/>
                        <a:t>-3</a:t>
                      </a:r>
                      <a:r>
                        <a:rPr lang="en-US" sz="1400" baseline="0" dirty="0" smtClean="0"/>
                        <a:t>]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Hit probability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[g/cm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r>
                        <a:rPr lang="en-US" sz="1400" baseline="-25000" dirty="0" smtClean="0"/>
                        <a:t>0 </a:t>
                      </a:r>
                      <a:r>
                        <a:rPr lang="en-US" sz="1400" baseline="0" dirty="0" smtClean="0"/>
                        <a:t>[10</a:t>
                      </a:r>
                      <a:r>
                        <a:rPr lang="en-US" sz="1400" baseline="30000" dirty="0" smtClean="0"/>
                        <a:t>-3</a:t>
                      </a:r>
                      <a:r>
                        <a:rPr lang="en-US" sz="1400" baseline="0" dirty="0" smtClean="0"/>
                        <a:t>]</a:t>
                      </a:r>
                      <a:endParaRPr lang="en-US" sz="1400" baseline="-2500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Spokes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0.397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9.30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0.0225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0.009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0.2</a:t>
                      </a:r>
                    </a:p>
                  </a:txBody>
                  <a:tcPr anchor="ctr"/>
                </a:tc>
              </a:tr>
              <a:tr h="2590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0.009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0.19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0.00775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590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Spokes connecting 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0.850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19.9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0.023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Spacers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0.074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1.80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0.878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FF0000"/>
                          </a:solidFill>
                        </a:rPr>
                        <a:t>0.065</a:t>
                      </a:r>
                      <a:endParaRPr lang="en-US" sz="1600" b="1" i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1.6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field wires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0.720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2.64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1.3</a:t>
                      </a:r>
                    </a:p>
                  </a:txBody>
                  <a:tcPr anchor="ctr"/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sense wire board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1.800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6.59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0.024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0.045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1.6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R/O board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components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0.027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1.2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HV board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components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0.047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2.0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R/O cables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</a:t>
                      </a:r>
                    </a:p>
                  </a:txBody>
                  <a:tcPr anchor="ctr"/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HV cables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0.019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1.2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5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17" y="247751"/>
            <a:ext cx="6536345" cy="533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Total Material Budget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345840"/>
              </p:ext>
            </p:extLst>
          </p:nvPr>
        </p:nvGraphicFramePr>
        <p:xfrm>
          <a:off x="561944" y="1285200"/>
          <a:ext cx="7941632" cy="395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324"/>
                <a:gridCol w="1530846"/>
                <a:gridCol w="798689"/>
                <a:gridCol w="746315"/>
                <a:gridCol w="759409"/>
                <a:gridCol w="746315"/>
                <a:gridCol w="916528"/>
                <a:gridCol w="100220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Wire Cage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Gas Vessel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aseline="-25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TOTAL</a:t>
                      </a:r>
                      <a:endParaRPr lang="en-US" sz="1800" baseline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aseline="-2500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[g/cm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]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r>
                        <a:rPr lang="en-US" sz="1400" baseline="-25000" dirty="0" smtClean="0"/>
                        <a:t>0 </a:t>
                      </a:r>
                      <a:r>
                        <a:rPr lang="en-US" sz="1400" baseline="0" dirty="0" smtClean="0"/>
                        <a:t>[10</a:t>
                      </a:r>
                      <a:r>
                        <a:rPr lang="en-US" sz="1400" baseline="30000" dirty="0" smtClean="0"/>
                        <a:t>-3</a:t>
                      </a:r>
                      <a:r>
                        <a:rPr lang="en-US" sz="1400" baseline="0" dirty="0" smtClean="0"/>
                        <a:t>]</a:t>
                      </a:r>
                      <a:endParaRPr lang="en-US" sz="1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[g/cm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]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r>
                        <a:rPr lang="en-US" sz="1400" baseline="-25000" dirty="0" smtClean="0"/>
                        <a:t>0 </a:t>
                      </a:r>
                      <a:r>
                        <a:rPr lang="en-US" sz="1400" baseline="0" dirty="0" smtClean="0"/>
                        <a:t>[10</a:t>
                      </a:r>
                      <a:r>
                        <a:rPr lang="en-US" sz="1400" baseline="30000" dirty="0" smtClean="0"/>
                        <a:t>-3</a:t>
                      </a:r>
                      <a:r>
                        <a:rPr lang="en-US" sz="1400" baseline="0" dirty="0" smtClean="0"/>
                        <a:t>]</a:t>
                      </a:r>
                      <a:endParaRPr lang="en-US" sz="1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[g/cm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]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0 </a:t>
                      </a:r>
                      <a:r>
                        <a:rPr lang="en-US" sz="1800" baseline="0" dirty="0" smtClean="0"/>
                        <a:t>[10</a:t>
                      </a:r>
                      <a:r>
                        <a:rPr lang="en-US" sz="1800" baseline="30000" dirty="0" smtClean="0"/>
                        <a:t>-3</a:t>
                      </a:r>
                      <a:r>
                        <a:rPr lang="en-US" sz="1800" baseline="0" dirty="0" smtClean="0"/>
                        <a:t>]</a:t>
                      </a:r>
                      <a:endParaRPr lang="en-US" sz="18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Upstream</a:t>
                      </a:r>
                    </a:p>
                    <a:p>
                      <a:pPr algn="ctr"/>
                      <a:r>
                        <a:rPr lang="en-US" sz="1800" b="1" dirty="0" smtClean="0"/>
                        <a:t>End-Plate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Spokes + Stays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0.009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0.2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0.021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0.4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0.203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6.3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Spacers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FF0000"/>
                          </a:solidFill>
                        </a:rPr>
                        <a:t>0.065</a:t>
                      </a:r>
                      <a:endParaRPr lang="en-US" sz="1600" b="1" i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1.6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59080">
                <a:tc vMerge="1"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Wires board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0.081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R/O components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0.027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1.2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Downstream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End-Plate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Total above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0.182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5.9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0.021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0.297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10.7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R/O + HV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comp.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0.074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3.2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59080">
                <a:tc vMerge="1"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R/O + HV cables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0.020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1.2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590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Inner </a:t>
                      </a:r>
                    </a:p>
                    <a:p>
                      <a:pPr algn="ctr"/>
                      <a:r>
                        <a:rPr lang="en-US" sz="1800" b="1" dirty="0" smtClean="0"/>
                        <a:t>Cylinder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Connecting rings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0.107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0.208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4.4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Sandwich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0.101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27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17" y="247751"/>
            <a:ext cx="6536345" cy="533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Front-end Electronics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6D30EE-9567-054A-A5C3-A578EB02E9C1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49" y="1322497"/>
            <a:ext cx="8212354" cy="431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06/26/12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tracker working goup - general meeting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3EAB8A7-AD4B-3E46-961C-64E226CF84E5}" type="slidenum">
              <a:rPr lang="en-US"/>
              <a:pPr/>
              <a:t>45</a:t>
            </a:fld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9792" y="733426"/>
            <a:ext cx="8201758" cy="866775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The actual geometry implementation reproduce in a detailed way the description of the new configuration (see F. Grancagnolo talk).</a:t>
            </a:r>
            <a:endParaRPr lang="it-IT"/>
          </a:p>
        </p:txBody>
      </p:sp>
      <p:pic>
        <p:nvPicPr>
          <p:cNvPr id="31748" name="Picture 4" descr="AllChmab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58" y="1404939"/>
            <a:ext cx="6544408" cy="48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27489" y="2124075"/>
            <a:ext cx="2960077" cy="42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905" tIns="43452" rIns="86905" bIns="43452">
            <a:spAutoFit/>
          </a:bodyPr>
          <a:lstStyle>
            <a:lvl1pPr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 marL="706438" indent="-271463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085850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520825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1955800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4130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8702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3274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7846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it-IT" sz="23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8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06/26/12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tracker working goup - general meeting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635E28B-93DC-7144-B5F7-5C6C59040DBD}" type="slidenum">
              <a:rPr lang="en-US"/>
              <a:pPr/>
              <a:t>46</a:t>
            </a:fld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431" y="687389"/>
            <a:ext cx="5161085" cy="2936875"/>
          </a:xfrm>
        </p:spPr>
        <p:txBody>
          <a:bodyPr/>
          <a:lstStyle/>
          <a:p>
            <a:pPr>
              <a:buClr>
                <a:schemeClr val="accent2"/>
              </a:buClr>
              <a:buFont typeface="Times New Roman" charset="0"/>
              <a:buChar char="•"/>
            </a:pPr>
            <a:r>
              <a:rPr lang="en-US" sz="1500"/>
              <a:t>Electronics boards: 12 cm x 6 cm x 3mm G10 (FR4);</a:t>
            </a:r>
          </a:p>
          <a:p>
            <a:pPr>
              <a:buClr>
                <a:schemeClr val="accent2"/>
              </a:buClr>
              <a:buFont typeface="Times New Roman" charset="0"/>
              <a:buChar char="•"/>
            </a:pPr>
            <a:r>
              <a:rPr lang="en-US" sz="1500"/>
              <a:t>signal cables (</a:t>
            </a:r>
            <a:r>
              <a:rPr lang="en-US" sz="1500">
                <a:solidFill>
                  <a:srgbClr val="FF0000"/>
                </a:solidFill>
              </a:rPr>
              <a:t>only downstream</a:t>
            </a:r>
            <a:r>
              <a:rPr lang="en-US" sz="1500"/>
              <a:t>): </a:t>
            </a:r>
            <a:br>
              <a:rPr lang="en-US" sz="1500"/>
            </a:br>
            <a:r>
              <a:rPr lang="en-US" sz="1500"/>
              <a:t>2.032 cm x 25 </a:t>
            </a:r>
            <a:r>
              <a:rPr lang="en-US" sz="1500">
                <a:cs typeface="Times New Roman" charset="0"/>
              </a:rPr>
              <a:t>µm Kapton</a:t>
            </a:r>
            <a:br>
              <a:rPr lang="en-US" sz="1500">
                <a:cs typeface="Times New Roman" charset="0"/>
              </a:rPr>
            </a:br>
            <a:r>
              <a:rPr lang="en-US" sz="1500">
                <a:cs typeface="Times New Roman" charset="0"/>
              </a:rPr>
              <a:t>+ 40 µm 16 pairs of Copper wires;</a:t>
            </a:r>
          </a:p>
          <a:p>
            <a:pPr>
              <a:buClr>
                <a:schemeClr val="accent2"/>
              </a:buClr>
              <a:buFont typeface="Times New Roman" charset="0"/>
              <a:buChar char="•"/>
            </a:pPr>
            <a:r>
              <a:rPr lang="en-US" sz="1500">
                <a:cs typeface="Times New Roman" charset="0"/>
              </a:rPr>
              <a:t>HV cables</a:t>
            </a:r>
            <a:r>
              <a:rPr lang="en-US" sz="1500"/>
              <a:t> (</a:t>
            </a:r>
            <a:r>
              <a:rPr lang="en-US" sz="1500">
                <a:solidFill>
                  <a:srgbClr val="FF0000"/>
                </a:solidFill>
              </a:rPr>
              <a:t>only downstream</a:t>
            </a:r>
            <a:r>
              <a:rPr lang="en-US" sz="1500"/>
              <a:t>)</a:t>
            </a:r>
            <a:r>
              <a:rPr lang="en-US" sz="1500">
                <a:cs typeface="Times New Roman" charset="0"/>
              </a:rPr>
              <a:t>:</a:t>
            </a:r>
            <a:br>
              <a:rPr lang="en-US" sz="1500">
                <a:cs typeface="Times New Roman" charset="0"/>
              </a:rPr>
            </a:br>
            <a:r>
              <a:rPr lang="en-US" sz="1500">
                <a:cs typeface="Times New Roman" charset="0"/>
              </a:rPr>
              <a:t>500 µm Copper wire </a:t>
            </a:r>
            <a:br>
              <a:rPr lang="en-US" sz="1500">
                <a:cs typeface="Times New Roman" charset="0"/>
              </a:rPr>
            </a:br>
            <a:r>
              <a:rPr lang="en-US" sz="1500">
                <a:cs typeface="Times New Roman" charset="0"/>
              </a:rPr>
              <a:t>+ 500 µm Teflon insulation;</a:t>
            </a:r>
          </a:p>
          <a:p>
            <a:pPr>
              <a:buClr>
                <a:schemeClr val="accent2"/>
              </a:buClr>
              <a:buFont typeface="Times New Roman" charset="0"/>
              <a:buChar char="•"/>
            </a:pPr>
            <a:r>
              <a:rPr lang="en-US" sz="1500">
                <a:cs typeface="Times New Roman" charset="0"/>
              </a:rPr>
              <a:t>Wire anchoring (see next slide);</a:t>
            </a:r>
          </a:p>
          <a:p>
            <a:pPr>
              <a:buClr>
                <a:schemeClr val="accent2"/>
              </a:buClr>
              <a:buFont typeface="Times New Roman" charset="0"/>
              <a:buChar char="•"/>
            </a:pPr>
            <a:r>
              <a:rPr lang="en-US" sz="1500">
                <a:cs typeface="Times New Roman" charset="0"/>
              </a:rPr>
              <a:t>Carbon fiber wire support.</a:t>
            </a:r>
          </a:p>
        </p:txBody>
      </p:sp>
      <p:pic>
        <p:nvPicPr>
          <p:cNvPr id="33796" name="Picture 4" descr="AnchoringSup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36" y="3756025"/>
            <a:ext cx="325022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1173774" y="3421064"/>
            <a:ext cx="0" cy="78263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07" name="Group 15"/>
          <p:cNvGrpSpPr>
            <a:grpSpLocks/>
          </p:cNvGrpSpPr>
          <p:nvPr/>
        </p:nvGrpSpPr>
        <p:grpSpPr bwMode="auto">
          <a:xfrm>
            <a:off x="2669931" y="890588"/>
            <a:ext cx="6346581" cy="4629150"/>
            <a:chOff x="1853" y="619"/>
            <a:chExt cx="4405" cy="3215"/>
          </a:xfrm>
        </p:grpSpPr>
        <p:pic>
          <p:nvPicPr>
            <p:cNvPr id="33798" name="Picture 6" descr="DwnStrmView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" y="900"/>
              <a:ext cx="3357" cy="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01" name="Line 9"/>
            <p:cNvSpPr>
              <a:spLocks noChangeShapeType="1"/>
            </p:cNvSpPr>
            <p:nvPr/>
          </p:nvSpPr>
          <p:spPr bwMode="auto">
            <a:xfrm>
              <a:off x="2681" y="619"/>
              <a:ext cx="323" cy="499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Line 10"/>
            <p:cNvSpPr>
              <a:spLocks noChangeShapeType="1"/>
            </p:cNvSpPr>
            <p:nvPr/>
          </p:nvSpPr>
          <p:spPr bwMode="auto">
            <a:xfrm>
              <a:off x="1853" y="976"/>
              <a:ext cx="1502" cy="68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Line 11"/>
            <p:cNvSpPr>
              <a:spLocks noChangeShapeType="1"/>
            </p:cNvSpPr>
            <p:nvPr/>
          </p:nvSpPr>
          <p:spPr bwMode="auto">
            <a:xfrm>
              <a:off x="1994" y="1520"/>
              <a:ext cx="1270" cy="59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>
              <a:off x="2040" y="2034"/>
              <a:ext cx="1366" cy="63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Line 14"/>
            <p:cNvSpPr>
              <a:spLocks noChangeShapeType="1"/>
            </p:cNvSpPr>
            <p:nvPr/>
          </p:nvSpPr>
          <p:spPr bwMode="auto">
            <a:xfrm flipV="1">
              <a:off x="2293" y="3289"/>
              <a:ext cx="2314" cy="545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5029200" y="5751514"/>
            <a:ext cx="3761643" cy="51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905" tIns="43452" rIns="86905" bIns="43452">
            <a:spAutoFit/>
          </a:bodyPr>
          <a:lstStyle>
            <a:lvl1pPr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 marL="706438" indent="-271463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085850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520825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1955800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4130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8702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3274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7846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500" u="none">
                <a:solidFill>
                  <a:schemeClr val="accent2"/>
                </a:solidFill>
              </a:rPr>
              <a:t>Connecting ring is described as a circular layer: 1.0 cm x 1.5 cm Carbon fiber</a:t>
            </a:r>
            <a:endParaRPr lang="en-US" sz="2300">
              <a:solidFill>
                <a:schemeClr val="bg1"/>
              </a:solidFill>
            </a:endParaRPr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V="1">
            <a:off x="7316666" y="4670426"/>
            <a:ext cx="1110762" cy="110966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5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06/26/12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tracker working goup - general meeting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281DF8B-8DAF-554D-88EB-D5449925D606}" type="slidenum">
              <a:rPr lang="en-US"/>
              <a:pPr/>
              <a:t>47</a:t>
            </a:fld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736" y="620713"/>
            <a:ext cx="8201757" cy="522287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The wire anchoring system:</a:t>
            </a:r>
            <a:endParaRPr lang="it-IT"/>
          </a:p>
        </p:txBody>
      </p:sp>
      <p:pic>
        <p:nvPicPr>
          <p:cNvPr id="32775" name="Picture 7" descr="DwnStrm_LayerSupport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782" y="750889"/>
            <a:ext cx="3250223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9" descr="DwnStrmView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982" y="3711575"/>
            <a:ext cx="325022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127489" y="1470026"/>
            <a:ext cx="4771292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25438" indent="-325438" defTabSz="434975">
              <a:buClr>
                <a:schemeClr val="accent2"/>
              </a:buClr>
              <a:buFont typeface="Times New Roman" charset="0"/>
              <a:buChar char="•"/>
            </a:pPr>
            <a:r>
              <a:rPr lang="en-US" sz="1500" u="none"/>
              <a:t>Field wire board: 4 mm x 200 </a:t>
            </a:r>
            <a:r>
              <a:rPr lang="en-US" sz="1500" u="none">
                <a:cs typeface="Times New Roman" charset="0"/>
              </a:rPr>
              <a:t>µm G10(FR4);</a:t>
            </a:r>
          </a:p>
          <a:p>
            <a:pPr marL="325438" indent="-325438" defTabSz="434975">
              <a:buClr>
                <a:schemeClr val="accent2"/>
              </a:buClr>
              <a:buFont typeface="Times New Roman" charset="0"/>
              <a:buChar char="•"/>
            </a:pPr>
            <a:r>
              <a:rPr lang="en-US" sz="1500" u="none">
                <a:cs typeface="Times New Roman" charset="0"/>
              </a:rPr>
              <a:t>Spacer: (see F. Grancagnolo talk for details) made of </a:t>
            </a:r>
            <a:r>
              <a:rPr lang="en-US" sz="1500" u="none"/>
              <a:t>polycarbonate</a:t>
            </a:r>
            <a:r>
              <a:rPr lang="en-US" sz="1500" u="none">
                <a:cs typeface="Times New Roman" charset="0"/>
              </a:rPr>
              <a:t>, </a:t>
            </a:r>
            <a:br>
              <a:rPr lang="en-US" sz="1500" u="none">
                <a:cs typeface="Times New Roman" charset="0"/>
              </a:rPr>
            </a:br>
            <a:r>
              <a:rPr lang="en-US" sz="1500" u="none">
                <a:cs typeface="Times New Roman" charset="0"/>
              </a:rPr>
              <a:t>instead of holes it is drawn with spokes but with the same area ratio.</a:t>
            </a:r>
          </a:p>
          <a:p>
            <a:pPr marL="325438" indent="-325438" defTabSz="434975">
              <a:buClr>
                <a:schemeClr val="accent2"/>
              </a:buClr>
              <a:buFont typeface="Times New Roman" charset="0"/>
              <a:buChar char="•"/>
            </a:pPr>
            <a:r>
              <a:rPr lang="en-US" sz="1500" u="none">
                <a:cs typeface="Times New Roman" charset="0"/>
              </a:rPr>
              <a:t>Sense wire board: 1 cm x 200 µm G10(FR4) plus components:</a:t>
            </a:r>
            <a:br>
              <a:rPr lang="en-US" sz="1500" u="none">
                <a:cs typeface="Times New Roman" charset="0"/>
              </a:rPr>
            </a:br>
            <a:r>
              <a:rPr lang="en-US" sz="1500" u="none">
                <a:cs typeface="Times New Roman" charset="0"/>
              </a:rPr>
              <a:t>1) termination resistance: 1.6 mm x 800 µm x 450 µm</a:t>
            </a:r>
            <a:br>
              <a:rPr lang="en-US" sz="1500" u="none">
                <a:cs typeface="Times New Roman" charset="0"/>
              </a:rPr>
            </a:br>
            <a:r>
              <a:rPr lang="en-US" sz="1500" u="none">
                <a:cs typeface="Times New Roman" charset="0"/>
              </a:rPr>
              <a:t>    Aluminum;</a:t>
            </a:r>
            <a:br>
              <a:rPr lang="en-US" sz="1500" u="none">
                <a:cs typeface="Times New Roman" charset="0"/>
              </a:rPr>
            </a:br>
            <a:r>
              <a:rPr lang="en-US" sz="1500" u="none">
                <a:cs typeface="Times New Roman" charset="0"/>
              </a:rPr>
              <a:t>2) HV Capacitance: </a:t>
            </a:r>
            <a:r>
              <a:rPr lang="en-US" sz="1500" u="none"/>
              <a:t>3.17 mm x 1.57 mm x 1.7 mm</a:t>
            </a:r>
            <a:br>
              <a:rPr lang="en-US" sz="1500" u="none"/>
            </a:br>
            <a:r>
              <a:rPr lang="en-US" sz="1500" u="none"/>
              <a:t>    </a:t>
            </a:r>
            <a:r>
              <a:rPr lang="en-US" sz="1500" u="none">
                <a:cs typeface="Times New Roman" charset="0"/>
              </a:rPr>
              <a:t>Aluminum;</a:t>
            </a:r>
            <a:br>
              <a:rPr lang="en-US" sz="1500" u="none">
                <a:cs typeface="Times New Roman" charset="0"/>
              </a:rPr>
            </a:br>
            <a:r>
              <a:rPr lang="en-US" sz="1500" u="none">
                <a:cs typeface="Times New Roman" charset="0"/>
              </a:rPr>
              <a:t>3) HV resistance (</a:t>
            </a:r>
            <a:r>
              <a:rPr lang="en-US" sz="1500" u="none">
                <a:solidFill>
                  <a:srgbClr val="FF0000"/>
                </a:solidFill>
                <a:cs typeface="Times New Roman" charset="0"/>
              </a:rPr>
              <a:t>only downstream</a:t>
            </a:r>
            <a:r>
              <a:rPr lang="en-US" sz="1500" u="none">
                <a:cs typeface="Times New Roman" charset="0"/>
              </a:rPr>
              <a:t>): </a:t>
            </a:r>
            <a:r>
              <a:rPr lang="en-US" sz="1500" u="none"/>
              <a:t>5 mm x 2.5 mm x 550</a:t>
            </a:r>
            <a:br>
              <a:rPr lang="en-US" sz="1500" u="none"/>
            </a:br>
            <a:r>
              <a:rPr lang="en-US" sz="1500" u="none"/>
              <a:t>    </a:t>
            </a:r>
            <a:r>
              <a:rPr lang="en-US" sz="1500" u="none">
                <a:cs typeface="Times New Roman" charset="0"/>
              </a:rPr>
              <a:t>µm</a:t>
            </a:r>
            <a:r>
              <a:rPr lang="en-US" sz="1500" u="none"/>
              <a:t> </a:t>
            </a:r>
            <a:r>
              <a:rPr lang="en-US" sz="1500" u="none">
                <a:cs typeface="Times New Roman" charset="0"/>
              </a:rPr>
              <a:t>Aluminum.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5886450" y="750889"/>
            <a:ext cx="816709" cy="27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6905" tIns="43452" rIns="86905" bIns="43452">
            <a:spAutoFit/>
          </a:bodyPr>
          <a:lstStyle>
            <a:lvl1pPr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 marL="706438" indent="-271463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085850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520825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1955800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4130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8702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3274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7846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 u="none">
                <a:solidFill>
                  <a:schemeClr val="accent2"/>
                </a:solidFill>
              </a:rPr>
              <a:t>FWboard</a:t>
            </a:r>
            <a:endParaRPr lang="it-IT" sz="1300" u="none">
              <a:solidFill>
                <a:schemeClr val="accent2"/>
              </a:solidFill>
            </a:endParaRPr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6271846" y="996950"/>
            <a:ext cx="0" cy="32543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5879124" y="3267076"/>
            <a:ext cx="816709" cy="27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6905" tIns="43452" rIns="86905" bIns="43452">
            <a:spAutoFit/>
          </a:bodyPr>
          <a:lstStyle>
            <a:lvl1pPr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 marL="706438" indent="-271463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085850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520825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1955800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4130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8702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3274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7846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 u="none">
                <a:solidFill>
                  <a:schemeClr val="accent2"/>
                </a:solidFill>
              </a:rPr>
              <a:t>FWboard</a:t>
            </a:r>
            <a:endParaRPr lang="it-IT" sz="1300" u="none">
              <a:solidFill>
                <a:schemeClr val="accent2"/>
              </a:solidFill>
            </a:endParaRPr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V="1">
            <a:off x="6264520" y="3036888"/>
            <a:ext cx="7326" cy="30956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8409843" y="1589089"/>
            <a:ext cx="629082" cy="27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6905" tIns="43452" rIns="86905" bIns="43452">
            <a:spAutoFit/>
          </a:bodyPr>
          <a:lstStyle>
            <a:lvl1pPr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 marL="706438" indent="-271463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085850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520825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1955800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4130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8702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3274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7846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 u="none">
                <a:solidFill>
                  <a:schemeClr val="accent2"/>
                </a:solidFill>
              </a:rPr>
              <a:t>Spacer</a:t>
            </a:r>
            <a:endParaRPr lang="it-IT" sz="1300" u="none">
              <a:solidFill>
                <a:schemeClr val="accent2"/>
              </a:solidFill>
            </a:endParaRPr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 flipH="1">
            <a:off x="7773866" y="1722438"/>
            <a:ext cx="58908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8409843" y="2511426"/>
            <a:ext cx="629082" cy="27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6905" tIns="43452" rIns="86905" bIns="43452">
            <a:spAutoFit/>
          </a:bodyPr>
          <a:lstStyle>
            <a:lvl1pPr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 marL="706438" indent="-271463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085850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520825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1955800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4130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8702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3274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7846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 u="none">
                <a:solidFill>
                  <a:schemeClr val="accent2"/>
                </a:solidFill>
              </a:rPr>
              <a:t>Spacer</a:t>
            </a:r>
            <a:endParaRPr lang="it-IT" sz="1300" u="none">
              <a:solidFill>
                <a:schemeClr val="accent2"/>
              </a:solidFill>
            </a:endParaRPr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H="1">
            <a:off x="7773866" y="2646363"/>
            <a:ext cx="58908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8241324" y="2120901"/>
            <a:ext cx="816709" cy="27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6905" tIns="43452" rIns="86905" bIns="43452">
            <a:spAutoFit/>
          </a:bodyPr>
          <a:lstStyle>
            <a:lvl1pPr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 marL="706438" indent="-271463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085850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520825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1955800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4130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8702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3274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7846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 u="none">
                <a:solidFill>
                  <a:schemeClr val="accent2"/>
                </a:solidFill>
              </a:rPr>
              <a:t>SWboard</a:t>
            </a:r>
            <a:endParaRPr lang="it-IT" sz="1300" u="none">
              <a:solidFill>
                <a:schemeClr val="accent2"/>
              </a:solidFill>
            </a:endParaRPr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H="1">
            <a:off x="7605346" y="2254250"/>
            <a:ext cx="58908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 flipV="1">
            <a:off x="4506059" y="2254250"/>
            <a:ext cx="1765788" cy="128905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V="1">
            <a:off x="4441581" y="3821114"/>
            <a:ext cx="1307123" cy="32543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 flipV="1">
            <a:off x="4506058" y="2124075"/>
            <a:ext cx="2353408" cy="169703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4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06/26/12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tracker working goup - general meeting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D6DDDF2-FF94-764B-B678-5C78D9B9362E}" type="slidenum">
              <a:rPr lang="en-US"/>
              <a:pPr/>
              <a:t>48</a:t>
            </a:fld>
            <a:endParaRPr lang="en-US"/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-34925"/>
            <a:ext cx="8201758" cy="622300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Backgrounds from stopping target</a:t>
            </a:r>
            <a:endParaRPr lang="it-IT"/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641839" y="503238"/>
            <a:ext cx="8222595" cy="36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6905" tIns="43452" rIns="86905" bIns="43452">
            <a:spAutoFit/>
          </a:bodyPr>
          <a:lstStyle>
            <a:lvl1pPr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 marL="706438" indent="-271463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085850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520825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1955800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4130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8702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3274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7846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900" u="none">
                <a:solidFill>
                  <a:schemeClr val="accent2"/>
                </a:solidFill>
              </a:rPr>
              <a:t>Average single cell occupancy integrated over 120 ns vs time within a mircobunch</a:t>
            </a:r>
            <a:endParaRPr lang="it-IT" sz="1900" u="none">
              <a:solidFill>
                <a:schemeClr val="accent2"/>
              </a:solidFill>
            </a:endParaRPr>
          </a:p>
        </p:txBody>
      </p:sp>
      <p:pic>
        <p:nvPicPr>
          <p:cNvPr id="38925" name="Picture 13" descr="Global_lVsTime_rate_Sum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67" y="1571625"/>
            <a:ext cx="6015403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35" name="Rectangle 23"/>
          <p:cNvSpPr>
            <a:spLocks/>
          </p:cNvSpPr>
          <p:nvPr/>
        </p:nvSpPr>
        <p:spPr bwMode="auto">
          <a:xfrm>
            <a:off x="2990971" y="977936"/>
            <a:ext cx="3122493" cy="353943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34975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sz="2300" u="none">
                <a:solidFill>
                  <a:schemeClr val="tx1"/>
                </a:solidFill>
                <a:latin typeface="Gill Sans" charset="0"/>
                <a:sym typeface="Gill Sans" charset="0"/>
              </a:rPr>
              <a:t>All contributions together</a:t>
            </a:r>
          </a:p>
        </p:txBody>
      </p:sp>
    </p:spTree>
    <p:extLst>
      <p:ext uri="{BB962C8B-B14F-4D97-AF65-F5344CB8AC3E}">
        <p14:creationId xmlns:p14="http://schemas.microsoft.com/office/powerpoint/2010/main" val="18052421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06/26/12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tracker working goup - general meeting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351B883-A1FE-9F46-966C-4242D676D7A8}" type="slidenum">
              <a:rPr lang="en-US"/>
              <a:pPr/>
              <a:t>49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Performance (momentum resolution)</a:t>
            </a:r>
            <a:endParaRPr lang="it-IT"/>
          </a:p>
        </p:txBody>
      </p:sp>
      <p:pic>
        <p:nvPicPr>
          <p:cNvPr id="47109" name="Picture 5" descr="ITtracker_MomRes_v42_ev10000_allTh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54" y="1274763"/>
            <a:ext cx="6532685" cy="49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89793" y="4083050"/>
            <a:ext cx="2347546" cy="14033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905" tIns="43452" rIns="86905" bIns="43452">
            <a:spAutoFit/>
          </a:bodyPr>
          <a:lstStyle>
            <a:lvl1pPr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 marL="706438" indent="-271463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085850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520825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1955800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4130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8702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3274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7846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 u="none">
                <a:solidFill>
                  <a:srgbClr val="FF0000"/>
                </a:solidFill>
                <a:cs typeface="Times New Roman" charset="0"/>
              </a:rPr>
              <a:t>     </a:t>
            </a:r>
            <a:r>
              <a:rPr lang="el-GR" sz="2300" u="none">
                <a:solidFill>
                  <a:srgbClr val="FF0000"/>
                </a:solidFill>
                <a:cs typeface="Times New Roman" charset="0"/>
              </a:rPr>
              <a:t>σ</a:t>
            </a:r>
            <a:r>
              <a:rPr lang="it-IT" sz="2300" u="none">
                <a:solidFill>
                  <a:srgbClr val="FF0000"/>
                </a:solidFill>
                <a:cs typeface="Times New Roman" charset="0"/>
              </a:rPr>
              <a:t> </a:t>
            </a:r>
            <a:r>
              <a:rPr lang="en-US" sz="2300" u="none">
                <a:solidFill>
                  <a:srgbClr val="FF0000"/>
                </a:solidFill>
                <a:cs typeface="Times New Roman" charset="0"/>
              </a:rPr>
              <a:t>~ 155 keV/C</a:t>
            </a:r>
          </a:p>
          <a:p>
            <a:r>
              <a:rPr lang="en-US" sz="2300" u="none">
                <a:solidFill>
                  <a:srgbClr val="FF0000"/>
                </a:solidFill>
                <a:cs typeface="Times New Roman" charset="0"/>
              </a:rPr>
              <a:t>Shift </a:t>
            </a:r>
            <a:r>
              <a:rPr lang="en-US" sz="2300" u="none">
                <a:solidFill>
                  <a:srgbClr val="FF0000"/>
                </a:solidFill>
              </a:rPr>
              <a:t>~  60 keV/C</a:t>
            </a:r>
          </a:p>
          <a:p>
            <a:r>
              <a:rPr lang="en-US" sz="2300" u="none">
                <a:solidFill>
                  <a:srgbClr val="FF0000"/>
                </a:solidFill>
              </a:rPr>
              <a:t>   eff ~  90%</a:t>
            </a:r>
          </a:p>
          <a:p>
            <a:r>
              <a:rPr lang="en-US" sz="2300" u="none">
                <a:solidFill>
                  <a:srgbClr val="FF0000"/>
                </a:solidFill>
              </a:rPr>
              <a:t>cut</a:t>
            </a:r>
            <a:r>
              <a:rPr lang="en-US" sz="2300" u="none" baseline="-25000">
                <a:solidFill>
                  <a:srgbClr val="FF0000"/>
                </a:solidFill>
              </a:rPr>
              <a:t>acc</a:t>
            </a:r>
            <a:r>
              <a:rPr lang="en-US" sz="2300" u="none">
                <a:solidFill>
                  <a:srgbClr val="FF0000"/>
                </a:solidFill>
              </a:rPr>
              <a:t>~  43%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17" y="247751"/>
            <a:ext cx="6536345" cy="533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 Vessel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3180" y="1104214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400" dirty="0" smtClean="0"/>
              <a:t> </a:t>
            </a:r>
            <a:r>
              <a:rPr lang="en-US" sz="2400" dirty="0"/>
              <a:t>C</a:t>
            </a:r>
            <a:r>
              <a:rPr lang="en-US" sz="2400" dirty="0" smtClean="0"/>
              <a:t>oupling of end plates with inner cylinder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05064" y="559985"/>
            <a:ext cx="4846211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00654" y="1896533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conceptual drawing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321" y="2816999"/>
            <a:ext cx="1558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3366FF"/>
                </a:solidFill>
              </a:rPr>
              <a:t>inner cylinder section</a:t>
            </a:r>
            <a:endParaRPr lang="en-US" sz="1200" b="1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7654" y="2816999"/>
            <a:ext cx="1505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3366FF"/>
                </a:solidFill>
              </a:rPr>
              <a:t>machined insert ring</a:t>
            </a:r>
            <a:endParaRPr lang="en-US" sz="1200" b="1" dirty="0">
              <a:solidFill>
                <a:srgbClr val="3366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953" y="2816999"/>
            <a:ext cx="1505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3366FF"/>
                </a:solidFill>
              </a:rPr>
              <a:t>machined insert ring</a:t>
            </a:r>
            <a:endParaRPr lang="en-US" sz="1200" b="1" dirty="0">
              <a:solidFill>
                <a:srgbClr val="33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067" y="3093998"/>
            <a:ext cx="885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366FF"/>
                </a:solidFill>
              </a:rPr>
              <a:t>end-plate</a:t>
            </a:r>
          </a:p>
          <a:p>
            <a:pPr algn="ctr"/>
            <a:r>
              <a:rPr lang="en-US" sz="1200" b="1" dirty="0" smtClean="0">
                <a:solidFill>
                  <a:srgbClr val="3366FF"/>
                </a:solidFill>
              </a:rPr>
              <a:t>membrane</a:t>
            </a:r>
            <a:endParaRPr lang="en-US" sz="1200" b="1" dirty="0">
              <a:solidFill>
                <a:srgbClr val="33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2861" y="4216524"/>
            <a:ext cx="1369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366FF"/>
                </a:solidFill>
              </a:rPr>
              <a:t>carbon fiber screw</a:t>
            </a:r>
          </a:p>
          <a:p>
            <a:pPr algn="ctr"/>
            <a:r>
              <a:rPr lang="en-US" sz="1200" b="1" dirty="0" smtClean="0">
                <a:solidFill>
                  <a:srgbClr val="3366FF"/>
                </a:solidFill>
              </a:rPr>
              <a:t>M4</a:t>
            </a:r>
            <a:endParaRPr lang="en-US" sz="1200" b="1" dirty="0">
              <a:solidFill>
                <a:srgbClr val="3366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9435" y="4775438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3366FF"/>
                </a:solidFill>
              </a:rPr>
              <a:t>gasket</a:t>
            </a:r>
            <a:endParaRPr lang="en-US" sz="1200" b="1" dirty="0">
              <a:solidFill>
                <a:srgbClr val="3366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6200000">
            <a:off x="2045406" y="5134568"/>
            <a:ext cx="0" cy="779596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02809" y="5129661"/>
            <a:ext cx="72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 mm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589" y="3350573"/>
            <a:ext cx="1282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366FF"/>
                </a:solidFill>
              </a:rPr>
              <a:t>Inner cylinder</a:t>
            </a:r>
          </a:p>
          <a:p>
            <a:pPr algn="ctr"/>
            <a:r>
              <a:rPr lang="en-US" sz="1200" b="1" dirty="0" smtClean="0">
                <a:solidFill>
                  <a:srgbClr val="3366FF"/>
                </a:solidFill>
              </a:rPr>
              <a:t>C-foam sandwich</a:t>
            </a:r>
            <a:endParaRPr lang="en-US" sz="1200" b="1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7170" y="2165633"/>
            <a:ext cx="1636386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27 </a:t>
            </a:r>
            <a:r>
              <a:rPr lang="en-US" sz="2400" dirty="0" err="1" smtClean="0"/>
              <a:t>MPa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000" dirty="0" smtClean="0"/>
              <a:t>1 screw/cm</a:t>
            </a:r>
            <a:r>
              <a:rPr lang="en-US" sz="2000" baseline="30000" dirty="0" smtClean="0"/>
              <a:t>2</a:t>
            </a:r>
          </a:p>
          <a:p>
            <a:pPr algn="ctr"/>
            <a:r>
              <a:rPr lang="en-US" sz="2000" dirty="0" smtClean="0"/>
              <a:t>(240 screws)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2700 N/screw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breaking load</a:t>
            </a:r>
          </a:p>
          <a:p>
            <a:pPr algn="ctr"/>
            <a:r>
              <a:rPr lang="en-US" sz="2000" dirty="0" smtClean="0"/>
              <a:t>&gt; 9000 N</a:t>
            </a:r>
          </a:p>
          <a:p>
            <a:pPr algn="ctr"/>
            <a:r>
              <a:rPr lang="en-US" sz="2000" dirty="0" smtClean="0"/>
              <a:t>(class 10.9)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142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06/26/12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tracker working goup - general meeting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BBC9C87-F79F-2B4B-8D79-4D14C2CA5001}" type="slidenum">
              <a:rPr lang="en-US"/>
              <a:pPr/>
              <a:t>50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Performance (momentum resolution)</a:t>
            </a:r>
            <a:endParaRPr lang="it-IT"/>
          </a:p>
        </p:txBody>
      </p:sp>
      <p:pic>
        <p:nvPicPr>
          <p:cNvPr id="51205" name="Picture 5" descr="ITtracker_MomRes_v42_lght_ev10000_halfTheta_Fed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254" y="1209675"/>
            <a:ext cx="6532685" cy="49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503485" y="4083050"/>
            <a:ext cx="2347546" cy="14033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905" tIns="43452" rIns="86905" bIns="43452">
            <a:spAutoFit/>
          </a:bodyPr>
          <a:lstStyle>
            <a:lvl1pPr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 marL="706438" indent="-271463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085850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520825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1955800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4130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8702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3274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7846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 u="none">
                <a:solidFill>
                  <a:srgbClr val="FF0000"/>
                </a:solidFill>
                <a:cs typeface="Times New Roman" charset="0"/>
              </a:rPr>
              <a:t>     </a:t>
            </a:r>
            <a:r>
              <a:rPr lang="el-GR" sz="2300" u="none">
                <a:solidFill>
                  <a:srgbClr val="FF0000"/>
                </a:solidFill>
                <a:cs typeface="Times New Roman" charset="0"/>
              </a:rPr>
              <a:t>σ</a:t>
            </a:r>
            <a:r>
              <a:rPr lang="it-IT" sz="2300" u="none">
                <a:solidFill>
                  <a:srgbClr val="FF0000"/>
                </a:solidFill>
                <a:cs typeface="Times New Roman" charset="0"/>
              </a:rPr>
              <a:t> </a:t>
            </a:r>
            <a:r>
              <a:rPr lang="en-US" sz="2300" u="none">
                <a:solidFill>
                  <a:srgbClr val="FF0000"/>
                </a:solidFill>
                <a:cs typeface="Times New Roman" charset="0"/>
              </a:rPr>
              <a:t>~ 110 keV/C</a:t>
            </a:r>
          </a:p>
          <a:p>
            <a:r>
              <a:rPr lang="en-US" sz="2300" u="none">
                <a:solidFill>
                  <a:srgbClr val="FF0000"/>
                </a:solidFill>
                <a:cs typeface="Times New Roman" charset="0"/>
              </a:rPr>
              <a:t>Shift </a:t>
            </a:r>
            <a:r>
              <a:rPr lang="en-US" sz="2300" u="none">
                <a:solidFill>
                  <a:srgbClr val="FF0000"/>
                </a:solidFill>
              </a:rPr>
              <a:t>~  40 keV/C</a:t>
            </a:r>
          </a:p>
          <a:p>
            <a:r>
              <a:rPr lang="en-US" sz="2300" u="none">
                <a:solidFill>
                  <a:srgbClr val="FF0000"/>
                </a:solidFill>
              </a:rPr>
              <a:t>   eff ~  90%</a:t>
            </a:r>
          </a:p>
          <a:p>
            <a:r>
              <a:rPr lang="en-US" sz="2300" u="none">
                <a:solidFill>
                  <a:srgbClr val="FF0000"/>
                </a:solidFill>
              </a:rPr>
              <a:t>cut</a:t>
            </a:r>
            <a:r>
              <a:rPr lang="en-US" sz="2300" u="none" baseline="-25000">
                <a:solidFill>
                  <a:srgbClr val="FF0000"/>
                </a:solidFill>
              </a:rPr>
              <a:t>acc</a:t>
            </a:r>
            <a:r>
              <a:rPr lang="en-US" sz="2300" u="none">
                <a:solidFill>
                  <a:srgbClr val="FF0000"/>
                </a:solidFill>
              </a:rPr>
              <a:t>~  43%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7584" y="1612901"/>
            <a:ext cx="2773974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905" tIns="43452" rIns="86905" bIns="43452">
            <a:spAutoFit/>
          </a:bodyPr>
          <a:lstStyle>
            <a:lvl1pPr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 marL="706438" indent="-271463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085850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520825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1955800" indent="-217488" defTabSz="434975">
              <a:lnSpc>
                <a:spcPct val="93000"/>
              </a:lnSpc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4130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8702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3274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784600" indent="-217488" defTabSz="4349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300" u="none">
                <a:solidFill>
                  <a:srgbClr val="FF0000"/>
                </a:solidFill>
              </a:rPr>
              <a:t>In case of gas at </a:t>
            </a:r>
            <a:br>
              <a:rPr lang="en-US" sz="2300" u="none">
                <a:solidFill>
                  <a:srgbClr val="FF0000"/>
                </a:solidFill>
              </a:rPr>
            </a:br>
            <a:r>
              <a:rPr lang="en-US" sz="2300" u="none">
                <a:solidFill>
                  <a:srgbClr val="FF0000"/>
                </a:solidFill>
              </a:rPr>
              <a:t>lower pressure an a inner wall made of </a:t>
            </a:r>
            <a:br>
              <a:rPr lang="en-US" sz="2300" u="none">
                <a:solidFill>
                  <a:srgbClr val="FF0000"/>
                </a:solidFill>
              </a:rPr>
            </a:br>
            <a:r>
              <a:rPr lang="en-US" sz="2300" u="none">
                <a:solidFill>
                  <a:srgbClr val="FF0000"/>
                </a:solidFill>
              </a:rPr>
              <a:t>two 80</a:t>
            </a:r>
            <a:r>
              <a:rPr lang="en-US" sz="2300" u="none">
                <a:solidFill>
                  <a:srgbClr val="FF0000"/>
                </a:solidFill>
                <a:cs typeface="Times New Roman" charset="0"/>
              </a:rPr>
              <a:t>µm C-fiber skins and 3mm </a:t>
            </a:r>
            <a:br>
              <a:rPr lang="en-US" sz="2300" u="none">
                <a:solidFill>
                  <a:srgbClr val="FF0000"/>
                </a:solidFill>
                <a:cs typeface="Times New Roman" charset="0"/>
              </a:rPr>
            </a:br>
            <a:r>
              <a:rPr lang="en-US" sz="2300" u="none">
                <a:solidFill>
                  <a:srgbClr val="FF0000"/>
                </a:solidFill>
                <a:cs typeface="Times New Roman" charset="0"/>
              </a:rPr>
              <a:t>C-foam @ 80 mg/cm</a:t>
            </a:r>
            <a:r>
              <a:rPr lang="en-US" sz="2300" u="none" baseline="30000">
                <a:solidFill>
                  <a:srgbClr val="FF0000"/>
                </a:solidFill>
                <a:cs typeface="Times New Roman" charset="0"/>
              </a:rPr>
              <a:t>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3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06/26/12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tracker working goup - general meeting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32E145B-4C52-264B-B832-1CB0B66648CC}" type="slidenum">
              <a:rPr lang="en-US"/>
              <a:pPr/>
              <a:t>51</a:t>
            </a:fld>
            <a:endParaRPr lang="en-US"/>
          </a:p>
        </p:txBody>
      </p:sp>
      <p:pic>
        <p:nvPicPr>
          <p:cNvPr id="52229" name="Picture 5" descr="IT_Dspl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470" y="622300"/>
            <a:ext cx="5917223" cy="57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7231" y="915989"/>
            <a:ext cx="2690446" cy="4959051"/>
          </a:xfrm>
        </p:spPr>
        <p:txBody>
          <a:bodyPr>
            <a:spAutoFit/>
          </a:bodyPr>
          <a:lstStyle/>
          <a:p>
            <a:pPr marL="361950" indent="-361950">
              <a:lnSpc>
                <a:spcPct val="82000"/>
              </a:lnSpc>
            </a:pPr>
            <a:r>
              <a:rPr lang="en-US" sz="2300"/>
              <a:t>At the current stage we have a basic pattern recognition that we used to test and train the chain of Pattern Recognition an Kalman filter.</a:t>
            </a:r>
          </a:p>
          <a:p>
            <a:pPr marL="361950" indent="-361950">
              <a:lnSpc>
                <a:spcPct val="82000"/>
              </a:lnSpc>
            </a:pPr>
            <a:endParaRPr lang="en-US" sz="2300"/>
          </a:p>
          <a:p>
            <a:pPr marL="361950" indent="-361950">
              <a:lnSpc>
                <a:spcPct val="82000"/>
              </a:lnSpc>
            </a:pPr>
            <a:r>
              <a:rPr lang="en-US" sz="2300"/>
              <a:t>The basic ideas of this pattern recognition are:</a:t>
            </a:r>
          </a:p>
          <a:p>
            <a:pPr marL="361950" indent="-361950">
              <a:lnSpc>
                <a:spcPct val="82000"/>
              </a:lnSpc>
              <a:buClr>
                <a:schemeClr val="accent2"/>
              </a:buClr>
              <a:buFont typeface="Times New Roman" charset="0"/>
              <a:buAutoNum type="arabicPeriod"/>
            </a:pPr>
            <a:r>
              <a:rPr lang="en-US" sz="2300"/>
              <a:t>Identify cluster of contiguous cells per layer;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0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06/26/12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tracker working goup - general meeting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EE03DEC-F608-3844-BC12-77D9A5D872A1}" type="slidenum">
              <a:rPr lang="en-US"/>
              <a:pPr/>
              <a:t>52</a:t>
            </a:fld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17231" y="669925"/>
            <a:ext cx="2951285" cy="523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361950" indent="-361950" defTabSz="434975">
              <a:lnSpc>
                <a:spcPct val="82000"/>
              </a:lnSpc>
              <a:buClr>
                <a:schemeClr val="accent2"/>
              </a:buClr>
              <a:buFont typeface="Times New Roman" charset="0"/>
              <a:buAutoNum type="arabicPeriod" startAt="2"/>
            </a:pPr>
            <a:r>
              <a:rPr lang="en-US" sz="2300" u="none"/>
              <a:t>Start by the larger cluster at the outermost radius;</a:t>
            </a:r>
          </a:p>
          <a:p>
            <a:pPr marL="361950" indent="-361950" defTabSz="434975">
              <a:lnSpc>
                <a:spcPct val="82000"/>
              </a:lnSpc>
              <a:buClr>
                <a:schemeClr val="accent2"/>
              </a:buClr>
              <a:buFont typeface="Times New Roman" charset="0"/>
              <a:buAutoNum type="arabicPeriod" startAt="2"/>
            </a:pPr>
            <a:r>
              <a:rPr lang="en-US" sz="2300" u="none"/>
              <a:t>Define a point in space as the crossing points between the extreme hit of the selected cluster with the extreme hits of the clusters at the lower layer;</a:t>
            </a:r>
          </a:p>
          <a:p>
            <a:pPr marL="361950" indent="-361950" defTabSz="434975">
              <a:lnSpc>
                <a:spcPct val="82000"/>
              </a:lnSpc>
              <a:buClr>
                <a:schemeClr val="accent2"/>
              </a:buClr>
              <a:buFont typeface="Times New Roman" charset="0"/>
              <a:buAutoNum type="arabicPeriod" startAt="2"/>
            </a:pPr>
            <a:r>
              <a:rPr lang="en-US" sz="2300" u="none"/>
              <a:t>continue to go down (in layer) until there are potential crossing point;</a:t>
            </a:r>
          </a:p>
          <a:p>
            <a:pPr marL="361950" indent="-361950" defTabSz="434975">
              <a:lnSpc>
                <a:spcPct val="82000"/>
              </a:lnSpc>
              <a:buClr>
                <a:schemeClr val="accent2"/>
              </a:buClr>
              <a:buFont typeface="Times New Roman" charset="0"/>
              <a:buAutoNum type="arabicPeriod" startAt="2"/>
            </a:pPr>
            <a:r>
              <a:rPr lang="en-US" sz="2300" u="none"/>
              <a:t>With the all potential 3D points, use robust helix fit of the TT.</a:t>
            </a:r>
          </a:p>
        </p:txBody>
      </p:sp>
      <p:pic>
        <p:nvPicPr>
          <p:cNvPr id="53253" name="Picture 5" descr="IT_PRsmpl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38176"/>
            <a:ext cx="5920154" cy="574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0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31566" y="501118"/>
            <a:ext cx="48524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17" y="247751"/>
            <a:ext cx="6536345" cy="533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 Vessel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3180" y="1104214"/>
            <a:ext cx="576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400" dirty="0" smtClean="0"/>
              <a:t> </a:t>
            </a:r>
            <a:r>
              <a:rPr lang="en-US" sz="2400" dirty="0"/>
              <a:t>C</a:t>
            </a:r>
            <a:r>
              <a:rPr lang="en-US" sz="2400" dirty="0" smtClean="0"/>
              <a:t>oupling of end plates with outer cylinder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53200" y="137677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conceptual drawing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8949" y="5259322"/>
            <a:ext cx="562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3366FF"/>
                </a:solidFill>
              </a:rPr>
              <a:t>spoke</a:t>
            </a:r>
            <a:endParaRPr lang="en-US" sz="1200" b="1" dirty="0">
              <a:solidFill>
                <a:srgbClr val="33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7044" y="5259322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3366FF"/>
                </a:solidFill>
              </a:rPr>
              <a:t>stays</a:t>
            </a:r>
            <a:endParaRPr lang="en-US" sz="1200" b="1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71637" y="3518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66908" y="1718154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3366FF"/>
                </a:solidFill>
              </a:rPr>
              <a:t>gaske</a:t>
            </a:r>
            <a:r>
              <a:rPr lang="en-US" sz="1200" dirty="0" smtClean="0">
                <a:solidFill>
                  <a:srgbClr val="3366FF"/>
                </a:solidFill>
              </a:rPr>
              <a:t>t</a:t>
            </a:r>
            <a:endParaRPr lang="en-US" sz="1200" dirty="0">
              <a:solidFill>
                <a:srgbClr val="3366FF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555738" y="4195811"/>
            <a:ext cx="326422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87212" y="3848533"/>
            <a:ext cx="694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10 mm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26528" y="2076479"/>
            <a:ext cx="645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3366FF"/>
                </a:solidFill>
              </a:rPr>
              <a:t>C-foam</a:t>
            </a:r>
            <a:endParaRPr lang="en-US" sz="1200" b="1" dirty="0">
              <a:solidFill>
                <a:srgbClr val="3366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67052" y="2076479"/>
            <a:ext cx="1608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3366FF"/>
                </a:solidFill>
              </a:rPr>
              <a:t>outer cylinder C-insert</a:t>
            </a:r>
            <a:endParaRPr lang="en-US" sz="1200" b="1" dirty="0">
              <a:solidFill>
                <a:srgbClr val="3366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56303" y="4978721"/>
            <a:ext cx="885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3366FF"/>
                </a:solidFill>
              </a:rPr>
              <a:t>end-plate </a:t>
            </a:r>
          </a:p>
          <a:p>
            <a:r>
              <a:rPr lang="en-US" sz="1200" b="1" dirty="0" smtClean="0">
                <a:solidFill>
                  <a:srgbClr val="3366FF"/>
                </a:solidFill>
              </a:rPr>
              <a:t>membrane</a:t>
            </a:r>
            <a:endParaRPr lang="en-US" sz="1200" b="1" dirty="0">
              <a:solidFill>
                <a:srgbClr val="3366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33398" y="3335230"/>
            <a:ext cx="2871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36  6x12 cm</a:t>
            </a:r>
            <a:r>
              <a:rPr lang="en-US" baseline="30000" dirty="0" smtClean="0">
                <a:solidFill>
                  <a:srgbClr val="3366FF"/>
                </a:solidFill>
              </a:rPr>
              <a:t>2</a:t>
            </a:r>
            <a:r>
              <a:rPr lang="en-US" dirty="0" smtClean="0">
                <a:solidFill>
                  <a:srgbClr val="3366FF"/>
                </a:solidFill>
              </a:rPr>
              <a:t> front end cards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57820" y="1943667"/>
            <a:ext cx="62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366FF"/>
                </a:solidFill>
              </a:rPr>
              <a:t>s. steel</a:t>
            </a:r>
          </a:p>
          <a:p>
            <a:pPr algn="ctr"/>
            <a:r>
              <a:rPr lang="en-US" sz="1200" b="1" dirty="0" smtClean="0">
                <a:solidFill>
                  <a:srgbClr val="3366FF"/>
                </a:solidFill>
              </a:rPr>
              <a:t>insert</a:t>
            </a:r>
            <a:endParaRPr lang="en-US" sz="1200" b="1" dirty="0">
              <a:solidFill>
                <a:srgbClr val="3366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3026" y="2002998"/>
            <a:ext cx="1140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366FF"/>
                </a:solidFill>
              </a:rPr>
              <a:t>C-fiber/C-foam</a:t>
            </a:r>
          </a:p>
          <a:p>
            <a:pPr algn="ctr"/>
            <a:r>
              <a:rPr lang="en-US" sz="1200" b="1" dirty="0" smtClean="0">
                <a:solidFill>
                  <a:srgbClr val="3366FF"/>
                </a:solidFill>
              </a:rPr>
              <a:t>sandwich</a:t>
            </a:r>
            <a:endParaRPr lang="en-US" sz="1200" b="1" dirty="0">
              <a:solidFill>
                <a:srgbClr val="3366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86416" y="2429796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3366FF"/>
                </a:solidFill>
              </a:rPr>
              <a:t>gaske</a:t>
            </a:r>
            <a:r>
              <a:rPr lang="en-US" sz="1200" dirty="0" smtClean="0">
                <a:solidFill>
                  <a:srgbClr val="3366FF"/>
                </a:solidFill>
              </a:rPr>
              <a:t>t</a:t>
            </a:r>
            <a:endParaRPr lang="en-US" sz="1200" dirty="0">
              <a:solidFill>
                <a:srgbClr val="3366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32206" y="1472405"/>
            <a:ext cx="62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366FF"/>
                </a:solidFill>
              </a:rPr>
              <a:t>s. steel</a:t>
            </a:r>
          </a:p>
          <a:p>
            <a:pPr algn="ctr"/>
            <a:r>
              <a:rPr lang="en-US" sz="1200" b="1" dirty="0" smtClean="0">
                <a:solidFill>
                  <a:srgbClr val="3366FF"/>
                </a:solidFill>
              </a:rPr>
              <a:t>insert</a:t>
            </a:r>
            <a:endParaRPr lang="en-US" sz="1200" b="1" dirty="0">
              <a:solidFill>
                <a:srgbClr val="3366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66908" y="4730953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3366FF"/>
                </a:solidFill>
              </a:rPr>
              <a:t>gaske</a:t>
            </a:r>
            <a:r>
              <a:rPr lang="en-US" sz="1200" dirty="0" smtClean="0">
                <a:solidFill>
                  <a:srgbClr val="3366FF"/>
                </a:solidFill>
              </a:rPr>
              <a:t>t</a:t>
            </a:r>
            <a:endParaRPr lang="en-US" sz="1200" dirty="0">
              <a:solidFill>
                <a:srgbClr val="3366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21221" y="4348241"/>
            <a:ext cx="62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366FF"/>
                </a:solidFill>
              </a:rPr>
              <a:t>s. steel</a:t>
            </a:r>
          </a:p>
          <a:p>
            <a:pPr algn="ctr"/>
            <a:r>
              <a:rPr lang="en-US" sz="1200" b="1" dirty="0" smtClean="0">
                <a:solidFill>
                  <a:srgbClr val="3366FF"/>
                </a:solidFill>
              </a:rPr>
              <a:t>insert</a:t>
            </a:r>
            <a:endParaRPr lang="en-US" sz="12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06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17" y="247751"/>
            <a:ext cx="6536345" cy="533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 Vessel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3180" y="1104214"/>
            <a:ext cx="2544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400" dirty="0" smtClean="0"/>
              <a:t> </a:t>
            </a:r>
            <a:r>
              <a:rPr lang="en-US" sz="2400" dirty="0"/>
              <a:t>M</a:t>
            </a:r>
            <a:r>
              <a:rPr lang="en-US" sz="2400" dirty="0" smtClean="0"/>
              <a:t>aterial budget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819299"/>
              </p:ext>
            </p:extLst>
          </p:nvPr>
        </p:nvGraphicFramePr>
        <p:xfrm>
          <a:off x="963179" y="1731393"/>
          <a:ext cx="7426450" cy="4394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288"/>
                <a:gridCol w="2058943"/>
                <a:gridCol w="1733857"/>
                <a:gridCol w="957023"/>
                <a:gridCol w="946070"/>
                <a:gridCol w="78026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ply</a:t>
                      </a:r>
                      <a:r>
                        <a:rPr lang="en-US" baseline="0" dirty="0" smtClean="0"/>
                        <a:t> - </a:t>
                      </a:r>
                      <a:r>
                        <a:rPr lang="en-US" dirty="0" smtClean="0"/>
                        <a:t>thick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sz="1800" dirty="0" smtClean="0"/>
                        <a:t>g/cm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0 </a:t>
                      </a:r>
                      <a:r>
                        <a:rPr lang="en-US" baseline="0" dirty="0" smtClean="0"/>
                        <a:t>[10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]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[Kg]</a:t>
                      </a:r>
                      <a:endParaRPr lang="en-US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Inner Cylinder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HM M30S 53 ET443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 smtClean="0">
                          <a:solidFill>
                            <a:srgbClr val="000000"/>
                          </a:solidFill>
                        </a:rPr>
                        <a:t>Grafoam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® FPA-10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HM M30S 53 ET443 </a:t>
                      </a:r>
                      <a:r>
                        <a:rPr lang="en-US" sz="1800" dirty="0" smtClean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 ply – 120 </a:t>
                      </a:r>
                      <a:r>
                        <a:rPr lang="en-US" dirty="0" err="1" smtClean="0"/>
                        <a:t>μm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4.76 mm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 ply – 120 </a:t>
                      </a:r>
                      <a:r>
                        <a:rPr lang="en-US" dirty="0" err="1" smtClean="0"/>
                        <a:t>μm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0.011</a:t>
                      </a:r>
                    </a:p>
                    <a:p>
                      <a:pPr algn="r"/>
                      <a:r>
                        <a:rPr lang="en-US" dirty="0" smtClean="0"/>
                        <a:t>0.079</a:t>
                      </a:r>
                    </a:p>
                    <a:p>
                      <a:pPr algn="r"/>
                      <a:r>
                        <a:rPr lang="en-US" dirty="0" smtClean="0"/>
                        <a:t>0.011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/>
                    </a:p>
                    <a:p>
                      <a:pPr algn="r"/>
                      <a:r>
                        <a:rPr lang="en-US" dirty="0" smtClean="0"/>
                        <a:t>1.95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/>
                    </a:p>
                    <a:p>
                      <a:pPr algn="r"/>
                      <a:r>
                        <a:rPr lang="en-US" dirty="0" smtClean="0"/>
                        <a:t>4.50</a:t>
                      </a:r>
                    </a:p>
                    <a:p>
                      <a:pPr algn="r"/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Inner</a:t>
                      </a:r>
                    </a:p>
                    <a:p>
                      <a:pPr algn="ctr"/>
                      <a:r>
                        <a:rPr lang="en-US" dirty="0" smtClean="0"/>
                        <a:t>ring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C-fiber inserts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(2.3%)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 mm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232.5 cm</a:t>
                      </a:r>
                      <a:r>
                        <a:rPr lang="en-US" baseline="30000" dirty="0" smtClean="0"/>
                        <a:t>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60 cm</a:t>
                      </a:r>
                      <a:r>
                        <a:rPr lang="en-US" baseline="30000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0" dirty="0" smtClean="0"/>
                        <a:t>1.700</a:t>
                      </a:r>
                    </a:p>
                    <a:p>
                      <a:pPr algn="r"/>
                      <a:r>
                        <a:rPr lang="en-US" i="0" dirty="0" smtClean="0"/>
                        <a:t>0.040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0" dirty="0" smtClean="0"/>
                        <a:t>39.81</a:t>
                      </a:r>
                    </a:p>
                    <a:p>
                      <a:pPr algn="r"/>
                      <a:r>
                        <a:rPr lang="en-US" dirty="0" smtClean="0"/>
                        <a:t>0.92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End plates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HM M30S 53 ET443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 ply – 240 </a:t>
                      </a:r>
                      <a:r>
                        <a:rPr lang="en-US" dirty="0" err="1" smtClean="0"/>
                        <a:t>μm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0.021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Outer</a:t>
                      </a:r>
                    </a:p>
                    <a:p>
                      <a:pPr algn="ctr"/>
                      <a:r>
                        <a:rPr lang="en-US" dirty="0" smtClean="0"/>
                        <a:t>ring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C-fiber inserts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Outer Cylinder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… 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 smtClean="0">
                          <a:solidFill>
                            <a:srgbClr val="000000"/>
                          </a:solidFill>
                        </a:rPr>
                        <a:t>Grafoam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® FPA-20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r>
                        <a:rPr lang="en-US" sz="1800" dirty="0" smtClean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 ply – 2.5 mm</a:t>
                      </a:r>
                    </a:p>
                    <a:p>
                      <a:pPr algn="ctr"/>
                      <a:r>
                        <a:rPr lang="en-US" dirty="0" smtClean="0"/>
                        <a:t>10 mm</a:t>
                      </a:r>
                    </a:p>
                    <a:p>
                      <a:pPr algn="ctr"/>
                      <a:r>
                        <a:rPr lang="en-US" dirty="0" smtClean="0"/>
                        <a:t>32 ply – 2.5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0.325</a:t>
                      </a:r>
                    </a:p>
                    <a:p>
                      <a:pPr algn="r"/>
                      <a:r>
                        <a:rPr lang="en-US" dirty="0" smtClean="0"/>
                        <a:t>0.324</a:t>
                      </a:r>
                    </a:p>
                    <a:p>
                      <a:pPr algn="r"/>
                      <a:r>
                        <a:rPr lang="en-US" dirty="0" smtClean="0"/>
                        <a:t>0.325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66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17" y="247751"/>
            <a:ext cx="6536345" cy="533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 Vessel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3180" y="1104214"/>
            <a:ext cx="6865982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400" dirty="0" smtClean="0"/>
              <a:t> Possible improvements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000" b="1" dirty="0" smtClean="0">
                <a:solidFill>
                  <a:srgbClr val="000000"/>
                </a:solidFill>
              </a:rPr>
              <a:t>Running the drift chamber gas mixture at low pressure:</a:t>
            </a:r>
          </a:p>
          <a:p>
            <a:pPr lvl="2"/>
            <a:r>
              <a:rPr lang="en-US" sz="2000" b="1" dirty="0" smtClean="0">
                <a:solidFill>
                  <a:srgbClr val="000000"/>
                </a:solidFill>
              </a:rPr>
              <a:t>i.e. He / iC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4</a:t>
            </a:r>
            <a:r>
              <a:rPr lang="en-US" sz="2000" b="1" dirty="0" smtClean="0">
                <a:solidFill>
                  <a:srgbClr val="000000"/>
                </a:solidFill>
              </a:rPr>
              <a:t>H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10</a:t>
            </a:r>
            <a:r>
              <a:rPr lang="en-US" sz="2000" b="1" dirty="0" smtClean="0">
                <a:solidFill>
                  <a:srgbClr val="000000"/>
                </a:solidFill>
              </a:rPr>
              <a:t> = 80/20 at 500 mbar (see ref. ………)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</a:rPr>
              <a:t>besides reducing the gas contribution to multiple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</a:rPr>
              <a:t>scattering,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allows for using lighter C-fiber and C-foam:</a:t>
            </a:r>
          </a:p>
          <a:p>
            <a:pPr lvl="2"/>
            <a:endParaRPr lang="en-US" sz="2000" b="1" dirty="0" smtClean="0">
              <a:solidFill>
                <a:srgbClr val="000000"/>
              </a:solidFill>
            </a:endParaRPr>
          </a:p>
          <a:p>
            <a:pPr lvl="2"/>
            <a:r>
              <a:rPr lang="en-US" sz="2000" dirty="0">
                <a:solidFill>
                  <a:srgbClr val="3366FF"/>
                </a:solidFill>
              </a:rPr>
              <a:t>Areal mass and X</a:t>
            </a:r>
            <a:r>
              <a:rPr lang="en-US" sz="2000" baseline="-25000" dirty="0">
                <a:solidFill>
                  <a:srgbClr val="3366FF"/>
                </a:solidFill>
              </a:rPr>
              <a:t>0</a:t>
            </a:r>
            <a:r>
              <a:rPr lang="en-US" sz="2000" dirty="0">
                <a:solidFill>
                  <a:srgbClr val="3366FF"/>
                </a:solidFill>
              </a:rPr>
              <a:t> </a:t>
            </a:r>
            <a:r>
              <a:rPr lang="en-US" sz="2000" dirty="0" smtClean="0">
                <a:solidFill>
                  <a:srgbClr val="3366FF"/>
                </a:solidFill>
              </a:rPr>
              <a:t>may then become</a:t>
            </a:r>
            <a:r>
              <a:rPr lang="en-US" sz="2000" dirty="0">
                <a:solidFill>
                  <a:srgbClr val="3366FF"/>
                </a:solidFill>
              </a:rPr>
              <a:t>, respectively,</a:t>
            </a:r>
          </a:p>
          <a:p>
            <a:pPr lvl="2"/>
            <a:r>
              <a:rPr lang="en-US" sz="2000" b="1" dirty="0" smtClean="0">
                <a:solidFill>
                  <a:srgbClr val="800000"/>
                </a:solidFill>
              </a:rPr>
              <a:t>0.051 </a:t>
            </a:r>
            <a:r>
              <a:rPr lang="en-US" sz="2000" b="1" dirty="0">
                <a:solidFill>
                  <a:srgbClr val="800000"/>
                </a:solidFill>
              </a:rPr>
              <a:t>g/cm</a:t>
            </a:r>
            <a:r>
              <a:rPr lang="en-US" sz="2000" b="1" baseline="30000" dirty="0">
                <a:solidFill>
                  <a:srgbClr val="800000"/>
                </a:solidFill>
              </a:rPr>
              <a:t>2</a:t>
            </a:r>
            <a:r>
              <a:rPr lang="en-US" sz="2000" b="1" dirty="0">
                <a:solidFill>
                  <a:srgbClr val="800000"/>
                </a:solidFill>
              </a:rPr>
              <a:t> </a:t>
            </a:r>
            <a:r>
              <a:rPr lang="en-US" sz="2000" dirty="0">
                <a:solidFill>
                  <a:srgbClr val="3366FF"/>
                </a:solidFill>
              </a:rPr>
              <a:t>(</a:t>
            </a:r>
            <a:r>
              <a:rPr lang="en-US" sz="2000" dirty="0" smtClean="0">
                <a:solidFill>
                  <a:srgbClr val="3366FF"/>
                </a:solidFill>
              </a:rPr>
              <a:t>0.100) </a:t>
            </a:r>
            <a:r>
              <a:rPr lang="en-US" sz="2000" dirty="0">
                <a:solidFill>
                  <a:srgbClr val="3366FF"/>
                </a:solidFill>
              </a:rPr>
              <a:t>and </a:t>
            </a:r>
            <a:r>
              <a:rPr lang="en-US" sz="2000" b="1" dirty="0" smtClean="0">
                <a:solidFill>
                  <a:srgbClr val="800000"/>
                </a:solidFill>
              </a:rPr>
              <a:t>1.0×</a:t>
            </a:r>
            <a:r>
              <a:rPr lang="en-US" sz="2000" b="1" dirty="0">
                <a:solidFill>
                  <a:srgbClr val="800000"/>
                </a:solidFill>
              </a:rPr>
              <a:t>10</a:t>
            </a:r>
            <a:r>
              <a:rPr lang="en-US" sz="2000" b="1" baseline="30000" dirty="0">
                <a:solidFill>
                  <a:srgbClr val="800000"/>
                </a:solidFill>
              </a:rPr>
              <a:t>-</a:t>
            </a:r>
            <a:r>
              <a:rPr lang="en-US" sz="2000" b="1" baseline="30000" dirty="0" smtClean="0">
                <a:solidFill>
                  <a:srgbClr val="800000"/>
                </a:solidFill>
              </a:rPr>
              <a:t>3</a:t>
            </a:r>
            <a:r>
              <a:rPr lang="en-US" sz="2000" b="1" dirty="0" smtClean="0">
                <a:solidFill>
                  <a:srgbClr val="800000"/>
                </a:solidFill>
              </a:rPr>
              <a:t> X</a:t>
            </a:r>
            <a:r>
              <a:rPr lang="en-US" sz="2000" b="1" baseline="-25000" dirty="0" smtClean="0">
                <a:solidFill>
                  <a:srgbClr val="800000"/>
                </a:solidFill>
              </a:rPr>
              <a:t>0</a:t>
            </a:r>
            <a:r>
              <a:rPr lang="en-US" sz="2000" b="1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>
                <a:solidFill>
                  <a:srgbClr val="3366FF"/>
                </a:solidFill>
              </a:rPr>
              <a:t>(1.95×</a:t>
            </a:r>
            <a:r>
              <a:rPr lang="en-US" sz="2000" dirty="0">
                <a:solidFill>
                  <a:srgbClr val="3366FF"/>
                </a:solidFill>
              </a:rPr>
              <a:t>10</a:t>
            </a:r>
            <a:r>
              <a:rPr lang="en-US" sz="2000" baseline="30000" dirty="0">
                <a:solidFill>
                  <a:srgbClr val="3366FF"/>
                </a:solidFill>
              </a:rPr>
              <a:t>-</a:t>
            </a:r>
            <a:r>
              <a:rPr lang="en-US" sz="2000" baseline="30000" dirty="0" smtClean="0">
                <a:solidFill>
                  <a:srgbClr val="3366FF"/>
                </a:solidFill>
              </a:rPr>
              <a:t>3</a:t>
            </a:r>
            <a:r>
              <a:rPr lang="en-US" sz="2000" dirty="0" smtClean="0">
                <a:solidFill>
                  <a:srgbClr val="3366FF"/>
                </a:solidFill>
              </a:rPr>
              <a:t>)</a:t>
            </a:r>
            <a:endParaRPr lang="en-US" sz="2000" dirty="0">
              <a:solidFill>
                <a:srgbClr val="3366FF"/>
              </a:solidFill>
            </a:endParaRPr>
          </a:p>
          <a:p>
            <a:pPr lvl="2"/>
            <a:r>
              <a:rPr lang="en-US" sz="2000" dirty="0">
                <a:solidFill>
                  <a:srgbClr val="3366FF"/>
                </a:solidFill>
              </a:rPr>
              <a:t>for the inner cylinder and</a:t>
            </a:r>
          </a:p>
          <a:p>
            <a:pPr lvl="2"/>
            <a:r>
              <a:rPr lang="en-US" sz="2000" b="1" dirty="0" smtClean="0">
                <a:solidFill>
                  <a:srgbClr val="800000"/>
                </a:solidFill>
              </a:rPr>
              <a:t>0.012 </a:t>
            </a:r>
            <a:r>
              <a:rPr lang="en-US" sz="2000" b="1" dirty="0">
                <a:solidFill>
                  <a:srgbClr val="800000"/>
                </a:solidFill>
              </a:rPr>
              <a:t>g/cm</a:t>
            </a:r>
            <a:r>
              <a:rPr lang="en-US" sz="2000" b="1" baseline="30000" dirty="0">
                <a:solidFill>
                  <a:srgbClr val="800000"/>
                </a:solidFill>
              </a:rPr>
              <a:t>2</a:t>
            </a:r>
            <a:r>
              <a:rPr lang="en-US" sz="2000" b="1" dirty="0">
                <a:solidFill>
                  <a:srgbClr val="800000"/>
                </a:solidFill>
              </a:rPr>
              <a:t> </a:t>
            </a:r>
            <a:r>
              <a:rPr lang="en-US" sz="2000" dirty="0">
                <a:solidFill>
                  <a:srgbClr val="3366FF"/>
                </a:solidFill>
              </a:rPr>
              <a:t>(</a:t>
            </a:r>
            <a:r>
              <a:rPr lang="en-US" sz="2000" dirty="0" smtClean="0">
                <a:solidFill>
                  <a:srgbClr val="3366FF"/>
                </a:solidFill>
              </a:rPr>
              <a:t>0.021) </a:t>
            </a:r>
            <a:r>
              <a:rPr lang="en-US" sz="2000" dirty="0">
                <a:solidFill>
                  <a:srgbClr val="3366FF"/>
                </a:solidFill>
              </a:rPr>
              <a:t>and </a:t>
            </a:r>
            <a:r>
              <a:rPr lang="en-US" sz="2000" b="1" dirty="0" smtClean="0">
                <a:solidFill>
                  <a:srgbClr val="800000"/>
                </a:solidFill>
              </a:rPr>
              <a:t>2.3×</a:t>
            </a:r>
            <a:r>
              <a:rPr lang="en-US" sz="2000" b="1" dirty="0">
                <a:solidFill>
                  <a:srgbClr val="800000"/>
                </a:solidFill>
              </a:rPr>
              <a:t>10</a:t>
            </a:r>
            <a:r>
              <a:rPr lang="en-US" sz="2000" b="1" baseline="30000" dirty="0">
                <a:solidFill>
                  <a:srgbClr val="800000"/>
                </a:solidFill>
              </a:rPr>
              <a:t>-</a:t>
            </a:r>
            <a:r>
              <a:rPr lang="en-US" sz="2000" b="1" baseline="30000" dirty="0" smtClean="0">
                <a:solidFill>
                  <a:srgbClr val="800000"/>
                </a:solidFill>
              </a:rPr>
              <a:t>4</a:t>
            </a:r>
            <a:r>
              <a:rPr lang="en-US" sz="2000" b="1" dirty="0" smtClean="0">
                <a:solidFill>
                  <a:srgbClr val="800000"/>
                </a:solidFill>
              </a:rPr>
              <a:t> X</a:t>
            </a:r>
            <a:r>
              <a:rPr lang="en-US" sz="2000" b="1" baseline="-25000" dirty="0" smtClean="0">
                <a:solidFill>
                  <a:srgbClr val="800000"/>
                </a:solidFill>
              </a:rPr>
              <a:t>0</a:t>
            </a:r>
            <a:r>
              <a:rPr lang="en-US" sz="2000" b="1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>
                <a:solidFill>
                  <a:srgbClr val="3366FF"/>
                </a:solidFill>
              </a:rPr>
              <a:t>(4.1×</a:t>
            </a:r>
            <a:r>
              <a:rPr lang="en-US" sz="2000" dirty="0">
                <a:solidFill>
                  <a:srgbClr val="3366FF"/>
                </a:solidFill>
              </a:rPr>
              <a:t>10</a:t>
            </a:r>
            <a:r>
              <a:rPr lang="en-US" sz="2000" baseline="30000" dirty="0" smtClean="0">
                <a:solidFill>
                  <a:srgbClr val="3366FF"/>
                </a:solidFill>
              </a:rPr>
              <a:t>-4</a:t>
            </a:r>
            <a:r>
              <a:rPr lang="en-US" sz="2000" dirty="0" smtClean="0">
                <a:solidFill>
                  <a:srgbClr val="3366FF"/>
                </a:solidFill>
              </a:rPr>
              <a:t>)</a:t>
            </a:r>
            <a:endParaRPr lang="en-US" sz="2000" dirty="0">
              <a:solidFill>
                <a:srgbClr val="3366FF"/>
              </a:solidFill>
            </a:endParaRPr>
          </a:p>
          <a:p>
            <a:pPr lvl="2"/>
            <a:r>
              <a:rPr lang="en-US" sz="2000" dirty="0">
                <a:solidFill>
                  <a:srgbClr val="3366FF"/>
                </a:solidFill>
              </a:rPr>
              <a:t>for the end plates.</a:t>
            </a:r>
          </a:p>
          <a:p>
            <a:pPr lvl="2"/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6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17" y="247751"/>
            <a:ext cx="6536345" cy="533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 Vessel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3AC4-8826-BC47-8798-462D0351A9AD}" type="datetime4">
              <a:rPr lang="it-IT" smtClean="0"/>
              <a:t>July 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Grancagnolo - The I-Tracker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30EE-9567-054A-A5C3-A578EB02E9C1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7" y="982054"/>
            <a:ext cx="3967495" cy="5374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181" y="3197886"/>
            <a:ext cx="5006131" cy="3158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1593" y="1401061"/>
            <a:ext cx="361469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M. </a:t>
            </a:r>
            <a:r>
              <a:rPr lang="en-US" sz="2400" dirty="0" err="1" smtClean="0"/>
              <a:t>Cascella</a:t>
            </a:r>
            <a:r>
              <a:rPr lang="en-US" sz="2400" dirty="0" smtClean="0"/>
              <a:t> et al. </a:t>
            </a:r>
          </a:p>
          <a:p>
            <a:pPr algn="ctr"/>
            <a:r>
              <a:rPr lang="en-US" sz="2400" dirty="0" smtClean="0"/>
              <a:t>contribution to the </a:t>
            </a:r>
          </a:p>
          <a:p>
            <a:pPr algn="ctr"/>
            <a:r>
              <a:rPr lang="en-US" sz="2400" dirty="0" smtClean="0"/>
              <a:t>Elba Conference, May 2012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4142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2164</Words>
  <Application>Microsoft Macintosh PowerPoint</Application>
  <PresentationFormat>On-screen Show (4:3)</PresentationFormat>
  <Paragraphs>626</Paragraphs>
  <Slides>52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Status of the I-Tracker Hardware</vt:lpstr>
      <vt:lpstr>Separation of functions</vt:lpstr>
      <vt:lpstr>Gas Vessel</vt:lpstr>
      <vt:lpstr>Gas Vessel</vt:lpstr>
      <vt:lpstr>Gas Vessel</vt:lpstr>
      <vt:lpstr>Gas Vessel</vt:lpstr>
      <vt:lpstr>Gas Vessel</vt:lpstr>
      <vt:lpstr>Gas Vessel</vt:lpstr>
      <vt:lpstr>Gas Vessel</vt:lpstr>
      <vt:lpstr>Gas Vessel</vt:lpstr>
      <vt:lpstr>Wire Layout</vt:lpstr>
      <vt:lpstr>Drift Cell Layout</vt:lpstr>
      <vt:lpstr>Inner layers layout</vt:lpstr>
      <vt:lpstr>Outer layers layout</vt:lpstr>
      <vt:lpstr>Chamber layout</vt:lpstr>
      <vt:lpstr>The Wire Cage Assembly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Prototype</vt:lpstr>
      <vt:lpstr>Wire Cage Materials</vt:lpstr>
      <vt:lpstr>Wire Cage</vt:lpstr>
      <vt:lpstr>PowerPoint Presentation</vt:lpstr>
      <vt:lpstr>Spacers</vt:lpstr>
      <vt:lpstr>Field wire boards</vt:lpstr>
      <vt:lpstr>Sense/Field wires board (signal side)</vt:lpstr>
      <vt:lpstr>Sense/Field wires board (HV side)</vt:lpstr>
      <vt:lpstr>Wire cage</vt:lpstr>
      <vt:lpstr>Total Material Budget</vt:lpstr>
      <vt:lpstr>Front-end Electronics</vt:lpstr>
      <vt:lpstr>PowerPoint Presentation</vt:lpstr>
      <vt:lpstr>PowerPoint Presentation</vt:lpstr>
      <vt:lpstr>PowerPoint Presentation</vt:lpstr>
      <vt:lpstr>Backgrounds from stopping target</vt:lpstr>
      <vt:lpstr>Performance (momentum resolution)</vt:lpstr>
      <vt:lpstr>Performance (momentum resolution)</vt:lpstr>
      <vt:lpstr>PowerPoint Presentation</vt:lpstr>
      <vt:lpstr>PowerPoint Presentation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Franco Grancagnolo</dc:creator>
  <cp:lastModifiedBy>Franco Grancagnolo</cp:lastModifiedBy>
  <cp:revision>6</cp:revision>
  <dcterms:created xsi:type="dcterms:W3CDTF">2012-07-02T07:58:31Z</dcterms:created>
  <dcterms:modified xsi:type="dcterms:W3CDTF">2012-07-02T08:52:38Z</dcterms:modified>
</cp:coreProperties>
</file>