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256" r:id="rId2"/>
    <p:sldId id="296" r:id="rId3"/>
    <p:sldId id="293" r:id="rId4"/>
    <p:sldId id="294" r:id="rId5"/>
    <p:sldId id="295" r:id="rId6"/>
    <p:sldId id="298" r:id="rId7"/>
    <p:sldId id="260" r:id="rId8"/>
    <p:sldId id="261" r:id="rId9"/>
    <p:sldId id="262" r:id="rId10"/>
    <p:sldId id="263" r:id="rId11"/>
    <p:sldId id="322" r:id="rId12"/>
    <p:sldId id="321" r:id="rId13"/>
    <p:sldId id="323" r:id="rId14"/>
    <p:sldId id="326" r:id="rId15"/>
    <p:sldId id="324" r:id="rId16"/>
    <p:sldId id="264" r:id="rId17"/>
    <p:sldId id="302" r:id="rId18"/>
    <p:sldId id="303" r:id="rId19"/>
    <p:sldId id="333" r:id="rId20"/>
    <p:sldId id="344" r:id="rId21"/>
    <p:sldId id="345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42" r:id="rId32"/>
    <p:sldId id="328" r:id="rId33"/>
    <p:sldId id="329" r:id="rId34"/>
    <p:sldId id="330" r:id="rId35"/>
    <p:sldId id="331" r:id="rId36"/>
    <p:sldId id="332" r:id="rId37"/>
    <p:sldId id="343" r:id="rId38"/>
    <p:sldId id="313" r:id="rId39"/>
    <p:sldId id="314" r:id="rId40"/>
    <p:sldId id="315" r:id="rId41"/>
    <p:sldId id="316" r:id="rId42"/>
    <p:sldId id="318" r:id="rId43"/>
    <p:sldId id="317" r:id="rId44"/>
    <p:sldId id="319" r:id="rId45"/>
    <p:sldId id="327" r:id="rId46"/>
    <p:sldId id="320" r:id="rId47"/>
    <p:sldId id="271" r:id="rId48"/>
    <p:sldId id="273" r:id="rId49"/>
    <p:sldId id="274" r:id="rId50"/>
    <p:sldId id="275" r:id="rId51"/>
    <p:sldId id="279" r:id="rId52"/>
    <p:sldId id="299" r:id="rId53"/>
    <p:sldId id="280" r:id="rId54"/>
    <p:sldId id="281" r:id="rId55"/>
    <p:sldId id="282" r:id="rId56"/>
    <p:sldId id="283" r:id="rId57"/>
    <p:sldId id="334" r:id="rId58"/>
    <p:sldId id="335" r:id="rId59"/>
    <p:sldId id="284" r:id="rId60"/>
    <p:sldId id="285" r:id="rId61"/>
    <p:sldId id="286" r:id="rId62"/>
    <p:sldId id="287" r:id="rId63"/>
    <p:sldId id="288" r:id="rId64"/>
    <p:sldId id="289" r:id="rId65"/>
    <p:sldId id="290" r:id="rId66"/>
    <p:sldId id="291" r:id="rId67"/>
    <p:sldId id="336" r:id="rId68"/>
    <p:sldId id="337" r:id="rId69"/>
    <p:sldId id="338" r:id="rId70"/>
    <p:sldId id="339" r:id="rId71"/>
    <p:sldId id="340" r:id="rId72"/>
    <p:sldId id="341" r:id="rId73"/>
    <p:sldId id="292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6" d="100"/>
          <a:sy n="26" d="100"/>
        </p:scale>
        <p:origin x="-2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EB84-4C7A-0344-B048-D585E6B5B2B0}" type="datetimeFigureOut">
              <a:rPr lang="en-US" smtClean="0"/>
              <a:t>6/25/12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CF5B6-DA46-F74C-8A50-6C2B9800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9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7E18D-AD90-0C42-99DB-316EB7A64FBA}" type="slidenum">
              <a:rPr lang="en-US"/>
              <a:pPr/>
              <a:t>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90164-2808-FE4B-8EC6-43CDB2CD102D}" type="slidenum">
              <a:rPr lang="en-US"/>
              <a:pPr/>
              <a:t>17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18FA8-DDE6-784A-8BD1-7EE03A4600DC}" type="slidenum">
              <a:rPr lang="en-US"/>
              <a:pPr/>
              <a:t>18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0B46D-3D87-C04A-8E12-CEA654B4457B}" type="slidenum">
              <a:rPr lang="en-US"/>
              <a:pPr/>
              <a:t>19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C4004-6A34-7344-9BAD-8B85E3E6A54C}" type="slidenum">
              <a:rPr lang="en-US"/>
              <a:pPr/>
              <a:t>20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67567-9419-BC4D-A113-44EB59E66800}" type="slidenum">
              <a:rPr lang="en-US"/>
              <a:pPr/>
              <a:t>21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845FF-93E1-9249-BCF2-2D49071AE14F}" type="slidenum">
              <a:rPr lang="en-US"/>
              <a:pPr/>
              <a:t>22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BA93A-8A9D-ED4C-B64B-F1791A59F5A7}" type="slidenum">
              <a:rPr lang="en-US"/>
              <a:pPr/>
              <a:t>23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0F890-3F27-4E4A-8504-1F7DBD5C40AC}" type="slidenum">
              <a:rPr lang="en-US"/>
              <a:pPr/>
              <a:t>24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0BC87-CB55-7344-96E7-534CD6E5992F}" type="slidenum">
              <a:rPr lang="en-US"/>
              <a:pPr/>
              <a:t>25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6507A-AF5C-FA47-9821-539EFC745B7B}" type="slidenum">
              <a:rPr lang="en-US"/>
              <a:pPr/>
              <a:t>26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0F969-977E-7345-A6E9-853926C2F71E}" type="slidenum">
              <a:rPr lang="en-US"/>
              <a:pPr/>
              <a:t>8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254AC-06D0-2446-8AF6-853C767AA039}" type="slidenum">
              <a:rPr lang="en-US"/>
              <a:pPr/>
              <a:t>27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09224-5402-734E-A185-7838D025B703}" type="slidenum">
              <a:rPr lang="en-US"/>
              <a:pPr/>
              <a:t>28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5314D-B7E3-8445-938A-CB8E7254251A}" type="slidenum">
              <a:rPr lang="en-US"/>
              <a:pPr/>
              <a:t>29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21A64-2CA8-0540-AA9F-6B7657227749}" type="slidenum">
              <a:rPr lang="en-US"/>
              <a:pPr/>
              <a:t>30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98F59-D75B-604C-8D30-B054136E7005}" type="slidenum">
              <a:rPr lang="en-US"/>
              <a:pPr/>
              <a:t>31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E661E-26CE-AE41-9B18-86D20C33EEE2}" type="slidenum">
              <a:rPr lang="en-US"/>
              <a:pPr/>
              <a:t>32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563EFE-4E4F-394D-B291-C03944585478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A886C8-3257-4F46-93FC-A53C22D43AA5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E0BDE4-11A3-D246-82D2-4763FED58193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217F07-6889-F042-8335-9C8700163837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D726F-1394-A54A-A219-6E59A6ECDF35}" type="slidenum">
              <a:rPr lang="en-US"/>
              <a:pPr/>
              <a:t>9</a:t>
            </a:fld>
            <a:endParaRPr lang="en-US"/>
          </a:p>
        </p:txBody>
      </p:sp>
      <p:sp>
        <p:nvSpPr>
          <p:cNvPr id="48128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28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CF5B6-DA46-F74C-8A50-6C2B980076E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10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7027-BED0-834F-9783-C3812589A19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89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7AF37-C0F3-0148-8F62-787D310950F9}" type="slidenum">
              <a:rPr lang="en-US"/>
              <a:pPr/>
              <a:t>11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E98DF-28DA-E548-81D2-935381DC04F8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33A7F-C403-0E4B-BCA9-D7AA6D6EB60E}" type="slidenum">
              <a:rPr lang="en-US"/>
              <a:pPr/>
              <a:t>13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5DF14-5F15-5D4F-8D82-DFD1910EA82E}" type="slidenum">
              <a:rPr lang="en-US"/>
              <a:pPr/>
              <a:t>14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8C546-C926-4F48-969A-080781E6362F}" type="slidenum">
              <a:rPr lang="en-US"/>
              <a:pPr/>
              <a:t>15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66B314-B9BC-AE40-97AB-0951C658478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BC63-CA48-3449-8C20-C9AA39D6E382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F3EA-9992-1A46-A1A4-9F6CE49A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9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BC63-CA48-3449-8C20-C9AA39D6E382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F3EA-9992-1A46-A1A4-9F6CE49A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7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BC63-CA48-3449-8C20-C9AA39D6E382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F3EA-9992-1A46-A1A4-9F6CE49A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0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BC63-CA48-3449-8C20-C9AA39D6E382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F3EA-9992-1A46-A1A4-9F6CE49A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2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BC63-CA48-3449-8C20-C9AA39D6E382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F3EA-9992-1A46-A1A4-9F6CE49A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3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BC63-CA48-3449-8C20-C9AA39D6E382}" type="datetimeFigureOut">
              <a:rPr lang="en-US" smtClean="0"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F3EA-9992-1A46-A1A4-9F6CE49A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3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BC63-CA48-3449-8C20-C9AA39D6E382}" type="datetimeFigureOut">
              <a:rPr lang="en-US" smtClean="0"/>
              <a:t>6/25/12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F3EA-9992-1A46-A1A4-9F6CE49A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0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BC63-CA48-3449-8C20-C9AA39D6E382}" type="datetimeFigureOut">
              <a:rPr lang="en-US" smtClean="0"/>
              <a:t>6/25/12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F3EA-9992-1A46-A1A4-9F6CE49A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8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BC63-CA48-3449-8C20-C9AA39D6E382}" type="datetimeFigureOut">
              <a:rPr lang="en-US" smtClean="0"/>
              <a:t>6/25/12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F3EA-9992-1A46-A1A4-9F6CE49A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0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BC63-CA48-3449-8C20-C9AA39D6E382}" type="datetimeFigureOut">
              <a:rPr lang="en-US" smtClean="0"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F3EA-9992-1A46-A1A4-9F6CE49A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7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BC63-CA48-3449-8C20-C9AA39D6E382}" type="datetimeFigureOut">
              <a:rPr lang="en-US" smtClean="0"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F3EA-9992-1A46-A1A4-9F6CE49A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7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2BC63-CA48-3449-8C20-C9AA39D6E382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9F3EA-9992-1A46-A1A4-9F6CE49A6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2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hyperlink" Target="http://inspirehep.net/search?cc=Institutions&amp;p=institution:%22INFN,%20Lecce%22&amp;ln=en" TargetMode="External"/><Relationship Id="rId12" Type="http://schemas.openxmlformats.org/officeDocument/2006/relationships/hyperlink" Target="http://inspirehep.net/author/Mottola,%20Emil?recid=1093086&amp;ln=en" TargetMode="External"/><Relationship Id="rId13" Type="http://schemas.openxmlformats.org/officeDocument/2006/relationships/hyperlink" Target="http://inspirehep.net/search?cc=Institutions&amp;p=institution:%22Los%20Alamos%22&amp;ln=en" TargetMode="External"/><Relationship Id="rId14" Type="http://schemas.openxmlformats.org/officeDocument/2006/relationships/hyperlink" Target="http://inspirehep.net/author/Serino,%20Mirko?recid=1093086&amp;ln=en" TargetMode="External"/><Relationship Id="rId15" Type="http://schemas.openxmlformats.org/officeDocument/2006/relationships/hyperlink" Target="http://arXiv.org/pdf/arXiv:1203.1339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pirehep.net/record/1117034" TargetMode="External"/><Relationship Id="rId3" Type="http://schemas.openxmlformats.org/officeDocument/2006/relationships/hyperlink" Target="http://inspirehep.net/author/Coriano,%20Claudio?recid=1117034&amp;ln=en" TargetMode="External"/><Relationship Id="rId4" Type="http://schemas.openxmlformats.org/officeDocument/2006/relationships/hyperlink" Target="http://inspirehep.net/author/Rose,%20Luigi%20Delle?recid=1117034&amp;ln=en" TargetMode="External"/><Relationship Id="rId5" Type="http://schemas.openxmlformats.org/officeDocument/2006/relationships/hyperlink" Target="http://inspirehep.net/author/Quintavalle,%20Antonio?recid=1117034&amp;ln=en" TargetMode="External"/><Relationship Id="rId6" Type="http://schemas.openxmlformats.org/officeDocument/2006/relationships/hyperlink" Target="http://inspirehep.net/author/Serino,%20Mirko?recid=1117034&amp;ln=en" TargetMode="External"/><Relationship Id="rId7" Type="http://schemas.openxmlformats.org/officeDocument/2006/relationships/hyperlink" Target="http://inspirehep.net/record/1093086" TargetMode="External"/><Relationship Id="rId8" Type="http://schemas.openxmlformats.org/officeDocument/2006/relationships/hyperlink" Target="http://inspirehep.net/author/Coriano,%20Claudio?recid=1093086&amp;ln=en" TargetMode="External"/><Relationship Id="rId9" Type="http://schemas.openxmlformats.org/officeDocument/2006/relationships/hyperlink" Target="http://inspirehep.net/author/Rose,%20Luigi%20Delle?recid=1093086&amp;ln=en" TargetMode="External"/><Relationship Id="rId10" Type="http://schemas.openxmlformats.org/officeDocument/2006/relationships/hyperlink" Target="http://inspirehep.net/search?cc=Institutions&amp;p=institution:%22Salento%20U.%22&amp;ln=en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hyperlink" Target="http://inspirehep.net/author/Fazio,%20A.R.?recid=891684&amp;ln=en" TargetMode="External"/><Relationship Id="rId20" Type="http://schemas.openxmlformats.org/officeDocument/2006/relationships/hyperlink" Target="http://dx.doi.org/10.1088/0264-9381/28/14/145004" TargetMode="External"/><Relationship Id="rId21" Type="http://schemas.openxmlformats.org/officeDocument/2006/relationships/hyperlink" Target="http://inspirehep.net/record/891684?ln=en" TargetMode="External"/><Relationship Id="rId22" Type="http://schemas.openxmlformats.org/officeDocument/2006/relationships/hyperlink" Target="http://inspirehep.net/record/890328" TargetMode="External"/><Relationship Id="rId23" Type="http://schemas.openxmlformats.org/officeDocument/2006/relationships/hyperlink" Target="http://inspirehep.net/author/Coriano,%20Claudio?recid=890328&amp;ln=en" TargetMode="External"/><Relationship Id="rId24" Type="http://schemas.openxmlformats.org/officeDocument/2006/relationships/hyperlink" Target="http://inspirehep.net/author/Delle%20Rose,%20Luigi?recid=890328&amp;ln=en" TargetMode="External"/><Relationship Id="rId25" Type="http://schemas.openxmlformats.org/officeDocument/2006/relationships/hyperlink" Target="http://inspirehep.net/author/Serino,%20Mirko?recid=890328&amp;ln=en" TargetMode="External"/><Relationship Id="rId10" Type="http://schemas.openxmlformats.org/officeDocument/2006/relationships/hyperlink" Target="http://inspirehep.net/search?cc=Institutions&amp;p=institution:%22Colombia,%20U.%20Natl.%22&amp;ln=en" TargetMode="External"/><Relationship Id="rId11" Type="http://schemas.openxmlformats.org/officeDocument/2006/relationships/hyperlink" Target="http://inspirehep.net/record/891684/references" TargetMode="External"/><Relationship Id="rId12" Type="http://schemas.openxmlformats.org/officeDocument/2006/relationships/hyperlink" Target="http://inspirehep.net/record/891684/export/hx" TargetMode="External"/><Relationship Id="rId13" Type="http://schemas.openxmlformats.org/officeDocument/2006/relationships/hyperlink" Target="http://inspirehep.net/record/891684/export/hlxu" TargetMode="External"/><Relationship Id="rId14" Type="http://schemas.openxmlformats.org/officeDocument/2006/relationships/hyperlink" Target="http://inspirehep.net/record/891684/export/hlxe" TargetMode="External"/><Relationship Id="rId15" Type="http://schemas.openxmlformats.org/officeDocument/2006/relationships/hyperlink" Target="http://inspirehep.net/record/891684/export/hlxh" TargetMode="External"/><Relationship Id="rId16" Type="http://schemas.openxmlformats.org/officeDocument/2006/relationships/hyperlink" Target="http://inspirehep.net/record/891684/export/xe" TargetMode="External"/><Relationship Id="rId17" Type="http://schemas.openxmlformats.org/officeDocument/2006/relationships/hyperlink" Target="http://arXiv.org/abs/arXiv:1103.1590" TargetMode="External"/><Relationship Id="rId18" Type="http://schemas.openxmlformats.org/officeDocument/2006/relationships/hyperlink" Target="http://arXiv.org/ps/arXiv:1103.1590" TargetMode="External"/><Relationship Id="rId19" Type="http://schemas.openxmlformats.org/officeDocument/2006/relationships/hyperlink" Target="http://arXiv.org/pdf/arXiv:1103.159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pirehep.net/record/891684" TargetMode="External"/><Relationship Id="rId3" Type="http://schemas.openxmlformats.org/officeDocument/2006/relationships/hyperlink" Target="http://inspirehep.net/author/Armillis,%20Roberta?recid=891684&amp;ln=en" TargetMode="External"/><Relationship Id="rId4" Type="http://schemas.openxmlformats.org/officeDocument/2006/relationships/hyperlink" Target="http://inspirehep.net/search?cc=Institutions&amp;p=institution:%22Salento%20U.%22&amp;ln=en" TargetMode="External"/><Relationship Id="rId5" Type="http://schemas.openxmlformats.org/officeDocument/2006/relationships/hyperlink" Target="http://inspirehep.net/search?cc=Institutions&amp;p=institution:%22INFN,%20Lecce%22&amp;ln=en" TargetMode="External"/><Relationship Id="rId6" Type="http://schemas.openxmlformats.org/officeDocument/2006/relationships/hyperlink" Target="http://inspirehep.net/search?cc=Institutions&amp;p=institution:%22Aristotle%20U.,%20Thessaloniki%22&amp;ln=en" TargetMode="External"/><Relationship Id="rId7" Type="http://schemas.openxmlformats.org/officeDocument/2006/relationships/hyperlink" Target="http://inspirehep.net/author/Coriano,%20Claudio?recid=891684&amp;ln=en" TargetMode="External"/><Relationship Id="rId8" Type="http://schemas.openxmlformats.org/officeDocument/2006/relationships/hyperlink" Target="http://inspirehep.net/author/Delle%20Rose,%20Luigi?recid=891684&amp;ln=en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author/Coriano,%20Claudio?recid=883773&amp;ln=en" TargetMode="External"/><Relationship Id="rId4" Type="http://schemas.openxmlformats.org/officeDocument/2006/relationships/hyperlink" Target="http://inspirehep.net/author/Delle%20Rose,%20Luigi?recid=883773&amp;ln=en" TargetMode="External"/><Relationship Id="rId5" Type="http://schemas.openxmlformats.org/officeDocument/2006/relationships/hyperlink" Target="http://inspirehep.net/author/Quintavalle,%20Antonio?recid=883773&amp;ln=en" TargetMode="External"/><Relationship Id="rId6" Type="http://schemas.openxmlformats.org/officeDocument/2006/relationships/hyperlink" Target="http://inspirehep.net/author/Serino,%20Mirko?recid=883773&amp;ln=en" TargetMode="External"/><Relationship Id="rId7" Type="http://schemas.openxmlformats.org/officeDocument/2006/relationships/hyperlink" Target="http://inspirehep.net/search?cc=Institutions&amp;p=institution:%22Salento%20U.%22&amp;ln=en" TargetMode="External"/><Relationship Id="rId8" Type="http://schemas.openxmlformats.org/officeDocument/2006/relationships/hyperlink" Target="http://inspirehep.net/search?cc=Institutions&amp;p=institution:%22INFN,%20Lecce%22&amp;ln=e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pirehep.net/record/883773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author/Coriano,%20Claudio?recid=1117034&amp;ln=en" TargetMode="External"/><Relationship Id="rId4" Type="http://schemas.openxmlformats.org/officeDocument/2006/relationships/hyperlink" Target="http://inspirehep.net/author/Rose,%20Luigi%20Delle?recid=1117034&amp;ln=en" TargetMode="External"/><Relationship Id="rId5" Type="http://schemas.openxmlformats.org/officeDocument/2006/relationships/hyperlink" Target="http://inspirehep.net/author/Quintavalle,%20Antonio?recid=1117034&amp;ln=en" TargetMode="External"/><Relationship Id="rId6" Type="http://schemas.openxmlformats.org/officeDocument/2006/relationships/hyperlink" Target="http://inspirehep.net/author/Serino,%20Mirko?recid=1117034&amp;ln=en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nspirehep.net/record/1117034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hyperlink" Target="http://inspirehep.net/author/Coriano,%20Claudio?recid=1093086&amp;ln=en" TargetMode="External"/><Relationship Id="rId20" Type="http://schemas.openxmlformats.org/officeDocument/2006/relationships/hyperlink" Target="http://inspirehep.net/author/Coriano,%20Claudio?recid=834333&amp;ln=en" TargetMode="External"/><Relationship Id="rId21" Type="http://schemas.openxmlformats.org/officeDocument/2006/relationships/hyperlink" Target="http://inspirehep.net/search?cc=Institutions&amp;p=institution:%22Crete%20U.%22&amp;ln=en" TargetMode="External"/><Relationship Id="rId22" Type="http://schemas.openxmlformats.org/officeDocument/2006/relationships/hyperlink" Target="http://inspirehep.net/author/Delle%20Rose,%20Luigi?recid=834333&amp;ln=en" TargetMode="External"/><Relationship Id="rId10" Type="http://schemas.openxmlformats.org/officeDocument/2006/relationships/hyperlink" Target="http://inspirehep.net/author/Rose,%20Luigi%20Delle?recid=1093086&amp;ln=en" TargetMode="External"/><Relationship Id="rId11" Type="http://schemas.openxmlformats.org/officeDocument/2006/relationships/hyperlink" Target="http://inspirehep.net/author/Mottola,%20Emil?recid=1093086&amp;ln=en" TargetMode="External"/><Relationship Id="rId12" Type="http://schemas.openxmlformats.org/officeDocument/2006/relationships/hyperlink" Target="http://inspirehep.net/search?cc=Institutions&amp;p=institution:%22Los%20Alamos%22&amp;ln=en" TargetMode="External"/><Relationship Id="rId13" Type="http://schemas.openxmlformats.org/officeDocument/2006/relationships/hyperlink" Target="http://inspirehep.net/author/Serino,%20Mirko?recid=1093086&amp;ln=en" TargetMode="External"/><Relationship Id="rId14" Type="http://schemas.openxmlformats.org/officeDocument/2006/relationships/hyperlink" Target="http://inspirehep.net/record/856095" TargetMode="External"/><Relationship Id="rId15" Type="http://schemas.openxmlformats.org/officeDocument/2006/relationships/hyperlink" Target="http://inspirehep.net/author/Armillis,%20Roberta?recid=856095&amp;ln=en" TargetMode="External"/><Relationship Id="rId16" Type="http://schemas.openxmlformats.org/officeDocument/2006/relationships/hyperlink" Target="http://inspirehep.net/author/Coriano,%20Claudio?recid=856095&amp;ln=en" TargetMode="External"/><Relationship Id="rId17" Type="http://schemas.openxmlformats.org/officeDocument/2006/relationships/hyperlink" Target="http://inspirehep.net/author/Delle%20Rose,%20Luigi?recid=856095&amp;ln=en" TargetMode="External"/><Relationship Id="rId18" Type="http://schemas.openxmlformats.org/officeDocument/2006/relationships/hyperlink" Target="http://inspirehep.net/record/834333" TargetMode="External"/><Relationship Id="rId19" Type="http://schemas.openxmlformats.org/officeDocument/2006/relationships/hyperlink" Target="http://inspirehep.net/author/Armillis,%20Roberta?recid=834333&amp;ln=e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pirehep.net/record/890328" TargetMode="External"/><Relationship Id="rId3" Type="http://schemas.openxmlformats.org/officeDocument/2006/relationships/hyperlink" Target="http://inspirehep.net/author/Coriano,%20Claudio?recid=890328&amp;ln=en" TargetMode="External"/><Relationship Id="rId4" Type="http://schemas.openxmlformats.org/officeDocument/2006/relationships/hyperlink" Target="http://inspirehep.net/author/Delle%20Rose,%20Luigi?recid=890328&amp;ln=en" TargetMode="External"/><Relationship Id="rId5" Type="http://schemas.openxmlformats.org/officeDocument/2006/relationships/hyperlink" Target="http://inspirehep.net/author/Serino,%20Mirko?recid=890328&amp;ln=en" TargetMode="External"/><Relationship Id="rId6" Type="http://schemas.openxmlformats.org/officeDocument/2006/relationships/hyperlink" Target="http://inspirehep.net/search?cc=Institutions&amp;p=institution:%22Salento%20U.%22&amp;ln=en" TargetMode="External"/><Relationship Id="rId7" Type="http://schemas.openxmlformats.org/officeDocument/2006/relationships/hyperlink" Target="http://inspirehep.net/search?cc=Institutions&amp;p=institution:%22INFN,%20Lecce%22&amp;ln=en" TargetMode="External"/><Relationship Id="rId8" Type="http://schemas.openxmlformats.org/officeDocument/2006/relationships/hyperlink" Target="http://inspirehep.net/record/1093086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3.png"/><Relationship Id="rId3" Type="http://schemas.openxmlformats.org/officeDocument/2006/relationships/image" Target="../media/image16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7.png"/><Relationship Id="rId3" Type="http://schemas.openxmlformats.org/officeDocument/2006/relationships/image" Target="../media/image16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172" y="272592"/>
            <a:ext cx="515827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BARI 21</a:t>
            </a:r>
          </a:p>
          <a:p>
            <a:endParaRPr lang="en-US" dirty="0"/>
          </a:p>
          <a:p>
            <a:r>
              <a:rPr lang="en-US" dirty="0" err="1" smtClean="0"/>
              <a:t>Membri</a:t>
            </a:r>
            <a:r>
              <a:rPr lang="en-US" dirty="0" smtClean="0"/>
              <a:t>: </a:t>
            </a:r>
          </a:p>
          <a:p>
            <a:r>
              <a:rPr lang="en-US" dirty="0" smtClean="0"/>
              <a:t>Luigi </a:t>
            </a:r>
            <a:r>
              <a:rPr lang="en-US" dirty="0" err="1" smtClean="0"/>
              <a:t>Delle</a:t>
            </a:r>
            <a:r>
              <a:rPr lang="en-US" dirty="0" smtClean="0"/>
              <a:t> Rose, </a:t>
            </a:r>
          </a:p>
          <a:p>
            <a:r>
              <a:rPr lang="en-US" dirty="0" err="1" smtClean="0"/>
              <a:t>Mirko</a:t>
            </a:r>
            <a:r>
              <a:rPr lang="en-US" dirty="0" smtClean="0"/>
              <a:t> </a:t>
            </a:r>
            <a:r>
              <a:rPr lang="en-US" dirty="0" err="1" smtClean="0"/>
              <a:t>Serino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Antonio </a:t>
            </a:r>
            <a:r>
              <a:rPr lang="en-US" dirty="0" err="1" smtClean="0"/>
              <a:t>Quintavalle</a:t>
            </a:r>
            <a:endParaRPr lang="en-US" dirty="0" smtClean="0"/>
          </a:p>
          <a:p>
            <a:r>
              <a:rPr lang="en-US" dirty="0" smtClean="0"/>
              <a:t>C.C.</a:t>
            </a:r>
          </a:p>
          <a:p>
            <a:r>
              <a:rPr lang="en-US" dirty="0" smtClean="0"/>
              <a:t> </a:t>
            </a:r>
          </a:p>
          <a:p>
            <a:r>
              <a:rPr lang="en-US" dirty="0" err="1" smtClean="0"/>
              <a:t>Membri</a:t>
            </a:r>
            <a:r>
              <a:rPr lang="en-US" dirty="0" smtClean="0"/>
              <a:t> </a:t>
            </a:r>
            <a:r>
              <a:rPr lang="en-US" dirty="0" err="1" smtClean="0"/>
              <a:t>precedenti</a:t>
            </a:r>
            <a:r>
              <a:rPr lang="en-US" dirty="0" smtClean="0"/>
              <a:t>: </a:t>
            </a:r>
          </a:p>
          <a:p>
            <a:r>
              <a:rPr lang="en-US" dirty="0" smtClean="0"/>
              <a:t>Antonio Mariano (</a:t>
            </a:r>
            <a:r>
              <a:rPr lang="en-US" dirty="0" err="1" smtClean="0"/>
              <a:t>Salonicco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Roberta </a:t>
            </a:r>
            <a:r>
              <a:rPr lang="en-US" dirty="0" err="1" smtClean="0"/>
              <a:t>Armillis</a:t>
            </a:r>
            <a:r>
              <a:rPr lang="en-US" dirty="0" smtClean="0"/>
              <a:t> (EPFL-</a:t>
            </a:r>
            <a:r>
              <a:rPr lang="en-US" dirty="0" err="1" smtClean="0"/>
              <a:t>Losanna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Marco </a:t>
            </a:r>
            <a:r>
              <a:rPr lang="en-US" dirty="0" err="1" smtClean="0"/>
              <a:t>Guzzi</a:t>
            </a:r>
            <a:r>
              <a:rPr lang="en-US" dirty="0" smtClean="0"/>
              <a:t> (DESY </a:t>
            </a:r>
            <a:r>
              <a:rPr lang="en-US" dirty="0" err="1" smtClean="0"/>
              <a:t>Amburgo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/>
              <a:t>Giovanni </a:t>
            </a:r>
            <a:r>
              <a:rPr lang="en-US" dirty="0" err="1"/>
              <a:t>C</a:t>
            </a:r>
            <a:r>
              <a:rPr lang="en-US" dirty="0" err="1" smtClean="0"/>
              <a:t>hirilli</a:t>
            </a:r>
            <a:r>
              <a:rPr lang="en-US" dirty="0" smtClean="0"/>
              <a:t> (Berkeley) </a:t>
            </a:r>
          </a:p>
          <a:p>
            <a:r>
              <a:rPr lang="en-US" dirty="0" err="1" smtClean="0"/>
              <a:t>Emanuela</a:t>
            </a:r>
            <a:r>
              <a:rPr lang="en-US" dirty="0" smtClean="0"/>
              <a:t> </a:t>
            </a:r>
            <a:r>
              <a:rPr lang="en-US" dirty="0" err="1" smtClean="0"/>
              <a:t>Dimastrogiovanni</a:t>
            </a:r>
            <a:r>
              <a:rPr lang="en-US" dirty="0" smtClean="0"/>
              <a:t> (Perimeter Institute, CA)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16" y="26707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983" y="4570329"/>
            <a:ext cx="79771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di </a:t>
            </a:r>
            <a:r>
              <a:rPr lang="en-US" dirty="0" err="1" smtClean="0"/>
              <a:t>ricerca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Applicazioni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teoria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campi</a:t>
            </a:r>
            <a:r>
              <a:rPr lang="en-US" dirty="0"/>
              <a:t> </a:t>
            </a:r>
            <a:r>
              <a:rPr lang="en-US" dirty="0" smtClean="0"/>
              <a:t>al </a:t>
            </a:r>
            <a:r>
              <a:rPr lang="en-US" dirty="0" err="1" smtClean="0"/>
              <a:t>Modello</a:t>
            </a:r>
            <a:r>
              <a:rPr lang="en-US" dirty="0" smtClean="0"/>
              <a:t> Standard e </a:t>
            </a:r>
            <a:r>
              <a:rPr lang="en-US" dirty="0" err="1" smtClean="0"/>
              <a:t>fisica</a:t>
            </a:r>
            <a:r>
              <a:rPr lang="en-US" dirty="0" smtClean="0"/>
              <a:t> </a:t>
            </a:r>
            <a:r>
              <a:rPr lang="en-US" dirty="0" err="1" smtClean="0"/>
              <a:t>astroparticellare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particolare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1) Studio di </a:t>
            </a:r>
            <a:r>
              <a:rPr lang="en-US" dirty="0" err="1" smtClean="0"/>
              <a:t>estensioni</a:t>
            </a:r>
            <a:r>
              <a:rPr lang="en-US" dirty="0" smtClean="0"/>
              <a:t> </a:t>
            </a:r>
            <a:r>
              <a:rPr lang="en-US" dirty="0" err="1" smtClean="0"/>
              <a:t>specifiche</a:t>
            </a:r>
            <a:r>
              <a:rPr lang="en-US" dirty="0" smtClean="0"/>
              <a:t> del </a:t>
            </a:r>
            <a:r>
              <a:rPr lang="en-US" dirty="0" err="1" smtClean="0"/>
              <a:t>Modello</a:t>
            </a:r>
            <a:r>
              <a:rPr lang="en-US" dirty="0" smtClean="0"/>
              <a:t> Standard (</a:t>
            </a:r>
            <a:r>
              <a:rPr lang="en-US" dirty="0" err="1" smtClean="0"/>
              <a:t>modelli</a:t>
            </a:r>
            <a:r>
              <a:rPr lang="en-US" dirty="0" smtClean="0"/>
              <a:t> </a:t>
            </a:r>
            <a:r>
              <a:rPr lang="en-US" dirty="0" err="1" smtClean="0"/>
              <a:t>abeliani</a:t>
            </a:r>
            <a:r>
              <a:rPr lang="en-US" dirty="0" smtClean="0"/>
              <a:t> </a:t>
            </a:r>
            <a:r>
              <a:rPr lang="en-US" dirty="0" err="1" smtClean="0"/>
              <a:t>anomali</a:t>
            </a:r>
            <a:r>
              <a:rPr lang="en-US" dirty="0" smtClean="0"/>
              <a:t>)</a:t>
            </a:r>
          </a:p>
          <a:p>
            <a:r>
              <a:rPr lang="en-US" dirty="0"/>
              <a:t>e</a:t>
            </a:r>
            <a:r>
              <a:rPr lang="en-US" dirty="0" smtClean="0"/>
              <a:t> relative </a:t>
            </a:r>
            <a:r>
              <a:rPr lang="en-US" dirty="0" err="1" smtClean="0"/>
              <a:t>applicazioni</a:t>
            </a:r>
            <a:r>
              <a:rPr lang="en-US" dirty="0" smtClean="0"/>
              <a:t> </a:t>
            </a:r>
            <a:r>
              <a:rPr lang="en-US" dirty="0" err="1" smtClean="0"/>
              <a:t>cosmologiche</a:t>
            </a:r>
            <a:r>
              <a:rPr lang="en-US" dirty="0" smtClean="0"/>
              <a:t> (</a:t>
            </a:r>
            <a:r>
              <a:rPr lang="en-US" dirty="0" err="1" smtClean="0"/>
              <a:t>materia</a:t>
            </a:r>
            <a:r>
              <a:rPr lang="en-US" dirty="0" smtClean="0"/>
              <a:t> </a:t>
            </a:r>
            <a:r>
              <a:rPr lang="en-US" dirty="0" err="1" smtClean="0"/>
              <a:t>oscura</a:t>
            </a:r>
            <a:r>
              <a:rPr lang="en-US" dirty="0" smtClean="0"/>
              <a:t> </a:t>
            </a:r>
            <a:r>
              <a:rPr lang="en-US" dirty="0" err="1" smtClean="0"/>
              <a:t>assionica</a:t>
            </a:r>
            <a:r>
              <a:rPr lang="en-US" dirty="0" smtClean="0"/>
              <a:t>)</a:t>
            </a:r>
          </a:p>
          <a:p>
            <a:r>
              <a:rPr lang="en-US" dirty="0" smtClean="0"/>
              <a:t>2) Studio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radi</a:t>
            </a:r>
            <a:r>
              <a:rPr lang="en-US" dirty="0" smtClean="0"/>
              <a:t> di </a:t>
            </a:r>
            <a:r>
              <a:rPr lang="en-US" dirty="0" err="1" smtClean="0"/>
              <a:t>liberta</a:t>
            </a:r>
            <a:r>
              <a:rPr lang="en-US" dirty="0" smtClean="0"/>
              <a:t>’ </a:t>
            </a:r>
            <a:r>
              <a:rPr lang="en-US" dirty="0" err="1" smtClean="0"/>
              <a:t>effettivi</a:t>
            </a:r>
            <a:r>
              <a:rPr lang="en-US" dirty="0" smtClean="0"/>
              <a:t> </a:t>
            </a:r>
            <a:r>
              <a:rPr lang="en-US" dirty="0" err="1" smtClean="0"/>
              <a:t>prodotti</a:t>
            </a:r>
            <a:r>
              <a:rPr lang="en-US" dirty="0" smtClean="0"/>
              <a:t> da </a:t>
            </a:r>
            <a:r>
              <a:rPr lang="en-US" dirty="0" err="1" smtClean="0"/>
              <a:t>interazioni</a:t>
            </a:r>
            <a:r>
              <a:rPr lang="en-US" dirty="0" smtClean="0"/>
              <a:t> con </a:t>
            </a:r>
            <a:r>
              <a:rPr lang="en-US" dirty="0" err="1" smtClean="0"/>
              <a:t>anomalie</a:t>
            </a:r>
            <a:r>
              <a:rPr lang="en-US" dirty="0" smtClean="0"/>
              <a:t> </a:t>
            </a:r>
            <a:r>
              <a:rPr lang="en-US" dirty="0" err="1" smtClean="0"/>
              <a:t>conformi</a:t>
            </a:r>
            <a:endParaRPr lang="en-US" dirty="0" smtClean="0"/>
          </a:p>
          <a:p>
            <a:r>
              <a:rPr lang="en-US" dirty="0" smtClean="0"/>
              <a:t>3) Collider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5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885" y="607949"/>
            <a:ext cx="682741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Anomalous U(1)’s have found applications in the context of </a:t>
            </a:r>
          </a:p>
          <a:p>
            <a:r>
              <a:rPr lang="en-US" dirty="0"/>
              <a:t>n</a:t>
            </a:r>
            <a:r>
              <a:rPr lang="en-US" dirty="0" smtClean="0"/>
              <a:t>eutrino mass matrices (</a:t>
            </a:r>
            <a:r>
              <a:rPr lang="en-US" dirty="0" err="1" smtClean="0"/>
              <a:t>Irges</a:t>
            </a:r>
            <a:r>
              <a:rPr lang="en-US" dirty="0" smtClean="0"/>
              <a:t>, </a:t>
            </a:r>
            <a:r>
              <a:rPr lang="en-US" dirty="0" err="1" smtClean="0"/>
              <a:t>Lavignac</a:t>
            </a:r>
            <a:r>
              <a:rPr lang="en-US" dirty="0" smtClean="0"/>
              <a:t>, </a:t>
            </a:r>
            <a:r>
              <a:rPr lang="en-US" dirty="0" err="1" smtClean="0"/>
              <a:t>Ramond</a:t>
            </a:r>
            <a:r>
              <a:rPr lang="en-US" dirty="0" smtClean="0"/>
              <a:t>) </a:t>
            </a:r>
          </a:p>
          <a:p>
            <a:r>
              <a:rPr lang="en-US" dirty="0" smtClean="0"/>
              <a:t>For the rest they have not found other phenomenological applications. </a:t>
            </a:r>
          </a:p>
          <a:p>
            <a:endParaRPr lang="en-US" dirty="0"/>
          </a:p>
          <a:p>
            <a:r>
              <a:rPr lang="en-US" dirty="0" smtClean="0"/>
              <a:t>An anomalous U(1) symmetry is characterized, however,  </a:t>
            </a:r>
          </a:p>
          <a:p>
            <a:r>
              <a:rPr lang="en-US" dirty="0" smtClean="0"/>
              <a:t>by several distinctive features 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New </a:t>
            </a:r>
            <a:r>
              <a:rPr lang="en-US" dirty="0" err="1" smtClean="0"/>
              <a:t>trilinear</a:t>
            </a:r>
            <a:r>
              <a:rPr lang="en-US" dirty="0" smtClean="0"/>
              <a:t> gauge interactions mediated by an anomalous </a:t>
            </a:r>
          </a:p>
          <a:p>
            <a:r>
              <a:rPr lang="en-US" dirty="0"/>
              <a:t>e</a:t>
            </a:r>
            <a:r>
              <a:rPr lang="en-US" dirty="0" smtClean="0"/>
              <a:t>xtra Z prime  </a:t>
            </a:r>
          </a:p>
          <a:p>
            <a:endParaRPr lang="en-US" dirty="0" smtClean="0"/>
          </a:p>
          <a:p>
            <a:r>
              <a:rPr lang="en-US" dirty="0" smtClean="0"/>
              <a:t>2) Extra contact interactions (</a:t>
            </a:r>
            <a:r>
              <a:rPr lang="en-US" dirty="0" err="1" smtClean="0"/>
              <a:t>Chern</a:t>
            </a:r>
            <a:r>
              <a:rPr lang="en-US" dirty="0" smtClean="0"/>
              <a:t> Simons terms)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3) an </a:t>
            </a:r>
            <a:r>
              <a:rPr lang="en-US" dirty="0" err="1" smtClean="0"/>
              <a:t>axion</a:t>
            </a:r>
            <a:r>
              <a:rPr lang="en-US" dirty="0" smtClean="0"/>
              <a:t> like particle (under certain conditions)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4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436100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19163" y="60325"/>
            <a:ext cx="2740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Global U(1) Anomalies</a:t>
            </a:r>
          </a:p>
        </p:txBody>
      </p:sp>
    </p:spTree>
    <p:extLst>
      <p:ext uri="{BB962C8B-B14F-4D97-AF65-F5344CB8AC3E}">
        <p14:creationId xmlns:p14="http://schemas.microsoft.com/office/powerpoint/2010/main" val="428670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1463"/>
            <a:ext cx="8724900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48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9" y="614390"/>
            <a:ext cx="56388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955675" y="268288"/>
            <a:ext cx="7116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 periodic potential is generated at the QCD hadron transition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61087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840" y="2442977"/>
            <a:ext cx="3572160" cy="2205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4419" y="916582"/>
            <a:ext cx="36362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breaking of the PQ symmetry </a:t>
            </a:r>
          </a:p>
          <a:p>
            <a:r>
              <a:rPr lang="en-US" dirty="0"/>
              <a:t>t</a:t>
            </a:r>
            <a:r>
              <a:rPr lang="en-US" dirty="0" smtClean="0"/>
              <a:t>akes place at a large scale </a:t>
            </a:r>
            <a:r>
              <a:rPr lang="en-US" dirty="0" err="1" smtClean="0"/>
              <a:t>f_a</a:t>
            </a:r>
            <a:r>
              <a:rPr lang="en-US" dirty="0" smtClean="0"/>
              <a:t>, but </a:t>
            </a:r>
          </a:p>
          <a:p>
            <a:r>
              <a:rPr lang="en-US" dirty="0" smtClean="0"/>
              <a:t>The wiggling of the PQ potential </a:t>
            </a:r>
          </a:p>
          <a:p>
            <a:r>
              <a:rPr lang="en-US" dirty="0" smtClean="0"/>
              <a:t>Occurs much later, at the QCD phase </a:t>
            </a:r>
          </a:p>
          <a:p>
            <a:r>
              <a:rPr lang="en-US" dirty="0" smtClean="0"/>
              <a:t>transition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2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87468"/>
            <a:ext cx="64008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010" y="274975"/>
            <a:ext cx="7817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PQ </a:t>
            </a:r>
            <a:r>
              <a:rPr lang="en-US" dirty="0" err="1" smtClean="0"/>
              <a:t>axion</a:t>
            </a:r>
            <a:r>
              <a:rPr lang="en-US" dirty="0" smtClean="0"/>
              <a:t> remains a massless Goldstone mode until the QCD phase transition, </a:t>
            </a:r>
          </a:p>
          <a:p>
            <a:r>
              <a:rPr lang="en-US" dirty="0"/>
              <a:t>a</a:t>
            </a:r>
            <a:r>
              <a:rPr lang="en-US" dirty="0" smtClean="0"/>
              <a:t>fter which it develops a small mass. The size of the periodic potential </a:t>
            </a:r>
          </a:p>
          <a:p>
            <a:r>
              <a:rPr lang="en-US" dirty="0"/>
              <a:t>i</a:t>
            </a:r>
            <a:r>
              <a:rPr lang="en-US" dirty="0" smtClean="0"/>
              <a:t>s important in order to fix the size of the mass.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8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4513368" cy="33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52" y="3969400"/>
            <a:ext cx="4521200" cy="248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5777" y="3784176"/>
            <a:ext cx="29689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an </a:t>
            </a:r>
            <a:r>
              <a:rPr lang="en-US" dirty="0" err="1" smtClean="0"/>
              <a:t>axion</a:t>
            </a:r>
            <a:r>
              <a:rPr lang="en-US" dirty="0" smtClean="0"/>
              <a:t> has charges both </a:t>
            </a:r>
          </a:p>
          <a:p>
            <a:r>
              <a:rPr lang="en-US" dirty="0"/>
              <a:t>u</a:t>
            </a:r>
            <a:r>
              <a:rPr lang="en-US" dirty="0" smtClean="0"/>
              <a:t>nder SU(3) and SU(2) </a:t>
            </a:r>
          </a:p>
          <a:p>
            <a:r>
              <a:rPr lang="en-US" dirty="0"/>
              <a:t>w</a:t>
            </a:r>
            <a:r>
              <a:rPr lang="en-US" dirty="0" smtClean="0"/>
              <a:t>e could consider the </a:t>
            </a:r>
          </a:p>
          <a:p>
            <a:r>
              <a:rPr lang="en-US" dirty="0"/>
              <a:t>p</a:t>
            </a:r>
            <a:r>
              <a:rPr lang="en-US" dirty="0" smtClean="0"/>
              <a:t>ossibility of sequential </a:t>
            </a:r>
          </a:p>
          <a:p>
            <a:r>
              <a:rPr lang="en-US" dirty="0"/>
              <a:t>m</a:t>
            </a:r>
            <a:r>
              <a:rPr lang="en-US" dirty="0" smtClean="0"/>
              <a:t>isalignments. The dominant </a:t>
            </a:r>
          </a:p>
          <a:p>
            <a:r>
              <a:rPr lang="en-US" dirty="0" smtClean="0"/>
              <a:t>misalignment clearly comes </a:t>
            </a:r>
          </a:p>
          <a:p>
            <a:r>
              <a:rPr lang="en-US" dirty="0"/>
              <a:t>f</a:t>
            </a:r>
            <a:r>
              <a:rPr lang="en-US" dirty="0" smtClean="0"/>
              <a:t>rom the largest potential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6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0" y="162120"/>
            <a:ext cx="9359900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450850" y="6149975"/>
            <a:ext cx="2541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Mariano, Guzzi, C.C.</a:t>
            </a:r>
          </a:p>
        </p:txBody>
      </p:sp>
    </p:spTree>
    <p:extLst>
      <p:ext uri="{BB962C8B-B14F-4D97-AF65-F5344CB8AC3E}">
        <p14:creationId xmlns:p14="http://schemas.microsoft.com/office/powerpoint/2010/main" val="372698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991600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534988"/>
            <a:ext cx="4283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The SU(3)xSU(2)xU(1)xU(1)   Model</a:t>
            </a: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 flipH="1">
            <a:off x="2819400" y="990600"/>
            <a:ext cx="2819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5851525" y="763588"/>
            <a:ext cx="7239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kinetic</a:t>
            </a:r>
          </a:p>
        </p:txBody>
      </p:sp>
      <p:sp>
        <p:nvSpPr>
          <p:cNvPr id="92166" name="AutoShape 6"/>
          <p:cNvSpPr>
            <a:spLocks/>
          </p:cNvSpPr>
          <p:nvPr/>
        </p:nvSpPr>
        <p:spPr bwMode="auto">
          <a:xfrm>
            <a:off x="6248400" y="2895600"/>
            <a:ext cx="304800" cy="1371600"/>
          </a:xfrm>
          <a:prstGeom prst="righ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6765925" y="3430588"/>
            <a:ext cx="1168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L/R fermion</a:t>
            </a: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flipH="1" flipV="1">
            <a:off x="2971800" y="4876800"/>
            <a:ext cx="381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3451225" y="6316663"/>
            <a:ext cx="150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FF4829"/>
                </a:solidFill>
              </a:rPr>
              <a:t>Stueckelberg</a:t>
            </a: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 flipH="1">
            <a:off x="5638800" y="45720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858000" y="4403725"/>
            <a:ext cx="9683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FF4829"/>
                </a:solidFill>
              </a:rPr>
              <a:t>CS</a:t>
            </a:r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 flipH="1">
            <a:off x="2743200" y="5943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6042025" y="5935663"/>
            <a:ext cx="1349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FF4829"/>
                </a:solidFill>
              </a:rPr>
              <a:t>Higgs-axion mixing</a:t>
            </a:r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 flipH="1">
            <a:off x="6629400" y="5257800"/>
            <a:ext cx="137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8077200" y="5089525"/>
            <a:ext cx="4587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GS</a:t>
            </a:r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 flipH="1">
            <a:off x="5562600" y="12954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7223125" y="1068388"/>
            <a:ext cx="1444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Higgs doublets</a:t>
            </a:r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822325" y="6296025"/>
            <a:ext cx="240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Irges, Kiritsis, C.</a:t>
            </a:r>
          </a:p>
        </p:txBody>
      </p:sp>
    </p:spTree>
    <p:extLst>
      <p:ext uri="{BB962C8B-B14F-4D97-AF65-F5344CB8AC3E}">
        <p14:creationId xmlns:p14="http://schemas.microsoft.com/office/powerpoint/2010/main" val="104607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8325"/>
            <a:ext cx="7869238" cy="301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792480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41325" y="152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669925" y="123825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Gauge sector</a:t>
            </a:r>
          </a:p>
        </p:txBody>
      </p:sp>
    </p:spTree>
    <p:extLst>
      <p:ext uri="{BB962C8B-B14F-4D97-AF65-F5344CB8AC3E}">
        <p14:creationId xmlns:p14="http://schemas.microsoft.com/office/powerpoint/2010/main" val="23256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76300"/>
            <a:ext cx="26543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24257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41325" y="6173788"/>
            <a:ext cx="184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500">
              <a:solidFill>
                <a:srgbClr val="FF4829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98500"/>
            <a:ext cx="22479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1409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6880225" y="906463"/>
            <a:ext cx="22637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FF4829"/>
                </a:solidFill>
              </a:rPr>
              <a:t>A, vector-like</a:t>
            </a:r>
          </a:p>
          <a:p>
            <a:pPr>
              <a:spcBef>
                <a:spcPct val="50000"/>
              </a:spcBef>
            </a:pPr>
            <a:r>
              <a:rPr lang="en-US" sz="1500">
                <a:solidFill>
                  <a:srgbClr val="FF4829"/>
                </a:solidFill>
              </a:rPr>
              <a:t>B, C axial</a:t>
            </a:r>
          </a:p>
        </p:txBody>
      </p:sp>
      <p:pic>
        <p:nvPicPr>
          <p:cNvPr id="1433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9210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42989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7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37338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7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114800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7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0"/>
            <a:ext cx="37782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1470025" y="373063"/>
            <a:ext cx="62261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FF4829"/>
                </a:solidFill>
              </a:rPr>
              <a:t>Chern-Simons contributions  </a:t>
            </a:r>
          </a:p>
        </p:txBody>
      </p:sp>
      <p:sp>
        <p:nvSpPr>
          <p:cNvPr id="143374" name="Rectangle 14"/>
          <p:cNvSpPr>
            <a:spLocks noChangeArrowheads="1"/>
          </p:cNvSpPr>
          <p:nvPr/>
        </p:nvSpPr>
        <p:spPr bwMode="auto">
          <a:xfrm>
            <a:off x="549275" y="93663"/>
            <a:ext cx="2678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900"/>
              <a:t>Other important feature</a:t>
            </a:r>
          </a:p>
        </p:txBody>
      </p:sp>
      <p:sp>
        <p:nvSpPr>
          <p:cNvPr id="143375" name="Rectangle 15"/>
          <p:cNvSpPr>
            <a:spLocks noChangeArrowheads="1"/>
          </p:cNvSpPr>
          <p:nvPr/>
        </p:nvSpPr>
        <p:spPr bwMode="auto">
          <a:xfrm>
            <a:off x="152400" y="6248400"/>
            <a:ext cx="8512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900"/>
              <a:t>CS contributions are irreducible when there are 2 U(1)</a:t>
            </a:r>
            <a:r>
              <a:rPr lang="ja-JP" altLang="en-US" sz="1900"/>
              <a:t>’</a:t>
            </a:r>
            <a:r>
              <a:rPr lang="en-US" sz="1900"/>
              <a:t>s (Armillis, Guzzi, C.C.)</a:t>
            </a:r>
          </a:p>
        </p:txBody>
      </p:sp>
    </p:spTree>
    <p:extLst>
      <p:ext uri="{BB962C8B-B14F-4D97-AF65-F5344CB8AC3E}">
        <p14:creationId xmlns:p14="http://schemas.microsoft.com/office/powerpoint/2010/main" val="29657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476" y="2723955"/>
            <a:ext cx="8261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degrees of freedom in the Anomalous effective action of the Standard Model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dilaton</a:t>
            </a:r>
            <a:r>
              <a:rPr lang="en-US" dirty="0" smtClean="0"/>
              <a:t>). The </a:t>
            </a:r>
            <a:r>
              <a:rPr lang="en-US" dirty="0" err="1" smtClean="0"/>
              <a:t>dilaton</a:t>
            </a:r>
            <a:r>
              <a:rPr lang="en-US" dirty="0" smtClean="0"/>
              <a:t> can accompany the Higgs at the LHC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7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0863"/>
            <a:ext cx="541020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71628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622300" y="6350"/>
            <a:ext cx="538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STRUCTURE OF THE ANOMALOUS CONTRIBUTIONS 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1981200" y="349250"/>
            <a:ext cx="339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CHERN SIMONS INTERACTIONS </a:t>
            </a:r>
          </a:p>
        </p:txBody>
      </p:sp>
    </p:spTree>
    <p:extLst>
      <p:ext uri="{BB962C8B-B14F-4D97-AF65-F5344CB8AC3E}">
        <p14:creationId xmlns:p14="http://schemas.microsoft.com/office/powerpoint/2010/main" val="267026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121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42338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63850"/>
            <a:ext cx="73961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5" name="Line 5"/>
          <p:cNvSpPr>
            <a:spLocks noChangeShapeType="1"/>
          </p:cNvSpPr>
          <p:nvPr/>
        </p:nvSpPr>
        <p:spPr bwMode="auto">
          <a:xfrm flipV="1">
            <a:off x="1066800" y="4572000"/>
            <a:ext cx="1676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 flipV="1">
            <a:off x="2514600" y="4572000"/>
            <a:ext cx="1752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457200" y="5943600"/>
            <a:ext cx="79565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These two invariant amplitudes correspond to CS interactions and can be defined by </a:t>
            </a:r>
          </a:p>
          <a:p>
            <a:r>
              <a:rPr lang="en-US" sz="1500">
                <a:solidFill>
                  <a:srgbClr val="FF4829"/>
                </a:solidFill>
              </a:rPr>
              <a:t>external Ward Identities. In the Standard Model one chooses CVC, but this is not necessary </a:t>
            </a:r>
          </a:p>
          <a:p>
            <a:r>
              <a:rPr lang="en-US" sz="1500">
                <a:solidFill>
                  <a:srgbClr val="FF4829"/>
                </a:solidFill>
              </a:rPr>
              <a:t>because of traceless conditions on the anomalies 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746125" y="153988"/>
            <a:ext cx="6886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Momentum shifts in the loop generate linear terms in the independent momenta</a:t>
            </a:r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 flipH="1">
            <a:off x="7086600" y="4572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 flipH="1" flipV="1">
            <a:off x="5791200" y="15240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6994525" y="1830388"/>
            <a:ext cx="1676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redistribute </a:t>
            </a:r>
          </a:p>
          <a:p>
            <a:r>
              <a:rPr lang="en-US" sz="1500">
                <a:solidFill>
                  <a:srgbClr val="FF4829"/>
                </a:solidFill>
              </a:rPr>
              <a:t>the anomaly. </a:t>
            </a:r>
          </a:p>
          <a:p>
            <a:r>
              <a:rPr lang="en-US" sz="1500">
                <a:solidFill>
                  <a:srgbClr val="FF4829"/>
                </a:solidFill>
              </a:rPr>
              <a:t>Their sum is fixed</a:t>
            </a:r>
          </a:p>
        </p:txBody>
      </p:sp>
    </p:spTree>
    <p:extLst>
      <p:ext uri="{BB962C8B-B14F-4D97-AF65-F5344CB8AC3E}">
        <p14:creationId xmlns:p14="http://schemas.microsoft.com/office/powerpoint/2010/main" val="310346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979488" y="255588"/>
            <a:ext cx="52403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900"/>
              <a:t>Wess-Zumino case. Trilinear gauge interaction </a:t>
            </a:r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3268663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864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3373438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133600"/>
            <a:ext cx="50546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319838" y="465138"/>
            <a:ext cx="11890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900"/>
              <a:t>CS terms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3429000" y="2238375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5648" y="5669716"/>
            <a:ext cx="196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Armillis</a:t>
            </a:r>
            <a:r>
              <a:rPr lang="en-US" dirty="0" smtClean="0"/>
              <a:t>, </a:t>
            </a:r>
            <a:r>
              <a:rPr lang="en-US" dirty="0" err="1" smtClean="0"/>
              <a:t>Guzzi</a:t>
            </a:r>
            <a:r>
              <a:rPr lang="en-US" dirty="0" smtClean="0"/>
              <a:t>, C.C.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8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1" y="4158576"/>
            <a:ext cx="5600700" cy="261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5884" y="4431272"/>
            <a:ext cx="288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Anomalies to be cancelled </a:t>
            </a:r>
          </a:p>
          <a:p>
            <a:r>
              <a:rPr lang="en-US" dirty="0" smtClean="0"/>
              <a:t>By a single </a:t>
            </a:r>
            <a:r>
              <a:rPr lang="en-US" dirty="0" err="1" smtClean="0"/>
              <a:t>Stuckelberg</a:t>
            </a:r>
            <a:r>
              <a:rPr lang="en-US" dirty="0" smtClean="0"/>
              <a:t> </a:t>
            </a:r>
            <a:r>
              <a:rPr lang="en-US" dirty="0" err="1" smtClean="0"/>
              <a:t>axion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59" y="-67966"/>
            <a:ext cx="62357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3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9723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8514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239000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5919788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17525" y="77788"/>
            <a:ext cx="26606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The VERY MINIMAL MODEL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441325" y="1296988"/>
            <a:ext cx="16033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2 Higgs doublets</a:t>
            </a:r>
          </a:p>
        </p:txBody>
      </p:sp>
    </p:spTree>
    <p:extLst>
      <p:ext uri="{BB962C8B-B14F-4D97-AF65-F5344CB8AC3E}">
        <p14:creationId xmlns:p14="http://schemas.microsoft.com/office/powerpoint/2010/main" val="135184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57150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38862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6142038" cy="21478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0357" name="Line 5"/>
          <p:cNvSpPr>
            <a:spLocks noChangeShapeType="1"/>
          </p:cNvSpPr>
          <p:nvPr/>
        </p:nvSpPr>
        <p:spPr bwMode="auto">
          <a:xfrm flipH="1">
            <a:off x="5181600" y="914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689725" y="915988"/>
            <a:ext cx="2397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No v/M corrections on first</a:t>
            </a:r>
          </a:p>
          <a:p>
            <a:r>
              <a:rPr lang="en-US" sz="1500">
                <a:solidFill>
                  <a:srgbClr val="FF4829"/>
                </a:solidFill>
              </a:rPr>
              <a:t>row</a:t>
            </a:r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 flipH="1">
            <a:off x="2057400" y="2362200"/>
            <a:ext cx="411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6191250" y="2133600"/>
            <a:ext cx="819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SM-like</a:t>
            </a:r>
          </a:p>
        </p:txBody>
      </p:sp>
      <p:sp>
        <p:nvSpPr>
          <p:cNvPr id="100361" name="AutoShape 9"/>
          <p:cNvSpPr>
            <a:spLocks/>
          </p:cNvSpPr>
          <p:nvPr/>
        </p:nvSpPr>
        <p:spPr bwMode="auto">
          <a:xfrm>
            <a:off x="2286000" y="3657600"/>
            <a:ext cx="5715000" cy="6858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rgbClr val="FF48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8213725" y="3811588"/>
            <a:ext cx="5016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1/M</a:t>
            </a: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2117725" y="5792788"/>
            <a:ext cx="6175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O(M)</a:t>
            </a:r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 flipH="1" flipV="1">
            <a:off x="1905000" y="5257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36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53000"/>
            <a:ext cx="4264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53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"/>
            <a:ext cx="83058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83235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0353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46475"/>
            <a:ext cx="3657600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06850"/>
            <a:ext cx="4724400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4455" name="Line 7"/>
          <p:cNvSpPr>
            <a:spLocks noChangeShapeType="1"/>
          </p:cNvSpPr>
          <p:nvPr/>
        </p:nvSpPr>
        <p:spPr bwMode="auto">
          <a:xfrm flipV="1">
            <a:off x="228600" y="4038600"/>
            <a:ext cx="17526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669925" y="6249988"/>
            <a:ext cx="2159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Decoupling as v/M---&gt;0</a:t>
            </a:r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 flipV="1">
            <a:off x="762000" y="1600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 flipV="1">
            <a:off x="914400" y="1600200"/>
            <a:ext cx="403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365125" y="1830388"/>
            <a:ext cx="31273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Fermion interactions of the extra Z</a:t>
            </a:r>
            <a:r>
              <a:rPr lang="ja-JP" altLang="en-US" sz="1500">
                <a:solidFill>
                  <a:srgbClr val="FF4829"/>
                </a:solidFill>
              </a:rPr>
              <a:t>’</a:t>
            </a:r>
            <a:endParaRPr lang="en-US" sz="1500">
              <a:solidFill>
                <a:srgbClr val="FF4829"/>
              </a:solidFill>
            </a:endParaRP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898525" y="1588"/>
            <a:ext cx="1592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Fermionic sector</a:t>
            </a:r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 flipV="1">
            <a:off x="304800" y="4495800"/>
            <a:ext cx="5029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9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0419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3439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83820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75311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06" name="Line 6"/>
          <p:cNvSpPr>
            <a:spLocks noChangeShapeType="1"/>
          </p:cNvSpPr>
          <p:nvPr/>
        </p:nvSpPr>
        <p:spPr bwMode="auto">
          <a:xfrm flipV="1">
            <a:off x="1447800" y="4648200"/>
            <a:ext cx="2743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1089025" y="5783263"/>
            <a:ext cx="8159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FF4829"/>
                </a:solidFill>
              </a:rPr>
              <a:t>CP even</a:t>
            </a:r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 flipH="1" flipV="1">
            <a:off x="4800600" y="5410200"/>
            <a:ext cx="1143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6232525" y="6249988"/>
            <a:ext cx="8731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CP odd </a:t>
            </a:r>
          </a:p>
        </p:txBody>
      </p:sp>
    </p:spTree>
    <p:extLst>
      <p:ext uri="{BB962C8B-B14F-4D97-AF65-F5344CB8AC3E}">
        <p14:creationId xmlns:p14="http://schemas.microsoft.com/office/powerpoint/2010/main" val="352965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0722"/>
            <a:ext cx="9144000" cy="3088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1025" y="297219"/>
            <a:ext cx="162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916" y="3778787"/>
            <a:ext cx="3200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28" y="4956665"/>
            <a:ext cx="9105900" cy="171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791" y="4161072"/>
            <a:ext cx="1851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Rotation onto the </a:t>
            </a:r>
          </a:p>
          <a:p>
            <a:r>
              <a:rPr lang="en-US" dirty="0"/>
              <a:t>p</a:t>
            </a:r>
            <a:r>
              <a:rPr lang="en-US" dirty="0" smtClean="0"/>
              <a:t>hysical </a:t>
            </a:r>
            <a:r>
              <a:rPr lang="en-US" dirty="0" err="1" smtClean="0"/>
              <a:t>axi</a:t>
            </a:r>
            <a:r>
              <a:rPr lang="en-US" dirty="0" smtClean="0"/>
              <a:t>-Higgs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5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32893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6781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98813"/>
            <a:ext cx="5410200" cy="26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346325" y="77788"/>
            <a:ext cx="4451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CP odd Sector. Where the physical axion  appears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H="1">
            <a:off x="3124200" y="381000"/>
            <a:ext cx="1676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AutoShape 7"/>
          <p:cNvSpPr>
            <a:spLocks/>
          </p:cNvSpPr>
          <p:nvPr/>
        </p:nvSpPr>
        <p:spPr bwMode="auto">
          <a:xfrm>
            <a:off x="3581400" y="7620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4098925" y="839788"/>
            <a:ext cx="44307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2 Goldstones</a:t>
            </a:r>
          </a:p>
          <a:p>
            <a:r>
              <a:rPr lang="en-US" sz="1500">
                <a:solidFill>
                  <a:srgbClr val="FF4829"/>
                </a:solidFill>
              </a:rPr>
              <a:t>We need to identify the goldstones of the physical </a:t>
            </a:r>
          </a:p>
          <a:p>
            <a:r>
              <a:rPr lang="en-US" sz="1500">
                <a:solidFill>
                  <a:srgbClr val="FF4829"/>
                </a:solidFill>
              </a:rPr>
              <a:t>gauge bosons 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 flipV="1">
            <a:off x="4114800" y="2133600"/>
            <a:ext cx="2667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6918325" y="3430588"/>
            <a:ext cx="19954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These have to vanish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 flipV="1">
            <a:off x="4267200" y="2667000"/>
            <a:ext cx="2362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8" name="AutoShape 12"/>
          <p:cNvSpPr>
            <a:spLocks/>
          </p:cNvSpPr>
          <p:nvPr/>
        </p:nvSpPr>
        <p:spPr bwMode="auto">
          <a:xfrm>
            <a:off x="5943600" y="3733800"/>
            <a:ext cx="76200" cy="2362200"/>
          </a:xfrm>
          <a:prstGeom prst="rightBrace">
            <a:avLst>
              <a:gd name="adj1" fmla="val 258333"/>
              <a:gd name="adj2" fmla="val 50000"/>
            </a:avLst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232525" y="3963988"/>
            <a:ext cx="2800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You need some rotations </a:t>
            </a:r>
          </a:p>
          <a:p>
            <a:r>
              <a:rPr lang="en-US" sz="1500">
                <a:solidFill>
                  <a:srgbClr val="FF4829"/>
                </a:solidFill>
              </a:rPr>
              <a:t>among the gapless excitations </a:t>
            </a:r>
          </a:p>
          <a:p>
            <a:r>
              <a:rPr lang="en-US" sz="1500">
                <a:solidFill>
                  <a:srgbClr val="FF4829"/>
                </a:solidFill>
              </a:rPr>
              <a:t>to identify the goldstones </a:t>
            </a:r>
          </a:p>
        </p:txBody>
      </p:sp>
    </p:spTree>
    <p:extLst>
      <p:ext uri="{BB962C8B-B14F-4D97-AF65-F5344CB8AC3E}">
        <p14:creationId xmlns:p14="http://schemas.microsoft.com/office/powerpoint/2010/main" val="388886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1444" y="475526"/>
            <a:ext cx="6489225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1.	</a:t>
            </a:r>
            <a:r>
              <a:rPr lang="en-US" b="1" dirty="0">
                <a:hlinkClick r:id="rId2"/>
              </a:rPr>
              <a:t>Effective Dilaton Interactions from the Anomalous Breaking of Scale Invariance of the Standard Model. </a:t>
            </a:r>
          </a:p>
          <a:p>
            <a:r>
              <a:rPr lang="fi-FI" dirty="0">
                <a:hlinkClick r:id="rId3"/>
              </a:rPr>
              <a:t>Claudio Coriano, </a:t>
            </a:r>
            <a:r>
              <a:rPr lang="fi-FI" dirty="0">
                <a:hlinkClick r:id="rId4"/>
              </a:rPr>
              <a:t>Luigi Delle Rose, </a:t>
            </a:r>
            <a:r>
              <a:rPr lang="fi-FI" dirty="0">
                <a:hlinkClick r:id="rId5"/>
              </a:rPr>
              <a:t>Antonio Quintavalle, </a:t>
            </a:r>
            <a:r>
              <a:rPr lang="fi-FI" dirty="0">
                <a:hlinkClick r:id="rId6"/>
              </a:rPr>
              <a:t>Mirko Serino. Jun 2012. 47 pp. Note: * Temporary entry *; 47 pages, 9 figures </a:t>
            </a:r>
          </a:p>
          <a:p>
            <a:r>
              <a:rPr lang="en-US" dirty="0"/>
              <a:t>e-Print: </a:t>
            </a:r>
            <a:r>
              <a:rPr lang="en-US" b="1" dirty="0"/>
              <a:t>arXiv:1206.0590 [</a:t>
            </a:r>
            <a:r>
              <a:rPr lang="en-US" b="1" dirty="0" err="1"/>
              <a:t>hep-ph</a:t>
            </a:r>
            <a:r>
              <a:rPr lang="en-US" b="1" dirty="0"/>
              <a:t>]</a:t>
            </a:r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	</a:t>
            </a:r>
            <a:r>
              <a:rPr lang="en-US" b="1" dirty="0">
                <a:hlinkClick r:id="rId7"/>
              </a:rPr>
              <a:t>Graviton Vertices and the Mapping of Anomalous Correlators to Momentum Space for a General Conformal Field Theory.</a:t>
            </a:r>
            <a:r>
              <a:rPr lang="en-US" dirty="0">
                <a:hlinkClick r:id="rId7"/>
              </a:rPr>
              <a:t> </a:t>
            </a:r>
          </a:p>
          <a:p>
            <a:r>
              <a:rPr lang="en-US" dirty="0">
                <a:hlinkClick r:id="rId8"/>
              </a:rPr>
              <a:t>Claudio Coriano, </a:t>
            </a:r>
            <a:r>
              <a:rPr lang="en-US" dirty="0">
                <a:hlinkClick r:id="rId9"/>
              </a:rPr>
              <a:t>Luigi Delle Rose (</a:t>
            </a:r>
            <a:r>
              <a:rPr lang="en-US" dirty="0">
                <a:hlinkClick r:id="rId10"/>
              </a:rPr>
              <a:t>Salento U. &amp; </a:t>
            </a:r>
            <a:r>
              <a:rPr lang="en-US" dirty="0">
                <a:hlinkClick r:id="rId11"/>
              </a:rPr>
              <a:t>INFN, Lecce), </a:t>
            </a:r>
            <a:r>
              <a:rPr lang="en-US" dirty="0">
                <a:hlinkClick r:id="rId12"/>
              </a:rPr>
              <a:t>Emil Mottola (</a:t>
            </a:r>
            <a:r>
              <a:rPr lang="en-US" dirty="0">
                <a:hlinkClick r:id="rId13"/>
              </a:rPr>
              <a:t>Los Alamos), </a:t>
            </a:r>
            <a:r>
              <a:rPr lang="en-US" dirty="0">
                <a:hlinkClick r:id="rId14"/>
              </a:rPr>
              <a:t>Mirko Serino (</a:t>
            </a:r>
            <a:r>
              <a:rPr lang="en-US" dirty="0">
                <a:hlinkClick r:id="rId10"/>
              </a:rPr>
              <a:t>Salento U. &amp; </a:t>
            </a:r>
            <a:r>
              <a:rPr lang="en-US" dirty="0">
                <a:hlinkClick r:id="rId11"/>
              </a:rPr>
              <a:t>INFN, Lecce). Mar 2012. 57 pp. Note: 57 pages, 7 figures. Refs added </a:t>
            </a:r>
          </a:p>
          <a:p>
            <a:r>
              <a:rPr lang="en-US" dirty="0"/>
              <a:t>e-Print: </a:t>
            </a:r>
            <a:r>
              <a:rPr lang="en-US" b="1" dirty="0"/>
              <a:t>arXiv:1203.1339 [</a:t>
            </a:r>
            <a:r>
              <a:rPr lang="en-US" b="1" dirty="0" err="1"/>
              <a:t>hep-th</a:t>
            </a:r>
            <a:r>
              <a:rPr lang="en-US" b="1" dirty="0"/>
              <a:t>]</a:t>
            </a:r>
            <a:endParaRPr lang="en-US" dirty="0"/>
          </a:p>
          <a:p>
            <a:r>
              <a:rPr lang="en-US" dirty="0"/>
              <a:t>	</a:t>
            </a:r>
            <a:endParaRPr lang="en-US" u="sng" dirty="0">
              <a:hlinkClick r:id="rId1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149" y="5361034"/>
            <a:ext cx="37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 </a:t>
            </a:r>
            <a:r>
              <a:rPr lang="en-US" dirty="0" err="1" smtClean="0"/>
              <a:t>gaussianities</a:t>
            </a:r>
            <a:r>
              <a:rPr lang="en-US" dirty="0" smtClean="0"/>
              <a:t> in the early universe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3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60800"/>
            <a:ext cx="37592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8787" name="Line 3"/>
          <p:cNvSpPr>
            <a:spLocks noChangeShapeType="1"/>
          </p:cNvSpPr>
          <p:nvPr/>
        </p:nvSpPr>
        <p:spPr bwMode="auto">
          <a:xfrm flipV="1">
            <a:off x="1143000" y="2362200"/>
            <a:ext cx="22860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203325" y="4344988"/>
            <a:ext cx="11366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GS Axions </a:t>
            </a: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 flipH="1">
            <a:off x="5410200" y="7620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6842125" y="534988"/>
            <a:ext cx="16462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1 physical axion, </a:t>
            </a:r>
          </a:p>
          <a:p>
            <a:r>
              <a:rPr lang="en-US" sz="1500">
                <a:solidFill>
                  <a:srgbClr val="FF4829"/>
                </a:solidFill>
              </a:rPr>
              <a:t>The Axi-Higgs</a:t>
            </a:r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 flipH="1" flipV="1">
            <a:off x="5486400" y="2133600"/>
            <a:ext cx="10668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6194425" y="4564063"/>
            <a:ext cx="27209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FF4829"/>
                </a:solidFill>
              </a:rPr>
              <a:t>N Nambu-Goldstone modes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7885" y="499869"/>
            <a:ext cx="450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Independently from the number of </a:t>
            </a:r>
          </a:p>
          <a:p>
            <a:r>
              <a:rPr lang="en-US" dirty="0"/>
              <a:t>a</a:t>
            </a:r>
            <a:r>
              <a:rPr lang="en-US" dirty="0" smtClean="0"/>
              <a:t>nomalous U(1)’s, we have only a single </a:t>
            </a:r>
            <a:r>
              <a:rPr lang="en-US" dirty="0" err="1" smtClean="0"/>
              <a:t>axion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28" y="4884738"/>
            <a:ext cx="3479800" cy="33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292" y="4884738"/>
            <a:ext cx="1333500" cy="33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5592735"/>
            <a:ext cx="868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2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990600" y="381000"/>
            <a:ext cx="46529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Some properties of the axi-Higgs: Yukawa couplings </a:t>
            </a: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6210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93553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173538" cy="2441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0598" name="Line 6"/>
          <p:cNvSpPr>
            <a:spLocks noChangeShapeType="1"/>
          </p:cNvSpPr>
          <p:nvPr/>
        </p:nvSpPr>
        <p:spPr bwMode="auto">
          <a:xfrm flipH="1">
            <a:off x="7543800" y="2133600"/>
            <a:ext cx="76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6994525" y="685800"/>
            <a:ext cx="1616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solidFill>
                  <a:srgbClr val="FF4829"/>
                </a:solidFill>
              </a:rPr>
              <a:t>Induces the </a:t>
            </a:r>
          </a:p>
          <a:p>
            <a:r>
              <a:rPr lang="en-US" sz="1500">
                <a:solidFill>
                  <a:srgbClr val="FF4829"/>
                </a:solidFill>
              </a:rPr>
              <a:t>decay of the </a:t>
            </a:r>
          </a:p>
          <a:p>
            <a:r>
              <a:rPr lang="en-US" sz="1500">
                <a:solidFill>
                  <a:srgbClr val="FF4829"/>
                </a:solidFill>
              </a:rPr>
              <a:t>Axi-Higgs, </a:t>
            </a:r>
          </a:p>
          <a:p>
            <a:r>
              <a:rPr lang="en-US" sz="1500">
                <a:solidFill>
                  <a:srgbClr val="FF4829"/>
                </a:solidFill>
              </a:rPr>
              <a:t>similar to Higgs decay</a:t>
            </a:r>
          </a:p>
        </p:txBody>
      </p:sp>
    </p:spTree>
    <p:extLst>
      <p:ext uri="{BB962C8B-B14F-4D97-AF65-F5344CB8AC3E}">
        <p14:creationId xmlns:p14="http://schemas.microsoft.com/office/powerpoint/2010/main" val="73188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85788" y="4667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57213"/>
            <a:ext cx="7124700" cy="54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01638" y="6015038"/>
            <a:ext cx="3119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R. Armillis, M. Guzzi, C.C.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04800" y="1365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14325" y="84138"/>
            <a:ext cx="3106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Collider applications: LHC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998" y="4858179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12" y="2223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Anomalous </a:t>
            </a:r>
            <a:r>
              <a:rPr lang="en-US" dirty="0" err="1" smtClean="0"/>
              <a:t>abelian</a:t>
            </a:r>
            <a:r>
              <a:rPr lang="en-US" dirty="0" smtClean="0"/>
              <a:t> models </a:t>
            </a:r>
            <a:br>
              <a:rPr lang="en-US" dirty="0" smtClean="0"/>
            </a:br>
            <a:r>
              <a:rPr lang="en-US" dirty="0" smtClean="0"/>
              <a:t>predict an extra Z prime in the spectrum of the neutral currents which has been studied at the LHC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4080" y="593838"/>
            <a:ext cx="527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applicazioni</a:t>
            </a:r>
            <a:r>
              <a:rPr lang="en-US" dirty="0" smtClean="0"/>
              <a:t>: anomalous extra Z prime at the LHC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0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238"/>
            <a:ext cx="9131300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6052" y="467876"/>
            <a:ext cx="3498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 Yan: Anomalous extra Z prime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5820"/>
            <a:ext cx="8077200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52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0"/>
            <a:ext cx="83439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4911" y="5280312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prompt photons at the LHC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8667" y="4868136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6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193" y="456736"/>
            <a:ext cx="767781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Supersymmetric</a:t>
            </a:r>
            <a:r>
              <a:rPr lang="en-US" dirty="0" smtClean="0"/>
              <a:t> extensions of these models come in two basic formulations 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MSSM based extensions (with an extra anomalous U(1) symmetry) </a:t>
            </a:r>
          </a:p>
          <a:p>
            <a:r>
              <a:rPr lang="en-US" dirty="0" smtClean="0"/>
              <a:t>       based on the MSSM </a:t>
            </a:r>
            <a:r>
              <a:rPr lang="en-US" dirty="0" err="1" smtClean="0"/>
              <a:t>superpotential</a:t>
            </a:r>
            <a:r>
              <a:rPr lang="en-US" dirty="0" smtClean="0"/>
              <a:t>. The CP-odd scalar sector does not </a:t>
            </a:r>
          </a:p>
          <a:p>
            <a:r>
              <a:rPr lang="en-US" dirty="0" smtClean="0"/>
              <a:t>       allow  a mixing between the </a:t>
            </a:r>
            <a:r>
              <a:rPr lang="en-US" dirty="0" err="1" smtClean="0"/>
              <a:t>Higgses</a:t>
            </a:r>
            <a:r>
              <a:rPr lang="en-US" dirty="0" smtClean="0"/>
              <a:t> and the </a:t>
            </a:r>
            <a:r>
              <a:rPr lang="en-US" dirty="0" err="1" smtClean="0"/>
              <a:t>Stuckelberg</a:t>
            </a:r>
            <a:r>
              <a:rPr lang="en-US" dirty="0" smtClean="0"/>
              <a:t> </a:t>
            </a:r>
            <a:r>
              <a:rPr lang="en-US" dirty="0" err="1" smtClean="0"/>
              <a:t>axion</a:t>
            </a:r>
            <a:r>
              <a:rPr lang="en-US" dirty="0" smtClean="0"/>
              <a:t>. There is </a:t>
            </a:r>
          </a:p>
          <a:p>
            <a:r>
              <a:rPr lang="en-US" dirty="0" smtClean="0"/>
              <a:t>       No </a:t>
            </a:r>
            <a:r>
              <a:rPr lang="en-US" dirty="0" err="1" smtClean="0"/>
              <a:t>axi</a:t>
            </a:r>
            <a:r>
              <a:rPr lang="en-US" dirty="0" smtClean="0"/>
              <a:t> Higgs nor the Higgs-</a:t>
            </a:r>
            <a:r>
              <a:rPr lang="en-US" dirty="0" err="1" smtClean="0"/>
              <a:t>Stuckelberg</a:t>
            </a:r>
            <a:r>
              <a:rPr lang="en-US" dirty="0" smtClean="0"/>
              <a:t> phase. The anomalous gauge boson </a:t>
            </a:r>
          </a:p>
          <a:p>
            <a:r>
              <a:rPr lang="en-US" dirty="0"/>
              <a:t> </a:t>
            </a:r>
            <a:r>
              <a:rPr lang="en-US" dirty="0" smtClean="0"/>
              <a:t>      gets its mass uniquely from the </a:t>
            </a:r>
            <a:r>
              <a:rPr lang="en-US" dirty="0" err="1" smtClean="0"/>
              <a:t>Stuckelberg</a:t>
            </a:r>
            <a:r>
              <a:rPr lang="en-US" dirty="0" smtClean="0"/>
              <a:t> field 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(</a:t>
            </a:r>
            <a:r>
              <a:rPr lang="en-US" dirty="0" err="1" smtClean="0"/>
              <a:t>Anastasopoulos</a:t>
            </a:r>
            <a:r>
              <a:rPr lang="en-US" dirty="0" smtClean="0"/>
              <a:t>, </a:t>
            </a:r>
            <a:r>
              <a:rPr lang="en-US" dirty="0" err="1" smtClean="0"/>
              <a:t>Fucito</a:t>
            </a:r>
            <a:r>
              <a:rPr lang="en-US" dirty="0" smtClean="0"/>
              <a:t>, </a:t>
            </a:r>
            <a:r>
              <a:rPr lang="en-US" dirty="0" err="1" smtClean="0"/>
              <a:t>Leonetto</a:t>
            </a:r>
            <a:r>
              <a:rPr lang="en-US" dirty="0" smtClean="0"/>
              <a:t>, </a:t>
            </a:r>
            <a:r>
              <a:rPr lang="en-US" dirty="0" err="1" smtClean="0"/>
              <a:t>Pradisi</a:t>
            </a:r>
            <a:r>
              <a:rPr lang="en-US" dirty="0" smtClean="0"/>
              <a:t>, </a:t>
            </a:r>
            <a:r>
              <a:rPr lang="en-US" dirty="0" err="1" smtClean="0"/>
              <a:t>Stanev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2) USSM-A (</a:t>
            </a:r>
            <a:r>
              <a:rPr lang="en-US" dirty="0" err="1" smtClean="0"/>
              <a:t>Guzzi</a:t>
            </a:r>
            <a:r>
              <a:rPr lang="en-US" dirty="0" smtClean="0"/>
              <a:t>, Mariano, C.C.) </a:t>
            </a:r>
          </a:p>
          <a:p>
            <a:r>
              <a:rPr lang="en-US" dirty="0" smtClean="0"/>
              <a:t> This second model has Higgs-</a:t>
            </a:r>
            <a:r>
              <a:rPr lang="en-US" dirty="0" err="1" smtClean="0"/>
              <a:t>axion</a:t>
            </a:r>
            <a:r>
              <a:rPr lang="en-US" dirty="0" smtClean="0"/>
              <a:t> mixing and an </a:t>
            </a:r>
            <a:r>
              <a:rPr lang="en-US" dirty="0" err="1" smtClean="0"/>
              <a:t>axi</a:t>
            </a:r>
            <a:r>
              <a:rPr lang="en-US" dirty="0" smtClean="0"/>
              <a:t>-Higgs in the spectrum. </a:t>
            </a:r>
          </a:p>
          <a:p>
            <a:r>
              <a:rPr lang="en-US" dirty="0"/>
              <a:t> </a:t>
            </a:r>
            <a:r>
              <a:rPr lang="en-US" dirty="0" smtClean="0"/>
              <a:t>It is based on the Next-to Minimal MSSM (NMSSM) augmented by an extra </a:t>
            </a:r>
          </a:p>
          <a:p>
            <a:r>
              <a:rPr lang="en-US" dirty="0" smtClean="0"/>
              <a:t> U(1) anomalous symmetry and massive a la </a:t>
            </a:r>
            <a:r>
              <a:rPr lang="en-US" dirty="0" err="1" smtClean="0"/>
              <a:t>Stuckelberg</a:t>
            </a:r>
            <a:r>
              <a:rPr lang="en-US" dirty="0" smtClean="0"/>
              <a:t>.   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5308" y="4834716"/>
            <a:ext cx="7273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both cases we need an </a:t>
            </a:r>
            <a:r>
              <a:rPr lang="en-US" dirty="0" err="1" smtClean="0"/>
              <a:t>axion</a:t>
            </a:r>
            <a:r>
              <a:rPr lang="en-US" dirty="0" smtClean="0"/>
              <a:t> </a:t>
            </a:r>
            <a:r>
              <a:rPr lang="en-US" dirty="0" err="1" smtClean="0"/>
              <a:t>supermultiplet</a:t>
            </a:r>
            <a:r>
              <a:rPr lang="en-US" dirty="0" smtClean="0"/>
              <a:t> (</a:t>
            </a:r>
            <a:r>
              <a:rPr lang="en-US" dirty="0" err="1" smtClean="0"/>
              <a:t>Stuckelberg</a:t>
            </a:r>
            <a:r>
              <a:rPr lang="en-US" dirty="0" smtClean="0"/>
              <a:t> </a:t>
            </a:r>
            <a:r>
              <a:rPr lang="en-US" dirty="0" err="1" smtClean="0"/>
              <a:t>supermultiplet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In order to erase the anomalous variation of the effective action.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4"/>
          <p:cNvSpPr>
            <a:spLocks noChangeArrowheads="1"/>
          </p:cNvSpPr>
          <p:nvPr/>
        </p:nvSpPr>
        <p:spPr bwMode="auto">
          <a:xfrm>
            <a:off x="3429000" y="2284413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983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2105"/>
            <a:ext cx="7162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60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5867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99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Rectangle 10"/>
          <p:cNvSpPr>
            <a:spLocks noChangeArrowheads="1"/>
          </p:cNvSpPr>
          <p:nvPr/>
        </p:nvSpPr>
        <p:spPr bwMode="auto">
          <a:xfrm>
            <a:off x="6529388" y="3436938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USSM-A</a:t>
            </a:r>
          </a:p>
        </p:txBody>
      </p:sp>
      <p:sp>
        <p:nvSpPr>
          <p:cNvPr id="98311" name="Rectangle 11"/>
          <p:cNvSpPr>
            <a:spLocks noChangeArrowheads="1"/>
          </p:cNvSpPr>
          <p:nvPr/>
        </p:nvSpPr>
        <p:spPr bwMode="auto">
          <a:xfrm>
            <a:off x="6381750" y="4214813"/>
            <a:ext cx="20907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NMSSM  +</a:t>
            </a:r>
          </a:p>
          <a:p>
            <a:r>
              <a:rPr lang="en-US"/>
              <a:t>Extra U(1) </a:t>
            </a:r>
          </a:p>
          <a:p>
            <a:r>
              <a:rPr lang="en-US"/>
              <a:t>with an anomaly </a:t>
            </a:r>
          </a:p>
          <a:p>
            <a:r>
              <a:rPr lang="en-US"/>
              <a:t>And </a:t>
            </a:r>
          </a:p>
          <a:p>
            <a:r>
              <a:rPr lang="en-US"/>
              <a:t>A gauged axion </a:t>
            </a:r>
          </a:p>
          <a:p>
            <a:r>
              <a:rPr lang="en-US"/>
              <a:t>supermultiplet</a:t>
            </a:r>
          </a:p>
        </p:txBody>
      </p:sp>
      <p:sp>
        <p:nvSpPr>
          <p:cNvPr id="98312" name="Rectangle 12"/>
          <p:cNvSpPr>
            <a:spLocks noChangeArrowheads="1"/>
          </p:cNvSpPr>
          <p:nvPr/>
        </p:nvSpPr>
        <p:spPr bwMode="auto">
          <a:xfrm>
            <a:off x="6294438" y="6297613"/>
            <a:ext cx="2541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Mariano, Guzzi, C.C.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862" y="164955"/>
            <a:ext cx="94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USSM-A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6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43" y="251081"/>
            <a:ext cx="5523519" cy="858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22" y="1109823"/>
            <a:ext cx="2298700" cy="35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769" y="1760104"/>
            <a:ext cx="588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gauge invariance the anomaly equations take the form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43" y="2286877"/>
            <a:ext cx="5128978" cy="2340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600" y="4158432"/>
            <a:ext cx="711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30729"/>
            <a:ext cx="66675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717" y="4911729"/>
            <a:ext cx="3543300" cy="38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513" y="5547669"/>
            <a:ext cx="7666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Their independent variation allows to </a:t>
            </a:r>
            <a:r>
              <a:rPr lang="en-US" dirty="0" err="1" smtClean="0"/>
              <a:t>scal</a:t>
            </a:r>
            <a:r>
              <a:rPr lang="en-US" dirty="0" smtClean="0"/>
              <a:t> the entire class of models of this type </a:t>
            </a:r>
          </a:p>
          <a:p>
            <a:r>
              <a:rPr lang="en-US" dirty="0" smtClean="0"/>
              <a:t>With no reference to specific realizations.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3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6301" y="288802"/>
            <a:ext cx="7119257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	</a:t>
            </a:r>
            <a:r>
              <a:rPr lang="en-US" b="1" dirty="0">
                <a:hlinkClick r:id="rId2"/>
              </a:rPr>
              <a:t>Comments on Anomaly Cancellations by Pole Subtractions and Ghost Instabilities with Gravity. </a:t>
            </a:r>
          </a:p>
          <a:p>
            <a:r>
              <a:rPr lang="en-US" dirty="0">
                <a:hlinkClick r:id="rId3"/>
              </a:rPr>
              <a:t>Roberta Armillis (</a:t>
            </a:r>
            <a:r>
              <a:rPr lang="en-US" dirty="0">
                <a:hlinkClick r:id="rId4"/>
              </a:rPr>
              <a:t>Salento U. &amp; </a:t>
            </a:r>
            <a:r>
              <a:rPr lang="en-US" dirty="0">
                <a:hlinkClick r:id="rId5"/>
              </a:rPr>
              <a:t>INFN, Lecce &amp; </a:t>
            </a:r>
            <a:r>
              <a:rPr lang="en-US" dirty="0">
                <a:hlinkClick r:id="rId6"/>
              </a:rPr>
              <a:t>Aristotle U., Thessaloniki), </a:t>
            </a:r>
            <a:r>
              <a:rPr lang="en-US" dirty="0">
                <a:hlinkClick r:id="rId7"/>
              </a:rPr>
              <a:t>Claudio Coriano, </a:t>
            </a:r>
            <a:r>
              <a:rPr lang="en-US" dirty="0">
                <a:hlinkClick r:id="rId8"/>
              </a:rPr>
              <a:t>Luigi Delle Rose (</a:t>
            </a:r>
            <a:r>
              <a:rPr lang="en-US" dirty="0">
                <a:hlinkClick r:id="rId4"/>
              </a:rPr>
              <a:t>Salento U. &amp; </a:t>
            </a:r>
            <a:r>
              <a:rPr lang="en-US" dirty="0">
                <a:hlinkClick r:id="rId5"/>
              </a:rPr>
              <a:t>INFN, Lecce), </a:t>
            </a:r>
            <a:r>
              <a:rPr lang="en-US" dirty="0">
                <a:hlinkClick r:id="rId9"/>
              </a:rPr>
              <a:t>A.R. Fazio (</a:t>
            </a:r>
            <a:r>
              <a:rPr lang="en-US" dirty="0">
                <a:hlinkClick r:id="rId10"/>
              </a:rPr>
              <a:t>Colombia, U. Natl.). Mar 2011. 18 pp. Note: 18 pages. Revised version. To appear in 'Classical and Quantum Gravity' </a:t>
            </a:r>
          </a:p>
          <a:p>
            <a:r>
              <a:rPr lang="en-US" dirty="0"/>
              <a:t>Published in </a:t>
            </a:r>
            <a:r>
              <a:rPr lang="en-US" b="1" dirty="0" err="1"/>
              <a:t>Class.Quant.Grav</a:t>
            </a:r>
            <a:r>
              <a:rPr lang="en-US" b="1" dirty="0"/>
              <a:t>. 28 (2011) 145004</a:t>
            </a:r>
            <a:r>
              <a:rPr lang="en-US" dirty="0"/>
              <a:t> </a:t>
            </a:r>
          </a:p>
          <a:p>
            <a:r>
              <a:rPr lang="en-US" dirty="0"/>
              <a:t>e-Print: </a:t>
            </a:r>
            <a:r>
              <a:rPr lang="en-US" b="1" dirty="0"/>
              <a:t>arXiv:1103.1590 [</a:t>
            </a:r>
            <a:r>
              <a:rPr lang="en-US" b="1" dirty="0" err="1"/>
              <a:t>hep-ph</a:t>
            </a:r>
            <a:r>
              <a:rPr lang="en-US" b="1" dirty="0"/>
              <a:t>]</a:t>
            </a:r>
            <a:endParaRPr lang="en-US" dirty="0"/>
          </a:p>
          <a:p>
            <a:r>
              <a:rPr lang="en-US" dirty="0"/>
              <a:t>		</a:t>
            </a:r>
            <a:r>
              <a:rPr lang="en-US" u="sng" dirty="0">
                <a:hlinkClick r:id="rId11"/>
              </a:rPr>
              <a:t>References | </a:t>
            </a:r>
            <a:r>
              <a:rPr lang="en-US" u="sng" dirty="0">
                <a:hlinkClick r:id="rId12"/>
              </a:rPr>
              <a:t>BibTeX | </a:t>
            </a:r>
            <a:r>
              <a:rPr lang="en-US" u="sng" dirty="0">
                <a:hlinkClick r:id="rId13"/>
              </a:rPr>
              <a:t>LaTeX(US) | </a:t>
            </a:r>
            <a:r>
              <a:rPr lang="en-US" u="sng" dirty="0">
                <a:hlinkClick r:id="rId14"/>
              </a:rPr>
              <a:t>LaTeX(EU) | </a:t>
            </a:r>
            <a:r>
              <a:rPr lang="en-US" u="sng" dirty="0">
                <a:hlinkClick r:id="rId15"/>
              </a:rPr>
              <a:t>Harvmac | </a:t>
            </a:r>
            <a:r>
              <a:rPr lang="en-US" u="sng" dirty="0">
                <a:hlinkClick r:id="rId16"/>
              </a:rPr>
              <a:t>EndNote</a:t>
            </a:r>
          </a:p>
          <a:p>
            <a:r>
              <a:rPr lang="en-US" dirty="0"/>
              <a:t>		</a:t>
            </a:r>
            <a:r>
              <a:rPr lang="en-US" u="sng" dirty="0">
                <a:hlinkClick r:id="rId17"/>
              </a:rPr>
              <a:t>Abstract and </a:t>
            </a:r>
            <a:r>
              <a:rPr lang="en-US" u="sng" dirty="0">
                <a:hlinkClick r:id="rId18"/>
              </a:rPr>
              <a:t>Postscript and </a:t>
            </a:r>
            <a:r>
              <a:rPr lang="en-US" u="sng" dirty="0">
                <a:hlinkClick r:id="rId19"/>
              </a:rPr>
              <a:t>PDF from arXiv.org; </a:t>
            </a:r>
            <a:r>
              <a:rPr lang="en-US" u="sng" dirty="0">
                <a:hlinkClick r:id="rId20"/>
              </a:rPr>
              <a:t>Journal Server - Class.Quant.Grav.</a:t>
            </a:r>
          </a:p>
          <a:p>
            <a:r>
              <a:rPr lang="en-US" u="sng" dirty="0">
                <a:hlinkClick r:id="rId21"/>
              </a:rPr>
              <a:t>Detailed record	</a:t>
            </a:r>
          </a:p>
          <a:p>
            <a:r>
              <a:rPr lang="en-US" dirty="0"/>
              <a:t>4.	</a:t>
            </a:r>
            <a:r>
              <a:rPr lang="en-US" b="1" dirty="0">
                <a:hlinkClick r:id="rId22"/>
              </a:rPr>
              <a:t>Gravity and the Neutral Currents: Effective Interactions from the Trace Anomaly.</a:t>
            </a:r>
            <a:r>
              <a:rPr lang="en-US" dirty="0">
                <a:hlinkClick r:id="rId22"/>
              </a:rPr>
              <a:t> </a:t>
            </a:r>
          </a:p>
          <a:p>
            <a:r>
              <a:rPr lang="en-US" dirty="0">
                <a:hlinkClick r:id="rId23"/>
              </a:rPr>
              <a:t>Claudio Coriano, </a:t>
            </a:r>
            <a:r>
              <a:rPr lang="en-US" dirty="0">
                <a:hlinkClick r:id="rId24"/>
              </a:rPr>
              <a:t>Luigi Delle Rose, </a:t>
            </a:r>
            <a:r>
              <a:rPr lang="en-US" dirty="0">
                <a:hlinkClick r:id="rId25"/>
              </a:rPr>
              <a:t>Mirko Serino (</a:t>
            </a:r>
            <a:r>
              <a:rPr lang="en-US" dirty="0">
                <a:hlinkClick r:id="rId4"/>
              </a:rPr>
              <a:t>Salento U. &amp; </a:t>
            </a:r>
            <a:r>
              <a:rPr lang="en-US" dirty="0">
                <a:hlinkClick r:id="rId5"/>
              </a:rPr>
              <a:t>INFN, Lecce). Feb 2011. 68 pp. Note: 69 pages, 17 figures. Section 4 extended/ some comments added in section 7. Final version to appear in Phys. Rev. D </a:t>
            </a:r>
          </a:p>
          <a:p>
            <a:r>
              <a:rPr lang="en-US" dirty="0"/>
              <a:t>Published in </a:t>
            </a:r>
            <a:r>
              <a:rPr lang="en-US" b="1" dirty="0" err="1"/>
              <a:t>Phys.Rev</a:t>
            </a:r>
            <a:r>
              <a:rPr lang="en-US" b="1" dirty="0"/>
              <a:t>. D83 (2011) 125028</a:t>
            </a:r>
            <a:r>
              <a:rPr lang="en-US" dirty="0"/>
              <a:t> </a:t>
            </a:r>
          </a:p>
          <a:p>
            <a:r>
              <a:rPr lang="en-US" dirty="0"/>
              <a:t>e-Print: </a:t>
            </a:r>
            <a:r>
              <a:rPr lang="en-US" b="1" dirty="0"/>
              <a:t>arXiv:1102.4558 [</a:t>
            </a:r>
            <a:r>
              <a:rPr lang="en-US" b="1" dirty="0" err="1"/>
              <a:t>hep-ph</a:t>
            </a:r>
            <a:r>
              <a:rPr lang="en-US" b="1" dirty="0"/>
              <a:t>]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4335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8519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Line 5"/>
          <p:cNvSpPr>
            <a:spLocks noChangeShapeType="1"/>
          </p:cNvSpPr>
          <p:nvPr/>
        </p:nvSpPr>
        <p:spPr bwMode="auto">
          <a:xfrm flipV="1">
            <a:off x="457200" y="685800"/>
            <a:ext cx="18288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Rectangle 6"/>
          <p:cNvSpPr>
            <a:spLocks noChangeArrowheads="1"/>
          </p:cNvSpPr>
          <p:nvPr/>
        </p:nvSpPr>
        <p:spPr bwMode="auto">
          <a:xfrm>
            <a:off x="561975" y="6088063"/>
            <a:ext cx="1957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err="1" smtClean="0"/>
              <a:t>Stuckelberg</a:t>
            </a:r>
            <a:r>
              <a:rPr lang="en-US" dirty="0" smtClean="0"/>
              <a:t> </a:t>
            </a:r>
            <a:r>
              <a:rPr lang="en-US" dirty="0"/>
              <a:t>kinetic </a:t>
            </a:r>
          </a:p>
        </p:txBody>
      </p:sp>
      <p:sp>
        <p:nvSpPr>
          <p:cNvPr id="102404" name="Line 7"/>
          <p:cNvSpPr>
            <a:spLocks noChangeShapeType="1"/>
          </p:cNvSpPr>
          <p:nvPr/>
        </p:nvSpPr>
        <p:spPr bwMode="auto">
          <a:xfrm flipH="1" flipV="1">
            <a:off x="3581400" y="762000"/>
            <a:ext cx="60960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8"/>
          <p:cNvSpPr>
            <a:spLocks noChangeArrowheads="1"/>
          </p:cNvSpPr>
          <p:nvPr/>
        </p:nvSpPr>
        <p:spPr bwMode="auto">
          <a:xfrm>
            <a:off x="4284663" y="5878513"/>
            <a:ext cx="175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Kinetic saxion</a:t>
            </a:r>
          </a:p>
        </p:txBody>
      </p:sp>
      <p:sp>
        <p:nvSpPr>
          <p:cNvPr id="102406" name="Line 9"/>
          <p:cNvSpPr>
            <a:spLocks noChangeShapeType="1"/>
          </p:cNvSpPr>
          <p:nvPr/>
        </p:nvSpPr>
        <p:spPr bwMode="auto">
          <a:xfrm flipH="1" flipV="1">
            <a:off x="6248400" y="47244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Rectangle 10"/>
          <p:cNvSpPr>
            <a:spLocks noChangeArrowheads="1"/>
          </p:cNvSpPr>
          <p:nvPr/>
        </p:nvSpPr>
        <p:spPr bwMode="auto">
          <a:xfrm>
            <a:off x="6972300" y="5891213"/>
            <a:ext cx="1808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Axino-gaugino</a:t>
            </a:r>
          </a:p>
        </p:txBody>
      </p:sp>
      <p:sp>
        <p:nvSpPr>
          <p:cNvPr id="102408" name="Line 11"/>
          <p:cNvSpPr>
            <a:spLocks noChangeShapeType="1"/>
          </p:cNvSpPr>
          <p:nvPr/>
        </p:nvSpPr>
        <p:spPr bwMode="auto">
          <a:xfrm flipH="1" flipV="1">
            <a:off x="2514600" y="2514600"/>
            <a:ext cx="106680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Rectangle 12"/>
          <p:cNvSpPr>
            <a:spLocks noChangeArrowheads="1"/>
          </p:cNvSpPr>
          <p:nvPr/>
        </p:nvSpPr>
        <p:spPr bwMode="auto">
          <a:xfrm>
            <a:off x="2875858" y="6175348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Peccei</a:t>
            </a:r>
            <a:r>
              <a:rPr lang="en-US" dirty="0"/>
              <a:t> Quinn</a:t>
            </a:r>
          </a:p>
        </p:txBody>
      </p:sp>
      <p:sp>
        <p:nvSpPr>
          <p:cNvPr id="102410" name="Line 13"/>
          <p:cNvSpPr>
            <a:spLocks noChangeShapeType="1"/>
          </p:cNvSpPr>
          <p:nvPr/>
        </p:nvSpPr>
        <p:spPr bwMode="auto">
          <a:xfrm flipH="1" flipV="1">
            <a:off x="3886200" y="1600200"/>
            <a:ext cx="243840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1" name="Rectangle 14"/>
          <p:cNvSpPr>
            <a:spLocks noChangeArrowheads="1"/>
          </p:cNvSpPr>
          <p:nvPr/>
        </p:nvSpPr>
        <p:spPr bwMode="auto">
          <a:xfrm>
            <a:off x="6330950" y="6175375"/>
            <a:ext cx="134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Saxion FF</a:t>
            </a:r>
          </a:p>
        </p:txBody>
      </p:sp>
    </p:spTree>
    <p:extLst>
      <p:ext uri="{BB962C8B-B14F-4D97-AF65-F5344CB8AC3E}">
        <p14:creationId xmlns:p14="http://schemas.microsoft.com/office/powerpoint/2010/main" val="122915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74" y="810849"/>
            <a:ext cx="7428281" cy="2340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834" y="367617"/>
            <a:ext cx="143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potential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24" y="2984451"/>
            <a:ext cx="4069776" cy="2965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600" y="3200400"/>
            <a:ext cx="546100" cy="44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600" y="3200400"/>
            <a:ext cx="546100" cy="44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600" y="3200400"/>
            <a:ext cx="546100" cy="44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00" y="5626582"/>
            <a:ext cx="800100" cy="64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155" y="2682881"/>
            <a:ext cx="800100" cy="647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14810" y="3887825"/>
            <a:ext cx="3606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saxion</a:t>
            </a:r>
            <a:r>
              <a:rPr lang="en-US" dirty="0" smtClean="0"/>
              <a:t> has tree level mass </a:t>
            </a:r>
            <a:r>
              <a:rPr lang="en-US" dirty="0" err="1" smtClean="0"/>
              <a:t>M_st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potential modifies this mass </a:t>
            </a:r>
          </a:p>
          <a:p>
            <a:r>
              <a:rPr lang="en-US" dirty="0" smtClean="0"/>
              <a:t>which can be fixed by requiring </a:t>
            </a:r>
          </a:p>
          <a:p>
            <a:r>
              <a:rPr lang="en-US" dirty="0" smtClean="0"/>
              <a:t>Flatness 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560" y="5186303"/>
            <a:ext cx="3114699" cy="8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9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1" y="0"/>
            <a:ext cx="4129597" cy="4009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822" y="49015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Saxion</a:t>
            </a:r>
            <a:r>
              <a:rPr lang="en-US" dirty="0" smtClean="0"/>
              <a:t> interactions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987" y="4011202"/>
            <a:ext cx="9144000" cy="330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423" y="4353304"/>
            <a:ext cx="9144000" cy="2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3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ChangeArrowheads="1"/>
          </p:cNvSpPr>
          <p:nvPr/>
        </p:nvSpPr>
        <p:spPr bwMode="auto">
          <a:xfrm>
            <a:off x="833438" y="0"/>
            <a:ext cx="347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 saxion decays very fast.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875"/>
            <a:ext cx="9144000" cy="3461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450" y="4723665"/>
            <a:ext cx="977900" cy="67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03" y="3522217"/>
            <a:ext cx="977900" cy="67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33" y="5053865"/>
            <a:ext cx="45212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46" y="5396765"/>
            <a:ext cx="67945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0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644"/>
            <a:ext cx="9144000" cy="4231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4975" y="467876"/>
            <a:ext cx="202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lived </a:t>
            </a:r>
            <a:r>
              <a:rPr lang="en-US" dirty="0" err="1" smtClean="0"/>
              <a:t>axi</a:t>
            </a:r>
            <a:r>
              <a:rPr lang="en-US" dirty="0" smtClean="0"/>
              <a:t>-Higgs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2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8559" y="3188354"/>
            <a:ext cx="6104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angle of misalignment depends both on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axion</a:t>
            </a:r>
            <a:r>
              <a:rPr lang="en-US" dirty="0" smtClean="0"/>
              <a:t> field and on the second CP odd Higgs </a:t>
            </a:r>
          </a:p>
          <a:p>
            <a:r>
              <a:rPr lang="en-US" dirty="0" smtClean="0"/>
              <a:t>(H_0^4). Left panel: SU(2) coupling, Right panel: QCD transition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473" y="3188354"/>
            <a:ext cx="2959100" cy="107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3" y="4362517"/>
            <a:ext cx="2705100" cy="87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45" y="5545175"/>
            <a:ext cx="4762500" cy="110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541" y="4484917"/>
            <a:ext cx="3022600" cy="901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85525" y="6086681"/>
            <a:ext cx="206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Mariano, </a:t>
            </a:r>
            <a:r>
              <a:rPr lang="en-US" dirty="0" err="1" smtClean="0"/>
              <a:t>Guzzi</a:t>
            </a:r>
            <a:r>
              <a:rPr lang="en-US" dirty="0" smtClean="0"/>
              <a:t>, C.C.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745" y="506053"/>
            <a:ext cx="7604104" cy="2545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039" y="22279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Misalignment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3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487"/>
            <a:ext cx="9144000" cy="3094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5" y="3711488"/>
            <a:ext cx="9144000" cy="423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222" y="4332111"/>
            <a:ext cx="7956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large </a:t>
            </a:r>
            <a:r>
              <a:rPr lang="en-US" dirty="0" err="1" smtClean="0"/>
              <a:t>tanBeta</a:t>
            </a:r>
            <a:r>
              <a:rPr lang="en-US" dirty="0" smtClean="0"/>
              <a:t> the </a:t>
            </a:r>
            <a:r>
              <a:rPr lang="en-US" dirty="0" err="1" smtClean="0"/>
              <a:t>neutralino</a:t>
            </a:r>
            <a:r>
              <a:rPr lang="en-US" dirty="0" smtClean="0"/>
              <a:t> tends to become very light as the </a:t>
            </a:r>
            <a:r>
              <a:rPr lang="en-US" dirty="0" err="1" smtClean="0"/>
              <a:t>Stuckelberg</a:t>
            </a:r>
            <a:r>
              <a:rPr lang="en-US" dirty="0" smtClean="0"/>
              <a:t> mass</a:t>
            </a:r>
          </a:p>
          <a:p>
            <a:r>
              <a:rPr lang="en-US" dirty="0" smtClean="0"/>
              <a:t> grows. This is responsible for an overproduction of </a:t>
            </a:r>
            <a:r>
              <a:rPr lang="en-US" dirty="0" err="1" smtClean="0"/>
              <a:t>neutralinos</a:t>
            </a:r>
            <a:r>
              <a:rPr lang="en-US" dirty="0" smtClean="0"/>
              <a:t> and large relic </a:t>
            </a:r>
          </a:p>
          <a:p>
            <a:r>
              <a:rPr lang="en-US" dirty="0"/>
              <a:t>d</a:t>
            </a:r>
            <a:r>
              <a:rPr lang="en-US" dirty="0" smtClean="0"/>
              <a:t>ensities which need to be made compatible with WMAP.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1444" y="324556"/>
            <a:ext cx="365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Singlino</a:t>
            </a:r>
            <a:r>
              <a:rPr lang="en-US" dirty="0" smtClean="0"/>
              <a:t> dominance of the </a:t>
            </a:r>
            <a:r>
              <a:rPr lang="en-US" dirty="0" err="1" smtClean="0"/>
              <a:t>neutralino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9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357112" cy="546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1274" y="6638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6869" y="6311325"/>
            <a:ext cx="264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Guzzi</a:t>
            </a:r>
            <a:r>
              <a:rPr lang="en-US" dirty="0" smtClean="0"/>
              <a:t>, Mariano, C.C.,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6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computation of the </a:t>
            </a:r>
            <a:r>
              <a:rPr lang="en-US" dirty="0" err="1" smtClean="0"/>
              <a:t>neutralino</a:t>
            </a:r>
            <a:r>
              <a:rPr lang="en-US" dirty="0" smtClean="0"/>
              <a:t> relic densities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1757" y="2461918"/>
            <a:ext cx="58394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both an </a:t>
            </a:r>
            <a:r>
              <a:rPr lang="en-US" dirty="0" err="1" smtClean="0"/>
              <a:t>axion</a:t>
            </a:r>
            <a:r>
              <a:rPr lang="en-US" dirty="0" smtClean="0"/>
              <a:t> and a </a:t>
            </a:r>
            <a:r>
              <a:rPr lang="en-US" dirty="0" err="1" smtClean="0"/>
              <a:t>neutralino</a:t>
            </a:r>
            <a:r>
              <a:rPr lang="en-US" dirty="0"/>
              <a:t> </a:t>
            </a:r>
            <a:r>
              <a:rPr lang="en-US" dirty="0" smtClean="0"/>
              <a:t>in the spectrum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axion</a:t>
            </a:r>
            <a:r>
              <a:rPr lang="en-US" dirty="0" smtClean="0"/>
              <a:t> will decouple pretty fast (non thermally) while the </a:t>
            </a:r>
          </a:p>
          <a:p>
            <a:r>
              <a:rPr lang="en-US" dirty="0" err="1"/>
              <a:t>n</a:t>
            </a:r>
            <a:r>
              <a:rPr lang="en-US" dirty="0" err="1" smtClean="0"/>
              <a:t>eutralino</a:t>
            </a:r>
            <a:r>
              <a:rPr lang="en-US" dirty="0" smtClean="0"/>
              <a:t> will decouple thermally. In this second case the </a:t>
            </a:r>
          </a:p>
          <a:p>
            <a:r>
              <a:rPr lang="en-US" dirty="0"/>
              <a:t>e</a:t>
            </a:r>
            <a:r>
              <a:rPr lang="en-US" dirty="0" smtClean="0"/>
              <a:t>volution of the relic densities will follow the usual pattern </a:t>
            </a:r>
          </a:p>
          <a:p>
            <a:r>
              <a:rPr lang="en-US" dirty="0" smtClean="0"/>
              <a:t>Typical of heavy dark matter relics: the Boltzmann equations 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1379" y="4635233"/>
            <a:ext cx="219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 Antonio Mariano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6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433" y="194845"/>
            <a:ext cx="34798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22" y="1347864"/>
            <a:ext cx="5089355" cy="2680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275" y="896245"/>
            <a:ext cx="3702188" cy="3554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700" y="4643809"/>
            <a:ext cx="5410716" cy="620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145" y="4397829"/>
            <a:ext cx="3695700" cy="27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500" y="512435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Axion</a:t>
            </a:r>
            <a:r>
              <a:rPr lang="en-US" dirty="0" smtClean="0"/>
              <a:t> relic densities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4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180" y="229589"/>
            <a:ext cx="4572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	</a:t>
            </a:r>
            <a:r>
              <a:rPr lang="en-US" b="1" dirty="0">
                <a:hlinkClick r:id="rId2"/>
              </a:rPr>
              <a:t>The Conformal Anomaly and the Neutral Currents Sector of the Standard Model. </a:t>
            </a:r>
          </a:p>
          <a:p>
            <a:r>
              <a:rPr lang="en-US" dirty="0">
                <a:hlinkClick r:id="rId3"/>
              </a:rPr>
              <a:t>Claudio Coriano, </a:t>
            </a:r>
            <a:r>
              <a:rPr lang="en-US" dirty="0">
                <a:hlinkClick r:id="rId4"/>
              </a:rPr>
              <a:t>Luigi Delle Rose, </a:t>
            </a:r>
            <a:r>
              <a:rPr lang="en-US" dirty="0">
                <a:hlinkClick r:id="rId5"/>
              </a:rPr>
              <a:t>Antonio Quintavalle, </a:t>
            </a:r>
            <a:r>
              <a:rPr lang="en-US" dirty="0">
                <a:hlinkClick r:id="rId6"/>
              </a:rPr>
              <a:t>Mirko Serino (</a:t>
            </a:r>
            <a:r>
              <a:rPr lang="en-US" dirty="0">
                <a:hlinkClick r:id="rId7"/>
              </a:rPr>
              <a:t>Salento U. &amp; </a:t>
            </a:r>
            <a:r>
              <a:rPr lang="en-US" dirty="0">
                <a:hlinkClick r:id="rId8"/>
              </a:rPr>
              <a:t>INFN, Lecce). Jan 2011. 13 pp. Note: 19 pages, 10 figures. Extended version, To appear in Phys. Lett. B </a:t>
            </a:r>
          </a:p>
          <a:p>
            <a:r>
              <a:rPr lang="en-US" dirty="0"/>
              <a:t>Published in </a:t>
            </a:r>
            <a:r>
              <a:rPr lang="en-US" b="1" dirty="0" err="1"/>
              <a:t>Phys.Lett</a:t>
            </a:r>
            <a:r>
              <a:rPr lang="en-US" b="1" dirty="0"/>
              <a:t>. B700 (2011) 29-38</a:t>
            </a:r>
            <a:r>
              <a:rPr lang="en-US" dirty="0"/>
              <a:t> </a:t>
            </a:r>
          </a:p>
          <a:p>
            <a:r>
              <a:rPr lang="en-US" dirty="0"/>
              <a:t>e-Print: </a:t>
            </a:r>
            <a:r>
              <a:rPr lang="en-US" b="1" dirty="0"/>
              <a:t>arXiv:1101.1624 [</a:t>
            </a:r>
            <a:r>
              <a:rPr lang="en-US" b="1" dirty="0" err="1"/>
              <a:t>hep-ph</a:t>
            </a:r>
            <a:r>
              <a:rPr lang="en-US" b="1" dirty="0"/>
              <a:t>]	</a:t>
            </a:r>
          </a:p>
        </p:txBody>
      </p:sp>
    </p:spTree>
    <p:extLst>
      <p:ext uri="{BB962C8B-B14F-4D97-AF65-F5344CB8AC3E}">
        <p14:creationId xmlns:p14="http://schemas.microsoft.com/office/powerpoint/2010/main" val="271987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52" y="531454"/>
            <a:ext cx="7074554" cy="2259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91" y="2786858"/>
            <a:ext cx="4394766" cy="3224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532" y="2949662"/>
            <a:ext cx="3807376" cy="2731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859" y="5781607"/>
            <a:ext cx="4903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Correlations between relic densities and  tan beta. </a:t>
            </a:r>
          </a:p>
          <a:p>
            <a:r>
              <a:rPr lang="en-US" dirty="0" smtClean="0"/>
              <a:t>Comparison with WMAP data.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8731" y="200518"/>
            <a:ext cx="709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Scale simulations. Several hundreds of different 2-to-2 cross </a:t>
            </a:r>
            <a:r>
              <a:rPr lang="en-US" dirty="0" err="1" smtClean="0"/>
              <a:t>ections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07708" y="6160364"/>
            <a:ext cx="212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A.M., C.C., PRD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5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9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700" b="1" dirty="0" err="1" smtClean="0"/>
              <a:t>Dilatons</a:t>
            </a:r>
            <a:r>
              <a:rPr lang="en-US" sz="2700" b="1" dirty="0" smtClean="0"/>
              <a:t> and Gravitons 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 smtClean="0"/>
              <a:t>and the anomalous breaking of scale invariance</a:t>
            </a:r>
            <a:br>
              <a:rPr lang="en-US" sz="2700" b="1" dirty="0" smtClean="0"/>
            </a:br>
            <a:r>
              <a:rPr lang="en-US" sz="2700" b="1" dirty="0" smtClean="0"/>
              <a:t>in the Standard Model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(The </a:t>
            </a:r>
            <a:r>
              <a:rPr lang="en-US" sz="2700" dirty="0" err="1" smtClean="0"/>
              <a:t>dilaton</a:t>
            </a:r>
            <a:r>
              <a:rPr lang="en-US" sz="2700" dirty="0" smtClean="0"/>
              <a:t> of the Standard Model)</a:t>
            </a:r>
            <a:br>
              <a:rPr lang="en-US" sz="2700" dirty="0" smtClean="0"/>
            </a:b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05598" y="342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	</a:t>
            </a:r>
            <a:r>
              <a:rPr lang="en-US" b="1" dirty="0">
                <a:hlinkClick r:id="rId2"/>
              </a:rPr>
              <a:t>Effective Dilaton Interactions from the Anomalous Breaking of Scale Invariance of the Standard Model. </a:t>
            </a:r>
          </a:p>
          <a:p>
            <a:r>
              <a:rPr lang="fi-FI" dirty="0">
                <a:hlinkClick r:id="rId3"/>
              </a:rPr>
              <a:t>Claudio Coriano, </a:t>
            </a:r>
            <a:r>
              <a:rPr lang="fi-FI" dirty="0">
                <a:hlinkClick r:id="rId4"/>
              </a:rPr>
              <a:t>Luigi Delle Rose, </a:t>
            </a:r>
            <a:r>
              <a:rPr lang="fi-FI" dirty="0">
                <a:hlinkClick r:id="rId5"/>
              </a:rPr>
              <a:t>Antonio Quintavalle, </a:t>
            </a:r>
            <a:r>
              <a:rPr lang="fi-FI" dirty="0">
                <a:hlinkClick r:id="rId6"/>
              </a:rPr>
              <a:t>Mirko Serino. Jun 2012. 47 pp. </a:t>
            </a:r>
          </a:p>
          <a:p>
            <a:endParaRPr lang="fi-FI" dirty="0">
              <a:hlinkClick r:id="rId6"/>
            </a:endParaRPr>
          </a:p>
          <a:p>
            <a:r>
              <a:rPr lang="en-US" dirty="0"/>
              <a:t>e-Print: </a:t>
            </a:r>
            <a:r>
              <a:rPr lang="en-US" b="1" dirty="0"/>
              <a:t>arXiv:1206.0590 [</a:t>
            </a:r>
            <a:r>
              <a:rPr lang="en-US" b="1" dirty="0" err="1"/>
              <a:t>hep-ph</a:t>
            </a:r>
            <a:r>
              <a:rPr lang="en-US" b="1" dirty="0"/>
              <a:t>]	</a:t>
            </a:r>
          </a:p>
        </p:txBody>
      </p:sp>
    </p:spTree>
    <p:extLst>
      <p:ext uri="{BB962C8B-B14F-4D97-AF65-F5344CB8AC3E}">
        <p14:creationId xmlns:p14="http://schemas.microsoft.com/office/powerpoint/2010/main" val="16387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6942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966" y="1387150"/>
            <a:ext cx="80339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	</a:t>
            </a:r>
          </a:p>
          <a:p>
            <a:r>
              <a:rPr lang="en-US" dirty="0"/>
              <a:t>	</a:t>
            </a:r>
            <a:r>
              <a:rPr lang="en-US" b="1" dirty="0">
                <a:hlinkClick r:id="rId2"/>
              </a:rPr>
              <a:t>Gravity and the Neutral Currents: Effective Interactions from the Trace Anomaly.</a:t>
            </a:r>
          </a:p>
          <a:p>
            <a:r>
              <a:rPr lang="fi-FI" dirty="0">
                <a:hlinkClick r:id="rId3"/>
              </a:rPr>
              <a:t>Claudio Coriano, </a:t>
            </a:r>
            <a:r>
              <a:rPr lang="fi-FI" dirty="0">
                <a:hlinkClick r:id="rId4"/>
              </a:rPr>
              <a:t>Luigi Delle Rose, </a:t>
            </a:r>
            <a:r>
              <a:rPr lang="fi-FI" dirty="0">
                <a:hlinkClick r:id="rId5"/>
              </a:rPr>
              <a:t>Mirko Serino (</a:t>
            </a:r>
            <a:r>
              <a:rPr lang="fi-FI" dirty="0">
                <a:hlinkClick r:id="rId6"/>
              </a:rPr>
              <a:t>Salento U. &amp; </a:t>
            </a:r>
            <a:r>
              <a:rPr lang="fi-FI" dirty="0">
                <a:hlinkClick r:id="rId7"/>
              </a:rPr>
              <a:t>INFN, Lecce). Feb 2011. 68 pp. </a:t>
            </a:r>
          </a:p>
          <a:p>
            <a:r>
              <a:rPr lang="en-US" dirty="0"/>
              <a:t>Published in </a:t>
            </a:r>
            <a:r>
              <a:rPr lang="en-US" b="1" dirty="0" err="1"/>
              <a:t>Phys.Rev</a:t>
            </a:r>
            <a:r>
              <a:rPr lang="en-US" b="1" dirty="0"/>
              <a:t>. D83 (2011) 125028</a:t>
            </a:r>
            <a:r>
              <a:rPr lang="en-US" dirty="0"/>
              <a:t> </a:t>
            </a:r>
          </a:p>
          <a:p>
            <a:r>
              <a:rPr lang="en-US" dirty="0"/>
              <a:t>e-Print: </a:t>
            </a:r>
            <a:r>
              <a:rPr lang="en-US" b="1" dirty="0"/>
              <a:t>arXiv:1102.4558 [</a:t>
            </a:r>
            <a:r>
              <a:rPr lang="en-US" b="1" dirty="0" err="1"/>
              <a:t>hep-ph</a:t>
            </a:r>
            <a:r>
              <a:rPr lang="en-US" b="1" dirty="0"/>
              <a:t>]	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965" y="176031"/>
            <a:ext cx="714620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  <a:r>
              <a:rPr lang="en-US" b="1" dirty="0">
                <a:hlinkClick r:id="rId8"/>
              </a:rPr>
              <a:t>Graviton Vertices and the Mapping of Anomalous Correlators to Momentum Space for a General Conformal Field Theory.</a:t>
            </a:r>
          </a:p>
          <a:p>
            <a:r>
              <a:rPr lang="fi-FI" dirty="0">
                <a:hlinkClick r:id="rId9"/>
              </a:rPr>
              <a:t>Claudio Coriano, </a:t>
            </a:r>
            <a:r>
              <a:rPr lang="fi-FI" dirty="0">
                <a:hlinkClick r:id="rId10"/>
              </a:rPr>
              <a:t>Luigi Delle Rose (</a:t>
            </a:r>
            <a:r>
              <a:rPr lang="fi-FI" dirty="0">
                <a:hlinkClick r:id="rId6"/>
              </a:rPr>
              <a:t>Salento U. &amp; </a:t>
            </a:r>
            <a:r>
              <a:rPr lang="fi-FI" dirty="0">
                <a:hlinkClick r:id="rId7"/>
              </a:rPr>
              <a:t>INFN, Lecce), </a:t>
            </a:r>
            <a:r>
              <a:rPr lang="fi-FI" dirty="0">
                <a:hlinkClick r:id="rId11"/>
              </a:rPr>
              <a:t>Emil Mottola (</a:t>
            </a:r>
            <a:r>
              <a:rPr lang="fi-FI" dirty="0">
                <a:hlinkClick r:id="rId12"/>
              </a:rPr>
              <a:t>Los Alamos), </a:t>
            </a:r>
            <a:r>
              <a:rPr lang="fi-FI" dirty="0">
                <a:hlinkClick r:id="rId13"/>
              </a:rPr>
              <a:t>Mirko Serino (</a:t>
            </a:r>
            <a:r>
              <a:rPr lang="fi-FI" dirty="0">
                <a:hlinkClick r:id="rId6"/>
              </a:rPr>
              <a:t>Salento U. &amp; </a:t>
            </a:r>
            <a:r>
              <a:rPr lang="fi-FI" dirty="0">
                <a:hlinkClick r:id="rId7"/>
              </a:rPr>
              <a:t>INFN, Lecce). Mar 2012. 57 pp. </a:t>
            </a:r>
          </a:p>
          <a:p>
            <a:r>
              <a:rPr lang="en-US" dirty="0"/>
              <a:t>e-Print: </a:t>
            </a:r>
            <a:r>
              <a:rPr lang="en-US" b="1" dirty="0"/>
              <a:t>arXiv:1203.1339 [</a:t>
            </a:r>
            <a:r>
              <a:rPr lang="en-US" b="1" dirty="0" err="1"/>
              <a:t>hep-th</a:t>
            </a:r>
            <a:r>
              <a:rPr lang="en-US" b="1" dirty="0"/>
              <a:t>]	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965" y="3113209"/>
            <a:ext cx="67639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  <a:r>
              <a:rPr lang="en-US" b="1" dirty="0">
                <a:hlinkClick r:id="rId14"/>
              </a:rPr>
              <a:t>Trace Anomaly, Massless Scalars and the Gravitational Coupling of QCD.</a:t>
            </a:r>
          </a:p>
          <a:p>
            <a:r>
              <a:rPr lang="fi-FI" dirty="0">
                <a:hlinkClick r:id="rId15"/>
              </a:rPr>
              <a:t>Roberta Armillis, </a:t>
            </a:r>
            <a:r>
              <a:rPr lang="fi-FI" dirty="0">
                <a:hlinkClick r:id="rId16"/>
              </a:rPr>
              <a:t>Claudio Coriano, </a:t>
            </a:r>
            <a:r>
              <a:rPr lang="fi-FI" dirty="0">
                <a:hlinkClick r:id="rId17"/>
              </a:rPr>
              <a:t>Luigi Delle Rose (</a:t>
            </a:r>
            <a:r>
              <a:rPr lang="fi-FI" dirty="0">
                <a:hlinkClick r:id="rId6"/>
              </a:rPr>
              <a:t>Salento U. &amp; </a:t>
            </a:r>
            <a:r>
              <a:rPr lang="fi-FI" dirty="0">
                <a:hlinkClick r:id="rId7"/>
              </a:rPr>
              <a:t>INFN, Lecce). May 2010. 25 pp. </a:t>
            </a:r>
          </a:p>
          <a:p>
            <a:r>
              <a:rPr lang="en-US" dirty="0"/>
              <a:t>Published in </a:t>
            </a:r>
            <a:r>
              <a:rPr lang="en-US" b="1" dirty="0" err="1"/>
              <a:t>Phys.Rev</a:t>
            </a:r>
            <a:r>
              <a:rPr lang="en-US" b="1" dirty="0"/>
              <a:t>. D82 (2010) 064023</a:t>
            </a:r>
            <a:r>
              <a:rPr lang="en-US" dirty="0"/>
              <a:t> </a:t>
            </a:r>
          </a:p>
          <a:p>
            <a:r>
              <a:rPr lang="en-US" dirty="0"/>
              <a:t>e-Print: </a:t>
            </a:r>
            <a:r>
              <a:rPr lang="en-US" b="1" dirty="0"/>
              <a:t>arXiv:1005.4173 [</a:t>
            </a:r>
            <a:r>
              <a:rPr lang="en-US" b="1" dirty="0" err="1"/>
              <a:t>hep-ph</a:t>
            </a:r>
            <a:r>
              <a:rPr lang="en-US" b="1" dirty="0"/>
              <a:t>]	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98" y="4822982"/>
            <a:ext cx="8329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.	</a:t>
            </a:r>
            <a:r>
              <a:rPr lang="en-US" b="1" dirty="0">
                <a:hlinkClick r:id="rId18"/>
              </a:rPr>
              <a:t>Conformal Anomalies and the Gravitational Effective Action: The TJJ Correlator for a Dirac Fermion.</a:t>
            </a:r>
          </a:p>
          <a:p>
            <a:r>
              <a:rPr lang="fi-FI" dirty="0">
                <a:hlinkClick r:id="rId19"/>
              </a:rPr>
              <a:t>Roberta Armillis (</a:t>
            </a:r>
            <a:r>
              <a:rPr lang="fi-FI" dirty="0">
                <a:hlinkClick r:id="rId6"/>
              </a:rPr>
              <a:t>Salento U. &amp; </a:t>
            </a:r>
            <a:r>
              <a:rPr lang="fi-FI" dirty="0">
                <a:hlinkClick r:id="rId7"/>
              </a:rPr>
              <a:t>INFN, Lecce), </a:t>
            </a:r>
            <a:r>
              <a:rPr lang="fi-FI" dirty="0">
                <a:hlinkClick r:id="rId20"/>
              </a:rPr>
              <a:t>Claudio Coriano (</a:t>
            </a:r>
            <a:r>
              <a:rPr lang="fi-FI" dirty="0">
                <a:hlinkClick r:id="rId6"/>
              </a:rPr>
              <a:t>Salento U. &amp; </a:t>
            </a:r>
            <a:r>
              <a:rPr lang="fi-FI" dirty="0">
                <a:hlinkClick r:id="rId7"/>
              </a:rPr>
              <a:t>INFN, Lecce &amp; </a:t>
            </a:r>
            <a:r>
              <a:rPr lang="fi-FI" dirty="0">
                <a:hlinkClick r:id="rId21"/>
              </a:rPr>
              <a:t>Crete U.), </a:t>
            </a:r>
            <a:r>
              <a:rPr lang="fi-FI" dirty="0">
                <a:hlinkClick r:id="rId22"/>
              </a:rPr>
              <a:t>Luigi Delle Rose (</a:t>
            </a:r>
            <a:r>
              <a:rPr lang="fi-FI" dirty="0">
                <a:hlinkClick r:id="rId6"/>
              </a:rPr>
              <a:t>Salento U. &amp; </a:t>
            </a:r>
            <a:r>
              <a:rPr lang="fi-FI" dirty="0">
                <a:hlinkClick r:id="rId7"/>
              </a:rPr>
              <a:t>INFN, Lecce). Oct 2009. 43 pp. </a:t>
            </a:r>
          </a:p>
          <a:p>
            <a:r>
              <a:rPr lang="en-US" dirty="0"/>
              <a:t>Published in </a:t>
            </a:r>
            <a:r>
              <a:rPr lang="en-US" b="1" dirty="0" err="1"/>
              <a:t>Phys.Rev</a:t>
            </a:r>
            <a:r>
              <a:rPr lang="en-US" b="1" dirty="0"/>
              <a:t>. D81 (2010) 085001</a:t>
            </a:r>
            <a:r>
              <a:rPr lang="en-US" dirty="0"/>
              <a:t> </a:t>
            </a:r>
          </a:p>
          <a:p>
            <a:r>
              <a:rPr lang="en-US" dirty="0"/>
              <a:t>e-Print: </a:t>
            </a:r>
            <a:r>
              <a:rPr lang="en-US" b="1" dirty="0"/>
              <a:t>arXiv:0910.3381 [</a:t>
            </a:r>
            <a:r>
              <a:rPr lang="en-US" b="1" dirty="0" err="1"/>
              <a:t>hep-ph</a:t>
            </a:r>
            <a:r>
              <a:rPr lang="en-US" b="1" dirty="0"/>
              <a:t>]	</a:t>
            </a:r>
          </a:p>
        </p:txBody>
      </p:sp>
    </p:spTree>
    <p:extLst>
      <p:ext uri="{BB962C8B-B14F-4D97-AF65-F5344CB8AC3E}">
        <p14:creationId xmlns:p14="http://schemas.microsoft.com/office/powerpoint/2010/main" val="270012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870" y="813713"/>
            <a:ext cx="550663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Standard Model has an interpolating state </a:t>
            </a:r>
          </a:p>
          <a:p>
            <a:r>
              <a:rPr lang="en-US" dirty="0"/>
              <a:t>w</a:t>
            </a:r>
            <a:r>
              <a:rPr lang="en-US" dirty="0" smtClean="0"/>
              <a:t>hich is a </a:t>
            </a:r>
            <a:r>
              <a:rPr lang="en-US" dirty="0" err="1" smtClean="0"/>
              <a:t>Nambu</a:t>
            </a:r>
            <a:r>
              <a:rPr lang="en-US" dirty="0" smtClean="0"/>
              <a:t> Goldstone mode of anomaly broken </a:t>
            </a:r>
          </a:p>
          <a:p>
            <a:r>
              <a:rPr lang="en-US" dirty="0"/>
              <a:t>s</a:t>
            </a:r>
            <a:r>
              <a:rPr lang="en-US" dirty="0" smtClean="0"/>
              <a:t>cale invariance (due to the trace anomaly). </a:t>
            </a:r>
          </a:p>
          <a:p>
            <a:endParaRPr lang="en-US" dirty="0" smtClean="0"/>
          </a:p>
          <a:p>
            <a:r>
              <a:rPr lang="en-US" dirty="0" smtClean="0"/>
              <a:t>This massless state can be extracted from a direct 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erturbative</a:t>
            </a:r>
            <a:r>
              <a:rPr lang="en-US" dirty="0" smtClean="0"/>
              <a:t> analysis of the correlation function JVV, </a:t>
            </a:r>
          </a:p>
          <a:p>
            <a:r>
              <a:rPr lang="en-US" dirty="0"/>
              <a:t>w</a:t>
            </a:r>
            <a:r>
              <a:rPr lang="en-US" dirty="0" smtClean="0"/>
              <a:t>here J is the dilatation current. </a:t>
            </a:r>
          </a:p>
          <a:p>
            <a:r>
              <a:rPr lang="en-US" dirty="0" smtClean="0"/>
              <a:t> It is the same state appearing in the TVV diagram in the </a:t>
            </a:r>
          </a:p>
          <a:p>
            <a:r>
              <a:rPr lang="en-US" dirty="0" smtClean="0"/>
              <a:t>Neutral currents sector of the Standard Model when this </a:t>
            </a:r>
          </a:p>
          <a:p>
            <a:r>
              <a:rPr lang="en-US" dirty="0"/>
              <a:t>i</a:t>
            </a:r>
            <a:r>
              <a:rPr lang="en-US" dirty="0" smtClean="0"/>
              <a:t>nteracts with gravity. </a:t>
            </a:r>
          </a:p>
          <a:p>
            <a:endParaRPr lang="en-US" dirty="0"/>
          </a:p>
          <a:p>
            <a:r>
              <a:rPr lang="en-US" dirty="0" smtClean="0"/>
              <a:t>Since a massless effective </a:t>
            </a:r>
            <a:r>
              <a:rPr lang="en-US" dirty="0" err="1" smtClean="0"/>
              <a:t>dilaton</a:t>
            </a:r>
            <a:r>
              <a:rPr lang="en-US" dirty="0" smtClean="0"/>
              <a:t> is not found, this state </a:t>
            </a:r>
          </a:p>
          <a:p>
            <a:r>
              <a:rPr lang="en-US" dirty="0"/>
              <a:t>s</a:t>
            </a:r>
            <a:r>
              <a:rPr lang="en-US" dirty="0" smtClean="0"/>
              <a:t>hould take a mass </a:t>
            </a:r>
            <a:r>
              <a:rPr lang="en-US" dirty="0" err="1" smtClean="0"/>
              <a:t>nonperturbatively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There is no way that we can exclude such a state </a:t>
            </a:r>
          </a:p>
          <a:p>
            <a:r>
              <a:rPr lang="en-US" dirty="0" smtClean="0"/>
              <a:t>From the spectrum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27518" y="6164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6946" y="5054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6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726" y="295896"/>
            <a:ext cx="232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QED (massive off shell)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276" y="0"/>
            <a:ext cx="5184169" cy="1635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9" y="1566007"/>
            <a:ext cx="4367631" cy="3239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56" y="4891636"/>
            <a:ext cx="7835900" cy="1841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6148" y="5658922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59324" y="2169902"/>
            <a:ext cx="3086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Giannotti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Mottola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Armillis</a:t>
            </a:r>
            <a:r>
              <a:rPr lang="en-US" dirty="0" smtClean="0"/>
              <a:t>, </a:t>
            </a:r>
            <a:r>
              <a:rPr lang="en-US" dirty="0" err="1" smtClean="0"/>
              <a:t>Delle</a:t>
            </a:r>
            <a:r>
              <a:rPr lang="en-US" dirty="0" smtClean="0"/>
              <a:t> Rose, C.C. 20010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324" y="3784600"/>
            <a:ext cx="2768600" cy="723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2414"/>
            <a:ext cx="4051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0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43" y="1797463"/>
            <a:ext cx="6357492" cy="910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99" y="4065084"/>
            <a:ext cx="7912100" cy="10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25" y="-193566"/>
            <a:ext cx="6968601" cy="1991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2961" y="2354837"/>
            <a:ext cx="242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Armillis</a:t>
            </a:r>
            <a:r>
              <a:rPr lang="en-US" dirty="0" smtClean="0"/>
              <a:t>, </a:t>
            </a:r>
            <a:r>
              <a:rPr lang="en-US" dirty="0" err="1" smtClean="0"/>
              <a:t>delle</a:t>
            </a:r>
            <a:r>
              <a:rPr lang="en-US" dirty="0" smtClean="0"/>
              <a:t> Rose, C.C.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43" y="2892632"/>
            <a:ext cx="6561542" cy="941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4402" y="320554"/>
            <a:ext cx="52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255512"/>
            <a:ext cx="80518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00" y="3422650"/>
            <a:ext cx="3378200" cy="57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916" y="3994150"/>
            <a:ext cx="2844800" cy="6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0" y="5158741"/>
            <a:ext cx="5981700" cy="109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1873" y="4512410"/>
            <a:ext cx="3551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QCD has a conformal anomaly pole! </a:t>
            </a:r>
          </a:p>
          <a:p>
            <a:r>
              <a:rPr lang="en-US" dirty="0"/>
              <a:t> </a:t>
            </a:r>
            <a:r>
              <a:rPr lang="en-US" dirty="0" err="1" smtClean="0"/>
              <a:t>Armillis</a:t>
            </a:r>
            <a:r>
              <a:rPr lang="en-US" dirty="0" smtClean="0"/>
              <a:t>, </a:t>
            </a:r>
            <a:r>
              <a:rPr lang="en-US" dirty="0" err="1" smtClean="0"/>
              <a:t>Delle</a:t>
            </a:r>
            <a:r>
              <a:rPr lang="en-US" dirty="0" smtClean="0"/>
              <a:t> Rose, C.C., 2009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62004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pole is infrared coupled. In the fermion sector the pole is screened. </a:t>
            </a:r>
          </a:p>
        </p:txBody>
      </p:sp>
    </p:spTree>
    <p:extLst>
      <p:ext uri="{BB962C8B-B14F-4D97-AF65-F5344CB8AC3E}">
        <p14:creationId xmlns:p14="http://schemas.microsoft.com/office/powerpoint/2010/main" val="143811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089" y="419186"/>
            <a:ext cx="216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 background limit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28" y="977472"/>
            <a:ext cx="6108700" cy="71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766" y="304372"/>
            <a:ext cx="4152900" cy="67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628" y="1764929"/>
            <a:ext cx="6146800" cy="111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68" y="3087669"/>
            <a:ext cx="5118100" cy="1409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0748" y="5104201"/>
            <a:ext cx="679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Lagrangian</a:t>
            </a:r>
            <a:r>
              <a:rPr lang="en-US" dirty="0" smtClean="0"/>
              <a:t> coincides with the explicit </a:t>
            </a:r>
            <a:r>
              <a:rPr lang="en-US" dirty="0" err="1" smtClean="0"/>
              <a:t>perturbative</a:t>
            </a:r>
            <a:r>
              <a:rPr lang="en-US" dirty="0" smtClean="0"/>
              <a:t> computation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38819" y="3131563"/>
            <a:ext cx="226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Giannotti</a:t>
            </a:r>
            <a:r>
              <a:rPr lang="en-US" dirty="0" smtClean="0"/>
              <a:t> and </a:t>
            </a:r>
            <a:r>
              <a:rPr lang="en-US" dirty="0" err="1" smtClean="0"/>
              <a:t>Mottola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176" y="653437"/>
            <a:ext cx="6776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Anomaly-induced action for the trace anomaly: </a:t>
            </a:r>
          </a:p>
          <a:p>
            <a:r>
              <a:rPr lang="en-US" dirty="0"/>
              <a:t>g</a:t>
            </a:r>
            <a:r>
              <a:rPr lang="en-US" dirty="0" smtClean="0"/>
              <a:t>iven an anomaly, try to find an action which reproduces the anomaly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Reigert</a:t>
            </a:r>
            <a:r>
              <a:rPr lang="en-US" dirty="0" smtClean="0"/>
              <a:t>, 80’s)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176" y="1594857"/>
            <a:ext cx="5245100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483178"/>
            <a:ext cx="86360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3930978"/>
            <a:ext cx="4851400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0" y="4603307"/>
            <a:ext cx="4826000" cy="62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0" y="5711804"/>
            <a:ext cx="7734300" cy="698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7165" y="246580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Anomaly poles are predicted by anomaly induced actions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3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0172" y="626829"/>
            <a:ext cx="57502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Assioni</a:t>
            </a:r>
            <a:r>
              <a:rPr lang="en-US" dirty="0" smtClean="0"/>
              <a:t> di gauging (</a:t>
            </a:r>
            <a:r>
              <a:rPr lang="en-US" dirty="0" err="1" smtClean="0"/>
              <a:t>axion</a:t>
            </a:r>
            <a:r>
              <a:rPr lang="en-US" dirty="0" smtClean="0"/>
              <a:t> like particle) </a:t>
            </a:r>
          </a:p>
          <a:p>
            <a:endParaRPr lang="en-US" dirty="0"/>
          </a:p>
          <a:p>
            <a:r>
              <a:rPr lang="en-US" dirty="0" smtClean="0"/>
              <a:t>Anomalous extra Z primes.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supersymmetric</a:t>
            </a:r>
            <a:r>
              <a:rPr lang="en-US" dirty="0" smtClean="0"/>
              <a:t> </a:t>
            </a:r>
            <a:r>
              <a:rPr lang="en-US" dirty="0" err="1" smtClean="0"/>
              <a:t>firmulations</a:t>
            </a:r>
            <a:r>
              <a:rPr lang="en-US" dirty="0" smtClean="0"/>
              <a:t> dark matter is composed of </a:t>
            </a:r>
          </a:p>
          <a:p>
            <a:r>
              <a:rPr lang="en-US" dirty="0" err="1" smtClean="0"/>
              <a:t>Neutralinos</a:t>
            </a:r>
            <a:r>
              <a:rPr lang="en-US" dirty="0" smtClean="0"/>
              <a:t> and </a:t>
            </a:r>
            <a:r>
              <a:rPr lang="en-US" dirty="0" err="1" smtClean="0"/>
              <a:t>axions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3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417" y="274216"/>
            <a:ext cx="4533900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994" y="985416"/>
            <a:ext cx="26162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665" y="1567581"/>
            <a:ext cx="2311400" cy="59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51" y="2164481"/>
            <a:ext cx="2197100" cy="54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795" y="2262054"/>
            <a:ext cx="5054600" cy="54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51" y="3329753"/>
            <a:ext cx="3466334" cy="2534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2499" y="3206858"/>
            <a:ext cx="3027316" cy="28180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2980" y="2785529"/>
            <a:ext cx="9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fermion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53756" y="2894766"/>
            <a:ext cx="68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2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26" y="135345"/>
            <a:ext cx="4951627" cy="2275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82" y="2411299"/>
            <a:ext cx="5414000" cy="24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1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792" y="221922"/>
            <a:ext cx="498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DILATATION CURRENT: inheriting the anomaly pole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87" y="792908"/>
            <a:ext cx="6705600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075" y="1812218"/>
            <a:ext cx="5486400" cy="180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751" y="4777799"/>
            <a:ext cx="9144000" cy="1075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1262" y="4777799"/>
            <a:ext cx="368300" cy="39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400" y="3835029"/>
            <a:ext cx="6807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4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462" y="431515"/>
            <a:ext cx="4429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Partially Conserved Dilatation Current (PCDC)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184" y="889000"/>
            <a:ext cx="4203700" cy="168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67" y="2705100"/>
            <a:ext cx="2362200" cy="143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287" y="3034872"/>
            <a:ext cx="3632200" cy="71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70" y="4140200"/>
            <a:ext cx="6794500" cy="120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70" y="5773448"/>
            <a:ext cx="2400300" cy="69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5687" y="5773448"/>
            <a:ext cx="5003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473" y="320554"/>
            <a:ext cx="2763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Dilaton</a:t>
            </a:r>
            <a:r>
              <a:rPr lang="en-US" dirty="0" smtClean="0"/>
              <a:t> Interactions (linear)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3" y="689886"/>
            <a:ext cx="4415546" cy="2872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1" y="3761197"/>
            <a:ext cx="5056689" cy="2732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3302" y="177537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QCD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2906" y="462337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553" y="384085"/>
            <a:ext cx="2843931" cy="14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4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45" y="150200"/>
            <a:ext cx="6317331" cy="3407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6129"/>
            <a:ext cx="5486262" cy="29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9" y="220666"/>
            <a:ext cx="3930833" cy="1248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69" y="220666"/>
            <a:ext cx="4242616" cy="929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9" y="1469085"/>
            <a:ext cx="2996113" cy="1234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03917"/>
            <a:ext cx="5804734" cy="1081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4289" y="343978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Dilaton</a:t>
            </a:r>
            <a:r>
              <a:rPr lang="en-US" dirty="0" smtClean="0"/>
              <a:t>-graviton graviton vertex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" y="3963228"/>
            <a:ext cx="6579418" cy="1836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16951" y="451241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Dilaton</a:t>
            </a:r>
            <a:r>
              <a:rPr lang="en-US" dirty="0" smtClean="0"/>
              <a:t> cubic vertex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4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476" y="628514"/>
            <a:ext cx="525035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Applications: </a:t>
            </a:r>
            <a:r>
              <a:rPr lang="en-US" dirty="0" err="1" smtClean="0"/>
              <a:t>Dilaton</a:t>
            </a:r>
            <a:r>
              <a:rPr lang="en-US" dirty="0" smtClean="0"/>
              <a:t>/Higgs phenomenology a the LHC </a:t>
            </a:r>
          </a:p>
          <a:p>
            <a:r>
              <a:rPr lang="en-US" dirty="0" smtClean="0"/>
              <a:t>Embedding of this result into Technicolor models. </a:t>
            </a:r>
          </a:p>
          <a:p>
            <a:endParaRPr lang="en-US" dirty="0"/>
          </a:p>
          <a:p>
            <a:r>
              <a:rPr lang="en-US" dirty="0" smtClean="0"/>
              <a:t>Compared to the standard Higgs interaction, </a:t>
            </a:r>
          </a:p>
          <a:p>
            <a:r>
              <a:rPr lang="en-US" dirty="0" smtClean="0"/>
              <a:t>We have a direct coupling to the anomaly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134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56" y="293886"/>
            <a:ext cx="7051770" cy="3990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00" y="4563859"/>
            <a:ext cx="7553132" cy="172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69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918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595" y="4026692"/>
            <a:ext cx="5257800" cy="247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7299" y="6475934"/>
            <a:ext cx="458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Luigi </a:t>
            </a:r>
            <a:r>
              <a:rPr lang="en-US" dirty="0" err="1" smtClean="0"/>
              <a:t>Delle</a:t>
            </a:r>
            <a:r>
              <a:rPr lang="en-US" dirty="0" smtClean="0"/>
              <a:t> Rose, </a:t>
            </a:r>
            <a:r>
              <a:rPr lang="en-US" dirty="0" err="1" smtClean="0"/>
              <a:t>Mirko</a:t>
            </a:r>
            <a:r>
              <a:rPr lang="en-US" dirty="0" smtClean="0"/>
              <a:t> </a:t>
            </a:r>
            <a:r>
              <a:rPr lang="en-US" dirty="0" err="1" smtClean="0"/>
              <a:t>Serino</a:t>
            </a:r>
            <a:r>
              <a:rPr lang="en-US" dirty="0" smtClean="0"/>
              <a:t>, C.C.,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4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9042400" cy="601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17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95" y="-467054"/>
            <a:ext cx="7647328" cy="3735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730" y="3050181"/>
            <a:ext cx="9144000" cy="418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077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5659" y="362876"/>
            <a:ext cx="191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implications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7974" y="1186324"/>
            <a:ext cx="7332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Computations of the TTT and TTTT are important (in D=3) in the study of the </a:t>
            </a:r>
          </a:p>
          <a:p>
            <a:r>
              <a:rPr lang="en-US" dirty="0" smtClean="0"/>
              <a:t>Scalar and tensor perturbations in the early universe, which lead to the </a:t>
            </a:r>
          </a:p>
          <a:p>
            <a:r>
              <a:rPr lang="en-US" dirty="0" smtClean="0"/>
              <a:t>Development of NON GAUSSIANITIES in the CMB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5659" y="2358691"/>
            <a:ext cx="66850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Computations of the </a:t>
            </a:r>
            <a:r>
              <a:rPr lang="en-US" dirty="0" err="1" smtClean="0"/>
              <a:t>bispectrum</a:t>
            </a:r>
            <a:r>
              <a:rPr lang="en-US" dirty="0" smtClean="0"/>
              <a:t> and </a:t>
            </a:r>
            <a:r>
              <a:rPr lang="en-US" dirty="0" err="1" smtClean="0"/>
              <a:t>trispectrum</a:t>
            </a:r>
            <a:r>
              <a:rPr lang="en-US" dirty="0" smtClean="0"/>
              <a:t>  during inflation are </a:t>
            </a:r>
          </a:p>
          <a:p>
            <a:r>
              <a:rPr lang="en-US" dirty="0"/>
              <a:t>u</a:t>
            </a:r>
            <a:r>
              <a:rPr lang="en-US" dirty="0" smtClean="0"/>
              <a:t>nderway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Delle</a:t>
            </a:r>
            <a:r>
              <a:rPr lang="en-US" dirty="0" smtClean="0"/>
              <a:t> Rose, </a:t>
            </a:r>
            <a:r>
              <a:rPr lang="en-US" dirty="0" err="1" smtClean="0"/>
              <a:t>Serino</a:t>
            </a:r>
            <a:r>
              <a:rPr lang="en-US" dirty="0" smtClean="0"/>
              <a:t>) </a:t>
            </a:r>
          </a:p>
          <a:p>
            <a:endParaRPr lang="en-US" dirty="0"/>
          </a:p>
          <a:p>
            <a:r>
              <a:rPr lang="en-US" dirty="0" smtClean="0"/>
              <a:t>Master level students involved </a:t>
            </a:r>
          </a:p>
          <a:p>
            <a:endParaRPr lang="en-US" dirty="0" smtClean="0"/>
          </a:p>
          <a:p>
            <a:r>
              <a:rPr lang="en-US" dirty="0" smtClean="0"/>
              <a:t>Carlo </a:t>
            </a:r>
            <a:r>
              <a:rPr lang="en-US" dirty="0" err="1"/>
              <a:t>M</a:t>
            </a:r>
            <a:r>
              <a:rPr lang="en-US" dirty="0" err="1" smtClean="0"/>
              <a:t>arzo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Antonio </a:t>
            </a:r>
            <a:r>
              <a:rPr lang="en-US" dirty="0" err="1" smtClean="0"/>
              <a:t>Costantini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918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434" y="390779"/>
            <a:ext cx="750570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Talks: </a:t>
            </a:r>
          </a:p>
          <a:p>
            <a:endParaRPr lang="en-US" dirty="0" smtClean="0"/>
          </a:p>
          <a:p>
            <a:r>
              <a:rPr lang="en-US" dirty="0" smtClean="0"/>
              <a:t>Bari, April 2012, Luigi </a:t>
            </a:r>
            <a:r>
              <a:rPr lang="en-US" dirty="0" err="1" smtClean="0"/>
              <a:t>Delle</a:t>
            </a:r>
            <a:r>
              <a:rPr lang="en-US" dirty="0" smtClean="0"/>
              <a:t> Rose </a:t>
            </a:r>
          </a:p>
          <a:p>
            <a:endParaRPr lang="en-US" dirty="0"/>
          </a:p>
          <a:p>
            <a:r>
              <a:rPr lang="en-US" dirty="0" smtClean="0"/>
              <a:t>Bologna April 2012, (C.C.)</a:t>
            </a:r>
          </a:p>
          <a:p>
            <a:endParaRPr lang="en-US" dirty="0"/>
          </a:p>
          <a:p>
            <a:r>
              <a:rPr lang="en-US" dirty="0" smtClean="0"/>
              <a:t>Vienna, June 2012  (C.C.)</a:t>
            </a:r>
          </a:p>
          <a:p>
            <a:endParaRPr lang="en-US" dirty="0"/>
          </a:p>
          <a:p>
            <a:r>
              <a:rPr lang="en-US" dirty="0" smtClean="0"/>
              <a:t>Bari,  May 2012 (C.C.) </a:t>
            </a:r>
          </a:p>
          <a:p>
            <a:endParaRPr lang="en-US" dirty="0"/>
          </a:p>
          <a:p>
            <a:r>
              <a:rPr lang="en-US" dirty="0" err="1" smtClean="0"/>
              <a:t>QCD@work</a:t>
            </a:r>
            <a:r>
              <a:rPr lang="en-US" dirty="0" smtClean="0"/>
              <a:t> (2 poster and talk </a:t>
            </a:r>
            <a:r>
              <a:rPr lang="en-US" dirty="0" err="1" smtClean="0"/>
              <a:t>presenations</a:t>
            </a:r>
            <a:r>
              <a:rPr lang="en-US" dirty="0" smtClean="0"/>
              <a:t>) Luigi </a:t>
            </a:r>
            <a:r>
              <a:rPr lang="en-US" dirty="0" err="1" smtClean="0"/>
              <a:t>Delle</a:t>
            </a:r>
            <a:r>
              <a:rPr lang="en-US" dirty="0" smtClean="0"/>
              <a:t> Rose and </a:t>
            </a:r>
            <a:r>
              <a:rPr lang="en-US" dirty="0" err="1" smtClean="0"/>
              <a:t>Mirko</a:t>
            </a:r>
            <a:r>
              <a:rPr lang="en-US" dirty="0" smtClean="0"/>
              <a:t> </a:t>
            </a:r>
            <a:r>
              <a:rPr lang="en-US" dirty="0" err="1" smtClean="0"/>
              <a:t>Serino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7524" y="3628749"/>
            <a:ext cx="427551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International Collaborations </a:t>
            </a:r>
          </a:p>
          <a:p>
            <a:endParaRPr lang="en-US" dirty="0" smtClean="0"/>
          </a:p>
          <a:p>
            <a:r>
              <a:rPr lang="en-US" dirty="0" smtClean="0"/>
              <a:t>Emil </a:t>
            </a:r>
            <a:r>
              <a:rPr lang="en-US" dirty="0" err="1" smtClean="0"/>
              <a:t>Mottola</a:t>
            </a:r>
            <a:r>
              <a:rPr lang="en-US" dirty="0" smtClean="0"/>
              <a:t>, (Los Alamos) 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Djouadi</a:t>
            </a:r>
            <a:r>
              <a:rPr lang="en-US" dirty="0" smtClean="0"/>
              <a:t> (CERN)</a:t>
            </a:r>
            <a:endParaRPr lang="en-US" dirty="0"/>
          </a:p>
          <a:p>
            <a:r>
              <a:rPr lang="en-US" dirty="0" smtClean="0"/>
              <a:t>L. </a:t>
            </a:r>
            <a:r>
              <a:rPr lang="en-US" dirty="0" err="1" smtClean="0"/>
              <a:t>Perivolaropoulos</a:t>
            </a:r>
            <a:r>
              <a:rPr lang="en-US" dirty="0" smtClean="0"/>
              <a:t> and A. </a:t>
            </a:r>
            <a:r>
              <a:rPr lang="en-US" dirty="0" err="1" smtClean="0"/>
              <a:t>Dedes</a:t>
            </a:r>
            <a:r>
              <a:rPr lang="en-US" dirty="0" smtClean="0"/>
              <a:t> (</a:t>
            </a:r>
            <a:r>
              <a:rPr lang="en-US" dirty="0" err="1" smtClean="0"/>
              <a:t>Ioannina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G. </a:t>
            </a:r>
            <a:r>
              <a:rPr lang="en-US" dirty="0" err="1" smtClean="0"/>
              <a:t>Lazarides</a:t>
            </a:r>
            <a:r>
              <a:rPr lang="en-US" dirty="0" smtClean="0"/>
              <a:t> (</a:t>
            </a:r>
            <a:r>
              <a:rPr lang="en-US" dirty="0" err="1" smtClean="0"/>
              <a:t>Tessaloniki</a:t>
            </a:r>
            <a:r>
              <a:rPr lang="en-US" dirty="0" smtClean="0"/>
              <a:t>) </a:t>
            </a:r>
          </a:p>
          <a:p>
            <a:r>
              <a:rPr lang="en-US" dirty="0" smtClean="0"/>
              <a:t>University of Crete (</a:t>
            </a:r>
            <a:r>
              <a:rPr lang="en-US" dirty="0" err="1" smtClean="0"/>
              <a:t>Kiritsis</a:t>
            </a:r>
            <a:r>
              <a:rPr lang="en-US" dirty="0" smtClean="0"/>
              <a:t>, </a:t>
            </a:r>
            <a:r>
              <a:rPr lang="en-US" dirty="0" err="1" smtClean="0"/>
              <a:t>Tomaras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Roberta </a:t>
            </a:r>
            <a:r>
              <a:rPr lang="en-US" dirty="0" err="1" smtClean="0"/>
              <a:t>Armillis</a:t>
            </a:r>
            <a:r>
              <a:rPr lang="en-US" dirty="0" smtClean="0"/>
              <a:t> (EPFL Lausanne) </a:t>
            </a:r>
          </a:p>
          <a:p>
            <a:r>
              <a:rPr lang="en-US" dirty="0" smtClean="0"/>
              <a:t>L. </a:t>
            </a:r>
            <a:r>
              <a:rPr lang="en-US" dirty="0" err="1" smtClean="0"/>
              <a:t>Trentadue</a:t>
            </a:r>
            <a:r>
              <a:rPr lang="en-US" dirty="0" smtClean="0"/>
              <a:t> (Parma)</a:t>
            </a:r>
          </a:p>
          <a:p>
            <a:r>
              <a:rPr lang="en-US" dirty="0" smtClean="0"/>
              <a:t>P. </a:t>
            </a:r>
            <a:r>
              <a:rPr lang="en-US" dirty="0" err="1" smtClean="0"/>
              <a:t>Colangelo</a:t>
            </a:r>
            <a:r>
              <a:rPr lang="en-US" dirty="0" smtClean="0"/>
              <a:t> (Bari).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195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577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4154" y="345212"/>
            <a:ext cx="334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CONCLUSIONS and PERSPECTIVES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8704" y="787208"/>
            <a:ext cx="7710840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shown that the dilatation current has an anomaly pole </a:t>
            </a:r>
          </a:p>
          <a:p>
            <a:r>
              <a:rPr lang="en-US" dirty="0"/>
              <a:t>g</a:t>
            </a:r>
            <a:r>
              <a:rPr lang="en-US" dirty="0" smtClean="0"/>
              <a:t>enerated by the trace anomaly. </a:t>
            </a:r>
          </a:p>
          <a:p>
            <a:r>
              <a:rPr lang="en-US" dirty="0" smtClean="0"/>
              <a:t>This corresponds to the presence of effective interactions mediated </a:t>
            </a:r>
          </a:p>
          <a:p>
            <a:r>
              <a:rPr lang="en-US" dirty="0"/>
              <a:t>b</a:t>
            </a:r>
            <a:r>
              <a:rPr lang="en-US" dirty="0" smtClean="0"/>
              <a:t>y an interpolating field which is </a:t>
            </a:r>
            <a:r>
              <a:rPr lang="en-US" dirty="0" err="1" smtClean="0"/>
              <a:t>dilaton</a:t>
            </a:r>
            <a:r>
              <a:rPr lang="en-US" dirty="0" smtClean="0"/>
              <a:t>-like </a:t>
            </a:r>
          </a:p>
          <a:p>
            <a:endParaRPr lang="en-US" dirty="0"/>
          </a:p>
          <a:p>
            <a:r>
              <a:rPr lang="en-US" dirty="0" smtClean="0"/>
              <a:t>The proof is rigorous. One has to show </a:t>
            </a:r>
          </a:p>
          <a:p>
            <a:r>
              <a:rPr lang="en-US" dirty="0"/>
              <a:t>t</a:t>
            </a:r>
            <a:r>
              <a:rPr lang="en-US" dirty="0" smtClean="0"/>
              <a:t>hat a pole like this is either removed from the spectrum or, </a:t>
            </a:r>
          </a:p>
          <a:p>
            <a:r>
              <a:rPr lang="en-US" dirty="0" smtClean="0"/>
              <a:t>If it is there, has to be found. </a:t>
            </a:r>
          </a:p>
          <a:p>
            <a:endParaRPr lang="en-US" dirty="0" smtClean="0"/>
          </a:p>
          <a:p>
            <a:r>
              <a:rPr lang="en-US" dirty="0" smtClean="0"/>
              <a:t>Other implications and possible developments (in several contexts)</a:t>
            </a:r>
          </a:p>
          <a:p>
            <a:endParaRPr lang="en-US" dirty="0" smtClean="0"/>
          </a:p>
          <a:p>
            <a:r>
              <a:rPr lang="en-US" dirty="0" smtClean="0"/>
              <a:t>Anomaly poles should be present in the entire anomaly </a:t>
            </a:r>
            <a:r>
              <a:rPr lang="en-US" dirty="0" err="1" smtClean="0"/>
              <a:t>supermultiplet</a:t>
            </a:r>
            <a:r>
              <a:rPr lang="en-US" dirty="0" smtClean="0"/>
              <a:t> of </a:t>
            </a:r>
          </a:p>
          <a:p>
            <a:r>
              <a:rPr lang="en-US" dirty="0" smtClean="0"/>
              <a:t>SYM theory, since the trace of the EMT, the U(1)_R anomalous current and the </a:t>
            </a:r>
          </a:p>
          <a:p>
            <a:r>
              <a:rPr lang="en-US" dirty="0" smtClean="0"/>
              <a:t>Gamma -trace of the </a:t>
            </a:r>
            <a:r>
              <a:rPr lang="en-US" dirty="0" err="1" smtClean="0"/>
              <a:t>susy</a:t>
            </a:r>
            <a:r>
              <a:rPr lang="en-US" dirty="0" smtClean="0"/>
              <a:t> current are part of the same </a:t>
            </a:r>
            <a:r>
              <a:rPr lang="en-US" dirty="0" err="1" smtClean="0"/>
              <a:t>multiplet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Poles should be present in all three sectors. </a:t>
            </a:r>
          </a:p>
          <a:p>
            <a:endParaRPr lang="en-US" dirty="0" smtClean="0"/>
          </a:p>
          <a:p>
            <a:r>
              <a:rPr lang="en-US" dirty="0" smtClean="0"/>
              <a:t>Computation of the TTTT contributions (4 graviton vertex) for the determination </a:t>
            </a:r>
          </a:p>
          <a:p>
            <a:r>
              <a:rPr lang="en-US" dirty="0"/>
              <a:t>o</a:t>
            </a:r>
            <a:r>
              <a:rPr lang="en-US" dirty="0" smtClean="0"/>
              <a:t>f the quartic contributions to the </a:t>
            </a:r>
            <a:r>
              <a:rPr lang="en-US" dirty="0" err="1" smtClean="0"/>
              <a:t>dilaton</a:t>
            </a:r>
            <a:r>
              <a:rPr lang="en-US" dirty="0" smtClean="0"/>
              <a:t> interaction from perturbation theory. 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511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>
                <a:latin typeface="Times New Roman" charset="0"/>
              </a:rPr>
              <a:t>….Plenty of  U(1)’s also in anomaly-free constructions </a:t>
            </a:r>
          </a:p>
        </p:txBody>
      </p:sp>
      <p:grpSp>
        <p:nvGrpSpPr>
          <p:cNvPr id="90115" name="Group 3"/>
          <p:cNvGrpSpPr>
            <a:grpSpLocks/>
          </p:cNvGrpSpPr>
          <p:nvPr/>
        </p:nvGrpSpPr>
        <p:grpSpPr bwMode="auto">
          <a:xfrm>
            <a:off x="1752600" y="1066800"/>
            <a:ext cx="5638800" cy="4572000"/>
            <a:chOff x="960" y="768"/>
            <a:chExt cx="3552" cy="2880"/>
          </a:xfrm>
        </p:grpSpPr>
        <p:grpSp>
          <p:nvGrpSpPr>
            <p:cNvPr id="90116" name="Group 4"/>
            <p:cNvGrpSpPr>
              <a:grpSpLocks/>
            </p:cNvGrpSpPr>
            <p:nvPr/>
          </p:nvGrpSpPr>
          <p:grpSpPr bwMode="auto">
            <a:xfrm>
              <a:off x="1056" y="768"/>
              <a:ext cx="3456" cy="2880"/>
              <a:chOff x="1056" y="768"/>
              <a:chExt cx="3456" cy="2880"/>
            </a:xfrm>
          </p:grpSpPr>
          <p:pic>
            <p:nvPicPr>
              <p:cNvPr id="90117" name="Picture 5" descr="image-9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768"/>
                <a:ext cx="3456" cy="287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118" name="Oval 6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336" cy="19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19" name="Oval 7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336" cy="19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20" name="Oval 8"/>
              <p:cNvSpPr>
                <a:spLocks noChangeArrowheads="1"/>
              </p:cNvSpPr>
              <p:nvPr/>
            </p:nvSpPr>
            <p:spPr bwMode="auto">
              <a:xfrm>
                <a:off x="3312" y="2352"/>
                <a:ext cx="336" cy="19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21" name="Oval 9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36" cy="19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22" name="Oval 10"/>
              <p:cNvSpPr>
                <a:spLocks noChangeArrowheads="1"/>
              </p:cNvSpPr>
              <p:nvPr/>
            </p:nvSpPr>
            <p:spPr bwMode="auto">
              <a:xfrm>
                <a:off x="3648" y="3264"/>
                <a:ext cx="336" cy="19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23" name="Oval 11"/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19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24" name="Oval 12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336" cy="19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125" name="Rectangle 13"/>
            <p:cNvSpPr>
              <a:spLocks noChangeArrowheads="1"/>
            </p:cNvSpPr>
            <p:nvPr/>
          </p:nvSpPr>
          <p:spPr bwMode="auto">
            <a:xfrm>
              <a:off x="960" y="2736"/>
              <a:ext cx="1392" cy="240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0" y="5930900"/>
            <a:ext cx="7642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900"/>
              <a:t>The question is: </a:t>
            </a:r>
            <a:r>
              <a:rPr lang="en-US" sz="1900">
                <a:solidFill>
                  <a:srgbClr val="CB2E43"/>
                </a:solidFill>
                <a:latin typeface="Bodoni SvtyTwo ITC TT-Bold" charset="0"/>
              </a:rPr>
              <a:t>if we find extra neutral currents at the LHC </a:t>
            </a:r>
          </a:p>
          <a:p>
            <a:r>
              <a:rPr lang="en-US" sz="1900">
                <a:solidFill>
                  <a:srgbClr val="CB2E43"/>
                </a:solidFill>
                <a:latin typeface="Bodoni SvtyTwo ITC TT-Bold" charset="0"/>
              </a:rPr>
              <a:t>how do we discover if a different mechanism of anomaly cancelation is at work?</a:t>
            </a: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2999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58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60525"/>
            <a:ext cx="66929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0259" name="Text Box 1027"/>
          <p:cNvSpPr txBox="1">
            <a:spLocks noChangeArrowheads="1"/>
          </p:cNvSpPr>
          <p:nvPr/>
        </p:nvSpPr>
        <p:spPr bwMode="auto">
          <a:xfrm>
            <a:off x="2498725" y="611188"/>
            <a:ext cx="24717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Standard Model Anomalies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7652" y="5349949"/>
            <a:ext cx="371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They cancel generation by generation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1938</Words>
  <Application>Microsoft Macintosh PowerPoint</Application>
  <PresentationFormat>On-screen Show (4:3)</PresentationFormat>
  <Paragraphs>375</Paragraphs>
  <Slides>73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Anomalous abelian models  predict an extra Z prime in the spectrum of the neutral currents which has been studied at the LHC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computation of the neutralino relic densities</vt:lpstr>
      <vt:lpstr>PowerPoint Presentation</vt:lpstr>
      <vt:lpstr>PowerPoint Presentation</vt:lpstr>
      <vt:lpstr>Dilatons and Gravitons  and the anomalous breaking of scale invariance in the Standard Model (The dilaton of the Standard Model)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Claudio Corianò</dc:creator>
  <cp:lastModifiedBy>Claudio Corianò</cp:lastModifiedBy>
  <cp:revision>26</cp:revision>
  <dcterms:created xsi:type="dcterms:W3CDTF">2012-06-24T18:17:00Z</dcterms:created>
  <dcterms:modified xsi:type="dcterms:W3CDTF">2012-06-25T13:19:52Z</dcterms:modified>
</cp:coreProperties>
</file>