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677" r:id="rId3"/>
    <p:sldId id="710" r:id="rId4"/>
    <p:sldId id="687" r:id="rId5"/>
    <p:sldId id="654" r:id="rId6"/>
    <p:sldId id="688" r:id="rId7"/>
    <p:sldId id="267" r:id="rId8"/>
    <p:sldId id="270" r:id="rId9"/>
    <p:sldId id="719" r:id="rId10"/>
    <p:sldId id="259" r:id="rId11"/>
    <p:sldId id="263" r:id="rId12"/>
    <p:sldId id="731" r:id="rId13"/>
    <p:sldId id="713" r:id="rId14"/>
    <p:sldId id="709" r:id="rId15"/>
    <p:sldId id="615" r:id="rId16"/>
    <p:sldId id="261" r:id="rId17"/>
    <p:sldId id="716" r:id="rId18"/>
    <p:sldId id="717" r:id="rId19"/>
    <p:sldId id="718" r:id="rId20"/>
    <p:sldId id="691" r:id="rId21"/>
    <p:sldId id="720" r:id="rId22"/>
    <p:sldId id="721" r:id="rId23"/>
    <p:sldId id="722" r:id="rId24"/>
    <p:sldId id="693" r:id="rId25"/>
    <p:sldId id="725" r:id="rId26"/>
    <p:sldId id="723" r:id="rId27"/>
    <p:sldId id="724" r:id="rId28"/>
    <p:sldId id="732" r:id="rId29"/>
    <p:sldId id="701" r:id="rId30"/>
    <p:sldId id="669" r:id="rId31"/>
    <p:sldId id="727" r:id="rId32"/>
    <p:sldId id="704" r:id="rId33"/>
    <p:sldId id="705" r:id="rId34"/>
    <p:sldId id="730" r:id="rId35"/>
    <p:sldId id="702" r:id="rId36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38"/>
    <p:restoredTop sz="94661"/>
  </p:normalViewPr>
  <p:slideViewPr>
    <p:cSldViewPr snapToGrid="0">
      <p:cViewPr varScale="1">
        <p:scale>
          <a:sx n="163" d="100"/>
          <a:sy n="163" d="100"/>
        </p:scale>
        <p:origin x="13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981DD8-E689-0643-9E09-5E9EADE54E24}" type="datetimeFigureOut">
              <a:rPr lang="en-IT" smtClean="0"/>
              <a:t>05/05/2026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150ED-036C-6E4B-9B24-C44F4DC3581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59807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150ED-036C-6E4B-9B24-C44F4DC35810}" type="slidenum">
              <a:rPr lang="en-IT" smtClean="0"/>
              <a:t>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43437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150ED-036C-6E4B-9B24-C44F4DC35810}" type="slidenum">
              <a:rPr lang="en-IT" smtClean="0"/>
              <a:t>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32738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701EA-DF26-E240-8D77-406B88AC139A}" type="slidenum">
              <a:rPr lang="en-IT" smtClean="0"/>
              <a:t>8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53784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150ED-036C-6E4B-9B24-C44F4DC35810}" type="slidenum">
              <a:rPr lang="en-IT" smtClean="0"/>
              <a:t>12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75647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B07112-1B4F-A843-8ED6-4D785AF40A5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121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B07112-1B4F-A843-8ED6-4D785AF40A5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654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6150ED-036C-6E4B-9B24-C44F4DC35810}" type="slidenum">
              <a:rPr lang="en-IT" smtClean="0"/>
              <a:t>33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55346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0F9D-5008-9B41-12D4-54AB55C5A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B7FC81-E839-04C2-2078-FCF30A8C7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3179A-5D5C-8A8C-2637-6FAFDFB07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A99D-5FBD-A148-A698-06ACE45F5EC7}" type="datetime1">
              <a:rPr lang="it-IT" smtClean="0"/>
              <a:t>05/05/26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F25A5-B513-126C-0252-127015B40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6582A-1D2B-78A7-3305-BB2481C15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83023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9FFBE-C64F-EFB1-0884-DE29F8201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D51924-0D18-6E2F-9912-A09F91B0A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34493-0EC7-6577-DB4A-7F72370F7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25EF-4BFF-6849-9C0B-AF5AA3599EB2}" type="datetime1">
              <a:rPr lang="it-IT" smtClean="0"/>
              <a:t>05/05/26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6FB51-B9B7-BC9F-639B-500295914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9A120-73A0-695F-3C87-5F822A505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84636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8FB34D-575C-6FD7-B65F-8C6C329634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0F66B2-5416-1DB5-0C1C-0911DA2877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CBEAB-A67A-DE4F-3440-51AEDCCDC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5A952-FBE0-A24F-96D2-B438FE7F8B1A}" type="datetime1">
              <a:rPr lang="it-IT" smtClean="0"/>
              <a:t>05/05/26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BD78A-4004-F21C-EE9D-F86FB6DB2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9279A-A78D-F362-E50B-8EF2D6FF0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81906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C666D-AD03-134B-0BD2-003D0909F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6EDAA-57F2-7EF6-8358-AEEAB2E14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19135-8B6D-47E4-7742-D56357DEC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22404-B748-2C48-AD6B-33EF408331B7}" type="datetime1">
              <a:rPr lang="it-IT" smtClean="0"/>
              <a:t>05/05/26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F96DB-9D4F-1CE3-F483-A89778654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298ED-9A3D-F209-99CE-AAAF6D7A5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12268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D8D20-958E-EEE9-F47A-04E852376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8C735-05E5-9C9F-0ED2-2A8ED5F36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42B4B-BF1D-A68B-A02C-E24E9940D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6FA3A-59BC-3E44-AC0B-55C76F17173E}" type="datetime1">
              <a:rPr lang="it-IT" smtClean="0"/>
              <a:t>05/05/26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E65C0-F349-9B60-5C8B-3B2310832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70027-4C95-30A2-36F2-502838416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12717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90C36-87E5-CA4B-4CB5-2625CD45E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BF093-E360-3C45-83FA-1FD1C31BC1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9F5E02-2C2D-B28D-71EE-D07923B99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957823-33CF-E9E4-0493-2F4BD4F97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C399E-C8E0-D34A-A1A5-5E72249A7395}" type="datetime1">
              <a:rPr lang="it-IT" smtClean="0"/>
              <a:t>05/05/26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8271E6-0687-5664-AB6B-CE1B5B36D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77CE4A-09C6-CADD-7E31-6B9BF1766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96831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7C63E-3F67-2457-5B40-9FCE8FEF2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46D98-0E80-734A-6A84-D4ECD8960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C8B6D-C1A0-EC87-F700-2DC6B9C76E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20CA79-4DEC-AE3C-3EF7-F6CC5AC2E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31DBC5-6796-AAA8-2610-F9DE36B91C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E2934-B0D2-2DED-4F7D-8870C8268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E979-04BE-244F-AC7C-82CEDC562BD5}" type="datetime1">
              <a:rPr lang="it-IT" smtClean="0"/>
              <a:t>05/05/26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6EF5C7-E1A3-5609-6591-8AA7C6CD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F10478-DF4D-580C-D0D4-D8B7544A3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26757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39BE3-DEBB-7A3B-B317-837F3DFBA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7BB9C-2EC3-170E-BCC5-E6AEE34BC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A04F-2C18-0C45-B976-9F717818B9CE}" type="datetime1">
              <a:rPr lang="it-IT" smtClean="0"/>
              <a:t>05/05/26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2D102B-16AF-96CF-63CD-0875CE63D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A4CEAE-DBB4-675E-4EB7-E9C3A07A1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49897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E3602C-39C2-9092-F9A9-00731449E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738DB-2864-7047-8DE2-50D945251EEB}" type="datetime1">
              <a:rPr lang="it-IT" smtClean="0"/>
              <a:t>05/05/26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0061CE-33EF-8F86-B578-7CF54CF6A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B2393-C9F5-834F-FA38-8D03D09B5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2480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21496-07FE-3362-DE80-DF1F0AD3C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3DEB2-2DD8-25D2-12CC-BB6F2FD38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3F72FD-564F-B2C5-B223-5B444F27E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55A6E-28EC-6A19-D634-46319975E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4C459-F020-184B-B8CC-D22D6D3AAF1E}" type="datetime1">
              <a:rPr lang="it-IT" smtClean="0"/>
              <a:t>05/05/26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8D83B2-0E11-EC61-B750-AD8F1A0FD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32BDF8-0AD4-D154-D4D6-2AD1C8738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78403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6AE3C-AA2B-38CC-B9EE-8CD5A886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584DD-F1C9-7692-8BEE-2E4F0CBF0B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4E4B48-6688-B3BD-D3B0-AF7121D9B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A17F43-CBF1-CD7C-364D-9C841AFDE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A073-DEC1-8541-9548-0C263683E4D4}" type="datetime1">
              <a:rPr lang="it-IT" smtClean="0"/>
              <a:t>05/05/26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D98E3-F3A2-0CD5-764D-9A4965AE6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661EFD-2B56-D1BA-273D-03AF7889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05594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1A9CFA-0E5D-E2C1-AA1B-D08CDB2D9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5FF84-5CA3-541C-3F32-6DDF9EB04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38168-3FAE-5F1C-D5EB-62F0712A34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DBA87D-15FE-5445-B65A-F3E4DB3CEC6A}" type="datetime1">
              <a:rPr lang="it-IT" smtClean="0"/>
              <a:t>05/05/26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9FFA8-03D1-D455-0C96-3BD8E1A11B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0ABB5-536B-2929-6FED-F35187A2E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97B92C-E5EF-2E47-A14B-89B3D8BB0C7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7053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5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microsoft.com/office/2007/relationships/hdphoto" Target="../media/hdphoto1.wdp"/><Relationship Id="rId7" Type="http://schemas.openxmlformats.org/officeDocument/2006/relationships/image" Target="../media/image9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g"/><Relationship Id="rId5" Type="http://schemas.openxmlformats.org/officeDocument/2006/relationships/image" Target="../media/image92.jpeg"/><Relationship Id="rId4" Type="http://schemas.openxmlformats.org/officeDocument/2006/relationships/image" Target="../media/image2.png"/><Relationship Id="rId9" Type="http://schemas.openxmlformats.org/officeDocument/2006/relationships/image" Target="../media/image9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1.png"/><Relationship Id="rId7" Type="http://schemas.openxmlformats.org/officeDocument/2006/relationships/image" Target="../media/image10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jpeg"/><Relationship Id="rId5" Type="http://schemas.openxmlformats.org/officeDocument/2006/relationships/image" Target="../media/image103.jpg"/><Relationship Id="rId10" Type="http://schemas.openxmlformats.org/officeDocument/2006/relationships/image" Target="../media/image107.jpg"/><Relationship Id="rId4" Type="http://schemas.openxmlformats.org/officeDocument/2006/relationships/image" Target="../media/image102.jpeg"/><Relationship Id="rId9" Type="http://schemas.openxmlformats.org/officeDocument/2006/relationships/image" Target="../media/image10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tif"/><Relationship Id="rId4" Type="http://schemas.openxmlformats.org/officeDocument/2006/relationships/image" Target="../media/image11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jpg"/><Relationship Id="rId17" Type="http://schemas.openxmlformats.org/officeDocument/2006/relationships/image" Target="../media/image28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A map of the earth with fans&#10;&#10;AI-generated content may be incorrect.">
            <a:extLst>
              <a:ext uri="{FF2B5EF4-FFF2-40B4-BE49-F238E27FC236}">
                <a16:creationId xmlns:a16="http://schemas.microsoft.com/office/drawing/2014/main" id="{42E76971-37A0-6495-7379-99449D3379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588" r="-1" b="20160"/>
          <a:stretch>
            <a:fillRect/>
          </a:stretch>
        </p:blipFill>
        <p:spPr>
          <a:xfrm>
            <a:off x="-1219" y="-8"/>
            <a:ext cx="12191695" cy="68580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CC700D5-9809-43F4-89D5-7DBBCB0DC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84996" y="1290918"/>
            <a:ext cx="4656579" cy="4208733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7163242-6303-46DC-BAC1-2A204F061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07827" y="1378821"/>
            <a:ext cx="4333482" cy="4018869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5160F0-6244-48E8-9E71-1F51EA90C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720717" y="756951"/>
            <a:ext cx="2843929" cy="255632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BDFF5CA-602C-465F-8BC3-59C996302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82263" y="628018"/>
            <a:ext cx="3172430" cy="2887139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289228A-771B-48F6-B5DF-7A63EA324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3982" y="3576909"/>
            <a:ext cx="2685901" cy="245888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1D5EF21-94C4-481A-BD01-3D29FB305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1178" y="3487951"/>
            <a:ext cx="3051507" cy="274203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05C4C40-D70E-4C4F-B228-98A0A6132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00000" flipH="1">
            <a:off x="987224" y="1122042"/>
            <a:ext cx="4908132" cy="461391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6F4CD7-2D40-2959-69EE-840C41FAA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5632" y="3227695"/>
            <a:ext cx="3797450" cy="658591"/>
          </a:xfrm>
        </p:spPr>
        <p:txBody>
          <a:bodyPr anchor="b">
            <a:noAutofit/>
          </a:bodyPr>
          <a:lstStyle/>
          <a:p>
            <a:r>
              <a:rPr lang="en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GravNet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2E794B-2C58-C78E-6811-7985C15CC2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0194" y="3998795"/>
            <a:ext cx="3068324" cy="738402"/>
          </a:xfrm>
        </p:spPr>
        <p:txBody>
          <a:bodyPr anchor="t">
            <a:normAutofit/>
          </a:bodyPr>
          <a:lstStyle/>
          <a:p>
            <a:r>
              <a:rPr lang="en-IT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Claudio Gatti</a:t>
            </a:r>
          </a:p>
        </p:txBody>
      </p:sp>
      <p:pic>
        <p:nvPicPr>
          <p:cNvPr id="6" name="Picture 5" descr="A logo with a blue circle and a blue circle with a blue star&#10;&#10;AI-generated content may be incorrect.">
            <a:extLst>
              <a:ext uri="{FF2B5EF4-FFF2-40B4-BE49-F238E27FC236}">
                <a16:creationId xmlns:a16="http://schemas.microsoft.com/office/drawing/2014/main" id="{2A2A3D9F-47DF-1D0E-9039-273D1BE737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70" r="3" b="2238"/>
          <a:stretch>
            <a:fillRect/>
          </a:stretch>
        </p:blipFill>
        <p:spPr>
          <a:xfrm>
            <a:off x="7854697" y="822204"/>
            <a:ext cx="2606312" cy="2405492"/>
          </a:xfrm>
          <a:custGeom>
            <a:avLst/>
            <a:gdLst/>
            <a:ahLst/>
            <a:cxnLst/>
            <a:rect l="l" t="t" r="r" b="b"/>
            <a:pathLst>
              <a:path w="2442835" h="2236365">
                <a:moveTo>
                  <a:pt x="1178694" y="0"/>
                </a:moveTo>
                <a:cubicBezTo>
                  <a:pt x="1426542" y="0"/>
                  <a:pt x="1608393" y="124353"/>
                  <a:pt x="1857551" y="314024"/>
                </a:cubicBezTo>
                <a:cubicBezTo>
                  <a:pt x="1885386" y="335216"/>
                  <a:pt x="1913222" y="356156"/>
                  <a:pt x="1940168" y="376379"/>
                </a:cubicBezTo>
                <a:cubicBezTo>
                  <a:pt x="2086213" y="486125"/>
                  <a:pt x="2224133" y="589796"/>
                  <a:pt x="2315923" y="702353"/>
                </a:cubicBezTo>
                <a:cubicBezTo>
                  <a:pt x="2403676" y="809955"/>
                  <a:pt x="2442835" y="917915"/>
                  <a:pt x="2442835" y="1052431"/>
                </a:cubicBezTo>
                <a:cubicBezTo>
                  <a:pt x="2442835" y="1389589"/>
                  <a:pt x="2341663" y="1692735"/>
                  <a:pt x="2157925" y="1906050"/>
                </a:cubicBezTo>
                <a:cubicBezTo>
                  <a:pt x="2068023" y="2010385"/>
                  <a:pt x="1960192" y="2091482"/>
                  <a:pt x="1837422" y="2147045"/>
                </a:cubicBezTo>
                <a:cubicBezTo>
                  <a:pt x="1706420" y="2206285"/>
                  <a:pt x="1558592" y="2236365"/>
                  <a:pt x="1397973" y="2236365"/>
                </a:cubicBezTo>
                <a:cubicBezTo>
                  <a:pt x="1227656" y="2236365"/>
                  <a:pt x="1055033" y="2204038"/>
                  <a:pt x="885082" y="2140253"/>
                </a:cubicBezTo>
                <a:cubicBezTo>
                  <a:pt x="719588" y="2078255"/>
                  <a:pt x="562062" y="1986944"/>
                  <a:pt x="429436" y="1876226"/>
                </a:cubicBezTo>
                <a:cubicBezTo>
                  <a:pt x="294504" y="1763618"/>
                  <a:pt x="188455" y="1635487"/>
                  <a:pt x="114279" y="1495506"/>
                </a:cubicBezTo>
                <a:cubicBezTo>
                  <a:pt x="38477" y="1352411"/>
                  <a:pt x="0" y="1203340"/>
                  <a:pt x="0" y="1052431"/>
                </a:cubicBezTo>
                <a:cubicBezTo>
                  <a:pt x="0" y="900449"/>
                  <a:pt x="61386" y="811692"/>
                  <a:pt x="189137" y="641019"/>
                </a:cubicBezTo>
                <a:cubicBezTo>
                  <a:pt x="219961" y="599856"/>
                  <a:pt x="251833" y="557266"/>
                  <a:pt x="284438" y="510435"/>
                </a:cubicBezTo>
                <a:cubicBezTo>
                  <a:pt x="533598" y="152646"/>
                  <a:pt x="801051" y="0"/>
                  <a:pt x="1178694" y="0"/>
                </a:cubicBezTo>
                <a:close/>
              </a:path>
            </a:pathLst>
          </a:custGeom>
        </p:spPr>
      </p:pic>
      <p:pic>
        <p:nvPicPr>
          <p:cNvPr id="4" name="Picture 3" descr="A purple lightning bolt with rings around it&#10;&#10;AI-generated content may be incorrect.">
            <a:extLst>
              <a:ext uri="{FF2B5EF4-FFF2-40B4-BE49-F238E27FC236}">
                <a16:creationId xmlns:a16="http://schemas.microsoft.com/office/drawing/2014/main" id="{FA948F56-38A6-18C0-6041-3EB885CABE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085" r="3" b="3"/>
          <a:stretch>
            <a:fillRect/>
          </a:stretch>
        </p:blipFill>
        <p:spPr>
          <a:xfrm>
            <a:off x="6243077" y="3675142"/>
            <a:ext cx="2438717" cy="2265923"/>
          </a:xfrm>
          <a:custGeom>
            <a:avLst/>
            <a:gdLst/>
            <a:ahLst/>
            <a:cxnLst/>
            <a:rect l="l" t="t" r="r" b="b"/>
            <a:pathLst>
              <a:path w="2442835" h="2236365">
                <a:moveTo>
                  <a:pt x="1044862" y="0"/>
                </a:moveTo>
                <a:cubicBezTo>
                  <a:pt x="1215179" y="0"/>
                  <a:pt x="1387802" y="32328"/>
                  <a:pt x="1557753" y="96112"/>
                </a:cubicBezTo>
                <a:cubicBezTo>
                  <a:pt x="1723247" y="158111"/>
                  <a:pt x="1880773" y="249422"/>
                  <a:pt x="2013399" y="360139"/>
                </a:cubicBezTo>
                <a:cubicBezTo>
                  <a:pt x="2148332" y="472747"/>
                  <a:pt x="2254380" y="600878"/>
                  <a:pt x="2328556" y="740859"/>
                </a:cubicBezTo>
                <a:cubicBezTo>
                  <a:pt x="2404358" y="883954"/>
                  <a:pt x="2442835" y="1033026"/>
                  <a:pt x="2442835" y="1183934"/>
                </a:cubicBezTo>
                <a:cubicBezTo>
                  <a:pt x="2442835" y="1335916"/>
                  <a:pt x="2381449" y="1424674"/>
                  <a:pt x="2253698" y="1595346"/>
                </a:cubicBezTo>
                <a:cubicBezTo>
                  <a:pt x="2222875" y="1636509"/>
                  <a:pt x="2191002" y="1679100"/>
                  <a:pt x="2158397" y="1725930"/>
                </a:cubicBezTo>
                <a:cubicBezTo>
                  <a:pt x="1909237" y="2083719"/>
                  <a:pt x="1641784" y="2236365"/>
                  <a:pt x="1264141" y="2236365"/>
                </a:cubicBezTo>
                <a:cubicBezTo>
                  <a:pt x="1016293" y="2236365"/>
                  <a:pt x="834443" y="2112012"/>
                  <a:pt x="585284" y="1922342"/>
                </a:cubicBezTo>
                <a:cubicBezTo>
                  <a:pt x="557449" y="1901149"/>
                  <a:pt x="529613" y="1880210"/>
                  <a:pt x="502667" y="1859987"/>
                </a:cubicBezTo>
                <a:cubicBezTo>
                  <a:pt x="356623" y="1750240"/>
                  <a:pt x="218702" y="1646569"/>
                  <a:pt x="126912" y="1534012"/>
                </a:cubicBezTo>
                <a:cubicBezTo>
                  <a:pt x="39159" y="1426410"/>
                  <a:pt x="0" y="1318451"/>
                  <a:pt x="0" y="1183934"/>
                </a:cubicBezTo>
                <a:cubicBezTo>
                  <a:pt x="0" y="846776"/>
                  <a:pt x="101173" y="543630"/>
                  <a:pt x="284911" y="330315"/>
                </a:cubicBezTo>
                <a:cubicBezTo>
                  <a:pt x="374812" y="225981"/>
                  <a:pt x="482643" y="144883"/>
                  <a:pt x="605414" y="89320"/>
                </a:cubicBezTo>
                <a:cubicBezTo>
                  <a:pt x="736415" y="30080"/>
                  <a:pt x="884243" y="0"/>
                  <a:pt x="1044862" y="0"/>
                </a:cubicBezTo>
                <a:close/>
              </a:path>
            </a:pathLst>
          </a:custGeom>
        </p:spPr>
      </p:pic>
      <p:pic>
        <p:nvPicPr>
          <p:cNvPr id="8" name="Picture 7" descr="A circular logo with text&#10;&#10;AI-generated content may be incorrect.">
            <a:extLst>
              <a:ext uri="{FF2B5EF4-FFF2-40B4-BE49-F238E27FC236}">
                <a16:creationId xmlns:a16="http://schemas.microsoft.com/office/drawing/2014/main" id="{80BEB52D-6FAA-7226-AA40-CDCCF7F97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39" y="58967"/>
            <a:ext cx="1170593" cy="1188000"/>
          </a:xfrm>
          <a:prstGeom prst="ellipse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93A9D1-4209-CE75-5AE2-475401DA2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1</a:t>
            </a:fld>
            <a:endParaRPr lang="en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68FF04-35ED-B805-3B6C-9C5E6987E728}"/>
              </a:ext>
            </a:extLst>
          </p:cNvPr>
          <p:cNvSpPr txBox="1"/>
          <p:nvPr/>
        </p:nvSpPr>
        <p:spPr>
          <a:xfrm>
            <a:off x="103520" y="6385247"/>
            <a:ext cx="4381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71th LNF Scientific Committee – May 2026</a:t>
            </a:r>
          </a:p>
        </p:txBody>
      </p:sp>
    </p:spTree>
    <p:extLst>
      <p:ext uri="{BB962C8B-B14F-4D97-AF65-F5344CB8AC3E}">
        <p14:creationId xmlns:p14="http://schemas.microsoft.com/office/powerpoint/2010/main" val="31212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D3EE2-88BF-FED0-3BC8-8F5B60237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E2AC8-F9C7-CF67-101B-B9DC50702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01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PFD for the FLASH Turret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650694-31A5-6817-9472-FE66C6852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341" y="1673669"/>
            <a:ext cx="2535903" cy="4443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D4CC6D-B5B1-B237-2C8C-57C49E374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228" y="1673669"/>
            <a:ext cx="2279621" cy="457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6AF6DB-B58F-9EDB-DA5C-76D156661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833" y="1673669"/>
            <a:ext cx="2370667" cy="457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F156E5-12F1-C1BA-BE6D-FDD1632FB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6484" y="1673669"/>
            <a:ext cx="2203517" cy="4498848"/>
          </a:xfrm>
          <a:prstGeom prst="rect">
            <a:avLst/>
          </a:prstGeom>
        </p:spPr>
      </p:pic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2E576CDA-7EC2-7E51-4EFA-859C306482CF}"/>
              </a:ext>
            </a:extLst>
          </p:cNvPr>
          <p:cNvSpPr txBox="1">
            <a:spLocks/>
          </p:cNvSpPr>
          <p:nvPr/>
        </p:nvSpPr>
        <p:spPr>
          <a:xfrm>
            <a:off x="911999" y="1152278"/>
            <a:ext cx="10832390" cy="48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ea typeface="Annai MN" pitchFamily="2" charset="77"/>
                <a:cs typeface="Annai MN" pitchFamily="2" charset="77"/>
              </a:rPr>
              <a:t>Initial scheme for the FLASH </a:t>
            </a:r>
            <a:r>
              <a:rPr lang="en-US" sz="2000" dirty="0" err="1">
                <a:ea typeface="Annai MN" pitchFamily="2" charset="77"/>
                <a:cs typeface="Annai MN" pitchFamily="2" charset="77"/>
              </a:rPr>
              <a:t>cryoturret</a:t>
            </a:r>
            <a:r>
              <a:rPr lang="en-US" sz="2000" dirty="0">
                <a:ea typeface="Annai MN" pitchFamily="2" charset="77"/>
                <a:cs typeface="Annai MN" pitchFamily="2" charset="77"/>
              </a:rPr>
              <a:t> – validation and review in progress with CERN experts</a:t>
            </a:r>
            <a:endParaRPr lang="en-GB" sz="2000" dirty="0">
              <a:ea typeface="Annai MN" pitchFamily="2" charset="77"/>
              <a:cs typeface="Annai MN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707276-AF8F-54C7-A062-618948F964FB}"/>
              </a:ext>
            </a:extLst>
          </p:cNvPr>
          <p:cNvSpPr txBox="1"/>
          <p:nvPr/>
        </p:nvSpPr>
        <p:spPr>
          <a:xfrm>
            <a:off x="1945935" y="6245669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70K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28FC72-F0E3-FA3C-E04E-1AF7C0C5E872}"/>
              </a:ext>
            </a:extLst>
          </p:cNvPr>
          <p:cNvSpPr txBox="1"/>
          <p:nvPr/>
        </p:nvSpPr>
        <p:spPr>
          <a:xfrm>
            <a:off x="4710906" y="6282427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5K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68070F-6A44-2CAC-D698-978D1893E06F}"/>
              </a:ext>
            </a:extLst>
          </p:cNvPr>
          <p:cNvSpPr txBox="1"/>
          <p:nvPr/>
        </p:nvSpPr>
        <p:spPr>
          <a:xfrm>
            <a:off x="7169099" y="6282427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4.2K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7C6AE4-697E-AD5A-1253-5322DB574E05}"/>
              </a:ext>
            </a:extLst>
          </p:cNvPr>
          <p:cNvSpPr txBox="1"/>
          <p:nvPr/>
        </p:nvSpPr>
        <p:spPr>
          <a:xfrm>
            <a:off x="9958470" y="6284004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2K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729D4646-5A87-990E-6176-DDAAD36F7C7A}"/>
              </a:ext>
            </a:extLst>
          </p:cNvPr>
          <p:cNvSpPr/>
          <p:nvPr/>
        </p:nvSpPr>
        <p:spPr>
          <a:xfrm>
            <a:off x="2755075" y="6430335"/>
            <a:ext cx="1615044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89764254-EE65-5052-F516-5320021AD5A5}"/>
              </a:ext>
            </a:extLst>
          </p:cNvPr>
          <p:cNvSpPr/>
          <p:nvPr/>
        </p:nvSpPr>
        <p:spPr>
          <a:xfrm>
            <a:off x="5352252" y="6444233"/>
            <a:ext cx="1615044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A8616BD8-308A-36C3-0DF3-9BFBCA77286E}"/>
              </a:ext>
            </a:extLst>
          </p:cNvPr>
          <p:cNvSpPr/>
          <p:nvPr/>
        </p:nvSpPr>
        <p:spPr>
          <a:xfrm>
            <a:off x="8070611" y="6453194"/>
            <a:ext cx="1615044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88BE37-66E6-C2BE-6964-2530FF4066C0}"/>
              </a:ext>
            </a:extLst>
          </p:cNvPr>
          <p:cNvSpPr txBox="1"/>
          <p:nvPr/>
        </p:nvSpPr>
        <p:spPr>
          <a:xfrm>
            <a:off x="36054" y="5427023"/>
            <a:ext cx="1751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FLASH Cryostat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EE6970-A786-F3FE-C456-D8B58E9398C1}"/>
              </a:ext>
            </a:extLst>
          </p:cNvPr>
          <p:cNvSpPr txBox="1"/>
          <p:nvPr/>
        </p:nvSpPr>
        <p:spPr>
          <a:xfrm>
            <a:off x="71769" y="3162635"/>
            <a:ext cx="763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Turret</a:t>
            </a:r>
          </a:p>
        </p:txBody>
      </p:sp>
    </p:spTree>
    <p:extLst>
      <p:ext uri="{BB962C8B-B14F-4D97-AF65-F5344CB8AC3E}">
        <p14:creationId xmlns:p14="http://schemas.microsoft.com/office/powerpoint/2010/main" val="1735696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6314EF5-93DB-24C9-2026-15F5C11FB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Magnet Cryogenics Control System</a:t>
            </a:r>
            <a:endParaRPr lang="en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DE7F3FA-C4CA-EBC4-F7AE-4C201C5EF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0C12960-6E85-460F-B6E3-5B82CB31AF3D}" type="slidenum">
              <a:rPr lang="en-US" noProof="0" smtClean="0"/>
              <a:pPr>
                <a:spcAft>
                  <a:spcPts val="600"/>
                </a:spcAft>
              </a:pPr>
              <a:t>11</a:t>
            </a:fld>
            <a:endParaRPr lang="en-US" noProof="0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F703AD7E-DD42-FF10-385D-48DD76C293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629" y="1471274"/>
            <a:ext cx="11369675" cy="17033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The new FINUDA </a:t>
            </a:r>
            <a:r>
              <a:rPr lang="it-IT" sz="1800" dirty="0" err="1"/>
              <a:t>Magnet</a:t>
            </a:r>
            <a:r>
              <a:rPr lang="it-IT" sz="1800" dirty="0"/>
              <a:t> </a:t>
            </a:r>
            <a:r>
              <a:rPr lang="it-IT" sz="1800" dirty="0" err="1"/>
              <a:t>cryogenics</a:t>
            </a:r>
            <a:r>
              <a:rPr lang="it-IT" sz="1800" dirty="0"/>
              <a:t> control system (NI compact RIO – 9045) </a:t>
            </a:r>
            <a:r>
              <a:rPr lang="it-IT" sz="1800" dirty="0" err="1"/>
              <a:t>was</a:t>
            </a:r>
            <a:r>
              <a:rPr lang="it-IT" sz="1800" dirty="0"/>
              <a:t> </a:t>
            </a:r>
            <a:r>
              <a:rPr lang="it-IT" sz="1800" dirty="0" err="1"/>
              <a:t>delivered</a:t>
            </a:r>
            <a:r>
              <a:rPr lang="it-IT" sz="1800" dirty="0"/>
              <a:t> last </a:t>
            </a:r>
            <a:r>
              <a:rPr lang="it-IT" sz="1800" dirty="0" err="1"/>
              <a:t>month</a:t>
            </a:r>
            <a:endParaRPr lang="it-IT" sz="1800" dirty="0"/>
          </a:p>
          <a:p>
            <a:pPr marL="0" indent="0">
              <a:buNone/>
            </a:pPr>
            <a:r>
              <a:rPr lang="it-IT" sz="1800" dirty="0" err="1"/>
              <a:t>Technicians</a:t>
            </a:r>
            <a:r>
              <a:rPr lang="it-IT" sz="1800" dirty="0"/>
              <a:t> are working in </a:t>
            </a:r>
            <a:r>
              <a:rPr lang="it-IT" sz="1800" dirty="0" err="1"/>
              <a:t>these</a:t>
            </a:r>
            <a:r>
              <a:rPr lang="it-IT" sz="1800" dirty="0"/>
              <a:t> weeks to</a:t>
            </a:r>
          </a:p>
          <a:p>
            <a:pPr lvl="1"/>
            <a:r>
              <a:rPr lang="it-IT" sz="1600" dirty="0" err="1"/>
              <a:t>Move</a:t>
            </a:r>
            <a:r>
              <a:rPr lang="it-IT" sz="1600" dirty="0"/>
              <a:t> the </a:t>
            </a:r>
            <a:r>
              <a:rPr lang="it-IT" sz="1600" dirty="0" err="1"/>
              <a:t>wiring</a:t>
            </a:r>
            <a:r>
              <a:rPr lang="it-IT" sz="1600" dirty="0"/>
              <a:t> (some </a:t>
            </a:r>
            <a:r>
              <a:rPr lang="it-IT" sz="1600" dirty="0" err="1"/>
              <a:t>hundreds</a:t>
            </a:r>
            <a:r>
              <a:rPr lang="it-IT" sz="1600" dirty="0"/>
              <a:t> of </a:t>
            </a:r>
            <a:r>
              <a:rPr lang="it-IT" sz="1600" dirty="0" err="1"/>
              <a:t>wires</a:t>
            </a:r>
            <a:r>
              <a:rPr lang="it-IT" sz="1600" dirty="0"/>
              <a:t>) from the </a:t>
            </a:r>
            <a:r>
              <a:rPr lang="it-IT" sz="1600" dirty="0" err="1"/>
              <a:t>old</a:t>
            </a:r>
            <a:r>
              <a:rPr lang="it-IT" sz="1600" dirty="0"/>
              <a:t> control system to the new one – A new flange </a:t>
            </a:r>
            <a:r>
              <a:rPr lang="it-IT" sz="1600" dirty="0" err="1"/>
              <a:t>needed</a:t>
            </a:r>
            <a:r>
              <a:rPr lang="it-IT" sz="1600" dirty="0"/>
              <a:t> with </a:t>
            </a:r>
            <a:r>
              <a:rPr lang="it-IT" sz="1600" dirty="0" err="1"/>
              <a:t>several</a:t>
            </a:r>
            <a:r>
              <a:rPr lang="it-IT" sz="1600" dirty="0"/>
              <a:t> </a:t>
            </a:r>
            <a:r>
              <a:rPr lang="it-IT" sz="1600" dirty="0" err="1"/>
              <a:t>connectors</a:t>
            </a:r>
            <a:r>
              <a:rPr lang="it-IT" sz="1600" dirty="0"/>
              <a:t> (</a:t>
            </a:r>
            <a:r>
              <a:rPr lang="it-IT" sz="1600" dirty="0" err="1"/>
              <a:t>purchase</a:t>
            </a:r>
            <a:r>
              <a:rPr lang="it-IT" sz="1600" dirty="0"/>
              <a:t> </a:t>
            </a:r>
            <a:r>
              <a:rPr lang="it-IT" sz="1600" dirty="0" err="1"/>
              <a:t>order</a:t>
            </a:r>
            <a:r>
              <a:rPr lang="it-IT" sz="1600" dirty="0"/>
              <a:t> in progress). </a:t>
            </a:r>
          </a:p>
          <a:p>
            <a:pPr lvl="1"/>
            <a:r>
              <a:rPr lang="it-IT" sz="1600" dirty="0"/>
              <a:t>Update the </a:t>
            </a:r>
            <a:r>
              <a:rPr lang="it-IT" sz="1600" dirty="0" err="1"/>
              <a:t>old</a:t>
            </a:r>
            <a:r>
              <a:rPr lang="it-IT" sz="1600" dirty="0"/>
              <a:t> </a:t>
            </a:r>
            <a:r>
              <a:rPr lang="it-IT" sz="1600" dirty="0" err="1"/>
              <a:t>Labview</a:t>
            </a:r>
            <a:r>
              <a:rPr lang="it-IT" sz="1600" dirty="0"/>
              <a:t> software to the new 2025 </a:t>
            </a:r>
            <a:r>
              <a:rPr lang="it-IT" sz="1600" dirty="0" err="1"/>
              <a:t>version</a:t>
            </a:r>
            <a:r>
              <a:rPr lang="it-IT" sz="1600" dirty="0"/>
              <a:t> on the new PLC</a:t>
            </a:r>
          </a:p>
          <a:p>
            <a:endParaRPr lang="it-IT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4F9D6E-DFA5-2D6C-8A4A-C15108C539B8}"/>
              </a:ext>
            </a:extLst>
          </p:cNvPr>
          <p:cNvSpPr txBox="1"/>
          <p:nvPr/>
        </p:nvSpPr>
        <p:spPr>
          <a:xfrm>
            <a:off x="562629" y="6492875"/>
            <a:ext cx="3186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Credit L. Capuano, L. Petrucciani, G. Di Pirro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67B07B-215F-CCF1-46A7-12A27F2E9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29" y="3278135"/>
            <a:ext cx="5120000" cy="2880000"/>
          </a:xfrm>
          <a:prstGeom prst="rect">
            <a:avLst/>
          </a:prstGeom>
        </p:spPr>
      </p:pic>
      <p:pic>
        <p:nvPicPr>
          <p:cNvPr id="10" name="Immagine 10">
            <a:extLst>
              <a:ext uri="{FF2B5EF4-FFF2-40B4-BE49-F238E27FC236}">
                <a16:creationId xmlns:a16="http://schemas.microsoft.com/office/drawing/2014/main" id="{66FF82B7-70F3-A01F-F1B0-A56E8BDB4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146" y="3174662"/>
            <a:ext cx="5656333" cy="3181687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65F9D4A8-2B2F-7A46-80B4-FA162A45175D}"/>
              </a:ext>
            </a:extLst>
          </p:cNvPr>
          <p:cNvSpPr/>
          <p:nvPr/>
        </p:nvSpPr>
        <p:spPr>
          <a:xfrm>
            <a:off x="1747777" y="4765505"/>
            <a:ext cx="1192192" cy="358816"/>
          </a:xfrm>
          <a:prstGeom prst="rightArrow">
            <a:avLst>
              <a:gd name="adj1" fmla="val 27143"/>
              <a:gd name="adj2" fmla="val 59677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id="{CD442E94-D456-8228-58C5-93BB931DB646}"/>
              </a:ext>
            </a:extLst>
          </p:cNvPr>
          <p:cNvSpPr/>
          <p:nvPr/>
        </p:nvSpPr>
        <p:spPr>
          <a:xfrm>
            <a:off x="3028013" y="4525879"/>
            <a:ext cx="1359357" cy="1154242"/>
          </a:xfrm>
          <a:prstGeom prst="frame">
            <a:avLst>
              <a:gd name="adj1" fmla="val 4635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850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7A2C8-3B3F-78F0-8B0E-C4DE65A65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FLASH Cryogenic Plant - </a:t>
            </a:r>
            <a:r>
              <a:rPr lang="en-GB" sz="2800" dirty="0"/>
              <a:t>Infrastructure Status and Open Items</a:t>
            </a:r>
            <a:endParaRPr lang="en-IT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88C6A-AA87-F78A-2BED-C0BEDB3A2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b="1" dirty="0"/>
              <a:t> PED </a:t>
            </a:r>
            <a:r>
              <a:rPr lang="en-GB" sz="1600" dirty="0"/>
              <a:t>(pressure equipment directive) </a:t>
            </a:r>
            <a:r>
              <a:rPr lang="en-GB" b="1" dirty="0"/>
              <a:t>Certification</a:t>
            </a:r>
            <a:r>
              <a:rPr lang="en-GB" dirty="0"/>
              <a:t> </a:t>
            </a:r>
          </a:p>
          <a:p>
            <a:pPr lvl="1"/>
            <a:r>
              <a:rPr lang="en-GB" sz="2300" b="1" dirty="0"/>
              <a:t>Cold box opening </a:t>
            </a:r>
            <a:r>
              <a:rPr lang="en-GB" sz="2300" dirty="0"/>
              <a:t>scheduled for May for inspections and non-destructive tests. </a:t>
            </a:r>
          </a:p>
          <a:p>
            <a:pPr lvl="1"/>
            <a:r>
              <a:rPr lang="en-GB" sz="2300" dirty="0"/>
              <a:t>Includes recertification of more than 20 </a:t>
            </a:r>
            <a:r>
              <a:rPr lang="en-GB" sz="2300" b="1" dirty="0"/>
              <a:t>safety valves </a:t>
            </a:r>
            <a:r>
              <a:rPr lang="en-GB" sz="2300" dirty="0"/>
              <a:t>from the cryogenic plant and FINUDA magnet turret — offer requested. </a:t>
            </a:r>
            <a:r>
              <a:rPr lang="en-GB" sz="2300" i="1" dirty="0"/>
              <a:t>(In progress — pending budget approval for valves)</a:t>
            </a:r>
          </a:p>
          <a:p>
            <a:pPr marL="457200" lvl="1" indent="0">
              <a:buNone/>
            </a:pPr>
            <a:endParaRPr lang="en-GB" sz="2300" dirty="0"/>
          </a:p>
          <a:p>
            <a:r>
              <a:rPr lang="en-GB" b="1" dirty="0"/>
              <a:t>Plant Maintenance (</a:t>
            </a:r>
            <a:r>
              <a:rPr lang="en-GB" b="1" dirty="0" err="1"/>
              <a:t>Vorbuchner</a:t>
            </a:r>
            <a:r>
              <a:rPr lang="en-GB" b="1" dirty="0"/>
              <a:t> Company - Germany)</a:t>
            </a:r>
            <a:r>
              <a:rPr lang="en-GB" dirty="0"/>
              <a:t> </a:t>
            </a:r>
            <a:r>
              <a:rPr lang="en-GB" sz="2300" dirty="0"/>
              <a:t>Quote received — maintenance feasible by end of 2026 or early 2027. </a:t>
            </a:r>
            <a:r>
              <a:rPr lang="en-GB" sz="2300" i="1" dirty="0"/>
              <a:t>(Order to be placed upon budget confirmation)</a:t>
            </a:r>
          </a:p>
          <a:p>
            <a:pPr marL="0" indent="0">
              <a:buNone/>
            </a:pPr>
            <a:endParaRPr lang="en-GB" sz="2300" dirty="0"/>
          </a:p>
          <a:p>
            <a:r>
              <a:rPr lang="en-GB" b="1" dirty="0"/>
              <a:t>Water Cooling Infrastructure</a:t>
            </a:r>
            <a:r>
              <a:rPr lang="en-GB" dirty="0"/>
              <a:t> </a:t>
            </a:r>
            <a:r>
              <a:rPr lang="en-GB" sz="2300" dirty="0"/>
              <a:t>The cryogenic compressor (200 kW) and ancillary systems require dedicated water cooling. Three open items:</a:t>
            </a:r>
          </a:p>
          <a:p>
            <a:pPr lvl="1"/>
            <a:r>
              <a:rPr lang="en-GB" b="1" dirty="0"/>
              <a:t>Compressor cooling tower</a:t>
            </a:r>
            <a:r>
              <a:rPr lang="en-GB" dirty="0"/>
              <a:t>: damaged — evaluating replacement. Study ongoing.</a:t>
            </a:r>
          </a:p>
          <a:p>
            <a:pPr lvl="1"/>
            <a:r>
              <a:rPr lang="en-GB" dirty="0"/>
              <a:t>FINUDA magnet power supply: former </a:t>
            </a:r>
            <a:r>
              <a:rPr lang="en-GB" b="1" dirty="0"/>
              <a:t>DA</a:t>
            </a:r>
            <a:r>
              <a:rPr lang="el-GR" b="1" dirty="0"/>
              <a:t>Φ</a:t>
            </a:r>
            <a:r>
              <a:rPr lang="en-GB" b="1" dirty="0"/>
              <a:t>NE cooling circuit </a:t>
            </a:r>
            <a:r>
              <a:rPr lang="en-GB" dirty="0"/>
              <a:t>no longer available — dedicated solution required. Study ongoing.</a:t>
            </a:r>
          </a:p>
          <a:p>
            <a:pPr lvl="1"/>
            <a:r>
              <a:rPr lang="en-GB" dirty="0"/>
              <a:t>Turbomolecular pumps: </a:t>
            </a:r>
            <a:r>
              <a:rPr lang="en-GB" b="1" dirty="0"/>
              <a:t>new chiller </a:t>
            </a:r>
            <a:r>
              <a:rPr lang="en-GB" dirty="0"/>
              <a:t>to be procured.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b="1" dirty="0"/>
              <a:t>Plant Control System (Siemens Simatic S7-400 PLC)</a:t>
            </a:r>
            <a:r>
              <a:rPr lang="en-GB" dirty="0"/>
              <a:t> </a:t>
            </a:r>
            <a:r>
              <a:rPr lang="en-GB" sz="2300" dirty="0"/>
              <a:t>Full replacement exceeds current budget. Existing system maintained with available spare boards.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A5631-3C24-0E9A-5459-AB5D23451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12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16500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6D6AA-359B-4F14-1EFA-F86391905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D9BB1B-5B52-98A9-0CEE-C21CFC9E6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72054"/>
          </a:xfrm>
        </p:spPr>
        <p:txBody>
          <a:bodyPr/>
          <a:lstStyle/>
          <a:p>
            <a:pPr algn="ctr"/>
            <a:r>
              <a:rPr lang="it-IT" dirty="0"/>
              <a:t>4K </a:t>
            </a:r>
            <a:r>
              <a:rPr lang="it-IT" dirty="0" err="1"/>
              <a:t>Cryostat</a:t>
            </a:r>
            <a:r>
              <a:rPr lang="it-IT" dirty="0"/>
              <a:t> for the </a:t>
            </a:r>
            <a:r>
              <a:rPr lang="it-IT" dirty="0" err="1"/>
              <a:t>Cavity</a:t>
            </a:r>
            <a:r>
              <a:rPr lang="it-IT" dirty="0"/>
              <a:t> </a:t>
            </a:r>
            <a:r>
              <a:rPr lang="it-IT" dirty="0" err="1"/>
              <a:t>Prototype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3659A9-0FCC-E2E3-D7C8-C515B35D2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7193"/>
            <a:ext cx="10515600" cy="850479"/>
          </a:xfrm>
        </p:spPr>
        <p:txBody>
          <a:bodyPr>
            <a:normAutofit/>
          </a:bodyPr>
          <a:lstStyle/>
          <a:p>
            <a:r>
              <a:rPr lang="it-IT" sz="2000" dirty="0"/>
              <a:t>The design of the </a:t>
            </a:r>
            <a:r>
              <a:rPr lang="it-IT" sz="2000" dirty="0" err="1"/>
              <a:t>cryostat</a:t>
            </a:r>
            <a:r>
              <a:rPr lang="it-IT" sz="2000" dirty="0"/>
              <a:t> for the </a:t>
            </a:r>
            <a:r>
              <a:rPr lang="it-IT" sz="2000" dirty="0" err="1"/>
              <a:t>prototype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almost</a:t>
            </a:r>
            <a:r>
              <a:rPr lang="it-IT" sz="2000" dirty="0"/>
              <a:t> </a:t>
            </a:r>
            <a:r>
              <a:rPr lang="it-IT" sz="2000" dirty="0" err="1"/>
              <a:t>completed</a:t>
            </a:r>
            <a:endParaRPr lang="it-IT" sz="20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3F74E8E-51C2-B636-7385-B3AD4F290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773" y="1760706"/>
            <a:ext cx="3411150" cy="486383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33B6507-D01B-8E35-DC24-122FEE2FB476}"/>
              </a:ext>
            </a:extLst>
          </p:cNvPr>
          <p:cNvSpPr txBox="1"/>
          <p:nvPr/>
        </p:nvSpPr>
        <p:spPr>
          <a:xfrm>
            <a:off x="8718197" y="2685913"/>
            <a:ext cx="2910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300K </a:t>
            </a:r>
            <a:r>
              <a:rPr lang="it-IT" dirty="0" err="1"/>
              <a:t>Stainless</a:t>
            </a:r>
            <a:r>
              <a:rPr lang="it-IT" dirty="0"/>
              <a:t> Steel Flange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6B718C30-3405-9F22-CAC1-F1E1ED9D346C}"/>
              </a:ext>
            </a:extLst>
          </p:cNvPr>
          <p:cNvCxnSpPr/>
          <p:nvPr/>
        </p:nvCxnSpPr>
        <p:spPr>
          <a:xfrm flipH="1">
            <a:off x="7619079" y="2879387"/>
            <a:ext cx="1060315" cy="778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60B2CDE-27E9-CAD0-B542-643D9CE9F17A}"/>
              </a:ext>
            </a:extLst>
          </p:cNvPr>
          <p:cNvSpPr txBox="1"/>
          <p:nvPr/>
        </p:nvSpPr>
        <p:spPr>
          <a:xfrm>
            <a:off x="8779914" y="3370705"/>
            <a:ext cx="328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50K Copper Flange (+ Al Shield)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941A7A6-E2C2-5F1A-3EEB-1C472C45AB87}"/>
              </a:ext>
            </a:extLst>
          </p:cNvPr>
          <p:cNvSpPr txBox="1"/>
          <p:nvPr/>
        </p:nvSpPr>
        <p:spPr>
          <a:xfrm>
            <a:off x="8779914" y="4130621"/>
            <a:ext cx="1941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4K Copper Flange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DABB708D-917F-81A4-FA08-4841F620BB87}"/>
              </a:ext>
            </a:extLst>
          </p:cNvPr>
          <p:cNvCxnSpPr>
            <a:cxnSpLocks/>
          </p:cNvCxnSpPr>
          <p:nvPr/>
        </p:nvCxnSpPr>
        <p:spPr>
          <a:xfrm flipH="1">
            <a:off x="7315892" y="3555371"/>
            <a:ext cx="1363502" cy="389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72256426-21D4-B909-6450-9E49494FEBB7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7088921" y="4315287"/>
            <a:ext cx="1690993" cy="357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808BBE8F-6B82-298D-05CD-9A9BCD2966F8}"/>
              </a:ext>
            </a:extLst>
          </p:cNvPr>
          <p:cNvCxnSpPr>
            <a:cxnSpLocks/>
          </p:cNvCxnSpPr>
          <p:nvPr/>
        </p:nvCxnSpPr>
        <p:spPr>
          <a:xfrm flipH="1">
            <a:off x="7315892" y="5662307"/>
            <a:ext cx="163263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41F4A9B-284F-4307-45CC-594FFFB4676B}"/>
              </a:ext>
            </a:extLst>
          </p:cNvPr>
          <p:cNvSpPr txBox="1"/>
          <p:nvPr/>
        </p:nvSpPr>
        <p:spPr>
          <a:xfrm>
            <a:off x="9087957" y="5477641"/>
            <a:ext cx="1815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Cavity</a:t>
            </a:r>
            <a:r>
              <a:rPr lang="it-IT" dirty="0"/>
              <a:t> </a:t>
            </a:r>
            <a:r>
              <a:rPr lang="it-IT" dirty="0" err="1"/>
              <a:t>prototype</a:t>
            </a:r>
            <a:endParaRPr lang="it-IT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5D8E589-2AC3-E2DF-E244-411C98AB8B9C}"/>
              </a:ext>
            </a:extLst>
          </p:cNvPr>
          <p:cNvSpPr txBox="1"/>
          <p:nvPr/>
        </p:nvSpPr>
        <p:spPr>
          <a:xfrm>
            <a:off x="8948526" y="1945556"/>
            <a:ext cx="240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Pulse Tube </a:t>
            </a:r>
            <a:r>
              <a:rPr lang="it-IT" dirty="0" err="1"/>
              <a:t>refrigerator</a:t>
            </a:r>
            <a:endParaRPr lang="it-IT" dirty="0"/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C518CDCB-E1EB-FB0D-283E-C07B2BE85FD0}"/>
              </a:ext>
            </a:extLst>
          </p:cNvPr>
          <p:cNvCxnSpPr>
            <a:cxnSpLocks/>
          </p:cNvCxnSpPr>
          <p:nvPr/>
        </p:nvCxnSpPr>
        <p:spPr>
          <a:xfrm flipH="1">
            <a:off x="6558763" y="2140717"/>
            <a:ext cx="2389763" cy="2011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673C91D3-53A7-9A9F-F7B8-240FDA758BF2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3450778" y="2341824"/>
            <a:ext cx="2054155" cy="3499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7069D1D-D24C-B0C9-0ED4-0929133EB823}"/>
              </a:ext>
            </a:extLst>
          </p:cNvPr>
          <p:cNvSpPr txBox="1"/>
          <p:nvPr/>
        </p:nvSpPr>
        <p:spPr>
          <a:xfrm>
            <a:off x="277537" y="2157158"/>
            <a:ext cx="3173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Feedthroughs</a:t>
            </a:r>
            <a:r>
              <a:rPr lang="it-IT" dirty="0"/>
              <a:t> for </a:t>
            </a:r>
            <a:r>
              <a:rPr lang="it-IT" dirty="0" err="1"/>
              <a:t>cavity</a:t>
            </a:r>
            <a:r>
              <a:rPr lang="it-IT" dirty="0"/>
              <a:t> tuning</a:t>
            </a:r>
          </a:p>
        </p:txBody>
      </p:sp>
      <p:sp>
        <p:nvSpPr>
          <p:cNvPr id="30" name="Segnaposto contenuto 2">
            <a:extLst>
              <a:ext uri="{FF2B5EF4-FFF2-40B4-BE49-F238E27FC236}">
                <a16:creationId xmlns:a16="http://schemas.microsoft.com/office/drawing/2014/main" id="{B0BBF439-D2E0-4900-13AC-FBCC58B84CDC}"/>
              </a:ext>
            </a:extLst>
          </p:cNvPr>
          <p:cNvSpPr txBox="1">
            <a:spLocks/>
          </p:cNvSpPr>
          <p:nvPr/>
        </p:nvSpPr>
        <p:spPr>
          <a:xfrm>
            <a:off x="277537" y="3085919"/>
            <a:ext cx="3993515" cy="34607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/>
              <a:t>300K SS flange design </a:t>
            </a:r>
            <a:r>
              <a:rPr lang="it-IT" sz="1800" dirty="0" err="1"/>
              <a:t>is</a:t>
            </a:r>
            <a:r>
              <a:rPr lang="it-IT" sz="1800" dirty="0"/>
              <a:t> complete – </a:t>
            </a:r>
            <a:r>
              <a:rPr lang="it-IT" sz="1800" dirty="0" err="1"/>
              <a:t>it</a:t>
            </a:r>
            <a:r>
              <a:rPr lang="it-IT" sz="1800" dirty="0"/>
              <a:t> </a:t>
            </a:r>
            <a:r>
              <a:rPr lang="it-IT" sz="1800" dirty="0" err="1"/>
              <a:t>will</a:t>
            </a:r>
            <a:r>
              <a:rPr lang="it-IT" sz="1800" dirty="0"/>
              <a:t> be </a:t>
            </a:r>
            <a:r>
              <a:rPr lang="it-IT" sz="1800" dirty="0" err="1"/>
              <a:t>machined</a:t>
            </a:r>
            <a:r>
              <a:rPr lang="it-IT" sz="1800" dirty="0"/>
              <a:t> by an </a:t>
            </a:r>
            <a:r>
              <a:rPr lang="it-IT" sz="1800" dirty="0" err="1"/>
              <a:t>external</a:t>
            </a:r>
            <a:r>
              <a:rPr lang="it-IT" sz="1800" dirty="0"/>
              <a:t> company (</a:t>
            </a:r>
            <a:r>
              <a:rPr lang="it-IT" sz="1800" dirty="0" err="1"/>
              <a:t>waiting</a:t>
            </a:r>
            <a:r>
              <a:rPr lang="it-IT" sz="1800" dirty="0"/>
              <a:t> for budget to be </a:t>
            </a:r>
            <a:r>
              <a:rPr lang="it-IT" sz="1800" dirty="0" err="1"/>
              <a:t>available</a:t>
            </a:r>
            <a:r>
              <a:rPr lang="it-IT" sz="1800" dirty="0"/>
              <a:t>)</a:t>
            </a:r>
          </a:p>
          <a:p>
            <a:r>
              <a:rPr lang="it-IT" sz="1800" dirty="0"/>
              <a:t>The </a:t>
            </a:r>
            <a:r>
              <a:rPr lang="it-IT" sz="1800" dirty="0" err="1"/>
              <a:t>rest</a:t>
            </a:r>
            <a:r>
              <a:rPr lang="it-IT" sz="1800" dirty="0"/>
              <a:t> </a:t>
            </a:r>
            <a:r>
              <a:rPr lang="it-IT" sz="1800" dirty="0" err="1"/>
              <a:t>will</a:t>
            </a:r>
            <a:r>
              <a:rPr lang="it-IT" sz="1800" dirty="0"/>
              <a:t> be </a:t>
            </a:r>
            <a:r>
              <a:rPr lang="it-IT" sz="1800" dirty="0" err="1"/>
              <a:t>machined</a:t>
            </a:r>
            <a:r>
              <a:rPr lang="it-IT" sz="1800" dirty="0"/>
              <a:t> </a:t>
            </a:r>
            <a:r>
              <a:rPr lang="it-IT" sz="1800" dirty="0" err="1"/>
              <a:t>at</a:t>
            </a:r>
            <a:r>
              <a:rPr lang="it-IT" sz="1800" dirty="0"/>
              <a:t> </a:t>
            </a:r>
            <a:r>
              <a:rPr lang="it-IT" sz="1800" dirty="0" err="1"/>
              <a:t>LNF’s</a:t>
            </a:r>
            <a:r>
              <a:rPr lang="it-IT" sz="1800" dirty="0"/>
              <a:t> </a:t>
            </a:r>
            <a:r>
              <a:rPr lang="it-IT" sz="1800" dirty="0" err="1"/>
              <a:t>mechanical</a:t>
            </a:r>
            <a:r>
              <a:rPr lang="it-IT" sz="1800" dirty="0"/>
              <a:t> workshop</a:t>
            </a:r>
          </a:p>
          <a:p>
            <a:r>
              <a:rPr lang="it-IT" sz="1800" dirty="0"/>
              <a:t>Rotary/linear </a:t>
            </a:r>
            <a:r>
              <a:rPr lang="it-IT" sz="1800" dirty="0" err="1"/>
              <a:t>Feedthroughs</a:t>
            </a:r>
            <a:r>
              <a:rPr lang="it-IT" sz="1800" dirty="0"/>
              <a:t> to be </a:t>
            </a:r>
            <a:r>
              <a:rPr lang="it-IT" sz="1800" dirty="0" err="1"/>
              <a:t>purchased</a:t>
            </a:r>
            <a:r>
              <a:rPr lang="it-IT" sz="1800" dirty="0"/>
              <a:t> from Pfeiffer (</a:t>
            </a:r>
            <a:r>
              <a:rPr lang="it-IT" sz="1800" dirty="0" err="1"/>
              <a:t>same</a:t>
            </a:r>
            <a:r>
              <a:rPr lang="it-IT" sz="1800" dirty="0"/>
              <a:t> </a:t>
            </a:r>
            <a:r>
              <a:rPr lang="it-IT" sz="1800" dirty="0" err="1"/>
              <a:t>as</a:t>
            </a:r>
            <a:r>
              <a:rPr lang="it-IT" sz="1800" dirty="0"/>
              <a:t> </a:t>
            </a:r>
            <a:r>
              <a:rPr lang="it-IT" sz="1800" dirty="0" err="1"/>
              <a:t>above</a:t>
            </a:r>
            <a:r>
              <a:rPr lang="it-IT" sz="1800" dirty="0"/>
              <a:t> for budget)</a:t>
            </a:r>
          </a:p>
          <a:p>
            <a:r>
              <a:rPr lang="it-IT" sz="1800" dirty="0" err="1"/>
              <a:t>Wiring</a:t>
            </a:r>
            <a:r>
              <a:rPr lang="it-IT" sz="1800" dirty="0"/>
              <a:t>:</a:t>
            </a:r>
          </a:p>
          <a:p>
            <a:pPr lvl="1"/>
            <a:r>
              <a:rPr lang="it-IT" sz="1600" dirty="0"/>
              <a:t>4 RF lines</a:t>
            </a:r>
          </a:p>
          <a:p>
            <a:pPr lvl="1"/>
            <a:r>
              <a:rPr lang="it-IT" sz="1600" dirty="0"/>
              <a:t>54 DC </a:t>
            </a:r>
            <a:r>
              <a:rPr lang="it-IT" sz="1600" dirty="0" err="1"/>
              <a:t>wires</a:t>
            </a:r>
            <a:endParaRPr lang="it-IT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528899-4BB9-ED47-0688-B16B13581E02}"/>
              </a:ext>
            </a:extLst>
          </p:cNvPr>
          <p:cNvSpPr txBox="1"/>
          <p:nvPr/>
        </p:nvSpPr>
        <p:spPr>
          <a:xfrm>
            <a:off x="8779914" y="6455259"/>
            <a:ext cx="2257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Credit C. Ligi and G. Chiaraluce</a:t>
            </a:r>
          </a:p>
        </p:txBody>
      </p:sp>
    </p:spTree>
    <p:extLst>
      <p:ext uri="{BB962C8B-B14F-4D97-AF65-F5344CB8AC3E}">
        <p14:creationId xmlns:p14="http://schemas.microsoft.com/office/powerpoint/2010/main" val="143650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236FE-8788-4C25-685C-68A2B067E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17410F6-E4C4-6CF8-A7CC-23C2405A0C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735"/>
          <a:stretch>
            <a:fillRect/>
          </a:stretch>
        </p:blipFill>
        <p:spPr>
          <a:xfrm>
            <a:off x="3345079" y="1121231"/>
            <a:ext cx="4598198" cy="5222715"/>
          </a:xfrm>
          <a:prstGeom prst="rect">
            <a:avLst/>
          </a:prstGeom>
        </p:spPr>
      </p:pic>
      <p:cxnSp>
        <p:nvCxnSpPr>
          <p:cNvPr id="22" name="Connettore diritto a freccia 21">
            <a:extLst>
              <a:ext uri="{FF2B5EF4-FFF2-40B4-BE49-F238E27FC236}">
                <a16:creationId xmlns:a16="http://schemas.microsoft.com/office/drawing/2014/main" id="{31B63C6D-173E-8FBA-B68F-5DB81F40941C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2159118" y="1494757"/>
            <a:ext cx="2649802" cy="7300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979E36A-61A3-CB44-6D52-6B15CF1ED9F9}"/>
              </a:ext>
            </a:extLst>
          </p:cNvPr>
          <p:cNvSpPr txBox="1"/>
          <p:nvPr/>
        </p:nvSpPr>
        <p:spPr>
          <a:xfrm>
            <a:off x="1418338" y="1310091"/>
            <a:ext cx="74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Tuner</a:t>
            </a:r>
          </a:p>
        </p:txBody>
      </p:sp>
      <p:cxnSp>
        <p:nvCxnSpPr>
          <p:cNvPr id="32" name="Connettore diritto a freccia 31">
            <a:extLst>
              <a:ext uri="{FF2B5EF4-FFF2-40B4-BE49-F238E27FC236}">
                <a16:creationId xmlns:a16="http://schemas.microsoft.com/office/drawing/2014/main" id="{889AB000-D2D2-C18F-2AA7-0507B3A88B1D}"/>
              </a:ext>
            </a:extLst>
          </p:cNvPr>
          <p:cNvCxnSpPr>
            <a:cxnSpLocks/>
            <a:stCxn id="33" idx="1"/>
          </p:cNvCxnSpPr>
          <p:nvPr/>
        </p:nvCxnSpPr>
        <p:spPr>
          <a:xfrm flipH="1" flipV="1">
            <a:off x="7236178" y="4967111"/>
            <a:ext cx="1212767" cy="10975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B6B49D1D-68A5-9FE8-6CCB-94C6D5A3E6A2}"/>
              </a:ext>
            </a:extLst>
          </p:cNvPr>
          <p:cNvSpPr txBox="1"/>
          <p:nvPr/>
        </p:nvSpPr>
        <p:spPr>
          <a:xfrm>
            <a:off x="8448945" y="574145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Cooling manifold is not needed for prototype</a:t>
            </a:r>
          </a:p>
        </p:txBody>
      </p:sp>
      <p:cxnSp>
        <p:nvCxnSpPr>
          <p:cNvPr id="39" name="Connettore diritto a freccia 38">
            <a:extLst>
              <a:ext uri="{FF2B5EF4-FFF2-40B4-BE49-F238E27FC236}">
                <a16:creationId xmlns:a16="http://schemas.microsoft.com/office/drawing/2014/main" id="{9CD8EE76-BCBF-1AA8-0915-7C877A639CCD}"/>
              </a:ext>
            </a:extLst>
          </p:cNvPr>
          <p:cNvCxnSpPr>
            <a:cxnSpLocks/>
            <a:stCxn id="40" idx="1"/>
          </p:cNvCxnSpPr>
          <p:nvPr/>
        </p:nvCxnSpPr>
        <p:spPr>
          <a:xfrm flipH="1" flipV="1">
            <a:off x="7647663" y="1761067"/>
            <a:ext cx="1991344" cy="12283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A1338165-114C-A91A-0E5A-409C60839D6F}"/>
              </a:ext>
            </a:extLst>
          </p:cNvPr>
          <p:cNvSpPr txBox="1"/>
          <p:nvPr/>
        </p:nvSpPr>
        <p:spPr>
          <a:xfrm>
            <a:off x="9639007" y="2527703"/>
            <a:ext cx="2209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Cooling/connection rods for prototype only</a:t>
            </a:r>
          </a:p>
        </p:txBody>
      </p:sp>
      <p:cxnSp>
        <p:nvCxnSpPr>
          <p:cNvPr id="50" name="Connettore diritto a freccia 49">
            <a:extLst>
              <a:ext uri="{FF2B5EF4-FFF2-40B4-BE49-F238E27FC236}">
                <a16:creationId xmlns:a16="http://schemas.microsoft.com/office/drawing/2014/main" id="{FCA7726D-9CC8-94E1-3866-11484380D9D0}"/>
              </a:ext>
            </a:extLst>
          </p:cNvPr>
          <p:cNvCxnSpPr>
            <a:cxnSpLocks/>
            <a:stCxn id="51" idx="2"/>
          </p:cNvCxnSpPr>
          <p:nvPr/>
        </p:nvCxnSpPr>
        <p:spPr>
          <a:xfrm>
            <a:off x="5795567" y="1660993"/>
            <a:ext cx="432479" cy="4548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BB4D590A-902A-52ED-D612-36F999978517}"/>
              </a:ext>
            </a:extLst>
          </p:cNvPr>
          <p:cNvSpPr txBox="1"/>
          <p:nvPr/>
        </p:nvSpPr>
        <p:spPr>
          <a:xfrm>
            <a:off x="4941977" y="1014662"/>
            <a:ext cx="1707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Loop Antenna (TE mode)</a:t>
            </a:r>
          </a:p>
        </p:txBody>
      </p:sp>
      <p:cxnSp>
        <p:nvCxnSpPr>
          <p:cNvPr id="59" name="Connettore diritto a freccia 58">
            <a:extLst>
              <a:ext uri="{FF2B5EF4-FFF2-40B4-BE49-F238E27FC236}">
                <a16:creationId xmlns:a16="http://schemas.microsoft.com/office/drawing/2014/main" id="{C0CDD5CF-39DC-9577-86FE-A47A0DAD75B4}"/>
              </a:ext>
            </a:extLst>
          </p:cNvPr>
          <p:cNvCxnSpPr>
            <a:cxnSpLocks/>
            <a:stCxn id="60" idx="3"/>
          </p:cNvCxnSpPr>
          <p:nvPr/>
        </p:nvCxnSpPr>
        <p:spPr>
          <a:xfrm flipV="1">
            <a:off x="2919892" y="2845159"/>
            <a:ext cx="2747925" cy="24066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B300ED4D-5A6C-4968-9398-A2A6766B8214}"/>
              </a:ext>
            </a:extLst>
          </p:cNvPr>
          <p:cNvSpPr txBox="1"/>
          <p:nvPr/>
        </p:nvSpPr>
        <p:spPr>
          <a:xfrm>
            <a:off x="600138" y="4928595"/>
            <a:ext cx="2319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Monopole Antenna (TM mode)</a:t>
            </a:r>
          </a:p>
        </p:txBody>
      </p:sp>
      <p:cxnSp>
        <p:nvCxnSpPr>
          <p:cNvPr id="78" name="Connettore diritto a freccia 77">
            <a:extLst>
              <a:ext uri="{FF2B5EF4-FFF2-40B4-BE49-F238E27FC236}">
                <a16:creationId xmlns:a16="http://schemas.microsoft.com/office/drawing/2014/main" id="{3578EAD5-134B-EF0F-3C56-90C701E4574C}"/>
              </a:ext>
            </a:extLst>
          </p:cNvPr>
          <p:cNvCxnSpPr>
            <a:cxnSpLocks/>
            <a:stCxn id="79" idx="3"/>
          </p:cNvCxnSpPr>
          <p:nvPr/>
        </p:nvCxnSpPr>
        <p:spPr>
          <a:xfrm>
            <a:off x="2312647" y="2392706"/>
            <a:ext cx="1920051" cy="7300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6E10DBC6-0B04-F79C-1226-FB27882D3860}"/>
              </a:ext>
            </a:extLst>
          </p:cNvPr>
          <p:cNvSpPr txBox="1"/>
          <p:nvPr/>
        </p:nvSpPr>
        <p:spPr>
          <a:xfrm>
            <a:off x="842116" y="2208040"/>
            <a:ext cx="147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Rotating disk</a:t>
            </a:r>
          </a:p>
        </p:txBody>
      </p:sp>
      <p:sp>
        <p:nvSpPr>
          <p:cNvPr id="3" name="object 738">
            <a:extLst>
              <a:ext uri="{FF2B5EF4-FFF2-40B4-BE49-F238E27FC236}">
                <a16:creationId xmlns:a16="http://schemas.microsoft.com/office/drawing/2014/main" id="{88AB9B2A-9E06-9434-7171-3DA53FD927BD}"/>
              </a:ext>
            </a:extLst>
          </p:cNvPr>
          <p:cNvSpPr txBox="1"/>
          <p:nvPr/>
        </p:nvSpPr>
        <p:spPr>
          <a:xfrm>
            <a:off x="3169822" y="6275306"/>
            <a:ext cx="1124032" cy="32124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it-IT" sz="950" spc="25" dirty="0">
                <a:latin typeface="Arial"/>
                <a:cs typeface="Arial"/>
              </a:rPr>
              <a:t>S. Tomassini</a:t>
            </a:r>
            <a:endParaRPr lang="it-IT" sz="950" spc="-25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it-IT" sz="950" spc="-25" dirty="0">
                <a:latin typeface="Arial"/>
                <a:cs typeface="Arial"/>
              </a:rPr>
              <a:t>S. Tocci </a:t>
            </a:r>
            <a:endParaRPr sz="950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05E11-1394-0785-D0E3-BE45C44B2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14</a:t>
            </a:fld>
            <a:endParaRPr lang="en-IT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F24D973-84D7-8136-3B34-0E9B19E3F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11" y="99278"/>
            <a:ext cx="6213136" cy="1325563"/>
          </a:xfrm>
        </p:spPr>
        <p:txBody>
          <a:bodyPr/>
          <a:lstStyle/>
          <a:p>
            <a:r>
              <a:rPr lang="en-IT" dirty="0"/>
              <a:t>WP3: RF Cavity </a:t>
            </a:r>
            <a:r>
              <a:rPr lang="en-IT" sz="1400" dirty="0"/>
              <a:t>(S. Tocci and A. Diaz)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B42B4-9D7A-91F3-961E-D3B4B568FF48}"/>
              </a:ext>
            </a:extLst>
          </p:cNvPr>
          <p:cNvSpPr txBox="1"/>
          <p:nvPr/>
        </p:nvSpPr>
        <p:spPr>
          <a:xfrm>
            <a:off x="8610600" y="3869948"/>
            <a:ext cx="3086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dirty="0"/>
              <a:t>Cavity Prototype</a:t>
            </a:r>
          </a:p>
        </p:txBody>
      </p:sp>
      <p:pic>
        <p:nvPicPr>
          <p:cNvPr id="6" name="Picture 5" descr="A close-up of a machine&#10;&#10;AI-generated content may be incorrect.">
            <a:extLst>
              <a:ext uri="{FF2B5EF4-FFF2-40B4-BE49-F238E27FC236}">
                <a16:creationId xmlns:a16="http://schemas.microsoft.com/office/drawing/2014/main" id="{63CC1B61-70AE-D8EF-1E47-028496C5F8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8" r="18051"/>
          <a:stretch>
            <a:fillRect/>
          </a:stretch>
        </p:blipFill>
        <p:spPr>
          <a:xfrm>
            <a:off x="9129238" y="99278"/>
            <a:ext cx="2896092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76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4890C-072B-CE71-A512-C6C954F47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068" y="726136"/>
            <a:ext cx="6024417" cy="17558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/>
              <a:t>Status of Cavity Prototype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8453BA-4524-7E28-71C2-2DB96C5E0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a 9">
                <a:extLst>
                  <a:ext uri="{FF2B5EF4-FFF2-40B4-BE49-F238E27FC236}">
                    <a16:creationId xmlns:a16="http://schemas.microsoft.com/office/drawing/2014/main" id="{478180B2-DA18-D6C4-27A4-E88F30A903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07212486"/>
                  </p:ext>
                </p:extLst>
              </p:nvPr>
            </p:nvGraphicFramePr>
            <p:xfrm>
              <a:off x="649515" y="773388"/>
              <a:ext cx="4025092" cy="2835788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667936">
                      <a:extLst>
                        <a:ext uri="{9D8B030D-6E8A-4147-A177-3AD203B41FA5}">
                          <a16:colId xmlns:a16="http://schemas.microsoft.com/office/drawing/2014/main" val="1053376917"/>
                        </a:ext>
                      </a:extLst>
                    </a:gridCol>
                    <a:gridCol w="1055709">
                      <a:extLst>
                        <a:ext uri="{9D8B030D-6E8A-4147-A177-3AD203B41FA5}">
                          <a16:colId xmlns:a16="http://schemas.microsoft.com/office/drawing/2014/main" val="407018012"/>
                        </a:ext>
                      </a:extLst>
                    </a:gridCol>
                    <a:gridCol w="1313665">
                      <a:extLst>
                        <a:ext uri="{9D8B030D-6E8A-4147-A177-3AD203B41FA5}">
                          <a16:colId xmlns:a16="http://schemas.microsoft.com/office/drawing/2014/main" val="2504572784"/>
                        </a:ext>
                      </a:extLst>
                    </a:gridCol>
                    <a:gridCol w="987782">
                      <a:extLst>
                        <a:ext uri="{9D8B030D-6E8A-4147-A177-3AD203B41FA5}">
                          <a16:colId xmlns:a16="http://schemas.microsoft.com/office/drawing/2014/main" val="2068916491"/>
                        </a:ext>
                      </a:extLst>
                    </a:gridCol>
                  </a:tblGrid>
                  <a:tr h="49859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GB" sz="1400" b="1" noProof="0" dirty="0">
                              <a:latin typeface="+mn-lt"/>
                            </a:rPr>
                            <a:t>Mode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GB" sz="1400" b="1" noProof="0" dirty="0"/>
                            <a:t>Theory </a:t>
                          </a:r>
                          <a14:m>
                            <m:oMath xmlns:m="http://schemas.openxmlformats.org/officeDocument/2006/math">
                              <m:r>
                                <a:rPr lang="en-GB" sz="1400" b="1" i="1" noProof="0" smtClean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a:rPr lang="en-GB" sz="1400" b="1" i="1" baseline="-25000" noProof="0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oMath>
                          </a14:m>
                          <a:r>
                            <a:rPr lang="en-GB" sz="1400" b="1" kern="1200" baseline="-25000" noProof="0" dirty="0">
                              <a:solidFill>
                                <a:schemeClr val="lt1"/>
                              </a:solidFill>
                              <a:latin typeface="Calibri" panose="020F0502020204030204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sz="1400" b="1" kern="1200" noProof="0" dirty="0">
                              <a:solidFill>
                                <a:schemeClr val="lt1"/>
                              </a:solidFill>
                              <a:latin typeface="Calibri" panose="020F0502020204030204"/>
                              <a:ea typeface="+mn-ea"/>
                              <a:cs typeface="+mn-cs"/>
                            </a:rPr>
                            <a:t>(GHz)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b="1" noProof="0" dirty="0">
                              <a:solidFill>
                                <a:schemeClr val="bg1"/>
                              </a:solidFill>
                            </a:rPr>
                            <a:t>Simulation </a:t>
                          </a:r>
                          <a14:m>
                            <m:oMath xmlns:m="http://schemas.openxmlformats.org/officeDocument/2006/math">
                              <m:r>
                                <a:rPr lang="en-GB" sz="1400" b="1" i="1" noProof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r>
                                <a:rPr lang="en-GB" sz="1400" b="1" i="1" baseline="-25000" noProof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oMath>
                          </a14:m>
                          <a:r>
                            <a:rPr lang="en-GB" sz="1400" b="1" kern="1200" baseline="-25000" noProof="0" dirty="0">
                              <a:solidFill>
                                <a:schemeClr val="bg1"/>
                              </a:solidFill>
                              <a:latin typeface="Calibri" panose="020F0502020204030204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sz="1400" b="1" kern="1200" noProof="0" dirty="0">
                              <a:solidFill>
                                <a:schemeClr val="bg1"/>
                              </a:solidFill>
                              <a:latin typeface="Calibri" panose="020F0502020204030204"/>
                              <a:ea typeface="+mn-ea"/>
                              <a:cs typeface="+mn-cs"/>
                            </a:rPr>
                            <a:t>(GHz)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400" b="1" i="1" kern="1200" noProof="0" smtClean="0">
                                        <a:solidFill>
                                          <a:schemeClr val="lt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400" b="1" i="1" kern="1200" noProof="0" smtClean="0">
                                        <a:solidFill>
                                          <a:schemeClr val="lt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s-ES" sz="1400" b="1" i="1" kern="1200" noProof="0" smtClean="0">
                                        <a:solidFill>
                                          <a:schemeClr val="lt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𝟎</m:t>
                                    </m:r>
                                  </m:sub>
                                </m:sSub>
                                <m:r>
                                  <a:rPr lang="es-ES" sz="1400" b="1" i="1" kern="1200" noProof="0" smtClean="0">
                                    <a:solidFill>
                                      <a:schemeClr val="lt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  <m:r>
                                  <a:rPr lang="es-ES" sz="1400" b="1" i="1" kern="1200" noProof="0" smtClean="0">
                                    <a:solidFill>
                                      <a:schemeClr val="l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∙(</m:t>
                                </m:r>
                                <m:sSup>
                                  <m:sSupPr>
                                    <m:ctrlPr>
                                      <a:rPr lang="es-ES" sz="1400" b="1" i="1" kern="1200" noProof="0" smtClean="0">
                                        <a:solidFill>
                                          <a:schemeClr val="l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sz="1400" b="1" i="1" kern="1200" noProof="0" smtClean="0">
                                        <a:solidFill>
                                          <a:schemeClr val="l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s-ES" sz="1400" b="1" i="1" kern="1200" noProof="0" smtClean="0">
                                        <a:solidFill>
                                          <a:schemeClr val="l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𝟓</m:t>
                                    </m:r>
                                  </m:sup>
                                </m:sSup>
                                <m:r>
                                  <a:rPr lang="es-ES" sz="1400" b="1" i="1" kern="1200" noProof="0" smtClean="0">
                                    <a:solidFill>
                                      <a:schemeClr val="l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400" b="1" kern="1200" noProof="0" dirty="0">
                            <a:solidFill>
                              <a:schemeClr val="lt1"/>
                            </a:solidFill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8637175"/>
                      </a:ext>
                    </a:extLst>
                  </a:tr>
                  <a:tr h="2214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GB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TM</a:t>
                          </a:r>
                          <a:r>
                            <a:rPr lang="en-GB" sz="1400" kern="100" baseline="-250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010 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Text" lastClr="000000">
                            <a:tint val="20000"/>
                          </a:sys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s-ES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0.65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Text" lastClr="000000">
                            <a:tint val="20000"/>
                          </a:sys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00000"/>
                            </a:lnSpc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0.71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Text" lastClr="000000">
                            <a:tint val="20000"/>
                          </a:sys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1.43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Text" lastClr="000000">
                            <a:tint val="20000"/>
                          </a:sys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44540105"/>
                      </a:ext>
                    </a:extLst>
                  </a:tr>
                  <a:tr h="221416"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TM</a:t>
                          </a:r>
                          <a:r>
                            <a:rPr lang="en-GB" sz="1400" kern="100" baseline="-250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011 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s-ES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0.85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0.89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1.16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04172"/>
                      </a:ext>
                    </a:extLst>
                  </a:tr>
                  <a:tr h="221416"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TM</a:t>
                          </a:r>
                          <a:r>
                            <a:rPr lang="en-GB" sz="1400" kern="100" baseline="-250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110 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s-ES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1.04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1.12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1.90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7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4178478"/>
                      </a:ext>
                    </a:extLst>
                  </a:tr>
                  <a:tr h="221416"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TM</a:t>
                          </a:r>
                          <a:r>
                            <a:rPr lang="en-GB" sz="1400" kern="100" baseline="-250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111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s-ES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1.17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1.24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1.50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21892980"/>
                      </a:ext>
                    </a:extLst>
                  </a:tr>
                  <a:tr h="22141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TM</a:t>
                          </a:r>
                          <a:r>
                            <a:rPr lang="en-GB" sz="1400" kern="100" baseline="-250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012 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1.28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1.29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1.47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7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33061576"/>
                      </a:ext>
                    </a:extLst>
                  </a:tr>
                  <a:tr h="22141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TM</a:t>
                          </a:r>
                          <a:r>
                            <a:rPr lang="en-GB" sz="1400" kern="100" baseline="-250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210 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1.40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1.41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2.06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4095163"/>
                      </a:ext>
                    </a:extLst>
                  </a:tr>
                  <a:tr h="22141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TM</a:t>
                          </a:r>
                          <a:r>
                            <a:rPr lang="en-GB" sz="1400" kern="100" baseline="-250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211 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1.50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1.51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1.59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7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43255669"/>
                      </a:ext>
                    </a:extLst>
                  </a:tr>
                  <a:tr h="22141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TM</a:t>
                          </a:r>
                          <a:r>
                            <a:rPr lang="en-GB" sz="1400" kern="100" baseline="-250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112 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1.51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1.55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2.46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74717205"/>
                      </a:ext>
                    </a:extLst>
                  </a:tr>
                  <a:tr h="22141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TM</a:t>
                          </a:r>
                          <a:r>
                            <a:rPr lang="en-GB" sz="1400" kern="100" baseline="-250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020 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1.51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1.58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2.07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7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4941331"/>
                      </a:ext>
                    </a:extLst>
                  </a:tr>
                  <a:tr h="22141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TM</a:t>
                          </a:r>
                          <a:r>
                            <a:rPr lang="en-GB" sz="1400" kern="100" baseline="-250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212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1.77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1.78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1.68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385045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a 9">
                <a:extLst>
                  <a:ext uri="{FF2B5EF4-FFF2-40B4-BE49-F238E27FC236}">
                    <a16:creationId xmlns:a16="http://schemas.microsoft.com/office/drawing/2014/main" id="{478180B2-DA18-D6C4-27A4-E88F30A9034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07212486"/>
                  </p:ext>
                </p:extLst>
              </p:nvPr>
            </p:nvGraphicFramePr>
            <p:xfrm>
              <a:off x="649515" y="773388"/>
              <a:ext cx="4025092" cy="2835788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667936">
                      <a:extLst>
                        <a:ext uri="{9D8B030D-6E8A-4147-A177-3AD203B41FA5}">
                          <a16:colId xmlns:a16="http://schemas.microsoft.com/office/drawing/2014/main" val="1053376917"/>
                        </a:ext>
                      </a:extLst>
                    </a:gridCol>
                    <a:gridCol w="1055709">
                      <a:extLst>
                        <a:ext uri="{9D8B030D-6E8A-4147-A177-3AD203B41FA5}">
                          <a16:colId xmlns:a16="http://schemas.microsoft.com/office/drawing/2014/main" val="407018012"/>
                        </a:ext>
                      </a:extLst>
                    </a:gridCol>
                    <a:gridCol w="1313665">
                      <a:extLst>
                        <a:ext uri="{9D8B030D-6E8A-4147-A177-3AD203B41FA5}">
                          <a16:colId xmlns:a16="http://schemas.microsoft.com/office/drawing/2014/main" val="2504572784"/>
                        </a:ext>
                      </a:extLst>
                    </a:gridCol>
                    <a:gridCol w="987782">
                      <a:extLst>
                        <a:ext uri="{9D8B030D-6E8A-4147-A177-3AD203B41FA5}">
                          <a16:colId xmlns:a16="http://schemas.microsoft.com/office/drawing/2014/main" val="2068916491"/>
                        </a:ext>
                      </a:extLst>
                    </a:gridCol>
                  </a:tblGrid>
                  <a:tr h="521208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GB" sz="1400" b="1" noProof="0" dirty="0">
                              <a:latin typeface="+mn-lt"/>
                            </a:rPr>
                            <a:t>Mode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5060" r="-220482" b="-4682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131731" r="-75962" b="-4682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T"/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308974" r="-1282" b="-4682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8637175"/>
                      </a:ext>
                    </a:extLst>
                  </a:tr>
                  <a:tr h="23145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GB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TM</a:t>
                          </a:r>
                          <a:r>
                            <a:rPr lang="en-GB" sz="1400" kern="100" baseline="-250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010 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Text" lastClr="000000">
                            <a:tint val="20000"/>
                          </a:sys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s-ES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0.65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Text" lastClr="000000">
                            <a:tint val="20000"/>
                          </a:sys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lnSpc>
                              <a:spcPct val="100000"/>
                            </a:lnSpc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0.71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Text" lastClr="000000">
                            <a:tint val="20000"/>
                          </a:sys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1.43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Text" lastClr="000000">
                            <a:tint val="20000"/>
                          </a:sys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44540105"/>
                      </a:ext>
                    </a:extLst>
                  </a:tr>
                  <a:tr h="231458"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TM</a:t>
                          </a:r>
                          <a:r>
                            <a:rPr lang="en-GB" sz="1400" kern="100" baseline="-250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011 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s-ES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0.85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0.89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1.16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004172"/>
                      </a:ext>
                    </a:extLst>
                  </a:tr>
                  <a:tr h="231458"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TM</a:t>
                          </a:r>
                          <a:r>
                            <a:rPr lang="en-GB" sz="1400" kern="100" baseline="-250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110 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s-ES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1.04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1.12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1.90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7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4178478"/>
                      </a:ext>
                    </a:extLst>
                  </a:tr>
                  <a:tr h="231458"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TM</a:t>
                          </a:r>
                          <a:r>
                            <a:rPr lang="en-GB" sz="1400" kern="100" baseline="-250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111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s-ES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1.17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1.24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1.50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21892980"/>
                      </a:ext>
                    </a:extLst>
                  </a:tr>
                  <a:tr h="23145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TM</a:t>
                          </a:r>
                          <a:r>
                            <a:rPr lang="en-GB" sz="1400" kern="100" baseline="-250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012 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1.28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1.29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1.47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7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33061576"/>
                      </a:ext>
                    </a:extLst>
                  </a:tr>
                  <a:tr h="23145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TM</a:t>
                          </a:r>
                          <a:r>
                            <a:rPr lang="en-GB" sz="1400" kern="100" baseline="-250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210 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1.40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1.41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2.06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4095163"/>
                      </a:ext>
                    </a:extLst>
                  </a:tr>
                  <a:tr h="23145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TM</a:t>
                          </a:r>
                          <a:r>
                            <a:rPr lang="en-GB" sz="1400" kern="100" baseline="-250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211 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1.50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1.51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1.59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7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43255669"/>
                      </a:ext>
                    </a:extLst>
                  </a:tr>
                  <a:tr h="23145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TM</a:t>
                          </a:r>
                          <a:r>
                            <a:rPr lang="en-GB" sz="1400" kern="100" baseline="-250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112 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1.51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1.55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2.46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74717205"/>
                      </a:ext>
                    </a:extLst>
                  </a:tr>
                  <a:tr h="23145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TM</a:t>
                          </a:r>
                          <a:r>
                            <a:rPr lang="en-GB" sz="1400" kern="100" baseline="-250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020 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1.51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1.58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7E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2.07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7E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4941331"/>
                      </a:ext>
                    </a:extLst>
                  </a:tr>
                  <a:tr h="23145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TM</a:t>
                          </a:r>
                          <a:r>
                            <a:rPr lang="en-GB" sz="1400" kern="100" baseline="-250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212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s-ES" sz="1400" kern="100" noProof="0" dirty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a:t>1.77</a:t>
                          </a:r>
                          <a:endParaRPr lang="en-GB" sz="1400" kern="100" noProof="0" dirty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1.78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>
                            <a:buNone/>
                          </a:pPr>
                          <a:r>
                            <a:rPr lang="es-ES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1.68</a:t>
                          </a:r>
                          <a:endParaRPr lang="en-GB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9525" marR="9525" marT="9525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385045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D9364C7-1CA5-BDE7-A797-F447DDDED57F}"/>
              </a:ext>
            </a:extLst>
          </p:cNvPr>
          <p:cNvSpPr txBox="1"/>
          <p:nvPr/>
        </p:nvSpPr>
        <p:spPr>
          <a:xfrm>
            <a:off x="649514" y="3777617"/>
            <a:ext cx="28374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Credit Adrián Muñoz </a:t>
            </a:r>
            <a:r>
              <a:rPr lang="en-GB" sz="1200" dirty="0" err="1"/>
              <a:t>Urán</a:t>
            </a:r>
            <a:endParaRPr lang="en-GB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06817A-D611-4830-DD6C-24A2668E9DF6}"/>
              </a:ext>
            </a:extLst>
          </p:cNvPr>
          <p:cNvSpPr txBox="1"/>
          <p:nvPr/>
        </p:nvSpPr>
        <p:spPr>
          <a:xfrm>
            <a:off x="5518067" y="3258290"/>
            <a:ext cx="60244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RF Simulations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Mechanical design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Copper purchased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Copper roughness measured (Ra &lt;0.6 micron)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Chemical solution for surface treatment tested on a Cu sample at LNL (target Ra&lt;0.4 micron)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Cu packed and ready to be shipped (with many delays!) to Bonn for fabrication. Then to LNL for surface treatment and back to LNF for measurements.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89AC3E-47B9-42FD-54D7-1E970E156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14" y="4284612"/>
            <a:ext cx="4064630" cy="183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36A069-E8D0-B980-3492-41FF208C4ACF}"/>
              </a:ext>
            </a:extLst>
          </p:cNvPr>
          <p:cNvSpPr txBox="1"/>
          <p:nvPr/>
        </p:nvSpPr>
        <p:spPr>
          <a:xfrm>
            <a:off x="649514" y="6205667"/>
            <a:ext cx="1761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Credit F. Quattrociocchi</a:t>
            </a:r>
          </a:p>
        </p:txBody>
      </p:sp>
    </p:spTree>
    <p:extLst>
      <p:ext uri="{BB962C8B-B14F-4D97-AF65-F5344CB8AC3E}">
        <p14:creationId xmlns:p14="http://schemas.microsoft.com/office/powerpoint/2010/main" val="993172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hermata, Modellazione 3D, Software per la grafica&#10;&#10;Il contenuto generato dall'IA potrebbe non essere corretto.">
            <a:extLst>
              <a:ext uri="{FF2B5EF4-FFF2-40B4-BE49-F238E27FC236}">
                <a16:creationId xmlns:a16="http://schemas.microsoft.com/office/drawing/2014/main" id="{CBC55856-A92F-46A9-BF1E-D013EE6BCD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022" b="20429"/>
          <a:stretch>
            <a:fillRect/>
          </a:stretch>
        </p:blipFill>
        <p:spPr>
          <a:xfrm>
            <a:off x="3825099" y="1038699"/>
            <a:ext cx="2971495" cy="284510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Immagine 11" descr="Immagine che contiene cielo, schermata, cartone animato, aria aperta&#10;&#10;Il contenuto generato dall'IA potrebbe non essere corretto.">
            <a:extLst>
              <a:ext uri="{FF2B5EF4-FFF2-40B4-BE49-F238E27FC236}">
                <a16:creationId xmlns:a16="http://schemas.microsoft.com/office/drawing/2014/main" id="{6BBFE6DD-BDC7-BAF9-41C5-E0D8DD4AC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882" y="4123940"/>
            <a:ext cx="4460434" cy="257509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BAF9A47-393B-D503-BDEE-F2F991533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746896" y="2275350"/>
            <a:ext cx="4810841" cy="2777392"/>
          </a:xfrm>
          <a:prstGeom prst="rect">
            <a:avLst/>
          </a:prstGeom>
        </p:spPr>
      </p:pic>
      <p:cxnSp>
        <p:nvCxnSpPr>
          <p:cNvPr id="14" name="Connettore diritto a freccia 13">
            <a:extLst>
              <a:ext uri="{FF2B5EF4-FFF2-40B4-BE49-F238E27FC236}">
                <a16:creationId xmlns:a16="http://schemas.microsoft.com/office/drawing/2014/main" id="{30998C56-035F-0E98-C416-1228B2E3C386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1140699" y="4875295"/>
            <a:ext cx="1997391" cy="10914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8EECB81-AB24-0219-A844-D21C1C9522D1}"/>
              </a:ext>
            </a:extLst>
          </p:cNvPr>
          <p:cNvSpPr txBox="1"/>
          <p:nvPr/>
        </p:nvSpPr>
        <p:spPr>
          <a:xfrm>
            <a:off x="727146" y="5966773"/>
            <a:ext cx="827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Tuner</a:t>
            </a:r>
          </a:p>
        </p:txBody>
      </p:sp>
      <p:cxnSp>
        <p:nvCxnSpPr>
          <p:cNvPr id="23" name="Connettore diritto a freccia 22">
            <a:extLst>
              <a:ext uri="{FF2B5EF4-FFF2-40B4-BE49-F238E27FC236}">
                <a16:creationId xmlns:a16="http://schemas.microsoft.com/office/drawing/2014/main" id="{F083A4F8-57F5-365C-9310-3B65773D34FA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4435156" y="5429956"/>
            <a:ext cx="2971495" cy="6346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6D7C2F2-F329-E13C-213C-9C3F974823ED}"/>
              </a:ext>
            </a:extLst>
          </p:cNvPr>
          <p:cNvSpPr txBox="1"/>
          <p:nvPr/>
        </p:nvSpPr>
        <p:spPr>
          <a:xfrm>
            <a:off x="6577818" y="6064618"/>
            <a:ext cx="1657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Rotating disk</a:t>
            </a:r>
          </a:p>
        </p:txBody>
      </p:sp>
      <p:cxnSp>
        <p:nvCxnSpPr>
          <p:cNvPr id="30" name="Connettore diritto a freccia 29">
            <a:extLst>
              <a:ext uri="{FF2B5EF4-FFF2-40B4-BE49-F238E27FC236}">
                <a16:creationId xmlns:a16="http://schemas.microsoft.com/office/drawing/2014/main" id="{8F85B43A-FAEF-6FBC-EB60-6A2EE6461DE0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7406651" y="4875295"/>
            <a:ext cx="1931108" cy="11893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Connettore diritto a freccia 34">
            <a:extLst>
              <a:ext uri="{FF2B5EF4-FFF2-40B4-BE49-F238E27FC236}">
                <a16:creationId xmlns:a16="http://schemas.microsoft.com/office/drawing/2014/main" id="{2DCDFA5A-45F3-F737-3E27-102501E7C083}"/>
              </a:ext>
            </a:extLst>
          </p:cNvPr>
          <p:cNvCxnSpPr>
            <a:cxnSpLocks/>
            <a:stCxn id="36" idx="3"/>
          </p:cNvCxnSpPr>
          <p:nvPr/>
        </p:nvCxnSpPr>
        <p:spPr>
          <a:xfrm flipV="1">
            <a:off x="1103672" y="4696178"/>
            <a:ext cx="1413750" cy="5764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2331357D-6FA4-391D-B5FA-B0467927A6F8}"/>
              </a:ext>
            </a:extLst>
          </p:cNvPr>
          <p:cNvSpPr txBox="1"/>
          <p:nvPr/>
        </p:nvSpPr>
        <p:spPr>
          <a:xfrm>
            <a:off x="69963" y="4949503"/>
            <a:ext cx="1033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Vacuum Hole 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8688F499-7D80-7172-B7D2-96DBADEB1989}"/>
              </a:ext>
            </a:extLst>
          </p:cNvPr>
          <p:cNvSpPr txBox="1"/>
          <p:nvPr/>
        </p:nvSpPr>
        <p:spPr>
          <a:xfrm>
            <a:off x="4808920" y="3344613"/>
            <a:ext cx="19577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RF sliding contact</a:t>
            </a:r>
          </a:p>
        </p:txBody>
      </p:sp>
      <p:cxnSp>
        <p:nvCxnSpPr>
          <p:cNvPr id="43" name="Connettore diritto a freccia 42">
            <a:extLst>
              <a:ext uri="{FF2B5EF4-FFF2-40B4-BE49-F238E27FC236}">
                <a16:creationId xmlns:a16="http://schemas.microsoft.com/office/drawing/2014/main" id="{15554A30-2331-3B58-6A46-9526F4022507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6796594" y="2461252"/>
            <a:ext cx="2957006" cy="2255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Connettore diritto a freccia 58">
            <a:extLst>
              <a:ext uri="{FF2B5EF4-FFF2-40B4-BE49-F238E27FC236}">
                <a16:creationId xmlns:a16="http://schemas.microsoft.com/office/drawing/2014/main" id="{5D3D7C91-E20A-C8FC-EFCA-D53F108C7826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4495059" y="3883804"/>
            <a:ext cx="815788" cy="11768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Connettore diritto a freccia 70">
            <a:extLst>
              <a:ext uri="{FF2B5EF4-FFF2-40B4-BE49-F238E27FC236}">
                <a16:creationId xmlns:a16="http://schemas.microsoft.com/office/drawing/2014/main" id="{FE5BD1EB-12FF-F186-1CF8-B7A420FCFE80}"/>
              </a:ext>
            </a:extLst>
          </p:cNvPr>
          <p:cNvCxnSpPr>
            <a:cxnSpLocks/>
          </p:cNvCxnSpPr>
          <p:nvPr/>
        </p:nvCxnSpPr>
        <p:spPr>
          <a:xfrm>
            <a:off x="2675467" y="2461251"/>
            <a:ext cx="1819592" cy="5077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223AE194-8E0F-063B-9A37-15E251DACD32}"/>
              </a:ext>
            </a:extLst>
          </p:cNvPr>
          <p:cNvSpPr txBox="1"/>
          <p:nvPr/>
        </p:nvSpPr>
        <p:spPr>
          <a:xfrm>
            <a:off x="1822441" y="2138086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Springs</a:t>
            </a:r>
          </a:p>
        </p:txBody>
      </p:sp>
      <p:cxnSp>
        <p:nvCxnSpPr>
          <p:cNvPr id="75" name="Connettore diritto a freccia 74">
            <a:extLst>
              <a:ext uri="{FF2B5EF4-FFF2-40B4-BE49-F238E27FC236}">
                <a16:creationId xmlns:a16="http://schemas.microsoft.com/office/drawing/2014/main" id="{73DD6EAE-B469-2AD1-2800-F040D77B3865}"/>
              </a:ext>
            </a:extLst>
          </p:cNvPr>
          <p:cNvCxnSpPr>
            <a:cxnSpLocks/>
          </p:cNvCxnSpPr>
          <p:nvPr/>
        </p:nvCxnSpPr>
        <p:spPr>
          <a:xfrm>
            <a:off x="2368586" y="3249387"/>
            <a:ext cx="212647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CDC5D664-8C26-AB36-B4B0-6FE526E861EA}"/>
              </a:ext>
            </a:extLst>
          </p:cNvPr>
          <p:cNvSpPr txBox="1"/>
          <p:nvPr/>
        </p:nvSpPr>
        <p:spPr>
          <a:xfrm>
            <a:off x="595311" y="3064721"/>
            <a:ext cx="1563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Metal contact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A5FEEB-6547-53EF-FFCA-060FC3A7FDC7}"/>
              </a:ext>
            </a:extLst>
          </p:cNvPr>
          <p:cNvSpPr txBox="1"/>
          <p:nvPr/>
        </p:nvSpPr>
        <p:spPr>
          <a:xfrm>
            <a:off x="8757985" y="6197605"/>
            <a:ext cx="1455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Credit S. Tomassini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BAAEA8-459B-0CC3-E229-691C06070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16</a:t>
            </a:fld>
            <a:endParaRPr lang="en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CB35CE2-BB72-398C-C8D1-388C53C25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850"/>
            <a:ext cx="10515600" cy="1325563"/>
          </a:xfrm>
        </p:spPr>
        <p:txBody>
          <a:bodyPr/>
          <a:lstStyle/>
          <a:p>
            <a:r>
              <a:rPr lang="en-GB" dirty="0"/>
              <a:t>Measurement of Friction in the FLASH Tuning System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980006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996C0-0FA1-D65B-76C3-4DCE6A95B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Measurement of Friction in the FLASH Tuning System</a:t>
            </a:r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40FDA-9413-ED54-1FEE-3C087044D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17</a:t>
            </a:fld>
            <a:endParaRPr lang="en-IT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4B7514-A5B9-0740-312A-C6607647A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r="20863"/>
          <a:stretch>
            <a:fillRect/>
          </a:stretch>
        </p:blipFill>
        <p:spPr>
          <a:xfrm>
            <a:off x="6423156" y="1847850"/>
            <a:ext cx="4903636" cy="4351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13FABF-7126-F817-2A59-55DAE79C7238}"/>
              </a:ext>
            </a:extLst>
          </p:cNvPr>
          <p:cNvSpPr txBox="1"/>
          <p:nvPr/>
        </p:nvSpPr>
        <p:spPr>
          <a:xfrm>
            <a:off x="545458" y="6356350"/>
            <a:ext cx="40284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Credit R. </a:t>
            </a:r>
            <a:r>
              <a:rPr lang="en-GB" sz="1200" dirty="0" err="1"/>
              <a:t>Doglia</a:t>
            </a:r>
            <a:r>
              <a:rPr lang="en-GB" sz="1200" dirty="0"/>
              <a:t>, A. Santoni, S. Tomassini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A57D91-E1BE-FF0A-175D-F658EF9D4AD4}"/>
              </a:ext>
            </a:extLst>
          </p:cNvPr>
          <p:cNvGrpSpPr>
            <a:grpSpLocks noChangeAspect="1"/>
          </p:cNvGrpSpPr>
          <p:nvPr/>
        </p:nvGrpSpPr>
        <p:grpSpPr>
          <a:xfrm>
            <a:off x="1528191" y="2062191"/>
            <a:ext cx="3121675" cy="1656000"/>
            <a:chOff x="275904" y="3573016"/>
            <a:chExt cx="3975032" cy="20281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CAFA501-B91F-E4A0-4699-4B7640589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199" y="3573016"/>
              <a:ext cx="3031737" cy="2028127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0BC3516-5F2F-CB57-0A11-F081BFDC188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160654" y="4315623"/>
              <a:ext cx="769660" cy="101852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76C0C7B-A2A3-A45A-9147-AFB26FE828B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160654" y="5058230"/>
              <a:ext cx="769660" cy="101852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5">
                  <a:extLst>
                    <a:ext uri="{FF2B5EF4-FFF2-40B4-BE49-F238E27FC236}">
                      <a16:creationId xmlns:a16="http://schemas.microsoft.com/office/drawing/2014/main" id="{89C05DC4-8CE0-9505-D54D-4066415160B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5904" y="4497074"/>
                  <a:ext cx="1336944" cy="4137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 marL="342900" indent="-342900" algn="l" rtl="0" fontAlgn="base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822433"/>
                    </a:buClr>
                    <a:buChar char="•"/>
                    <a:defRPr sz="24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16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621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14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9812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1200" kern="120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57150" indent="0" eaLnBrk="1" hangingPunct="1">
                    <a:buClr>
                      <a:schemeClr val="tx1"/>
                    </a:buCl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it-IT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9" name="Rectangle 5">
                  <a:extLst>
                    <a:ext uri="{FF2B5EF4-FFF2-40B4-BE49-F238E27FC236}">
                      <a16:creationId xmlns:a16="http://schemas.microsoft.com/office/drawing/2014/main" id="{0D8314BE-7E44-A764-0DE2-F6E041A114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75904" y="4497074"/>
                  <a:ext cx="1336944" cy="41375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DCFAF0E-73FF-DE80-9ED8-07AE5926DF2D}"/>
              </a:ext>
            </a:extLst>
          </p:cNvPr>
          <p:cNvGrpSpPr>
            <a:grpSpLocks noChangeAspect="1"/>
          </p:cNvGrpSpPr>
          <p:nvPr/>
        </p:nvGrpSpPr>
        <p:grpSpPr>
          <a:xfrm>
            <a:off x="545458" y="4095662"/>
            <a:ext cx="5383928" cy="1512000"/>
            <a:chOff x="117184" y="3300593"/>
            <a:chExt cx="8909628" cy="250214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CFF20B9-3CA5-D016-458A-2B190F9EB87E}"/>
                </a:ext>
              </a:extLst>
            </p:cNvPr>
            <p:cNvGrpSpPr/>
            <p:nvPr/>
          </p:nvGrpSpPr>
          <p:grpSpPr>
            <a:xfrm>
              <a:off x="117184" y="3300593"/>
              <a:ext cx="8909628" cy="2502141"/>
              <a:chOff x="128926" y="3429000"/>
              <a:chExt cx="8909628" cy="2502141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D0C1C60D-3D16-6009-DB39-529C14FD34D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64889" y="4941168"/>
                <a:ext cx="459074" cy="12636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6E55AA7C-D1ED-5896-B537-99ED92994341}"/>
                  </a:ext>
                </a:extLst>
              </p:cNvPr>
              <p:cNvGrpSpPr/>
              <p:nvPr/>
            </p:nvGrpSpPr>
            <p:grpSpPr>
              <a:xfrm>
                <a:off x="6741917" y="3429000"/>
                <a:ext cx="2296637" cy="2467478"/>
                <a:chOff x="6797617" y="3439408"/>
                <a:chExt cx="2296637" cy="2467478"/>
              </a:xfrm>
            </p:grpSpPr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C6A182BD-E13D-36DF-A455-5B39C5791F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851" b="12113"/>
                <a:stretch>
                  <a:fillRect/>
                </a:stretch>
              </p:blipFill>
              <p:spPr>
                <a:xfrm>
                  <a:off x="6797617" y="3439408"/>
                  <a:ext cx="2296637" cy="2467478"/>
                </a:xfrm>
                <a:prstGeom prst="rect">
                  <a:avLst/>
                </a:prstGeom>
              </p:spPr>
            </p:pic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B0006A8F-D1CB-4F54-83E5-0F1185C04867}"/>
                    </a:ext>
                  </a:extLst>
                </p:cNvPr>
                <p:cNvSpPr/>
                <p:nvPr/>
              </p:nvSpPr>
              <p:spPr bwMode="auto">
                <a:xfrm>
                  <a:off x="6798217" y="4471588"/>
                  <a:ext cx="1287698" cy="457200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9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</p:grp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757E7AEC-F9A0-C455-0954-B5E19460FFD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6370824" y="3429000"/>
                <a:ext cx="371093" cy="103218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2BB6F7D-5ACE-F99B-355B-2B2135BD1CC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6382235" y="4918380"/>
                <a:ext cx="359682" cy="98797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BB05F4B8-D172-214A-AFC7-CE1764681659}"/>
                  </a:ext>
                </a:extLst>
              </p:cNvPr>
              <p:cNvGrpSpPr/>
              <p:nvPr/>
            </p:nvGrpSpPr>
            <p:grpSpPr>
              <a:xfrm>
                <a:off x="128926" y="3429000"/>
                <a:ext cx="6241898" cy="2502141"/>
                <a:chOff x="128926" y="3429000"/>
                <a:chExt cx="6241898" cy="2502141"/>
              </a:xfrm>
            </p:grpSpPr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174DAE99-40F7-8AF2-2551-708197C4CB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1" t="43820" r="41860" b="38767"/>
                <a:stretch>
                  <a:fillRect/>
                </a:stretch>
              </p:blipFill>
              <p:spPr>
                <a:xfrm>
                  <a:off x="129526" y="3438877"/>
                  <a:ext cx="6241298" cy="2492264"/>
                </a:xfrm>
                <a:prstGeom prst="rect">
                  <a:avLst/>
                </a:prstGeom>
              </p:spPr>
            </p:pic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3C1BB156-2475-536C-E89C-EE9E4A346B59}"/>
                    </a:ext>
                  </a:extLst>
                </p:cNvPr>
                <p:cNvSpPr/>
                <p:nvPr/>
              </p:nvSpPr>
              <p:spPr bwMode="auto">
                <a:xfrm>
                  <a:off x="128926" y="3429000"/>
                  <a:ext cx="6241298" cy="2502141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9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</p:grp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FC118B5-3DD4-F71D-D564-023A23DF5B4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19870" y="4792631"/>
              <a:ext cx="647208" cy="146499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2E36212-89D2-9934-AF73-BE36E6698DD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367078" y="4071531"/>
              <a:ext cx="4213034" cy="716162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7AD75D0-5ADC-C29D-1FC2-D668D45DB87B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232960" y="3882381"/>
              <a:ext cx="129891" cy="915655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7A24BEDA-89A7-D279-2720-544F48BAEA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362" y="4561373"/>
              <a:ext cx="375565" cy="34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822433"/>
                </a:buClr>
                <a:buChar char="•"/>
                <a:defRPr sz="2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15621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1981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7150" indent="0" eaLnBrk="1" hangingPunct="1">
                <a:buClr>
                  <a:schemeClr val="tx1"/>
                </a:buClr>
                <a:buNone/>
              </a:pPr>
              <a:r>
                <a:rPr lang="en-US" sz="2000" b="1" dirty="0">
                  <a:solidFill>
                    <a:srgbClr val="00B05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</a:t>
              </a:r>
            </a:p>
          </p:txBody>
        </p:sp>
        <p:sp>
          <p:nvSpPr>
            <p:cNvPr id="19" name="Rectangle 5">
              <a:extLst>
                <a:ext uri="{FF2B5EF4-FFF2-40B4-BE49-F238E27FC236}">
                  <a16:creationId xmlns:a16="http://schemas.microsoft.com/office/drawing/2014/main" id="{44833922-9ECA-1085-159C-F0B9C4995F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9333" y="4875945"/>
              <a:ext cx="375565" cy="34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822433"/>
                </a:buClr>
                <a:buChar char="•"/>
                <a:defRPr sz="2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15621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1981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7150" indent="0" eaLnBrk="1" hangingPunct="1">
                <a:buClr>
                  <a:schemeClr val="tx1"/>
                </a:buClr>
                <a:buNone/>
              </a:pPr>
              <a:r>
                <a:rPr lang="en-US" sz="2000" b="1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DF526AC1-9A54-0355-5E06-4C155E8E95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7901" y="4071531"/>
              <a:ext cx="375565" cy="345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822433"/>
                </a:buClr>
                <a:buChar char="•"/>
                <a:defRPr sz="2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16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15621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1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1981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2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7150" indent="0" eaLnBrk="1" hangingPunct="1">
                <a:buClr>
                  <a:schemeClr val="tx1"/>
                </a:buClr>
                <a:buNone/>
              </a:pPr>
              <a:r>
                <a:rPr lang="en-US" sz="2000" b="1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21" name="Arrow: Curved Left 38">
              <a:extLst>
                <a:ext uri="{FF2B5EF4-FFF2-40B4-BE49-F238E27FC236}">
                  <a16:creationId xmlns:a16="http://schemas.microsoft.com/office/drawing/2014/main" id="{43CAD605-7349-AA87-34DE-2D4C4A484BB8}"/>
                </a:ext>
              </a:extLst>
            </p:cNvPr>
            <p:cNvSpPr/>
            <p:nvPr/>
          </p:nvSpPr>
          <p:spPr bwMode="auto">
            <a:xfrm flipH="1">
              <a:off x="5104267" y="3569771"/>
              <a:ext cx="425936" cy="1008112"/>
            </a:xfrm>
            <a:prstGeom prst="curvedLeftArrow">
              <a:avLst/>
            </a:prstGeom>
            <a:solidFill>
              <a:srgbClr val="FF0000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9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3066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D268F3-4355-8E44-93A1-88BA483A2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0F349-6B05-06C1-9EA1-F51FE74A2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41711"/>
            <a:ext cx="3727555" cy="34743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Measurement of Friction in the FLASH Tuning </a:t>
            </a:r>
            <a:r>
              <a:rPr lang="en-US" sz="4000" dirty="0"/>
              <a:t>S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ystem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3193FD5-6A49-7562-EA76-F15D42E15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37F73F00-6AC9-A046-82C7-484C9A182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r="28977"/>
          <a:stretch>
            <a:fillRect/>
          </a:stretch>
        </p:blipFill>
        <p:spPr>
          <a:xfrm>
            <a:off x="5009426" y="10"/>
            <a:ext cx="3604846" cy="34289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C49EB6A-3B26-0728-E7A6-5C05A7E6DA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151" r="19714"/>
          <a:stretch>
            <a:fillRect/>
          </a:stretch>
        </p:blipFill>
        <p:spPr>
          <a:xfrm>
            <a:off x="8587155" y="1"/>
            <a:ext cx="3604846" cy="34289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2B9E1D5-6D07-8B10-C771-29B3325E0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2" r="-2" b="9631"/>
          <a:stretch>
            <a:fillRect/>
          </a:stretch>
        </p:blipFill>
        <p:spPr>
          <a:xfrm>
            <a:off x="5382330" y="3478912"/>
            <a:ext cx="6409650" cy="3060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A9411-55BB-6767-FDC1-6F96F9A08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597B92C-E5EF-2E47-A14B-89B3D8BB0C7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3A9DEB-6685-9058-242D-898031BA8BA3}"/>
              </a:ext>
            </a:extLst>
          </p:cNvPr>
          <p:cNvSpPr txBox="1"/>
          <p:nvPr/>
        </p:nvSpPr>
        <p:spPr>
          <a:xfrm>
            <a:off x="9603064" y="6445528"/>
            <a:ext cx="1750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Temperature (K)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0D0585-BE2C-9D4D-8AE5-212D1A551CA7}"/>
              </a:ext>
            </a:extLst>
          </p:cNvPr>
          <p:cNvSpPr txBox="1"/>
          <p:nvPr/>
        </p:nvSpPr>
        <p:spPr>
          <a:xfrm>
            <a:off x="544010" y="4154410"/>
            <a:ext cx="4838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Preliminary results in liquid nitrogen compatible with expectations.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Tests will be repeated in vacuum. </a:t>
            </a:r>
          </a:p>
        </p:txBody>
      </p:sp>
    </p:spTree>
    <p:extLst>
      <p:ext uri="{BB962C8B-B14F-4D97-AF65-F5344CB8AC3E}">
        <p14:creationId xmlns:p14="http://schemas.microsoft.com/office/powerpoint/2010/main" val="720607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9E7AA-CF13-1F26-3F4D-0A169727C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Impact of </a:t>
            </a:r>
            <a:r>
              <a:rPr lang="it-IT" dirty="0" err="1"/>
              <a:t>Friction</a:t>
            </a:r>
            <a:r>
              <a:rPr lang="it-IT" dirty="0"/>
              <a:t> on </a:t>
            </a:r>
            <a:r>
              <a:rPr lang="it-IT" dirty="0" err="1"/>
              <a:t>Torsional</a:t>
            </a:r>
            <a:r>
              <a:rPr lang="it-IT" dirty="0"/>
              <a:t> </a:t>
            </a:r>
            <a:r>
              <a:rPr lang="it-IT" dirty="0" err="1"/>
              <a:t>Deformations</a:t>
            </a:r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2330F0-A9C3-1C5A-E4B4-1DA409DE1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19</a:t>
            </a:fld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E391D5-1EA8-574C-32B8-17D4BA1B4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485" y="2432350"/>
            <a:ext cx="2060648" cy="3924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DC5D280-9507-DF12-513D-6C5C7424900B}"/>
              </a:ext>
            </a:extLst>
          </p:cNvPr>
          <p:cNvGrpSpPr>
            <a:grpSpLocks noChangeAspect="1"/>
          </p:cNvGrpSpPr>
          <p:nvPr/>
        </p:nvGrpSpPr>
        <p:grpSpPr>
          <a:xfrm>
            <a:off x="4625947" y="2432350"/>
            <a:ext cx="5571264" cy="3780000"/>
            <a:chOff x="5816223" y="977076"/>
            <a:chExt cx="4252326" cy="27423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E761785-020D-8917-D838-961BE4319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0316"/>
            <a:stretch>
              <a:fillRect/>
            </a:stretch>
          </p:blipFill>
          <p:spPr>
            <a:xfrm>
              <a:off x="8272555" y="1024672"/>
              <a:ext cx="1795994" cy="264719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BCDCE32-F4D8-8782-0436-C1719FFEF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16223" y="977076"/>
              <a:ext cx="2017685" cy="274238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A58D6A-80F3-B8C1-941E-EADCC6EE8F9C}"/>
                </a:ext>
              </a:extLst>
            </p:cNvPr>
            <p:cNvSpPr/>
            <p:nvPr/>
          </p:nvSpPr>
          <p:spPr>
            <a:xfrm>
              <a:off x="6998208" y="2121408"/>
              <a:ext cx="469392" cy="737616"/>
            </a:xfrm>
            <a:prstGeom prst="rect">
              <a:avLst/>
            </a:prstGeom>
            <a:solidFill>
              <a:schemeClr val="bg1">
                <a:alpha val="21000"/>
              </a:schemeClr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4378108-5CDE-8A36-F687-4211F1EB34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7600" y="1024672"/>
              <a:ext cx="804955" cy="109673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68F2BFE-A7B6-D74F-315E-2483D5187125}"/>
                </a:ext>
              </a:extLst>
            </p:cNvPr>
            <p:cNvCxnSpPr>
              <a:cxnSpLocks/>
            </p:cNvCxnSpPr>
            <p:nvPr/>
          </p:nvCxnSpPr>
          <p:spPr>
            <a:xfrm>
              <a:off x="7467600" y="2859024"/>
              <a:ext cx="835700" cy="81284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52A744-C256-5500-C94D-A7DB3EB09D93}"/>
                </a:ext>
              </a:extLst>
            </p:cNvPr>
            <p:cNvSpPr/>
            <p:nvPr/>
          </p:nvSpPr>
          <p:spPr>
            <a:xfrm>
              <a:off x="8272554" y="1024671"/>
              <a:ext cx="1795993" cy="2647193"/>
            </a:xfrm>
            <a:prstGeom prst="rect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Free-form: Shape 13">
              <a:extLst>
                <a:ext uri="{FF2B5EF4-FFF2-40B4-BE49-F238E27FC236}">
                  <a16:creationId xmlns:a16="http://schemas.microsoft.com/office/drawing/2014/main" id="{28E7F048-3FD1-2CED-FBA0-86B99540D1CB}"/>
                </a:ext>
              </a:extLst>
            </p:cNvPr>
            <p:cNvSpPr/>
            <p:nvPr/>
          </p:nvSpPr>
          <p:spPr>
            <a:xfrm>
              <a:off x="7467600" y="1048512"/>
              <a:ext cx="804672" cy="2578608"/>
            </a:xfrm>
            <a:custGeom>
              <a:avLst/>
              <a:gdLst>
                <a:gd name="csX0" fmla="*/ 6096 w 804672"/>
                <a:gd name="csY0" fmla="*/ 1072896 h 2578608"/>
                <a:gd name="csX1" fmla="*/ 798576 w 804672"/>
                <a:gd name="csY1" fmla="*/ 0 h 2578608"/>
                <a:gd name="csX2" fmla="*/ 804672 w 804672"/>
                <a:gd name="csY2" fmla="*/ 2578608 h 2578608"/>
                <a:gd name="csX3" fmla="*/ 0 w 804672"/>
                <a:gd name="csY3" fmla="*/ 1810512 h 2578608"/>
                <a:gd name="csX4" fmla="*/ 6096 w 804672"/>
                <a:gd name="csY4" fmla="*/ 1072896 h 257860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804672" h="2578608">
                  <a:moveTo>
                    <a:pt x="6096" y="1072896"/>
                  </a:moveTo>
                  <a:lnTo>
                    <a:pt x="798576" y="0"/>
                  </a:lnTo>
                  <a:lnTo>
                    <a:pt x="804672" y="2578608"/>
                  </a:lnTo>
                  <a:lnTo>
                    <a:pt x="0" y="1810512"/>
                  </a:lnTo>
                  <a:lnTo>
                    <a:pt x="6096" y="107289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A505358-25DF-30B9-B5D2-9E548CA338E3}"/>
              </a:ext>
            </a:extLst>
          </p:cNvPr>
          <p:cNvSpPr txBox="1"/>
          <p:nvPr/>
        </p:nvSpPr>
        <p:spPr>
          <a:xfrm>
            <a:off x="838199" y="1512027"/>
            <a:ext cx="10515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Ongoing simulations to understand the impact of the measured torque on the tuning system and the impact on the cavity tunability.</a:t>
            </a:r>
          </a:p>
        </p:txBody>
      </p:sp>
    </p:spTree>
    <p:extLst>
      <p:ext uri="{BB962C8B-B14F-4D97-AF65-F5344CB8AC3E}">
        <p14:creationId xmlns:p14="http://schemas.microsoft.com/office/powerpoint/2010/main" val="3919564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7412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A8AE70-4982-6692-4FFD-1152D9506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60925-5FB1-C80D-6BA5-A9C3C9B08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GravNet</a:t>
            </a:r>
            <a:r>
              <a:rPr lang="en-GB" dirty="0"/>
              <a:t> </a:t>
            </a:r>
            <a:r>
              <a:rPr lang="en-GB" sz="1600" dirty="0"/>
              <a:t>A Global Network for the Search of High Frequency Gravitational Waves</a:t>
            </a:r>
            <a:endParaRPr lang="en-IT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F8C9D1-2820-B68A-07A2-8A537326A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1E3F9-A74E-3241-9EBB-4E8AA11FC4FB}" type="slidenum">
              <a:rPr lang="en-IT" smtClean="0"/>
              <a:t>2</a:t>
            </a:fld>
            <a:endParaRPr lang="en-IT"/>
          </a:p>
        </p:txBody>
      </p:sp>
      <p:pic>
        <p:nvPicPr>
          <p:cNvPr id="4" name="Picture 3" descr="A map of the earth with fans&#10;&#10;AI-generated content may be incorrect.">
            <a:extLst>
              <a:ext uri="{FF2B5EF4-FFF2-40B4-BE49-F238E27FC236}">
                <a16:creationId xmlns:a16="http://schemas.microsoft.com/office/drawing/2014/main" id="{5EFE50FC-F73C-A4BE-DB1F-147B6C206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799" y="2269187"/>
            <a:ext cx="2880000" cy="288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60B326-4CD8-4B59-E5C1-3C8B5213EA59}"/>
              </a:ext>
            </a:extLst>
          </p:cNvPr>
          <p:cNvSpPr txBox="1"/>
          <p:nvPr/>
        </p:nvSpPr>
        <p:spPr>
          <a:xfrm>
            <a:off x="1087743" y="5252527"/>
            <a:ext cx="3298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dirty="0"/>
              <a:t>Initial sites: Mainz, Bonn, Frascati</a:t>
            </a:r>
          </a:p>
        </p:txBody>
      </p:sp>
      <p:pic>
        <p:nvPicPr>
          <p:cNvPr id="4098" name="Picture 2" descr="Send five times more GPS with MOTOTRBO Single CSBK - DJ0WH">
            <a:extLst>
              <a:ext uri="{FF2B5EF4-FFF2-40B4-BE49-F238E27FC236}">
                <a16:creationId xmlns:a16="http://schemas.microsoft.com/office/drawing/2014/main" id="{BD81C3A6-6F6A-A254-B6D3-93D1C64C4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82" y="2269187"/>
            <a:ext cx="867852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Send five times more GPS with MOTOTRBO Single CSBK - DJ0WH">
            <a:extLst>
              <a:ext uri="{FF2B5EF4-FFF2-40B4-BE49-F238E27FC236}">
                <a16:creationId xmlns:a16="http://schemas.microsoft.com/office/drawing/2014/main" id="{000CB0F8-17FE-082B-1C66-C40361A9D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00416" y="2276115"/>
            <a:ext cx="867852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3E9889-ED4A-3F82-A9AD-A77AF375B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4342" y="4151081"/>
            <a:ext cx="7364887" cy="144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6694F9-72C5-64F5-7B34-F3016391D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5498" y="2709183"/>
            <a:ext cx="4642574" cy="90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C5A3B4-29BF-B8B6-B59E-783F6C7EF1AB}"/>
              </a:ext>
            </a:extLst>
          </p:cNvPr>
          <p:cNvSpPr txBox="1"/>
          <p:nvPr/>
        </p:nvSpPr>
        <p:spPr>
          <a:xfrm>
            <a:off x="5492586" y="6195166"/>
            <a:ext cx="5347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>
                <a:solidFill>
                  <a:schemeClr val="tx2">
                    <a:lumMod val="50000"/>
                    <a:lumOff val="50000"/>
                  </a:schemeClr>
                </a:solidFill>
              </a:rPr>
              <a:t>GravNet is now a Recognized Experiment at CERN</a:t>
            </a:r>
          </a:p>
        </p:txBody>
      </p:sp>
      <p:pic>
        <p:nvPicPr>
          <p:cNvPr id="5" name="Picture 4" descr="A blue square with yellow stars and a black background&#10;&#10;AI-generated content may be incorrect.">
            <a:extLst>
              <a:ext uri="{FF2B5EF4-FFF2-40B4-BE49-F238E27FC236}">
                <a16:creationId xmlns:a16="http://schemas.microsoft.com/office/drawing/2014/main" id="{E2A05174-0DE7-A519-1818-C73A72726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1671" y="667906"/>
            <a:ext cx="1672802" cy="72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F4085B-4FAB-2AB8-C724-E59E3242C2BB}"/>
              </a:ext>
            </a:extLst>
          </p:cNvPr>
          <p:cNvSpPr txBox="1"/>
          <p:nvPr/>
        </p:nvSpPr>
        <p:spPr>
          <a:xfrm>
            <a:off x="5793160" y="2175100"/>
            <a:ext cx="50472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This MoU aims to extend the network beyond ERC participants.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3F2D7A-9DD1-D566-EF97-3A74EE37301E}"/>
              </a:ext>
            </a:extLst>
          </p:cNvPr>
          <p:cNvGrpSpPr>
            <a:grpSpLocks noChangeAspect="1"/>
          </p:cNvGrpSpPr>
          <p:nvPr/>
        </p:nvGrpSpPr>
        <p:grpSpPr>
          <a:xfrm>
            <a:off x="886189" y="5578224"/>
            <a:ext cx="359624" cy="576000"/>
            <a:chOff x="7801036" y="657369"/>
            <a:chExt cx="3363825" cy="5387786"/>
          </a:xfrm>
        </p:grpSpPr>
        <p:pic>
          <p:nvPicPr>
            <p:cNvPr id="9" name="Picture 8" descr="A purple lightning bolt with rings around it&#10;&#10;AI-generated content may be incorrect.">
              <a:extLst>
                <a:ext uri="{FF2B5EF4-FFF2-40B4-BE49-F238E27FC236}">
                  <a16:creationId xmlns:a16="http://schemas.microsoft.com/office/drawing/2014/main" id="{4FD2E922-1811-4EF0-AD82-0E163DA24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5069" t="12500" r="25764" b="8750"/>
            <a:stretch>
              <a:fillRect/>
            </a:stretch>
          </p:blipFill>
          <p:spPr>
            <a:xfrm>
              <a:off x="7801036" y="657369"/>
              <a:ext cx="3363825" cy="538778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768F19-6789-A5C8-D2BD-C4239A453157}"/>
                </a:ext>
              </a:extLst>
            </p:cNvPr>
            <p:cNvSpPr txBox="1"/>
            <p:nvPr/>
          </p:nvSpPr>
          <p:spPr>
            <a:xfrm>
              <a:off x="7948246" y="4771292"/>
              <a:ext cx="1266093" cy="4454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IT"/>
            </a:p>
          </p:txBody>
        </p:sp>
      </p:grpSp>
      <p:pic>
        <p:nvPicPr>
          <p:cNvPr id="13" name="Content Placeholder 3" descr="A logo with a blue circle and a blue circle with a blue star&#10;&#10;AI-generated content may be incorrect.">
            <a:extLst>
              <a:ext uri="{FF2B5EF4-FFF2-40B4-BE49-F238E27FC236}">
                <a16:creationId xmlns:a16="http://schemas.microsoft.com/office/drawing/2014/main" id="{6488A5C7-3585-3775-61D1-6E45D6DB4F5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3493" b="20257"/>
          <a:stretch>
            <a:fillRect/>
          </a:stretch>
        </p:blipFill>
        <p:spPr>
          <a:xfrm>
            <a:off x="783025" y="6289475"/>
            <a:ext cx="767999" cy="432000"/>
          </a:xfrm>
          <a:prstGeom prst="rect">
            <a:avLst/>
          </a:prstGeom>
        </p:spPr>
      </p:pic>
      <p:pic>
        <p:nvPicPr>
          <p:cNvPr id="14" name="Picture 13" descr="A circular logo with text&#10;&#10;AI-generated content may be incorrect.">
            <a:extLst>
              <a:ext uri="{FF2B5EF4-FFF2-40B4-BE49-F238E27FC236}">
                <a16:creationId xmlns:a16="http://schemas.microsoft.com/office/drawing/2014/main" id="{642DFDE0-37A6-84AB-49A0-0D39B16205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3273" y="5643748"/>
            <a:ext cx="461143" cy="468000"/>
          </a:xfrm>
          <a:prstGeom prst="ellipse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F02578-63D5-37B8-93E2-3A72DB886DF7}"/>
              </a:ext>
            </a:extLst>
          </p:cNvPr>
          <p:cNvSpPr txBox="1"/>
          <p:nvPr/>
        </p:nvSpPr>
        <p:spPr>
          <a:xfrm>
            <a:off x="1320041" y="5741038"/>
            <a:ext cx="13012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Radio haloscope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3F492D-E42B-87B4-62CE-027A02671181}"/>
              </a:ext>
            </a:extLst>
          </p:cNvPr>
          <p:cNvSpPr txBox="1"/>
          <p:nvPr/>
        </p:nvSpPr>
        <p:spPr>
          <a:xfrm>
            <a:off x="1551024" y="6379832"/>
            <a:ext cx="1391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X-band haloscope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422865-AD79-EA6D-58E0-5211B8448C72}"/>
              </a:ext>
            </a:extLst>
          </p:cNvPr>
          <p:cNvSpPr txBox="1"/>
          <p:nvPr/>
        </p:nvSpPr>
        <p:spPr>
          <a:xfrm>
            <a:off x="3184416" y="5741038"/>
            <a:ext cx="1375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Quantum Sensing</a:t>
            </a:r>
          </a:p>
        </p:txBody>
      </p:sp>
    </p:spTree>
    <p:extLst>
      <p:ext uri="{BB962C8B-B14F-4D97-AF65-F5344CB8AC3E}">
        <p14:creationId xmlns:p14="http://schemas.microsoft.com/office/powerpoint/2010/main" val="2885986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2481B-B0D2-0D49-09E1-615378802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29800" cy="1325563"/>
          </a:xfrm>
        </p:spPr>
        <p:txBody>
          <a:bodyPr/>
          <a:lstStyle/>
          <a:p>
            <a:r>
              <a:rPr lang="en-IT" dirty="0"/>
              <a:t>WP4: Signal Amplification and Acquisition </a:t>
            </a:r>
            <a:r>
              <a:rPr lang="en-IT" sz="1600" dirty="0"/>
              <a:t>(P. Falferi and G. Lamanna)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DAD0EB-B0F1-8ED9-DF57-296F8530F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20</a:t>
            </a:fld>
            <a:endParaRPr lang="en-IT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48658F-E258-B77D-AFFA-7CC062738A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594" y="3226088"/>
            <a:ext cx="3839845" cy="21596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40AF0C-5426-3BEA-18DE-3AD3BA06C4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2343" y="3226087"/>
            <a:ext cx="3839845" cy="21596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80A06BC-E169-D772-662D-B702B6BD6965}"/>
                  </a:ext>
                </a:extLst>
              </p:cNvPr>
              <p:cNvSpPr txBox="1"/>
              <p:nvPr/>
            </p:nvSpPr>
            <p:spPr>
              <a:xfrm>
                <a:off x="6818402" y="4460592"/>
                <a:ext cx="4063356" cy="532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𝑛𝑜𝑖𝑠𝑒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=1.6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+0.5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210 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𝑀𝐻𝑧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1.6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IT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80A06BC-E169-D772-662D-B702B6BD6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402" y="4460592"/>
                <a:ext cx="4063356" cy="532453"/>
              </a:xfrm>
              <a:prstGeom prst="rect">
                <a:avLst/>
              </a:prstGeom>
              <a:blipFill>
                <a:blip r:embed="rId4"/>
                <a:stretch>
                  <a:fillRect l="-1250" t="-6977" b="-2790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6B84C7D9-30BB-BE00-F457-1C41B3511039}"/>
              </a:ext>
            </a:extLst>
          </p:cNvPr>
          <p:cNvSpPr txBox="1"/>
          <p:nvPr/>
        </p:nvSpPr>
        <p:spPr>
          <a:xfrm>
            <a:off x="889861" y="1690688"/>
            <a:ext cx="4552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Setup in Camerino University </a:t>
            </a:r>
          </a:p>
          <a:p>
            <a:r>
              <a:rPr lang="en-IT" dirty="0"/>
              <a:t>Cryostat temperature T=1.6 K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ED99B9D-1E34-BB40-CA3D-87CE0F387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7776" y="1690688"/>
            <a:ext cx="3510000" cy="234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2C04FC-7F8D-684A-907D-FF3D539A44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3744" y="1757387"/>
            <a:ext cx="3510000" cy="2340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CBDCB22-7DDB-2A10-062A-132CDBF8007C}"/>
              </a:ext>
            </a:extLst>
          </p:cNvPr>
          <p:cNvSpPr txBox="1"/>
          <p:nvPr/>
        </p:nvSpPr>
        <p:spPr>
          <a:xfrm>
            <a:off x="5956918" y="5356251"/>
            <a:ext cx="5786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Similar results obtained in Trento by P. Falferi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We now expect 2.2 K total noise in FLASH at 120 MHz.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chemeClr val="tx2">
                    <a:lumMod val="50000"/>
                    <a:lumOff val="50000"/>
                  </a:schemeClr>
                </a:solidFill>
              </a:rPr>
              <a:t>No need to cool SQUID to lower T (e.g. 300 mK)!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9AF402-5106-4759-731A-317FE32DC6AB}"/>
              </a:ext>
            </a:extLst>
          </p:cNvPr>
          <p:cNvSpPr txBox="1"/>
          <p:nvPr/>
        </p:nvSpPr>
        <p:spPr>
          <a:xfrm>
            <a:off x="838200" y="6416213"/>
            <a:ext cx="53594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200" dirty="0"/>
              <a:t>Credit J. Rezvani, N. Pinto (Camerino) and T. Jameson, P. Beltrame (Liverpool)</a:t>
            </a:r>
          </a:p>
        </p:txBody>
      </p:sp>
    </p:spTree>
    <p:extLst>
      <p:ext uri="{BB962C8B-B14F-4D97-AF65-F5344CB8AC3E}">
        <p14:creationId xmlns:p14="http://schemas.microsoft.com/office/powerpoint/2010/main" val="3829949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F0B1B-C35C-C88C-4A92-609260630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1" y="714621"/>
            <a:ext cx="3445167" cy="3901454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RF Interference </a:t>
            </a:r>
            <a:r>
              <a:rPr lang="en-US" sz="3600" b="1" dirty="0"/>
              <a:t>S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urvey of the DAFNE/FLASH Hall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72350C-2FF1-9DDA-68E5-A07E09BCBA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" r="26280"/>
          <a:stretch>
            <a:fillRect/>
          </a:stretch>
        </p:blipFill>
        <p:spPr>
          <a:xfrm>
            <a:off x="-1" y="-1"/>
            <a:ext cx="3787591" cy="68579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1E0286-FD5C-F23D-8EAC-70168781E6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459" r="6390"/>
          <a:stretch>
            <a:fillRect/>
          </a:stretch>
        </p:blipFill>
        <p:spPr>
          <a:xfrm>
            <a:off x="3783324" y="-3"/>
            <a:ext cx="3787591" cy="685799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3193FD5-6A49-7562-EA76-F15D42E15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5181888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4B7C61-9ED1-4831-4DB7-E9BFBD9E2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597B92C-E5EF-2E47-A14B-89B3D8BB0C72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BC3B97-86BD-E04E-505E-EA18C380FFCD}"/>
              </a:ext>
            </a:extLst>
          </p:cNvPr>
          <p:cNvSpPr txBox="1"/>
          <p:nvPr/>
        </p:nvSpPr>
        <p:spPr>
          <a:xfrm>
            <a:off x="8074627" y="6382921"/>
            <a:ext cx="2064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Credit L. Calligaris (Uni Pisa)</a:t>
            </a:r>
          </a:p>
        </p:txBody>
      </p:sp>
    </p:spTree>
    <p:extLst>
      <p:ext uri="{BB962C8B-B14F-4D97-AF65-F5344CB8AC3E}">
        <p14:creationId xmlns:p14="http://schemas.microsoft.com/office/powerpoint/2010/main" val="2527414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A100B-0B36-9BF1-318B-5484B1F0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Readout Electronics Scheme</a:t>
            </a:r>
            <a:br>
              <a:rPr lang="en-GB" dirty="0"/>
            </a:br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F11BBD-1C32-DCA3-63D9-049DD01AD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22</a:t>
            </a:fld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F7E4CF-0FBF-176A-DE5D-96E979E1B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21949"/>
            <a:ext cx="7772400" cy="53169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9603BA-EEF4-5C2B-0985-9BD52ADA4A7F}"/>
              </a:ext>
            </a:extLst>
          </p:cNvPr>
          <p:cNvSpPr txBox="1"/>
          <p:nvPr/>
        </p:nvSpPr>
        <p:spPr>
          <a:xfrm>
            <a:off x="493815" y="6356350"/>
            <a:ext cx="1402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Credit L. Calligaris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6BDB97-78FB-A822-0D31-8EF78FB3922F}"/>
              </a:ext>
            </a:extLst>
          </p:cNvPr>
          <p:cNvSpPr txBox="1"/>
          <p:nvPr/>
        </p:nvSpPr>
        <p:spPr>
          <a:xfrm>
            <a:off x="8716488" y="1221949"/>
            <a:ext cx="31459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IT" dirty="0"/>
              <a:t>RF signal from cavity antennas are multiplexed to proper SQUID and amplified</a:t>
            </a:r>
          </a:p>
          <a:p>
            <a:pPr marL="342900" indent="-342900">
              <a:buFont typeface="+mj-lt"/>
              <a:buAutoNum type="arabicPeriod"/>
            </a:pPr>
            <a:r>
              <a:rPr lang="en-IT" dirty="0"/>
              <a:t>Several options for room temperature electronics are considered to take into account requirements on: number of channels; tunability; bandwidth.</a:t>
            </a:r>
          </a:p>
          <a:p>
            <a:pPr marL="342900" indent="-342900">
              <a:buFont typeface="+mj-lt"/>
              <a:buAutoNum type="arabicPeriod"/>
            </a:pPr>
            <a:r>
              <a:rPr lang="en-IT" dirty="0"/>
              <a:t>Plan to test it on the prototype.</a:t>
            </a:r>
          </a:p>
        </p:txBody>
      </p:sp>
    </p:spTree>
    <p:extLst>
      <p:ext uri="{BB962C8B-B14F-4D97-AF65-F5344CB8AC3E}">
        <p14:creationId xmlns:p14="http://schemas.microsoft.com/office/powerpoint/2010/main" val="2699379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1ABE8-B526-A544-82F3-D8F6E5039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23</a:t>
            </a:fld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61BDC7-840F-2DFF-6FA7-CCD992ED2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7009" y="536007"/>
            <a:ext cx="2567240" cy="144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9DCCA9-EB2B-6496-9FD3-4ED09BF66035}"/>
              </a:ext>
            </a:extLst>
          </p:cNvPr>
          <p:cNvSpPr txBox="1"/>
          <p:nvPr/>
        </p:nvSpPr>
        <p:spPr>
          <a:xfrm>
            <a:off x="430537" y="6400770"/>
            <a:ext cx="30225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</a:t>
            </a:r>
            <a:r>
              <a:rPr lang="en-IT" sz="1200" dirty="0"/>
              <a:t>redit A. Rettaroli, G. Mazzitelli and G. Dho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77B7C101-2748-F1C5-E2D7-3A6FB053E0C1}"/>
              </a:ext>
            </a:extLst>
          </p:cNvPr>
          <p:cNvSpPr txBox="1">
            <a:spLocks/>
          </p:cNvSpPr>
          <p:nvPr/>
        </p:nvSpPr>
        <p:spPr>
          <a:xfrm>
            <a:off x="825569" y="263763"/>
            <a:ext cx="8275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T" dirty="0"/>
              <a:t>WP5: Data Analysis and Computing </a:t>
            </a:r>
            <a:r>
              <a:rPr lang="en-IT" sz="1600" dirty="0"/>
              <a:t>(K. Schmieden and G. Mazzitelli 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83DFC5-6D1C-1AB8-6172-A95393EAB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82" y="3338501"/>
            <a:ext cx="3093224" cy="262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D9CFC5-6ED7-C84D-6DC3-E3FBB6152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045" y="1451675"/>
            <a:ext cx="2711379" cy="180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3C2FEF-14AD-B311-7A41-C61B882A3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166" y="3338501"/>
            <a:ext cx="2602258" cy="115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256A2D-04DE-0036-4D51-52A1CA569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330" y="1451675"/>
            <a:ext cx="3097476" cy="1692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7B785CE-424E-DD46-32A1-8AB6EAFC3411}"/>
              </a:ext>
            </a:extLst>
          </p:cNvPr>
          <p:cNvSpPr txBox="1"/>
          <p:nvPr/>
        </p:nvSpPr>
        <p:spPr>
          <a:xfrm>
            <a:off x="7228083" y="2351675"/>
            <a:ext cx="474617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effectLst/>
              </a:rPr>
              <a:t>Spectrum digitizer</a:t>
            </a:r>
            <a:r>
              <a:rPr lang="en-GB" dirty="0">
                <a:effectLst/>
              </a:rPr>
              <a:t> successfully integrated into the FLASH/QUAX DAQ, together with all required auxiliary equipment (thermometers, cryogenic switch, etc.). 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effectLst/>
              </a:rPr>
              <a:t>DAQ pipeline </a:t>
            </a:r>
            <a:r>
              <a:rPr lang="en-GB" dirty="0">
                <a:effectLst/>
              </a:rPr>
              <a:t>optimised strongly reducing the latency. 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S</a:t>
            </a:r>
            <a:r>
              <a:rPr lang="en-GB" b="1" dirty="0">
                <a:effectLst/>
              </a:rPr>
              <a:t>torage and tape </a:t>
            </a:r>
            <a:r>
              <a:rPr lang="en-GB" dirty="0">
                <a:effectLst/>
              </a:rPr>
              <a:t>for the experiment are now available and ready to be used (handled by RUCIO) 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effectLst/>
              </a:rPr>
              <a:t>Slow control</a:t>
            </a:r>
            <a:r>
              <a:rPr lang="en-GB" dirty="0">
                <a:effectLst/>
              </a:rPr>
              <a:t> of auxiliary variables are being integrated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effectLst/>
              </a:rPr>
              <a:t>Online monitor and GPS </a:t>
            </a:r>
            <a:r>
              <a:rPr lang="en-GB" dirty="0">
                <a:effectLst/>
              </a:rPr>
              <a:t>have been introduced 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EB8D722-8119-BD9C-C86C-0CAD22FBB9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703" y="4652501"/>
            <a:ext cx="2581184" cy="1692000"/>
          </a:xfrm>
          <a:prstGeom prst="rect">
            <a:avLst/>
          </a:prstGeom>
        </p:spPr>
      </p:pic>
      <p:pic>
        <p:nvPicPr>
          <p:cNvPr id="2" name="Content Placeholder 3" descr="A logo with a blue circle and a blue circle with a blue star&#10;&#10;AI-generated content may be incorrect.">
            <a:extLst>
              <a:ext uri="{FF2B5EF4-FFF2-40B4-BE49-F238E27FC236}">
                <a16:creationId xmlns:a16="http://schemas.microsoft.com/office/drawing/2014/main" id="{7105ABE5-31C7-407C-4628-910E8FF59FC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3493" b="20257"/>
          <a:stretch>
            <a:fillRect/>
          </a:stretch>
        </p:blipFill>
        <p:spPr>
          <a:xfrm>
            <a:off x="995054" y="5784885"/>
            <a:ext cx="831999" cy="46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2C45D2-D132-2267-399B-D7D0007DAD0F}"/>
              </a:ext>
            </a:extLst>
          </p:cNvPr>
          <p:cNvSpPr txBox="1"/>
          <p:nvPr/>
        </p:nvSpPr>
        <p:spPr>
          <a:xfrm>
            <a:off x="1821395" y="5884328"/>
            <a:ext cx="1801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</a:t>
            </a:r>
            <a:r>
              <a:rPr lang="en-IT" sz="1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eady for next QUAX run</a:t>
            </a:r>
          </a:p>
        </p:txBody>
      </p:sp>
    </p:spTree>
    <p:extLst>
      <p:ext uri="{BB962C8B-B14F-4D97-AF65-F5344CB8AC3E}">
        <p14:creationId xmlns:p14="http://schemas.microsoft.com/office/powerpoint/2010/main" val="23444024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FEC4E-1095-4314-EA75-30A031256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WP6: FINUDA Decommissioning and FLASH Commissioning </a:t>
            </a:r>
            <a:r>
              <a:rPr lang="en-IT" sz="2000" dirty="0"/>
              <a:t>(S. Gazzana)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F22F03-742F-D820-304F-DAF046379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24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A174C-B481-F5C7-9FFE-66A524F0D7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27521" r="12880" b="13923"/>
          <a:stretch/>
        </p:blipFill>
        <p:spPr>
          <a:xfrm>
            <a:off x="6631895" y="1222525"/>
            <a:ext cx="4484112" cy="2412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ED02BB-B98E-410B-C769-27EFAE9049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0" t="27405" r="13716" b="15021"/>
          <a:stretch/>
        </p:blipFill>
        <p:spPr>
          <a:xfrm>
            <a:off x="6652774" y="3836350"/>
            <a:ext cx="4442355" cy="2520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3C7C0F-A1C8-6A1D-8704-A30E71BA066B}"/>
              </a:ext>
            </a:extLst>
          </p:cNvPr>
          <p:cNvSpPr txBox="1"/>
          <p:nvPr/>
        </p:nvSpPr>
        <p:spPr>
          <a:xfrm>
            <a:off x="6652774" y="6453689"/>
            <a:ext cx="2477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Credit C. Capoccia and F. Rosatelli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FC2395D-8036-4BBF-1E3C-AC296189FE41}"/>
              </a:ext>
            </a:extLst>
          </p:cNvPr>
          <p:cNvGrpSpPr/>
          <p:nvPr/>
        </p:nvGrpSpPr>
        <p:grpSpPr>
          <a:xfrm>
            <a:off x="768696" y="1690688"/>
            <a:ext cx="5625410" cy="5040000"/>
            <a:chOff x="768696" y="1690688"/>
            <a:chExt cx="5625410" cy="5040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146C9C-ECF7-CFAF-6443-4EF5EFE19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8696" y="1690688"/>
              <a:ext cx="5625410" cy="504000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1780C93-AAF1-2BC9-27CA-F5FD3C5AD5AF}"/>
                </a:ext>
              </a:extLst>
            </p:cNvPr>
            <p:cNvSpPr/>
            <p:nvPr/>
          </p:nvSpPr>
          <p:spPr>
            <a:xfrm>
              <a:off x="1016000" y="4947857"/>
              <a:ext cx="289169" cy="296985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9343A8-A813-0E87-588D-E2FE723E2A7E}"/>
                </a:ext>
              </a:extLst>
            </p:cNvPr>
            <p:cNvSpPr txBox="1"/>
            <p:nvPr/>
          </p:nvSpPr>
          <p:spPr>
            <a:xfrm>
              <a:off x="1422401" y="4641768"/>
              <a:ext cx="12152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00B050"/>
                  </a:solidFill>
                </a:rPr>
                <a:t>T</a:t>
              </a:r>
              <a:r>
                <a:rPr lang="en-IT" sz="1400" dirty="0">
                  <a:solidFill>
                    <a:srgbClr val="00B050"/>
                  </a:solidFill>
                </a:rPr>
                <a:t>his monday</a:t>
              </a:r>
              <a:r>
                <a:rPr lang="en-IT" dirty="0"/>
                <a:t> 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CAE3FC9-61C6-4D7C-C07E-187B9C07917E}"/>
                </a:ext>
              </a:extLst>
            </p:cNvPr>
            <p:cNvCxnSpPr/>
            <p:nvPr/>
          </p:nvCxnSpPr>
          <p:spPr>
            <a:xfrm flipV="1">
              <a:off x="1422401" y="5011100"/>
              <a:ext cx="607602" cy="852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6741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73BBE33-B533-4661-8A6A-6BD8D05EB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50BE4B-E60E-9759-0C94-9C48202DA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20" y="557189"/>
            <a:ext cx="3357159" cy="27859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Refurbishment of Extraction Tools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A group of metal objects in a yard&#10;&#10;AI-generated content may be incorrect.">
            <a:extLst>
              <a:ext uri="{FF2B5EF4-FFF2-40B4-BE49-F238E27FC236}">
                <a16:creationId xmlns:a16="http://schemas.microsoft.com/office/drawing/2014/main" id="{8CFDFB7B-B08F-FD22-CAEA-C98C88AE2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8" r="-2" b="19490"/>
          <a:stretch>
            <a:fillRect/>
          </a:stretch>
        </p:blipFill>
        <p:spPr>
          <a:xfrm>
            <a:off x="4657343" y="-2"/>
            <a:ext cx="2745766" cy="2228757"/>
          </a:xfrm>
          <a:prstGeom prst="rect">
            <a:avLst/>
          </a:prstGeom>
        </p:spPr>
      </p:pic>
      <p:pic>
        <p:nvPicPr>
          <p:cNvPr id="7" name="Picture 6" descr="A rusted metal object with a plant growing out of it&#10;&#10;AI-generated content may be incorrect.">
            <a:extLst>
              <a:ext uri="{FF2B5EF4-FFF2-40B4-BE49-F238E27FC236}">
                <a16:creationId xmlns:a16="http://schemas.microsoft.com/office/drawing/2014/main" id="{B78C9695-9C55-A987-798A-C2F2197E1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6" r="5" b="30366"/>
          <a:stretch>
            <a:fillRect/>
          </a:stretch>
        </p:blipFill>
        <p:spPr>
          <a:xfrm>
            <a:off x="4657343" y="2400474"/>
            <a:ext cx="2742158" cy="20570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32F4DD-B22E-E90D-7104-23D3D196B1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553"/>
          <a:stretch>
            <a:fillRect/>
          </a:stretch>
        </p:blipFill>
        <p:spPr>
          <a:xfrm>
            <a:off x="7570565" y="10"/>
            <a:ext cx="4614002" cy="3337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D00152-9A7B-08E0-6D7E-85728468C9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5" r="1" b="26882"/>
          <a:stretch>
            <a:fillRect/>
          </a:stretch>
        </p:blipFill>
        <p:spPr>
          <a:xfrm>
            <a:off x="4653627" y="4629236"/>
            <a:ext cx="2745764" cy="2228764"/>
          </a:xfrm>
          <a:prstGeom prst="rect">
            <a:avLst/>
          </a:prstGeom>
        </p:spPr>
      </p:pic>
      <p:pic>
        <p:nvPicPr>
          <p:cNvPr id="8" name="Picture 7" descr="A metal pipe and metal pipe near a fence&#10;&#10;AI-generated content may be incorrect.">
            <a:extLst>
              <a:ext uri="{FF2B5EF4-FFF2-40B4-BE49-F238E27FC236}">
                <a16:creationId xmlns:a16="http://schemas.microsoft.com/office/drawing/2014/main" id="{57D6D79F-D893-517A-F30C-032D40F2F1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7" r="-3" b="39680"/>
          <a:stretch>
            <a:fillRect/>
          </a:stretch>
        </p:blipFill>
        <p:spPr>
          <a:xfrm>
            <a:off x="7570565" y="3509264"/>
            <a:ext cx="4614002" cy="334873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39E18-4E80-0A14-5542-D3C0A609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0880" y="6356350"/>
            <a:ext cx="5029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597B92C-E5EF-2E47-A14B-89B3D8BB0C7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C257A7-6301-8A60-F87A-AF11589BE5DA}"/>
              </a:ext>
            </a:extLst>
          </p:cNvPr>
          <p:cNvSpPr txBox="1"/>
          <p:nvPr/>
        </p:nvSpPr>
        <p:spPr>
          <a:xfrm>
            <a:off x="518984" y="4003589"/>
            <a:ext cx="3521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Original FINUDA assembly tools retrieved from outdoor storage near the DAFNE area </a:t>
            </a:r>
            <a:endParaRPr lang="en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Tools had to to be checked for corrosion and structural integrity</a:t>
            </a:r>
          </a:p>
        </p:txBody>
      </p:sp>
    </p:spTree>
    <p:extLst>
      <p:ext uri="{BB962C8B-B14F-4D97-AF65-F5344CB8AC3E}">
        <p14:creationId xmlns:p14="http://schemas.microsoft.com/office/powerpoint/2010/main" val="898588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4513F69C-3D6D-4E72-9289-5BC3584D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D9579D-23D9-9D79-5BB5-02C89A533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7223" y="557189"/>
            <a:ext cx="3826577" cy="16715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Refurbishment of Extraction Tools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DA7DD5A-23CD-D004-88C4-C9889ED690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118" b="1"/>
          <a:stretch>
            <a:fillRect/>
          </a:stretch>
        </p:blipFill>
        <p:spPr>
          <a:xfrm rot="5400000">
            <a:off x="-235687" y="235686"/>
            <a:ext cx="4469126" cy="39977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A37968-6A1D-02B3-9495-B81F81B1A1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897" r="48736" b="-3"/>
          <a:stretch>
            <a:fillRect/>
          </a:stretch>
        </p:blipFill>
        <p:spPr>
          <a:xfrm rot="5400000">
            <a:off x="4584578" y="-400511"/>
            <a:ext cx="2226220" cy="30272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D02ED2-7313-A1CE-409C-752C7C0620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09" r="51981" b="-3"/>
          <a:stretch>
            <a:fillRect/>
          </a:stretch>
        </p:blipFill>
        <p:spPr>
          <a:xfrm rot="5400000">
            <a:off x="4672214" y="1918424"/>
            <a:ext cx="2050948" cy="30272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74FE10F-6F43-CE0E-22A1-962BB27D9E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068" r="16376" b="-4"/>
          <a:stretch>
            <a:fillRect/>
          </a:stretch>
        </p:blipFill>
        <p:spPr>
          <a:xfrm>
            <a:off x="-3717" y="4638290"/>
            <a:ext cx="3020892" cy="22197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AE84A9-4EE4-4B75-5A7E-F7866A64B18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" b="1603"/>
          <a:stretch>
            <a:fillRect/>
          </a:stretch>
        </p:blipFill>
        <p:spPr>
          <a:xfrm>
            <a:off x="3184628" y="4629236"/>
            <a:ext cx="4026679" cy="22287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D8DAC4-5195-35EF-BACB-846A7C714B61}"/>
              </a:ext>
            </a:extLst>
          </p:cNvPr>
          <p:cNvSpPr txBox="1"/>
          <p:nvPr/>
        </p:nvSpPr>
        <p:spPr>
          <a:xfrm>
            <a:off x="7527223" y="2400475"/>
            <a:ext cx="3826578" cy="3776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Work entrusted to an external company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Tools refurbishing 80% completed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Survey to establish reference geometry for tools alignment done!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DAA4B-5808-CBDA-4EDF-2C8A63B02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597B92C-E5EF-2E47-A14B-89B3D8BB0C72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038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85A85D-E544-4303-F8E7-8FDE10B48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59" r="6652"/>
          <a:stretch>
            <a:fillRect/>
          </a:stretch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3C0F6B-FB35-49B7-6CA9-0BE998D71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986" y="5786695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3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Work is underway to complete the 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</a:t>
            </a:r>
            <a:r>
              <a:rPr lang="en-US" sz="2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Clessidra</a:t>
            </a:r>
            <a: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”</a:t>
            </a:r>
            <a:r>
              <a:rPr lang="en-US" sz="23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extraction by summer.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D4CA01-F611-7EAB-5DB6-ACDAE9082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0615" r="12114" b="-1"/>
          <a:stretch>
            <a:fillRect/>
          </a:stretch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6371A-BAE4-AA22-CEB7-D372DC17B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597B92C-E5EF-2E47-A14B-89B3D8BB0C72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27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811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7AD2D8-80F2-2E6B-E202-FC14A529F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43A8FA7-CDD5-8D21-6F66-E0927C919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655" y="841342"/>
            <a:ext cx="7736727" cy="32400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1B709ED-E58B-42DB-E90C-099FB1D17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106" y="55219"/>
            <a:ext cx="3068595" cy="880749"/>
          </a:xfrm>
        </p:spPr>
        <p:txBody>
          <a:bodyPr>
            <a:normAutofit/>
          </a:bodyPr>
          <a:lstStyle/>
          <a:p>
            <a:r>
              <a:rPr lang="en-IT" sz="3600" dirty="0"/>
              <a:t>Safety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D60A0-2147-27B7-FF46-B74DDE3D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597B92C-E5EF-2E47-A14B-89B3D8BB0C72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86AE35-FDD9-6BE8-3DFD-8AEAF2A8D545}"/>
              </a:ext>
            </a:extLst>
          </p:cNvPr>
          <p:cNvSpPr txBox="1"/>
          <p:nvPr/>
        </p:nvSpPr>
        <p:spPr>
          <a:xfrm>
            <a:off x="474106" y="6356350"/>
            <a:ext cx="1359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Credit S. Gazzana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25C3F3-D2C1-6B59-5328-642B28015297}"/>
              </a:ext>
            </a:extLst>
          </p:cNvPr>
          <p:cNvSpPr txBox="1"/>
          <p:nvPr/>
        </p:nvSpPr>
        <p:spPr>
          <a:xfrm>
            <a:off x="5490519" y="5211769"/>
            <a:ext cx="62401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/>
              <a:t>Consultancy contract currently underway for the preparation of a Risk Analysis (RA) relating to the FLASH experiment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371469-5FAB-44D2-D9EE-EC02F2909364}"/>
              </a:ext>
            </a:extLst>
          </p:cNvPr>
          <p:cNvSpPr txBox="1"/>
          <p:nvPr/>
        </p:nvSpPr>
        <p:spPr>
          <a:xfrm>
            <a:off x="307192" y="841342"/>
            <a:ext cx="419536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/>
              <a:t>What</a:t>
            </a:r>
            <a:r>
              <a:rPr lang="en-GB" sz="1600" dirty="0"/>
              <a:t> we are doing: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Mapping all risks </a:t>
            </a:r>
            <a:r>
              <a:rPr lang="en-GB" sz="1600" dirty="0"/>
              <a:t>of the FLASH+FINUDA integrated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Ranking them by severity</a:t>
            </a:r>
            <a:r>
              <a:rPr lang="en-GB" sz="1600" dirty="0"/>
              <a:t>: direct safety risks, equipment protection, operational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Using the well-established </a:t>
            </a:r>
            <a:r>
              <a:rPr lang="en-GB" sz="1600" b="1" dirty="0"/>
              <a:t>FINUDA safety architecture </a:t>
            </a:r>
            <a:r>
              <a:rPr lang="en-GB" sz="1600" dirty="0"/>
              <a:t>as our starting point</a:t>
            </a:r>
          </a:p>
          <a:p>
            <a:endParaRPr lang="en-GB" sz="1600" dirty="0"/>
          </a:p>
          <a:p>
            <a:r>
              <a:rPr lang="en-GB" sz="1600" b="1" dirty="0"/>
              <a:t>How</a:t>
            </a:r>
            <a:r>
              <a:rPr lang="en-GB" sz="1600" dirty="0"/>
              <a:t> we are doing it: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Preliminary Hazard Analysis </a:t>
            </a:r>
            <a:r>
              <a:rPr lang="en-GB" sz="1600" dirty="0"/>
              <a:t>(done) — first screening of all potential hazards, filtering out non-credible scenarios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HAZOP</a:t>
            </a:r>
            <a:r>
              <a:rPr lang="en-GB" sz="1600" dirty="0"/>
              <a:t> — systematic review of how the system can deviate from normal operation and what the consequences 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Fault Tree Analysis </a:t>
            </a:r>
            <a:r>
              <a:rPr lang="en-GB" sz="1600" dirty="0"/>
              <a:t>— detailed logic analysis of the most critical scenarios to understand root causes and verify that barriers are adequate</a:t>
            </a:r>
          </a:p>
        </p:txBody>
      </p:sp>
    </p:spTree>
    <p:extLst>
      <p:ext uri="{BB962C8B-B14F-4D97-AF65-F5344CB8AC3E}">
        <p14:creationId xmlns:p14="http://schemas.microsoft.com/office/powerpoint/2010/main" val="180713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logo with a blue circle and a blue circle with a blue star&#10;&#10;AI-generated content may be incorrect.">
            <a:extLst>
              <a:ext uri="{FF2B5EF4-FFF2-40B4-BE49-F238E27FC236}">
                <a16:creationId xmlns:a16="http://schemas.microsoft.com/office/drawing/2014/main" id="{185C7431-4A26-819C-383B-9D8B98C01D3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1130"/>
          <a:stretch>
            <a:fillRect/>
          </a:stretch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713318-B09F-29AA-48C0-B307C5A16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29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82964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375FA-BB6B-0354-5D26-DE4CB9354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GravNet CDR - available on arXiv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20185C-67A3-F13B-F40E-F91576D52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3</a:t>
            </a:fld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62F1BD-1F4E-BE14-2259-31F4B47DD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81" y="1389213"/>
            <a:ext cx="6697119" cy="122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65C890-BD6B-A0A0-7EBD-C9481766D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988" y="2779901"/>
            <a:ext cx="6728916" cy="104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F05AED-C467-D8DD-FF36-40D41527E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267796"/>
            <a:ext cx="3950000" cy="90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8EB4B6-4931-649B-465E-7DD810EC11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8159" y="1389213"/>
            <a:ext cx="3345641" cy="396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D9B3F6-2F46-F457-1B77-77F4DA4D087C}"/>
              </a:ext>
            </a:extLst>
          </p:cNvPr>
          <p:cNvSpPr txBox="1"/>
          <p:nvPr/>
        </p:nvSpPr>
        <p:spPr>
          <a:xfrm>
            <a:off x="664581" y="5766172"/>
            <a:ext cx="106371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GravNet</a:t>
            </a:r>
            <a:r>
              <a:rPr lang="en-GB" sz="1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-CAPP Collaboration:</a:t>
            </a:r>
          </a:p>
          <a:p>
            <a:r>
              <a:rPr lang="en-GB" sz="1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Y. Kim et al. “Search for high-frequency gravitational waves via reanalysis of cavity axion data,” PHYSICAL REVIEW D 113, 072015 (2026).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E493A8-33C0-49F5-D21B-48A24F56361A}"/>
              </a:ext>
            </a:extLst>
          </p:cNvPr>
          <p:cNvSpPr txBox="1"/>
          <p:nvPr/>
        </p:nvSpPr>
        <p:spPr>
          <a:xfrm>
            <a:off x="969108" y="3258340"/>
            <a:ext cx="6415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C-band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91C33F-E501-B8B2-DE3D-17E9551AF006}"/>
              </a:ext>
            </a:extLst>
          </p:cNvPr>
          <p:cNvSpPr txBox="1"/>
          <p:nvPr/>
        </p:nvSpPr>
        <p:spPr>
          <a:xfrm>
            <a:off x="1226781" y="3464965"/>
            <a:ext cx="5357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Radio</a:t>
            </a:r>
          </a:p>
        </p:txBody>
      </p:sp>
    </p:spTree>
    <p:extLst>
      <p:ext uri="{BB962C8B-B14F-4D97-AF65-F5344CB8AC3E}">
        <p14:creationId xmlns:p14="http://schemas.microsoft.com/office/powerpoint/2010/main" val="40511553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5FE37-65AF-8ACF-E882-04BEDC3A7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QUAX@LNF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EAEDF1-725D-C2D3-41D2-6D9381FEA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7DD6A-99A9-244B-9593-4346DA031E8E}" type="slidenum">
              <a:rPr lang="en-IT" smtClean="0"/>
              <a:t>30</a:t>
            </a:fld>
            <a:endParaRPr lang="en-IT"/>
          </a:p>
        </p:txBody>
      </p:sp>
      <p:pic>
        <p:nvPicPr>
          <p:cNvPr id="4" name="Picture 11" descr="A large metal object with a round metal frame&#10;&#10;AI-generated content may be incorrect.">
            <a:extLst>
              <a:ext uri="{FF2B5EF4-FFF2-40B4-BE49-F238E27FC236}">
                <a16:creationId xmlns:a16="http://schemas.microsoft.com/office/drawing/2014/main" id="{1225B1E7-0270-D610-EA79-502B38A30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4102" y="18000"/>
            <a:ext cx="4257898" cy="6840000"/>
          </a:xfrm>
          <a:prstGeom prst="rect">
            <a:avLst/>
          </a:prstGeom>
        </p:spPr>
      </p:pic>
      <p:pic>
        <p:nvPicPr>
          <p:cNvPr id="6" name="Content Placeholder 3" descr="A logo with a blue circle and a blue circle with a blue star&#10;&#10;AI-generated content may be incorrect.">
            <a:extLst>
              <a:ext uri="{FF2B5EF4-FFF2-40B4-BE49-F238E27FC236}">
                <a16:creationId xmlns:a16="http://schemas.microsoft.com/office/drawing/2014/main" id="{D1BF548D-9F9F-D840-45EC-EE049B0FEB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493" b="20257"/>
          <a:stretch>
            <a:fillRect/>
          </a:stretch>
        </p:blipFill>
        <p:spPr>
          <a:xfrm>
            <a:off x="4257899" y="397906"/>
            <a:ext cx="2239999" cy="126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D18FEE-179D-9B41-050E-DD30A774F9A3}"/>
              </a:ext>
            </a:extLst>
          </p:cNvPr>
          <p:cNvSpPr txBox="1"/>
          <p:nvPr/>
        </p:nvSpPr>
        <p:spPr>
          <a:xfrm>
            <a:off x="452868" y="1408142"/>
            <a:ext cx="632242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Successful test of new tuning system (T=4K)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Heat switch repaired and installed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Improved calibration of HEMT and TWPA amplifiers with cryogenic noise-source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Successful test of TWPA with B=8.5T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Test of multi-mode acquisition for HFGW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Anti-vibration jaw (G. Pileggi)</a:t>
            </a:r>
          </a:p>
          <a:p>
            <a:endParaRPr lang="en-GB" sz="2000" dirty="0"/>
          </a:p>
          <a:p>
            <a:pPr algn="ctr"/>
            <a:r>
              <a:rPr lang="en-GB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If no further problems arise, we plan to begin data taking by the end of May!</a:t>
            </a:r>
            <a:endParaRPr lang="en-IT" sz="20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Immagine 6" descr="Immagine che contiene terreno, pavimento, interno, legno&#10;&#10;Il contenuto generato dall'IA potrebbe non essere corretto.">
            <a:extLst>
              <a:ext uri="{FF2B5EF4-FFF2-40B4-BE49-F238E27FC236}">
                <a16:creationId xmlns:a16="http://schemas.microsoft.com/office/drawing/2014/main" id="{E7A48AC6-A96D-243B-6C6D-819B15EF2B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100" t="44467" b="15344"/>
          <a:stretch>
            <a:fillRect/>
          </a:stretch>
        </p:blipFill>
        <p:spPr>
          <a:xfrm rot="5400000">
            <a:off x="7790361" y="4551660"/>
            <a:ext cx="2172125" cy="1404000"/>
          </a:xfrm>
          <a:prstGeom prst="ellipse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75CED51-F72F-B92B-DDA0-9FA9DC257EDE}"/>
              </a:ext>
            </a:extLst>
          </p:cNvPr>
          <p:cNvCxnSpPr/>
          <p:nvPr/>
        </p:nvCxnSpPr>
        <p:spPr>
          <a:xfrm>
            <a:off x="9390185" y="4454769"/>
            <a:ext cx="592015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416191E8-BD9B-C7BB-E106-08D2FBAF9E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009" r="24000" b="8801"/>
          <a:stretch>
            <a:fillRect/>
          </a:stretch>
        </p:blipFill>
        <p:spPr>
          <a:xfrm rot="5400000">
            <a:off x="6283472" y="1559082"/>
            <a:ext cx="3000478" cy="169200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3D87315-90C3-D315-A595-BCA5B674FA3A}"/>
              </a:ext>
            </a:extLst>
          </p:cNvPr>
          <p:cNvCxnSpPr>
            <a:cxnSpLocks/>
          </p:cNvCxnSpPr>
          <p:nvPr/>
        </p:nvCxnSpPr>
        <p:spPr>
          <a:xfrm flipV="1">
            <a:off x="8610600" y="3429000"/>
            <a:ext cx="967824" cy="900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2A989A95-EB63-78E2-0B43-04C9641B0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2852" y="2307650"/>
            <a:ext cx="1796664" cy="100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616994-62E8-6E0D-B455-1F7451FF6D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4596000" y="4352612"/>
            <a:ext cx="1920000" cy="108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E27BA2-B195-972F-6ABF-1F2574E1B6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00" y="3993465"/>
            <a:ext cx="1984000" cy="11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083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018A7-9128-A346-5C01-E3A03C99C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Successful test of TWPA with B=8.5T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692356-4B0D-A8A1-89E6-7CE9464BE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31</a:t>
            </a:fld>
            <a:endParaRPr lang="en-IT"/>
          </a:p>
        </p:txBody>
      </p:sp>
      <p:pic>
        <p:nvPicPr>
          <p:cNvPr id="5" name="Immagine 8">
            <a:extLst>
              <a:ext uri="{FF2B5EF4-FFF2-40B4-BE49-F238E27FC236}">
                <a16:creationId xmlns:a16="http://schemas.microsoft.com/office/drawing/2014/main" id="{743DD7AA-520F-6B30-646C-F026DE68C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605" y="2125709"/>
            <a:ext cx="6803195" cy="3240000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BE2970-C0B0-015F-D9A8-998CF3A26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86" y="1490337"/>
            <a:ext cx="4024849" cy="3240000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7B2D51-E5F0-E8E1-041C-1745EBAEE3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324" t="13580" r="1714"/>
          <a:stretch>
            <a:fillRect/>
          </a:stretch>
        </p:blipFill>
        <p:spPr>
          <a:xfrm rot="16200000">
            <a:off x="-822621" y="3101743"/>
            <a:ext cx="4662813" cy="144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0CBE23-510D-E330-7979-A4E85468F41C}"/>
              </a:ext>
            </a:extLst>
          </p:cNvPr>
          <p:cNvSpPr txBox="1"/>
          <p:nvPr/>
        </p:nvSpPr>
        <p:spPr>
          <a:xfrm>
            <a:off x="5890988" y="6382921"/>
            <a:ext cx="3827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Credit A. Rettaroli, V. Spasiano, T. Jameson, P. Beltrame</a:t>
            </a:r>
          </a:p>
        </p:txBody>
      </p:sp>
    </p:spTree>
    <p:extLst>
      <p:ext uri="{BB962C8B-B14F-4D97-AF65-F5344CB8AC3E}">
        <p14:creationId xmlns:p14="http://schemas.microsoft.com/office/powerpoint/2010/main" val="1212181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ircular logo with text&#10;&#10;AI-generated content may be incorrect.">
            <a:extLst>
              <a:ext uri="{FF2B5EF4-FFF2-40B4-BE49-F238E27FC236}">
                <a16:creationId xmlns:a16="http://schemas.microsoft.com/office/drawing/2014/main" id="{08C1FB1C-A33E-7B26-FEB0-E36300C25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286" y="643466"/>
            <a:ext cx="5501428" cy="55710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42712C-18D7-7D95-9E60-03DF57EAF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32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490170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D3DDB6-13AE-3F3D-A6B8-8FCD7CC3F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98" y="264470"/>
            <a:ext cx="9543202" cy="11336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COLD Lab </a:t>
            </a:r>
            <a:r>
              <a:rPr lang="en-US" sz="5200" dirty="0"/>
              <a:t>E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xpansion </a:t>
            </a:r>
            <a:r>
              <a:rPr lang="en-US" sz="5200" dirty="0"/>
              <a:t>C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ompleted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9285209-27DA-BF94-1375-E472D3CE4A50}"/>
              </a:ext>
            </a:extLst>
          </p:cNvPr>
          <p:cNvGrpSpPr/>
          <p:nvPr/>
        </p:nvGrpSpPr>
        <p:grpSpPr>
          <a:xfrm>
            <a:off x="501444" y="1203583"/>
            <a:ext cx="9703988" cy="5382339"/>
            <a:chOff x="501444" y="1203583"/>
            <a:chExt cx="9703988" cy="5382339"/>
          </a:xfrm>
        </p:grpSpPr>
        <p:pic>
          <p:nvPicPr>
            <p:cNvPr id="5" name="Picture 4" descr="A blueprint of a building&#10;&#10;AI-generated content may be incorrect.">
              <a:extLst>
                <a:ext uri="{FF2B5EF4-FFF2-40B4-BE49-F238E27FC236}">
                  <a16:creationId xmlns:a16="http://schemas.microsoft.com/office/drawing/2014/main" id="{0AFFE250-BC87-ECAD-5BDB-49F695C38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444" y="1203583"/>
              <a:ext cx="9703988" cy="5220000"/>
            </a:xfrm>
            <a:prstGeom prst="rect">
              <a:avLst/>
            </a:prstGeom>
          </p:spPr>
        </p:pic>
        <p:pic>
          <p:nvPicPr>
            <p:cNvPr id="2" name="Content Placeholder 9" descr="A close-up of a machine&#10;&#10;AI-generated content may be incorrect.">
              <a:extLst>
                <a:ext uri="{FF2B5EF4-FFF2-40B4-BE49-F238E27FC236}">
                  <a16:creationId xmlns:a16="http://schemas.microsoft.com/office/drawing/2014/main" id="{214C6D07-6305-B597-636C-460ACC15B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7421" r="26432"/>
            <a:stretch>
              <a:fillRect/>
            </a:stretch>
          </p:blipFill>
          <p:spPr>
            <a:xfrm>
              <a:off x="2463298" y="4914327"/>
              <a:ext cx="921460" cy="1152000"/>
            </a:xfrm>
            <a:prstGeom prst="rect">
              <a:avLst/>
            </a:prstGeom>
          </p:spPr>
        </p:pic>
        <p:pic>
          <p:nvPicPr>
            <p:cNvPr id="11" name="Picture 10" descr="A room with many electronic equipment&#10;&#10;AI-generated content may be incorrect.">
              <a:extLst>
                <a:ext uri="{FF2B5EF4-FFF2-40B4-BE49-F238E27FC236}">
                  <a16:creationId xmlns:a16="http://schemas.microsoft.com/office/drawing/2014/main" id="{F8E616D3-E28C-AD69-6045-367EF7C33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1051" t="15628"/>
            <a:stretch>
              <a:fillRect/>
            </a:stretch>
          </p:blipFill>
          <p:spPr>
            <a:xfrm>
              <a:off x="2234265" y="1730995"/>
              <a:ext cx="1497163" cy="90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D1E5284-49F6-2AAA-9F3C-71408DD62A0B}"/>
                </a:ext>
              </a:extLst>
            </p:cNvPr>
            <p:cNvSpPr txBox="1"/>
            <p:nvPr/>
          </p:nvSpPr>
          <p:spPr>
            <a:xfrm>
              <a:off x="3130866" y="5912438"/>
              <a:ext cx="22907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200" dirty="0"/>
                <a:t>4K cryostat for FLASH prototype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1EBB54-7157-A917-765D-ECF50BC16ED3}"/>
                </a:ext>
              </a:extLst>
            </p:cNvPr>
            <p:cNvSpPr txBox="1"/>
            <p:nvPr/>
          </p:nvSpPr>
          <p:spPr>
            <a:xfrm>
              <a:off x="2380291" y="4301727"/>
              <a:ext cx="118604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IT" sz="1200" dirty="0"/>
                <a:t>BF DR for qubit tests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A72EEDC-BDB1-CE6B-70C2-FB069EAC963B}"/>
                </a:ext>
              </a:extLst>
            </p:cNvPr>
            <p:cNvSpPr txBox="1"/>
            <p:nvPr/>
          </p:nvSpPr>
          <p:spPr>
            <a:xfrm>
              <a:off x="2224732" y="2664546"/>
              <a:ext cx="149716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IT" sz="1200" dirty="0"/>
                <a:t>HFGW and Axion experiment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FF9CA12-B931-2DEB-0D6C-1D8DB106ABF8}"/>
                </a:ext>
              </a:extLst>
            </p:cNvPr>
            <p:cNvSpPr txBox="1"/>
            <p:nvPr/>
          </p:nvSpPr>
          <p:spPr>
            <a:xfrm>
              <a:off x="1052496" y="2798159"/>
              <a:ext cx="788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Office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92333C-8AF8-CF63-A861-278A4C58D828}"/>
                </a:ext>
              </a:extLst>
            </p:cNvPr>
            <p:cNvSpPr txBox="1"/>
            <p:nvPr/>
          </p:nvSpPr>
          <p:spPr>
            <a:xfrm>
              <a:off x="1134969" y="3386917"/>
              <a:ext cx="10085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1200" dirty="0"/>
                <a:t>Storage Room</a:t>
              </a:r>
            </a:p>
          </p:txBody>
        </p:sp>
        <p:pic>
          <p:nvPicPr>
            <p:cNvPr id="22" name="Immagine 5">
              <a:extLst>
                <a:ext uri="{FF2B5EF4-FFF2-40B4-BE49-F238E27FC236}">
                  <a16:creationId xmlns:a16="http://schemas.microsoft.com/office/drawing/2014/main" id="{FA6977D3-C2FD-6CC5-AD41-0B360D919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014" y="5685922"/>
              <a:ext cx="775063" cy="9000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52F8CC-27C6-F60C-232B-7949433E08B9}"/>
                </a:ext>
              </a:extLst>
            </p:cNvPr>
            <p:cNvSpPr txBox="1"/>
            <p:nvPr/>
          </p:nvSpPr>
          <p:spPr>
            <a:xfrm>
              <a:off x="1818645" y="6285753"/>
              <a:ext cx="12877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200" dirty="0"/>
                <a:t>NbSe2 qubit Lab</a:t>
              </a:r>
            </a:p>
          </p:txBody>
        </p:sp>
        <p:pic>
          <p:nvPicPr>
            <p:cNvPr id="25" name="Picture 24" descr="A person in a mask sitting in a room with a computer&#10;&#10;AI-generated content may be incorrect.">
              <a:extLst>
                <a:ext uri="{FF2B5EF4-FFF2-40B4-BE49-F238E27FC236}">
                  <a16:creationId xmlns:a16="http://schemas.microsoft.com/office/drawing/2014/main" id="{19BFA186-2856-C260-2E65-DD46C9872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3369" t="56667" r="19151"/>
            <a:stretch>
              <a:fillRect/>
            </a:stretch>
          </p:blipFill>
          <p:spPr>
            <a:xfrm rot="5400000">
              <a:off x="3746894" y="2718537"/>
              <a:ext cx="946665" cy="6480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F3AB9B8-2C1D-D3F2-29EF-AB0E6DAD1467}"/>
                </a:ext>
              </a:extLst>
            </p:cNvPr>
            <p:cNvSpPr txBox="1"/>
            <p:nvPr/>
          </p:nvSpPr>
          <p:spPr>
            <a:xfrm>
              <a:off x="3708548" y="3525416"/>
              <a:ext cx="95048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IT" sz="1200" dirty="0"/>
                <a:t>LHe 8T cryostat</a:t>
              </a:r>
            </a:p>
            <a:p>
              <a:r>
                <a:rPr lang="en-IT" sz="1200" dirty="0"/>
                <a:t>SC cavities</a:t>
              </a:r>
            </a:p>
          </p:txBody>
        </p:sp>
      </p:grpSp>
      <p:pic>
        <p:nvPicPr>
          <p:cNvPr id="28" name="Picture 27" descr="A circular logo with text&#10;&#10;AI-generated content may be incorrect.">
            <a:extLst>
              <a:ext uri="{FF2B5EF4-FFF2-40B4-BE49-F238E27FC236}">
                <a16:creationId xmlns:a16="http://schemas.microsoft.com/office/drawing/2014/main" id="{E20CE2C2-830E-DBF0-EB19-0BBD064B3F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7863" y="212900"/>
            <a:ext cx="1560790" cy="1584000"/>
          </a:xfrm>
          <a:prstGeom prst="ellipse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4CC2BA-3F7C-FADC-D636-15D2A79F4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33</a:t>
            </a:fld>
            <a:endParaRPr lang="en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B570BF-54CE-A257-97EF-44CE34B665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1717" y="1997749"/>
            <a:ext cx="5760000" cy="32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B0CEED-84FB-2CAE-7E97-821C77B16B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2258896" y="3401727"/>
            <a:ext cx="1152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37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BA2FE-868C-2AF3-CDED-3E7F21761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T" sz="4000" dirty="0"/>
              <a:t>New BlueFors Dilution Refrigerator in Operation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7E6AEB-02B0-0D1E-DEB3-76990EA62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34</a:t>
            </a:fld>
            <a:endParaRPr lang="en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DDAA19-F7C8-4BB3-272F-B5ECF14F3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00" y="1690688"/>
            <a:ext cx="5568000" cy="417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67D911-CA7D-3792-DE7B-F6CF47CF4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60600" y="2616688"/>
            <a:ext cx="4160000" cy="23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75624C-5C1A-72B7-3CE3-497B347F94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0851"/>
          <a:stretch>
            <a:fillRect/>
          </a:stretch>
        </p:blipFill>
        <p:spPr>
          <a:xfrm rot="5400000">
            <a:off x="8184328" y="2310688"/>
            <a:ext cx="4153744" cy="295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650DC4-D834-4F6E-766F-03B42C1B5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1917000"/>
            <a:ext cx="2034123" cy="1512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E262EC-B78C-D0EE-F251-CEEFF3F73E59}"/>
              </a:ext>
            </a:extLst>
          </p:cNvPr>
          <p:cNvSpPr txBox="1"/>
          <p:nvPr/>
        </p:nvSpPr>
        <p:spPr>
          <a:xfrm>
            <a:off x="6096000" y="6083216"/>
            <a:ext cx="4694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 dirty="0"/>
              <a:t>Testing now new qubit production from CNR IFN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 dirty="0"/>
              <a:t>Purchasing qubits from ConScience (Chalmers)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D91E521-4224-9858-442A-BF9720259FF3}"/>
              </a:ext>
            </a:extLst>
          </p:cNvPr>
          <p:cNvCxnSpPr>
            <a:stCxn id="11" idx="2"/>
          </p:cNvCxnSpPr>
          <p:nvPr/>
        </p:nvCxnSpPr>
        <p:spPr>
          <a:xfrm flipH="1">
            <a:off x="10683433" y="3429000"/>
            <a:ext cx="315829" cy="1212448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0195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0F8E45-4359-0175-EBCA-31E657E91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705" y="254440"/>
            <a:ext cx="6002110" cy="1495425"/>
          </a:xfrm>
        </p:spPr>
        <p:txBody>
          <a:bodyPr>
            <a:normAutofit/>
          </a:bodyPr>
          <a:lstStyle/>
          <a:p>
            <a:r>
              <a:rPr lang="en-IT" sz="4000" dirty="0"/>
              <a:t>In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8B4F1-D671-C255-2D49-1DBEBB2AE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705" y="1749865"/>
            <a:ext cx="6002110" cy="470948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IT" sz="2000" dirty="0">
                <a:sym typeface="Wingdings" pitchFamily="2" charset="2"/>
              </a:rPr>
              <a:t>Next steps in 2026:</a:t>
            </a:r>
          </a:p>
          <a:p>
            <a:pPr marL="457200" indent="-457200">
              <a:buFont typeface="+mj-lt"/>
              <a:buAutoNum type="arabicPeriod"/>
            </a:pPr>
            <a:r>
              <a:rPr lang="en-IT" sz="2000" dirty="0">
                <a:sym typeface="Wingdings" pitchFamily="2" charset="2"/>
              </a:rPr>
              <a:t>Start QUAX Run as soon as possible (50 MHz scan)</a:t>
            </a:r>
          </a:p>
          <a:p>
            <a:pPr marL="457200" indent="-457200">
              <a:buFont typeface="+mj-lt"/>
              <a:buAutoNum type="arabicPeriod"/>
            </a:pPr>
            <a:r>
              <a:rPr lang="en-IT" sz="2000" dirty="0"/>
              <a:t>Extraction of FINUDA “Clessidra” before summer</a:t>
            </a:r>
          </a:p>
          <a:p>
            <a:pPr marL="457200" indent="-457200">
              <a:buFont typeface="+mj-lt"/>
              <a:buAutoNum type="arabicPeriod"/>
            </a:pPr>
            <a:r>
              <a:rPr lang="en-IT" sz="2000" dirty="0"/>
              <a:t>FLASH Prototype fabrication within summer</a:t>
            </a:r>
          </a:p>
          <a:p>
            <a:pPr marL="457200" indent="-457200">
              <a:buFont typeface="+mj-lt"/>
              <a:buAutoNum type="arabicPeriod"/>
            </a:pPr>
            <a:r>
              <a:rPr lang="en-IT" sz="2000" dirty="0"/>
              <a:t>Quantum sensing experiments within fall</a:t>
            </a:r>
          </a:p>
          <a:p>
            <a:pPr marL="457200" indent="-457200">
              <a:buFont typeface="+mj-lt"/>
              <a:buAutoNum type="arabicPeriod"/>
            </a:pPr>
            <a:r>
              <a:rPr lang="en-IT" sz="2000" dirty="0"/>
              <a:t>FLASH TDR by the end of the year</a:t>
            </a:r>
          </a:p>
          <a:p>
            <a:pPr marL="0" indent="0">
              <a:buNone/>
            </a:pPr>
            <a:r>
              <a:rPr lang="en-IT" sz="2000" dirty="0"/>
              <a:t>Pros:</a:t>
            </a:r>
          </a:p>
          <a:p>
            <a:r>
              <a:rPr lang="en-IT" sz="2000" dirty="0"/>
              <a:t>New Staff positions (Tocci, Dho</a:t>
            </a:r>
            <a:r>
              <a:rPr lang="en-IT" sz="1500" dirty="0"/>
              <a:t>(50% FLASH)</a:t>
            </a:r>
            <a:r>
              <a:rPr lang="en-IT" sz="2000" dirty="0"/>
              <a:t>)</a:t>
            </a:r>
          </a:p>
          <a:p>
            <a:r>
              <a:rPr lang="en-IT" sz="2000" dirty="0"/>
              <a:t>New PostDoc positions (Rettaroli, D’Elia, Nikam)</a:t>
            </a:r>
          </a:p>
          <a:p>
            <a:r>
              <a:rPr lang="en-IT" sz="2000" dirty="0"/>
              <a:t>PhD Student (Santoni )</a:t>
            </a:r>
          </a:p>
          <a:p>
            <a:r>
              <a:rPr lang="en-IT" sz="2000" dirty="0"/>
              <a:t>New Undergrad. students (Spasiano, Doglia)</a:t>
            </a:r>
          </a:p>
          <a:p>
            <a:pPr marL="0" indent="0">
              <a:buNone/>
            </a:pPr>
            <a:r>
              <a:rPr lang="en-IT" sz="2000" dirty="0"/>
              <a:t>Cons:</a:t>
            </a:r>
          </a:p>
          <a:p>
            <a:r>
              <a:rPr lang="en-GB" sz="2000" dirty="0"/>
              <a:t>Too much bureaucracy</a:t>
            </a:r>
          </a:p>
          <a:p>
            <a:r>
              <a:rPr lang="en-GB" sz="2000" dirty="0"/>
              <a:t>Too much “bad” digitalization</a:t>
            </a:r>
          </a:p>
          <a:p>
            <a:pPr marL="0" indent="0">
              <a:buNone/>
            </a:pPr>
            <a:r>
              <a:rPr lang="en-GB" sz="2000" dirty="0">
                <a:sym typeface="Wingdings" pitchFamily="2" charset="2"/>
              </a:rPr>
              <a:t> </a:t>
            </a:r>
            <a:r>
              <a:rPr lang="en-IT" sz="2000" dirty="0"/>
              <a:t>Too many delays (lost 4 months of COLD activity) and higher costs</a:t>
            </a:r>
          </a:p>
          <a:p>
            <a:endParaRPr lang="en-IT" sz="2000" dirty="0"/>
          </a:p>
          <a:p>
            <a:endParaRPr lang="en-IT" sz="2000" dirty="0"/>
          </a:p>
          <a:p>
            <a:endParaRPr lang="en-IT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4D2B14-852E-2108-8E16-D5281B0CDE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8311"/>
          <a:stretch>
            <a:fillRect/>
          </a:stretch>
        </p:blipFill>
        <p:spPr>
          <a:xfrm>
            <a:off x="6838789" y="1928350"/>
            <a:ext cx="3223527" cy="4428000"/>
          </a:xfrm>
          <a:prstGeom prst="rect">
            <a:avLst/>
          </a:prstGeom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588A8-2BC0-1347-BC16-9B9EA73A5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597B92C-E5EF-2E47-A14B-89B3D8BB0C72}" type="slidenum">
              <a:rPr lang="en-IT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IT">
              <a:solidFill>
                <a:srgbClr val="FFFFFF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3E533D-C088-16CC-49A7-DF7A70053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900" y="501650"/>
            <a:ext cx="2278016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97F348-F64D-554D-0ECB-43C468E121E1}"/>
              </a:ext>
            </a:extLst>
          </p:cNvPr>
          <p:cNvSpPr txBox="1"/>
          <p:nvPr/>
        </p:nvSpPr>
        <p:spPr>
          <a:xfrm>
            <a:off x="6838789" y="1103534"/>
            <a:ext cx="39140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/>
              <a:t>RELIC</a:t>
            </a:r>
          </a:p>
          <a:p>
            <a:r>
              <a:rPr lang="en-IT" dirty="0"/>
              <a:t>A new lab class on light dark matter</a:t>
            </a:r>
          </a:p>
          <a:p>
            <a:r>
              <a:rPr lang="en-IT" sz="1000" dirty="0"/>
              <a:t>W</a:t>
            </a:r>
            <a:r>
              <a:rPr lang="en-GB" sz="1000" dirty="0" err="1"/>
              <a:t>i</a:t>
            </a:r>
            <a:r>
              <a:rPr lang="en-IT" sz="1000" dirty="0"/>
              <a:t>th M. V</a:t>
            </a:r>
            <a:r>
              <a:rPr lang="en-GB" sz="1000" dirty="0" err="1"/>
              <a:t>i</a:t>
            </a:r>
            <a:r>
              <a:rPr lang="en-IT" sz="1000" dirty="0"/>
              <a:t>gnati and A. Cruciani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D9A062-B82A-4D6C-7CC9-D6C5B69B6077}"/>
              </a:ext>
            </a:extLst>
          </p:cNvPr>
          <p:cNvCxnSpPr/>
          <p:nvPr/>
        </p:nvCxnSpPr>
        <p:spPr>
          <a:xfrm>
            <a:off x="6094475" y="1185650"/>
            <a:ext cx="0" cy="53532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322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6174622-66ED-251C-0A9B-17F828C3820F}"/>
              </a:ext>
            </a:extLst>
          </p:cNvPr>
          <p:cNvGrpSpPr/>
          <p:nvPr/>
        </p:nvGrpSpPr>
        <p:grpSpPr>
          <a:xfrm>
            <a:off x="4356872" y="643466"/>
            <a:ext cx="3478255" cy="5571067"/>
            <a:chOff x="7801036" y="657369"/>
            <a:chExt cx="3363825" cy="5387786"/>
          </a:xfrm>
        </p:grpSpPr>
        <p:pic>
          <p:nvPicPr>
            <p:cNvPr id="4" name="Picture 3" descr="A purple lightning bolt with rings around it&#10;&#10;AI-generated content may be incorrect.">
              <a:extLst>
                <a:ext uri="{FF2B5EF4-FFF2-40B4-BE49-F238E27FC236}">
                  <a16:creationId xmlns:a16="http://schemas.microsoft.com/office/drawing/2014/main" id="{719BAE59-B9DD-4D8C-2865-CA6BAD809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5069" t="12500" r="25764" b="8750"/>
            <a:stretch>
              <a:fillRect/>
            </a:stretch>
          </p:blipFill>
          <p:spPr>
            <a:xfrm>
              <a:off x="7801036" y="657369"/>
              <a:ext cx="3363825" cy="538778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8F11F2-4AEB-6063-DB76-F1EA011E2D18}"/>
                </a:ext>
              </a:extLst>
            </p:cNvPr>
            <p:cNvSpPr txBox="1"/>
            <p:nvPr/>
          </p:nvSpPr>
          <p:spPr>
            <a:xfrm>
              <a:off x="7948246" y="4771292"/>
              <a:ext cx="1266093" cy="4454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IT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563976-90C0-E72A-638C-4D460317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80388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7C7FB-9EB5-B514-8201-4B0CF1F55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FLASH F</a:t>
            </a:r>
            <a:r>
              <a:rPr lang="en-GB" dirty="0"/>
              <a:t>o</a:t>
            </a:r>
            <a:r>
              <a:rPr lang="en-IT" dirty="0"/>
              <a:t>unding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16206-163F-C566-89D0-EF213624F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5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D6DB68-3F2C-8658-E9A1-906CBF27833C}"/>
              </a:ext>
            </a:extLst>
          </p:cNvPr>
          <p:cNvGrpSpPr>
            <a:grpSpLocks noChangeAspect="1"/>
          </p:cNvGrpSpPr>
          <p:nvPr/>
        </p:nvGrpSpPr>
        <p:grpSpPr>
          <a:xfrm>
            <a:off x="7350519" y="3789340"/>
            <a:ext cx="3829883" cy="2160000"/>
            <a:chOff x="569153" y="1822428"/>
            <a:chExt cx="7881921" cy="4445306"/>
          </a:xfrm>
        </p:grpSpPr>
        <p:pic>
          <p:nvPicPr>
            <p:cNvPr id="10" name="Picture 9" descr="A blue and black logo&#10;&#10;Description automatically generated">
              <a:extLst>
                <a:ext uri="{FF2B5EF4-FFF2-40B4-BE49-F238E27FC236}">
                  <a16:creationId xmlns:a16="http://schemas.microsoft.com/office/drawing/2014/main" id="{143F7426-6992-BD9E-753A-AC57EFF69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9153" y="4251821"/>
              <a:ext cx="1595822" cy="720000"/>
            </a:xfrm>
            <a:prstGeom prst="rect">
              <a:avLst/>
            </a:prstGeom>
          </p:spPr>
        </p:pic>
        <p:pic>
          <p:nvPicPr>
            <p:cNvPr id="11" name="Picture 10" descr="A black background with blue text and a black circle&#10;&#10;Description automatically generated">
              <a:extLst>
                <a:ext uri="{FF2B5EF4-FFF2-40B4-BE49-F238E27FC236}">
                  <a16:creationId xmlns:a16="http://schemas.microsoft.com/office/drawing/2014/main" id="{B047AA81-9199-8438-C4A9-ADBABA8A4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610" y="1930546"/>
              <a:ext cx="1261733" cy="792000"/>
            </a:xfrm>
            <a:prstGeom prst="rect">
              <a:avLst/>
            </a:prstGeom>
          </p:spPr>
        </p:pic>
        <p:pic>
          <p:nvPicPr>
            <p:cNvPr id="12" name="Picture 11" descr="A logo with a child's face&#10;&#10;Description automatically generated">
              <a:extLst>
                <a:ext uri="{FF2B5EF4-FFF2-40B4-BE49-F238E27FC236}">
                  <a16:creationId xmlns:a16="http://schemas.microsoft.com/office/drawing/2014/main" id="{50B36CCE-CF64-D7D4-F42A-0A58BA7BF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610" y="5367734"/>
              <a:ext cx="1358081" cy="756000"/>
            </a:xfrm>
            <a:prstGeom prst="rect">
              <a:avLst/>
            </a:prstGeom>
          </p:spPr>
        </p:pic>
        <p:pic>
          <p:nvPicPr>
            <p:cNvPr id="13" name="Picture 12" descr="A blue and black logo&#10;&#10;Description automatically generated">
              <a:extLst>
                <a:ext uri="{FF2B5EF4-FFF2-40B4-BE49-F238E27FC236}">
                  <a16:creationId xmlns:a16="http://schemas.microsoft.com/office/drawing/2014/main" id="{B30A9212-EBB5-05F6-1057-29A347DB5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96498" y="1822428"/>
              <a:ext cx="1732069" cy="1080000"/>
            </a:xfrm>
            <a:prstGeom prst="rect">
              <a:avLst/>
            </a:prstGeom>
          </p:spPr>
        </p:pic>
        <p:pic>
          <p:nvPicPr>
            <p:cNvPr id="14" name="Picture 13" descr="A blue and white shield with red text&#10;&#10;Description automatically generated">
              <a:extLst>
                <a:ext uri="{FF2B5EF4-FFF2-40B4-BE49-F238E27FC236}">
                  <a16:creationId xmlns:a16="http://schemas.microsoft.com/office/drawing/2014/main" id="{BBC8BEE3-32EF-AAFF-8002-AF36487A4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8463" y="3037183"/>
              <a:ext cx="728026" cy="900000"/>
            </a:xfrm>
            <a:prstGeom prst="rect">
              <a:avLst/>
            </a:prstGeom>
          </p:spPr>
        </p:pic>
        <p:pic>
          <p:nvPicPr>
            <p:cNvPr id="15" name="Picture 14" descr="A blue circle with white text&#10;&#10;Description automatically generated">
              <a:extLst>
                <a:ext uri="{FF2B5EF4-FFF2-40B4-BE49-F238E27FC236}">
                  <a16:creationId xmlns:a16="http://schemas.microsoft.com/office/drawing/2014/main" id="{0B275165-1816-AA0B-EF35-0E264CEB7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55743" y="1931406"/>
              <a:ext cx="864000" cy="864000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41939BE9-0186-DE30-FC6F-136AF76C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7084" t="21887" r="13542" b="15613"/>
            <a:stretch/>
          </p:blipFill>
          <p:spPr>
            <a:xfrm>
              <a:off x="4228567" y="2916402"/>
              <a:ext cx="2544417" cy="1440000"/>
            </a:xfrm>
            <a:prstGeom prst="rect">
              <a:avLst/>
            </a:prstGeom>
          </p:spPr>
        </p:pic>
        <p:pic>
          <p:nvPicPr>
            <p:cNvPr id="17" name="Picture 16" descr="A blue and white logo&#10;&#10;Description automatically generated">
              <a:extLst>
                <a:ext uri="{FF2B5EF4-FFF2-40B4-BE49-F238E27FC236}">
                  <a16:creationId xmlns:a16="http://schemas.microsoft.com/office/drawing/2014/main" id="{7DD78800-6B8C-9B51-9751-3ED568056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03095" y="5187734"/>
              <a:ext cx="1080000" cy="1080000"/>
            </a:xfrm>
            <a:prstGeom prst="rect">
              <a:avLst/>
            </a:prstGeom>
          </p:spPr>
        </p:pic>
        <p:pic>
          <p:nvPicPr>
            <p:cNvPr id="18" name="Picture 17" descr="A blue and yellow sign with white text&#10;&#10;Description automatically generated">
              <a:extLst>
                <a:ext uri="{FF2B5EF4-FFF2-40B4-BE49-F238E27FC236}">
                  <a16:creationId xmlns:a16="http://schemas.microsoft.com/office/drawing/2014/main" id="{0F066517-D00B-D98B-33C0-EA950759C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78411" y="5367734"/>
              <a:ext cx="1400000" cy="900000"/>
            </a:xfrm>
            <a:prstGeom prst="rect">
              <a:avLst/>
            </a:prstGeom>
          </p:spPr>
        </p:pic>
        <p:pic>
          <p:nvPicPr>
            <p:cNvPr id="19" name="Picture 18" descr="A logo on a blue background&#10;&#10;Description automatically generated">
              <a:extLst>
                <a:ext uri="{FF2B5EF4-FFF2-40B4-BE49-F238E27FC236}">
                  <a16:creationId xmlns:a16="http://schemas.microsoft.com/office/drawing/2014/main" id="{3672FFE8-B3D8-0B4A-D7B5-D9469A77E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93095" y="4071821"/>
              <a:ext cx="900000" cy="900000"/>
            </a:xfrm>
            <a:prstGeom prst="rect">
              <a:avLst/>
            </a:prstGeom>
          </p:spPr>
        </p:pic>
        <p:pic>
          <p:nvPicPr>
            <p:cNvPr id="20" name="Picture 19" descr="A logo for a university&#10;&#10;Description automatically generated">
              <a:extLst>
                <a:ext uri="{FF2B5EF4-FFF2-40B4-BE49-F238E27FC236}">
                  <a16:creationId xmlns:a16="http://schemas.microsoft.com/office/drawing/2014/main" id="{1BA58F6D-412D-7D53-2B30-B3619F69F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28381" b="27570"/>
            <a:stretch/>
          </p:blipFill>
          <p:spPr>
            <a:xfrm>
              <a:off x="2496498" y="2999415"/>
              <a:ext cx="2177737" cy="720000"/>
            </a:xfrm>
            <a:prstGeom prst="rect">
              <a:avLst/>
            </a:prstGeom>
          </p:spPr>
        </p:pic>
        <p:pic>
          <p:nvPicPr>
            <p:cNvPr id="21" name="Picture 20" descr="A green and black logo&#10;&#10;Description automatically generated">
              <a:extLst>
                <a:ext uri="{FF2B5EF4-FFF2-40B4-BE49-F238E27FC236}">
                  <a16:creationId xmlns:a16="http://schemas.microsoft.com/office/drawing/2014/main" id="{CE582C0E-E848-4442-EFF5-369FB6E39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878411" y="4520068"/>
              <a:ext cx="1418664" cy="684000"/>
            </a:xfrm>
            <a:prstGeom prst="rect">
              <a:avLst/>
            </a:prstGeom>
          </p:spPr>
        </p:pic>
        <p:pic>
          <p:nvPicPr>
            <p:cNvPr id="22" name="Picture 21" descr="A close-up of a sign&#10;&#10;Description automatically generated">
              <a:extLst>
                <a:ext uri="{FF2B5EF4-FFF2-40B4-BE49-F238E27FC236}">
                  <a16:creationId xmlns:a16="http://schemas.microsoft.com/office/drawing/2014/main" id="{1B132ADE-8017-6EBA-2617-504331AE2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204674" y="1974645"/>
              <a:ext cx="2246400" cy="648000"/>
            </a:xfrm>
            <a:prstGeom prst="rect">
              <a:avLst/>
            </a:prstGeom>
          </p:spPr>
        </p:pic>
        <p:pic>
          <p:nvPicPr>
            <p:cNvPr id="23" name="Picture 2" descr="UNISA | Home">
              <a:extLst>
                <a:ext uri="{FF2B5EF4-FFF2-40B4-BE49-F238E27FC236}">
                  <a16:creationId xmlns:a16="http://schemas.microsoft.com/office/drawing/2014/main" id="{112AABF5-D8CA-31EA-D685-B48AB866FB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6531" y="285718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EN / Bilkent University – Bilkent University Emblem">
              <a:extLst>
                <a:ext uri="{FF2B5EF4-FFF2-40B4-BE49-F238E27FC236}">
                  <a16:creationId xmlns:a16="http://schemas.microsoft.com/office/drawing/2014/main" id="{0D669CCA-857D-7A39-7F4E-C71CD5E3EB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6531" y="423094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2B89B12-26B5-2EA1-5BA4-8479BD9CD7B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0364" y="1989340"/>
            <a:ext cx="6498053" cy="396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4423D81-2182-B486-BCD9-81AD09BED2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05145" y="1618331"/>
            <a:ext cx="4920633" cy="176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5FDD85-A167-ACC9-FE76-D2702A2D3609}"/>
              </a:ext>
            </a:extLst>
          </p:cNvPr>
          <p:cNvSpPr txBox="1"/>
          <p:nvPr/>
        </p:nvSpPr>
        <p:spPr>
          <a:xfrm>
            <a:off x="838200" y="132594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The FLASH founding meeting will be held in July to formalize the collaboration.</a:t>
            </a:r>
            <a:endParaRPr lang="en-IT" sz="1600" dirty="0"/>
          </a:p>
        </p:txBody>
      </p:sp>
    </p:spTree>
    <p:extLst>
      <p:ext uri="{BB962C8B-B14F-4D97-AF65-F5344CB8AC3E}">
        <p14:creationId xmlns:p14="http://schemas.microsoft.com/office/powerpoint/2010/main" val="1662496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4589843-C88E-320F-67DA-CD92F3DE1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WP1 Physics Reach 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(L. </a:t>
            </a:r>
            <a:r>
              <a:rPr lang="en-US" sz="1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Visinelli</a:t>
            </a:r>
            <a: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and F. Mescia)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ECCF808-D944-BDA0-E368-D7302DE2E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8542" y="909081"/>
            <a:ext cx="3385379" cy="507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D8CBDB-0259-65B7-4F2A-72ABB2EA4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9378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597B92C-E5EF-2E47-A14B-89B3D8BB0C72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sz="110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982489-CFB1-09C5-4059-2DE6B0D08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12" y="3825032"/>
            <a:ext cx="2434124" cy="172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D3F8BF-E6EF-9D54-ADB6-0514CB55F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003501" y="3170101"/>
            <a:ext cx="2137862" cy="302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14A50E-2630-C4AA-62FF-D328F0D7F891}"/>
              </a:ext>
            </a:extLst>
          </p:cNvPr>
          <p:cNvSpPr txBox="1"/>
          <p:nvPr/>
        </p:nvSpPr>
        <p:spPr>
          <a:xfrm>
            <a:off x="457200" y="2244617"/>
            <a:ext cx="698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“Cross correlation”</a:t>
            </a:r>
          </a:p>
          <a:p>
            <a:pPr algn="ctr"/>
            <a:r>
              <a:rPr lang="en-IT" sz="1600" dirty="0"/>
              <a:t>What do we gain if we correlate “axion” signals measured at the same frequency  with NMR and cavity experiments </a:t>
            </a:r>
            <a:r>
              <a:rPr lang="en-GB" sz="1600" dirty="0"/>
              <a:t>within one De Broglie wavelength (10Km)? (Sreemanti Chakraborti)</a:t>
            </a:r>
            <a:endParaRPr lang="en-IT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8B03F4-00E8-4C31-BD8D-DCD2B0CAE7B2}"/>
              </a:ext>
            </a:extLst>
          </p:cNvPr>
          <p:cNvSpPr txBox="1"/>
          <p:nvPr/>
        </p:nvSpPr>
        <p:spPr>
          <a:xfrm>
            <a:off x="343213" y="5980812"/>
            <a:ext cx="7241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dirty="0"/>
              <a:t>NMR axion experiment: Deniz Aybas (Bilkent University); R&amp;D in Uni Camerino cryostat at 1.5K in a 12T magnet (J. Rezvani).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0F1D96-7EF7-F404-CEB9-4EAF44414F6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251" r="21196" b="6810"/>
          <a:stretch>
            <a:fillRect/>
          </a:stretch>
        </p:blipFill>
        <p:spPr>
          <a:xfrm>
            <a:off x="3166862" y="3627032"/>
            <a:ext cx="1262784" cy="21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92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D125B65-6B7E-4558-FD01-744FE7CF3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116" y="3429000"/>
            <a:ext cx="4234973" cy="205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BC363-0B79-CDD2-20FF-99515408F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10" y="86962"/>
            <a:ext cx="10515600" cy="1325563"/>
          </a:xfrm>
        </p:spPr>
        <p:txBody>
          <a:bodyPr/>
          <a:lstStyle/>
          <a:p>
            <a:r>
              <a:rPr lang="en-IT" dirty="0"/>
              <a:t>Physics R</a:t>
            </a:r>
            <a:r>
              <a:rPr lang="en-GB" dirty="0"/>
              <a:t>e</a:t>
            </a:r>
            <a:r>
              <a:rPr lang="en-IT" dirty="0"/>
              <a:t>ach for FLASH TDR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3B555C-E54E-E73F-63ED-EFBB54948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9018" y="1623423"/>
            <a:ext cx="3678395" cy="252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161DD3-D9D7-E088-18EB-E413CA69D6A8}"/>
              </a:ext>
            </a:extLst>
          </p:cNvPr>
          <p:cNvSpPr txBox="1"/>
          <p:nvPr/>
        </p:nvSpPr>
        <p:spPr>
          <a:xfrm>
            <a:off x="4217413" y="1786812"/>
            <a:ext cx="2652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Axion, Dark Photons, HFGW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A47DE6-3983-C8B7-F3D9-A7C0F0CEAA1A}"/>
              </a:ext>
            </a:extLst>
          </p:cNvPr>
          <p:cNvSpPr txBox="1"/>
          <p:nvPr/>
        </p:nvSpPr>
        <p:spPr>
          <a:xfrm>
            <a:off x="4217413" y="2221354"/>
            <a:ext cx="764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HFGW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CAD49D-F84B-98ED-F0E1-51ACBD5FE087}"/>
              </a:ext>
            </a:extLst>
          </p:cNvPr>
          <p:cNvSpPr txBox="1"/>
          <p:nvPr/>
        </p:nvSpPr>
        <p:spPr>
          <a:xfrm>
            <a:off x="4200724" y="2906245"/>
            <a:ext cx="764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HFGW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2E2ED1-5536-BA66-2789-6A85F7A7B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2116" y="1222697"/>
            <a:ext cx="4074350" cy="198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EEFC4E-F9B9-0BC0-3462-26E28A9EDA10}"/>
              </a:ext>
            </a:extLst>
          </p:cNvPr>
          <p:cNvSpPr txBox="1"/>
          <p:nvPr/>
        </p:nvSpPr>
        <p:spPr>
          <a:xfrm>
            <a:off x="11023347" y="2448560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TM010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A03AA3-DDBA-E71A-1B9F-0B951D829EAB}"/>
              </a:ext>
            </a:extLst>
          </p:cNvPr>
          <p:cNvSpPr txBox="1"/>
          <p:nvPr/>
        </p:nvSpPr>
        <p:spPr>
          <a:xfrm>
            <a:off x="4200724" y="2648438"/>
            <a:ext cx="24024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600" dirty="0"/>
              <a:t>Axion, Dark Photons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5E86BB-B619-6E91-DD7A-82BC7098A243}"/>
              </a:ext>
            </a:extLst>
          </p:cNvPr>
          <p:cNvSpPr txBox="1"/>
          <p:nvPr/>
        </p:nvSpPr>
        <p:spPr>
          <a:xfrm>
            <a:off x="9963698" y="5587355"/>
            <a:ext cx="2161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Credit Younggeun Kim (Mainz)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765D45-1DF3-E902-9A63-2B86ECFFB6DC}"/>
              </a:ext>
            </a:extLst>
          </p:cNvPr>
          <p:cNvSpPr txBox="1"/>
          <p:nvPr/>
        </p:nvSpPr>
        <p:spPr>
          <a:xfrm>
            <a:off x="539017" y="6154321"/>
            <a:ext cx="32045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Credit Adrián Muñoz </a:t>
            </a:r>
            <a:r>
              <a:rPr lang="en-GB" sz="1200" dirty="0" err="1"/>
              <a:t>Urán</a:t>
            </a:r>
            <a:r>
              <a:rPr lang="en-GB" sz="1200" dirty="0"/>
              <a:t> (UPCT Cartagena)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B34293-D67F-2D41-1075-962A75AF1AFD}"/>
              </a:ext>
            </a:extLst>
          </p:cNvPr>
          <p:cNvSpPr txBox="1"/>
          <p:nvPr/>
        </p:nvSpPr>
        <p:spPr>
          <a:xfrm>
            <a:off x="6305809" y="4913210"/>
            <a:ext cx="764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HFGW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01A55A-2921-7FBE-B033-3E3615107BB4}"/>
              </a:ext>
            </a:extLst>
          </p:cNvPr>
          <p:cNvSpPr txBox="1"/>
          <p:nvPr/>
        </p:nvSpPr>
        <p:spPr>
          <a:xfrm>
            <a:off x="6305809" y="5142057"/>
            <a:ext cx="15123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Chameleons, </a:t>
            </a:r>
          </a:p>
          <a:p>
            <a:r>
              <a:rPr lang="en-IT" sz="1600" dirty="0"/>
              <a:t>HFGW, Scalars</a:t>
            </a:r>
          </a:p>
        </p:txBody>
      </p:sp>
      <p:pic>
        <p:nvPicPr>
          <p:cNvPr id="15" name="Content Placeholder 9">
            <a:extLst>
              <a:ext uri="{FF2B5EF4-FFF2-40B4-BE49-F238E27FC236}">
                <a16:creationId xmlns:a16="http://schemas.microsoft.com/office/drawing/2014/main" id="{7ACF23D1-87FC-5AD1-FA6C-17C6801DD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018" y="4354321"/>
            <a:ext cx="5843479" cy="180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74BAF59-EE8A-E47E-1677-91F7305030C8}"/>
              </a:ext>
            </a:extLst>
          </p:cNvPr>
          <p:cNvSpPr txBox="1"/>
          <p:nvPr/>
        </p:nvSpPr>
        <p:spPr>
          <a:xfrm>
            <a:off x="6305809" y="4664513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Scalars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B55587-4D6D-61D3-504C-E3B95B407C7E}"/>
              </a:ext>
            </a:extLst>
          </p:cNvPr>
          <p:cNvSpPr txBox="1"/>
          <p:nvPr/>
        </p:nvSpPr>
        <p:spPr>
          <a:xfrm>
            <a:off x="11077849" y="4711058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TE011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69DD7B-BBB0-A0E0-A1EF-EBFB2D9C855D}"/>
              </a:ext>
            </a:extLst>
          </p:cNvPr>
          <p:cNvSpPr txBox="1"/>
          <p:nvPr/>
        </p:nvSpPr>
        <p:spPr>
          <a:xfrm>
            <a:off x="539018" y="1049668"/>
            <a:ext cx="77062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For the TDR writing, we are simulating the cavity modes with the new geometry and recalculating the couplings.</a:t>
            </a:r>
            <a:endParaRPr lang="en-IT" sz="1600" dirty="0"/>
          </a:p>
        </p:txBody>
      </p:sp>
    </p:spTree>
    <p:extLst>
      <p:ext uri="{BB962C8B-B14F-4D97-AF65-F5344CB8AC3E}">
        <p14:creationId xmlns:p14="http://schemas.microsoft.com/office/powerpoint/2010/main" val="3577195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585B0A-C0A6-FE03-0BBD-FB04054F8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11" descr="A diagram of a machine&#10;&#10;AI-generated content may be incorrect.">
            <a:extLst>
              <a:ext uri="{FF2B5EF4-FFF2-40B4-BE49-F238E27FC236}">
                <a16:creationId xmlns:a16="http://schemas.microsoft.com/office/drawing/2014/main" id="{5B882D61-51EB-E83A-BFB7-090E51C3AB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8" r="-2" b="-2"/>
          <a:stretch>
            <a:fillRect/>
          </a:stretch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17A1D14-4328-F71F-E32A-F9BF34777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US" sz="4000" dirty="0"/>
              <a:t>WP2 Cryogenic Design </a:t>
            </a:r>
            <a:br>
              <a:rPr lang="en-US" sz="4000" dirty="0"/>
            </a:br>
            <a:r>
              <a:rPr lang="en-US" sz="1600" dirty="0"/>
              <a:t>(C. Ligi) </a:t>
            </a:r>
            <a:endParaRPr lang="en-GB" sz="1600" i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D076C8-21B3-07A1-7CFB-C27669FE7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1800" dirty="0"/>
              <a:t>Definition of the RF </a:t>
            </a:r>
            <a:r>
              <a:rPr lang="it-IT" sz="1800" dirty="0" err="1"/>
              <a:t>cavity</a:t>
            </a:r>
            <a:r>
              <a:rPr lang="it-IT" sz="1800" dirty="0"/>
              <a:t> </a:t>
            </a:r>
            <a:r>
              <a:rPr lang="it-IT" sz="1800" dirty="0" err="1"/>
              <a:t>cryostat</a:t>
            </a:r>
            <a:r>
              <a:rPr lang="it-IT" sz="1800" dirty="0"/>
              <a:t> general layout </a:t>
            </a:r>
            <a:r>
              <a:rPr lang="it-IT" sz="1800" dirty="0" err="1"/>
              <a:t>details</a:t>
            </a:r>
            <a:endParaRPr lang="it-IT" sz="1800" dirty="0"/>
          </a:p>
          <a:p>
            <a:r>
              <a:rPr lang="it-IT" sz="1800" dirty="0" err="1"/>
              <a:t>Cryostat</a:t>
            </a:r>
            <a:r>
              <a:rPr lang="it-IT" sz="1800" dirty="0"/>
              <a:t> </a:t>
            </a:r>
            <a:r>
              <a:rPr lang="it-IT" sz="1800" dirty="0" err="1"/>
              <a:t>cryo</a:t>
            </a:r>
            <a:r>
              <a:rPr lang="it-IT" sz="1800" dirty="0"/>
              <a:t>/</a:t>
            </a:r>
            <a:r>
              <a:rPr lang="it-IT" sz="1800" dirty="0" err="1"/>
              <a:t>mechanical</a:t>
            </a:r>
            <a:r>
              <a:rPr lang="it-IT" sz="1800" dirty="0"/>
              <a:t> design of </a:t>
            </a:r>
          </a:p>
          <a:p>
            <a:pPr lvl="1"/>
            <a:r>
              <a:rPr lang="it-IT" sz="1800" dirty="0"/>
              <a:t>RF </a:t>
            </a:r>
            <a:r>
              <a:rPr lang="it-IT" sz="1800" dirty="0" err="1"/>
              <a:t>cavity</a:t>
            </a:r>
            <a:endParaRPr lang="it-IT" sz="1800" dirty="0"/>
          </a:p>
          <a:p>
            <a:pPr lvl="1"/>
            <a:r>
              <a:rPr lang="it-IT" sz="1800" dirty="0"/>
              <a:t>vacuum </a:t>
            </a:r>
            <a:r>
              <a:rPr lang="it-IT" sz="1800" dirty="0" err="1"/>
              <a:t>shield</a:t>
            </a:r>
            <a:endParaRPr lang="it-IT" sz="1800" dirty="0"/>
          </a:p>
          <a:p>
            <a:pPr lvl="1"/>
            <a:r>
              <a:rPr lang="it-IT" sz="1800" dirty="0"/>
              <a:t>70 K </a:t>
            </a:r>
            <a:r>
              <a:rPr lang="it-IT" sz="1800" dirty="0" err="1"/>
              <a:t>radiation</a:t>
            </a:r>
            <a:r>
              <a:rPr lang="it-IT" sz="1800" dirty="0"/>
              <a:t> </a:t>
            </a:r>
            <a:r>
              <a:rPr lang="it-IT" sz="1800" dirty="0" err="1"/>
              <a:t>shield</a:t>
            </a:r>
            <a:endParaRPr lang="it-IT" sz="1800" dirty="0">
              <a:cs typeface="Calibri"/>
            </a:endParaRPr>
          </a:p>
          <a:p>
            <a:r>
              <a:rPr lang="it-IT" sz="1800" dirty="0" err="1"/>
              <a:t>Cryogenic</a:t>
            </a:r>
            <a:r>
              <a:rPr lang="it-IT" sz="1800" dirty="0"/>
              <a:t> </a:t>
            </a:r>
            <a:r>
              <a:rPr lang="it-IT" sz="1800" dirty="0" err="1"/>
              <a:t>turret</a:t>
            </a:r>
            <a:r>
              <a:rPr lang="it-IT" sz="1800" dirty="0"/>
              <a:t> </a:t>
            </a:r>
            <a:r>
              <a:rPr lang="it-IT" sz="1800" dirty="0" err="1"/>
              <a:t>cryo</a:t>
            </a:r>
            <a:r>
              <a:rPr lang="it-IT" sz="1800" dirty="0"/>
              <a:t>/</a:t>
            </a:r>
            <a:r>
              <a:rPr lang="it-IT" sz="1800" dirty="0" err="1"/>
              <a:t>mechanical</a:t>
            </a:r>
            <a:r>
              <a:rPr lang="it-IT" sz="1800" dirty="0"/>
              <a:t> design</a:t>
            </a:r>
            <a:endParaRPr lang="it-IT" sz="1800" dirty="0">
              <a:cs typeface="Calibri"/>
            </a:endParaRPr>
          </a:p>
          <a:p>
            <a:r>
              <a:rPr lang="it-IT" sz="1800" dirty="0" err="1"/>
              <a:t>Cryogenic</a:t>
            </a:r>
            <a:r>
              <a:rPr lang="it-IT" sz="1800" dirty="0"/>
              <a:t> transfer lines design</a:t>
            </a:r>
          </a:p>
          <a:p>
            <a:r>
              <a:rPr lang="it-IT" sz="1800" dirty="0"/>
              <a:t>4K </a:t>
            </a:r>
            <a:r>
              <a:rPr lang="it-IT" sz="1800" dirty="0" err="1"/>
              <a:t>cryostat</a:t>
            </a:r>
            <a:r>
              <a:rPr lang="it-IT" sz="1800" dirty="0"/>
              <a:t> for the </a:t>
            </a:r>
            <a:r>
              <a:rPr lang="it-IT" sz="1800" dirty="0" err="1"/>
              <a:t>prototype</a:t>
            </a:r>
            <a:endParaRPr lang="it-IT" sz="18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B86BC-4674-4CFF-F58D-1F93FA184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8</a:t>
            </a:fld>
            <a:endParaRPr lang="en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C89F9C-2D23-C76F-E73C-5D8787B4459A}"/>
              </a:ext>
            </a:extLst>
          </p:cNvPr>
          <p:cNvSpPr txBox="1"/>
          <p:nvPr/>
        </p:nvSpPr>
        <p:spPr>
          <a:xfrm>
            <a:off x="304801" y="6240078"/>
            <a:ext cx="1441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Credit C. Capoccia</a:t>
            </a:r>
          </a:p>
        </p:txBody>
      </p:sp>
    </p:spTree>
    <p:extLst>
      <p:ext uri="{BB962C8B-B14F-4D97-AF65-F5344CB8AC3E}">
        <p14:creationId xmlns:p14="http://schemas.microsoft.com/office/powerpoint/2010/main" val="2462869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64A89-43E3-C447-4339-74D64C1A4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C6B74-1129-4F60-0EC7-C8EDCBDB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P&amp;ID for the FLASH Plant</a:t>
            </a:r>
            <a:endParaRPr lang="en-GB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F64CC6B-C619-53D5-8D50-D0E4C373D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3" y="1202313"/>
            <a:ext cx="10542533" cy="5315839"/>
          </a:xfrm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BCC03EE6-7001-CC57-9D38-A09CDF800A99}"/>
              </a:ext>
            </a:extLst>
          </p:cNvPr>
          <p:cNvSpPr txBox="1">
            <a:spLocks/>
          </p:cNvSpPr>
          <p:nvPr/>
        </p:nvSpPr>
        <p:spPr>
          <a:xfrm>
            <a:off x="348263" y="3246776"/>
            <a:ext cx="3026168" cy="2408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ea typeface="Annai MN" pitchFamily="2" charset="77"/>
                <a:cs typeface="Annai MN" pitchFamily="2" charset="77"/>
              </a:rPr>
              <a:t>Update of the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ea typeface="Annai MN" pitchFamily="2" charset="77"/>
                <a:cs typeface="Annai MN" pitchFamily="2" charset="77"/>
              </a:rPr>
              <a:t>existing </a:t>
            </a:r>
            <a:r>
              <a:rPr lang="en-GB" sz="1800" dirty="0" err="1">
                <a:ea typeface="Annai MN" pitchFamily="2" charset="77"/>
                <a:cs typeface="Annai MN" pitchFamily="2" charset="77"/>
              </a:rPr>
              <a:t>cryoplant</a:t>
            </a:r>
            <a:r>
              <a:rPr lang="en-GB" sz="1800" dirty="0">
                <a:ea typeface="Annai MN" pitchFamily="2" charset="77"/>
                <a:cs typeface="Annai MN" pitchFamily="2" charset="77"/>
              </a:rPr>
              <a:t> and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ea typeface="Annai MN" pitchFamily="2" charset="77"/>
                <a:cs typeface="Annai MN" pitchFamily="2" charset="77"/>
              </a:rPr>
              <a:t>Integration of the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ea typeface="Annai MN" pitchFamily="2" charset="77"/>
                <a:cs typeface="Annai MN" pitchFamily="2" charset="77"/>
              </a:rPr>
              <a:t>proposed FLASH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ea typeface="Annai MN" pitchFamily="2" charset="77"/>
                <a:cs typeface="Annai MN" pitchFamily="2" charset="77"/>
              </a:rPr>
              <a:t>cryo-turret in a digital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dirty="0">
                <a:ea typeface="Annai MN" pitchFamily="2" charset="77"/>
                <a:cs typeface="Annai MN" pitchFamily="2" charset="77"/>
              </a:rPr>
              <a:t>P&amp;ID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30CA19-EE99-2230-1CCF-AA9343CF9301}"/>
              </a:ext>
            </a:extLst>
          </p:cNvPr>
          <p:cNvSpPr txBox="1"/>
          <p:nvPr/>
        </p:nvSpPr>
        <p:spPr>
          <a:xfrm>
            <a:off x="155944" y="6348875"/>
            <a:ext cx="1705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Credit C. Ligi, R. Nikam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3F7FA7-E37D-34EF-3E7E-0E95FE6B3A01}"/>
              </a:ext>
            </a:extLst>
          </p:cNvPr>
          <p:cNvSpPr txBox="1"/>
          <p:nvPr/>
        </p:nvSpPr>
        <p:spPr>
          <a:xfrm>
            <a:off x="4664135" y="3467887"/>
            <a:ext cx="1965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DAFNE Cryo plant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9BFA91-C7C8-E436-B55C-E7DEB6FF7486}"/>
              </a:ext>
            </a:extLst>
          </p:cNvPr>
          <p:cNvSpPr txBox="1"/>
          <p:nvPr/>
        </p:nvSpPr>
        <p:spPr>
          <a:xfrm>
            <a:off x="8112412" y="1842727"/>
            <a:ext cx="1125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Valve Box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735115-C3CB-771C-B8BB-355718028C5C}"/>
              </a:ext>
            </a:extLst>
          </p:cNvPr>
          <p:cNvSpPr txBox="1"/>
          <p:nvPr/>
        </p:nvSpPr>
        <p:spPr>
          <a:xfrm>
            <a:off x="9844397" y="2027393"/>
            <a:ext cx="854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FLASH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739C02-6207-3B42-2353-DE6DBA9EE11F}"/>
              </a:ext>
            </a:extLst>
          </p:cNvPr>
          <p:cNvSpPr txBox="1"/>
          <p:nvPr/>
        </p:nvSpPr>
        <p:spPr>
          <a:xfrm>
            <a:off x="9588380" y="5979543"/>
            <a:ext cx="1765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FINUDA Magnet</a:t>
            </a:r>
          </a:p>
        </p:txBody>
      </p:sp>
    </p:spTree>
    <p:extLst>
      <p:ext uri="{BB962C8B-B14F-4D97-AF65-F5344CB8AC3E}">
        <p14:creationId xmlns:p14="http://schemas.microsoft.com/office/powerpoint/2010/main" val="1673845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1696</TotalTime>
  <Words>1821</Words>
  <Application>Microsoft Macintosh PowerPoint</Application>
  <PresentationFormat>Widescreen</PresentationFormat>
  <Paragraphs>317</Paragraphs>
  <Slides>35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Meiryo</vt:lpstr>
      <vt:lpstr>Annai MN</vt:lpstr>
      <vt:lpstr>Aptos</vt:lpstr>
      <vt:lpstr>Aptos Display</vt:lpstr>
      <vt:lpstr>Arial</vt:lpstr>
      <vt:lpstr>Calibri</vt:lpstr>
      <vt:lpstr>Cambria Math</vt:lpstr>
      <vt:lpstr>Wingdings</vt:lpstr>
      <vt:lpstr>Office Theme</vt:lpstr>
      <vt:lpstr>GravNet</vt:lpstr>
      <vt:lpstr>GravNet A Global Network for the Search of High Frequency Gravitational Waves</vt:lpstr>
      <vt:lpstr>GravNet CDR - available on arXiv</vt:lpstr>
      <vt:lpstr>PowerPoint Presentation</vt:lpstr>
      <vt:lpstr>FLASH Founding Meeting</vt:lpstr>
      <vt:lpstr>WP1 Physics Reach  (L. Visinelli and F. Mescia)</vt:lpstr>
      <vt:lpstr>Physics Reach for FLASH TDR</vt:lpstr>
      <vt:lpstr>WP2 Cryogenic Design  (C. Ligi) </vt:lpstr>
      <vt:lpstr>P&amp;ID for the FLASH Plant</vt:lpstr>
      <vt:lpstr>PFD for the FLASH Turret</vt:lpstr>
      <vt:lpstr>New Magnet Cryogenics Control System</vt:lpstr>
      <vt:lpstr>FLASH Cryogenic Plant - Infrastructure Status and Open Items</vt:lpstr>
      <vt:lpstr>4K Cryostat for the Cavity Prototype</vt:lpstr>
      <vt:lpstr>WP3: RF Cavity (S. Tocci and A. Diaz) </vt:lpstr>
      <vt:lpstr>Status of Cavity Prototype</vt:lpstr>
      <vt:lpstr>Measurement of Friction in the FLASH Tuning System</vt:lpstr>
      <vt:lpstr>Measurement of Friction in the FLASH Tuning System</vt:lpstr>
      <vt:lpstr>Measurement of Friction in the FLASH Tuning System</vt:lpstr>
      <vt:lpstr>Impact of Friction on Torsional Deformations</vt:lpstr>
      <vt:lpstr>WP4: Signal Amplification and Acquisition (P. Falferi and G. Lamanna) </vt:lpstr>
      <vt:lpstr>  RF Interference Survey of the DAFNE/FLASH Hall </vt:lpstr>
      <vt:lpstr>Readout Electronics Scheme </vt:lpstr>
      <vt:lpstr>PowerPoint Presentation</vt:lpstr>
      <vt:lpstr>WP6: FINUDA Decommissioning and FLASH Commissioning (S. Gazzana)</vt:lpstr>
      <vt:lpstr>Refurbishment of Extraction Tools</vt:lpstr>
      <vt:lpstr>Refurbishment of Extraction Tools</vt:lpstr>
      <vt:lpstr>Work is underway to complete the “Clessidra” extraction by summer.</vt:lpstr>
      <vt:lpstr>Safety Analysis</vt:lpstr>
      <vt:lpstr>PowerPoint Presentation</vt:lpstr>
      <vt:lpstr>QUAX@LNF</vt:lpstr>
      <vt:lpstr>Successful test of TWPA with B=8.5T </vt:lpstr>
      <vt:lpstr>PowerPoint Presentation</vt:lpstr>
      <vt:lpstr>COLD Lab Expansion Completed</vt:lpstr>
      <vt:lpstr>New BlueFors Dilution Refrigerator in Operation</vt:lpstr>
      <vt:lpstr>In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Claudio Gatti</dc:creator>
  <cp:lastModifiedBy>Claudio Gatti</cp:lastModifiedBy>
  <cp:revision>792</cp:revision>
  <dcterms:created xsi:type="dcterms:W3CDTF">2025-11-07T05:42:57Z</dcterms:created>
  <dcterms:modified xsi:type="dcterms:W3CDTF">2026-05-05T10:42:11Z</dcterms:modified>
</cp:coreProperties>
</file>