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82" r:id="rId3"/>
    <p:sldId id="303" r:id="rId4"/>
    <p:sldId id="294" r:id="rId5"/>
    <p:sldId id="304" r:id="rId6"/>
    <p:sldId id="295" r:id="rId7"/>
    <p:sldId id="274" r:id="rId8"/>
    <p:sldId id="275" r:id="rId9"/>
    <p:sldId id="296" r:id="rId10"/>
    <p:sldId id="302" r:id="rId11"/>
    <p:sldId id="293" r:id="rId12"/>
    <p:sldId id="297" r:id="rId13"/>
    <p:sldId id="298" r:id="rId14"/>
    <p:sldId id="300" r:id="rId15"/>
    <p:sldId id="299" r:id="rId16"/>
    <p:sldId id="30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D6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174D95-4B6E-4C43-B53D-604899FB2B40}" v="3" dt="2025-12-18T11:12:12.3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06" autoAdjust="0"/>
    <p:restoredTop sz="94660"/>
  </p:normalViewPr>
  <p:slideViewPr>
    <p:cSldViewPr snapToGrid="0">
      <p:cViewPr>
        <p:scale>
          <a:sx n="75" d="100"/>
          <a:sy n="75" d="100"/>
        </p:scale>
        <p:origin x="104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24E6CEF4-4939-52A7-87B1-FC5A9DA2B9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FD96416-DF8E-7CA1-D2D7-09FD87C0BA1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C671A8-A41C-4A31-8876-A8078792E464}" type="datetimeFigureOut">
              <a:rPr lang="en-GB" smtClean="0"/>
              <a:t>04/05/2026</a:t>
            </a:fld>
            <a:endParaRPr lang="en-GB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FBDA15A-995E-005A-A465-36994BBEE46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Source: https://www.bnl.gov/eic/ ; Abdul Khalek, R., et al. “Science Requirements and Detector Concepts for the Electron-Ion Collider.” Nuclear Physics A, vol. 1026, Oct. 2022, p. 122447. Crossref, https://doi.org/10.1016/j.nuclphysa.2022.122447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B2D6B58-5BF2-C34B-02EE-F904F67EE32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C6B0AE-F4E6-4F7F-8300-6B00A7A4B6E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0933426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89994B-96F1-4981-8C38-774DEAB291A3}" type="datetimeFigureOut">
              <a:rPr lang="en-GB" smtClean="0"/>
              <a:t>04/05/2026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Source: https://www.bnl.gov/eic/ ; Abdul Khalek, R., et al. “Science Requirements and Detector Concepts for the Electron-Ion Collider.” Nuclear Physics A, vol. 1026, Oct. 2022, p. 122447. Crossref, https://doi.org/10.1016/j.nuclphysa.2022.122447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1C08CC-6358-4528-BA42-8591347CDD9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587469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4FFE21-7841-8946-76E4-F99DDAD79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EF4CD0C-A431-3FD2-7EFC-7B3C881484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03B741D-EBEC-0231-17D6-B58DF570C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06A9-00D6-40F3-AECE-FDA297DDB23B}" type="datetime1">
              <a:rPr lang="en-GB" smtClean="0"/>
              <a:t>04/05/2026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5CA5E57-355C-7F7B-864F-4253503A7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92F31C8-D87A-3B77-0F38-50203F4C4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F7569-B3A4-42AC-B5C3-69CDEFEA3E1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5196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97B4C4-DAD5-5360-C0FB-E4CC2A6DF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197B7F4-4440-6E6A-25B1-57650A7035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EC85723-1EAE-2261-CCEF-2C8FD0C1E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EFCEE-3DE3-45DC-9614-34A580500050}" type="datetime1">
              <a:rPr lang="en-GB" smtClean="0"/>
              <a:t>04/05/2026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E433B01-D898-806D-3EC8-DD2B9AD50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70DBB7F-BD1C-FA49-2707-4B16337E9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F7569-B3A4-42AC-B5C3-69CDEFEA3E1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338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D2CBA997-AAB8-FAF8-B8B8-7A3077ADD0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F4CEF30-0A25-2E1B-D68E-7053E84854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780E835-9521-2335-C4DB-D0A239848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3ECCD-EC44-4FB6-8392-D573A60DBEAD}" type="datetime1">
              <a:rPr lang="en-GB" smtClean="0"/>
              <a:t>04/05/2026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C024C94-56FB-45F8-C032-8C7A89164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DB02541-DDC9-BCC7-F60C-806DF6B6E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F7569-B3A4-42AC-B5C3-69CDEFEA3E1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5078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99095C-650D-0568-502B-9A0120D40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2EB0CA5-FAD2-EF80-5889-3B0C55F05C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26BED47-78A5-08EF-3FB5-D4757B07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DC81F-81CD-440F-9C34-CBEAA6CECE38}" type="datetime1">
              <a:rPr lang="en-GB" smtClean="0"/>
              <a:t>04/05/2026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8813837-69EA-1861-0197-D801D75A3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AC26831-F70B-DFEE-2A5D-7A0655ECA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F7569-B3A4-42AC-B5C3-69CDEFEA3E1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7702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DFEEB4-C0E8-0215-5D28-F50862BC0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E4459C3-1433-CE95-344A-DE91CFE5EE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72EEC73-7357-5F7C-8067-FD63F56C4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7D85C-2989-40A7-B4A2-B947F4FC430A}" type="datetime1">
              <a:rPr lang="en-GB" smtClean="0"/>
              <a:t>04/05/2026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FE165CB-12C9-8384-99AA-1C29D53A6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AD89C5C-E615-66B0-DB27-3FA53C9EF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F7569-B3A4-42AC-B5C3-69CDEFEA3E1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8382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67234E-1536-54B2-6F36-2F3211E72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4E6F508-2CF6-8171-8CAD-F88A3F8292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16F9B2E-47A9-D4EA-7AD2-7BDE9055AC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C8C9D8C-7F3B-9448-0485-B600CEC53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4B07D-E9D2-4E1B-9E70-3176331FA3EC}" type="datetime1">
              <a:rPr lang="en-GB" smtClean="0"/>
              <a:t>04/05/2026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45DC7C4-8CFC-E2EC-6BCA-D4C289A5A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F061680-FA61-B7C5-32F7-315964CE1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F7569-B3A4-42AC-B5C3-69CDEFEA3E1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46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1B9F09-B004-4EC3-8C33-C611E5A92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5504BD7-4EEF-935E-0256-DC6EAB57CD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0279BE7-F5C9-157C-8235-224910C620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591E13D-63B4-B00B-A90B-3078B64AAA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463A97C-0B5A-7173-BD0B-53D1B039A0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D19A03BB-D9AB-7963-4C90-EE64B12BA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4B9DD-3771-451F-AA34-582DEEC57690}" type="datetime1">
              <a:rPr lang="en-GB" smtClean="0"/>
              <a:t>04/05/2026</a:t>
            </a:fld>
            <a:endParaRPr lang="en-GB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BB8C04C-F67F-8681-FC7E-41477F8F7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5C3BB64-7FE0-2566-47AA-3D8E0FC64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F7569-B3A4-42AC-B5C3-69CDEFEA3E1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3580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57901ED-7E15-9183-F44F-67A459E3E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E0EF2A3-5134-31D8-F82F-FC9C6A00F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CA334-01EF-4EA9-8945-56B5EC03A362}" type="datetime1">
              <a:rPr lang="en-GB" smtClean="0"/>
              <a:t>04/05/2026</a:t>
            </a:fld>
            <a:endParaRPr lang="en-GB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6D4B03F-1558-BC2C-5F39-E90B9976F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63DD383-63EE-9DC3-C573-5590BEE66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F7569-B3A4-42AC-B5C3-69CDEFEA3E1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3938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A94D5F7-D83E-18AC-431D-F1A9E006F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8ED46-A20C-420F-8556-CDF9F3025A1A}" type="datetime1">
              <a:rPr lang="en-GB" smtClean="0"/>
              <a:t>04/05/2026</a:t>
            </a:fld>
            <a:endParaRPr lang="en-GB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AEEE43E-B2E3-C7CD-C88B-477B28747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DECACD5-306F-827F-5B3B-C1F23CA81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F7569-B3A4-42AC-B5C3-69CDEFEA3E1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2133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9928E2-775B-2938-E90D-077F0D9E8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B4F2A1C-98B9-868D-259C-7B7419DD89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8D54D79-81DD-9EDE-8FB1-ED77FF2F1A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3BD3610-AE12-0787-B728-FFF1EBBC9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4132F-50BE-4FAF-BF31-6D8E7BA5EB9A}" type="datetime1">
              <a:rPr lang="en-GB" smtClean="0"/>
              <a:t>04/05/2026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1C371B5-679D-30D8-A2B4-CD60D0B6F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8F05BCD-C3B7-0AC7-5A29-A9C54BDB8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F7569-B3A4-42AC-B5C3-69CDEFEA3E1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5526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5F0E4C-BC30-DF2A-4859-7B5C55EFF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0E9E9DC7-210F-704D-37C1-9FF5330A9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74E46A5-E804-490F-45C4-DE99E429DA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CE3EB02-FA66-AAC6-96F9-940FBD640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76E31-60DA-4409-8208-D071C36A1EAB}" type="datetime1">
              <a:rPr lang="en-GB" smtClean="0"/>
              <a:t>04/05/2026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7A62B4C-D154-E648-00C9-CA0AD4BE0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880E1AB-9A6C-A4E7-05B2-A4CBECC19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F7569-B3A4-42AC-B5C3-69CDEFEA3E1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77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2ED0BDBD-4B8E-D000-4A47-93C6ACE1B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8EB637E-FF47-89A4-40F0-F62D67FA39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47CE493-1BC9-5ACD-D5F6-7D3373E245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4CC9F1-D861-436A-9E21-1408FC87970D}" type="datetime1">
              <a:rPr lang="en-GB" smtClean="0"/>
              <a:t>04/05/2026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984B70C-77D6-A8C1-946C-A03CC9C53E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BBFA846-D36B-CE7E-931C-6DFED77A83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E9F7569-B3A4-42AC-B5C3-69CDEFEA3E1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66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spazio, costellazione, Universo, galassia&#10;&#10;Il contenuto generato dall'IA potrebbe non essere corretto.">
            <a:extLst>
              <a:ext uri="{FF2B5EF4-FFF2-40B4-BE49-F238E27FC236}">
                <a16:creationId xmlns:a16="http://schemas.microsoft.com/office/drawing/2014/main" id="{61E7EC8D-682A-6FC7-521C-AD2749593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15" b="54896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pic>
        <p:nvPicPr>
          <p:cNvPr id="4" name="Immagine 3" descr="Image from https://www.bnl.gov/eic/images/ion-collision-xparent.png">
            <a:extLst>
              <a:ext uri="{FF2B5EF4-FFF2-40B4-BE49-F238E27FC236}">
                <a16:creationId xmlns:a16="http://schemas.microsoft.com/office/drawing/2014/main" id="{431198C3-7B29-9CCD-500D-886128632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52899" y="-249889"/>
            <a:ext cx="14872939" cy="735777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2ECDFBB7-3A06-6393-D74D-31F4DFCF1A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0929" y="741358"/>
            <a:ext cx="9370142" cy="1310243"/>
          </a:xfrm>
        </p:spPr>
        <p:txBody>
          <a:bodyPr/>
          <a:lstStyle/>
          <a:p>
            <a:pPr fontAlgn="base">
              <a:lnSpc>
                <a:spcPts val="4500"/>
              </a:lnSpc>
            </a:pPr>
            <a:r>
              <a:rPr lang="en-GB" b="0" i="0" dirty="0">
                <a:solidFill>
                  <a:schemeClr val="bg1"/>
                </a:solidFill>
                <a:effectLst/>
                <a:latin typeface="Oswald" panose="00000500000000000000" pitchFamily="2" charset="0"/>
              </a:rPr>
              <a:t>Guida </a:t>
            </a:r>
            <a:r>
              <a:rPr lang="en-GB" b="0" i="0" dirty="0" err="1">
                <a:solidFill>
                  <a:schemeClr val="bg1"/>
                </a:solidFill>
                <a:effectLst/>
                <a:latin typeface="Oswald" panose="00000500000000000000" pitchFamily="2" charset="0"/>
              </a:rPr>
              <a:t>Operativa</a:t>
            </a:r>
            <a:r>
              <a:rPr lang="en-GB" b="0" i="0" dirty="0">
                <a:solidFill>
                  <a:schemeClr val="bg1"/>
                </a:solidFill>
                <a:effectLst/>
                <a:latin typeface="Oswald" panose="00000500000000000000" pitchFamily="2" charset="0"/>
              </a:rPr>
              <a:t> </a:t>
            </a:r>
            <a:r>
              <a:rPr lang="en-GB" b="0" i="0" dirty="0" err="1">
                <a:solidFill>
                  <a:schemeClr val="bg1"/>
                </a:solidFill>
                <a:effectLst/>
                <a:latin typeface="Oswald" panose="00000500000000000000" pitchFamily="2" charset="0"/>
              </a:rPr>
              <a:t>all’Event</a:t>
            </a:r>
            <a:r>
              <a:rPr lang="en-GB" b="0" i="0" dirty="0">
                <a:solidFill>
                  <a:schemeClr val="bg1"/>
                </a:solidFill>
                <a:effectLst/>
                <a:latin typeface="Oswald" panose="00000500000000000000" pitchFamily="2" charset="0"/>
              </a:rPr>
              <a:t> Display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9E752EB2-021A-7CFC-B862-C958A33433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08" y="208005"/>
            <a:ext cx="4724921" cy="386061"/>
          </a:xfrm>
          <a:prstGeom prst="rect">
            <a:avLst/>
          </a:prstGeom>
        </p:spPr>
      </p:pic>
      <p:pic>
        <p:nvPicPr>
          <p:cNvPr id="3" name="Immagine 2" descr="Immagine che contiene simbolo, Elementi grafici, Carattere, logo&#10;&#10;Il contenuto generato dall'IA potrebbe non essere corretto.">
            <a:extLst>
              <a:ext uri="{FF2B5EF4-FFF2-40B4-BE49-F238E27FC236}">
                <a16:creationId xmlns:a16="http://schemas.microsoft.com/office/drawing/2014/main" id="{41928A48-1843-8DCC-5315-3B9DEECC14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904" y="5099836"/>
            <a:ext cx="1822058" cy="131024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6B3648E-DBA3-BF99-4074-8D280DCEF3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77" y="5101039"/>
            <a:ext cx="2134486" cy="130904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80C22122-EB0F-761D-0C7B-88855D4B4A34}"/>
              </a:ext>
            </a:extLst>
          </p:cNvPr>
          <p:cNvSpPr txBox="1"/>
          <p:nvPr/>
        </p:nvSpPr>
        <p:spPr>
          <a:xfrm>
            <a:off x="2652046" y="5247125"/>
            <a:ext cx="196480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i="0" dirty="0">
                <a:solidFill>
                  <a:srgbClr val="FFFFFF"/>
                </a:solidFill>
                <a:effectLst/>
                <a:latin typeface="Montserrat" panose="020F0502020204030204" pitchFamily="2" charset="0"/>
              </a:rPr>
              <a:t>GRUPPO COLLEGATO COSENZA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7357775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AA11D-E9AE-EC35-94B4-9D0FBC8B1B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spazio, costellazione, Universo, galassia&#10;&#10;Il contenuto generato dall'IA potrebbe non essere corretto.">
            <a:extLst>
              <a:ext uri="{FF2B5EF4-FFF2-40B4-BE49-F238E27FC236}">
                <a16:creationId xmlns:a16="http://schemas.microsoft.com/office/drawing/2014/main" id="{08675E50-5586-DF52-FF1D-5F03D47D4A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15" b="54896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8B5BD180-AAB5-34DA-52A5-F43C54F52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  <a:latin typeface="Oswald" panose="00000500000000000000" pitchFamily="2" charset="0"/>
              </a:rPr>
              <a:t>Sommario</a:t>
            </a:r>
            <a:endParaRPr lang="en-GB" dirty="0">
              <a:solidFill>
                <a:schemeClr val="bg1"/>
              </a:solidFill>
              <a:latin typeface="Oswald" panose="00000500000000000000" pitchFamily="2" charset="0"/>
            </a:endParaRP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E72E5AC9-6FE6-8E47-B49D-64726F0B3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F7569-B3A4-42AC-B5C3-69CDEFEA3E12}" type="slidenum">
              <a:rPr lang="en-GB" smtClean="0"/>
              <a:t>10</a:t>
            </a:fld>
            <a:endParaRPr lang="en-GB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51422F6-1D07-8340-EC00-B7FF2C73DF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08" y="208006"/>
            <a:ext cx="3494543" cy="285530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68851A73-6533-9C38-7D61-5BD6972C4DD0}"/>
              </a:ext>
            </a:extLst>
          </p:cNvPr>
          <p:cNvSpPr txBox="1">
            <a:spLocks/>
          </p:cNvSpPr>
          <p:nvPr/>
        </p:nvSpPr>
        <p:spPr>
          <a:xfrm>
            <a:off x="838200" y="1347477"/>
            <a:ext cx="233761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chemeClr val="bg1"/>
                </a:solidFill>
                <a:latin typeface="Oswald" panose="00000500000000000000" pitchFamily="2" charset="0"/>
              </a:rPr>
              <a:t>DVCS</a:t>
            </a:r>
            <a:endParaRPr lang="en-GB" dirty="0">
              <a:solidFill>
                <a:schemeClr val="bg1"/>
              </a:solidFill>
              <a:latin typeface="Oswald" panose="00000500000000000000" pitchFamily="2" charset="0"/>
            </a:endParaRP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F7D2FD0F-68E1-A85F-B025-DDAD5DFB3E4C}"/>
              </a:ext>
            </a:extLst>
          </p:cNvPr>
          <p:cNvGrpSpPr/>
          <p:nvPr/>
        </p:nvGrpSpPr>
        <p:grpSpPr>
          <a:xfrm>
            <a:off x="571485" y="2442307"/>
            <a:ext cx="2871047" cy="4207687"/>
            <a:chOff x="471921" y="2409233"/>
            <a:chExt cx="3520291" cy="4925112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D8C3327A-7BBA-DB34-DA3B-3299F1F1E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102" y="2409233"/>
              <a:ext cx="3296110" cy="4925112"/>
            </a:xfrm>
            <a:prstGeom prst="rect">
              <a:avLst/>
            </a:prstGeom>
          </p:spPr>
        </p:pic>
        <p:sp>
          <p:nvSpPr>
            <p:cNvPr id="7" name="Ovale 6">
              <a:extLst>
                <a:ext uri="{FF2B5EF4-FFF2-40B4-BE49-F238E27FC236}">
                  <a16:creationId xmlns:a16="http://schemas.microsoft.com/office/drawing/2014/main" id="{13FF6D8B-8ECB-5CF0-B2CF-6EF7325196EB}"/>
                </a:ext>
              </a:extLst>
            </p:cNvPr>
            <p:cNvSpPr/>
            <p:nvPr/>
          </p:nvSpPr>
          <p:spPr>
            <a:xfrm>
              <a:off x="491589" y="2753035"/>
              <a:ext cx="2861187" cy="482651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Ovale 9">
              <a:extLst>
                <a:ext uri="{FF2B5EF4-FFF2-40B4-BE49-F238E27FC236}">
                  <a16:creationId xmlns:a16="http://schemas.microsoft.com/office/drawing/2014/main" id="{E1324952-F40D-864A-6F7A-A5605166B143}"/>
                </a:ext>
              </a:extLst>
            </p:cNvPr>
            <p:cNvSpPr/>
            <p:nvPr/>
          </p:nvSpPr>
          <p:spPr>
            <a:xfrm>
              <a:off x="476838" y="3475709"/>
              <a:ext cx="2861187" cy="482651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le 11">
              <a:extLst>
                <a:ext uri="{FF2B5EF4-FFF2-40B4-BE49-F238E27FC236}">
                  <a16:creationId xmlns:a16="http://schemas.microsoft.com/office/drawing/2014/main" id="{1ED09146-47B0-8B56-2BE3-145BBEA6530A}"/>
                </a:ext>
              </a:extLst>
            </p:cNvPr>
            <p:cNvSpPr/>
            <p:nvPr/>
          </p:nvSpPr>
          <p:spPr>
            <a:xfrm>
              <a:off x="471921" y="4218043"/>
              <a:ext cx="2861187" cy="482651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Titolo 1">
            <a:extLst>
              <a:ext uri="{FF2B5EF4-FFF2-40B4-BE49-F238E27FC236}">
                <a16:creationId xmlns:a16="http://schemas.microsoft.com/office/drawing/2014/main" id="{23B9D21F-252D-B1F7-4589-508259F4E162}"/>
              </a:ext>
            </a:extLst>
          </p:cNvPr>
          <p:cNvSpPr txBox="1">
            <a:spLocks/>
          </p:cNvSpPr>
          <p:nvPr/>
        </p:nvSpPr>
        <p:spPr>
          <a:xfrm>
            <a:off x="4413080" y="1353006"/>
            <a:ext cx="3344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chemeClr val="bg1"/>
                </a:solidFill>
                <a:latin typeface="Oswald" panose="00000500000000000000" pitchFamily="2" charset="0"/>
              </a:rPr>
              <a:t>Ypsilon</a:t>
            </a:r>
            <a:endParaRPr lang="en-GB" dirty="0">
              <a:solidFill>
                <a:schemeClr val="bg1"/>
              </a:solidFill>
              <a:latin typeface="Oswald" panose="00000500000000000000" pitchFamily="2" charset="0"/>
            </a:endParaRPr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A6D1440C-2B1E-6914-4DFB-8CD7DBD71573}"/>
              </a:ext>
            </a:extLst>
          </p:cNvPr>
          <p:cNvGrpSpPr/>
          <p:nvPr/>
        </p:nvGrpSpPr>
        <p:grpSpPr>
          <a:xfrm>
            <a:off x="3891575" y="2442306"/>
            <a:ext cx="3057727" cy="4207687"/>
            <a:chOff x="8200098" y="1229359"/>
            <a:chExt cx="3539957" cy="4925112"/>
          </a:xfrm>
        </p:grpSpPr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96F70A85-9C6E-17FD-AEE3-EDBEC7DED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3945" y="1229359"/>
              <a:ext cx="3296110" cy="4925112"/>
            </a:xfrm>
            <a:prstGeom prst="rect">
              <a:avLst/>
            </a:prstGeom>
          </p:spPr>
        </p:pic>
        <p:sp>
          <p:nvSpPr>
            <p:cNvPr id="16" name="Ovale 15">
              <a:extLst>
                <a:ext uri="{FF2B5EF4-FFF2-40B4-BE49-F238E27FC236}">
                  <a16:creationId xmlns:a16="http://schemas.microsoft.com/office/drawing/2014/main" id="{8D2F887D-BA65-2F5C-F425-927E5435E264}"/>
                </a:ext>
              </a:extLst>
            </p:cNvPr>
            <p:cNvSpPr/>
            <p:nvPr/>
          </p:nvSpPr>
          <p:spPr>
            <a:xfrm>
              <a:off x="8224681" y="1587911"/>
              <a:ext cx="2861187" cy="482651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e 16">
              <a:extLst>
                <a:ext uri="{FF2B5EF4-FFF2-40B4-BE49-F238E27FC236}">
                  <a16:creationId xmlns:a16="http://schemas.microsoft.com/office/drawing/2014/main" id="{1A240AFB-260D-B37B-62F2-4A6EEE245ACC}"/>
                </a:ext>
              </a:extLst>
            </p:cNvPr>
            <p:cNvSpPr/>
            <p:nvPr/>
          </p:nvSpPr>
          <p:spPr>
            <a:xfrm>
              <a:off x="8209933" y="1956623"/>
              <a:ext cx="2861187" cy="482651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e 17">
              <a:extLst>
                <a:ext uri="{FF2B5EF4-FFF2-40B4-BE49-F238E27FC236}">
                  <a16:creationId xmlns:a16="http://schemas.microsoft.com/office/drawing/2014/main" id="{BB78FD41-F0CF-970B-7227-3F59173403AD}"/>
                </a:ext>
              </a:extLst>
            </p:cNvPr>
            <p:cNvSpPr/>
            <p:nvPr/>
          </p:nvSpPr>
          <p:spPr>
            <a:xfrm>
              <a:off x="8200098" y="2310581"/>
              <a:ext cx="2861187" cy="482651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Titolo 1">
            <a:extLst>
              <a:ext uri="{FF2B5EF4-FFF2-40B4-BE49-F238E27FC236}">
                <a16:creationId xmlns:a16="http://schemas.microsoft.com/office/drawing/2014/main" id="{29156AE5-9102-0C72-06AF-8FC1AA790AE1}"/>
              </a:ext>
            </a:extLst>
          </p:cNvPr>
          <p:cNvSpPr txBox="1">
            <a:spLocks/>
          </p:cNvSpPr>
          <p:nvPr/>
        </p:nvSpPr>
        <p:spPr>
          <a:xfrm>
            <a:off x="7521328" y="1358889"/>
            <a:ext cx="414307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err="1">
                <a:solidFill>
                  <a:schemeClr val="bg1"/>
                </a:solidFill>
                <a:latin typeface="Oswald" panose="00000500000000000000" pitchFamily="2" charset="0"/>
              </a:rPr>
              <a:t>Neutral-Current</a:t>
            </a:r>
            <a:endParaRPr lang="en-GB" dirty="0">
              <a:solidFill>
                <a:schemeClr val="bg1"/>
              </a:solidFill>
              <a:latin typeface="Oswald" panose="00000500000000000000" pitchFamily="2" charset="0"/>
            </a:endParaRP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63DEEC25-902D-D70A-B7AA-F5206115D9A4}"/>
              </a:ext>
            </a:extLst>
          </p:cNvPr>
          <p:cNvSpPr txBox="1"/>
          <p:nvPr/>
        </p:nvSpPr>
        <p:spPr>
          <a:xfrm>
            <a:off x="6388235" y="2713227"/>
            <a:ext cx="570271" cy="457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it-IT" b="0" i="0" dirty="0">
                <a:solidFill>
                  <a:srgbClr val="FFFF00"/>
                </a:solidFill>
                <a:effectLst/>
                <a:latin typeface="Oswald" panose="00000500000000000000" pitchFamily="2" charset="0"/>
              </a:rPr>
              <a:t>x2</a:t>
            </a:r>
            <a:endParaRPr lang="en-GB" b="0" i="0" dirty="0">
              <a:solidFill>
                <a:srgbClr val="FFFF00"/>
              </a:solidFill>
              <a:effectLst/>
              <a:latin typeface="Oswald" panose="00000500000000000000" pitchFamily="2" charset="0"/>
            </a:endParaRPr>
          </a:p>
        </p:txBody>
      </p:sp>
      <p:grpSp>
        <p:nvGrpSpPr>
          <p:cNvPr id="36" name="Gruppo 35">
            <a:extLst>
              <a:ext uri="{FF2B5EF4-FFF2-40B4-BE49-F238E27FC236}">
                <a16:creationId xmlns:a16="http://schemas.microsoft.com/office/drawing/2014/main" id="{136BEA9D-140A-C58E-973E-E9D29F8B6D9F}"/>
              </a:ext>
            </a:extLst>
          </p:cNvPr>
          <p:cNvGrpSpPr/>
          <p:nvPr/>
        </p:nvGrpSpPr>
        <p:grpSpPr>
          <a:xfrm>
            <a:off x="7977419" y="2442305"/>
            <a:ext cx="2881392" cy="4207687"/>
            <a:chOff x="8443945" y="1229359"/>
            <a:chExt cx="3296110" cy="4925112"/>
          </a:xfrm>
        </p:grpSpPr>
        <p:pic>
          <p:nvPicPr>
            <p:cNvPr id="34" name="Immagine 33">
              <a:extLst>
                <a:ext uri="{FF2B5EF4-FFF2-40B4-BE49-F238E27FC236}">
                  <a16:creationId xmlns:a16="http://schemas.microsoft.com/office/drawing/2014/main" id="{21D83C6A-3C74-6C7D-476E-B34D9B332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3945" y="1229359"/>
              <a:ext cx="3296110" cy="4925112"/>
            </a:xfrm>
            <a:prstGeom prst="rect">
              <a:avLst/>
            </a:prstGeom>
          </p:spPr>
        </p:pic>
        <p:sp>
          <p:nvSpPr>
            <p:cNvPr id="35" name="CasellaDiTesto 34">
              <a:extLst>
                <a:ext uri="{FF2B5EF4-FFF2-40B4-BE49-F238E27FC236}">
                  <a16:creationId xmlns:a16="http://schemas.microsoft.com/office/drawing/2014/main" id="{B0879CB6-21D8-4053-5E55-D33D0A73C271}"/>
                </a:ext>
              </a:extLst>
            </p:cNvPr>
            <p:cNvSpPr txBox="1"/>
            <p:nvPr/>
          </p:nvSpPr>
          <p:spPr>
            <a:xfrm>
              <a:off x="10520516" y="2733368"/>
              <a:ext cx="727587" cy="1433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it-IT" sz="6600" b="0" i="0" dirty="0">
                  <a:solidFill>
                    <a:srgbClr val="FFFF00"/>
                  </a:solidFill>
                  <a:effectLst/>
                  <a:latin typeface="Oswald" panose="00000500000000000000" pitchFamily="2" charset="0"/>
                </a:rPr>
                <a:t>?</a:t>
              </a:r>
              <a:endParaRPr lang="en-GB" b="0" i="0" dirty="0">
                <a:solidFill>
                  <a:srgbClr val="FFFF00"/>
                </a:solidFill>
                <a:effectLst/>
                <a:latin typeface="Oswald" panose="00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182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0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C216EA-9EED-9290-6AD1-0341B51250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spazio, costellazione, Universo, galassia&#10;&#10;Il contenuto generato dall'IA potrebbe non essere corretto.">
            <a:extLst>
              <a:ext uri="{FF2B5EF4-FFF2-40B4-BE49-F238E27FC236}">
                <a16:creationId xmlns:a16="http://schemas.microsoft.com/office/drawing/2014/main" id="{FA740890-E070-5816-F833-D42998CD5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15" b="54896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1F1FF39-52C3-33DE-3CDC-FFE1353AA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  <a:latin typeface="Oswald" panose="00000500000000000000" pitchFamily="2" charset="0"/>
              </a:rPr>
              <a:t>Ora tocca a voi!</a:t>
            </a:r>
            <a:endParaRPr lang="en-GB" dirty="0">
              <a:solidFill>
                <a:schemeClr val="bg1"/>
              </a:solidFill>
              <a:latin typeface="Oswald" panose="00000500000000000000" pitchFamily="2" charset="0"/>
            </a:endParaRP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B139214-7B47-9BDD-6DA7-45717600C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F7569-B3A4-42AC-B5C3-69CDEFEA3E12}" type="slidenum">
              <a:rPr lang="en-GB" smtClean="0"/>
              <a:t>11</a:t>
            </a:fld>
            <a:endParaRPr lang="en-GB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9D6EAE3-100F-DE7F-0A30-127D3325B4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08" y="208006"/>
            <a:ext cx="3494543" cy="28553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193246DA-80D1-1709-16B0-C9D8DEF3B7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945" y="1229359"/>
            <a:ext cx="3296110" cy="492511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39781DA-35DE-BE6D-DD37-44F68CDDBF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44" y="2231923"/>
            <a:ext cx="7940972" cy="3294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367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2DEEF1-A240-78A3-13B9-540CDACF4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spazio, costellazione, Universo, galassia&#10;&#10;Il contenuto generato dall'IA potrebbe non essere corretto.">
            <a:extLst>
              <a:ext uri="{FF2B5EF4-FFF2-40B4-BE49-F238E27FC236}">
                <a16:creationId xmlns:a16="http://schemas.microsoft.com/office/drawing/2014/main" id="{33E646B6-3D5C-F82E-D1D4-6D5375566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15" b="54896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FC1BFDD-9550-B6CB-370E-709D6CBF7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  <a:latin typeface="Oswald" panose="00000500000000000000" pitchFamily="2" charset="0"/>
              </a:rPr>
              <a:t>Ora tocca a voi!</a:t>
            </a:r>
            <a:endParaRPr lang="en-GB" dirty="0">
              <a:solidFill>
                <a:schemeClr val="bg1"/>
              </a:solidFill>
              <a:latin typeface="Oswald" panose="00000500000000000000" pitchFamily="2" charset="0"/>
            </a:endParaRP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85E12431-7ED0-81AF-0FDC-CD279540E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F7569-B3A4-42AC-B5C3-69CDEFEA3E12}" type="slidenum">
              <a:rPr lang="en-GB" smtClean="0"/>
              <a:t>12</a:t>
            </a:fld>
            <a:endParaRPr lang="en-GB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76D57DE-90D5-BB11-8E0E-85E1BE393A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08" y="208006"/>
            <a:ext cx="3494543" cy="28553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C7F3D70-8BF8-D1A8-0E69-6947427EA0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945" y="1229359"/>
            <a:ext cx="3296110" cy="492511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D311F0E-63E0-F99E-E50A-B09313CBED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00" y="2232000"/>
            <a:ext cx="8056685" cy="334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70596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CE5E9B-A0DB-8CF6-2076-6EE190656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spazio, costellazione, Universo, galassia&#10;&#10;Il contenuto generato dall'IA potrebbe non essere corretto.">
            <a:extLst>
              <a:ext uri="{FF2B5EF4-FFF2-40B4-BE49-F238E27FC236}">
                <a16:creationId xmlns:a16="http://schemas.microsoft.com/office/drawing/2014/main" id="{8769FC51-21E9-80B5-D756-947B99DE5D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15" b="54896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8A8F4F0-FBFB-5129-013F-895A78C08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  <a:latin typeface="Oswald" panose="00000500000000000000" pitchFamily="2" charset="0"/>
              </a:rPr>
              <a:t>Ora tocca a voi!</a:t>
            </a:r>
            <a:endParaRPr lang="en-GB" dirty="0">
              <a:solidFill>
                <a:schemeClr val="bg1"/>
              </a:solidFill>
              <a:latin typeface="Oswald" panose="00000500000000000000" pitchFamily="2" charset="0"/>
            </a:endParaRP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83D14582-5709-D968-81E2-CE41A2740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F7569-B3A4-42AC-B5C3-69CDEFEA3E12}" type="slidenum">
              <a:rPr lang="en-GB" smtClean="0"/>
              <a:t>13</a:t>
            </a:fld>
            <a:endParaRPr lang="en-GB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4378542-ED97-BA18-7061-5FCCD45519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08" y="208006"/>
            <a:ext cx="3494543" cy="28553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6F95A0D-A6BD-889B-E032-8AB398DFE7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945" y="1229359"/>
            <a:ext cx="3296110" cy="492511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700EA18-F744-344C-FCBA-5A24FF5211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01" y="2232000"/>
            <a:ext cx="7834994" cy="334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38922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213D39-D6F9-3247-70EA-3BBFF99D0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spazio, costellazione, Universo, galassia&#10;&#10;Il contenuto generato dall'IA potrebbe non essere corretto.">
            <a:extLst>
              <a:ext uri="{FF2B5EF4-FFF2-40B4-BE49-F238E27FC236}">
                <a16:creationId xmlns:a16="http://schemas.microsoft.com/office/drawing/2014/main" id="{2DEBBBD5-7F4B-A3FD-CE44-575870EFDA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15" b="54896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8D346A4A-0F64-AA77-D2EF-1BC700D8C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  <a:latin typeface="Oswald" panose="00000500000000000000" pitchFamily="2" charset="0"/>
              </a:rPr>
              <a:t>Ora tocca a voi!</a:t>
            </a:r>
            <a:endParaRPr lang="en-GB" dirty="0">
              <a:solidFill>
                <a:schemeClr val="bg1"/>
              </a:solidFill>
              <a:latin typeface="Oswald" panose="00000500000000000000" pitchFamily="2" charset="0"/>
            </a:endParaRP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84700AE-6388-086B-A1C9-6236E5B28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F7569-B3A4-42AC-B5C3-69CDEFEA3E12}" type="slidenum">
              <a:rPr lang="en-GB" smtClean="0"/>
              <a:t>14</a:t>
            </a:fld>
            <a:endParaRPr lang="en-GB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8BDBCD6-FE79-BEA7-87A0-1B7168BCC8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08" y="208006"/>
            <a:ext cx="3494543" cy="28553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95FD26E-1D9A-9E96-4820-4AED89608D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945" y="1229359"/>
            <a:ext cx="3296110" cy="492511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BB8F1F7-838D-0D71-1AC5-C9B53A6837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00" y="2232000"/>
            <a:ext cx="7815329" cy="3348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D259297F-DA62-32E8-2C9E-94B1F8FE94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00" y="2232000"/>
            <a:ext cx="7815329" cy="334800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13E4465-6267-31E7-2A71-968A61845DCC}"/>
              </a:ext>
            </a:extLst>
          </p:cNvPr>
          <p:cNvSpPr txBox="1"/>
          <p:nvPr/>
        </p:nvSpPr>
        <p:spPr>
          <a:xfrm>
            <a:off x="1238866" y="1573161"/>
            <a:ext cx="5987845" cy="579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400" b="0" i="0" dirty="0">
                <a:effectLst/>
                <a:latin typeface="Oswald" panose="00000500000000000000" pitchFamily="2" charset="0"/>
              </a:rPr>
              <a:t>Cambiamo il punto di vista</a:t>
            </a:r>
            <a:endParaRPr lang="en-GB" sz="2400" b="0" i="0" dirty="0">
              <a:effectLst/>
              <a:latin typeface="Oswal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03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742B64-CFEF-E62E-8831-D09D988BC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spazio, costellazione, Universo, galassia&#10;&#10;Il contenuto generato dall'IA potrebbe non essere corretto.">
            <a:extLst>
              <a:ext uri="{FF2B5EF4-FFF2-40B4-BE49-F238E27FC236}">
                <a16:creationId xmlns:a16="http://schemas.microsoft.com/office/drawing/2014/main" id="{4DC54216-FB18-EB60-C890-165E0C6903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15" b="54896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BF5E3440-1574-E176-E68A-D1C74C837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  <a:latin typeface="Oswald" panose="00000500000000000000" pitchFamily="2" charset="0"/>
              </a:rPr>
              <a:t>Ora tocca a voi!</a:t>
            </a:r>
            <a:endParaRPr lang="en-GB" dirty="0">
              <a:solidFill>
                <a:schemeClr val="bg1"/>
              </a:solidFill>
              <a:latin typeface="Oswald" panose="00000500000000000000" pitchFamily="2" charset="0"/>
            </a:endParaRP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6939711-67F9-BC78-522F-A8150842B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F7569-B3A4-42AC-B5C3-69CDEFEA3E12}" type="slidenum">
              <a:rPr lang="en-GB" smtClean="0"/>
              <a:t>15</a:t>
            </a:fld>
            <a:endParaRPr lang="en-GB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5D8BEF3-DBE6-FC26-6831-B14267C6B6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08" y="208006"/>
            <a:ext cx="3494543" cy="28553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89500565-1166-2147-8D31-C3635E6887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945" y="1229359"/>
            <a:ext cx="3296110" cy="4925112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3E6C100B-FF65-3A31-1BB6-78BAE21816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46" y="2232000"/>
            <a:ext cx="7540054" cy="3348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B92F095C-D55D-FAB2-7691-C150BF23D0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32" y="2232000"/>
            <a:ext cx="7677367" cy="3348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B98C784-0F7E-E7DD-52DD-D23D8E2A8490}"/>
              </a:ext>
            </a:extLst>
          </p:cNvPr>
          <p:cNvSpPr txBox="1"/>
          <p:nvPr/>
        </p:nvSpPr>
        <p:spPr>
          <a:xfrm>
            <a:off x="1238866" y="1573161"/>
            <a:ext cx="5987845" cy="579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400" b="0" i="0" dirty="0">
                <a:effectLst/>
                <a:latin typeface="Oswald" panose="00000500000000000000" pitchFamily="2" charset="0"/>
              </a:rPr>
              <a:t>Cambiamo il punto di vista</a:t>
            </a:r>
            <a:endParaRPr lang="en-GB" sz="2400" b="0" i="0" dirty="0">
              <a:effectLst/>
              <a:latin typeface="Oswal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66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21372-8B2D-7FF7-A0AA-DFAC2EF272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spazio, costellazione, Universo, galassia&#10;&#10;Il contenuto generato dall'IA potrebbe non essere corretto.">
            <a:extLst>
              <a:ext uri="{FF2B5EF4-FFF2-40B4-BE49-F238E27FC236}">
                <a16:creationId xmlns:a16="http://schemas.microsoft.com/office/drawing/2014/main" id="{01896918-D0D3-3F91-3864-4E71D8D248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15" b="54896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ABC83DEF-AC0E-FEF8-D0EA-8E1735138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  <a:latin typeface="Oswald" panose="00000500000000000000" pitchFamily="2" charset="0"/>
              </a:rPr>
              <a:t>Ora tocca a voi!</a:t>
            </a:r>
            <a:endParaRPr lang="en-GB" dirty="0">
              <a:solidFill>
                <a:schemeClr val="bg1"/>
              </a:solidFill>
              <a:latin typeface="Oswald" panose="00000500000000000000" pitchFamily="2" charset="0"/>
            </a:endParaRP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1EDF329-F983-FED2-2A3B-D713CEDC4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F7569-B3A4-42AC-B5C3-69CDEFEA3E12}" type="slidenum">
              <a:rPr lang="en-GB" smtClean="0"/>
              <a:t>16</a:t>
            </a:fld>
            <a:endParaRPr lang="en-GB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98CB879-43FF-E568-1FDF-8A5CE38A88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08" y="208006"/>
            <a:ext cx="3494543" cy="28553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262CDF40-0498-F1ED-93AA-BE3CB6E595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833" y="713454"/>
            <a:ext cx="2133600" cy="318806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19B38A1-6298-229C-F9FB-B40D3D6419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46" y="1672076"/>
            <a:ext cx="5274368" cy="2168515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BFDDE704-76B3-46E8-E8D3-6D8E0C26C5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46" y="4003020"/>
            <a:ext cx="5274368" cy="217007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010DEECF-D663-F8EF-E79D-58950A9384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700" y="4003020"/>
            <a:ext cx="5229100" cy="217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57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91510-17F6-5662-A4F6-29828E6D5B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spazio, costellazione, Universo, galassia&#10;&#10;Il contenuto generato dall'IA potrebbe non essere corretto.">
            <a:extLst>
              <a:ext uri="{FF2B5EF4-FFF2-40B4-BE49-F238E27FC236}">
                <a16:creationId xmlns:a16="http://schemas.microsoft.com/office/drawing/2014/main" id="{B6D21D5F-919B-F420-E3CC-10CE239188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15" b="54896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0B154B31-1E30-F0EB-6169-E12EC6452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F7569-B3A4-42AC-B5C3-69CDEFEA3E12}" type="slidenum">
              <a:rPr lang="en-GB" smtClean="0"/>
              <a:t>2</a:t>
            </a:fld>
            <a:endParaRPr lang="en-GB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CA26609-F9E6-18C3-CFB7-5202CE7063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23355" y="771713"/>
            <a:ext cx="3622959" cy="363558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6B432EE-1FF1-90B0-FD07-65AD78DD9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08" y="208006"/>
            <a:ext cx="3494543" cy="285530"/>
          </a:xfrm>
          <a:prstGeom prst="rect">
            <a:avLst/>
          </a:prstGeom>
        </p:spPr>
      </p:pic>
      <p:sp>
        <p:nvSpPr>
          <p:cNvPr id="12" name="Titolo 1">
            <a:extLst>
              <a:ext uri="{FF2B5EF4-FFF2-40B4-BE49-F238E27FC236}">
                <a16:creationId xmlns:a16="http://schemas.microsoft.com/office/drawing/2014/main" id="{E9EE47FD-94CF-7105-9360-29BD371F9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0000" y="631971"/>
            <a:ext cx="5083355" cy="1325563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  <a:latin typeface="Oswald" panose="00000500000000000000" pitchFamily="2" charset="0"/>
              </a:rPr>
              <a:t>Detector</a:t>
            </a:r>
            <a:endParaRPr lang="en-GB" dirty="0">
              <a:solidFill>
                <a:schemeClr val="bg1"/>
              </a:solidFill>
              <a:latin typeface="Oswald" panose="00000500000000000000" pitchFamily="2" charset="0"/>
            </a:endParaRPr>
          </a:p>
        </p:txBody>
      </p:sp>
      <p:pic>
        <p:nvPicPr>
          <p:cNvPr id="13" name="Immagine 12" descr="Immagine che contiene simbolo, Elementi grafici, Carattere, logo&#10;&#10;Il contenuto generato dall'IA potrebbe non essere corretto.">
            <a:extLst>
              <a:ext uri="{FF2B5EF4-FFF2-40B4-BE49-F238E27FC236}">
                <a16:creationId xmlns:a16="http://schemas.microsoft.com/office/drawing/2014/main" id="{98138D40-3581-4520-D862-49C557A264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01" y="631971"/>
            <a:ext cx="1513167" cy="1088119"/>
          </a:xfrm>
          <a:prstGeom prst="rect">
            <a:avLst/>
          </a:prstGeom>
        </p:spPr>
      </p:pic>
      <p:pic>
        <p:nvPicPr>
          <p:cNvPr id="14" name="Immagine 13" descr="Immagine che contiene Modello in scala, ingegneria&#10;&#10;Il contenuto generato dall'IA potrebbe non essere corretto.">
            <a:extLst>
              <a:ext uri="{FF2B5EF4-FFF2-40B4-BE49-F238E27FC236}">
                <a16:creationId xmlns:a16="http://schemas.microsoft.com/office/drawing/2014/main" id="{A9A82F1A-59EE-0AA5-18F0-64654CA053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049" y="3783953"/>
            <a:ext cx="3470702" cy="2677747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D05D7D4-A913-E376-FA00-CF05047013B1}"/>
              </a:ext>
            </a:extLst>
          </p:cNvPr>
          <p:cNvSpPr txBox="1"/>
          <p:nvPr/>
        </p:nvSpPr>
        <p:spPr>
          <a:xfrm>
            <a:off x="718401" y="1957534"/>
            <a:ext cx="5977367" cy="2777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it-IT" b="0" i="0" dirty="0">
                <a:solidFill>
                  <a:schemeClr val="bg1"/>
                </a:solidFill>
                <a:effectLst/>
                <a:latin typeface="Oswald" panose="00000500000000000000" pitchFamily="2" charset="0"/>
              </a:rPr>
              <a:t>Cosa succede nel detector quando due particelle si scontrano?</a:t>
            </a:r>
          </a:p>
          <a:p>
            <a:pPr algn="l">
              <a:lnSpc>
                <a:spcPct val="200000"/>
              </a:lnSpc>
            </a:pPr>
            <a:r>
              <a:rPr lang="it-IT" dirty="0">
                <a:solidFill>
                  <a:schemeClr val="bg1"/>
                </a:solidFill>
                <a:latin typeface="Oswald" panose="00000500000000000000" pitchFamily="2" charset="0"/>
              </a:rPr>
              <a:t>Per rispondere dobbiamo chiederci: </a:t>
            </a: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Oswald" panose="00000500000000000000" pitchFamily="2" charset="0"/>
              </a:rPr>
              <a:t>Com’è fatto il rivelatore?</a:t>
            </a: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Oswald" panose="00000500000000000000" pitchFamily="2" charset="0"/>
              </a:rPr>
              <a:t>A cosa serve ogni componente?</a:t>
            </a: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Oswald" panose="00000500000000000000" pitchFamily="2" charset="0"/>
              </a:rPr>
              <a:t>Cosa vede il detector?</a:t>
            </a:r>
            <a:endParaRPr lang="en-GB" b="0" i="0" dirty="0">
              <a:solidFill>
                <a:schemeClr val="bg1"/>
              </a:solidFill>
              <a:effectLst/>
              <a:latin typeface="Oswald" panose="00000500000000000000" pitchFamily="2" charset="0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BF28B782-372B-E6CE-B917-286CD13BF120}"/>
              </a:ext>
            </a:extLst>
          </p:cNvPr>
          <p:cNvSpPr txBox="1"/>
          <p:nvPr/>
        </p:nvSpPr>
        <p:spPr>
          <a:xfrm>
            <a:off x="713842" y="4841916"/>
            <a:ext cx="5977367" cy="1669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200000"/>
              </a:lnSpc>
            </a:pPr>
            <a:r>
              <a:rPr lang="it-IT" dirty="0">
                <a:solidFill>
                  <a:schemeClr val="bg1"/>
                </a:solidFill>
                <a:latin typeface="Oswald" panose="00000500000000000000" pitchFamily="2" charset="0"/>
              </a:rPr>
              <a:t>È importante sottolineare che ognuna delle componenti </a:t>
            </a:r>
            <a:r>
              <a:rPr lang="it-IT" cap="all" dirty="0">
                <a:solidFill>
                  <a:srgbClr val="FFFF00"/>
                </a:solidFill>
                <a:latin typeface="Oswald" panose="00000500000000000000" pitchFamily="2" charset="0"/>
              </a:rPr>
              <a:t>non</a:t>
            </a:r>
            <a:r>
              <a:rPr lang="it-IT" dirty="0">
                <a:solidFill>
                  <a:schemeClr val="bg1"/>
                </a:solidFill>
                <a:latin typeface="Oswald" panose="00000500000000000000" pitchFamily="2" charset="0"/>
              </a:rPr>
              <a:t> conosce il nome delle particelle: elettrone, protone, </a:t>
            </a:r>
            <a:r>
              <a:rPr lang="it-IT" dirty="0" err="1">
                <a:solidFill>
                  <a:schemeClr val="bg1"/>
                </a:solidFill>
                <a:latin typeface="Oswald" panose="00000500000000000000" pitchFamily="2" charset="0"/>
              </a:rPr>
              <a:t>etc</a:t>
            </a:r>
            <a:r>
              <a:rPr lang="it-IT" dirty="0">
                <a:solidFill>
                  <a:schemeClr val="bg1"/>
                </a:solidFill>
                <a:latin typeface="Oswald" panose="00000500000000000000" pitchFamily="2" charset="0"/>
              </a:rPr>
              <a:t>… Ma solo gli effetti del loro passaggio!!</a:t>
            </a:r>
            <a:endParaRPr lang="it-IT" b="0" i="0" dirty="0">
              <a:solidFill>
                <a:schemeClr val="bg1"/>
              </a:solidFill>
              <a:effectLst/>
              <a:latin typeface="Oswal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69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09584B-AFB3-C388-804B-8F2BB105F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spazio, costellazione, Universo, galassia&#10;&#10;Il contenuto generato dall'IA potrebbe non essere corretto.">
            <a:extLst>
              <a:ext uri="{FF2B5EF4-FFF2-40B4-BE49-F238E27FC236}">
                <a16:creationId xmlns:a16="http://schemas.microsoft.com/office/drawing/2014/main" id="{6D9FFB18-EBCD-59E5-4712-6A76820F9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15" b="54896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0F4ACE34-7E98-4274-6701-92DF75D7B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F7569-B3A4-42AC-B5C3-69CDEFEA3E12}" type="slidenum">
              <a:rPr lang="en-GB" smtClean="0"/>
              <a:t>3</a:t>
            </a:fld>
            <a:endParaRPr lang="en-GB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52DCD938-FCF8-7622-C7DC-8DBF7B0156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08" y="208006"/>
            <a:ext cx="3494543" cy="285530"/>
          </a:xfrm>
          <a:prstGeom prst="rect">
            <a:avLst/>
          </a:prstGeom>
        </p:spPr>
      </p:pic>
      <p:sp>
        <p:nvSpPr>
          <p:cNvPr id="12" name="Titolo 1">
            <a:extLst>
              <a:ext uri="{FF2B5EF4-FFF2-40B4-BE49-F238E27FC236}">
                <a16:creationId xmlns:a16="http://schemas.microsoft.com/office/drawing/2014/main" id="{31F0DB4E-4E23-EC8B-8764-B9733A840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0000" y="631971"/>
            <a:ext cx="5083355" cy="1325563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  <a:latin typeface="Oswald" panose="00000500000000000000" pitchFamily="2" charset="0"/>
              </a:rPr>
              <a:t>Detector</a:t>
            </a:r>
            <a:endParaRPr lang="en-GB" dirty="0">
              <a:solidFill>
                <a:schemeClr val="bg1"/>
              </a:solidFill>
              <a:latin typeface="Oswald" panose="00000500000000000000" pitchFamily="2" charset="0"/>
            </a:endParaRPr>
          </a:p>
        </p:txBody>
      </p:sp>
      <p:pic>
        <p:nvPicPr>
          <p:cNvPr id="13" name="Immagine 12" descr="Immagine che contiene simbolo, Elementi grafici, Carattere, logo&#10;&#10;Il contenuto generato dall'IA potrebbe non essere corretto.">
            <a:extLst>
              <a:ext uri="{FF2B5EF4-FFF2-40B4-BE49-F238E27FC236}">
                <a16:creationId xmlns:a16="http://schemas.microsoft.com/office/drawing/2014/main" id="{40F6BF07-AB64-3E9A-5EB9-D24BCB6A34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01" y="631971"/>
            <a:ext cx="1513167" cy="108811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CB45684D-97DA-C3D2-2B5B-9324E3BA73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50" y="1858525"/>
            <a:ext cx="3619500" cy="263573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FCD2663-819A-0F7D-B64F-E5E0331635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354" y="1490164"/>
            <a:ext cx="2800333" cy="3257229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912367B0-0454-EFB9-8155-41B02ADCDF02}"/>
              </a:ext>
            </a:extLst>
          </p:cNvPr>
          <p:cNvSpPr txBox="1"/>
          <p:nvPr/>
        </p:nvSpPr>
        <p:spPr>
          <a:xfrm>
            <a:off x="718400" y="4806456"/>
            <a:ext cx="5210451" cy="873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0" i="0" dirty="0">
                <a:solidFill>
                  <a:schemeClr val="bg1"/>
                </a:solidFill>
                <a:effectLst/>
                <a:latin typeface="Oswald" panose="00000500000000000000" pitchFamily="2" charset="0"/>
              </a:rPr>
              <a:t>Nel tracciatore le particelle </a:t>
            </a:r>
            <a:r>
              <a:rPr lang="it-IT" b="0" i="0" dirty="0">
                <a:solidFill>
                  <a:srgbClr val="FFFF00"/>
                </a:solidFill>
                <a:effectLst/>
                <a:latin typeface="Oswald" panose="00000500000000000000" pitchFamily="2" charset="0"/>
              </a:rPr>
              <a:t>CARICHE</a:t>
            </a:r>
            <a:r>
              <a:rPr lang="it-IT" b="0" i="0" dirty="0">
                <a:solidFill>
                  <a:schemeClr val="bg1"/>
                </a:solidFill>
                <a:effectLst/>
                <a:latin typeface="Oswald" panose="00000500000000000000" pitchFamily="2" charset="0"/>
              </a:rPr>
              <a:t> lasciano una scia di segnali (puntini)</a:t>
            </a:r>
            <a:endParaRPr lang="en-GB" b="0" i="0" dirty="0">
              <a:solidFill>
                <a:schemeClr val="bg1"/>
              </a:solidFill>
              <a:effectLst/>
              <a:latin typeface="Oswald" panose="00000500000000000000" pitchFamily="2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A4B080B-BD1A-DC46-14CB-0AA4046365AB}"/>
              </a:ext>
            </a:extLst>
          </p:cNvPr>
          <p:cNvSpPr txBox="1"/>
          <p:nvPr/>
        </p:nvSpPr>
        <p:spPr>
          <a:xfrm>
            <a:off x="6096000" y="4806456"/>
            <a:ext cx="5257800" cy="457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0" i="0" dirty="0">
                <a:solidFill>
                  <a:schemeClr val="bg1"/>
                </a:solidFill>
                <a:effectLst/>
                <a:latin typeface="Oswald" panose="00000500000000000000" pitchFamily="2" charset="0"/>
              </a:rPr>
              <a:t>Nel calorimetro le particelle lasciano un blocco di segnali.</a:t>
            </a:r>
            <a:endParaRPr lang="en-GB" b="0" i="0" dirty="0">
              <a:solidFill>
                <a:schemeClr val="bg1"/>
              </a:solidFill>
              <a:effectLst/>
              <a:latin typeface="Oswald" panose="00000500000000000000" pitchFamily="2" charset="0"/>
            </a:endParaRPr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43838CCE-51AE-1C0F-31E3-AD123D45D76F}"/>
              </a:ext>
            </a:extLst>
          </p:cNvPr>
          <p:cNvGrpSpPr/>
          <p:nvPr/>
        </p:nvGrpSpPr>
        <p:grpSpPr>
          <a:xfrm>
            <a:off x="1947435" y="5669607"/>
            <a:ext cx="2280440" cy="457946"/>
            <a:chOff x="718400" y="5630279"/>
            <a:chExt cx="2280440" cy="457946"/>
          </a:xfrm>
        </p:grpSpPr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BFDD09CE-8B62-3E6E-65B0-49961E59622D}"/>
                </a:ext>
              </a:extLst>
            </p:cNvPr>
            <p:cNvSpPr txBox="1"/>
            <p:nvPr/>
          </p:nvSpPr>
          <p:spPr>
            <a:xfrm>
              <a:off x="718400" y="5630279"/>
              <a:ext cx="2280440" cy="4579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it-IT" b="0" i="0" dirty="0">
                  <a:solidFill>
                    <a:schemeClr val="bg1"/>
                  </a:solidFill>
                  <a:effectLst/>
                  <a:latin typeface="Oswald" panose="00000500000000000000" pitchFamily="2" charset="0"/>
                </a:rPr>
                <a:t>Puntini                  Tracce</a:t>
              </a:r>
              <a:endParaRPr lang="en-GB" b="0" i="0" dirty="0">
                <a:solidFill>
                  <a:schemeClr val="bg1"/>
                </a:solidFill>
                <a:effectLst/>
                <a:latin typeface="Oswald" panose="00000500000000000000" pitchFamily="2" charset="0"/>
              </a:endParaRPr>
            </a:p>
          </p:txBody>
        </p:sp>
        <p:cxnSp>
          <p:nvCxnSpPr>
            <p:cNvPr id="19" name="Connettore 2 18">
              <a:extLst>
                <a:ext uri="{FF2B5EF4-FFF2-40B4-BE49-F238E27FC236}">
                  <a16:creationId xmlns:a16="http://schemas.microsoft.com/office/drawing/2014/main" id="{AC691B66-ECCC-D9A1-28A4-8AA9011EE64A}"/>
                </a:ext>
              </a:extLst>
            </p:cNvPr>
            <p:cNvCxnSpPr/>
            <p:nvPr/>
          </p:nvCxnSpPr>
          <p:spPr>
            <a:xfrm>
              <a:off x="1484671" y="5899355"/>
              <a:ext cx="74689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D2061483-00F6-24A6-216F-3D9409C8CA8D}"/>
              </a:ext>
            </a:extLst>
          </p:cNvPr>
          <p:cNvGrpSpPr/>
          <p:nvPr/>
        </p:nvGrpSpPr>
        <p:grpSpPr>
          <a:xfrm>
            <a:off x="7423354" y="5669607"/>
            <a:ext cx="2585243" cy="457946"/>
            <a:chOff x="718399" y="5630279"/>
            <a:chExt cx="2585243" cy="457946"/>
          </a:xfrm>
        </p:grpSpPr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3B838C82-B47A-F1E9-01BB-1CA67D69FACE}"/>
                </a:ext>
              </a:extLst>
            </p:cNvPr>
            <p:cNvSpPr txBox="1"/>
            <p:nvPr/>
          </p:nvSpPr>
          <p:spPr>
            <a:xfrm>
              <a:off x="718399" y="5630279"/>
              <a:ext cx="2585243" cy="4579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it-IT" b="0" i="0" dirty="0">
                  <a:solidFill>
                    <a:schemeClr val="bg1"/>
                  </a:solidFill>
                  <a:effectLst/>
                  <a:latin typeface="Oswald" panose="00000500000000000000" pitchFamily="2" charset="0"/>
                </a:rPr>
                <a:t>Blocchi                    Energia</a:t>
              </a:r>
              <a:endParaRPr lang="en-GB" b="0" i="0" dirty="0">
                <a:solidFill>
                  <a:schemeClr val="bg1"/>
                </a:solidFill>
                <a:effectLst/>
                <a:latin typeface="Oswald" panose="00000500000000000000" pitchFamily="2" charset="0"/>
              </a:endParaRPr>
            </a:p>
          </p:txBody>
        </p:sp>
        <p:cxnSp>
          <p:nvCxnSpPr>
            <p:cNvPr id="23" name="Connettore 2 22">
              <a:extLst>
                <a:ext uri="{FF2B5EF4-FFF2-40B4-BE49-F238E27FC236}">
                  <a16:creationId xmlns:a16="http://schemas.microsoft.com/office/drawing/2014/main" id="{9322E869-D1B2-63C8-472B-4DEF1771A038}"/>
                </a:ext>
              </a:extLst>
            </p:cNvPr>
            <p:cNvCxnSpPr/>
            <p:nvPr/>
          </p:nvCxnSpPr>
          <p:spPr>
            <a:xfrm>
              <a:off x="1602658" y="5899355"/>
              <a:ext cx="74689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268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4E30AE-97FD-DFEB-BCDC-210C98702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spazio, costellazione, Universo, galassia&#10;&#10;Il contenuto generato dall'IA potrebbe non essere corretto.">
            <a:extLst>
              <a:ext uri="{FF2B5EF4-FFF2-40B4-BE49-F238E27FC236}">
                <a16:creationId xmlns:a16="http://schemas.microsoft.com/office/drawing/2014/main" id="{F0ED23DD-9E84-E4C3-9B16-BEA6852459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15" b="54896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AA2F57DA-C427-2724-946F-E4550A5B6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  <a:latin typeface="Oswald" panose="00000500000000000000" pitchFamily="2" charset="0"/>
              </a:rPr>
              <a:t>Cos’è un Event Display?</a:t>
            </a:r>
            <a:endParaRPr lang="en-GB" dirty="0">
              <a:solidFill>
                <a:schemeClr val="bg1"/>
              </a:solidFill>
              <a:latin typeface="Oswald" panose="00000500000000000000" pitchFamily="2" charset="0"/>
            </a:endParaRP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49687726-D3DA-39E8-318A-B91BA525B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F7569-B3A4-42AC-B5C3-69CDEFEA3E12}" type="slidenum">
              <a:rPr lang="en-GB" smtClean="0"/>
              <a:t>4</a:t>
            </a:fld>
            <a:endParaRPr lang="en-GB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28EFED6-1D88-135C-F9D6-EFE2D0B25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08" y="208006"/>
            <a:ext cx="3494543" cy="28553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A1D63EA-4F9B-C5DD-4D47-30DBB43009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958" y="1690688"/>
            <a:ext cx="4214842" cy="4469245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38A5F38-A525-709A-3B7C-426DB31A5F70}"/>
              </a:ext>
            </a:extLst>
          </p:cNvPr>
          <p:cNvSpPr txBox="1"/>
          <p:nvPr/>
        </p:nvSpPr>
        <p:spPr>
          <a:xfrm>
            <a:off x="838199" y="2709382"/>
            <a:ext cx="5916561" cy="1932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it-IT" sz="2100" b="0" i="0" dirty="0">
                <a:solidFill>
                  <a:schemeClr val="bg1"/>
                </a:solidFill>
                <a:effectLst/>
                <a:latin typeface="Oswald" panose="00000500000000000000" pitchFamily="2" charset="0"/>
              </a:rPr>
              <a:t>Ci permette di vedere la forma dell’evento;</a:t>
            </a:r>
            <a:endParaRPr lang="it-IT" sz="2100" dirty="0">
              <a:solidFill>
                <a:schemeClr val="bg1"/>
              </a:solidFill>
              <a:latin typeface="Oswald" panose="00000500000000000000" pitchFamily="2" charset="0"/>
            </a:endParaRP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it-IT" sz="2100" dirty="0">
                <a:solidFill>
                  <a:schemeClr val="bg1"/>
                </a:solidFill>
                <a:latin typeface="Oswald" panose="00000500000000000000" pitchFamily="2" charset="0"/>
              </a:rPr>
              <a:t>Può essere</a:t>
            </a:r>
            <a:r>
              <a:rPr lang="it-IT" sz="2100" b="0" i="0" dirty="0">
                <a:solidFill>
                  <a:schemeClr val="bg1"/>
                </a:solidFill>
                <a:effectLst/>
                <a:latin typeface="Oswald" panose="00000500000000000000" pitchFamily="2" charset="0"/>
              </a:rPr>
              <a:t> uno str</a:t>
            </a:r>
            <a:r>
              <a:rPr lang="it-IT" sz="2100" dirty="0">
                <a:solidFill>
                  <a:schemeClr val="bg1"/>
                </a:solidFill>
                <a:latin typeface="Oswald" panose="00000500000000000000" pitchFamily="2" charset="0"/>
              </a:rPr>
              <a:t>umento per imparare e fare divulgazione.</a:t>
            </a:r>
            <a:endParaRPr lang="en-GB" sz="2100" b="0" i="0" dirty="0">
              <a:solidFill>
                <a:schemeClr val="bg1"/>
              </a:solidFill>
              <a:effectLst/>
              <a:latin typeface="Oswal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4970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4E30AE-97FD-DFEB-BCDC-210C98702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spazio, costellazione, Universo, galassia&#10;&#10;Il contenuto generato dall'IA potrebbe non essere corretto.">
            <a:extLst>
              <a:ext uri="{FF2B5EF4-FFF2-40B4-BE49-F238E27FC236}">
                <a16:creationId xmlns:a16="http://schemas.microsoft.com/office/drawing/2014/main" id="{F0ED23DD-9E84-E4C3-9B16-BEA6852459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15" b="54896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AA2F57DA-C427-2724-946F-E4550A5B6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  <a:latin typeface="Oswald" panose="00000500000000000000" pitchFamily="2" charset="0"/>
              </a:rPr>
              <a:t>Event Display: </a:t>
            </a:r>
            <a:r>
              <a:rPr lang="it-IT" dirty="0" err="1">
                <a:solidFill>
                  <a:schemeClr val="bg1"/>
                </a:solidFill>
                <a:latin typeface="Oswald" panose="00000500000000000000" pitchFamily="2" charset="0"/>
              </a:rPr>
              <a:t>Firebird</a:t>
            </a:r>
            <a:endParaRPr lang="en-GB" dirty="0">
              <a:solidFill>
                <a:schemeClr val="bg1"/>
              </a:solidFill>
              <a:latin typeface="Oswald" panose="00000500000000000000" pitchFamily="2" charset="0"/>
            </a:endParaRP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49687726-D3DA-39E8-318A-B91BA525B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F7569-B3A4-42AC-B5C3-69CDEFEA3E12}" type="slidenum">
              <a:rPr lang="en-GB" smtClean="0"/>
              <a:t>5</a:t>
            </a:fld>
            <a:endParaRPr lang="en-GB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28EFED6-1D88-135C-F9D6-EFE2D0B258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08" y="208006"/>
            <a:ext cx="3494543" cy="285530"/>
          </a:xfrm>
          <a:prstGeom prst="rect">
            <a:avLst/>
          </a:prstGeom>
        </p:spPr>
      </p:pic>
      <p:pic>
        <p:nvPicPr>
          <p:cNvPr id="4" name="DVCS_video">
            <a:hlinkClick r:id="" action="ppaction://media"/>
            <a:extLst>
              <a:ext uri="{FF2B5EF4-FFF2-40B4-BE49-F238E27FC236}">
                <a16:creationId xmlns:a16="http://schemas.microsoft.com/office/drawing/2014/main" id="{FA9BB034-C6B2-ADBE-A58C-3744F69357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14810" t="15983" r="5917" b="15536"/>
          <a:stretch>
            <a:fillRect/>
          </a:stretch>
        </p:blipFill>
        <p:spPr>
          <a:xfrm>
            <a:off x="1390891" y="1422642"/>
            <a:ext cx="9664861" cy="4696428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4367974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F3B0A2-8CFF-E75F-8B8F-B0A92CC375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spazio, costellazione, Universo, galassia&#10;&#10;Il contenuto generato dall'IA potrebbe non essere corretto.">
            <a:extLst>
              <a:ext uri="{FF2B5EF4-FFF2-40B4-BE49-F238E27FC236}">
                <a16:creationId xmlns:a16="http://schemas.microsoft.com/office/drawing/2014/main" id="{7BCD278B-8042-C3D2-CE97-816D9CB443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15" b="54896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938E7DC9-206F-526D-D5C8-4A56B018E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  <a:latin typeface="Oswald" panose="00000500000000000000" pitchFamily="2" charset="0"/>
              </a:rPr>
              <a:t>Event Display: </a:t>
            </a:r>
            <a:r>
              <a:rPr lang="it-IT" dirty="0" err="1">
                <a:solidFill>
                  <a:schemeClr val="bg1"/>
                </a:solidFill>
                <a:latin typeface="Oswald" panose="00000500000000000000" pitchFamily="2" charset="0"/>
              </a:rPr>
              <a:t>Firebird</a:t>
            </a:r>
            <a:endParaRPr lang="en-GB" dirty="0">
              <a:solidFill>
                <a:schemeClr val="bg1"/>
              </a:solidFill>
              <a:latin typeface="Oswald" panose="00000500000000000000" pitchFamily="2" charset="0"/>
            </a:endParaRP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DDD89C90-7C1A-A5E4-2BB7-1D5F0A362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F7569-B3A4-42AC-B5C3-69CDEFEA3E12}" type="slidenum">
              <a:rPr lang="en-GB" smtClean="0"/>
              <a:t>6</a:t>
            </a:fld>
            <a:endParaRPr lang="en-GB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57EFFBC-48CB-ABB7-1AEA-0ACFDE0BB9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08" y="208006"/>
            <a:ext cx="3494543" cy="28553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D5EC01D-B8AA-537C-3603-75667B7296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3" y="4362073"/>
            <a:ext cx="5914663" cy="243176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50DE729C-9B84-B9D0-7981-9CC74AACD0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4" y="1856471"/>
            <a:ext cx="5914663" cy="244144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1847F01E-CCDD-5F22-10C5-4C490A7BEB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164" y="1856471"/>
            <a:ext cx="5914662" cy="245787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2324BD6-0CD0-212B-4B6B-84BB1415C72F}"/>
              </a:ext>
            </a:extLst>
          </p:cNvPr>
          <p:cNvSpPr txBox="1"/>
          <p:nvPr/>
        </p:nvSpPr>
        <p:spPr>
          <a:xfrm>
            <a:off x="6164826" y="4591665"/>
            <a:ext cx="5771535" cy="1704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Oswald" panose="00000500000000000000" pitchFamily="2" charset="0"/>
              </a:rPr>
              <a:t>Ci sono molte o poche tracce?</a:t>
            </a:r>
            <a:endParaRPr lang="it-IT" b="0" i="0" dirty="0">
              <a:solidFill>
                <a:schemeClr val="bg1"/>
              </a:solidFill>
              <a:effectLst/>
              <a:latin typeface="Oswald" panose="00000500000000000000" pitchFamily="2" charset="0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Oswald" panose="00000500000000000000" pitchFamily="2" charset="0"/>
              </a:rPr>
              <a:t>Ci sono tracce particolari?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0" i="0" dirty="0">
                <a:solidFill>
                  <a:schemeClr val="bg1"/>
                </a:solidFill>
                <a:effectLst/>
                <a:latin typeface="Oswald" panose="00000500000000000000" pitchFamily="2" charset="0"/>
              </a:rPr>
              <a:t>Quali?</a:t>
            </a:r>
          </a:p>
          <a:p>
            <a:pPr algn="ctr">
              <a:lnSpc>
                <a:spcPct val="150000"/>
              </a:lnSpc>
            </a:pPr>
            <a:r>
              <a:rPr lang="it-IT" dirty="0">
                <a:solidFill>
                  <a:schemeClr val="bg1"/>
                </a:solidFill>
                <a:latin typeface="Oswald" panose="00000500000000000000" pitchFamily="2" charset="0"/>
              </a:rPr>
              <a:t>Vediamone qualcuno insieme!</a:t>
            </a:r>
            <a:endParaRPr lang="en-GB" b="0" i="0" dirty="0">
              <a:solidFill>
                <a:schemeClr val="bg1"/>
              </a:solidFill>
              <a:effectLst/>
              <a:latin typeface="Oswal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5428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EED5D3-269C-6D0B-A505-992326F1F4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spazio, costellazione, Universo, galassia&#10;&#10;Il contenuto generato dall'IA potrebbe non essere corretto.">
            <a:extLst>
              <a:ext uri="{FF2B5EF4-FFF2-40B4-BE49-F238E27FC236}">
                <a16:creationId xmlns:a16="http://schemas.microsoft.com/office/drawing/2014/main" id="{59535409-3EEE-BB7F-C27E-D5A5505AA5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15" b="54896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697C7A8A-2AC8-B04A-2B57-A772B50B5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  <a:latin typeface="Oswald" panose="00000500000000000000" pitchFamily="2" charset="0"/>
              </a:rPr>
              <a:t>DVCS</a:t>
            </a:r>
            <a:endParaRPr lang="en-GB" dirty="0">
              <a:solidFill>
                <a:schemeClr val="bg1"/>
              </a:solidFill>
              <a:latin typeface="Oswald" panose="00000500000000000000" pitchFamily="2" charset="0"/>
            </a:endParaRP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99CE1C1-1823-A963-0957-E3C517FEC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F7569-B3A4-42AC-B5C3-69CDEFEA3E12}" type="slidenum">
              <a:rPr lang="en-GB" smtClean="0"/>
              <a:t>7</a:t>
            </a:fld>
            <a:endParaRPr lang="en-GB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F2F0EC0-8BC3-8608-4B47-5A952333C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08" y="208006"/>
            <a:ext cx="3494543" cy="28553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C371B5D1-A917-8CD0-5A25-C777F27EB5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2160000"/>
            <a:ext cx="7452000" cy="306383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B260FC2A-6596-0207-74BC-2A475505E8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945" y="1229359"/>
            <a:ext cx="3296110" cy="4925112"/>
          </a:xfrm>
          <a:prstGeom prst="rect">
            <a:avLst/>
          </a:prstGeom>
        </p:spPr>
      </p:pic>
      <p:sp>
        <p:nvSpPr>
          <p:cNvPr id="17" name="Ovale 16">
            <a:extLst>
              <a:ext uri="{FF2B5EF4-FFF2-40B4-BE49-F238E27FC236}">
                <a16:creationId xmlns:a16="http://schemas.microsoft.com/office/drawing/2014/main" id="{7640F4FC-963F-5786-9842-A1826AD3D492}"/>
              </a:ext>
            </a:extLst>
          </p:cNvPr>
          <p:cNvSpPr/>
          <p:nvPr/>
        </p:nvSpPr>
        <p:spPr>
          <a:xfrm>
            <a:off x="8239432" y="1573161"/>
            <a:ext cx="2861187" cy="482651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E256D2C5-9339-509F-84D7-9A7A9CF0AE24}"/>
              </a:ext>
            </a:extLst>
          </p:cNvPr>
          <p:cNvSpPr/>
          <p:nvPr/>
        </p:nvSpPr>
        <p:spPr>
          <a:xfrm>
            <a:off x="8224681" y="2295835"/>
            <a:ext cx="2861187" cy="482651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C12210C9-1DF2-53ED-9A16-044915701D17}"/>
              </a:ext>
            </a:extLst>
          </p:cNvPr>
          <p:cNvSpPr/>
          <p:nvPr/>
        </p:nvSpPr>
        <p:spPr>
          <a:xfrm>
            <a:off x="8219764" y="3038169"/>
            <a:ext cx="2861187" cy="482651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362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F00256-CA30-AEF4-BA98-BEEF0E09C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spazio, costellazione, Universo, galassia&#10;&#10;Il contenuto generato dall'IA potrebbe non essere corretto.">
            <a:extLst>
              <a:ext uri="{FF2B5EF4-FFF2-40B4-BE49-F238E27FC236}">
                <a16:creationId xmlns:a16="http://schemas.microsoft.com/office/drawing/2014/main" id="{1E46CA0F-F032-BEF0-063A-633CF6947E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15" b="54896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BB352F6E-DA74-B979-2508-0F2F753CA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>
                <a:solidFill>
                  <a:schemeClr val="bg1"/>
                </a:solidFill>
                <a:latin typeface="Oswald" panose="00000500000000000000" pitchFamily="2" charset="0"/>
              </a:rPr>
              <a:t>Upsilon</a:t>
            </a:r>
            <a:endParaRPr lang="en-GB" dirty="0">
              <a:solidFill>
                <a:schemeClr val="bg1"/>
              </a:solidFill>
              <a:latin typeface="Oswald" panose="00000500000000000000" pitchFamily="2" charset="0"/>
            </a:endParaRP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E577366D-9C79-06D8-1743-04DD27C22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F7569-B3A4-42AC-B5C3-69CDEFEA3E12}" type="slidenum">
              <a:rPr lang="en-GB" smtClean="0"/>
              <a:t>8</a:t>
            </a:fld>
            <a:endParaRPr lang="en-GB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FCD2D92-9F2B-1096-E0D7-4DBF223E4B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08" y="208006"/>
            <a:ext cx="3494543" cy="28553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882E616-F7E7-4D62-9A36-B20CE404D2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63" y="2160000"/>
            <a:ext cx="7976514" cy="329252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5BEB91D4-278B-FD7F-ABEF-D956D9E16E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945" y="1229359"/>
            <a:ext cx="3296110" cy="4925112"/>
          </a:xfrm>
          <a:prstGeom prst="rect">
            <a:avLst/>
          </a:prstGeom>
        </p:spPr>
      </p:pic>
      <p:sp>
        <p:nvSpPr>
          <p:cNvPr id="15" name="Ovale 14">
            <a:extLst>
              <a:ext uri="{FF2B5EF4-FFF2-40B4-BE49-F238E27FC236}">
                <a16:creationId xmlns:a16="http://schemas.microsoft.com/office/drawing/2014/main" id="{6ACA81B9-A808-5221-E293-DF3A48883C44}"/>
              </a:ext>
            </a:extLst>
          </p:cNvPr>
          <p:cNvSpPr/>
          <p:nvPr/>
        </p:nvSpPr>
        <p:spPr>
          <a:xfrm>
            <a:off x="8224681" y="1587911"/>
            <a:ext cx="2861187" cy="482651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7C05FB65-54E9-7979-0B23-8068D46F1768}"/>
              </a:ext>
            </a:extLst>
          </p:cNvPr>
          <p:cNvSpPr/>
          <p:nvPr/>
        </p:nvSpPr>
        <p:spPr>
          <a:xfrm>
            <a:off x="8209933" y="1956623"/>
            <a:ext cx="2861187" cy="482651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CB8EA589-5EB6-28ED-185B-3BA4D3BE6FC6}"/>
              </a:ext>
            </a:extLst>
          </p:cNvPr>
          <p:cNvSpPr/>
          <p:nvPr/>
        </p:nvSpPr>
        <p:spPr>
          <a:xfrm>
            <a:off x="8200098" y="2310581"/>
            <a:ext cx="2861187" cy="482651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2BD4DF1-9282-1D5D-2CE9-47AA4C29EF9C}"/>
              </a:ext>
            </a:extLst>
          </p:cNvPr>
          <p:cNvSpPr txBox="1"/>
          <p:nvPr/>
        </p:nvSpPr>
        <p:spPr>
          <a:xfrm>
            <a:off x="11136632" y="1562655"/>
            <a:ext cx="570271" cy="457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it-IT" b="0" i="0" dirty="0">
                <a:solidFill>
                  <a:srgbClr val="FFFF00"/>
                </a:solidFill>
                <a:effectLst/>
                <a:latin typeface="Oswald" panose="00000500000000000000" pitchFamily="2" charset="0"/>
              </a:rPr>
              <a:t>x2</a:t>
            </a:r>
            <a:endParaRPr lang="en-GB" b="0" i="0" dirty="0">
              <a:solidFill>
                <a:srgbClr val="FFFF00"/>
              </a:solidFill>
              <a:effectLst/>
              <a:latin typeface="Oswal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81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animBg="1"/>
      <p:bldP spid="16" grpId="0" animBg="1"/>
      <p:bldP spid="17" grpId="0" animBg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579133-61E3-8099-A80C-95117AFC2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spazio, costellazione, Universo, galassia&#10;&#10;Il contenuto generato dall'IA potrebbe non essere corretto.">
            <a:extLst>
              <a:ext uri="{FF2B5EF4-FFF2-40B4-BE49-F238E27FC236}">
                <a16:creationId xmlns:a16="http://schemas.microsoft.com/office/drawing/2014/main" id="{4345D9A8-7493-DCF3-DA35-3ED084540B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15" b="54896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6B0B3758-5A3F-A3CC-080B-529F0BE0A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>
                <a:solidFill>
                  <a:schemeClr val="bg1"/>
                </a:solidFill>
                <a:latin typeface="Oswald" panose="00000500000000000000" pitchFamily="2" charset="0"/>
              </a:rPr>
              <a:t>Neutral-Current</a:t>
            </a:r>
            <a:endParaRPr lang="en-GB" dirty="0">
              <a:solidFill>
                <a:schemeClr val="bg1"/>
              </a:solidFill>
              <a:latin typeface="Oswald" panose="00000500000000000000" pitchFamily="2" charset="0"/>
            </a:endParaRP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E2F6E037-D146-C8F6-04D0-AB5DD5BBF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F7569-B3A4-42AC-B5C3-69CDEFEA3E12}" type="slidenum">
              <a:rPr lang="en-GB" smtClean="0"/>
              <a:t>9</a:t>
            </a:fld>
            <a:endParaRPr lang="en-GB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4EE69E0-3DE0-E258-AB14-EA249118A0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08" y="208006"/>
            <a:ext cx="3494543" cy="28553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D46F021-3A81-4FDD-3262-76E44C7D53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2160000"/>
            <a:ext cx="7417122" cy="308222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89F7F24-636F-96A4-15D3-C9E71D4901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945" y="1229359"/>
            <a:ext cx="3296110" cy="4925112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6B60056C-9FB0-7077-3F4C-45CB7BD908A1}"/>
              </a:ext>
            </a:extLst>
          </p:cNvPr>
          <p:cNvSpPr txBox="1"/>
          <p:nvPr/>
        </p:nvSpPr>
        <p:spPr>
          <a:xfrm>
            <a:off x="10520516" y="2733368"/>
            <a:ext cx="727587" cy="1433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it-IT" sz="6600" b="0" i="0" dirty="0">
                <a:solidFill>
                  <a:srgbClr val="FFFF00"/>
                </a:solidFill>
                <a:effectLst/>
                <a:latin typeface="Oswald" panose="00000500000000000000" pitchFamily="2" charset="0"/>
              </a:rPr>
              <a:t>?</a:t>
            </a:r>
            <a:endParaRPr lang="en-GB" b="0" i="0" dirty="0">
              <a:solidFill>
                <a:srgbClr val="FFFF00"/>
              </a:solidFill>
              <a:effectLst/>
              <a:latin typeface="Oswal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8895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/>
    </p:bldLst>
  </p:timing>
</p:sld>
</file>

<file path=ppt/theme/theme1.xml><?xml version="1.0" encoding="utf-8"?>
<a:theme xmlns:a="http://schemas.openxmlformats.org/drawingml/2006/main" name="Tema di Office">
  <a:themeElements>
    <a:clrScheme name="Personalizzato 1">
      <a:dk1>
        <a:srgbClr val="FFFFFF"/>
      </a:dk1>
      <a:lt1>
        <a:sysClr val="window" lastClr="FFFFFF"/>
      </a:lt1>
      <a:dk2>
        <a:srgbClr val="FFFFFF"/>
      </a:dk2>
      <a:lt2>
        <a:srgbClr val="FFFFFF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ersonalizzato 1">
      <a:majorFont>
        <a:latin typeface="Oswald"/>
        <a:ea typeface=""/>
        <a:cs typeface=""/>
      </a:majorFont>
      <a:minorFont>
        <a:latin typeface="Oswa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>
        <a:spAutoFit/>
      </a:bodyPr>
      <a:lstStyle>
        <a:defPPr marL="285750" indent="-285750" algn="l">
          <a:lnSpc>
            <a:spcPct val="150000"/>
          </a:lnSpc>
          <a:buFont typeface="Arial" panose="020B0604020202020204" pitchFamily="34" charset="0"/>
          <a:buChar char="•"/>
          <a:defRPr b="0" i="0" dirty="0">
            <a:solidFill>
              <a:schemeClr val="bg1"/>
            </a:solidFill>
            <a:effectLst/>
            <a:latin typeface="Oswald" panose="000005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15808</TotalTime>
  <Words>210</Words>
  <Application>Microsoft Office PowerPoint</Application>
  <PresentationFormat>Widescreen</PresentationFormat>
  <Paragraphs>57</Paragraphs>
  <Slides>16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1" baseType="lpstr">
      <vt:lpstr>Aptos</vt:lpstr>
      <vt:lpstr>Arial</vt:lpstr>
      <vt:lpstr>Montserrat</vt:lpstr>
      <vt:lpstr>Oswald</vt:lpstr>
      <vt:lpstr>Tema di Office</vt:lpstr>
      <vt:lpstr>Guida Operativa all’Event Display</vt:lpstr>
      <vt:lpstr>Detector</vt:lpstr>
      <vt:lpstr>Detector</vt:lpstr>
      <vt:lpstr>Cos’è un Event Display?</vt:lpstr>
      <vt:lpstr>Event Display: Firebird</vt:lpstr>
      <vt:lpstr>Event Display: Firebird</vt:lpstr>
      <vt:lpstr>DVCS</vt:lpstr>
      <vt:lpstr>Upsilon</vt:lpstr>
      <vt:lpstr>Neutral-Current</vt:lpstr>
      <vt:lpstr>Sommario</vt:lpstr>
      <vt:lpstr>Ora tocca a voi!</vt:lpstr>
      <vt:lpstr>Ora tocca a voi!</vt:lpstr>
      <vt:lpstr>Ora tocca a voi!</vt:lpstr>
      <vt:lpstr>Ora tocca a voi!</vt:lpstr>
      <vt:lpstr>Ora tocca a voi!</vt:lpstr>
      <vt:lpstr>Ora tocca a voi!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ANTONIO CHISARI</dc:creator>
  <cp:lastModifiedBy>ANTONIO CHISARI</cp:lastModifiedBy>
  <cp:revision>23</cp:revision>
  <dcterms:created xsi:type="dcterms:W3CDTF">2025-12-02T17:55:31Z</dcterms:created>
  <dcterms:modified xsi:type="dcterms:W3CDTF">2026-05-04T09:52:32Z</dcterms:modified>
</cp:coreProperties>
</file>