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0033"/>
    <a:srgbClr val="003399"/>
    <a:srgbClr val="000099"/>
    <a:srgbClr val="00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94660"/>
  </p:normalViewPr>
  <p:slideViewPr>
    <p:cSldViewPr snapToGrid="0">
      <p:cViewPr>
        <p:scale>
          <a:sx n="110" d="100"/>
          <a:sy n="110" d="100"/>
        </p:scale>
        <p:origin x="-84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607" y="-81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9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18934B-0578-4BD7-8C2E-BCE756387F9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87FCDD-61BC-4CA9-B5B3-C91EBD5F1B27}" type="slidenum">
              <a:rPr lang="en-GB" sz="1000" smtClean="0"/>
              <a:pPr/>
              <a:t>1</a:t>
            </a:fld>
            <a:endParaRPr lang="en-GB" sz="1000" smtClean="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B2F43-5DA6-4C60-8621-B5D3601EC2C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3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FFC69-36C5-4888-A4DC-F9D80A379DD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9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69F2-A1FE-430A-ABB4-5955132D2A5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4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C247-6D0F-49CE-A01C-9BF1E4BD29F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59DC-9ECF-4853-BFC1-BE326C04893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8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3D11-BE28-4F25-B98F-6C6AD54C092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EE0F-321A-401C-965D-6DF8FFE0518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B8B9D-F4BD-4FF0-A68A-BCC550B3564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3C5E-B76F-4BFE-B412-E6671E60DFA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6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EB2-0ABD-4686-AFE7-8F8DB6C6005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0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FC13-1FF7-4F43-AFA8-B1D16B6FEE0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4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31E6-9DA9-44DD-A9E6-39DCACE8A6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9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pPr>
              <a:defRPr/>
            </a:pPr>
            <a:fld id="{5641902F-344F-4B46-BB23-6A9290905B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434138" y="125413"/>
            <a:ext cx="94932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3399"/>
                </a:solidFill>
                <a:latin typeface="Garamond" pitchFamily="18" charset="0"/>
              </a:rPr>
              <a:t>17/05/12</a:t>
            </a:r>
            <a:endParaRPr lang="it-IT" sz="1600" dirty="0" smtClean="0">
              <a:solidFill>
                <a:srgbClr val="003399"/>
              </a:solidFill>
              <a:latin typeface="Garamond" pitchFamily="18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619250" y="134938"/>
            <a:ext cx="1436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500" smtClean="0">
                <a:solidFill>
                  <a:srgbClr val="003399"/>
                </a:solidFill>
                <a:latin typeface="Garamond" pitchFamily="18" charset="0"/>
              </a:rPr>
              <a:t>G.-F. Dalla Betta</a:t>
            </a:r>
            <a:endParaRPr lang="it-IT" sz="1500" smtClean="0">
              <a:solidFill>
                <a:srgbClr val="003399"/>
              </a:solidFill>
              <a:latin typeface="Garamond" pitchFamily="18" charset="0"/>
            </a:endParaRPr>
          </a:p>
        </p:txBody>
      </p:sp>
      <p:pic>
        <p:nvPicPr>
          <p:cNvPr id="2" name="Picture 11"/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123031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5"/>
          <p:cNvSpPr>
            <a:spLocks noChangeArrowheads="1"/>
          </p:cNvSpPr>
          <p:nvPr userDrawn="1"/>
        </p:nvSpPr>
        <p:spPr bwMode="auto">
          <a:xfrm>
            <a:off x="1187450" y="519113"/>
            <a:ext cx="6148388" cy="30162"/>
          </a:xfrm>
          <a:prstGeom prst="rect">
            <a:avLst/>
          </a:prstGeom>
          <a:solidFill>
            <a:srgbClr val="7FB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" name="Rectangle 16"/>
          <p:cNvSpPr>
            <a:spLocks noChangeArrowheads="1"/>
          </p:cNvSpPr>
          <p:nvPr userDrawn="1"/>
        </p:nvSpPr>
        <p:spPr bwMode="auto">
          <a:xfrm>
            <a:off x="1258888" y="446088"/>
            <a:ext cx="6167437" cy="30162"/>
          </a:xfrm>
          <a:prstGeom prst="rect">
            <a:avLst/>
          </a:prstGeom>
          <a:solidFill>
            <a:srgbClr val="1F7F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36" name="Picture 19"/>
          <p:cNvPicPr preferRelativeResize="0"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12700"/>
            <a:ext cx="92868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323850" y="1773238"/>
            <a:ext cx="8496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>
              <a:lnSpc>
                <a:spcPct val="150000"/>
              </a:lnSpc>
            </a:pPr>
            <a:r>
              <a:rPr lang="it-IT" sz="4000" b="1" dirty="0">
                <a:solidFill>
                  <a:srgbClr val="FF0033"/>
                </a:solidFill>
                <a:latin typeface="Arial" charset="0"/>
              </a:rPr>
              <a:t/>
            </a:r>
            <a:br>
              <a:rPr lang="it-IT" sz="4000" b="1" dirty="0">
                <a:solidFill>
                  <a:srgbClr val="FF0033"/>
                </a:solidFill>
                <a:latin typeface="Arial" charset="0"/>
              </a:rPr>
            </a:br>
            <a:r>
              <a:rPr lang="it-IT" sz="4000" b="1" dirty="0">
                <a:solidFill>
                  <a:srgbClr val="FF0033"/>
                </a:solidFill>
                <a:latin typeface="Arial" charset="0"/>
              </a:rPr>
              <a:t/>
            </a:r>
            <a:br>
              <a:rPr lang="it-IT" sz="4000" b="1" dirty="0">
                <a:solidFill>
                  <a:srgbClr val="FF0033"/>
                </a:solidFill>
                <a:latin typeface="Arial" charset="0"/>
              </a:rPr>
            </a:br>
            <a:r>
              <a:rPr lang="it-IT" sz="4000" b="1" dirty="0" smtClean="0">
                <a:solidFill>
                  <a:srgbClr val="FF0033"/>
                </a:solidFill>
                <a:latin typeface="Arial" charset="0"/>
              </a:rPr>
              <a:t>P-</a:t>
            </a:r>
            <a:r>
              <a:rPr lang="it-IT" sz="4000" b="1" dirty="0" err="1" smtClean="0">
                <a:solidFill>
                  <a:srgbClr val="FF0033"/>
                </a:solidFill>
                <a:latin typeface="Arial" charset="0"/>
              </a:rPr>
              <a:t>SuperB</a:t>
            </a:r>
            <a:r>
              <a:rPr lang="it-IT" sz="4000" b="1" dirty="0" smtClean="0">
                <a:solidFill>
                  <a:srgbClr val="FF0033"/>
                </a:solidFill>
                <a:latin typeface="Arial" charset="0"/>
              </a:rPr>
              <a:t> </a:t>
            </a:r>
            <a:endParaRPr lang="it-IT" sz="4000" b="1" dirty="0">
              <a:solidFill>
                <a:srgbClr val="FF0033"/>
              </a:solidFill>
              <a:latin typeface="Arial" charset="0"/>
            </a:endParaRPr>
          </a:p>
          <a:p>
            <a:pPr algn="ctr" defTabSz="762000">
              <a:lnSpc>
                <a:spcPct val="150000"/>
              </a:lnSpc>
            </a:pPr>
            <a:r>
              <a:rPr lang="it-IT" sz="4000" b="1" dirty="0" smtClean="0">
                <a:solidFill>
                  <a:srgbClr val="FF0033"/>
                </a:solidFill>
                <a:latin typeface="Arial" charset="0"/>
              </a:rPr>
              <a:t>Status Trento</a:t>
            </a:r>
            <a:endParaRPr lang="en-US" sz="4000" b="1" dirty="0">
              <a:solidFill>
                <a:srgbClr val="FF0033"/>
              </a:solidFill>
              <a:latin typeface="Arial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547813" y="4868863"/>
            <a:ext cx="649128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Gian-Franco Dalla Betta</a:t>
            </a:r>
          </a:p>
          <a:p>
            <a:pPr eaLnBrk="1" hangingPunct="1"/>
            <a:r>
              <a:rPr lang="en-US" dirty="0">
                <a:latin typeface="Arial" charset="0"/>
              </a:rPr>
              <a:t>DISI, </a:t>
            </a:r>
            <a:r>
              <a:rPr lang="en-US" dirty="0" err="1">
                <a:latin typeface="Arial" charset="0"/>
              </a:rPr>
              <a:t>Universit</a:t>
            </a:r>
            <a:r>
              <a:rPr lang="en-US" dirty="0" err="1">
                <a:latin typeface="Arial" charset="0"/>
                <a:cs typeface="Arial" charset="0"/>
              </a:rPr>
              <a:t>à</a:t>
            </a:r>
            <a:r>
              <a:rPr lang="en-US" dirty="0">
                <a:latin typeface="Arial" charset="0"/>
                <a:cs typeface="Arial" charset="0"/>
              </a:rPr>
              <a:t> di Trento</a:t>
            </a:r>
          </a:p>
          <a:p>
            <a:pPr eaLnBrk="1" hangingPunct="1"/>
            <a:r>
              <a:rPr lang="en-US" dirty="0">
                <a:latin typeface="Arial" charset="0"/>
              </a:rPr>
              <a:t>INFN – Padova, </a:t>
            </a:r>
            <a:r>
              <a:rPr lang="en-US" dirty="0" err="1">
                <a:latin typeface="Arial" charset="0"/>
              </a:rPr>
              <a:t>Gruppo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Collegato</a:t>
            </a:r>
            <a:r>
              <a:rPr lang="en-US" dirty="0">
                <a:latin typeface="Arial" charset="0"/>
              </a:rPr>
              <a:t> di Trento</a:t>
            </a:r>
          </a:p>
          <a:p>
            <a:pPr eaLnBrk="1" hangingPunct="1"/>
            <a:r>
              <a:rPr lang="en-US" dirty="0">
                <a:latin typeface="Arial" charset="0"/>
              </a:rPr>
              <a:t>Tel.: 0461283904, e-mail: dallabe@disi.unitn.it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66CC"/>
                </a:solidFill>
              </a:rPr>
              <a:t>11/06/2012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1861" y="6038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Status </a:t>
            </a:r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attività</a:t>
            </a:r>
            <a:endParaRPr lang="en-US" sz="32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60988" y="1332036"/>
            <a:ext cx="831134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Fatto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: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Sottomesso</a:t>
            </a:r>
            <a:r>
              <a:rPr lang="en-US" dirty="0" smtClean="0">
                <a:latin typeface="Arial" charset="0"/>
              </a:rPr>
              <a:t> layout per lotto di </a:t>
            </a:r>
            <a:r>
              <a:rPr lang="en-US" dirty="0" err="1" smtClean="0">
                <a:latin typeface="Arial" charset="0"/>
              </a:rPr>
              <a:t>rivelatori</a:t>
            </a:r>
            <a:r>
              <a:rPr lang="en-US" dirty="0" smtClean="0">
                <a:latin typeface="Arial" charset="0"/>
              </a:rPr>
              <a:t> a pixel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per </a:t>
            </a:r>
            <a:r>
              <a:rPr lang="en-US" dirty="0" err="1" smtClean="0">
                <a:latin typeface="Arial" charset="0"/>
              </a:rPr>
              <a:t>integrazione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verticale</a:t>
            </a:r>
            <a:r>
              <a:rPr lang="en-US" dirty="0" smtClean="0">
                <a:latin typeface="Arial" charset="0"/>
              </a:rPr>
              <a:t> con Superpix1 a TMICRO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Caratterizzata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sensibilità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per </a:t>
            </a:r>
            <a:r>
              <a:rPr lang="en-US" dirty="0" err="1" smtClean="0">
                <a:latin typeface="Arial" charset="0"/>
              </a:rPr>
              <a:t>strutture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planari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Da fare: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Studi</a:t>
            </a:r>
            <a:r>
              <a:rPr lang="en-US" dirty="0" smtClean="0">
                <a:latin typeface="Arial" charset="0"/>
              </a:rPr>
              <a:t> di </a:t>
            </a:r>
            <a:r>
              <a:rPr lang="en-US" dirty="0" err="1" smtClean="0">
                <a:latin typeface="Arial" charset="0"/>
              </a:rPr>
              <a:t>danno</a:t>
            </a:r>
            <a:r>
              <a:rPr lang="en-US" dirty="0" smtClean="0">
                <a:latin typeface="Arial" charset="0"/>
              </a:rPr>
              <a:t> da </a:t>
            </a:r>
            <a:r>
              <a:rPr lang="en-US" dirty="0" err="1" smtClean="0">
                <a:latin typeface="Arial" charset="0"/>
              </a:rPr>
              <a:t>radiazione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strutture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Completamento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disegno</a:t>
            </a:r>
            <a:r>
              <a:rPr lang="en-US" dirty="0" smtClean="0">
                <a:latin typeface="Arial" charset="0"/>
              </a:rPr>
              <a:t> per lotto </a:t>
            </a:r>
            <a:r>
              <a:rPr lang="en-US" dirty="0" err="1" smtClean="0">
                <a:latin typeface="Arial" charset="0"/>
              </a:rPr>
              <a:t>rivelatori</a:t>
            </a:r>
            <a:r>
              <a:rPr lang="en-US" dirty="0" smtClean="0">
                <a:latin typeface="Arial" charset="0"/>
              </a:rPr>
              <a:t> a pixel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r>
              <a:rPr lang="en-US" dirty="0" smtClean="0">
                <a:latin typeface="Arial" charset="0"/>
              </a:rPr>
              <a:t> per </a:t>
            </a:r>
            <a:r>
              <a:rPr lang="en-US" dirty="0" err="1" smtClean="0">
                <a:latin typeface="Arial" charset="0"/>
              </a:rPr>
              <a:t>integrazione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verticale</a:t>
            </a:r>
            <a:r>
              <a:rPr lang="en-US" dirty="0" smtClean="0">
                <a:latin typeface="Arial" charset="0"/>
              </a:rPr>
              <a:t> con Superpix1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a TMICRO (</a:t>
            </a:r>
            <a:r>
              <a:rPr lang="en-US" dirty="0" err="1" smtClean="0">
                <a:latin typeface="Arial" charset="0"/>
              </a:rPr>
              <a:t>fabbricazione</a:t>
            </a:r>
            <a:r>
              <a:rPr lang="en-US" dirty="0" smtClean="0">
                <a:latin typeface="Arial" charset="0"/>
              </a:rPr>
              <a:t> a FBK </a:t>
            </a:r>
            <a:r>
              <a:rPr lang="en-US" dirty="0" err="1" smtClean="0">
                <a:latin typeface="Arial" charset="0"/>
              </a:rPr>
              <a:t>nel</a:t>
            </a:r>
            <a:r>
              <a:rPr lang="en-US" dirty="0" smtClean="0">
                <a:latin typeface="Arial" charset="0"/>
              </a:rPr>
              <a:t> 2013)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Fondi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2012: </a:t>
            </a:r>
            <a:r>
              <a:rPr lang="en-US" dirty="0" smtClean="0">
                <a:latin typeface="Arial" charset="0"/>
              </a:rPr>
              <a:t>ok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66CC"/>
                </a:solidFill>
              </a:rPr>
              <a:t>11/06/2012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98438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Wafer layout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1132007"/>
            <a:ext cx="5768975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66CC"/>
                </a:solidFill>
              </a:rPr>
              <a:t>11/06/2012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83" y="198438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Test active edge </a:t>
            </a:r>
            <a:endParaRPr lang="en-US" sz="3200" b="1" dirty="0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Picture 9" descr="planar_A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64" y="1261267"/>
            <a:ext cx="3662362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50121_1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04" y="4774494"/>
            <a:ext cx="34480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50121_single_DX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7" y="2940932"/>
            <a:ext cx="3614737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50121_single_SX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7" y="1107369"/>
            <a:ext cx="361473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DUT_diamond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4" y="4054410"/>
            <a:ext cx="4381834" cy="224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66CC"/>
                </a:solidFill>
              </a:rPr>
              <a:t>11/06/2012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1861" y="6038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Previsione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budget 2013</a:t>
            </a:r>
            <a:endParaRPr lang="en-US" sz="32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52362" y="1487311"/>
            <a:ext cx="831134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Budget “</a:t>
            </a:r>
            <a:r>
              <a:rPr lang="en-US" dirty="0" err="1" smtClean="0">
                <a:latin typeface="Arial" charset="0"/>
              </a:rPr>
              <a:t>congelato</a:t>
            </a:r>
            <a:r>
              <a:rPr lang="en-US" dirty="0" smtClean="0">
                <a:latin typeface="Arial" charset="0"/>
              </a:rPr>
              <a:t>” </a:t>
            </a:r>
            <a:r>
              <a:rPr lang="en-US" dirty="0" err="1" smtClean="0">
                <a:latin typeface="Arial" charset="0"/>
              </a:rPr>
              <a:t>presso</a:t>
            </a:r>
            <a:r>
              <a:rPr lang="en-US" dirty="0" smtClean="0">
                <a:latin typeface="Arial" charset="0"/>
              </a:rPr>
              <a:t> FBK per </a:t>
            </a:r>
            <a:r>
              <a:rPr lang="en-US" dirty="0" err="1" smtClean="0">
                <a:latin typeface="Arial" charset="0"/>
              </a:rPr>
              <a:t>fabbricazione</a:t>
            </a:r>
            <a:r>
              <a:rPr lang="en-US" dirty="0" smtClean="0">
                <a:latin typeface="Arial" charset="0"/>
              </a:rPr>
              <a:t> lotto </a:t>
            </a:r>
            <a:r>
              <a:rPr lang="en-US" dirty="0" err="1" smtClean="0">
                <a:latin typeface="Arial" charset="0"/>
              </a:rPr>
              <a:t>rivelatori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Alla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ripresa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dell’attività</a:t>
            </a:r>
            <a:r>
              <a:rPr lang="en-US" dirty="0" smtClean="0">
                <a:latin typeface="Arial" charset="0"/>
              </a:rPr>
              <a:t>, FBK </a:t>
            </a:r>
            <a:r>
              <a:rPr lang="en-US" dirty="0" err="1" smtClean="0">
                <a:latin typeface="Arial" charset="0"/>
              </a:rPr>
              <a:t>passerà</a:t>
            </a:r>
            <a:r>
              <a:rPr lang="en-US" dirty="0" smtClean="0">
                <a:latin typeface="Arial" charset="0"/>
              </a:rPr>
              <a:t> a </a:t>
            </a:r>
            <a:r>
              <a:rPr lang="en-US" dirty="0" err="1" smtClean="0">
                <a:latin typeface="Arial" charset="0"/>
              </a:rPr>
              <a:t>fette</a:t>
            </a:r>
            <a:r>
              <a:rPr lang="en-US" dirty="0" smtClean="0">
                <a:latin typeface="Arial" charset="0"/>
              </a:rPr>
              <a:t> da 6 </a:t>
            </a:r>
            <a:r>
              <a:rPr lang="en-US" dirty="0" err="1" smtClean="0">
                <a:latin typeface="Arial" charset="0"/>
              </a:rPr>
              <a:t>pollici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Da </a:t>
            </a:r>
            <a:r>
              <a:rPr lang="en-US" dirty="0" err="1" smtClean="0">
                <a:latin typeface="Arial" charset="0"/>
              </a:rPr>
              <a:t>considerare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spesa</a:t>
            </a:r>
            <a:r>
              <a:rPr lang="en-US" dirty="0" smtClean="0">
                <a:latin typeface="Arial" charset="0"/>
              </a:rPr>
              <a:t> per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Ipotesi</a:t>
            </a:r>
            <a:r>
              <a:rPr lang="en-US" dirty="0" smtClean="0">
                <a:latin typeface="Arial" charset="0"/>
              </a:rPr>
              <a:t> 1: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epitassiali</a:t>
            </a:r>
            <a:endParaRPr lang="en-US" dirty="0" smtClean="0">
              <a:latin typeface="Arial" charset="0"/>
            </a:endParaRPr>
          </a:p>
          <a:p>
            <a:pPr marL="1085850" lvl="1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Ipotesi</a:t>
            </a:r>
            <a:r>
              <a:rPr lang="en-US" dirty="0" smtClean="0">
                <a:latin typeface="Arial" charset="0"/>
              </a:rPr>
              <a:t> 2: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 FZ con </a:t>
            </a:r>
            <a:r>
              <a:rPr lang="en-US" dirty="0" err="1" smtClean="0">
                <a:latin typeface="Arial" charset="0"/>
              </a:rPr>
              <a:t>fette</a:t>
            </a:r>
            <a:r>
              <a:rPr lang="en-US" dirty="0" smtClean="0">
                <a:latin typeface="Arial" charset="0"/>
              </a:rPr>
              <a:t> di </a:t>
            </a:r>
            <a:r>
              <a:rPr lang="en-US" dirty="0" err="1" smtClean="0">
                <a:latin typeface="Arial" charset="0"/>
              </a:rPr>
              <a:t>supporto</a:t>
            </a:r>
            <a:r>
              <a:rPr lang="en-US" dirty="0" smtClean="0">
                <a:latin typeface="Arial" charset="0"/>
              </a:rPr>
              <a:t> </a:t>
            </a:r>
          </a:p>
          <a:p>
            <a:pPr lvl="1" indent="0" eaLnBrk="1" hangingPunct="1"/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	(</a:t>
            </a:r>
            <a:r>
              <a:rPr lang="en-US" dirty="0" err="1" smtClean="0">
                <a:latin typeface="Arial" charset="0"/>
              </a:rPr>
              <a:t>servizio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esterno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indent="0" eaLnBrk="1" hangingPunct="1"/>
            <a:r>
              <a:rPr lang="en-US" dirty="0" err="1" smtClean="0">
                <a:latin typeface="Arial" charset="0"/>
              </a:rPr>
              <a:t>Entrambe</a:t>
            </a:r>
            <a:r>
              <a:rPr lang="en-US" dirty="0" smtClean="0">
                <a:latin typeface="Arial" charset="0"/>
              </a:rPr>
              <a:t> le </a:t>
            </a:r>
            <a:r>
              <a:rPr lang="en-US" dirty="0" err="1" smtClean="0">
                <a:latin typeface="Arial" charset="0"/>
              </a:rPr>
              <a:t>opzioni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implicano</a:t>
            </a:r>
            <a:r>
              <a:rPr lang="en-US" dirty="0" smtClean="0">
                <a:latin typeface="Arial" charset="0"/>
              </a:rPr>
              <a:t> un </a:t>
            </a:r>
            <a:r>
              <a:rPr lang="en-US" dirty="0" err="1" smtClean="0">
                <a:latin typeface="Arial" charset="0"/>
              </a:rPr>
              <a:t>costo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aggiuntivo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consumabili</a:t>
            </a:r>
            <a:r>
              <a:rPr lang="en-US" dirty="0" smtClean="0">
                <a:latin typeface="Arial" charset="0"/>
              </a:rPr>
              <a:t> per circa 10kEuro (IVA </a:t>
            </a:r>
            <a:r>
              <a:rPr lang="en-US" dirty="0" err="1" smtClean="0">
                <a:latin typeface="Arial" charset="0"/>
              </a:rPr>
              <a:t>compresa</a:t>
            </a:r>
            <a:r>
              <a:rPr lang="en-US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dirty="0" smtClean="0"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66CC"/>
                </a:solidFill>
              </a:rPr>
              <a:t>11/06/2012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154</Words>
  <Application>Microsoft Office PowerPoint</Application>
  <PresentationFormat>Presentazione su schermo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Garamond</vt:lpstr>
      <vt:lpstr>Symbol</vt:lpstr>
      <vt:lpstr>Struttura predefinita</vt:lpstr>
      <vt:lpstr>Presentazione standard di PowerPoint</vt:lpstr>
      <vt:lpstr>Presentazione standard di PowerPoint</vt:lpstr>
      <vt:lpstr>Wafer layout</vt:lpstr>
      <vt:lpstr>Test active edge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Day ...</dc:title>
  <dc:creator>GSC</dc:creator>
  <cp:lastModifiedBy>dallabe</cp:lastModifiedBy>
  <cp:revision>340</cp:revision>
  <dcterms:created xsi:type="dcterms:W3CDTF">2001-12-06T10:00:27Z</dcterms:created>
  <dcterms:modified xsi:type="dcterms:W3CDTF">2012-06-11T08:57:31Z</dcterms:modified>
</cp:coreProperties>
</file>