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2" r:id="rId2"/>
    <p:sldId id="265" r:id="rId3"/>
    <p:sldId id="264" r:id="rId4"/>
    <p:sldId id="266" r:id="rId5"/>
    <p:sldId id="267" r:id="rId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FF0033"/>
    <a:srgbClr val="003399"/>
    <a:srgbClr val="000099"/>
    <a:srgbClr val="00CC9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34" autoAdjust="0"/>
    <p:restoredTop sz="94660"/>
  </p:normalViewPr>
  <p:slideViewPr>
    <p:cSldViewPr snapToGrid="0">
      <p:cViewPr>
        <p:scale>
          <a:sx n="110" d="100"/>
          <a:sy n="110" d="100"/>
        </p:scale>
        <p:origin x="-840" y="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1607" y="-81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1949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762000">
              <a:defRPr sz="1000" i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762000">
              <a:defRPr sz="1000" i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Fare clic per modificare gli stili del testo dello schema</a:t>
            </a:r>
          </a:p>
          <a:p>
            <a:pPr lvl="1"/>
            <a:r>
              <a:rPr lang="en-GB" noProof="0" smtClean="0"/>
              <a:t>Secondo livello</a:t>
            </a:r>
          </a:p>
          <a:p>
            <a:pPr lvl="2"/>
            <a:r>
              <a:rPr lang="en-GB" noProof="0" smtClean="0"/>
              <a:t>Terzo livello</a:t>
            </a:r>
          </a:p>
          <a:p>
            <a:pPr lvl="3"/>
            <a:r>
              <a:rPr lang="en-GB" noProof="0" smtClean="0"/>
              <a:t>Quarto livello</a:t>
            </a:r>
          </a:p>
          <a:p>
            <a:pPr lvl="4"/>
            <a:r>
              <a:rPr lang="en-GB" noProof="0" smtClean="0"/>
              <a:t>Quinto livello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762000">
              <a:defRPr sz="1000" i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762000">
              <a:defRPr sz="1000" i="1"/>
            </a:lvl1pPr>
          </a:lstStyle>
          <a:p>
            <a:pPr>
              <a:defRPr/>
            </a:pPr>
            <a:fld id="{DF18934B-0578-4BD7-8C2E-BCE756387F9E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5870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F87FCDD-61BC-4CA9-B5B3-C91EBD5F1B27}" type="slidenum">
              <a:rPr lang="en-GB" sz="1000" smtClean="0"/>
              <a:pPr/>
              <a:t>1</a:t>
            </a:fld>
            <a:endParaRPr lang="en-GB" sz="1000" smtClean="0"/>
          </a:p>
        </p:txBody>
      </p:sp>
      <p:sp>
        <p:nvSpPr>
          <p:cNvPr id="921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EB2F43-5DA6-4C60-8621-B5D3601EC2C2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235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5FFC69-36C5-4888-A4DC-F9D80A379DD6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094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469F2-A1FE-430A-ABB4-5955132D2A54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2482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8C247-6D0F-49CE-A01C-9BF1E4BD29FC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85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0959DC-9ECF-4853-BFC1-BE326C04893F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985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93D11-BE28-4F25-B98F-6C6AD54C092C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4152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44EE0F-321A-401C-965D-6DF8FFE0518E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92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B8B9D-F4BD-4FF0-A68A-BCC550B35646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850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43C5E-B76F-4BFE-B412-E6671E60DFA2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2268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41EB2-0ABD-4686-AFE7-8F8DB6C6005B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7202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C1FC13-1FF7-4F43-AFA8-B1D16B6FEE06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0142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0031E6-9DA9-44DD-A9E6-39DCACE8A6C6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794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Fare clic per modificare gli stili del testo dello schema</a:t>
            </a:r>
          </a:p>
          <a:p>
            <a:pPr lvl="1"/>
            <a:r>
              <a:rPr lang="en-GB" smtClean="0"/>
              <a:t>Secondo livello</a:t>
            </a:r>
          </a:p>
          <a:p>
            <a:pPr lvl="2"/>
            <a:r>
              <a:rPr lang="en-GB" smtClean="0"/>
              <a:t>Terzo livello</a:t>
            </a:r>
          </a:p>
          <a:p>
            <a:pPr lvl="3"/>
            <a:r>
              <a:rPr lang="en-GB" smtClean="0"/>
              <a:t>Quarto livello</a:t>
            </a:r>
          </a:p>
          <a:p>
            <a:pPr lvl="4"/>
            <a:r>
              <a:rPr lang="en-GB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defTabSz="762000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defTabSz="762000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defTabSz="762000">
              <a:defRPr sz="1400"/>
            </a:lvl1pPr>
          </a:lstStyle>
          <a:p>
            <a:pPr>
              <a:defRPr/>
            </a:pPr>
            <a:fld id="{5641902F-344F-4B46-BB23-6A9290905BC6}" type="slidenum">
              <a:rPr lang="en-GB"/>
              <a:pPr>
                <a:defRPr/>
              </a:pPr>
              <a:t>‹N›</a:t>
            </a:fld>
            <a:endParaRPr lang="en-GB"/>
          </a:p>
        </p:txBody>
      </p:sp>
      <p:sp>
        <p:nvSpPr>
          <p:cNvPr id="1033" name="Text Box 9"/>
          <p:cNvSpPr txBox="1">
            <a:spLocks noChangeArrowheads="1"/>
          </p:cNvSpPr>
          <p:nvPr userDrawn="1"/>
        </p:nvSpPr>
        <p:spPr bwMode="auto">
          <a:xfrm>
            <a:off x="6434138" y="125413"/>
            <a:ext cx="949325" cy="33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3485" tIns="41742" rIns="83485" bIns="41742">
            <a:spAutoFit/>
          </a:bodyPr>
          <a:lstStyle>
            <a:lvl1pPr defTabSz="8350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7513" defTabSz="8350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35025" defTabSz="8350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52538" defTabSz="8350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70050" defTabSz="8350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27250" defTabSz="835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84450" defTabSz="835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41650" defTabSz="835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98850" defTabSz="835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defRPr/>
            </a:pPr>
            <a:r>
              <a:rPr lang="en-US" sz="1600" dirty="0" smtClean="0">
                <a:solidFill>
                  <a:srgbClr val="003399"/>
                </a:solidFill>
                <a:latin typeface="Garamond" pitchFamily="18" charset="0"/>
              </a:rPr>
              <a:t>17/05/12</a:t>
            </a:r>
            <a:endParaRPr lang="it-IT" sz="1600" dirty="0" smtClean="0">
              <a:solidFill>
                <a:srgbClr val="003399"/>
              </a:solidFill>
              <a:latin typeface="Garamond" pitchFamily="18" charset="0"/>
            </a:endParaRPr>
          </a:p>
        </p:txBody>
      </p:sp>
      <p:sp>
        <p:nvSpPr>
          <p:cNvPr id="1034" name="Text Box 10"/>
          <p:cNvSpPr txBox="1">
            <a:spLocks noChangeArrowheads="1"/>
          </p:cNvSpPr>
          <p:nvPr userDrawn="1"/>
        </p:nvSpPr>
        <p:spPr bwMode="auto">
          <a:xfrm>
            <a:off x="1619250" y="134938"/>
            <a:ext cx="1436688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3485" tIns="41742" rIns="83485" bIns="41742">
            <a:spAutoFit/>
          </a:bodyPr>
          <a:lstStyle>
            <a:lvl1pPr defTabSz="8350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7513" defTabSz="8350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35025" defTabSz="8350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52538" defTabSz="8350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70050" defTabSz="8350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27250" defTabSz="835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84450" defTabSz="835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41650" defTabSz="835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98850" defTabSz="835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defRPr/>
            </a:pPr>
            <a:r>
              <a:rPr lang="en-US" sz="1500" smtClean="0">
                <a:solidFill>
                  <a:srgbClr val="003399"/>
                </a:solidFill>
                <a:latin typeface="Garamond" pitchFamily="18" charset="0"/>
              </a:rPr>
              <a:t>G.-F. Dalla Betta</a:t>
            </a:r>
            <a:endParaRPr lang="it-IT" sz="1500" smtClean="0">
              <a:solidFill>
                <a:srgbClr val="003399"/>
              </a:solidFill>
              <a:latin typeface="Garamond" pitchFamily="18" charset="0"/>
            </a:endParaRPr>
          </a:p>
        </p:txBody>
      </p:sp>
      <p:pic>
        <p:nvPicPr>
          <p:cNvPr id="2" name="Picture 11"/>
          <p:cNvPicPr preferRelativeResize="0"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0"/>
            <a:ext cx="1230313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15"/>
          <p:cNvSpPr>
            <a:spLocks noChangeArrowheads="1"/>
          </p:cNvSpPr>
          <p:nvPr userDrawn="1"/>
        </p:nvSpPr>
        <p:spPr bwMode="auto">
          <a:xfrm>
            <a:off x="1187450" y="519113"/>
            <a:ext cx="6148388" cy="30162"/>
          </a:xfrm>
          <a:prstGeom prst="rect">
            <a:avLst/>
          </a:prstGeom>
          <a:solidFill>
            <a:srgbClr val="7FBF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5" name="Rectangle 16"/>
          <p:cNvSpPr>
            <a:spLocks noChangeArrowheads="1"/>
          </p:cNvSpPr>
          <p:nvPr userDrawn="1"/>
        </p:nvSpPr>
        <p:spPr bwMode="auto">
          <a:xfrm>
            <a:off x="1258888" y="446088"/>
            <a:ext cx="6167437" cy="30162"/>
          </a:xfrm>
          <a:prstGeom prst="rect">
            <a:avLst/>
          </a:prstGeom>
          <a:solidFill>
            <a:srgbClr val="1F7FB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pic>
        <p:nvPicPr>
          <p:cNvPr id="1036" name="Picture 19"/>
          <p:cNvPicPr preferRelativeResize="0">
            <a:picLocks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0388" y="12700"/>
            <a:ext cx="928687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7"/>
          <p:cNvSpPr>
            <a:spLocks noChangeArrowheads="1"/>
          </p:cNvSpPr>
          <p:nvPr/>
        </p:nvSpPr>
        <p:spPr bwMode="auto">
          <a:xfrm>
            <a:off x="323850" y="1773238"/>
            <a:ext cx="8496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 defTabSz="762000">
              <a:lnSpc>
                <a:spcPct val="150000"/>
              </a:lnSpc>
            </a:pPr>
            <a:r>
              <a:rPr lang="it-IT" sz="4000" b="1" dirty="0">
                <a:solidFill>
                  <a:srgbClr val="FF0033"/>
                </a:solidFill>
                <a:latin typeface="Arial" charset="0"/>
              </a:rPr>
              <a:t/>
            </a:r>
            <a:br>
              <a:rPr lang="it-IT" sz="4000" b="1" dirty="0">
                <a:solidFill>
                  <a:srgbClr val="FF0033"/>
                </a:solidFill>
                <a:latin typeface="Arial" charset="0"/>
              </a:rPr>
            </a:br>
            <a:r>
              <a:rPr lang="it-IT" sz="4000" b="1" dirty="0">
                <a:solidFill>
                  <a:srgbClr val="FF0033"/>
                </a:solidFill>
                <a:latin typeface="Arial" charset="0"/>
              </a:rPr>
              <a:t/>
            </a:r>
            <a:br>
              <a:rPr lang="it-IT" sz="4000" b="1" dirty="0">
                <a:solidFill>
                  <a:srgbClr val="FF0033"/>
                </a:solidFill>
                <a:latin typeface="Arial" charset="0"/>
              </a:rPr>
            </a:br>
            <a:r>
              <a:rPr lang="it-IT" sz="4000" b="1" dirty="0" smtClean="0">
                <a:solidFill>
                  <a:srgbClr val="FF0033"/>
                </a:solidFill>
                <a:latin typeface="Arial" charset="0"/>
              </a:rPr>
              <a:t>P-</a:t>
            </a:r>
            <a:r>
              <a:rPr lang="it-IT" sz="4000" b="1" dirty="0" err="1" smtClean="0">
                <a:solidFill>
                  <a:srgbClr val="FF0033"/>
                </a:solidFill>
                <a:latin typeface="Arial" charset="0"/>
              </a:rPr>
              <a:t>SuperB</a:t>
            </a:r>
            <a:r>
              <a:rPr lang="it-IT" sz="4000" b="1" dirty="0" smtClean="0">
                <a:solidFill>
                  <a:srgbClr val="FF0033"/>
                </a:solidFill>
                <a:latin typeface="Arial" charset="0"/>
              </a:rPr>
              <a:t> </a:t>
            </a:r>
            <a:endParaRPr lang="it-IT" sz="4000" b="1" dirty="0">
              <a:solidFill>
                <a:srgbClr val="FF0033"/>
              </a:solidFill>
              <a:latin typeface="Arial" charset="0"/>
            </a:endParaRPr>
          </a:p>
          <a:p>
            <a:pPr algn="ctr" defTabSz="762000">
              <a:lnSpc>
                <a:spcPct val="150000"/>
              </a:lnSpc>
            </a:pPr>
            <a:r>
              <a:rPr lang="it-IT" sz="4000" b="1" dirty="0" smtClean="0">
                <a:solidFill>
                  <a:srgbClr val="FF0033"/>
                </a:solidFill>
                <a:latin typeface="Arial" charset="0"/>
              </a:rPr>
              <a:t>Status Trento</a:t>
            </a:r>
            <a:endParaRPr lang="en-US" sz="4000" b="1" dirty="0">
              <a:solidFill>
                <a:srgbClr val="FF0033"/>
              </a:solidFill>
              <a:latin typeface="Arial" charset="0"/>
            </a:endParaRPr>
          </a:p>
        </p:txBody>
      </p:sp>
      <p:sp>
        <p:nvSpPr>
          <p:cNvPr id="2051" name="Text Box 10"/>
          <p:cNvSpPr txBox="1">
            <a:spLocks noChangeArrowheads="1"/>
          </p:cNvSpPr>
          <p:nvPr/>
        </p:nvSpPr>
        <p:spPr bwMode="auto">
          <a:xfrm>
            <a:off x="1547813" y="4868863"/>
            <a:ext cx="6491287" cy="157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>
                <a:latin typeface="Arial" charset="0"/>
              </a:rPr>
              <a:t>Gian-Franco Dalla Betta</a:t>
            </a:r>
          </a:p>
          <a:p>
            <a:pPr eaLnBrk="1" hangingPunct="1"/>
            <a:r>
              <a:rPr lang="en-US" dirty="0">
                <a:latin typeface="Arial" charset="0"/>
              </a:rPr>
              <a:t>DISI, </a:t>
            </a:r>
            <a:r>
              <a:rPr lang="en-US" dirty="0" err="1">
                <a:latin typeface="Arial" charset="0"/>
              </a:rPr>
              <a:t>Universit</a:t>
            </a:r>
            <a:r>
              <a:rPr lang="en-US" dirty="0" err="1">
                <a:latin typeface="Arial" charset="0"/>
                <a:cs typeface="Arial" charset="0"/>
              </a:rPr>
              <a:t>à</a:t>
            </a:r>
            <a:r>
              <a:rPr lang="en-US" dirty="0">
                <a:latin typeface="Arial" charset="0"/>
                <a:cs typeface="Arial" charset="0"/>
              </a:rPr>
              <a:t> di Trento</a:t>
            </a:r>
          </a:p>
          <a:p>
            <a:pPr eaLnBrk="1" hangingPunct="1"/>
            <a:r>
              <a:rPr lang="en-US" dirty="0">
                <a:latin typeface="Arial" charset="0"/>
              </a:rPr>
              <a:t>INFN – Padova, </a:t>
            </a:r>
            <a:r>
              <a:rPr lang="en-US" dirty="0" err="1">
                <a:latin typeface="Arial" charset="0"/>
              </a:rPr>
              <a:t>Gruppo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Collegato</a:t>
            </a:r>
            <a:r>
              <a:rPr lang="en-US" dirty="0">
                <a:latin typeface="Arial" charset="0"/>
              </a:rPr>
              <a:t> di Trento</a:t>
            </a:r>
          </a:p>
          <a:p>
            <a:pPr eaLnBrk="1" hangingPunct="1"/>
            <a:r>
              <a:rPr lang="en-US" dirty="0">
                <a:latin typeface="Arial" charset="0"/>
              </a:rPr>
              <a:t>Tel.: 0461283904, e-mail: dallabe@disi.unitn.it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6090245" y="69008"/>
            <a:ext cx="1311215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1600" dirty="0" smtClean="0">
                <a:solidFill>
                  <a:srgbClr val="0066CC"/>
                </a:solidFill>
              </a:rPr>
              <a:t>11/06/2012</a:t>
            </a:r>
            <a:endParaRPr lang="it-IT" sz="1600" dirty="0">
              <a:solidFill>
                <a:srgbClr val="0066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501861" y="603876"/>
            <a:ext cx="8229600" cy="1143000"/>
          </a:xfrm>
          <a:prstGeom prst="rect">
            <a:avLst/>
          </a:prstGeom>
        </p:spPr>
        <p:txBody>
          <a:bodyPr/>
          <a:lstStyle>
            <a:lvl1pPr algn="ctr" defTabSz="7620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7620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defTabSz="7620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defTabSz="7620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defTabSz="7620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defTabSz="7620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defTabSz="7620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defTabSz="7620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defTabSz="7620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200" b="1" dirty="0" smtClean="0">
                <a:solidFill>
                  <a:srgbClr val="FF0000"/>
                </a:solidFill>
                <a:latin typeface="Arial" charset="0"/>
              </a:rPr>
              <a:t>Status </a:t>
            </a:r>
            <a:r>
              <a:rPr lang="en-US" sz="3200" b="1" dirty="0" err="1" smtClean="0">
                <a:solidFill>
                  <a:srgbClr val="FF0000"/>
                </a:solidFill>
                <a:latin typeface="Arial" charset="0"/>
              </a:rPr>
              <a:t>attività</a:t>
            </a:r>
            <a:endParaRPr lang="en-US" sz="3200" b="1" dirty="0" smtClean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" name="Text Box 10"/>
          <p:cNvSpPr txBox="1">
            <a:spLocks noChangeArrowheads="1"/>
          </p:cNvSpPr>
          <p:nvPr/>
        </p:nvSpPr>
        <p:spPr bwMode="auto">
          <a:xfrm>
            <a:off x="460988" y="1332036"/>
            <a:ext cx="8311345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 err="1" smtClean="0">
                <a:solidFill>
                  <a:srgbClr val="FF0000"/>
                </a:solidFill>
                <a:latin typeface="Arial" charset="0"/>
              </a:rPr>
              <a:t>Fatto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: 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US" dirty="0" err="1" smtClean="0">
                <a:latin typeface="Arial" charset="0"/>
              </a:rPr>
              <a:t>Sottomesso</a:t>
            </a:r>
            <a:r>
              <a:rPr lang="en-US" dirty="0" smtClean="0">
                <a:latin typeface="Arial" charset="0"/>
              </a:rPr>
              <a:t> layout per lotto di </a:t>
            </a:r>
            <a:r>
              <a:rPr lang="en-US" dirty="0" err="1" smtClean="0">
                <a:latin typeface="Arial" charset="0"/>
              </a:rPr>
              <a:t>rivelatori</a:t>
            </a:r>
            <a:r>
              <a:rPr lang="en-US" dirty="0" smtClean="0">
                <a:latin typeface="Arial" charset="0"/>
              </a:rPr>
              <a:t> a pixel </a:t>
            </a:r>
            <a:r>
              <a:rPr lang="en-US" dirty="0" err="1" smtClean="0">
                <a:latin typeface="Arial" charset="0"/>
              </a:rPr>
              <a:t>planari</a:t>
            </a:r>
            <a:r>
              <a:rPr lang="en-US" dirty="0" smtClean="0">
                <a:latin typeface="Arial" charset="0"/>
              </a:rPr>
              <a:t> </a:t>
            </a:r>
          </a:p>
          <a:p>
            <a:pPr eaLnBrk="1" hangingPunct="1"/>
            <a:r>
              <a:rPr lang="en-US" dirty="0" smtClean="0">
                <a:latin typeface="Arial" charset="0"/>
              </a:rPr>
              <a:t>per </a:t>
            </a:r>
            <a:r>
              <a:rPr lang="en-US" dirty="0" err="1" smtClean="0">
                <a:latin typeface="Arial" charset="0"/>
              </a:rPr>
              <a:t>integrazione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verticale</a:t>
            </a:r>
            <a:r>
              <a:rPr lang="en-US" dirty="0" smtClean="0">
                <a:latin typeface="Arial" charset="0"/>
              </a:rPr>
              <a:t> con Superpix1 a TMICRO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US" dirty="0" err="1" smtClean="0">
                <a:latin typeface="Arial" charset="0"/>
              </a:rPr>
              <a:t>Caratterizzata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sensibilità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bordo</a:t>
            </a:r>
            <a:r>
              <a:rPr lang="en-US" dirty="0" smtClean="0">
                <a:latin typeface="Arial" charset="0"/>
              </a:rPr>
              <a:t> per </a:t>
            </a:r>
            <a:r>
              <a:rPr lang="en-US" dirty="0" err="1" smtClean="0">
                <a:latin typeface="Arial" charset="0"/>
              </a:rPr>
              <a:t>strutture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planari</a:t>
            </a:r>
            <a:endParaRPr lang="en-US" dirty="0" smtClean="0">
              <a:latin typeface="Arial" charset="0"/>
            </a:endParaRPr>
          </a:p>
          <a:p>
            <a:pPr eaLnBrk="1" hangingPunct="1"/>
            <a:r>
              <a:rPr lang="en-US" dirty="0" smtClean="0">
                <a:latin typeface="Arial" charset="0"/>
              </a:rPr>
              <a:t>con </a:t>
            </a:r>
            <a:r>
              <a:rPr lang="en-US" dirty="0" err="1" smtClean="0">
                <a:latin typeface="Arial" charset="0"/>
              </a:rPr>
              <a:t>bordo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attivo</a:t>
            </a:r>
            <a:endParaRPr lang="en-US" dirty="0" smtClean="0">
              <a:latin typeface="Arial" charset="0"/>
            </a:endParaRPr>
          </a:p>
          <a:p>
            <a:pPr eaLnBrk="1" hangingPunct="1"/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Da fare: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US" dirty="0" err="1" smtClean="0">
                <a:latin typeface="Arial" charset="0"/>
              </a:rPr>
              <a:t>Studi</a:t>
            </a:r>
            <a:r>
              <a:rPr lang="en-US" dirty="0" smtClean="0">
                <a:latin typeface="Arial" charset="0"/>
              </a:rPr>
              <a:t> di </a:t>
            </a:r>
            <a:r>
              <a:rPr lang="en-US" dirty="0" err="1" smtClean="0">
                <a:latin typeface="Arial" charset="0"/>
              </a:rPr>
              <a:t>danno</a:t>
            </a:r>
            <a:r>
              <a:rPr lang="en-US" dirty="0" smtClean="0">
                <a:latin typeface="Arial" charset="0"/>
              </a:rPr>
              <a:t> da </a:t>
            </a:r>
            <a:r>
              <a:rPr lang="en-US" dirty="0" err="1" smtClean="0">
                <a:latin typeface="Arial" charset="0"/>
              </a:rPr>
              <a:t>radiazione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su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strutture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planari</a:t>
            </a:r>
            <a:r>
              <a:rPr lang="en-US" dirty="0" smtClean="0">
                <a:latin typeface="Arial" charset="0"/>
              </a:rPr>
              <a:t> </a:t>
            </a:r>
          </a:p>
          <a:p>
            <a:pPr eaLnBrk="1" hangingPunct="1"/>
            <a:r>
              <a:rPr lang="en-US" dirty="0" smtClean="0">
                <a:latin typeface="Arial" charset="0"/>
              </a:rPr>
              <a:t>con </a:t>
            </a:r>
            <a:r>
              <a:rPr lang="en-US" dirty="0" err="1" smtClean="0">
                <a:latin typeface="Arial" charset="0"/>
              </a:rPr>
              <a:t>bordo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attivo</a:t>
            </a:r>
            <a:endParaRPr lang="en-US" dirty="0" smtClean="0">
              <a:latin typeface="Arial" charset="0"/>
            </a:endParaRP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US" dirty="0" err="1" smtClean="0">
                <a:latin typeface="Arial" charset="0"/>
              </a:rPr>
              <a:t>Completamento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disegno</a:t>
            </a:r>
            <a:r>
              <a:rPr lang="en-US" dirty="0" smtClean="0">
                <a:latin typeface="Arial" charset="0"/>
              </a:rPr>
              <a:t> per lotto </a:t>
            </a:r>
            <a:r>
              <a:rPr lang="en-US" dirty="0" err="1" smtClean="0">
                <a:latin typeface="Arial" charset="0"/>
              </a:rPr>
              <a:t>rivelatori</a:t>
            </a:r>
            <a:r>
              <a:rPr lang="en-US" dirty="0" smtClean="0">
                <a:latin typeface="Arial" charset="0"/>
              </a:rPr>
              <a:t> a pixel </a:t>
            </a:r>
            <a:r>
              <a:rPr lang="en-US" dirty="0" err="1" smtClean="0">
                <a:latin typeface="Arial" charset="0"/>
              </a:rPr>
              <a:t>planari</a:t>
            </a:r>
            <a:r>
              <a:rPr lang="en-US" dirty="0" smtClean="0">
                <a:latin typeface="Arial" charset="0"/>
              </a:rPr>
              <a:t> </a:t>
            </a:r>
          </a:p>
          <a:p>
            <a:pPr eaLnBrk="1" hangingPunct="1"/>
            <a:r>
              <a:rPr lang="en-US" dirty="0" smtClean="0">
                <a:latin typeface="Arial" charset="0"/>
              </a:rPr>
              <a:t>con </a:t>
            </a:r>
            <a:r>
              <a:rPr lang="en-US" dirty="0" err="1" smtClean="0">
                <a:latin typeface="Arial" charset="0"/>
              </a:rPr>
              <a:t>bordo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attivo</a:t>
            </a:r>
            <a:r>
              <a:rPr lang="en-US" dirty="0" smtClean="0">
                <a:latin typeface="Arial" charset="0"/>
              </a:rPr>
              <a:t> per </a:t>
            </a:r>
            <a:r>
              <a:rPr lang="en-US" dirty="0" err="1" smtClean="0">
                <a:latin typeface="Arial" charset="0"/>
              </a:rPr>
              <a:t>integrazione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verticale</a:t>
            </a:r>
            <a:r>
              <a:rPr lang="en-US" dirty="0" smtClean="0">
                <a:latin typeface="Arial" charset="0"/>
              </a:rPr>
              <a:t> con Superpix1 </a:t>
            </a:r>
          </a:p>
          <a:p>
            <a:pPr eaLnBrk="1" hangingPunct="1"/>
            <a:r>
              <a:rPr lang="en-US" dirty="0" smtClean="0">
                <a:latin typeface="Arial" charset="0"/>
              </a:rPr>
              <a:t>a TMICRO (</a:t>
            </a:r>
            <a:r>
              <a:rPr lang="en-US" dirty="0" err="1" smtClean="0">
                <a:latin typeface="Arial" charset="0"/>
              </a:rPr>
              <a:t>fabbricazione</a:t>
            </a:r>
            <a:r>
              <a:rPr lang="en-US" dirty="0" smtClean="0">
                <a:latin typeface="Arial" charset="0"/>
              </a:rPr>
              <a:t> a FBK </a:t>
            </a:r>
            <a:r>
              <a:rPr lang="en-US" dirty="0" err="1" smtClean="0">
                <a:latin typeface="Arial" charset="0"/>
              </a:rPr>
              <a:t>nel</a:t>
            </a:r>
            <a:r>
              <a:rPr lang="en-US" dirty="0" smtClean="0">
                <a:latin typeface="Arial" charset="0"/>
              </a:rPr>
              <a:t> 2013)</a:t>
            </a:r>
          </a:p>
          <a:p>
            <a:pPr eaLnBrk="1" hangingPunct="1"/>
            <a:endParaRPr lang="en-US" dirty="0" smtClean="0">
              <a:latin typeface="Arial" charset="0"/>
            </a:endParaRPr>
          </a:p>
          <a:p>
            <a:pPr eaLnBrk="1" hangingPunct="1"/>
            <a:r>
              <a:rPr lang="en-US" dirty="0" err="1" smtClean="0">
                <a:solidFill>
                  <a:srgbClr val="FF0000"/>
                </a:solidFill>
                <a:latin typeface="Arial" charset="0"/>
              </a:rPr>
              <a:t>Fondi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 2012: </a:t>
            </a:r>
            <a:r>
              <a:rPr lang="en-US" dirty="0" smtClean="0">
                <a:latin typeface="Arial" charset="0"/>
              </a:rPr>
              <a:t>ok</a:t>
            </a:r>
            <a:endParaRPr lang="en-US" dirty="0" smtClean="0">
              <a:latin typeface="Arial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6090245" y="69008"/>
            <a:ext cx="1311215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1600" dirty="0" smtClean="0">
                <a:solidFill>
                  <a:srgbClr val="0066CC"/>
                </a:solidFill>
              </a:rPr>
              <a:t>11/06/2012</a:t>
            </a:r>
            <a:endParaRPr lang="it-IT" sz="1600" dirty="0">
              <a:solidFill>
                <a:srgbClr val="0066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75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519113" y="198438"/>
            <a:ext cx="8229600" cy="11430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charset="0"/>
              </a:rPr>
              <a:t>Wafer layout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7513" y="1132007"/>
            <a:ext cx="5768975" cy="567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6090245" y="69008"/>
            <a:ext cx="1311215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1600" dirty="0" smtClean="0">
                <a:solidFill>
                  <a:srgbClr val="0066CC"/>
                </a:solidFill>
              </a:rPr>
              <a:t>11/06/2012</a:t>
            </a:r>
            <a:endParaRPr lang="it-IT" sz="1600" dirty="0">
              <a:solidFill>
                <a:srgbClr val="0066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475983" y="198438"/>
            <a:ext cx="8229600" cy="11430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charset="0"/>
              </a:rPr>
              <a:t>Test active edge </a:t>
            </a:r>
            <a:endParaRPr lang="en-US" sz="3200" b="1" dirty="0" smtClean="0">
              <a:solidFill>
                <a:srgbClr val="FF0000"/>
              </a:solidFill>
              <a:latin typeface="Arial" charset="0"/>
            </a:endParaRPr>
          </a:p>
        </p:txBody>
      </p:sp>
      <p:pic>
        <p:nvPicPr>
          <p:cNvPr id="4" name="Picture 9" descr="planar_A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64" y="1261267"/>
            <a:ext cx="3662362" cy="2506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50121_1D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804" y="4774494"/>
            <a:ext cx="344805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50121_single_DX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8117" y="2940932"/>
            <a:ext cx="3614737" cy="183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50121_single_SX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8117" y="1107369"/>
            <a:ext cx="3614737" cy="183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 descr="DUT_diamond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294" y="4054410"/>
            <a:ext cx="4381834" cy="2247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asellaDiTesto 8"/>
          <p:cNvSpPr txBox="1"/>
          <p:nvPr/>
        </p:nvSpPr>
        <p:spPr>
          <a:xfrm>
            <a:off x="6090245" y="69008"/>
            <a:ext cx="1311215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1600" dirty="0" smtClean="0">
                <a:solidFill>
                  <a:srgbClr val="0066CC"/>
                </a:solidFill>
              </a:rPr>
              <a:t>11/06/2012</a:t>
            </a:r>
            <a:endParaRPr lang="it-IT" sz="1600" dirty="0">
              <a:solidFill>
                <a:srgbClr val="0066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47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501861" y="603876"/>
            <a:ext cx="8229600" cy="1143000"/>
          </a:xfrm>
          <a:prstGeom prst="rect">
            <a:avLst/>
          </a:prstGeom>
        </p:spPr>
        <p:txBody>
          <a:bodyPr/>
          <a:lstStyle>
            <a:lvl1pPr algn="ctr" defTabSz="7620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7620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defTabSz="7620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defTabSz="7620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defTabSz="7620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defTabSz="7620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defTabSz="7620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defTabSz="7620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defTabSz="7620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200" b="1" dirty="0" err="1" smtClean="0">
                <a:solidFill>
                  <a:srgbClr val="FF0000"/>
                </a:solidFill>
                <a:latin typeface="Arial" charset="0"/>
              </a:rPr>
              <a:t>Previsione</a:t>
            </a:r>
            <a:r>
              <a:rPr lang="en-US" sz="3200" b="1" dirty="0" smtClean="0">
                <a:solidFill>
                  <a:srgbClr val="FF0000"/>
                </a:solidFill>
                <a:latin typeface="Arial" charset="0"/>
              </a:rPr>
              <a:t> budget 2013</a:t>
            </a:r>
            <a:endParaRPr lang="en-US" sz="3200" b="1" dirty="0" smtClean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452362" y="1487311"/>
            <a:ext cx="8311345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342900" indent="-342900" eaLnBrk="1" hangingPunct="1">
              <a:buFont typeface="Arial" pitchFamily="34" charset="0"/>
              <a:buChar char="•"/>
            </a:pPr>
            <a:r>
              <a:rPr lang="en-US" dirty="0" smtClean="0">
                <a:latin typeface="Arial" charset="0"/>
              </a:rPr>
              <a:t>Budget “</a:t>
            </a:r>
            <a:r>
              <a:rPr lang="en-US" dirty="0" err="1" smtClean="0">
                <a:latin typeface="Arial" charset="0"/>
              </a:rPr>
              <a:t>congelato</a:t>
            </a:r>
            <a:r>
              <a:rPr lang="en-US" dirty="0" smtClean="0">
                <a:latin typeface="Arial" charset="0"/>
              </a:rPr>
              <a:t>” </a:t>
            </a:r>
            <a:r>
              <a:rPr lang="en-US" dirty="0" err="1" smtClean="0">
                <a:latin typeface="Arial" charset="0"/>
              </a:rPr>
              <a:t>presso</a:t>
            </a:r>
            <a:r>
              <a:rPr lang="en-US" dirty="0" smtClean="0">
                <a:latin typeface="Arial" charset="0"/>
              </a:rPr>
              <a:t> FBK per </a:t>
            </a:r>
            <a:r>
              <a:rPr lang="en-US" dirty="0" err="1" smtClean="0">
                <a:latin typeface="Arial" charset="0"/>
              </a:rPr>
              <a:t>fabbricazione</a:t>
            </a:r>
            <a:r>
              <a:rPr lang="en-US" dirty="0" smtClean="0">
                <a:latin typeface="Arial" charset="0"/>
              </a:rPr>
              <a:t> lotto </a:t>
            </a:r>
            <a:r>
              <a:rPr lang="en-US" dirty="0" err="1" smtClean="0">
                <a:latin typeface="Arial" charset="0"/>
              </a:rPr>
              <a:t>rivelatori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planari</a:t>
            </a:r>
            <a:r>
              <a:rPr lang="en-US" dirty="0" smtClean="0">
                <a:latin typeface="Arial" charset="0"/>
              </a:rPr>
              <a:t> con </a:t>
            </a:r>
            <a:r>
              <a:rPr lang="en-US" dirty="0" err="1" smtClean="0">
                <a:latin typeface="Arial" charset="0"/>
              </a:rPr>
              <a:t>bordo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attivo</a:t>
            </a:r>
            <a:r>
              <a:rPr lang="en-US" dirty="0" smtClean="0">
                <a:latin typeface="Arial" charset="0"/>
              </a:rPr>
              <a:t> 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US" dirty="0" err="1" smtClean="0">
                <a:latin typeface="Arial" charset="0"/>
              </a:rPr>
              <a:t>Alla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ripresa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dell’attività</a:t>
            </a:r>
            <a:r>
              <a:rPr lang="en-US" dirty="0" smtClean="0">
                <a:latin typeface="Arial" charset="0"/>
              </a:rPr>
              <a:t>, FBK </a:t>
            </a:r>
            <a:r>
              <a:rPr lang="en-US" dirty="0" err="1" smtClean="0">
                <a:latin typeface="Arial" charset="0"/>
              </a:rPr>
              <a:t>passerà</a:t>
            </a:r>
            <a:r>
              <a:rPr lang="en-US" dirty="0" smtClean="0">
                <a:latin typeface="Arial" charset="0"/>
              </a:rPr>
              <a:t> a </a:t>
            </a:r>
            <a:r>
              <a:rPr lang="en-US" dirty="0" err="1" smtClean="0">
                <a:latin typeface="Arial" charset="0"/>
              </a:rPr>
              <a:t>fette</a:t>
            </a:r>
            <a:r>
              <a:rPr lang="en-US" dirty="0" smtClean="0">
                <a:latin typeface="Arial" charset="0"/>
              </a:rPr>
              <a:t> da 6 </a:t>
            </a:r>
            <a:r>
              <a:rPr lang="en-US" dirty="0" err="1" smtClean="0">
                <a:latin typeface="Arial" charset="0"/>
              </a:rPr>
              <a:t>pollici</a:t>
            </a:r>
            <a:endParaRPr lang="en-US" dirty="0" smtClean="0">
              <a:latin typeface="Arial" charset="0"/>
            </a:endParaRP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US" dirty="0" smtClean="0">
                <a:latin typeface="Arial" charset="0"/>
              </a:rPr>
              <a:t>Da </a:t>
            </a:r>
            <a:r>
              <a:rPr lang="en-US" dirty="0" err="1" smtClean="0">
                <a:latin typeface="Arial" charset="0"/>
              </a:rPr>
              <a:t>considerare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spesa</a:t>
            </a:r>
            <a:r>
              <a:rPr lang="en-US" dirty="0" smtClean="0">
                <a:latin typeface="Arial" charset="0"/>
              </a:rPr>
              <a:t> per </a:t>
            </a:r>
            <a:r>
              <a:rPr lang="en-US" dirty="0" err="1" smtClean="0">
                <a:latin typeface="Arial" charset="0"/>
              </a:rPr>
              <a:t>substrati</a:t>
            </a:r>
            <a:r>
              <a:rPr lang="en-US" dirty="0" smtClean="0">
                <a:latin typeface="Arial" charset="0"/>
              </a:rPr>
              <a:t>:</a:t>
            </a:r>
          </a:p>
          <a:p>
            <a:pPr marL="1085850" lvl="1" indent="-342900" eaLnBrk="1" hangingPunct="1">
              <a:buFont typeface="Arial" pitchFamily="34" charset="0"/>
              <a:buChar char="•"/>
            </a:pPr>
            <a:r>
              <a:rPr lang="en-US" dirty="0" err="1" smtClean="0">
                <a:latin typeface="Arial" charset="0"/>
              </a:rPr>
              <a:t>Ipotesi</a:t>
            </a:r>
            <a:r>
              <a:rPr lang="en-US" dirty="0" smtClean="0">
                <a:latin typeface="Arial" charset="0"/>
              </a:rPr>
              <a:t> 1: </a:t>
            </a:r>
            <a:r>
              <a:rPr lang="en-US" dirty="0" err="1" smtClean="0">
                <a:latin typeface="Arial" charset="0"/>
              </a:rPr>
              <a:t>substrati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epitassiali</a:t>
            </a:r>
            <a:endParaRPr lang="en-US" dirty="0" smtClean="0">
              <a:latin typeface="Arial" charset="0"/>
            </a:endParaRPr>
          </a:p>
          <a:p>
            <a:pPr marL="1085850" lvl="1" indent="-342900" eaLnBrk="1" hangingPunct="1">
              <a:buFont typeface="Arial" pitchFamily="34" charset="0"/>
              <a:buChar char="•"/>
            </a:pPr>
            <a:r>
              <a:rPr lang="en-US" dirty="0" err="1" smtClean="0">
                <a:latin typeface="Arial" charset="0"/>
              </a:rPr>
              <a:t>Ipotesi</a:t>
            </a:r>
            <a:r>
              <a:rPr lang="en-US" dirty="0" smtClean="0">
                <a:latin typeface="Arial" charset="0"/>
              </a:rPr>
              <a:t> 2: </a:t>
            </a:r>
            <a:r>
              <a:rPr lang="en-US" dirty="0" err="1" smtClean="0">
                <a:latin typeface="Arial" charset="0"/>
              </a:rPr>
              <a:t>substrati</a:t>
            </a:r>
            <a:r>
              <a:rPr lang="en-US" dirty="0" smtClean="0">
                <a:latin typeface="Arial" charset="0"/>
              </a:rPr>
              <a:t> FZ con </a:t>
            </a:r>
            <a:r>
              <a:rPr lang="en-US" dirty="0" err="1" smtClean="0">
                <a:latin typeface="Arial" charset="0"/>
              </a:rPr>
              <a:t>fette</a:t>
            </a:r>
            <a:r>
              <a:rPr lang="en-US" dirty="0" smtClean="0">
                <a:latin typeface="Arial" charset="0"/>
              </a:rPr>
              <a:t> di </a:t>
            </a:r>
            <a:r>
              <a:rPr lang="en-US" dirty="0" err="1" smtClean="0">
                <a:latin typeface="Arial" charset="0"/>
              </a:rPr>
              <a:t>supporto</a:t>
            </a:r>
            <a:r>
              <a:rPr lang="en-US" dirty="0" smtClean="0">
                <a:latin typeface="Arial" charset="0"/>
              </a:rPr>
              <a:t> </a:t>
            </a:r>
          </a:p>
          <a:p>
            <a:pPr lvl="1" indent="0" eaLnBrk="1" hangingPunct="1"/>
            <a:r>
              <a:rPr lang="en-US" dirty="0">
                <a:latin typeface="Arial" charset="0"/>
              </a:rPr>
              <a:t>	</a:t>
            </a:r>
            <a:r>
              <a:rPr lang="en-US" dirty="0" smtClean="0">
                <a:latin typeface="Arial" charset="0"/>
              </a:rPr>
              <a:t>	(</a:t>
            </a:r>
            <a:r>
              <a:rPr lang="en-US" dirty="0" err="1" smtClean="0">
                <a:latin typeface="Arial" charset="0"/>
              </a:rPr>
              <a:t>servizio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esterno</a:t>
            </a:r>
            <a:r>
              <a:rPr lang="en-US" dirty="0" smtClean="0">
                <a:latin typeface="Arial" charset="0"/>
              </a:rPr>
              <a:t>)</a:t>
            </a:r>
          </a:p>
          <a:p>
            <a:pPr lvl="1" indent="0" eaLnBrk="1" hangingPunct="1"/>
            <a:r>
              <a:rPr lang="en-US" dirty="0" err="1" smtClean="0">
                <a:latin typeface="Arial" charset="0"/>
              </a:rPr>
              <a:t>Entrambe</a:t>
            </a:r>
            <a:r>
              <a:rPr lang="en-US" dirty="0" smtClean="0">
                <a:latin typeface="Arial" charset="0"/>
              </a:rPr>
              <a:t> le </a:t>
            </a:r>
            <a:r>
              <a:rPr lang="en-US" dirty="0" err="1" smtClean="0">
                <a:latin typeface="Arial" charset="0"/>
              </a:rPr>
              <a:t>opzioni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implicano</a:t>
            </a:r>
            <a:r>
              <a:rPr lang="en-US" dirty="0" smtClean="0">
                <a:latin typeface="Arial" charset="0"/>
              </a:rPr>
              <a:t> un </a:t>
            </a:r>
            <a:r>
              <a:rPr lang="en-US" dirty="0" err="1" smtClean="0">
                <a:latin typeface="Arial" charset="0"/>
              </a:rPr>
              <a:t>costo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aggiuntivo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su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consumabili</a:t>
            </a:r>
            <a:r>
              <a:rPr lang="en-US" dirty="0" smtClean="0">
                <a:latin typeface="Arial" charset="0"/>
              </a:rPr>
              <a:t> per circa 10kEuro (IVA </a:t>
            </a:r>
            <a:r>
              <a:rPr lang="en-US" dirty="0" err="1" smtClean="0">
                <a:latin typeface="Arial" charset="0"/>
              </a:rPr>
              <a:t>compresa</a:t>
            </a:r>
            <a:r>
              <a:rPr lang="en-US" dirty="0" smtClean="0">
                <a:latin typeface="Arial" charset="0"/>
              </a:rPr>
              <a:t>)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endParaRPr lang="en-US" dirty="0" smtClean="0">
              <a:latin typeface="Arial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6090245" y="69008"/>
            <a:ext cx="1311215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1600" dirty="0" smtClean="0">
                <a:solidFill>
                  <a:srgbClr val="0066CC"/>
                </a:solidFill>
              </a:rPr>
              <a:t>11/06/2012</a:t>
            </a:r>
            <a:endParaRPr lang="it-IT" sz="1600" dirty="0">
              <a:solidFill>
                <a:srgbClr val="0066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03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2033</TotalTime>
  <Words>154</Words>
  <Application>Microsoft Office PowerPoint</Application>
  <PresentationFormat>Presentazione su schermo (4:3)</PresentationFormat>
  <Paragraphs>36</Paragraphs>
  <Slides>5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Times New Roman</vt:lpstr>
      <vt:lpstr>Arial</vt:lpstr>
      <vt:lpstr>Garamond</vt:lpstr>
      <vt:lpstr>Symbol</vt:lpstr>
      <vt:lpstr>Struttura predefinita</vt:lpstr>
      <vt:lpstr>Presentazione standard di PowerPoint</vt:lpstr>
      <vt:lpstr>Presentazione standard di PowerPoint</vt:lpstr>
      <vt:lpstr>Wafer layout</vt:lpstr>
      <vt:lpstr>Test active edge 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Day ...</dc:title>
  <dc:creator>GSC</dc:creator>
  <cp:lastModifiedBy>dallabe</cp:lastModifiedBy>
  <cp:revision>340</cp:revision>
  <dcterms:created xsi:type="dcterms:W3CDTF">2001-12-06T10:00:27Z</dcterms:created>
  <dcterms:modified xsi:type="dcterms:W3CDTF">2012-06-11T08:57:31Z</dcterms:modified>
</cp:coreProperties>
</file>