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540" r:id="rId2"/>
    <p:sldId id="550" r:id="rId3"/>
    <p:sldId id="551" r:id="rId4"/>
    <p:sldId id="552" r:id="rId5"/>
    <p:sldId id="546" r:id="rId6"/>
    <p:sldId id="549" r:id="rId7"/>
    <p:sldId id="544" r:id="rId8"/>
    <p:sldId id="545" r:id="rId9"/>
    <p:sldId id="527" r:id="rId10"/>
    <p:sldId id="528" r:id="rId11"/>
  </p:sldIdLst>
  <p:sldSz cx="9144000" cy="6858000" type="letter"/>
  <p:notesSz cx="7010400" cy="9296400"/>
  <p:defaultTextStyle>
    <a:defPPr>
      <a:defRPr lang="en-US"/>
    </a:defPPr>
    <a:lvl1pPr algn="l" rtl="0" eaLnBrk="0" fontAlgn="base" hangingPunct="0">
      <a:lnSpc>
        <a:spcPct val="90000"/>
      </a:lnSpc>
      <a:spcBef>
        <a:spcPct val="50000"/>
      </a:spcBef>
      <a:spcAft>
        <a:spcPct val="0"/>
      </a:spcAft>
      <a:buChar char="•"/>
      <a:defRPr sz="16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50000"/>
      </a:spcBef>
      <a:spcAft>
        <a:spcPct val="0"/>
      </a:spcAft>
      <a:buChar char="•"/>
      <a:defRPr sz="16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50000"/>
      </a:spcBef>
      <a:spcAft>
        <a:spcPct val="0"/>
      </a:spcAft>
      <a:buChar char="•"/>
      <a:defRPr sz="16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50000"/>
      </a:spcBef>
      <a:spcAft>
        <a:spcPct val="0"/>
      </a:spcAft>
      <a:buChar char="•"/>
      <a:defRPr sz="16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50000"/>
      </a:spcBef>
      <a:spcAft>
        <a:spcPct val="0"/>
      </a:spcAft>
      <a:buChar char="•"/>
      <a:defRPr sz="16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CCFFFF"/>
    <a:srgbClr val="000066"/>
    <a:srgbClr val="FFFF66"/>
    <a:srgbClr val="FFFF00"/>
    <a:srgbClr val="FF3300"/>
    <a:srgbClr val="0066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>
        <p:scale>
          <a:sx n="66" d="100"/>
          <a:sy n="66" d="100"/>
        </p:scale>
        <p:origin x="-1400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1470" y="-66"/>
      </p:cViewPr>
      <p:guideLst>
        <p:guide orient="horz" pos="2928"/>
        <p:guide pos="220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006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defTabSz="915988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 defTabSz="915988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40063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defTabSz="915988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 defTabSz="915988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fld id="{EF3AF825-8E50-DA4D-9BE6-ED18ECE12C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028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006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defTabSz="915988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 defTabSz="915988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87450" y="698500"/>
            <a:ext cx="4646613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8213" y="4418013"/>
            <a:ext cx="5133975" cy="417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40063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defTabSz="915988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 defTabSz="915988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fld id="{BF402A9D-E602-9D41-B900-DF91046CF7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1930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CC48DA-4D3C-8443-ADBC-1C0A0D3E6178}" type="slidenum">
              <a:rPr lang="en-US"/>
              <a:pPr/>
              <a:t>9</a:t>
            </a:fld>
            <a:endParaRPr lang="en-US"/>
          </a:p>
        </p:txBody>
      </p:sp>
      <p:sp>
        <p:nvSpPr>
          <p:cNvPr id="674818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SuperB –SVT  Pisa Attivita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 2012 – 8/6/2011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8D19B-BB4E-204E-99C0-AAF41BCD50D1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21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SuperB –SVT  Pisa Attivita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 2012 – 8/6/2011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38AB52-B12E-FA46-B243-D1640B8A1037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439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SuperB –SVT  Pisa Attivita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 2012 – 8/6/2011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A8072B-623F-E040-A953-287D0E4827F5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588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SuperB –SVT  Pisa Attivita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 2012 – 8/6/2011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7AAA17-9AC8-0044-BCCB-BA2DEF5DE1DA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208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SuperB –SVT  Pisa Attivita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 2012 – 8/6/2011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AE4C40-4B6F-3D44-8345-B19ECAE4C655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988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SuperB –SVT  Pisa Attivita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 2012 – 8/6/2011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CBF95D-8580-9E4B-A55C-49702B5F0BEB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262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SuperB –SVT  Pisa Attivita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 2012 – 8/6/2011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C900BF-81B3-CC49-9EF5-4A1E1097EC8A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991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SuperB –SVT  Pisa Attivita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 2012 – 8/6/2011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04A17E-27C2-8946-8201-AB42D8EB8AE8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422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SuperB –SVT  Pisa Attivita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 2012 – 8/6/2011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902AD2-0A0E-9C47-8E4B-EAD77FBE5FB1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425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SuperB –SVT  Pisa Attivita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 2012 – 8/6/2011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10A7B4-AE20-404E-B30F-EF82C4C25C3B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27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SuperB –SVT  Pisa Attivita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 2012 – 8/6/2011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5B155D-A338-9D40-A487-9DD0F6B1C20B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759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381000"/>
            <a:ext cx="7239000" cy="83820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008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Verdana" charset="0"/>
              </a:defRPr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38400" y="6400800"/>
            <a:ext cx="449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Verdana" charset="0"/>
              </a:defRPr>
            </a:lvl1pPr>
          </a:lstStyle>
          <a:p>
            <a:r>
              <a:rPr lang="en-US"/>
              <a:t>SuperB –SVT  Pisa Attivita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 2012 – 8/6/2011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Verdana" charset="0"/>
              </a:defRPr>
            </a:lvl1pPr>
          </a:lstStyle>
          <a:p>
            <a:fld id="{1E138144-B2BF-7E46-B789-BE1B9A877FBC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0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accent2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accent2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G. Rizzo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SuperB</a:t>
            </a:r>
            <a:r>
              <a:rPr lang="en-US" dirty="0"/>
              <a:t> –SVT  Pisa </a:t>
            </a:r>
            <a:r>
              <a:rPr lang="en-US" dirty="0" err="1"/>
              <a:t>Attivita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 </a:t>
            </a:r>
            <a:r>
              <a:rPr lang="en-US" dirty="0" smtClean="0"/>
              <a:t>2013- 11 </a:t>
            </a:r>
            <a:r>
              <a:rPr lang="en-US" dirty="0" err="1" smtClean="0"/>
              <a:t>giugno</a:t>
            </a:r>
            <a:r>
              <a:rPr lang="en-US" dirty="0" smtClean="0"/>
              <a:t> 2012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84A44-989C-F346-8664-9E0A7E924725}" type="slidenum">
              <a:rPr lang="en-US"/>
              <a:pPr/>
              <a:t>1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90181" name="Rectangle 5"/>
          <p:cNvSpPr>
            <a:spLocks noChangeArrowheads="1"/>
          </p:cNvSpPr>
          <p:nvPr/>
        </p:nvSpPr>
        <p:spPr bwMode="auto">
          <a:xfrm>
            <a:off x="457200" y="762000"/>
            <a:ext cx="8077200" cy="251460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en-US" sz="5400" b="1" dirty="0">
                <a:solidFill>
                  <a:srgbClr val="FF3300"/>
                </a:solidFill>
              </a:rPr>
              <a:t>Pisa</a:t>
            </a:r>
            <a:br>
              <a:rPr lang="en-US" sz="5400" b="1" dirty="0">
                <a:solidFill>
                  <a:srgbClr val="FF3300"/>
                </a:solidFill>
              </a:rPr>
            </a:br>
            <a:r>
              <a:rPr lang="en-US" sz="4800" b="1" dirty="0" err="1" smtClean="0">
                <a:solidFill>
                  <a:srgbClr val="FF3300"/>
                </a:solidFill>
              </a:rPr>
              <a:t>Attivita</a:t>
            </a:r>
            <a:r>
              <a:rPr lang="ja-JP" altLang="en-US" sz="4800" b="1" dirty="0" smtClean="0">
                <a:solidFill>
                  <a:srgbClr val="FF3300"/>
                </a:solidFill>
                <a:latin typeface="Arial"/>
              </a:rPr>
              <a:t>‘</a:t>
            </a:r>
            <a:r>
              <a:rPr lang="en-US" sz="4800" b="1" dirty="0" smtClean="0">
                <a:solidFill>
                  <a:srgbClr val="FF3300"/>
                </a:solidFill>
              </a:rPr>
              <a:t>SVT 2013</a:t>
            </a:r>
            <a:endParaRPr lang="en-US" sz="4800" b="1" dirty="0">
              <a:solidFill>
                <a:srgbClr val="FF3300"/>
              </a:solidFill>
            </a:endParaRPr>
          </a:p>
        </p:txBody>
      </p:sp>
      <p:pic>
        <p:nvPicPr>
          <p:cNvPr id="690182" name="Picture 6" descr="logo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762000"/>
            <a:ext cx="165417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0183" name="Rectangle 7"/>
          <p:cNvSpPr>
            <a:spLocks noChangeArrowheads="1"/>
          </p:cNvSpPr>
          <p:nvPr/>
        </p:nvSpPr>
        <p:spPr bwMode="auto">
          <a:xfrm>
            <a:off x="1447800" y="5029200"/>
            <a:ext cx="6400800" cy="68580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FontTx/>
              <a:buNone/>
            </a:pPr>
            <a:r>
              <a:rPr lang="en-US" sz="1800"/>
              <a:t>Giuliana Rizzo 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buFontTx/>
              <a:buNone/>
            </a:pPr>
            <a:r>
              <a:rPr lang="en-US" sz="1800"/>
              <a:t>Universita</a:t>
            </a:r>
            <a:r>
              <a:rPr lang="ja-JP" altLang="en-US" sz="1800">
                <a:latin typeface="Arial"/>
              </a:rPr>
              <a:t>’</a:t>
            </a:r>
            <a:r>
              <a:rPr lang="en-US" sz="1800"/>
              <a:t> &amp; INFN Pisa</a:t>
            </a:r>
          </a:p>
        </p:txBody>
      </p:sp>
      <p:sp>
        <p:nvSpPr>
          <p:cNvPr id="690184" name="Rectangle 8"/>
          <p:cNvSpPr>
            <a:spLocks noChangeArrowheads="1"/>
          </p:cNvSpPr>
          <p:nvPr/>
        </p:nvSpPr>
        <p:spPr bwMode="auto">
          <a:xfrm>
            <a:off x="685800" y="35814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en-US" sz="2600" i="1" dirty="0">
                <a:solidFill>
                  <a:srgbClr val="009900"/>
                </a:solidFill>
              </a:rPr>
              <a:t>SVT </a:t>
            </a:r>
            <a:r>
              <a:rPr lang="en-US" sz="2600" i="1" dirty="0" err="1">
                <a:solidFill>
                  <a:srgbClr val="009900"/>
                </a:solidFill>
              </a:rPr>
              <a:t>preparazione</a:t>
            </a:r>
            <a:r>
              <a:rPr lang="en-US" sz="2600" i="1" dirty="0">
                <a:solidFill>
                  <a:srgbClr val="009900"/>
                </a:solidFill>
              </a:rPr>
              <a:t> </a:t>
            </a:r>
            <a:r>
              <a:rPr lang="en-US" sz="2600" i="1" dirty="0" err="1">
                <a:solidFill>
                  <a:srgbClr val="009900"/>
                </a:solidFill>
              </a:rPr>
              <a:t>preventivi</a:t>
            </a:r>
            <a:r>
              <a:rPr lang="en-US" sz="2600" i="1" dirty="0">
                <a:solidFill>
                  <a:srgbClr val="009900"/>
                </a:solidFill>
              </a:rPr>
              <a:t> INFN </a:t>
            </a:r>
            <a:r>
              <a:rPr lang="en-US" sz="2600" i="1" dirty="0" smtClean="0">
                <a:solidFill>
                  <a:srgbClr val="009900"/>
                </a:solidFill>
              </a:rPr>
              <a:t>2013</a:t>
            </a:r>
            <a:endParaRPr lang="en-US" sz="2600" i="1" dirty="0">
              <a:solidFill>
                <a:srgbClr val="009900"/>
              </a:solidFill>
            </a:endParaRPr>
          </a:p>
          <a:p>
            <a:pPr marL="342900" indent="-342900" algn="ctr"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en-US" sz="2600" i="1" dirty="0">
                <a:solidFill>
                  <a:srgbClr val="009900"/>
                </a:solidFill>
              </a:rPr>
              <a:t> </a:t>
            </a:r>
            <a:r>
              <a:rPr lang="en-US" sz="2600" i="1" dirty="0" smtClean="0">
                <a:solidFill>
                  <a:srgbClr val="009900"/>
                </a:solidFill>
              </a:rPr>
              <a:t>11 </a:t>
            </a:r>
            <a:r>
              <a:rPr lang="en-US" sz="2600" i="1" dirty="0" err="1">
                <a:solidFill>
                  <a:srgbClr val="009900"/>
                </a:solidFill>
              </a:rPr>
              <a:t>Giugno</a:t>
            </a:r>
            <a:r>
              <a:rPr lang="en-US" sz="2600" i="1" dirty="0">
                <a:solidFill>
                  <a:srgbClr val="009900"/>
                </a:solidFill>
              </a:rPr>
              <a:t> </a:t>
            </a:r>
            <a:r>
              <a:rPr lang="en-US" sz="2600" i="1" dirty="0" smtClean="0">
                <a:solidFill>
                  <a:srgbClr val="009900"/>
                </a:solidFill>
              </a:rPr>
              <a:t>2012</a:t>
            </a:r>
            <a:endParaRPr lang="en-US" sz="2600" i="1" dirty="0">
              <a:solidFill>
                <a:srgbClr val="0099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G. Rizzo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SuperB –SVT  Pisa Attivita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 2012 – 8/6/2011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1A9CF-BA3E-9F43-B564-B665084B22FC}" type="slidenum">
              <a:rPr lang="en-US"/>
              <a:pPr/>
              <a:t>10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7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Responsabilita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 SuperB a Pisa</a:t>
            </a:r>
          </a:p>
        </p:txBody>
      </p:sp>
      <p:sp>
        <p:nvSpPr>
          <p:cNvPr id="67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75844" name="Rectangle 4"/>
          <p:cNvSpPr>
            <a:spLocks noChangeArrowheads="1"/>
          </p:cNvSpPr>
          <p:nvPr/>
        </p:nvSpPr>
        <p:spPr bwMode="auto">
          <a:xfrm>
            <a:off x="1066800" y="1828800"/>
            <a:ext cx="7239000" cy="26670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571500" indent="-571500">
              <a:spcBef>
                <a:spcPct val="20000"/>
              </a:spcBef>
              <a:buFontTx/>
              <a:buAutoNum type="arabicPeriod"/>
            </a:pPr>
            <a:r>
              <a:rPr lang="en-US" b="1">
                <a:latin typeface="Arial" charset="0"/>
              </a:rPr>
              <a:t>M.A.Giorgi:</a:t>
            </a:r>
            <a:r>
              <a:rPr lang="en-US">
                <a:latin typeface="Arial" charset="0"/>
              </a:rPr>
              <a:t> Coordinamento Progetto SuperB</a:t>
            </a:r>
          </a:p>
          <a:p>
            <a:pPr marL="571500" indent="-571500">
              <a:spcBef>
                <a:spcPct val="20000"/>
              </a:spcBef>
              <a:buFontTx/>
              <a:buAutoNum type="arabicPeriod"/>
            </a:pPr>
            <a:r>
              <a:rPr lang="en-US" b="1">
                <a:latin typeface="Arial" charset="0"/>
              </a:rPr>
              <a:t>F.Forti</a:t>
            </a:r>
            <a:r>
              <a:rPr lang="en-US">
                <a:latin typeface="Arial" charset="0"/>
              </a:rPr>
              <a:t>: Coordinamento Detector SuperB, Resp. Nazionale P-SuperB</a:t>
            </a:r>
          </a:p>
          <a:p>
            <a:pPr marL="571500" indent="-571500">
              <a:spcBef>
                <a:spcPct val="20000"/>
              </a:spcBef>
              <a:buFontTx/>
              <a:buAutoNum type="arabicPeriod"/>
            </a:pPr>
            <a:r>
              <a:rPr lang="en-US" b="1">
                <a:latin typeface="Arial" charset="0"/>
              </a:rPr>
              <a:t>G.Rizzo</a:t>
            </a:r>
            <a:r>
              <a:rPr lang="en-US">
                <a:latin typeface="Arial" charset="0"/>
              </a:rPr>
              <a:t>: SVT Convener – Resp. P-SuperB Pisa</a:t>
            </a:r>
          </a:p>
          <a:p>
            <a:pPr marL="571500" indent="-571500">
              <a:spcBef>
                <a:spcPct val="20000"/>
              </a:spcBef>
              <a:buFontTx/>
              <a:buAutoNum type="arabicPeriod"/>
            </a:pPr>
            <a:r>
              <a:rPr lang="en-US" b="1">
                <a:latin typeface="Arial" charset="0"/>
              </a:rPr>
              <a:t>E.Paolon</a:t>
            </a:r>
            <a:r>
              <a:rPr lang="en-US">
                <a:latin typeface="Arial" charset="0"/>
              </a:rPr>
              <a:t>i: MDI/Background Co-Convener</a:t>
            </a:r>
          </a:p>
          <a:p>
            <a:pPr marL="571500" indent="-571500">
              <a:spcBef>
                <a:spcPct val="20000"/>
              </a:spcBef>
              <a:buFontTx/>
              <a:buAutoNum type="arabicPeriod"/>
            </a:pPr>
            <a:r>
              <a:rPr lang="en-US" b="1">
                <a:latin typeface="Arial" charset="0"/>
              </a:rPr>
              <a:t>J. Walsh:</a:t>
            </a:r>
            <a:r>
              <a:rPr lang="en-US">
                <a:latin typeface="Arial" charset="0"/>
              </a:rPr>
              <a:t> Physics Co-Coordiantor</a:t>
            </a:r>
          </a:p>
          <a:p>
            <a:pPr marL="571500" indent="-571500">
              <a:spcBef>
                <a:spcPct val="20000"/>
              </a:spcBef>
              <a:buFontTx/>
              <a:buAutoNum type="arabicPeriod"/>
            </a:pPr>
            <a:r>
              <a:rPr lang="en-US" b="1">
                <a:latin typeface="Arial" charset="0"/>
              </a:rPr>
              <a:t>A.Lusiani</a:t>
            </a:r>
            <a:r>
              <a:rPr lang="en-US">
                <a:latin typeface="Arial" charset="0"/>
              </a:rPr>
              <a:t>: Tau physics Co-Convener </a:t>
            </a:r>
          </a:p>
          <a:p>
            <a:pPr marL="571500" indent="-571500">
              <a:spcBef>
                <a:spcPct val="20000"/>
              </a:spcBef>
              <a:buFontTx/>
              <a:buAutoNum type="arabicPeriod"/>
            </a:pPr>
            <a:r>
              <a:rPr lang="en-US" b="1">
                <a:latin typeface="Arial" charset="0"/>
              </a:rPr>
              <a:t>F. Bosi</a:t>
            </a:r>
            <a:r>
              <a:rPr lang="en-US">
                <a:latin typeface="Arial" charset="0"/>
              </a:rPr>
              <a:t>: SVT Mechanical System Engineer</a:t>
            </a:r>
          </a:p>
          <a:p>
            <a:pPr marL="571500" indent="-571500">
              <a:spcBef>
                <a:spcPct val="20000"/>
              </a:spcBef>
              <a:buFontTx/>
              <a:buAutoNum type="arabicPeriod"/>
            </a:pPr>
            <a:r>
              <a:rPr lang="en-US" b="1">
                <a:latin typeface="Arial" charset="0"/>
              </a:rPr>
              <a:t>F. Raffaelli</a:t>
            </a:r>
            <a:r>
              <a:rPr lang="en-US">
                <a:latin typeface="Arial" charset="0"/>
              </a:rPr>
              <a:t>: Chief Mechanical Engineer Detector</a:t>
            </a:r>
          </a:p>
          <a:p>
            <a:pPr marL="571500" indent="-571500">
              <a:spcBef>
                <a:spcPct val="20000"/>
              </a:spcBef>
              <a:buFontTx/>
              <a:buAutoNum type="arabicPeriod"/>
            </a:pPr>
            <a:r>
              <a:rPr lang="en-US" b="1">
                <a:latin typeface="Arial" charset="0"/>
              </a:rPr>
              <a:t>A.Fella</a:t>
            </a:r>
            <a:r>
              <a:rPr lang="en-US">
                <a:latin typeface="Arial" charset="0"/>
              </a:rPr>
              <a:t>: Computing</a:t>
            </a:r>
          </a:p>
          <a:p>
            <a:pPr marL="571500" indent="-571500">
              <a:spcBef>
                <a:spcPct val="20000"/>
              </a:spcBef>
              <a:buFontTx/>
              <a:buAutoNum type="arabicPeriod"/>
            </a:pPr>
            <a:r>
              <a:rPr lang="en-US" b="1">
                <a:latin typeface="Arial" charset="0"/>
              </a:rPr>
              <a:t>L. Lilli</a:t>
            </a:r>
            <a:r>
              <a:rPr lang="en-US">
                <a:latin typeface="Arial" charset="0"/>
              </a:rPr>
              <a:t>: Segreteria Management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G. Rizzo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286000" y="6477000"/>
            <a:ext cx="4343400" cy="4572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SVT –</a:t>
            </a:r>
            <a:r>
              <a:rPr lang="en-US" dirty="0" err="1"/>
              <a:t>Preventivi</a:t>
            </a:r>
            <a:r>
              <a:rPr lang="en-US" dirty="0"/>
              <a:t> 2013,  June - 2013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AD3AE-77FF-D444-B9D8-638ECDAC73EC}" type="slidenum">
              <a:rPr lang="en-US"/>
              <a:pPr/>
              <a:t>2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458200" cy="533400"/>
          </a:xfrm>
        </p:spPr>
        <p:txBody>
          <a:bodyPr/>
          <a:lstStyle/>
          <a:p>
            <a:r>
              <a:rPr lang="en-US" sz="2800" dirty="0"/>
              <a:t>SVT </a:t>
            </a:r>
            <a:r>
              <a:rPr lang="en-US" sz="2800" dirty="0" err="1" smtClean="0"/>
              <a:t>assegnazioni</a:t>
            </a:r>
            <a:r>
              <a:rPr lang="en-US" sz="2800" dirty="0" smtClean="0"/>
              <a:t> </a:t>
            </a:r>
            <a:r>
              <a:rPr lang="en-US" sz="2800" dirty="0" smtClean="0"/>
              <a:t>Pisa 2012 </a:t>
            </a:r>
            <a:r>
              <a:rPr lang="en-US" sz="2800" dirty="0"/>
              <a:t>– </a:t>
            </a:r>
            <a:r>
              <a:rPr lang="en-US" sz="2800" dirty="0" smtClean="0"/>
              <a:t>Baseline</a:t>
            </a:r>
            <a:endParaRPr lang="en-US" sz="2800" dirty="0"/>
          </a:p>
        </p:txBody>
      </p:sp>
      <p:sp>
        <p:nvSpPr>
          <p:cNvPr id="648200" name="Rectangle 8"/>
          <p:cNvSpPr>
            <a:spLocks noChangeArrowheads="1"/>
          </p:cNvSpPr>
          <p:nvPr/>
        </p:nvSpPr>
        <p:spPr bwMode="auto">
          <a:xfrm>
            <a:off x="228600" y="3352800"/>
            <a:ext cx="83058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900"/>
          </a:p>
        </p:txBody>
      </p:sp>
      <p:sp>
        <p:nvSpPr>
          <p:cNvPr id="648202" name="Rectangle 10"/>
          <p:cNvSpPr>
            <a:spLocks noChangeArrowheads="1"/>
          </p:cNvSpPr>
          <p:nvPr/>
        </p:nvSpPr>
        <p:spPr bwMode="auto">
          <a:xfrm>
            <a:off x="228600" y="990600"/>
            <a:ext cx="8763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2400" dirty="0"/>
              <a:t>SVT Baseline: prototypes to be built in 2012 </a:t>
            </a: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Wingdings" charset="2"/>
              <a:buChar char="Ø"/>
            </a:pPr>
            <a:r>
              <a:rPr lang="en-US" sz="1800" b="1" u="sng" dirty="0" err="1" smtClean="0"/>
              <a:t>Meccanica</a:t>
            </a:r>
            <a:r>
              <a:rPr lang="en-US" sz="1800" b="1" u="sng" dirty="0" smtClean="0"/>
              <a:t>: </a:t>
            </a:r>
            <a:endParaRPr lang="en-US" sz="1800" b="1" u="sng" dirty="0"/>
          </a:p>
          <a:p>
            <a:pPr marL="1143000" lvl="2" indent="-228600">
              <a:lnSpc>
                <a:spcPct val="80000"/>
              </a:lnSpc>
              <a:spcBef>
                <a:spcPct val="20000"/>
              </a:spcBef>
            </a:pPr>
            <a:r>
              <a:rPr lang="en-US" sz="1800" dirty="0" err="1"/>
              <a:t>Instrumentazione</a:t>
            </a:r>
            <a:r>
              <a:rPr lang="en-US" sz="1800" dirty="0"/>
              <a:t> </a:t>
            </a:r>
            <a:r>
              <a:rPr lang="en-US" sz="1800" dirty="0" err="1"/>
              <a:t>dei</a:t>
            </a:r>
            <a:r>
              <a:rPr lang="en-US" sz="1800" dirty="0"/>
              <a:t> </a:t>
            </a:r>
            <a:r>
              <a:rPr lang="en-US" sz="1800" dirty="0" err="1"/>
              <a:t>prototipi</a:t>
            </a:r>
            <a:r>
              <a:rPr lang="en-US" sz="1800" dirty="0"/>
              <a:t> </a:t>
            </a:r>
            <a:r>
              <a:rPr lang="en-US" sz="1800" dirty="0" err="1"/>
              <a:t>meccanici</a:t>
            </a:r>
            <a:r>
              <a:rPr lang="en-US" sz="1800" dirty="0"/>
              <a:t> L0 (</a:t>
            </a:r>
            <a:r>
              <a:rPr lang="en-US" sz="1800" dirty="0" err="1"/>
              <a:t>striplets</a:t>
            </a:r>
            <a:r>
              <a:rPr lang="en-US" sz="1800" dirty="0"/>
              <a:t>/pixel</a:t>
            </a:r>
            <a:r>
              <a:rPr lang="en-US" sz="1800" dirty="0" smtClean="0"/>
              <a:t>), </a:t>
            </a:r>
            <a:r>
              <a:rPr lang="en-US" sz="1800" dirty="0"/>
              <a:t>per test </a:t>
            </a:r>
            <a:r>
              <a:rPr lang="en-US" sz="1800" dirty="0" err="1"/>
              <a:t>termostrutturali</a:t>
            </a:r>
            <a:r>
              <a:rPr lang="en-US" sz="1800" dirty="0"/>
              <a:t> con </a:t>
            </a:r>
            <a:r>
              <a:rPr lang="en-US" sz="1800" dirty="0" err="1"/>
              <a:t>raffreddamento</a:t>
            </a:r>
            <a:r>
              <a:rPr lang="en-US" sz="1800" dirty="0"/>
              <a:t> </a:t>
            </a:r>
            <a:r>
              <a:rPr lang="en-US" sz="1800" dirty="0" err="1" smtClean="0"/>
              <a:t>nel</a:t>
            </a:r>
            <a:r>
              <a:rPr lang="en-US" sz="1800" dirty="0" smtClean="0"/>
              <a:t> </a:t>
            </a:r>
            <a:r>
              <a:rPr lang="en-US" sz="1800" dirty="0"/>
              <a:t>lab TFD (</a:t>
            </a:r>
            <a:r>
              <a:rPr lang="en-US" sz="1800" dirty="0" err="1"/>
              <a:t>nuove</a:t>
            </a:r>
            <a:r>
              <a:rPr lang="en-US" sz="1800" dirty="0"/>
              <a:t> </a:t>
            </a:r>
            <a:r>
              <a:rPr lang="en-US" sz="1800" dirty="0" err="1"/>
              <a:t>richieste</a:t>
            </a:r>
            <a:r>
              <a:rPr lang="en-US" sz="1800" dirty="0"/>
              <a:t> </a:t>
            </a:r>
            <a:r>
              <a:rPr lang="en-US" sz="1800" dirty="0" smtClean="0"/>
              <a:t>2012 + </a:t>
            </a:r>
            <a:r>
              <a:rPr lang="en-US" sz="1800" dirty="0" err="1"/>
              <a:t>integrazione</a:t>
            </a:r>
            <a:r>
              <a:rPr lang="en-US" sz="1800" dirty="0"/>
              <a:t> </a:t>
            </a:r>
            <a:r>
              <a:rPr lang="en-US" sz="1800" dirty="0" err="1" smtClean="0"/>
              <a:t>finanziamento</a:t>
            </a:r>
            <a:r>
              <a:rPr lang="en-US" sz="1800" dirty="0" smtClean="0"/>
              <a:t> 2011 per </a:t>
            </a:r>
            <a:r>
              <a:rPr lang="en-US" sz="1800" dirty="0" err="1"/>
              <a:t>realizzazione</a:t>
            </a:r>
            <a:r>
              <a:rPr lang="en-US" sz="1800" dirty="0"/>
              <a:t> L0 </a:t>
            </a:r>
            <a:r>
              <a:rPr lang="en-US" sz="1800" dirty="0" err="1"/>
              <a:t>striplets</a:t>
            </a:r>
            <a:r>
              <a:rPr lang="en-US" sz="1800" dirty="0"/>
              <a:t> module </a:t>
            </a:r>
            <a:r>
              <a:rPr lang="en-US" sz="1800" dirty="0" err="1"/>
              <a:t>nuovo</a:t>
            </a:r>
            <a:r>
              <a:rPr lang="en-US" sz="1800" dirty="0"/>
              <a:t> design TDR)</a:t>
            </a:r>
          </a:p>
          <a:p>
            <a:pPr marL="1143000" lvl="2" indent="-228600">
              <a:lnSpc>
                <a:spcPct val="80000"/>
              </a:lnSpc>
              <a:spcBef>
                <a:spcPct val="20000"/>
              </a:spcBef>
            </a:pPr>
            <a:r>
              <a:rPr lang="en-US" sz="1800" dirty="0" err="1"/>
              <a:t>Prototipo</a:t>
            </a:r>
            <a:r>
              <a:rPr lang="en-US" sz="1800" dirty="0"/>
              <a:t> </a:t>
            </a:r>
            <a:r>
              <a:rPr lang="en-US" sz="1800" dirty="0" err="1"/>
              <a:t>arco</a:t>
            </a:r>
            <a:r>
              <a:rPr lang="en-US" sz="1800" dirty="0"/>
              <a:t> e test </a:t>
            </a:r>
            <a:r>
              <a:rPr lang="en-US" sz="1800" dirty="0" err="1"/>
              <a:t>termostrutturali</a:t>
            </a:r>
            <a:r>
              <a:rPr lang="en-US" sz="1800" dirty="0"/>
              <a:t> </a:t>
            </a:r>
            <a:r>
              <a:rPr lang="en-US" sz="1800" dirty="0" smtClean="0"/>
              <a:t>(</a:t>
            </a:r>
            <a:r>
              <a:rPr lang="en-US" sz="1800" dirty="0" err="1" smtClean="0"/>
              <a:t>finanzioto</a:t>
            </a:r>
            <a:r>
              <a:rPr lang="en-US" sz="1800" dirty="0" smtClean="0"/>
              <a:t> </a:t>
            </a:r>
            <a:r>
              <a:rPr lang="en-US" sz="1800" dirty="0" err="1" smtClean="0"/>
              <a:t>nel</a:t>
            </a:r>
            <a:r>
              <a:rPr lang="en-US" sz="1800" dirty="0" smtClean="0"/>
              <a:t> 2011 +</a:t>
            </a:r>
            <a:r>
              <a:rPr lang="en-US" sz="1800" dirty="0" err="1" smtClean="0"/>
              <a:t>integrazione</a:t>
            </a:r>
            <a:r>
              <a:rPr lang="en-US" sz="1800" dirty="0" smtClean="0"/>
              <a:t> </a:t>
            </a:r>
            <a:r>
              <a:rPr lang="en-US" sz="1800" dirty="0" err="1"/>
              <a:t>richieste</a:t>
            </a:r>
            <a:r>
              <a:rPr lang="en-US" sz="1800" dirty="0" smtClean="0"/>
              <a:t>)</a:t>
            </a:r>
          </a:p>
          <a:p>
            <a:pPr marL="1143000" lvl="2" indent="-228600">
              <a:lnSpc>
                <a:spcPct val="80000"/>
              </a:lnSpc>
              <a:spcBef>
                <a:spcPct val="20000"/>
              </a:spcBef>
            </a:pPr>
            <a:r>
              <a:rPr lang="en-US" sz="1800" dirty="0" err="1">
                <a:solidFill>
                  <a:srgbClr val="FF0000"/>
                </a:solidFill>
              </a:rPr>
              <a:t>Assegnati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a PI 2011 </a:t>
            </a:r>
            <a:r>
              <a:rPr lang="en-US" sz="1800" dirty="0" err="1" smtClean="0">
                <a:solidFill>
                  <a:srgbClr val="FF0000"/>
                </a:solidFill>
              </a:rPr>
              <a:t>fondi</a:t>
            </a:r>
            <a:r>
              <a:rPr lang="en-US" sz="1800" dirty="0" smtClean="0">
                <a:solidFill>
                  <a:srgbClr val="FF0000"/>
                </a:solidFill>
              </a:rPr>
              <a:t> per </a:t>
            </a:r>
            <a:r>
              <a:rPr lang="en-US" sz="1800" dirty="0" err="1" smtClean="0">
                <a:solidFill>
                  <a:srgbClr val="FF0000"/>
                </a:solidFill>
              </a:rPr>
              <a:t>costruzione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</a:rPr>
              <a:t>prototipo</a:t>
            </a:r>
            <a:r>
              <a:rPr lang="en-US" sz="1800" dirty="0" smtClean="0">
                <a:solidFill>
                  <a:srgbClr val="FF0000"/>
                </a:solidFill>
              </a:rPr>
              <a:t> modulo L0 e </a:t>
            </a:r>
            <a:r>
              <a:rPr lang="en-US" sz="1800" dirty="0" err="1" smtClean="0">
                <a:solidFill>
                  <a:srgbClr val="FF0000"/>
                </a:solidFill>
              </a:rPr>
              <a:t>arco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</a:p>
          <a:p>
            <a:pPr lvl="2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Con </a:t>
            </a:r>
            <a:r>
              <a:rPr lang="en-US" sz="1800" dirty="0" err="1" smtClean="0">
                <a:solidFill>
                  <a:srgbClr val="FF0000"/>
                </a:solidFill>
              </a:rPr>
              <a:t>integrazione</a:t>
            </a:r>
            <a:r>
              <a:rPr lang="en-US" sz="1800" dirty="0" smtClean="0">
                <a:solidFill>
                  <a:srgbClr val="FF0000"/>
                </a:solidFill>
              </a:rPr>
              <a:t> +6KE </a:t>
            </a:r>
            <a:r>
              <a:rPr lang="en-US" sz="1800" dirty="0" err="1" smtClean="0">
                <a:solidFill>
                  <a:srgbClr val="FF0000"/>
                </a:solidFill>
              </a:rPr>
              <a:t>nel</a:t>
            </a:r>
            <a:r>
              <a:rPr lang="en-US" sz="1800" dirty="0" smtClean="0">
                <a:solidFill>
                  <a:srgbClr val="FF0000"/>
                </a:solidFill>
              </a:rPr>
              <a:t> 2012 per </a:t>
            </a:r>
            <a:r>
              <a:rPr lang="en-US" sz="1800" dirty="0" err="1" smtClean="0">
                <a:solidFill>
                  <a:srgbClr val="FF0000"/>
                </a:solidFill>
              </a:rPr>
              <a:t>instrumentazione</a:t>
            </a:r>
            <a:r>
              <a:rPr lang="en-US" sz="1800" dirty="0" smtClean="0">
                <a:solidFill>
                  <a:srgbClr val="FF0000"/>
                </a:solidFill>
              </a:rPr>
              <a:t> moduli.</a:t>
            </a:r>
          </a:p>
          <a:p>
            <a:pPr marL="1143000" lvl="2" indent="-228600">
              <a:lnSpc>
                <a:spcPct val="80000"/>
              </a:lnSpc>
              <a:spcBef>
                <a:spcPct val="20000"/>
              </a:spcBef>
            </a:pPr>
            <a:endParaRPr lang="en-US" sz="1800" dirty="0" smtClean="0"/>
          </a:p>
          <a:p>
            <a:pPr marL="1143000" lvl="2" indent="-228600">
              <a:lnSpc>
                <a:spcPct val="80000"/>
              </a:lnSpc>
              <a:spcBef>
                <a:spcPct val="20000"/>
              </a:spcBef>
            </a:pPr>
            <a:r>
              <a:rPr lang="en-US" sz="1800" dirty="0" err="1" smtClean="0">
                <a:solidFill>
                  <a:srgbClr val="008000"/>
                </a:solidFill>
              </a:rPr>
              <a:t>Verranno</a:t>
            </a:r>
            <a:r>
              <a:rPr lang="en-US" sz="1800" dirty="0" smtClean="0">
                <a:solidFill>
                  <a:srgbClr val="008000"/>
                </a:solidFill>
              </a:rPr>
              <a:t> </a:t>
            </a:r>
            <a:r>
              <a:rPr lang="en-US" sz="1800" dirty="0" err="1" smtClean="0">
                <a:solidFill>
                  <a:srgbClr val="008000"/>
                </a:solidFill>
              </a:rPr>
              <a:t>realizzati</a:t>
            </a:r>
            <a:r>
              <a:rPr lang="en-US" sz="1800" dirty="0" smtClean="0">
                <a:solidFill>
                  <a:srgbClr val="008000"/>
                </a:solidFill>
              </a:rPr>
              <a:t> moduli </a:t>
            </a:r>
            <a:r>
              <a:rPr lang="en-US" sz="1800" dirty="0" err="1" smtClean="0">
                <a:solidFill>
                  <a:srgbClr val="008000"/>
                </a:solidFill>
              </a:rPr>
              <a:t>meccanici</a:t>
            </a:r>
            <a:r>
              <a:rPr lang="en-US" sz="1800" dirty="0" smtClean="0">
                <a:solidFill>
                  <a:srgbClr val="008000"/>
                </a:solidFill>
              </a:rPr>
              <a:t> del Layer0 e </a:t>
            </a:r>
            <a:r>
              <a:rPr lang="en-US" sz="1800" dirty="0" err="1" smtClean="0">
                <a:solidFill>
                  <a:srgbClr val="008000"/>
                </a:solidFill>
              </a:rPr>
              <a:t>arco</a:t>
            </a:r>
            <a:r>
              <a:rPr lang="en-US" sz="1800" dirty="0" smtClean="0">
                <a:solidFill>
                  <a:srgbClr val="008000"/>
                </a:solidFill>
              </a:rPr>
              <a:t> (</a:t>
            </a:r>
            <a:r>
              <a:rPr lang="en-US" sz="1800" dirty="0" err="1" smtClean="0">
                <a:solidFill>
                  <a:srgbClr val="008000"/>
                </a:solidFill>
              </a:rPr>
              <a:t>gia</a:t>
            </a:r>
            <a:r>
              <a:rPr lang="en-US" sz="1800" dirty="0" smtClean="0">
                <a:solidFill>
                  <a:srgbClr val="008000"/>
                </a:solidFill>
              </a:rPr>
              <a:t>’ </a:t>
            </a:r>
            <a:r>
              <a:rPr lang="en-US" sz="1800" dirty="0" err="1" smtClean="0">
                <a:solidFill>
                  <a:srgbClr val="008000"/>
                </a:solidFill>
              </a:rPr>
              <a:t>finanziati</a:t>
            </a:r>
            <a:r>
              <a:rPr lang="en-US" sz="1800" dirty="0" smtClean="0">
                <a:solidFill>
                  <a:srgbClr val="008000"/>
                </a:solidFill>
              </a:rPr>
              <a:t> )</a:t>
            </a:r>
            <a:r>
              <a:rPr lang="en-US" sz="1800" dirty="0" err="1" smtClean="0">
                <a:solidFill>
                  <a:srgbClr val="008000"/>
                </a:solidFill>
              </a:rPr>
              <a:t>dopo</a:t>
            </a:r>
            <a:r>
              <a:rPr lang="en-US" sz="1800" dirty="0" smtClean="0">
                <a:solidFill>
                  <a:srgbClr val="008000"/>
                </a:solidFill>
              </a:rPr>
              <a:t> </a:t>
            </a:r>
            <a:r>
              <a:rPr lang="en-US" sz="1800" dirty="0" err="1" smtClean="0">
                <a:solidFill>
                  <a:srgbClr val="008000"/>
                </a:solidFill>
              </a:rPr>
              <a:t>il</a:t>
            </a:r>
            <a:r>
              <a:rPr lang="en-US" sz="1800" dirty="0" smtClean="0">
                <a:solidFill>
                  <a:srgbClr val="008000"/>
                </a:solidFill>
              </a:rPr>
              <a:t> TDR – </a:t>
            </a:r>
            <a:r>
              <a:rPr lang="en-US" sz="1800" dirty="0" err="1" smtClean="0">
                <a:solidFill>
                  <a:srgbClr val="008000"/>
                </a:solidFill>
              </a:rPr>
              <a:t>Autunno</a:t>
            </a:r>
            <a:r>
              <a:rPr lang="en-US" sz="1800" dirty="0" smtClean="0">
                <a:solidFill>
                  <a:srgbClr val="008000"/>
                </a:solidFill>
              </a:rPr>
              <a:t> 2012. </a:t>
            </a:r>
            <a:r>
              <a:rPr lang="en-US" sz="1800" dirty="0" err="1" smtClean="0">
                <a:solidFill>
                  <a:srgbClr val="008000"/>
                </a:solidFill>
              </a:rPr>
              <a:t>Capire</a:t>
            </a:r>
            <a:r>
              <a:rPr lang="en-US" sz="1800" dirty="0" smtClean="0">
                <a:solidFill>
                  <a:srgbClr val="008000"/>
                </a:solidFill>
              </a:rPr>
              <a:t> con </a:t>
            </a:r>
            <a:r>
              <a:rPr lang="en-US" sz="1800" dirty="0" err="1" smtClean="0">
                <a:solidFill>
                  <a:srgbClr val="008000"/>
                </a:solidFill>
              </a:rPr>
              <a:t>Bosi</a:t>
            </a:r>
            <a:r>
              <a:rPr lang="en-US" sz="1800" dirty="0" smtClean="0">
                <a:solidFill>
                  <a:srgbClr val="008000"/>
                </a:solidFill>
              </a:rPr>
              <a:t> </a:t>
            </a:r>
            <a:r>
              <a:rPr lang="en-US" sz="1800" dirty="0" err="1" smtClean="0">
                <a:solidFill>
                  <a:srgbClr val="008000"/>
                </a:solidFill>
              </a:rPr>
              <a:t>cosa</a:t>
            </a:r>
            <a:r>
              <a:rPr lang="en-US" sz="1800" dirty="0" smtClean="0">
                <a:solidFill>
                  <a:srgbClr val="008000"/>
                </a:solidFill>
              </a:rPr>
              <a:t> serve per </a:t>
            </a:r>
            <a:r>
              <a:rPr lang="en-US" sz="1800" dirty="0" err="1" smtClean="0">
                <a:solidFill>
                  <a:srgbClr val="008000"/>
                </a:solidFill>
              </a:rPr>
              <a:t>sensori</a:t>
            </a:r>
            <a:r>
              <a:rPr lang="en-US" sz="1800" dirty="0" smtClean="0">
                <a:solidFill>
                  <a:srgbClr val="008000"/>
                </a:solidFill>
              </a:rPr>
              <a:t> </a:t>
            </a:r>
            <a:r>
              <a:rPr lang="en-US" sz="1800" dirty="0" err="1" smtClean="0">
                <a:solidFill>
                  <a:srgbClr val="008000"/>
                </a:solidFill>
              </a:rPr>
              <a:t>fanout</a:t>
            </a:r>
            <a:r>
              <a:rPr lang="en-US" sz="1800" dirty="0">
                <a:solidFill>
                  <a:srgbClr val="008000"/>
                </a:solidFill>
              </a:rPr>
              <a:t> </a:t>
            </a:r>
            <a:r>
              <a:rPr lang="en-US" sz="1800" dirty="0" smtClean="0">
                <a:solidFill>
                  <a:srgbClr val="008000"/>
                </a:solidFill>
              </a:rPr>
              <a:t>e se </a:t>
            </a:r>
            <a:r>
              <a:rPr lang="en-US" sz="1800" dirty="0" err="1" smtClean="0">
                <a:solidFill>
                  <a:srgbClr val="008000"/>
                </a:solidFill>
              </a:rPr>
              <a:t>sono</a:t>
            </a:r>
            <a:r>
              <a:rPr lang="en-US" sz="1800" dirty="0" smtClean="0">
                <a:solidFill>
                  <a:srgbClr val="008000"/>
                </a:solidFill>
              </a:rPr>
              <a:t> </a:t>
            </a:r>
            <a:r>
              <a:rPr lang="en-US" sz="1800" dirty="0" err="1" smtClean="0">
                <a:solidFill>
                  <a:srgbClr val="008000"/>
                </a:solidFill>
              </a:rPr>
              <a:t>disponibili</a:t>
            </a:r>
            <a:r>
              <a:rPr lang="en-US" sz="1800" dirty="0" smtClean="0">
                <a:solidFill>
                  <a:srgbClr val="008000"/>
                </a:solidFill>
              </a:rPr>
              <a:t>.</a:t>
            </a:r>
            <a:endParaRPr lang="en-US" sz="1800" dirty="0">
              <a:solidFill>
                <a:srgbClr val="008000"/>
              </a:solidFill>
            </a:endParaRPr>
          </a:p>
          <a:p>
            <a:pPr marL="1143000" lvl="2" indent="-228600">
              <a:lnSpc>
                <a:spcPct val="80000"/>
              </a:lnSpc>
              <a:spcBef>
                <a:spcPct val="20000"/>
              </a:spcBef>
            </a:pPr>
            <a:r>
              <a:rPr lang="en-US" sz="1800" dirty="0" err="1" smtClean="0">
                <a:solidFill>
                  <a:srgbClr val="008000"/>
                </a:solidFill>
              </a:rPr>
              <a:t>Revisione</a:t>
            </a:r>
            <a:r>
              <a:rPr lang="en-US" sz="1800" dirty="0" smtClean="0">
                <a:solidFill>
                  <a:srgbClr val="008000"/>
                </a:solidFill>
              </a:rPr>
              <a:t> </a:t>
            </a:r>
            <a:r>
              <a:rPr lang="en-US" sz="1800" dirty="0" smtClean="0">
                <a:solidFill>
                  <a:srgbClr val="008000"/>
                </a:solidFill>
              </a:rPr>
              <a:t>design moduli </a:t>
            </a:r>
            <a:r>
              <a:rPr lang="en-US" sz="1800" dirty="0" err="1" smtClean="0">
                <a:solidFill>
                  <a:srgbClr val="008000"/>
                </a:solidFill>
              </a:rPr>
              <a:t>dopo</a:t>
            </a:r>
            <a:r>
              <a:rPr lang="en-US" sz="1800" dirty="0" smtClean="0">
                <a:solidFill>
                  <a:srgbClr val="008000"/>
                </a:solidFill>
              </a:rPr>
              <a:t> </a:t>
            </a:r>
            <a:r>
              <a:rPr lang="en-US" sz="1800" dirty="0" smtClean="0">
                <a:solidFill>
                  <a:srgbClr val="008000"/>
                </a:solidFill>
              </a:rPr>
              <a:t>la </a:t>
            </a:r>
            <a:r>
              <a:rPr lang="en-US" sz="1800" dirty="0" err="1" smtClean="0">
                <a:solidFill>
                  <a:srgbClr val="008000"/>
                </a:solidFill>
              </a:rPr>
              <a:t>caratterizzazione</a:t>
            </a:r>
            <a:r>
              <a:rPr lang="en-US" sz="1800" dirty="0" smtClean="0">
                <a:solidFill>
                  <a:srgbClr val="008000"/>
                </a:solidFill>
              </a:rPr>
              <a:t> </a:t>
            </a:r>
            <a:r>
              <a:rPr lang="en-US" sz="1800" dirty="0" err="1">
                <a:solidFill>
                  <a:srgbClr val="008000"/>
                </a:solidFill>
              </a:rPr>
              <a:t>termostrutturale</a:t>
            </a:r>
            <a:r>
              <a:rPr lang="en-US" sz="1800" dirty="0">
                <a:solidFill>
                  <a:srgbClr val="008000"/>
                </a:solidFill>
              </a:rPr>
              <a:t> </a:t>
            </a:r>
            <a:r>
              <a:rPr lang="en-US" sz="1800" dirty="0" smtClean="0">
                <a:solidFill>
                  <a:srgbClr val="008000"/>
                </a:solidFill>
              </a:rPr>
              <a:t> per </a:t>
            </a:r>
            <a:r>
              <a:rPr lang="en-US" sz="1800" dirty="0" err="1" smtClean="0">
                <a:solidFill>
                  <a:srgbClr val="008000"/>
                </a:solidFill>
              </a:rPr>
              <a:t>iniziare</a:t>
            </a:r>
            <a:r>
              <a:rPr lang="en-US" sz="1800" dirty="0" smtClean="0">
                <a:solidFill>
                  <a:srgbClr val="008000"/>
                </a:solidFill>
              </a:rPr>
              <a:t> </a:t>
            </a:r>
            <a:r>
              <a:rPr lang="en-US" sz="1800" dirty="0" err="1" smtClean="0">
                <a:solidFill>
                  <a:srgbClr val="008000"/>
                </a:solidFill>
              </a:rPr>
              <a:t>il</a:t>
            </a:r>
            <a:r>
              <a:rPr lang="en-US" sz="1800" dirty="0" smtClean="0">
                <a:solidFill>
                  <a:srgbClr val="008000"/>
                </a:solidFill>
              </a:rPr>
              <a:t> design finale </a:t>
            </a:r>
            <a:r>
              <a:rPr lang="en-US" sz="1800" dirty="0" err="1" smtClean="0">
                <a:solidFill>
                  <a:srgbClr val="008000"/>
                </a:solidFill>
              </a:rPr>
              <a:t>dei</a:t>
            </a:r>
            <a:r>
              <a:rPr lang="en-US" sz="1800" dirty="0" smtClean="0">
                <a:solidFill>
                  <a:srgbClr val="008000"/>
                </a:solidFill>
              </a:rPr>
              <a:t> </a:t>
            </a:r>
            <a:r>
              <a:rPr lang="en-US" sz="1800" dirty="0" err="1" smtClean="0">
                <a:solidFill>
                  <a:srgbClr val="008000"/>
                </a:solidFill>
              </a:rPr>
              <a:t>componenti</a:t>
            </a:r>
            <a:r>
              <a:rPr lang="en-US" sz="1800" dirty="0" smtClean="0">
                <a:solidFill>
                  <a:srgbClr val="008000"/>
                </a:solidFill>
              </a:rPr>
              <a:t> e </a:t>
            </a:r>
            <a:r>
              <a:rPr lang="en-US" sz="1800" dirty="0" err="1" smtClean="0">
                <a:solidFill>
                  <a:srgbClr val="008000"/>
                </a:solidFill>
              </a:rPr>
              <a:t>produzione</a:t>
            </a:r>
            <a:r>
              <a:rPr lang="en-US" sz="1800" dirty="0" smtClean="0">
                <a:solidFill>
                  <a:srgbClr val="008000"/>
                </a:solidFill>
              </a:rPr>
              <a:t> </a:t>
            </a:r>
            <a:r>
              <a:rPr lang="en-US" sz="1800" dirty="0" err="1" smtClean="0">
                <a:solidFill>
                  <a:srgbClr val="008000"/>
                </a:solidFill>
              </a:rPr>
              <a:t>dei</a:t>
            </a:r>
            <a:r>
              <a:rPr lang="en-US" sz="1800" dirty="0" smtClean="0">
                <a:solidFill>
                  <a:srgbClr val="008000"/>
                </a:solidFill>
              </a:rPr>
              <a:t> </a:t>
            </a:r>
            <a:r>
              <a:rPr lang="en-US" sz="1800" dirty="0" err="1" smtClean="0">
                <a:solidFill>
                  <a:srgbClr val="008000"/>
                </a:solidFill>
              </a:rPr>
              <a:t>prototipi</a:t>
            </a:r>
            <a:r>
              <a:rPr lang="en-US" sz="1800" dirty="0" smtClean="0">
                <a:solidFill>
                  <a:srgbClr val="008000"/>
                </a:solidFill>
              </a:rPr>
              <a:t> di </a:t>
            </a:r>
            <a:r>
              <a:rPr lang="en-US" sz="1800" dirty="0" err="1" smtClean="0">
                <a:solidFill>
                  <a:srgbClr val="008000"/>
                </a:solidFill>
              </a:rPr>
              <a:t>parti</a:t>
            </a:r>
            <a:r>
              <a:rPr lang="en-US" sz="1800" dirty="0" smtClean="0">
                <a:solidFill>
                  <a:srgbClr val="008000"/>
                </a:solidFill>
              </a:rPr>
              <a:t> di modulo e jigs per </a:t>
            </a:r>
            <a:r>
              <a:rPr lang="en-US" sz="1800" dirty="0" err="1" smtClean="0">
                <a:solidFill>
                  <a:srgbClr val="008000"/>
                </a:solidFill>
              </a:rPr>
              <a:t>il</a:t>
            </a:r>
            <a:r>
              <a:rPr lang="en-US" sz="1800" dirty="0" smtClean="0">
                <a:solidFill>
                  <a:srgbClr val="008000"/>
                </a:solidFill>
              </a:rPr>
              <a:t> 2013. (</a:t>
            </a:r>
            <a:r>
              <a:rPr lang="en-US" sz="1800" dirty="0" err="1" smtClean="0">
                <a:solidFill>
                  <a:srgbClr val="008000"/>
                </a:solidFill>
              </a:rPr>
              <a:t>richieste</a:t>
            </a:r>
            <a:r>
              <a:rPr lang="en-US" sz="1800" dirty="0" smtClean="0">
                <a:solidFill>
                  <a:srgbClr val="008000"/>
                </a:solidFill>
              </a:rPr>
              <a:t> </a:t>
            </a:r>
            <a:r>
              <a:rPr lang="en-US" sz="1800" dirty="0" err="1" smtClean="0">
                <a:solidFill>
                  <a:srgbClr val="008000"/>
                </a:solidFill>
              </a:rPr>
              <a:t>finanziarie</a:t>
            </a:r>
            <a:r>
              <a:rPr lang="en-US" sz="1800" dirty="0" smtClean="0">
                <a:solidFill>
                  <a:srgbClr val="008000"/>
                </a:solidFill>
              </a:rPr>
              <a:t> per </a:t>
            </a:r>
            <a:r>
              <a:rPr lang="en-US" sz="1800" dirty="0" err="1" smtClean="0">
                <a:solidFill>
                  <a:srgbClr val="008000"/>
                </a:solidFill>
              </a:rPr>
              <a:t>il</a:t>
            </a:r>
            <a:r>
              <a:rPr lang="en-US" sz="1800" dirty="0" smtClean="0">
                <a:solidFill>
                  <a:srgbClr val="008000"/>
                </a:solidFill>
              </a:rPr>
              <a:t> 2013 da </a:t>
            </a:r>
            <a:r>
              <a:rPr lang="en-US" sz="1800" dirty="0" err="1" smtClean="0">
                <a:solidFill>
                  <a:srgbClr val="008000"/>
                </a:solidFill>
              </a:rPr>
              <a:t>definire</a:t>
            </a:r>
            <a:r>
              <a:rPr lang="en-US" sz="1800" dirty="0" smtClean="0">
                <a:solidFill>
                  <a:srgbClr val="008000"/>
                </a:solidFill>
              </a:rPr>
              <a:t>).</a:t>
            </a:r>
            <a:endParaRPr lang="en-US" sz="1800" dirty="0">
              <a:solidFill>
                <a:srgbClr val="008000"/>
              </a:solidFill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 typeface="Wingdings" charset="2"/>
              <a:buChar char="Ø"/>
            </a:pPr>
            <a:r>
              <a:rPr lang="en-US" sz="1800" b="1" u="sng" dirty="0" smtClean="0"/>
              <a:t>FE chip per strip:</a:t>
            </a:r>
          </a:p>
          <a:p>
            <a:pPr marL="1200150" lvl="2" indent="-28575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1800" dirty="0" smtClean="0">
                <a:solidFill>
                  <a:srgbClr val="008000"/>
                </a:solidFill>
              </a:rPr>
              <a:t>Continua </a:t>
            </a:r>
            <a:r>
              <a:rPr lang="en-US" sz="1800" dirty="0" err="1" smtClean="0">
                <a:solidFill>
                  <a:srgbClr val="008000"/>
                </a:solidFill>
              </a:rPr>
              <a:t>attivita</a:t>
            </a:r>
            <a:r>
              <a:rPr lang="en-US" sz="1800" dirty="0" smtClean="0">
                <a:solidFill>
                  <a:srgbClr val="008000"/>
                </a:solidFill>
              </a:rPr>
              <a:t>’ per </a:t>
            </a:r>
            <a:r>
              <a:rPr lang="en-US" sz="1800" dirty="0" err="1" smtClean="0">
                <a:solidFill>
                  <a:srgbClr val="008000"/>
                </a:solidFill>
              </a:rPr>
              <a:t>sottomissione</a:t>
            </a:r>
            <a:r>
              <a:rPr lang="en-US" sz="1800" dirty="0" smtClean="0">
                <a:solidFill>
                  <a:srgbClr val="008000"/>
                </a:solidFill>
              </a:rPr>
              <a:t> </a:t>
            </a:r>
            <a:r>
              <a:rPr lang="en-US" sz="1800" dirty="0" err="1" smtClean="0">
                <a:solidFill>
                  <a:srgbClr val="008000"/>
                </a:solidFill>
              </a:rPr>
              <a:t>prototipi</a:t>
            </a:r>
            <a:r>
              <a:rPr lang="en-US" sz="1800" dirty="0" smtClean="0">
                <a:solidFill>
                  <a:srgbClr val="008000"/>
                </a:solidFill>
              </a:rPr>
              <a:t> fine 2012/2013 e </a:t>
            </a:r>
            <a:r>
              <a:rPr lang="en-US" sz="1800" dirty="0" err="1" smtClean="0">
                <a:solidFill>
                  <a:srgbClr val="008000"/>
                </a:solidFill>
              </a:rPr>
              <a:t>costruzione</a:t>
            </a:r>
            <a:r>
              <a:rPr lang="en-US" sz="1800" dirty="0" smtClean="0">
                <a:solidFill>
                  <a:srgbClr val="008000"/>
                </a:solidFill>
              </a:rPr>
              <a:t> </a:t>
            </a:r>
            <a:r>
              <a:rPr lang="en-US" sz="1800" dirty="0" err="1" smtClean="0">
                <a:solidFill>
                  <a:srgbClr val="008000"/>
                </a:solidFill>
              </a:rPr>
              <a:t>successiva</a:t>
            </a:r>
            <a:r>
              <a:rPr lang="en-US" sz="1800" dirty="0" smtClean="0">
                <a:solidFill>
                  <a:srgbClr val="008000"/>
                </a:solidFill>
              </a:rPr>
              <a:t> </a:t>
            </a:r>
            <a:r>
              <a:rPr lang="en-US" sz="1800" dirty="0" err="1" smtClean="0">
                <a:solidFill>
                  <a:srgbClr val="008000"/>
                </a:solidFill>
              </a:rPr>
              <a:t>testboard</a:t>
            </a:r>
            <a:r>
              <a:rPr lang="en-US" sz="1800" dirty="0" smtClean="0">
                <a:solidFill>
                  <a:srgbClr val="008000"/>
                </a:solidFill>
              </a:rPr>
              <a:t> </a:t>
            </a:r>
            <a:r>
              <a:rPr lang="en-US" sz="1800" dirty="0" err="1" smtClean="0">
                <a:solidFill>
                  <a:srgbClr val="008000"/>
                </a:solidFill>
              </a:rPr>
              <a:t>adatta</a:t>
            </a:r>
            <a:r>
              <a:rPr lang="en-US" sz="1800" dirty="0" smtClean="0">
                <a:solidFill>
                  <a:srgbClr val="008000"/>
                </a:solidFill>
              </a:rPr>
              <a:t>.</a:t>
            </a:r>
            <a:endParaRPr lang="en-US" sz="18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4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G. Rizzo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286000" y="6477000"/>
            <a:ext cx="4343400" cy="4572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SVT –</a:t>
            </a:r>
            <a:r>
              <a:rPr lang="en-US" dirty="0" err="1"/>
              <a:t>Preventivi</a:t>
            </a:r>
            <a:r>
              <a:rPr lang="en-US" dirty="0"/>
              <a:t> 2013,  June - 2013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37512-E4F6-7B43-BBAF-5D70AAD31BE5}" type="slidenum">
              <a:rPr lang="en-US"/>
              <a:pPr/>
              <a:t>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r>
              <a:rPr lang="en-US" sz="2800" dirty="0"/>
              <a:t>SVT </a:t>
            </a:r>
            <a:r>
              <a:rPr lang="en-US" sz="2800" dirty="0" err="1" smtClean="0"/>
              <a:t>assegnazioni</a:t>
            </a:r>
            <a:r>
              <a:rPr lang="en-US" sz="2800" dirty="0" smtClean="0"/>
              <a:t> 2012 </a:t>
            </a:r>
            <a:r>
              <a:rPr lang="en-US" sz="2800" dirty="0"/>
              <a:t>– </a:t>
            </a:r>
            <a:r>
              <a:rPr lang="en-US" sz="2800" dirty="0" smtClean="0"/>
              <a:t>Pixels (I)</a:t>
            </a:r>
            <a:endParaRPr lang="en-US" sz="2800" dirty="0"/>
          </a:p>
        </p:txBody>
      </p:sp>
      <p:sp>
        <p:nvSpPr>
          <p:cNvPr id="658436" name="Rectangle 4"/>
          <p:cNvSpPr>
            <a:spLocks noChangeArrowheads="1"/>
          </p:cNvSpPr>
          <p:nvPr/>
        </p:nvSpPr>
        <p:spPr bwMode="auto">
          <a:xfrm>
            <a:off x="304800" y="914400"/>
            <a:ext cx="86106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Wingdings" charset="2"/>
              <a:buChar char="Ø"/>
            </a:pPr>
            <a:r>
              <a:rPr lang="en-US" dirty="0" smtClean="0">
                <a:solidFill>
                  <a:srgbClr val="008000"/>
                </a:solidFill>
              </a:rPr>
              <a:t>Prototypes for decision </a:t>
            </a:r>
            <a:r>
              <a:rPr lang="en-US" dirty="0">
                <a:solidFill>
                  <a:srgbClr val="008000"/>
                </a:solidFill>
              </a:rPr>
              <a:t>on </a:t>
            </a:r>
            <a:r>
              <a:rPr lang="en-US" dirty="0" smtClean="0">
                <a:solidFill>
                  <a:srgbClr val="008000"/>
                </a:solidFill>
              </a:rPr>
              <a:t>pixel </a:t>
            </a:r>
            <a:r>
              <a:rPr lang="en-US" dirty="0">
                <a:solidFill>
                  <a:srgbClr val="008000"/>
                </a:solidFill>
              </a:rPr>
              <a:t>in 2013: MAPS </a:t>
            </a:r>
            <a:r>
              <a:rPr lang="en-US" dirty="0" err="1">
                <a:solidFill>
                  <a:srgbClr val="008000"/>
                </a:solidFill>
              </a:rPr>
              <a:t>vs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 smtClean="0">
                <a:solidFill>
                  <a:srgbClr val="008000"/>
                </a:solidFill>
              </a:rPr>
              <a:t>Hybrid Pixels</a:t>
            </a:r>
            <a:endParaRPr lang="en-US" dirty="0">
              <a:solidFill>
                <a:srgbClr val="008000"/>
              </a:solidFill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 typeface="Wingdings" charset="2"/>
              <a:buChar char="Ø"/>
            </a:pPr>
            <a:r>
              <a:rPr lang="en-US" sz="1800" dirty="0"/>
              <a:t>Irradiation of INMAPS </a:t>
            </a:r>
            <a:r>
              <a:rPr lang="en-US" sz="1800" dirty="0" smtClean="0"/>
              <a:t>structures </a:t>
            </a:r>
          </a:p>
          <a:p>
            <a:pPr marL="1200150" lvl="2" indent="-285750">
              <a:lnSpc>
                <a:spcPct val="80000"/>
              </a:lnSpc>
              <a:spcBef>
                <a:spcPct val="20000"/>
              </a:spcBef>
              <a:buFont typeface="Wingdings" charset="2"/>
              <a:buChar char="Ø"/>
            </a:pPr>
            <a:r>
              <a:rPr lang="en-US" sz="1600" dirty="0" err="1" smtClean="0">
                <a:solidFill>
                  <a:srgbClr val="FF0000"/>
                </a:solidFill>
              </a:rPr>
              <a:t>possibile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irraggiamento</a:t>
            </a:r>
            <a:r>
              <a:rPr lang="en-US" sz="1600" dirty="0" smtClean="0">
                <a:solidFill>
                  <a:srgbClr val="FF0000"/>
                </a:solidFill>
              </a:rPr>
              <a:t> con </a:t>
            </a:r>
            <a:r>
              <a:rPr lang="en-US" sz="1600" dirty="0" err="1" smtClean="0">
                <a:solidFill>
                  <a:srgbClr val="FF0000"/>
                </a:solidFill>
              </a:rPr>
              <a:t>neutroni</a:t>
            </a:r>
            <a:r>
              <a:rPr lang="en-US" sz="1600" dirty="0" smtClean="0">
                <a:solidFill>
                  <a:srgbClr val="FF0000"/>
                </a:solidFill>
              </a:rPr>
              <a:t> (2-3 step prima del </a:t>
            </a:r>
            <a:r>
              <a:rPr lang="en-US" sz="1600" dirty="0" err="1" smtClean="0">
                <a:solidFill>
                  <a:srgbClr val="FF0000"/>
                </a:solidFill>
              </a:rPr>
              <a:t>testbeam</a:t>
            </a:r>
            <a:r>
              <a:rPr lang="en-US" sz="1600" dirty="0" smtClean="0">
                <a:solidFill>
                  <a:srgbClr val="FF0000"/>
                </a:solidFill>
              </a:rPr>
              <a:t> Nov? 10^12, 5x10^12, 10^13 or higher.</a:t>
            </a:r>
          </a:p>
          <a:p>
            <a:pPr marL="1200150" lvl="2" indent="-285750">
              <a:lnSpc>
                <a:spcPct val="80000"/>
              </a:lnSpc>
              <a:spcBef>
                <a:spcPct val="20000"/>
              </a:spcBef>
              <a:buFont typeface="Wingdings" charset="2"/>
              <a:buChar char="Ø"/>
            </a:pPr>
            <a:r>
              <a:rPr lang="en-US" sz="1600" dirty="0" smtClean="0">
                <a:solidFill>
                  <a:srgbClr val="FF0000"/>
                </a:solidFill>
              </a:rPr>
              <a:t>Fine </a:t>
            </a:r>
            <a:r>
              <a:rPr lang="en-US" sz="1600" dirty="0" err="1" smtClean="0">
                <a:solidFill>
                  <a:srgbClr val="FF0000"/>
                </a:solidFill>
              </a:rPr>
              <a:t>giugno</a:t>
            </a:r>
            <a:r>
              <a:rPr lang="en-US" sz="1600" dirty="0" smtClean="0">
                <a:solidFill>
                  <a:srgbClr val="FF0000"/>
                </a:solidFill>
              </a:rPr>
              <a:t> test sui chip 12 um e high res. </a:t>
            </a:r>
            <a:endParaRPr lang="en-US" sz="1600" dirty="0">
              <a:solidFill>
                <a:srgbClr val="FF0000"/>
              </a:solidFill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 typeface="Wingdings" charset="2"/>
              <a:buChar char="Ø"/>
            </a:pPr>
            <a:r>
              <a:rPr lang="en-US" sz="1800" dirty="0" smtClean="0"/>
              <a:t>Bump </a:t>
            </a:r>
            <a:r>
              <a:rPr lang="en-US" sz="1800" dirty="0"/>
              <a:t>bonding with thinner sensor/FE chips </a:t>
            </a:r>
          </a:p>
          <a:p>
            <a:pPr marL="1200150" lvl="2" indent="-285750">
              <a:lnSpc>
                <a:spcPct val="80000"/>
              </a:lnSpc>
              <a:spcBef>
                <a:spcPct val="20000"/>
              </a:spcBef>
              <a:buFont typeface="Wingdings" charset="2"/>
              <a:buChar char="Ø"/>
            </a:pPr>
            <a:r>
              <a:rPr lang="en-US" sz="1600" dirty="0"/>
              <a:t>Produce epitaxial/</a:t>
            </a:r>
            <a:r>
              <a:rPr lang="en-US" sz="1600" dirty="0" err="1"/>
              <a:t>edgless</a:t>
            </a:r>
            <a:r>
              <a:rPr lang="en-US" sz="1600" dirty="0"/>
              <a:t> </a:t>
            </a:r>
            <a:r>
              <a:rPr lang="en-US" sz="1600" dirty="0" smtClean="0"/>
              <a:t>sensors </a:t>
            </a:r>
            <a:r>
              <a:rPr lang="en-US" sz="1600" dirty="0"/>
              <a:t>for interconnection </a:t>
            </a:r>
            <a:r>
              <a:rPr lang="en-US" sz="1600" dirty="0" smtClean="0"/>
              <a:t>with Superpix1 </a:t>
            </a:r>
            <a:r>
              <a:rPr lang="en-US" sz="1600" dirty="0"/>
              <a:t>(</a:t>
            </a:r>
            <a:r>
              <a:rPr lang="en-US" sz="1600" dirty="0" smtClean="0"/>
              <a:t>3D) </a:t>
            </a:r>
          </a:p>
          <a:p>
            <a:pPr marL="1657350" lvl="3" indent="-285750">
              <a:lnSpc>
                <a:spcPct val="80000"/>
              </a:lnSpc>
              <a:spcBef>
                <a:spcPct val="20000"/>
              </a:spcBef>
              <a:buFont typeface="Wingdings" charset="2"/>
              <a:buChar char="Ø"/>
            </a:pPr>
            <a:r>
              <a:rPr lang="en-US" sz="1600" dirty="0" smtClean="0">
                <a:solidFill>
                  <a:srgbClr val="FF0000"/>
                </a:solidFill>
              </a:rPr>
              <a:t>In </a:t>
            </a:r>
            <a:r>
              <a:rPr lang="en-US" sz="1600" dirty="0" err="1" smtClean="0">
                <a:solidFill>
                  <a:srgbClr val="FF0000"/>
                </a:solidFill>
              </a:rPr>
              <a:t>produzione</a:t>
            </a:r>
            <a:r>
              <a:rPr lang="en-US" sz="1600" dirty="0" smtClean="0">
                <a:solidFill>
                  <a:srgbClr val="FF0000"/>
                </a:solidFill>
              </a:rPr>
              <a:t> 1 batch standard p+/n per Superpix1 </a:t>
            </a:r>
            <a:r>
              <a:rPr lang="en-US" sz="1600" dirty="0" err="1" smtClean="0">
                <a:solidFill>
                  <a:srgbClr val="FF0000"/>
                </a:solidFill>
              </a:rPr>
              <a:t>entro</a:t>
            </a:r>
            <a:r>
              <a:rPr lang="en-US" sz="1600" dirty="0" smtClean="0">
                <a:solidFill>
                  <a:srgbClr val="FF0000"/>
                </a:solidFill>
              </a:rPr>
              <a:t> stop FBK</a:t>
            </a:r>
            <a:endParaRPr lang="en-US" sz="1600" dirty="0">
              <a:solidFill>
                <a:srgbClr val="FF0000"/>
              </a:solidFill>
            </a:endParaRPr>
          </a:p>
          <a:p>
            <a:pPr marL="1200150" lvl="2" indent="-285750">
              <a:lnSpc>
                <a:spcPct val="80000"/>
              </a:lnSpc>
              <a:spcBef>
                <a:spcPct val="20000"/>
              </a:spcBef>
              <a:buFont typeface="Wingdings" charset="2"/>
              <a:buChar char="Ø"/>
            </a:pPr>
            <a:r>
              <a:rPr lang="en-US" sz="1600" dirty="0"/>
              <a:t>Gain experience from ALICE </a:t>
            </a:r>
            <a:r>
              <a:rPr lang="en-US" sz="1600" dirty="0" smtClean="0"/>
              <a:t>R&amp;D (Bari group) </a:t>
            </a:r>
            <a:r>
              <a:rPr lang="en-US" sz="1600" dirty="0"/>
              <a:t>on FE chip thinning with IZM </a:t>
            </a:r>
          </a:p>
          <a:p>
            <a:pPr marL="1200150" lvl="2" indent="-285750">
              <a:lnSpc>
                <a:spcPct val="80000"/>
              </a:lnSpc>
              <a:spcBef>
                <a:spcPct val="20000"/>
              </a:spcBef>
              <a:buFont typeface="Wingdings" charset="2"/>
              <a:buChar char="Ø"/>
            </a:pPr>
            <a:r>
              <a:rPr lang="en-US" sz="1600" dirty="0"/>
              <a:t>Bump-bonding of Superpix1 (3D) with epitaxial/</a:t>
            </a:r>
            <a:r>
              <a:rPr lang="en-US" sz="1600" dirty="0" err="1"/>
              <a:t>edgless</a:t>
            </a:r>
            <a:r>
              <a:rPr lang="en-US" sz="1600" dirty="0"/>
              <a:t> sensors. </a:t>
            </a:r>
            <a:endParaRPr lang="en-US" sz="1600" dirty="0" smtClean="0"/>
          </a:p>
          <a:p>
            <a:pPr marL="1657350" lvl="3" indent="-285750">
              <a:lnSpc>
                <a:spcPct val="80000"/>
              </a:lnSpc>
              <a:spcBef>
                <a:spcPct val="20000"/>
              </a:spcBef>
              <a:buFont typeface="Wingdings" charset="2"/>
              <a:buChar char="Ø"/>
            </a:pPr>
            <a:r>
              <a:rPr lang="en-US" sz="1600" dirty="0" err="1">
                <a:solidFill>
                  <a:srgbClr val="FF0000"/>
                </a:solidFill>
              </a:rPr>
              <a:t>Assegnati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20kE </a:t>
            </a:r>
            <a:r>
              <a:rPr lang="en-US" sz="1600" dirty="0">
                <a:solidFill>
                  <a:srgbClr val="FF0000"/>
                </a:solidFill>
              </a:rPr>
              <a:t>a </a:t>
            </a:r>
            <a:r>
              <a:rPr lang="en-US" sz="1600" dirty="0" smtClean="0">
                <a:solidFill>
                  <a:srgbClr val="FF0000"/>
                </a:solidFill>
              </a:rPr>
              <a:t>PI (</a:t>
            </a:r>
            <a:r>
              <a:rPr lang="en-US" sz="1600" dirty="0" err="1" smtClean="0">
                <a:solidFill>
                  <a:srgbClr val="FF0000"/>
                </a:solidFill>
              </a:rPr>
              <a:t>richiesti</a:t>
            </a:r>
            <a:r>
              <a:rPr lang="en-US" sz="1600" dirty="0" smtClean="0">
                <a:solidFill>
                  <a:srgbClr val="FF0000"/>
                </a:solidFill>
              </a:rPr>
              <a:t> 2 run </a:t>
            </a:r>
            <a:r>
              <a:rPr lang="en-US" sz="1600" dirty="0" err="1" smtClean="0">
                <a:solidFill>
                  <a:srgbClr val="FF0000"/>
                </a:solidFill>
              </a:rPr>
              <a:t>spessore</a:t>
            </a:r>
            <a:r>
              <a:rPr lang="en-US" sz="1600" dirty="0" smtClean="0">
                <a:solidFill>
                  <a:srgbClr val="FF0000"/>
                </a:solidFill>
              </a:rPr>
              <a:t> standard e </a:t>
            </a:r>
            <a:r>
              <a:rPr lang="en-US" sz="1600" dirty="0" err="1" smtClean="0">
                <a:solidFill>
                  <a:srgbClr val="FF0000"/>
                </a:solidFill>
              </a:rPr>
              <a:t>sottile</a:t>
            </a:r>
            <a:r>
              <a:rPr lang="en-US" sz="1600" dirty="0" smtClean="0">
                <a:solidFill>
                  <a:srgbClr val="FF0000"/>
                </a:solidFill>
              </a:rPr>
              <a:t> con </a:t>
            </a:r>
            <a:r>
              <a:rPr lang="en-US" sz="1600" dirty="0" err="1" smtClean="0">
                <a:solidFill>
                  <a:srgbClr val="FF0000"/>
                </a:solidFill>
              </a:rPr>
              <a:t>costo</a:t>
            </a:r>
            <a:r>
              <a:rPr lang="en-US" sz="1600" dirty="0" smtClean="0">
                <a:solidFill>
                  <a:srgbClr val="FF0000"/>
                </a:solidFill>
              </a:rPr>
              <a:t> 20kE/each). Superpix1 non </a:t>
            </a:r>
            <a:r>
              <a:rPr lang="en-US" sz="1600" dirty="0" err="1" smtClean="0">
                <a:solidFill>
                  <a:srgbClr val="FF0000"/>
                </a:solidFill>
              </a:rPr>
              <a:t>sara</a:t>
            </a:r>
            <a:r>
              <a:rPr lang="en-US" sz="1600" dirty="0" smtClean="0">
                <a:solidFill>
                  <a:srgbClr val="FF0000"/>
                </a:solidFill>
              </a:rPr>
              <a:t>’ pronto </a:t>
            </a:r>
            <a:r>
              <a:rPr lang="en-US" sz="1600" dirty="0" err="1" smtClean="0">
                <a:solidFill>
                  <a:srgbClr val="FF0000"/>
                </a:solidFill>
              </a:rPr>
              <a:t>entro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il</a:t>
            </a:r>
            <a:r>
              <a:rPr lang="en-US" sz="1600" dirty="0" smtClean="0">
                <a:solidFill>
                  <a:srgbClr val="FF0000"/>
                </a:solidFill>
              </a:rPr>
              <a:t> 2012! Come </a:t>
            </a:r>
            <a:r>
              <a:rPr lang="en-US" sz="1600" dirty="0" err="1" smtClean="0">
                <a:solidFill>
                  <a:srgbClr val="FF0000"/>
                </a:solidFill>
              </a:rPr>
              <a:t>si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destinano</a:t>
            </a:r>
            <a:r>
              <a:rPr lang="en-US" sz="1600" dirty="0" smtClean="0">
                <a:solidFill>
                  <a:srgbClr val="FF0000"/>
                </a:solidFill>
              </a:rPr>
              <a:t>? </a:t>
            </a:r>
            <a:endParaRPr lang="en-US" sz="1600" dirty="0"/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 typeface="Wingdings" charset="2"/>
              <a:buChar char="Ø"/>
            </a:pPr>
            <a:r>
              <a:rPr lang="en-US" sz="1800" dirty="0"/>
              <a:t>Mechanics: </a:t>
            </a:r>
          </a:p>
          <a:p>
            <a:pPr marL="1143000" lvl="2" indent="-228600">
              <a:lnSpc>
                <a:spcPct val="80000"/>
              </a:lnSpc>
              <a:spcBef>
                <a:spcPct val="20000"/>
              </a:spcBef>
            </a:pPr>
            <a:r>
              <a:rPr lang="en-US" sz="1600" dirty="0"/>
              <a:t>Test </a:t>
            </a:r>
            <a:r>
              <a:rPr lang="en-US" sz="1600" dirty="0" err="1"/>
              <a:t>continuita</a:t>
            </a:r>
            <a:r>
              <a:rPr lang="ja-JP" altLang="en-US" sz="1600" dirty="0">
                <a:latin typeface="Arial"/>
              </a:rPr>
              <a:t>’</a:t>
            </a:r>
            <a:r>
              <a:rPr lang="en-US" sz="1600" dirty="0"/>
              <a:t> </a:t>
            </a:r>
            <a:r>
              <a:rPr lang="en-US" sz="1600" dirty="0" err="1"/>
              <a:t>supporti</a:t>
            </a:r>
            <a:r>
              <a:rPr lang="en-US" sz="1600" dirty="0"/>
              <a:t> per pixel con cooling e test </a:t>
            </a:r>
            <a:r>
              <a:rPr lang="en-US" sz="1600" dirty="0" err="1"/>
              <a:t>termostrutturali</a:t>
            </a:r>
            <a:r>
              <a:rPr lang="en-US" sz="1600" dirty="0" smtClean="0"/>
              <a:t>.</a:t>
            </a:r>
          </a:p>
          <a:p>
            <a:pPr marL="1143000" lvl="2" indent="-228600">
              <a:lnSpc>
                <a:spcPct val="80000"/>
              </a:lnSpc>
              <a:spcBef>
                <a:spcPct val="20000"/>
              </a:spcBef>
            </a:pPr>
            <a:r>
              <a:rPr lang="en-US" dirty="0" smtClean="0">
                <a:solidFill>
                  <a:srgbClr val="008000"/>
                </a:solidFill>
              </a:rPr>
              <a:t>I test </a:t>
            </a:r>
            <a:r>
              <a:rPr lang="en-US" dirty="0" err="1" smtClean="0">
                <a:solidFill>
                  <a:srgbClr val="008000"/>
                </a:solidFill>
              </a:rPr>
              <a:t>sono</a:t>
            </a:r>
            <a:r>
              <a:rPr lang="en-US" dirty="0" smtClean="0">
                <a:solidFill>
                  <a:srgbClr val="008000"/>
                </a:solidFill>
              </a:rPr>
              <a:t> in </a:t>
            </a:r>
            <a:r>
              <a:rPr lang="en-US" dirty="0" err="1" smtClean="0">
                <a:solidFill>
                  <a:srgbClr val="008000"/>
                </a:solidFill>
              </a:rPr>
              <a:t>corso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endParaRPr lang="en-US" sz="16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527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G. Rizzo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286000" y="6477000"/>
            <a:ext cx="4343400" cy="4572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SVT –</a:t>
            </a:r>
            <a:r>
              <a:rPr lang="en-US" dirty="0" err="1"/>
              <a:t>Preventivi</a:t>
            </a:r>
            <a:r>
              <a:rPr lang="en-US" dirty="0"/>
              <a:t> 2013,  June - 2013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37512-E4F6-7B43-BBAF-5D70AAD31BE5}" type="slidenum">
              <a:rPr lang="en-US"/>
              <a:pPr/>
              <a:t>4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r>
              <a:rPr lang="en-US" sz="2800" dirty="0"/>
              <a:t>SVT </a:t>
            </a:r>
            <a:r>
              <a:rPr lang="en-US" sz="2800" dirty="0" err="1" smtClean="0"/>
              <a:t>assegnazioni</a:t>
            </a:r>
            <a:r>
              <a:rPr lang="en-US" sz="2800" dirty="0" smtClean="0"/>
              <a:t> 2012 </a:t>
            </a:r>
            <a:r>
              <a:rPr lang="en-US" sz="2800" dirty="0"/>
              <a:t>– </a:t>
            </a:r>
            <a:r>
              <a:rPr lang="en-US" sz="2800" dirty="0" smtClean="0"/>
              <a:t>Pixels (I)</a:t>
            </a:r>
            <a:endParaRPr lang="en-US" sz="2800" dirty="0"/>
          </a:p>
        </p:txBody>
      </p:sp>
      <p:sp>
        <p:nvSpPr>
          <p:cNvPr id="658436" name="Rectangle 4"/>
          <p:cNvSpPr>
            <a:spLocks noChangeArrowheads="1"/>
          </p:cNvSpPr>
          <p:nvPr/>
        </p:nvSpPr>
        <p:spPr bwMode="auto">
          <a:xfrm>
            <a:off x="304800" y="914400"/>
            <a:ext cx="86106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Wingdings" charset="2"/>
              <a:buChar char="Ø"/>
            </a:pPr>
            <a:r>
              <a:rPr lang="en-US" dirty="0" err="1" smtClean="0">
                <a:solidFill>
                  <a:srgbClr val="008000"/>
                </a:solidFill>
              </a:rPr>
              <a:t>Testbeam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>
                <a:solidFill>
                  <a:srgbClr val="008000"/>
                </a:solidFill>
              </a:rPr>
              <a:t>in </a:t>
            </a:r>
            <a:r>
              <a:rPr lang="en-US" dirty="0" smtClean="0">
                <a:solidFill>
                  <a:srgbClr val="008000"/>
                </a:solidFill>
              </a:rPr>
              <a:t>Autumn 2012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 typeface="Wingdings" charset="2"/>
              <a:buChar char="Ø"/>
            </a:pPr>
            <a:r>
              <a:rPr lang="en-US" sz="1800" dirty="0" smtClean="0"/>
              <a:t>Last </a:t>
            </a:r>
            <a:r>
              <a:rPr lang="en-US" sz="1800" dirty="0" err="1" smtClean="0"/>
              <a:t>testbeam</a:t>
            </a:r>
            <a:r>
              <a:rPr lang="en-US" sz="1800" dirty="0" smtClean="0"/>
              <a:t> before </a:t>
            </a:r>
            <a:r>
              <a:rPr lang="en-US" sz="1800" dirty="0"/>
              <a:t>the decision </a:t>
            </a:r>
            <a:r>
              <a:rPr lang="en-US" sz="1800" dirty="0" smtClean="0"/>
              <a:t>on </a:t>
            </a:r>
            <a:r>
              <a:rPr lang="en-US" sz="1800" dirty="0"/>
              <a:t>pixel technology in 2013. 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 typeface="Wingdings" charset="2"/>
              <a:buChar char="Ø"/>
            </a:pPr>
            <a:r>
              <a:rPr lang="en-US" sz="1800" dirty="0"/>
              <a:t>On test: </a:t>
            </a:r>
            <a:endParaRPr lang="en-US" sz="1800" dirty="0" smtClean="0"/>
          </a:p>
          <a:p>
            <a:pPr marL="1200150" lvl="2" indent="-285750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600" dirty="0" smtClean="0"/>
              <a:t>INMAPS </a:t>
            </a:r>
            <a:r>
              <a:rPr lang="en-US" sz="1600" dirty="0"/>
              <a:t>32x32 and 3x3 matrix pre/post </a:t>
            </a:r>
            <a:r>
              <a:rPr lang="en-US" sz="1600" dirty="0" smtClean="0"/>
              <a:t>irradiation</a:t>
            </a:r>
          </a:p>
          <a:p>
            <a:pPr marL="1657350" lvl="3" indent="-285750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600" dirty="0" smtClean="0">
                <a:solidFill>
                  <a:srgbClr val="FF0000"/>
                </a:solidFill>
              </a:rPr>
              <a:t>Non e’ </a:t>
            </a:r>
            <a:r>
              <a:rPr lang="en-US" sz="1600" dirty="0" err="1" smtClean="0">
                <a:solidFill>
                  <a:srgbClr val="FF0000"/>
                </a:solidFill>
              </a:rPr>
              <a:t>chiaro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che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siamo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pronti</a:t>
            </a:r>
            <a:r>
              <a:rPr lang="en-US" sz="1600" dirty="0" smtClean="0">
                <a:solidFill>
                  <a:srgbClr val="FF0000"/>
                </a:solidFill>
              </a:rPr>
              <a:t> per </a:t>
            </a:r>
            <a:r>
              <a:rPr lang="en-US" sz="1600" dirty="0" err="1" smtClean="0">
                <a:solidFill>
                  <a:srgbClr val="FF0000"/>
                </a:solidFill>
              </a:rPr>
              <a:t>il</a:t>
            </a:r>
            <a:r>
              <a:rPr lang="en-US" sz="1600" dirty="0" smtClean="0">
                <a:solidFill>
                  <a:srgbClr val="FF0000"/>
                </a:solidFill>
              </a:rPr>
              <a:t> post irradiation.</a:t>
            </a:r>
          </a:p>
          <a:p>
            <a:pPr marL="1200150" lvl="2" indent="-285750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600" dirty="0" smtClean="0"/>
              <a:t>Hybrid pixel </a:t>
            </a:r>
            <a:r>
              <a:rPr lang="en-US" sz="1600" dirty="0"/>
              <a:t>module with 3 </a:t>
            </a:r>
            <a:r>
              <a:rPr lang="en-US" sz="1600" dirty="0" smtClean="0"/>
              <a:t>Superpix0 chips</a:t>
            </a:r>
          </a:p>
          <a:p>
            <a:pPr marL="1657350" lvl="3" indent="-285750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600" dirty="0" smtClean="0">
                <a:solidFill>
                  <a:srgbClr val="FF0000"/>
                </a:solidFill>
              </a:rPr>
              <a:t>Non </a:t>
            </a:r>
            <a:r>
              <a:rPr lang="en-US" sz="1600" dirty="0" err="1" smtClean="0">
                <a:solidFill>
                  <a:srgbClr val="FF0000"/>
                </a:solidFill>
              </a:rPr>
              <a:t>sara</a:t>
            </a:r>
            <a:r>
              <a:rPr lang="en-US" sz="1600" dirty="0" smtClean="0">
                <a:solidFill>
                  <a:srgbClr val="FF0000"/>
                </a:solidFill>
              </a:rPr>
              <a:t>’ pronto e non e’ </a:t>
            </a:r>
            <a:r>
              <a:rPr lang="en-US" sz="1600" dirty="0" err="1" smtClean="0">
                <a:solidFill>
                  <a:srgbClr val="FF0000"/>
                </a:solidFill>
              </a:rPr>
              <a:t>chiaro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che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serva</a:t>
            </a:r>
            <a:endParaRPr lang="en-US" sz="1600" dirty="0" smtClean="0">
              <a:solidFill>
                <a:srgbClr val="FF0000"/>
              </a:solidFill>
            </a:endParaRPr>
          </a:p>
          <a:p>
            <a:pPr marL="1200150" lvl="2" indent="-285750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600" dirty="0" smtClean="0"/>
              <a:t>3D MAPS II </a:t>
            </a:r>
            <a:r>
              <a:rPr lang="en-US" sz="1600" dirty="0"/>
              <a:t>run of Chartered/</a:t>
            </a:r>
            <a:r>
              <a:rPr lang="en-US" sz="1600" dirty="0" err="1" smtClean="0"/>
              <a:t>Tezzaron</a:t>
            </a:r>
            <a:endParaRPr lang="en-US" sz="1600" dirty="0" smtClean="0"/>
          </a:p>
          <a:p>
            <a:pPr marL="1657350" lvl="3" indent="-285750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600" dirty="0" err="1" smtClean="0">
                <a:solidFill>
                  <a:srgbClr val="FF0000"/>
                </a:solidFill>
              </a:rPr>
              <a:t>forse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sono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disponibili</a:t>
            </a:r>
            <a:r>
              <a:rPr lang="en-US" sz="1600" dirty="0" smtClean="0">
                <a:solidFill>
                  <a:srgbClr val="FF0000"/>
                </a:solidFill>
              </a:rPr>
              <a:t> chips 3D del run </a:t>
            </a:r>
            <a:r>
              <a:rPr lang="en-US" sz="1600" dirty="0" err="1" smtClean="0">
                <a:solidFill>
                  <a:srgbClr val="FF0000"/>
                </a:solidFill>
              </a:rPr>
              <a:t>prototipo</a:t>
            </a:r>
            <a:r>
              <a:rPr lang="en-US" sz="1600" dirty="0" smtClean="0">
                <a:solidFill>
                  <a:srgbClr val="FF0000"/>
                </a:solidFill>
              </a:rPr>
              <a:t> con </a:t>
            </a:r>
            <a:r>
              <a:rPr lang="en-US" sz="1600" dirty="0" err="1" smtClean="0">
                <a:solidFill>
                  <a:srgbClr val="FF0000"/>
                </a:solidFill>
              </a:rPr>
              <a:t>buon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allineamento</a:t>
            </a:r>
            <a:r>
              <a:rPr lang="en-US" sz="1600" dirty="0" smtClean="0">
                <a:solidFill>
                  <a:srgbClr val="FF0000"/>
                </a:solidFill>
              </a:rPr>
              <a:t>? </a:t>
            </a:r>
          </a:p>
          <a:p>
            <a:pPr marL="1200150" lvl="2" indent="-285750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600" dirty="0" smtClean="0"/>
              <a:t>Other pixel structures might be available</a:t>
            </a:r>
          </a:p>
          <a:p>
            <a:pPr marL="1657350" lvl="3" indent="-285750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600" dirty="0" err="1" smtClean="0">
                <a:solidFill>
                  <a:srgbClr val="FF0000"/>
                </a:solidFill>
              </a:rPr>
              <a:t>Aggiornare</a:t>
            </a:r>
            <a:r>
              <a:rPr lang="en-US" sz="1600" dirty="0" smtClean="0">
                <a:solidFill>
                  <a:srgbClr val="FF0000"/>
                </a:solidFill>
              </a:rPr>
              <a:t> la </a:t>
            </a:r>
            <a:r>
              <a:rPr lang="en-US" sz="1600" dirty="0" err="1" smtClean="0">
                <a:solidFill>
                  <a:srgbClr val="FF0000"/>
                </a:solidFill>
              </a:rPr>
              <a:t>lista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delle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strutture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che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potrebbero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essere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disponibili</a:t>
            </a:r>
            <a:endParaRPr lang="en-US" sz="1600" dirty="0">
              <a:solidFill>
                <a:srgbClr val="FF0000"/>
              </a:solidFill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44876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G. Rizzo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SVT –</a:t>
            </a:r>
            <a:r>
              <a:rPr lang="en-US" dirty="0" err="1"/>
              <a:t>Preventivi</a:t>
            </a:r>
            <a:r>
              <a:rPr lang="en-US" dirty="0"/>
              <a:t> 2012,  June </a:t>
            </a:r>
            <a:r>
              <a:rPr lang="en-US" dirty="0" smtClean="0"/>
              <a:t>11 </a:t>
            </a:r>
            <a:r>
              <a:rPr lang="en-US" dirty="0"/>
              <a:t>-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58D18-AA7B-244F-AEAF-3404A460E0C8}" type="slidenum">
              <a:rPr lang="en-US"/>
              <a:pPr/>
              <a:t>5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7372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838200"/>
            <a:ext cx="8153400" cy="5486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100" u="sng" dirty="0"/>
              <a:t>Pisa</a:t>
            </a:r>
            <a:r>
              <a:rPr lang="en-US" sz="2100" u="sng" dirty="0" smtClean="0"/>
              <a:t>:</a:t>
            </a:r>
            <a:r>
              <a:rPr lang="en-US" sz="2100" dirty="0" smtClean="0"/>
              <a:t> </a:t>
            </a:r>
            <a:r>
              <a:rPr lang="en-US" sz="2100" dirty="0"/>
              <a:t>FE </a:t>
            </a:r>
            <a:r>
              <a:rPr lang="en-US" sz="2100" dirty="0" smtClean="0"/>
              <a:t>chips, </a:t>
            </a:r>
            <a:r>
              <a:rPr lang="en-US" sz="2100" dirty="0" smtClean="0"/>
              <a:t>Pixels, </a:t>
            </a:r>
            <a:r>
              <a:rPr lang="en-US" sz="2100" dirty="0" err="1" smtClean="0"/>
              <a:t>Meccanica,</a:t>
            </a:r>
            <a:r>
              <a:rPr lang="en-US" sz="2100" dirty="0" err="1" smtClean="0"/>
              <a:t>Testbeam</a:t>
            </a:r>
            <a:r>
              <a:rPr lang="en-US" sz="2100" dirty="0" smtClean="0"/>
              <a:t>?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FE chips for strips/</a:t>
            </a:r>
            <a:r>
              <a:rPr lang="en-US" sz="1800" dirty="0" err="1" smtClean="0"/>
              <a:t>plets</a:t>
            </a:r>
            <a:endParaRPr lang="en-US" sz="1800" dirty="0" smtClean="0"/>
          </a:p>
          <a:p>
            <a:pPr lvl="1">
              <a:lnSpc>
                <a:spcPct val="80000"/>
              </a:lnSpc>
            </a:pPr>
            <a:r>
              <a:rPr lang="en-US" sz="1600" dirty="0" err="1" smtClean="0"/>
              <a:t>Attivita</a:t>
            </a:r>
            <a:r>
              <a:rPr lang="en-US" sz="1600" dirty="0" smtClean="0"/>
              <a:t>’ per II </a:t>
            </a:r>
            <a:r>
              <a:rPr lang="en-US" sz="1600" dirty="0" err="1" smtClean="0"/>
              <a:t>sottomissione</a:t>
            </a:r>
            <a:r>
              <a:rPr lang="en-US" sz="1600" dirty="0" smtClean="0"/>
              <a:t> FE chip (</a:t>
            </a:r>
            <a:r>
              <a:rPr lang="en-US" sz="1600" dirty="0" err="1" smtClean="0"/>
              <a:t>prototipo</a:t>
            </a:r>
            <a:r>
              <a:rPr lang="en-US" sz="1600" dirty="0" smtClean="0"/>
              <a:t> 128 </a:t>
            </a:r>
            <a:r>
              <a:rPr lang="en-US" sz="1600" dirty="0" err="1" smtClean="0"/>
              <a:t>ch</a:t>
            </a:r>
            <a:r>
              <a:rPr lang="en-US" sz="1600" dirty="0" smtClean="0"/>
              <a:t> ?) </a:t>
            </a:r>
          </a:p>
          <a:p>
            <a:pPr lvl="1">
              <a:lnSpc>
                <a:spcPct val="80000"/>
              </a:lnSpc>
            </a:pPr>
            <a:r>
              <a:rPr lang="en-US" sz="1600" dirty="0" err="1" smtClean="0"/>
              <a:t>Richieste</a:t>
            </a:r>
            <a:r>
              <a:rPr lang="en-US" sz="1600" dirty="0" smtClean="0"/>
              <a:t> per </a:t>
            </a:r>
            <a:r>
              <a:rPr lang="en-US" sz="1600" dirty="0" err="1" smtClean="0"/>
              <a:t>schede</a:t>
            </a:r>
            <a:r>
              <a:rPr lang="en-US" sz="1600" dirty="0" smtClean="0"/>
              <a:t> di test </a:t>
            </a:r>
            <a:r>
              <a:rPr lang="en-US" sz="1600" dirty="0" err="1" smtClean="0"/>
              <a:t>ed</a:t>
            </a:r>
            <a:r>
              <a:rPr lang="en-US" sz="1600" dirty="0" smtClean="0"/>
              <a:t> </a:t>
            </a:r>
            <a:r>
              <a:rPr lang="en-US" sz="1600" dirty="0" err="1" smtClean="0"/>
              <a:t>elettronica</a:t>
            </a:r>
            <a:r>
              <a:rPr lang="en-US" sz="1600" dirty="0" smtClean="0"/>
              <a:t> correlate</a:t>
            </a:r>
            <a:endParaRPr lang="en-US" sz="2100" dirty="0"/>
          </a:p>
          <a:p>
            <a:pPr>
              <a:lnSpc>
                <a:spcPct val="90000"/>
              </a:lnSpc>
            </a:pPr>
            <a:r>
              <a:rPr lang="en-US" sz="1800" dirty="0"/>
              <a:t>MAPS:</a:t>
            </a:r>
          </a:p>
          <a:p>
            <a:pPr lvl="1">
              <a:lnSpc>
                <a:spcPct val="90000"/>
              </a:lnSpc>
            </a:pPr>
            <a:r>
              <a:rPr lang="en-US" sz="1600" dirty="0" err="1" smtClean="0"/>
              <a:t>Preparazione</a:t>
            </a:r>
            <a:r>
              <a:rPr lang="en-US" sz="1600" dirty="0" smtClean="0"/>
              <a:t> </a:t>
            </a:r>
            <a:r>
              <a:rPr lang="en-US" sz="1600" dirty="0"/>
              <a:t>II </a:t>
            </a:r>
            <a:r>
              <a:rPr lang="en-US" sz="1600" dirty="0" err="1"/>
              <a:t>sottomissione</a:t>
            </a:r>
            <a:r>
              <a:rPr lang="en-US" sz="1600" dirty="0"/>
              <a:t> </a:t>
            </a:r>
            <a:r>
              <a:rPr lang="en-US" sz="1600" dirty="0" smtClean="0"/>
              <a:t>INMAPS se </a:t>
            </a:r>
            <a:r>
              <a:rPr lang="en-US" sz="1600" dirty="0" err="1" smtClean="0"/>
              <a:t>si</a:t>
            </a:r>
            <a:r>
              <a:rPr lang="en-US" sz="1600" dirty="0" smtClean="0"/>
              <a:t> decide di </a:t>
            </a:r>
            <a:r>
              <a:rPr lang="en-US" sz="1600" dirty="0" err="1" smtClean="0"/>
              <a:t>perseguire</a:t>
            </a:r>
            <a:r>
              <a:rPr lang="en-US" sz="1600" dirty="0" smtClean="0"/>
              <a:t> </a:t>
            </a:r>
            <a:r>
              <a:rPr lang="en-US" sz="1600" dirty="0" err="1" smtClean="0"/>
              <a:t>questa</a:t>
            </a:r>
            <a:r>
              <a:rPr lang="en-US" sz="1600" dirty="0" smtClean="0"/>
              <a:t> </a:t>
            </a:r>
            <a:r>
              <a:rPr lang="en-US" sz="1600" dirty="0" err="1" smtClean="0"/>
              <a:t>strada</a:t>
            </a:r>
            <a:r>
              <a:rPr lang="en-US" sz="16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Hybrid </a:t>
            </a:r>
            <a:r>
              <a:rPr lang="en-US" sz="2000" dirty="0"/>
              <a:t>Pixels: </a:t>
            </a:r>
            <a:r>
              <a:rPr lang="en-US" sz="2000" dirty="0" err="1"/>
              <a:t>Assottigliamento</a:t>
            </a:r>
            <a:r>
              <a:rPr lang="en-US" sz="2000" dirty="0"/>
              <a:t>/bump-</a:t>
            </a:r>
            <a:r>
              <a:rPr lang="en-US" sz="2000" dirty="0" smtClean="0"/>
              <a:t>bonding</a:t>
            </a:r>
          </a:p>
          <a:p>
            <a:pPr lvl="1">
              <a:lnSpc>
                <a:spcPct val="90000"/>
              </a:lnSpc>
            </a:pPr>
            <a:r>
              <a:rPr lang="en-US" sz="1800" dirty="0" err="1" smtClean="0"/>
              <a:t>Nessuna</a:t>
            </a:r>
            <a:r>
              <a:rPr lang="en-US" sz="1800" dirty="0" smtClean="0"/>
              <a:t> </a:t>
            </a:r>
            <a:r>
              <a:rPr lang="en-US" sz="1800" dirty="0" err="1" smtClean="0"/>
              <a:t>richiesta</a:t>
            </a:r>
            <a:r>
              <a:rPr lang="en-US" sz="1800" dirty="0" smtClean="0"/>
              <a:t> </a:t>
            </a:r>
            <a:r>
              <a:rPr lang="en-US" sz="1800" dirty="0" err="1" smtClean="0"/>
              <a:t>finanziaria</a:t>
            </a:r>
            <a:r>
              <a:rPr lang="en-US" sz="1800" dirty="0" smtClean="0"/>
              <a:t> </a:t>
            </a:r>
            <a:r>
              <a:rPr lang="en-US" sz="1800" dirty="0" err="1" smtClean="0"/>
              <a:t>associata</a:t>
            </a:r>
            <a:r>
              <a:rPr lang="en-US" sz="1800" dirty="0" smtClean="0"/>
              <a:t> (</a:t>
            </a:r>
            <a:r>
              <a:rPr lang="en-US" sz="1800" dirty="0" err="1" smtClean="0"/>
              <a:t>finanziamenti</a:t>
            </a:r>
            <a:r>
              <a:rPr lang="en-US" sz="1800" dirty="0" smtClean="0"/>
              <a:t> </a:t>
            </a:r>
            <a:r>
              <a:rPr lang="en-US" sz="1800" dirty="0" err="1" smtClean="0"/>
              <a:t>gia</a:t>
            </a:r>
            <a:r>
              <a:rPr lang="en-US" sz="1800" dirty="0" smtClean="0"/>
              <a:t>’ </a:t>
            </a:r>
            <a:r>
              <a:rPr lang="en-US" sz="1800" dirty="0" err="1" smtClean="0"/>
              <a:t>avuti</a:t>
            </a:r>
            <a:r>
              <a:rPr lang="en-US" sz="1800" dirty="0" smtClean="0"/>
              <a:t> </a:t>
            </a:r>
            <a:r>
              <a:rPr lang="en-US" sz="1800" dirty="0" err="1" smtClean="0"/>
              <a:t>nel</a:t>
            </a:r>
            <a:r>
              <a:rPr lang="en-US" sz="1800" dirty="0" smtClean="0"/>
              <a:t> 2012 ma chip Superpix1 </a:t>
            </a:r>
            <a:r>
              <a:rPr lang="en-US" sz="1800" dirty="0" err="1" smtClean="0"/>
              <a:t>ancora</a:t>
            </a:r>
            <a:r>
              <a:rPr lang="en-US" sz="1800" dirty="0" smtClean="0"/>
              <a:t> non in </a:t>
            </a:r>
            <a:r>
              <a:rPr lang="en-US" sz="1800" dirty="0" err="1" smtClean="0"/>
              <a:t>produzione</a:t>
            </a:r>
            <a:r>
              <a:rPr lang="en-US" sz="1800" dirty="0" smtClean="0"/>
              <a:t>) </a:t>
            </a:r>
            <a:endParaRPr lang="en-US" sz="18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Test di Superpix1 (3D) </a:t>
            </a:r>
            <a:r>
              <a:rPr lang="en-US" sz="1600" dirty="0" err="1"/>
              <a:t>disponibile</a:t>
            </a:r>
            <a:r>
              <a:rPr lang="en-US" sz="1600" dirty="0"/>
              <a:t> </a:t>
            </a:r>
            <a:r>
              <a:rPr lang="en-US" sz="1600" dirty="0" err="1"/>
              <a:t>nel</a:t>
            </a:r>
            <a:r>
              <a:rPr lang="en-US" sz="1600" dirty="0"/>
              <a:t> </a:t>
            </a:r>
            <a:r>
              <a:rPr lang="en-US" sz="1600" dirty="0" smtClean="0"/>
              <a:t>2013.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Bump </a:t>
            </a:r>
            <a:r>
              <a:rPr lang="en-US" sz="1600" dirty="0"/>
              <a:t>bonding FE chip Superpix1 (</a:t>
            </a:r>
            <a:r>
              <a:rPr lang="en-US" sz="1600" dirty="0" err="1"/>
              <a:t>spessore</a:t>
            </a:r>
            <a:r>
              <a:rPr lang="en-US" sz="1600" dirty="0"/>
              <a:t> standard e </a:t>
            </a:r>
            <a:r>
              <a:rPr lang="en-US" sz="1600" dirty="0" err="1"/>
              <a:t>assottigliato</a:t>
            </a:r>
            <a:r>
              <a:rPr lang="en-US" sz="1600" dirty="0"/>
              <a:t> ~ 100 um?) con </a:t>
            </a:r>
            <a:r>
              <a:rPr lang="en-US" sz="1600" dirty="0" err="1"/>
              <a:t>matrice</a:t>
            </a:r>
            <a:r>
              <a:rPr lang="en-US" sz="1600" dirty="0"/>
              <a:t> </a:t>
            </a:r>
            <a:r>
              <a:rPr lang="en-US" sz="1600" dirty="0" err="1"/>
              <a:t>sensori</a:t>
            </a:r>
            <a:r>
              <a:rPr lang="en-US" sz="1600" dirty="0"/>
              <a:t> </a:t>
            </a:r>
            <a:r>
              <a:rPr lang="en-US" sz="1600" dirty="0" err="1"/>
              <a:t>spessore</a:t>
            </a:r>
            <a:r>
              <a:rPr lang="en-US" sz="1600" dirty="0"/>
              <a:t> standard  </a:t>
            </a:r>
            <a:r>
              <a:rPr lang="en-US" sz="1600" dirty="0" smtClean="0">
                <a:solidFill>
                  <a:srgbClr val="008000"/>
                </a:solidFill>
              </a:rPr>
              <a:t>(</a:t>
            </a:r>
            <a:r>
              <a:rPr lang="en-US" sz="1600" dirty="0" err="1" smtClean="0">
                <a:solidFill>
                  <a:srgbClr val="008000"/>
                </a:solidFill>
              </a:rPr>
              <a:t>finanziati</a:t>
            </a:r>
            <a:r>
              <a:rPr lang="en-US" sz="1600" dirty="0" smtClean="0">
                <a:solidFill>
                  <a:srgbClr val="008000"/>
                </a:solidFill>
              </a:rPr>
              <a:t> solo 20 </a:t>
            </a:r>
            <a:r>
              <a:rPr lang="en-US" sz="1600" dirty="0" err="1" smtClean="0">
                <a:solidFill>
                  <a:srgbClr val="008000"/>
                </a:solidFill>
              </a:rPr>
              <a:t>kE</a:t>
            </a:r>
            <a:r>
              <a:rPr lang="en-US" sz="1600" dirty="0" smtClean="0">
                <a:solidFill>
                  <a:srgbClr val="008000"/>
                </a:solidFill>
              </a:rPr>
              <a:t> </a:t>
            </a:r>
            <a:r>
              <a:rPr lang="en-US" sz="1600" dirty="0" err="1" smtClean="0">
                <a:solidFill>
                  <a:srgbClr val="008000"/>
                </a:solidFill>
              </a:rPr>
              <a:t>che</a:t>
            </a:r>
            <a:r>
              <a:rPr lang="en-US" sz="1600" dirty="0" smtClean="0">
                <a:solidFill>
                  <a:srgbClr val="008000"/>
                </a:solidFill>
              </a:rPr>
              <a:t> </a:t>
            </a:r>
            <a:r>
              <a:rPr lang="en-US" sz="1600" dirty="0" err="1" smtClean="0">
                <a:solidFill>
                  <a:srgbClr val="008000"/>
                </a:solidFill>
              </a:rPr>
              <a:t>servono</a:t>
            </a:r>
            <a:r>
              <a:rPr lang="en-US" sz="1600" dirty="0" smtClean="0">
                <a:solidFill>
                  <a:srgbClr val="008000"/>
                </a:solidFill>
              </a:rPr>
              <a:t> per 1 run di </a:t>
            </a:r>
            <a:r>
              <a:rPr lang="en-US" sz="1600" dirty="0" err="1" smtClean="0">
                <a:solidFill>
                  <a:srgbClr val="008000"/>
                </a:solidFill>
              </a:rPr>
              <a:t>interconnessione</a:t>
            </a:r>
            <a:r>
              <a:rPr lang="en-US" sz="1600" dirty="0" smtClean="0">
                <a:solidFill>
                  <a:srgbClr val="008000"/>
                </a:solidFill>
              </a:rPr>
              <a:t> </a:t>
            </a:r>
            <a:r>
              <a:rPr lang="en-US" sz="1600" dirty="0" err="1" smtClean="0">
                <a:solidFill>
                  <a:srgbClr val="008000"/>
                </a:solidFill>
              </a:rPr>
              <a:t>cn</a:t>
            </a:r>
            <a:r>
              <a:rPr lang="en-US" sz="1600" dirty="0" smtClean="0">
                <a:solidFill>
                  <a:srgbClr val="008000"/>
                </a:solidFill>
              </a:rPr>
              <a:t> IZM)</a:t>
            </a:r>
            <a:r>
              <a:rPr lang="en-US" sz="1600" dirty="0">
                <a:solidFill>
                  <a:srgbClr val="008000"/>
                </a:solidFill>
              </a:rPr>
              <a:t>.</a:t>
            </a:r>
            <a:r>
              <a:rPr lang="en-US" sz="1600" dirty="0"/>
              <a:t> Test </a:t>
            </a:r>
            <a:r>
              <a:rPr lang="en-US" sz="1600" dirty="0" err="1"/>
              <a:t>successivi</a:t>
            </a:r>
            <a:r>
              <a:rPr lang="en-US" sz="1600" dirty="0"/>
              <a:t>.</a:t>
            </a:r>
          </a:p>
          <a:p>
            <a:pPr lvl="1">
              <a:lnSpc>
                <a:spcPct val="80000"/>
              </a:lnSpc>
            </a:pPr>
            <a:r>
              <a:rPr lang="en-US" sz="1600" dirty="0" err="1"/>
              <a:t>Costo</a:t>
            </a:r>
            <a:r>
              <a:rPr lang="en-US" sz="1600" dirty="0"/>
              <a:t> IZM run bump-bonding: 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Single die ROC (10 assembly) 22kE (thinning possible?)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ROC on wafer (20 ass.) 13.5 </a:t>
            </a:r>
            <a:r>
              <a:rPr lang="en-US" sz="1400" dirty="0" err="1"/>
              <a:t>kE</a:t>
            </a:r>
            <a:r>
              <a:rPr lang="en-US" sz="1400" dirty="0"/>
              <a:t> (thinning possible) + 1 ROC wafer 6.5 </a:t>
            </a:r>
            <a:r>
              <a:rPr lang="en-US" sz="1400" dirty="0" err="1"/>
              <a:t>kE</a:t>
            </a:r>
            <a:r>
              <a:rPr lang="en-US" sz="1400" dirty="0"/>
              <a:t>=20 </a:t>
            </a:r>
            <a:r>
              <a:rPr lang="en-US" sz="1400" dirty="0" err="1"/>
              <a:t>kE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600" dirty="0" err="1"/>
              <a:t>Esploarare</a:t>
            </a:r>
            <a:r>
              <a:rPr lang="en-US" sz="1600" dirty="0"/>
              <a:t> </a:t>
            </a:r>
            <a:r>
              <a:rPr lang="en-US" sz="1600" dirty="0" err="1"/>
              <a:t>interconnessione</a:t>
            </a:r>
            <a:r>
              <a:rPr lang="en-US" sz="1600" dirty="0"/>
              <a:t> Superpix1 </a:t>
            </a:r>
            <a:r>
              <a:rPr lang="en-US" sz="1600" dirty="0" smtClean="0"/>
              <a:t>con T-micro? </a:t>
            </a:r>
            <a:r>
              <a:rPr lang="en-US" sz="1600" dirty="0" err="1" smtClean="0"/>
              <a:t>Capire</a:t>
            </a:r>
            <a:r>
              <a:rPr lang="en-US" sz="1600" dirty="0" smtClean="0"/>
              <a:t> </a:t>
            </a:r>
            <a:r>
              <a:rPr lang="en-US" sz="1600" dirty="0" err="1"/>
              <a:t>dettagli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737283" name="Rectangle 3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239000" cy="533400"/>
          </a:xfrm>
          <a:ln/>
        </p:spPr>
        <p:txBody>
          <a:bodyPr/>
          <a:lstStyle/>
          <a:p>
            <a:r>
              <a:rPr lang="en-US" sz="2800" dirty="0" smtClean="0"/>
              <a:t>SVT 2013 </a:t>
            </a:r>
            <a:r>
              <a:rPr lang="en-US" sz="2800" dirty="0"/>
              <a:t>– </a:t>
            </a:r>
            <a:r>
              <a:rPr lang="en-US" sz="2800" dirty="0" err="1" smtClean="0"/>
              <a:t>Attivita</a:t>
            </a:r>
            <a:r>
              <a:rPr lang="en-US" sz="2800" dirty="0" smtClean="0"/>
              <a:t> Pisa (I)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59066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G. Rizzo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SVT –Preventivi 2012,  June 16 - 2011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0A6EB-EB61-454F-BC9E-81FA6EE9D1CB}" type="slidenum">
              <a:rPr lang="en-US"/>
              <a:pPr/>
              <a:t>6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7403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924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 err="1"/>
              <a:t>Nel</a:t>
            </a:r>
            <a:r>
              <a:rPr lang="en-US" sz="2000" dirty="0"/>
              <a:t> </a:t>
            </a:r>
            <a:r>
              <a:rPr lang="en-US" sz="2000" dirty="0" smtClean="0"/>
              <a:t>2013 </a:t>
            </a:r>
            <a:r>
              <a:rPr lang="en-US" sz="2000" dirty="0" err="1"/>
              <a:t>dopo</a:t>
            </a:r>
            <a:r>
              <a:rPr lang="en-US" sz="2000" dirty="0"/>
              <a:t> tests TFD </a:t>
            </a:r>
            <a:r>
              <a:rPr lang="en-US" sz="2000" dirty="0" err="1"/>
              <a:t>prototipi</a:t>
            </a:r>
            <a:r>
              <a:rPr lang="en-US" sz="2000" dirty="0"/>
              <a:t> L0 pixel/</a:t>
            </a:r>
            <a:r>
              <a:rPr lang="en-US" sz="2000" dirty="0" err="1"/>
              <a:t>striplets</a:t>
            </a:r>
            <a:r>
              <a:rPr lang="en-US" sz="2000" dirty="0"/>
              <a:t> e </a:t>
            </a:r>
            <a:r>
              <a:rPr lang="en-US" sz="2000" dirty="0" err="1"/>
              <a:t>realizzazione</a:t>
            </a:r>
            <a:r>
              <a:rPr lang="en-US" sz="2000" dirty="0"/>
              <a:t> </a:t>
            </a:r>
            <a:r>
              <a:rPr lang="en-US" sz="2000" dirty="0" err="1"/>
              <a:t>prototipo</a:t>
            </a:r>
            <a:r>
              <a:rPr lang="en-US" sz="2000" dirty="0"/>
              <a:t> </a:t>
            </a:r>
            <a:r>
              <a:rPr lang="en-US" sz="2000" dirty="0" err="1"/>
              <a:t>arco</a:t>
            </a:r>
            <a:r>
              <a:rPr lang="en-US" sz="2000" dirty="0"/>
              <a:t> con </a:t>
            </a:r>
            <a:r>
              <a:rPr lang="en-US" sz="2000" dirty="0" err="1"/>
              <a:t>verifica</a:t>
            </a:r>
            <a:r>
              <a:rPr lang="en-US" sz="2000" dirty="0"/>
              <a:t> </a:t>
            </a:r>
            <a:r>
              <a:rPr lang="ja-JP" altLang="en-US" sz="2000" dirty="0">
                <a:latin typeface="Arial"/>
              </a:rPr>
              <a:t>“</a:t>
            </a:r>
            <a:r>
              <a:rPr lang="en-US" sz="2000" dirty="0" err="1"/>
              <a:t>solidita</a:t>
            </a:r>
            <a:r>
              <a:rPr lang="ja-JP" altLang="en-US" sz="2000" dirty="0">
                <a:latin typeface="Arial"/>
              </a:rPr>
              <a:t>’”</a:t>
            </a:r>
            <a:r>
              <a:rPr lang="en-US" sz="2000" dirty="0"/>
              <a:t> </a:t>
            </a:r>
            <a:r>
              <a:rPr lang="en-US" sz="2000" dirty="0" err="1"/>
              <a:t>termostrutturale</a:t>
            </a:r>
            <a:r>
              <a:rPr lang="en-US" sz="2000" dirty="0"/>
              <a:t> del design TDR, </a:t>
            </a:r>
            <a:r>
              <a:rPr lang="en-US" sz="2000" dirty="0" err="1"/>
              <a:t>si</a:t>
            </a:r>
            <a:r>
              <a:rPr lang="en-US" sz="2000" dirty="0"/>
              <a:t> </a:t>
            </a:r>
            <a:r>
              <a:rPr lang="en-US" sz="2000" dirty="0" err="1"/>
              <a:t>procedera</a:t>
            </a:r>
            <a:r>
              <a:rPr lang="ja-JP" altLang="en-US" sz="2000" dirty="0">
                <a:latin typeface="Arial"/>
              </a:rPr>
              <a:t>’</a:t>
            </a:r>
            <a:r>
              <a:rPr lang="en-US" sz="2000" dirty="0"/>
              <a:t> </a:t>
            </a:r>
            <a:r>
              <a:rPr lang="en-US" sz="2000" dirty="0" err="1"/>
              <a:t>alla</a:t>
            </a:r>
            <a:r>
              <a:rPr lang="en-US" sz="2000" dirty="0"/>
              <a:t> </a:t>
            </a:r>
            <a:r>
              <a:rPr lang="en-US" sz="2000" dirty="0" err="1"/>
              <a:t>rivisitazione</a:t>
            </a:r>
            <a:r>
              <a:rPr lang="en-US" sz="2000" dirty="0"/>
              <a:t> design </a:t>
            </a:r>
            <a:r>
              <a:rPr lang="en-US" sz="2000" dirty="0" err="1"/>
              <a:t>dei</a:t>
            </a:r>
            <a:r>
              <a:rPr lang="en-US" sz="2000" dirty="0"/>
              <a:t> moduli e design </a:t>
            </a:r>
            <a:r>
              <a:rPr lang="en-US" sz="2000" dirty="0" err="1"/>
              <a:t>finali</a:t>
            </a:r>
            <a:r>
              <a:rPr lang="en-US" sz="2000" dirty="0"/>
              <a:t> jigs per </a:t>
            </a:r>
            <a:r>
              <a:rPr lang="en-US" sz="2000" dirty="0" err="1"/>
              <a:t>assemblaggio</a:t>
            </a:r>
            <a:r>
              <a:rPr lang="en-US" sz="2000" dirty="0"/>
              <a:t>. </a:t>
            </a:r>
            <a:endParaRPr lang="en-US" sz="2000" dirty="0" smtClean="0"/>
          </a:p>
          <a:p>
            <a:pPr lvl="1">
              <a:lnSpc>
                <a:spcPct val="90000"/>
              </a:lnSpc>
            </a:pPr>
            <a:r>
              <a:rPr lang="en-US" sz="1600" dirty="0" err="1" smtClean="0"/>
              <a:t>Richieste</a:t>
            </a:r>
            <a:r>
              <a:rPr lang="en-US" sz="1600" dirty="0" smtClean="0"/>
              <a:t> </a:t>
            </a:r>
            <a:r>
              <a:rPr lang="en-US" sz="1600" dirty="0" err="1" smtClean="0"/>
              <a:t>finanziarie</a:t>
            </a:r>
            <a:r>
              <a:rPr lang="en-US" sz="1600" dirty="0" smtClean="0"/>
              <a:t> da </a:t>
            </a:r>
            <a:r>
              <a:rPr lang="en-US" sz="1600" dirty="0" err="1" smtClean="0"/>
              <a:t>definire</a:t>
            </a:r>
            <a:r>
              <a:rPr lang="en-US" sz="1600" dirty="0" smtClean="0"/>
              <a:t> per </a:t>
            </a:r>
            <a:r>
              <a:rPr lang="en-US" sz="1600" dirty="0" err="1" smtClean="0"/>
              <a:t>realizzare</a:t>
            </a:r>
            <a:r>
              <a:rPr lang="en-US" sz="1600" dirty="0" smtClean="0"/>
              <a:t> </a:t>
            </a:r>
            <a:r>
              <a:rPr lang="en-US" sz="1600" dirty="0" err="1" smtClean="0"/>
              <a:t>componenti</a:t>
            </a:r>
            <a:r>
              <a:rPr lang="en-US" sz="1600" dirty="0" smtClean="0"/>
              <a:t> e </a:t>
            </a:r>
            <a:r>
              <a:rPr lang="en-US" sz="1600" dirty="0" err="1" smtClean="0"/>
              <a:t>jiigs</a:t>
            </a:r>
            <a:r>
              <a:rPr lang="en-US" sz="1600" dirty="0" smtClean="0"/>
              <a:t>  per I moduli  con design finale.</a:t>
            </a:r>
          </a:p>
          <a:p>
            <a:pPr lvl="1">
              <a:lnSpc>
                <a:spcPct val="90000"/>
              </a:lnSpc>
            </a:pPr>
            <a:r>
              <a:rPr lang="en-US" sz="1600" dirty="0" err="1" smtClean="0"/>
              <a:t>Richieste</a:t>
            </a:r>
            <a:r>
              <a:rPr lang="en-US" sz="1600" dirty="0" smtClean="0"/>
              <a:t> </a:t>
            </a:r>
            <a:r>
              <a:rPr lang="en-US" sz="1600" dirty="0" err="1" smtClean="0"/>
              <a:t>finanziarie</a:t>
            </a:r>
            <a:r>
              <a:rPr lang="en-US" sz="1600" dirty="0" smtClean="0"/>
              <a:t> per </a:t>
            </a:r>
            <a:r>
              <a:rPr lang="en-US" sz="1600" dirty="0" err="1" smtClean="0"/>
              <a:t>prototipo</a:t>
            </a:r>
            <a:r>
              <a:rPr lang="en-US" sz="1600" dirty="0" smtClean="0"/>
              <a:t> di </a:t>
            </a:r>
            <a:r>
              <a:rPr lang="en-US" sz="1600" dirty="0" err="1" smtClean="0"/>
              <a:t>sestante</a:t>
            </a:r>
            <a:r>
              <a:rPr lang="en-US" sz="1600" dirty="0" smtClean="0"/>
              <a:t> L1_L2 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Prima </a:t>
            </a:r>
            <a:r>
              <a:rPr lang="en-US" sz="2000" dirty="0" err="1" smtClean="0"/>
              <a:t>della</a:t>
            </a:r>
            <a:r>
              <a:rPr lang="en-US" sz="2000" dirty="0" smtClean="0"/>
              <a:t> </a:t>
            </a:r>
            <a:r>
              <a:rPr lang="en-US" sz="2000" dirty="0" err="1" smtClean="0"/>
              <a:t>costruzione</a:t>
            </a:r>
            <a:r>
              <a:rPr lang="en-US" sz="2000" dirty="0" smtClean="0"/>
              <a:t> finale (2014) </a:t>
            </a:r>
            <a:r>
              <a:rPr lang="en-US" sz="2000" dirty="0" err="1"/>
              <a:t>i</a:t>
            </a:r>
            <a:r>
              <a:rPr lang="en-US" sz="2000" dirty="0" err="1" smtClean="0"/>
              <a:t>mportante</a:t>
            </a:r>
            <a:r>
              <a:rPr lang="en-US" sz="2000" dirty="0" smtClean="0"/>
              <a:t> la </a:t>
            </a:r>
            <a:r>
              <a:rPr lang="en-US" sz="2000" dirty="0" err="1" smtClean="0"/>
              <a:t>verifica</a:t>
            </a:r>
            <a:r>
              <a:rPr lang="en-US" sz="2000" dirty="0" smtClean="0"/>
              <a:t> del </a:t>
            </a:r>
            <a:r>
              <a:rPr lang="en-US" sz="2000" dirty="0" err="1" smtClean="0"/>
              <a:t>montaggio</a:t>
            </a:r>
            <a:r>
              <a:rPr lang="en-US" sz="2000" dirty="0" smtClean="0"/>
              <a:t> </a:t>
            </a:r>
            <a:r>
              <a:rPr lang="en-US" sz="2000" dirty="0" err="1" smtClean="0"/>
              <a:t>dei</a:t>
            </a:r>
            <a:r>
              <a:rPr lang="en-US" sz="2000" dirty="0" smtClean="0"/>
              <a:t> moduli </a:t>
            </a:r>
            <a:r>
              <a:rPr lang="en-US" sz="2000" dirty="0" smtClean="0"/>
              <a:t>sui </a:t>
            </a:r>
            <a:r>
              <a:rPr lang="en-US" sz="2000" dirty="0" err="1" smtClean="0"/>
              <a:t>supporti</a:t>
            </a:r>
            <a:r>
              <a:rPr lang="en-US" sz="2000" dirty="0" smtClean="0"/>
              <a:t>/</a:t>
            </a:r>
            <a:r>
              <a:rPr lang="en-US" sz="2000" dirty="0" err="1" smtClean="0"/>
              <a:t>semiconi</a:t>
            </a:r>
            <a:r>
              <a:rPr lang="en-US" sz="2000" dirty="0" smtClean="0"/>
              <a:t> cooling ring e </a:t>
            </a:r>
            <a:r>
              <a:rPr lang="en-US" sz="2000" dirty="0" err="1" smtClean="0"/>
              <a:t>dell’intera</a:t>
            </a:r>
            <a:r>
              <a:rPr lang="en-US" sz="2000" dirty="0" smtClean="0"/>
              <a:t> </a:t>
            </a:r>
            <a:r>
              <a:rPr lang="en-US" sz="2000" dirty="0" err="1" smtClean="0"/>
              <a:t>zona</a:t>
            </a:r>
            <a:r>
              <a:rPr lang="en-US" sz="2000" dirty="0" smtClean="0"/>
              <a:t> di </a:t>
            </a:r>
            <a:r>
              <a:rPr lang="en-US" sz="2000" dirty="0" err="1" smtClean="0"/>
              <a:t>interazione</a:t>
            </a:r>
            <a:r>
              <a:rPr lang="en-US" sz="2000" dirty="0" smtClean="0"/>
              <a:t>.  </a:t>
            </a:r>
            <a:r>
              <a:rPr lang="en-US" sz="2000" dirty="0" err="1" smtClean="0"/>
              <a:t>Costruzione</a:t>
            </a:r>
            <a:r>
              <a:rPr lang="en-US" sz="2000" dirty="0" smtClean="0"/>
              <a:t> di un </a:t>
            </a:r>
            <a:r>
              <a:rPr lang="en-US" sz="2000" dirty="0" err="1" smtClean="0"/>
              <a:t>prototipo</a:t>
            </a:r>
            <a:r>
              <a:rPr lang="en-US" sz="2000" dirty="0" smtClean="0"/>
              <a:t> </a:t>
            </a:r>
            <a:r>
              <a:rPr lang="en-US" sz="2000" dirty="0" err="1" smtClean="0"/>
              <a:t>della</a:t>
            </a:r>
            <a:r>
              <a:rPr lang="en-US" sz="2000" dirty="0" smtClean="0"/>
              <a:t> </a:t>
            </a:r>
            <a:r>
              <a:rPr lang="en-US" sz="2000" dirty="0" err="1" smtClean="0"/>
              <a:t>zona</a:t>
            </a:r>
            <a:r>
              <a:rPr lang="en-US" sz="2000" dirty="0" smtClean="0"/>
              <a:t> di </a:t>
            </a:r>
            <a:r>
              <a:rPr lang="en-US" sz="2000" dirty="0" err="1" smtClean="0"/>
              <a:t>interazione</a:t>
            </a:r>
            <a:r>
              <a:rPr lang="en-US" sz="2000" dirty="0" smtClean="0"/>
              <a:t> in </a:t>
            </a:r>
            <a:r>
              <a:rPr lang="en-US" sz="2000" dirty="0" err="1" smtClean="0"/>
              <a:t>collaboarazione</a:t>
            </a:r>
            <a:r>
              <a:rPr lang="en-US" sz="2000" dirty="0" smtClean="0"/>
              <a:t> con le </a:t>
            </a:r>
            <a:r>
              <a:rPr lang="en-US" sz="2000" dirty="0" err="1" smtClean="0"/>
              <a:t>altre</a:t>
            </a:r>
            <a:r>
              <a:rPr lang="en-US" sz="2000" dirty="0" smtClean="0"/>
              <a:t> </a:t>
            </a:r>
            <a:r>
              <a:rPr lang="en-US" sz="2000" dirty="0" err="1" smtClean="0"/>
              <a:t>sedi</a:t>
            </a:r>
            <a:r>
              <a:rPr lang="en-US" sz="2000" dirty="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en-US" sz="1600" dirty="0" err="1" smtClean="0"/>
              <a:t>Maschera</a:t>
            </a:r>
            <a:r>
              <a:rPr lang="en-US" sz="1600" dirty="0" smtClean="0"/>
              <a:t> </a:t>
            </a:r>
            <a:r>
              <a:rPr lang="en-US" sz="1600" dirty="0" err="1" smtClean="0"/>
              <a:t>equivalente</a:t>
            </a:r>
            <a:r>
              <a:rPr lang="en-US" sz="1600" dirty="0" smtClean="0"/>
              <a:t> a  shielding </a:t>
            </a:r>
            <a:r>
              <a:rPr lang="en-US" sz="1600" dirty="0" err="1" smtClean="0"/>
              <a:t>conici</a:t>
            </a:r>
            <a:r>
              <a:rPr lang="en-US" sz="1600" dirty="0" smtClean="0"/>
              <a:t> di </a:t>
            </a:r>
            <a:r>
              <a:rPr lang="en-US" sz="1600" dirty="0" err="1" smtClean="0"/>
              <a:t>tungsteno</a:t>
            </a:r>
            <a:r>
              <a:rPr lang="en-US" sz="1600" dirty="0" smtClean="0"/>
              <a:t>, gimbal ring,  (pipe </a:t>
            </a:r>
            <a:r>
              <a:rPr lang="en-US" sz="1600" dirty="0" err="1" smtClean="0"/>
              <a:t>centrale</a:t>
            </a:r>
            <a:r>
              <a:rPr lang="en-US" sz="1600" dirty="0" smtClean="0"/>
              <a:t> </a:t>
            </a:r>
            <a:r>
              <a:rPr lang="en-US" sz="1600" dirty="0" err="1" smtClean="0"/>
              <a:t>gia</a:t>
            </a:r>
            <a:r>
              <a:rPr lang="en-US" sz="1600" dirty="0" smtClean="0"/>
              <a:t>’ </a:t>
            </a:r>
            <a:r>
              <a:rPr lang="en-US" sz="1600" dirty="0" err="1" smtClean="0"/>
              <a:t>finanziata</a:t>
            </a:r>
            <a:r>
              <a:rPr lang="en-US" sz="1600" dirty="0" smtClean="0"/>
              <a:t>)  (PI)</a:t>
            </a:r>
          </a:p>
          <a:p>
            <a:pPr lvl="1">
              <a:lnSpc>
                <a:spcPct val="90000"/>
              </a:lnSpc>
            </a:pPr>
            <a:r>
              <a:rPr lang="en-US" sz="1600" dirty="0" err="1" smtClean="0"/>
              <a:t>Supporto</a:t>
            </a:r>
            <a:r>
              <a:rPr lang="en-US" sz="1600" dirty="0" smtClean="0"/>
              <a:t> per transition cards (MI) </a:t>
            </a:r>
          </a:p>
          <a:p>
            <a:pPr lvl="1">
              <a:lnSpc>
                <a:spcPct val="90000"/>
              </a:lnSpc>
            </a:pPr>
            <a:r>
              <a:rPr lang="en-US" sz="1600" dirty="0" err="1" smtClean="0"/>
              <a:t>Coni</a:t>
            </a:r>
            <a:r>
              <a:rPr lang="en-US" sz="1600" dirty="0" smtClean="0"/>
              <a:t> &amp; cooling rings HDI U(UK?)</a:t>
            </a:r>
          </a:p>
          <a:p>
            <a:pPr lvl="1">
              <a:lnSpc>
                <a:spcPct val="90000"/>
              </a:lnSpc>
            </a:pPr>
            <a:r>
              <a:rPr lang="en-US" sz="1600" dirty="0" err="1" smtClean="0"/>
              <a:t>Altro</a:t>
            </a:r>
            <a:r>
              <a:rPr lang="en-US" sz="1600" dirty="0" smtClean="0"/>
              <a:t>? </a:t>
            </a:r>
          </a:p>
          <a:p>
            <a:pPr lvl="1">
              <a:lnSpc>
                <a:spcPct val="90000"/>
              </a:lnSpc>
            </a:pPr>
            <a:endParaRPr lang="en-US" sz="1600" dirty="0" smtClean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sz="1600" dirty="0"/>
          </a:p>
        </p:txBody>
      </p:sp>
      <p:sp>
        <p:nvSpPr>
          <p:cNvPr id="740355" name="Rectangle 3"/>
          <p:cNvSpPr>
            <a:spLocks noChangeArrowheads="1"/>
          </p:cNvSpPr>
          <p:nvPr/>
        </p:nvSpPr>
        <p:spPr bwMode="auto">
          <a:xfrm>
            <a:off x="990600" y="381000"/>
            <a:ext cx="7239000" cy="53340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200" dirty="0" smtClean="0">
                <a:solidFill>
                  <a:srgbClr val="FF3300"/>
                </a:solidFill>
              </a:rPr>
              <a:t>SVT 2013 </a:t>
            </a:r>
            <a:r>
              <a:rPr lang="en-US" sz="3200" dirty="0">
                <a:solidFill>
                  <a:srgbClr val="FF3300"/>
                </a:solidFill>
              </a:rPr>
              <a:t>– </a:t>
            </a:r>
            <a:r>
              <a:rPr lang="en-US" sz="3200" dirty="0" err="1">
                <a:solidFill>
                  <a:srgbClr val="FF3300"/>
                </a:solidFill>
              </a:rPr>
              <a:t>Attivita</a:t>
            </a:r>
            <a:r>
              <a:rPr lang="ja-JP" altLang="en-US" sz="3200" dirty="0">
                <a:solidFill>
                  <a:srgbClr val="FF3300"/>
                </a:solidFill>
                <a:latin typeface="Arial"/>
              </a:rPr>
              <a:t>’</a:t>
            </a:r>
            <a:r>
              <a:rPr lang="en-US" sz="3200" dirty="0">
                <a:solidFill>
                  <a:srgbClr val="FF3300"/>
                </a:solidFill>
              </a:rPr>
              <a:t> </a:t>
            </a:r>
            <a:r>
              <a:rPr lang="en-US" sz="3200" dirty="0" smtClean="0">
                <a:solidFill>
                  <a:srgbClr val="FF3300"/>
                </a:solidFill>
              </a:rPr>
              <a:t>Pisa (II) </a:t>
            </a:r>
            <a:endParaRPr lang="en-US" sz="32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886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G. Rizzo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SuperB –SVT  Pisa Attivita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 2012 – 8/6/2011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EF882-5878-2245-AECD-16955A60E3B7}" type="slidenum">
              <a:rPr lang="en-US"/>
              <a:pPr/>
              <a:t>7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9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239000" cy="685800"/>
          </a:xfrm>
        </p:spPr>
        <p:txBody>
          <a:bodyPr/>
          <a:lstStyle/>
          <a:p>
            <a:r>
              <a:rPr lang="en-US" sz="3200" dirty="0"/>
              <a:t>SVT </a:t>
            </a:r>
            <a:r>
              <a:rPr lang="en-US" sz="3200" dirty="0" smtClean="0"/>
              <a:t>2013 </a:t>
            </a:r>
            <a:r>
              <a:rPr lang="en-US" sz="3200" dirty="0"/>
              <a:t>- </a:t>
            </a:r>
            <a:r>
              <a:rPr lang="en-US" sz="3200" dirty="0" err="1"/>
              <a:t>Attivita</a:t>
            </a:r>
            <a:r>
              <a:rPr lang="ja-JP" altLang="en-US" sz="3200" dirty="0">
                <a:latin typeface="Arial"/>
              </a:rPr>
              <a:t>’</a:t>
            </a:r>
            <a:r>
              <a:rPr lang="en-US" sz="3200" dirty="0"/>
              <a:t> </a:t>
            </a:r>
            <a:r>
              <a:rPr lang="en-US" sz="3200" dirty="0" smtClean="0"/>
              <a:t>Pisa </a:t>
            </a:r>
            <a:r>
              <a:rPr lang="en-US" sz="3200" dirty="0"/>
              <a:t>(III)</a:t>
            </a:r>
          </a:p>
        </p:txBody>
      </p:sp>
      <p:sp>
        <p:nvSpPr>
          <p:cNvPr id="69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10600" cy="457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500" dirty="0" smtClean="0"/>
              <a:t>Pisa </a:t>
            </a:r>
            <a:r>
              <a:rPr lang="en-US" sz="2500" dirty="0" err="1" smtClean="0"/>
              <a:t>collabora</a:t>
            </a:r>
            <a:r>
              <a:rPr lang="en-US" sz="2500" dirty="0" smtClean="0"/>
              <a:t> </a:t>
            </a:r>
            <a:r>
              <a:rPr lang="en-US" sz="2500" dirty="0" err="1" smtClean="0"/>
              <a:t>alle</a:t>
            </a:r>
            <a:r>
              <a:rPr lang="en-US" sz="2500" dirty="0" smtClean="0"/>
              <a:t> </a:t>
            </a:r>
            <a:r>
              <a:rPr lang="en-US" sz="2500" dirty="0" err="1" smtClean="0"/>
              <a:t>seguenti</a:t>
            </a:r>
            <a:r>
              <a:rPr lang="en-US" sz="2500" dirty="0" smtClean="0"/>
              <a:t> </a:t>
            </a:r>
            <a:r>
              <a:rPr lang="en-US" sz="2500" dirty="0" err="1" smtClean="0"/>
              <a:t>attivita</a:t>
            </a:r>
            <a:r>
              <a:rPr lang="en-US" sz="2500" dirty="0" smtClean="0"/>
              <a:t>’ (se </a:t>
            </a:r>
            <a:r>
              <a:rPr lang="en-US" sz="2500" dirty="0" err="1" smtClean="0"/>
              <a:t>decidiamo</a:t>
            </a:r>
            <a:r>
              <a:rPr lang="en-US" sz="2500" dirty="0" smtClean="0"/>
              <a:t> </a:t>
            </a:r>
            <a:r>
              <a:rPr lang="en-US" sz="2500" dirty="0" err="1" smtClean="0"/>
              <a:t>siano</a:t>
            </a:r>
            <a:r>
              <a:rPr lang="en-US" sz="2500" dirty="0" smtClean="0"/>
              <a:t> </a:t>
            </a:r>
            <a:r>
              <a:rPr lang="en-US" sz="2500" dirty="0" err="1" smtClean="0"/>
              <a:t>necessarie</a:t>
            </a:r>
            <a:r>
              <a:rPr lang="en-US" sz="2500" dirty="0" smtClean="0"/>
              <a:t>):</a:t>
            </a:r>
          </a:p>
          <a:p>
            <a:pPr>
              <a:lnSpc>
                <a:spcPct val="80000"/>
              </a:lnSpc>
            </a:pPr>
            <a:r>
              <a:rPr lang="en-US" sz="2400" dirty="0" err="1" smtClean="0"/>
              <a:t>R</a:t>
            </a:r>
            <a:r>
              <a:rPr lang="en-US" sz="2400" dirty="0" err="1" smtClean="0"/>
              <a:t>ealizzazione</a:t>
            </a:r>
            <a:r>
              <a:rPr lang="en-US" sz="2400" dirty="0" smtClean="0"/>
              <a:t> di catena </a:t>
            </a:r>
            <a:r>
              <a:rPr lang="en-US" sz="2400" dirty="0" err="1" smtClean="0"/>
              <a:t>lettura</a:t>
            </a:r>
            <a:r>
              <a:rPr lang="en-US" sz="2400" dirty="0" smtClean="0"/>
              <a:t> per strip con chip </a:t>
            </a:r>
            <a:r>
              <a:rPr lang="en-US" sz="2400" dirty="0" err="1" smtClean="0"/>
              <a:t>FE+sensore+fanout</a:t>
            </a:r>
            <a:r>
              <a:rPr lang="en-US" sz="2400" dirty="0" smtClean="0"/>
              <a:t> layer0 per test</a:t>
            </a:r>
          </a:p>
          <a:p>
            <a:r>
              <a:rPr lang="en-US" sz="2400" dirty="0" err="1" smtClean="0"/>
              <a:t>Prototipo</a:t>
            </a:r>
            <a:r>
              <a:rPr lang="en-US" sz="2400" dirty="0" smtClean="0"/>
              <a:t> di </a:t>
            </a:r>
            <a:r>
              <a:rPr lang="en-US" sz="2400" dirty="0" err="1" smtClean="0"/>
              <a:t>striplets</a:t>
            </a:r>
            <a:r>
              <a:rPr lang="en-US" sz="2400" dirty="0" smtClean="0"/>
              <a:t> </a:t>
            </a:r>
            <a:r>
              <a:rPr lang="en-US" sz="2400" dirty="0" err="1" smtClean="0"/>
              <a:t>funzionante</a:t>
            </a:r>
            <a:r>
              <a:rPr lang="en-US" sz="2400" dirty="0" smtClean="0"/>
              <a:t> con </a:t>
            </a:r>
            <a:r>
              <a:rPr lang="en-US" sz="2400" dirty="0" err="1" smtClean="0"/>
              <a:t>sensore</a:t>
            </a:r>
            <a:r>
              <a:rPr lang="en-US" sz="2400" dirty="0" smtClean="0"/>
              <a:t> 200 um, </a:t>
            </a:r>
            <a:r>
              <a:rPr lang="en-US" sz="2400" dirty="0" err="1" smtClean="0"/>
              <a:t>fanout</a:t>
            </a:r>
            <a:r>
              <a:rPr lang="en-US" sz="2400" dirty="0" smtClean="0"/>
              <a:t> </a:t>
            </a:r>
            <a:r>
              <a:rPr lang="en-US" sz="2400" dirty="0" err="1" smtClean="0"/>
              <a:t>multistrato</a:t>
            </a:r>
            <a:r>
              <a:rPr lang="en-US" sz="2400" dirty="0" smtClean="0"/>
              <a:t>, chip FE (</a:t>
            </a:r>
            <a:r>
              <a:rPr lang="en-US" sz="2400" dirty="0" err="1" smtClean="0"/>
              <a:t>vero</a:t>
            </a:r>
            <a:r>
              <a:rPr lang="en-US" sz="2400" dirty="0" smtClean="0"/>
              <a:t>) per </a:t>
            </a:r>
            <a:r>
              <a:rPr lang="en-US" sz="2400" dirty="0" err="1" smtClean="0"/>
              <a:t>testbeam</a:t>
            </a:r>
            <a:r>
              <a:rPr lang="en-US" sz="2400" dirty="0" smtClean="0"/>
              <a:t>  (?)</a:t>
            </a:r>
          </a:p>
          <a:p>
            <a:r>
              <a:rPr lang="en-US" sz="2400" dirty="0" err="1" smtClean="0"/>
              <a:t>Testbeam</a:t>
            </a:r>
            <a:r>
              <a:rPr lang="en-US" sz="2400" dirty="0" smtClean="0"/>
              <a:t> 2013 (?)</a:t>
            </a:r>
          </a:p>
          <a:p>
            <a:endParaRPr lang="en-US" sz="2400" dirty="0" smtClean="0"/>
          </a:p>
          <a:p>
            <a:pPr>
              <a:lnSpc>
                <a:spcPct val="80000"/>
              </a:lnSpc>
            </a:pPr>
            <a:endParaRPr lang="en-US" sz="2500" dirty="0"/>
          </a:p>
          <a:p>
            <a:pPr>
              <a:lnSpc>
                <a:spcPct val="80000"/>
              </a:lnSpc>
            </a:pPr>
            <a:endParaRPr lang="en-US" sz="2500" dirty="0">
              <a:solidFill>
                <a:srgbClr val="0066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G. Rizzo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SuperB –SVT  Pisa Attivita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 2012 – 8/6/2011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FA3BC-E1C8-8C47-B379-89E3F0D75730}" type="slidenum">
              <a:rPr lang="en-US"/>
              <a:pPr/>
              <a:t>8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9939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backup</a:t>
            </a:r>
          </a:p>
        </p:txBody>
      </p:sp>
      <p:sp>
        <p:nvSpPr>
          <p:cNvPr id="69939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G. Rizzo</a:t>
            </a:r>
          </a:p>
        </p:txBody>
      </p:sp>
      <p:sp>
        <p:nvSpPr>
          <p:cNvPr id="8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SuperB –SVT  Pisa Attivita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 2012 – 8/6/2011</a:t>
            </a:r>
          </a:p>
        </p:txBody>
      </p:sp>
      <p:sp>
        <p:nvSpPr>
          <p:cNvPr id="8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F45EA-CE1A-814A-BB39-FCE1841911C7}" type="slidenum">
              <a:rPr lang="en-US"/>
              <a:pPr/>
              <a:t>9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7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620000" cy="914400"/>
          </a:xfrm>
        </p:spPr>
        <p:txBody>
          <a:bodyPr/>
          <a:lstStyle/>
          <a:p>
            <a:r>
              <a:rPr lang="en-US" sz="2400"/>
              <a:t>Personale e Percentuali 2011 </a:t>
            </a:r>
            <a:r>
              <a:rPr lang="en-US" sz="2400">
                <a:sym typeface="Wingdings" charset="0"/>
              </a:rPr>
              <a:t> possibile aumento delle percentuali nel 2012</a:t>
            </a:r>
            <a:endParaRPr lang="en-US" sz="2400"/>
          </a:p>
        </p:txBody>
      </p:sp>
      <p:graphicFrame>
        <p:nvGraphicFramePr>
          <p:cNvPr id="673901" name="Group 109"/>
          <p:cNvGraphicFramePr>
            <a:graphicFrameLocks noGrp="1"/>
          </p:cNvGraphicFramePr>
          <p:nvPr>
            <p:ph sz="half" idx="1"/>
          </p:nvPr>
        </p:nvGraphicFramePr>
        <p:xfrm>
          <a:off x="762000" y="1828800"/>
          <a:ext cx="3733800" cy="4970779"/>
        </p:xfrm>
        <a:graphic>
          <a:graphicData uri="http://schemas.openxmlformats.org/drawingml/2006/table">
            <a:tbl>
              <a:tblPr/>
              <a:tblGrid>
                <a:gridCol w="2668588"/>
                <a:gridCol w="1065212"/>
              </a:tblGrid>
              <a:tr h="368300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2012</a:t>
                      </a:r>
                      <a:endParaRPr kumimoji="0" lang="en-US" sz="3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SuperB</a:t>
                      </a:r>
                      <a:endParaRPr kumimoji="0" lang="en-US" sz="3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C. Angelini PO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50%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G. Batignani PO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40%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S. Bettarini RU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40%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G. Casarosa DOTT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30%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495300" marR="0" lvl="0" indent="-4953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A. Cervelli Ass.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40%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F. Forti PA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50%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A. Fella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100%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M. Giorgi PO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40%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A. Lusiani RU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40%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B. Oberhof DOTT.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30%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E. Paoloni RU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30%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A. Perez Ass.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100%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G. Rizzo RU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40%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J. Walsh RIC INFN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40%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FTE Fisici</a:t>
                      </a:r>
                      <a:endParaRPr kumimoji="0" lang="en-US" sz="3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6.8</a:t>
                      </a:r>
                      <a:endParaRPr kumimoji="0" lang="en-US" sz="3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73845" name="Rectangle 53"/>
          <p:cNvSpPr>
            <a:spLocks noChangeArrowheads="1"/>
          </p:cNvSpPr>
          <p:nvPr/>
        </p:nvSpPr>
        <p:spPr bwMode="auto">
          <a:xfrm>
            <a:off x="533400" y="11430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61950" indent="-361950">
              <a:spcBef>
                <a:spcPct val="20000"/>
              </a:spcBef>
            </a:pPr>
            <a:r>
              <a:rPr lang="en-US" sz="2000"/>
              <a:t>20 persone (14 fisici + 5 ing + 1 segr.) </a:t>
            </a:r>
          </a:p>
          <a:p>
            <a:pPr marL="361950" indent="-361950">
              <a:spcBef>
                <a:spcPct val="20000"/>
              </a:spcBef>
            </a:pPr>
            <a:r>
              <a:rPr lang="en-US" sz="2000"/>
              <a:t>-&gt; 6.1 FTE Fisici + 2.4 FTE Tecnologi Sez. = 8.5 FTE</a:t>
            </a:r>
          </a:p>
        </p:txBody>
      </p:sp>
      <p:graphicFrame>
        <p:nvGraphicFramePr>
          <p:cNvPr id="673899" name="Group 107"/>
          <p:cNvGraphicFramePr>
            <a:graphicFrameLocks noGrp="1"/>
          </p:cNvGraphicFramePr>
          <p:nvPr>
            <p:ph sz="half" idx="2"/>
          </p:nvPr>
        </p:nvGraphicFramePr>
        <p:xfrm>
          <a:off x="5105400" y="3024188"/>
          <a:ext cx="3124200" cy="1859279"/>
        </p:xfrm>
        <a:graphic>
          <a:graphicData uri="http://schemas.openxmlformats.org/drawingml/2006/table">
            <a:tbl>
              <a:tblPr/>
              <a:tblGrid>
                <a:gridCol w="1812925"/>
                <a:gridCol w="1311275"/>
              </a:tblGrid>
              <a:tr h="2667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F. Bosi*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60%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F. Morsani 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40%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F. Raffaelli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50%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A. Moggi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50%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+ Ing electr? 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xx%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FTE Tecnologi</a:t>
                      </a:r>
                      <a:endParaRPr kumimoji="0" lang="en-US" sz="32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2.4</a:t>
                      </a:r>
                      <a:endParaRPr kumimoji="0" lang="en-US" sz="32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73869" name="Text Box 77"/>
          <p:cNvSpPr txBox="1">
            <a:spLocks noChangeArrowheads="1"/>
          </p:cNvSpPr>
          <p:nvPr/>
        </p:nvSpPr>
        <p:spPr bwMode="auto">
          <a:xfrm>
            <a:off x="5040313" y="2528888"/>
            <a:ext cx="29606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sz="2000">
                <a:solidFill>
                  <a:schemeClr val="accent2"/>
                </a:solidFill>
                <a:latin typeface="Comic Sans MS" charset="0"/>
              </a:rPr>
              <a:t>Richieste tecnologi: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457200" marR="0" indent="0" algn="l" defTabSz="914400" rtl="0" eaLnBrk="0" fontAlgn="base" latinLnBrk="0" hangingPunct="0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accent2"/>
            </a:solidFill>
            <a:effectLst/>
            <a:latin typeface="Comic Sans M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457200" marR="0" indent="0" algn="l" defTabSz="914400" rtl="0" eaLnBrk="0" fontAlgn="base" latinLnBrk="0" hangingPunct="0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accent2"/>
            </a:solidFill>
            <a:effectLst/>
            <a:latin typeface="Comic Sans M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53102</TotalTime>
  <Words>1275</Words>
  <Application>Microsoft Macintosh PowerPoint</Application>
  <PresentationFormat>Letter Paper (8.5x11 in)</PresentationFormat>
  <Paragraphs>165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Times New Roman</vt:lpstr>
      <vt:lpstr>Comic Sans MS</vt:lpstr>
      <vt:lpstr>Verdana</vt:lpstr>
      <vt:lpstr>Arial</vt:lpstr>
      <vt:lpstr>Times</vt:lpstr>
      <vt:lpstr>Wingdings</vt:lpstr>
      <vt:lpstr>Blank Presentation</vt:lpstr>
      <vt:lpstr>PowerPoint Presentation</vt:lpstr>
      <vt:lpstr>SVT assegnazioni Pisa 2012 – Baseline</vt:lpstr>
      <vt:lpstr>SVT assegnazioni 2012 – Pixels (I)</vt:lpstr>
      <vt:lpstr>SVT assegnazioni 2012 – Pixels (I)</vt:lpstr>
      <vt:lpstr>SVT 2013 – Attivita Pisa (I)</vt:lpstr>
      <vt:lpstr>PowerPoint Presentation</vt:lpstr>
      <vt:lpstr>SVT 2013 - Attivita’ Pisa (III)</vt:lpstr>
      <vt:lpstr>backup</vt:lpstr>
      <vt:lpstr>Personale e Percentuali 2011  possibile aumento delle percentuali nel 2012</vt:lpstr>
      <vt:lpstr>Responsabilita’ SuperB a Pisa</vt:lpstr>
    </vt:vector>
  </TitlesOfParts>
  <Company>INFN &amp; Universita' di Pisa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giuliana rizzo</dc:creator>
  <cp:lastModifiedBy>Giuliana Rizzo</cp:lastModifiedBy>
  <cp:revision>779</cp:revision>
  <cp:lastPrinted>2000-08-10T00:09:18Z</cp:lastPrinted>
  <dcterms:created xsi:type="dcterms:W3CDTF">2000-02-14T09:03:40Z</dcterms:created>
  <dcterms:modified xsi:type="dcterms:W3CDTF">2012-06-11T08:55:16Z</dcterms:modified>
</cp:coreProperties>
</file>