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99" r:id="rId2"/>
    <p:sldId id="694" r:id="rId3"/>
    <p:sldId id="687" r:id="rId4"/>
    <p:sldId id="688" r:id="rId5"/>
    <p:sldId id="689" r:id="rId6"/>
    <p:sldId id="690" r:id="rId7"/>
    <p:sldId id="695" r:id="rId8"/>
    <p:sldId id="698" r:id="rId9"/>
    <p:sldId id="701" r:id="rId10"/>
    <p:sldId id="684" r:id="rId11"/>
    <p:sldId id="642" r:id="rId12"/>
    <p:sldId id="672" r:id="rId13"/>
    <p:sldId id="675" r:id="rId14"/>
    <p:sldId id="624" r:id="rId15"/>
    <p:sldId id="699" r:id="rId16"/>
    <p:sldId id="700" r:id="rId17"/>
    <p:sldId id="569" r:id="rId18"/>
    <p:sldId id="633" r:id="rId19"/>
    <p:sldId id="691" r:id="rId20"/>
    <p:sldId id="692" r:id="rId21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D39"/>
    <a:srgbClr val="CCECFF"/>
    <a:srgbClr val="CCCCFF"/>
    <a:srgbClr val="FFCCFF"/>
    <a:srgbClr val="FF0000"/>
    <a:srgbClr val="008000"/>
    <a:srgbClr val="D60093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1706" autoAdjust="0"/>
  </p:normalViewPr>
  <p:slideViewPr>
    <p:cSldViewPr>
      <p:cViewPr>
        <p:scale>
          <a:sx n="100" d="100"/>
          <a:sy n="100" d="100"/>
        </p:scale>
        <p:origin x="-7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6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31263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709E336-63E8-E249-AC39-E22A3AD1C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6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31263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20" tIns="45859" rIns="91720" bIns="45859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502A71E-D8C3-334F-9221-A848F4BF1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C6C5-B095-4540-9D00-BC14FDF3894F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 dirty="0" smtClean="0"/>
              <a:t>SVT – </a:t>
            </a:r>
            <a:r>
              <a:rPr lang="en-US" dirty="0" err="1" smtClean="0"/>
              <a:t>Preventivi</a:t>
            </a:r>
            <a:r>
              <a:rPr lang="en-US" dirty="0" smtClean="0"/>
              <a:t> 2013,  June - 2012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1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E374-76FD-EA4C-A204-48A811A77CAE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6E7F8-17D0-FF42-8C6C-E9637558D11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3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E705EB-CD08-1547-8249-7935A525179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0C35-42BA-964D-A455-2DAF41F4087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 dirty="0" smtClean="0"/>
              <a:t>SVT – </a:t>
            </a:r>
            <a:r>
              <a:rPr lang="en-US" dirty="0" err="1" smtClean="0"/>
              <a:t>Preventivi</a:t>
            </a:r>
            <a:r>
              <a:rPr lang="en-US" dirty="0" smtClean="0"/>
              <a:t> 2013,  June - 2012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D9B1-5CFD-114B-A5CF-812B34524A6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 dirty="0" smtClean="0"/>
              <a:t>SVT – </a:t>
            </a:r>
            <a:r>
              <a:rPr lang="en-US" dirty="0" err="1" smtClean="0"/>
              <a:t>Preventivi</a:t>
            </a:r>
            <a:r>
              <a:rPr lang="en-US" dirty="0" smtClean="0"/>
              <a:t> 2013,  June - 2012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C2FE0-1F42-CE4D-A3F6-896422D6A63D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 dirty="0" smtClean="0"/>
              <a:t>SVT – </a:t>
            </a:r>
            <a:r>
              <a:rPr lang="en-US" dirty="0" err="1" smtClean="0"/>
              <a:t>Preventivi</a:t>
            </a:r>
            <a:r>
              <a:rPr lang="en-US" dirty="0" smtClean="0"/>
              <a:t> 2013,  June - 2012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67FF-48DD-DB4D-B576-FEE7ECF597D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23DC-B48D-3D4B-A3A7-D27DBDE1226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685DE-C8FE-9448-B3DC-D619F93E4EA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83B4B-6F59-3045-BE66-FF613D0B3341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SVT –Preventivi 2012,  June 20 - 2011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CCAE-BC74-A546-B12D-10D8DADAE527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2390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 dirty="0" smtClean="0"/>
              <a:t>SVT – </a:t>
            </a:r>
            <a:r>
              <a:rPr lang="en-US" dirty="0" err="1" smtClean="0"/>
              <a:t>Preventivi</a:t>
            </a:r>
            <a:r>
              <a:rPr lang="en-US" dirty="0" smtClean="0"/>
              <a:t> 2013,  June - 2012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fld id="{309DDD54-6669-6044-8ADB-9B450C1022C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i.it/princ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</a:t>
            </a:r>
            <a:r>
              <a:rPr lang="en-US" dirty="0" smtClean="0"/>
              <a:t>2013, June 2012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2C39-CB3D-3842-8F4B-038EB2A3A743}" type="slidenum">
              <a:rPr lang="en-US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457200" y="609600"/>
            <a:ext cx="8458200" cy="1752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FF3300"/>
                </a:solidFill>
              </a:rPr>
              <a:t>  </a:t>
            </a:r>
            <a:r>
              <a:rPr lang="en-US" sz="4400" b="1" dirty="0" smtClean="0">
                <a:solidFill>
                  <a:srgbClr val="FF3300"/>
                </a:solidFill>
              </a:rPr>
              <a:t>    SVT </a:t>
            </a:r>
            <a:r>
              <a:rPr lang="en-US" sz="4400" b="1" dirty="0">
                <a:solidFill>
                  <a:srgbClr val="FF3300"/>
                </a:solidFill>
              </a:rPr>
              <a:t>-</a:t>
            </a:r>
            <a:r>
              <a:rPr lang="en-US" sz="4400" b="1" dirty="0" smtClean="0">
                <a:solidFill>
                  <a:srgbClr val="FF3300"/>
                </a:solidFill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</a:rPr>
              <a:t>Attivita</a:t>
            </a:r>
            <a:r>
              <a:rPr lang="ja-JP" altLang="en-US" sz="4400" b="1" dirty="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4400" b="1" dirty="0">
                <a:solidFill>
                  <a:srgbClr val="FF3300"/>
                </a:solidFill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</a:rPr>
              <a:t>2013</a:t>
            </a:r>
            <a:endParaRPr lang="en-US" sz="3600" b="1" dirty="0">
              <a:solidFill>
                <a:srgbClr val="FF3300"/>
              </a:solidFill>
            </a:endParaRP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1752600" y="5486400"/>
            <a:ext cx="5715000" cy="685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008000"/>
                </a:solidFill>
              </a:rPr>
              <a:t>Giuliana Rizzo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008000"/>
                </a:solidFill>
              </a:rPr>
              <a:t>Universita</a:t>
            </a:r>
            <a:r>
              <a:rPr lang="ja-JP" altLang="en-US">
                <a:solidFill>
                  <a:srgbClr val="008000"/>
                </a:solidFill>
                <a:latin typeface="Arial"/>
              </a:rPr>
              <a:t>’</a:t>
            </a:r>
            <a:r>
              <a:rPr lang="en-US">
                <a:solidFill>
                  <a:srgbClr val="008000"/>
                </a:solidFill>
              </a:rPr>
              <a:t> &amp; INFN Pisa</a:t>
            </a:r>
          </a:p>
        </p:txBody>
      </p:sp>
      <p:pic>
        <p:nvPicPr>
          <p:cNvPr id="621575" name="Picture 7" descr="in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02238"/>
            <a:ext cx="1219200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576" name="Picture 8" descr="Universita' di Pi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02238"/>
            <a:ext cx="13303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1447800" y="3429000"/>
            <a:ext cx="6477000" cy="13716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200" dirty="0" err="1" smtClean="0"/>
              <a:t>Stato</a:t>
            </a:r>
            <a:r>
              <a:rPr lang="en-US" sz="2200" dirty="0" smtClean="0"/>
              <a:t> </a:t>
            </a:r>
            <a:r>
              <a:rPr lang="en-US" sz="2200" dirty="0" err="1" smtClean="0"/>
              <a:t>Attivita</a:t>
            </a:r>
            <a:r>
              <a:rPr lang="en-US" sz="2200" dirty="0" smtClean="0">
                <a:latin typeface="Arial"/>
              </a:rPr>
              <a:t>’</a:t>
            </a:r>
            <a:r>
              <a:rPr lang="en-US" sz="2200" dirty="0" smtClean="0"/>
              <a:t> 2012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200" dirty="0" err="1" smtClean="0"/>
              <a:t>Attivita</a:t>
            </a:r>
            <a:r>
              <a:rPr lang="en-US" sz="2200" dirty="0" smtClean="0">
                <a:latin typeface="Arial"/>
              </a:rPr>
              <a:t>’</a:t>
            </a:r>
            <a:r>
              <a:rPr lang="en-US" sz="2200" dirty="0" smtClean="0"/>
              <a:t> 2013: prime </a:t>
            </a:r>
            <a:r>
              <a:rPr lang="en-US" sz="2200" dirty="0" err="1" smtClean="0"/>
              <a:t>idee</a:t>
            </a:r>
            <a:r>
              <a:rPr lang="en-US" sz="2200" dirty="0" smtClean="0"/>
              <a:t> da </a:t>
            </a:r>
            <a:r>
              <a:rPr lang="en-US" sz="2200" dirty="0" err="1" smtClean="0"/>
              <a:t>discutere</a:t>
            </a:r>
            <a:endParaRPr lang="en-US" sz="2200" dirty="0"/>
          </a:p>
        </p:txBody>
      </p:sp>
      <p:pic>
        <p:nvPicPr>
          <p:cNvPr id="621578" name="Picture 8" descr="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5579"/>
            <a:ext cx="1295400" cy="13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9" name="Rectangle 11"/>
          <p:cNvSpPr>
            <a:spLocks noChangeArrowheads="1"/>
          </p:cNvSpPr>
          <p:nvPr/>
        </p:nvSpPr>
        <p:spPr bwMode="auto">
          <a:xfrm>
            <a:off x="685800" y="2743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Giugno</a:t>
            </a:r>
            <a:r>
              <a:rPr lang="en-US" sz="2400" dirty="0" smtClean="0">
                <a:solidFill>
                  <a:srgbClr val="008000"/>
                </a:solidFill>
              </a:rPr>
              <a:t> 2012</a:t>
            </a:r>
            <a:endParaRPr lang="en-US" sz="2400" dirty="0">
              <a:solidFill>
                <a:srgbClr val="009900"/>
              </a:solidFill>
            </a:endParaRPr>
          </a:p>
          <a:p>
            <a:pPr marL="342900" indent="-342900" algn="ctr">
              <a:spcBef>
                <a:spcPct val="20000"/>
              </a:spcBef>
              <a:buFontTx/>
              <a:buNone/>
            </a:pP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First preproduction run?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FBK? Micron?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Design </a:t>
            </a:r>
            <a:r>
              <a:rPr lang="en-US" dirty="0" err="1" smtClean="0">
                <a:solidFill>
                  <a:srgbClr val="000090"/>
                </a:solidFill>
              </a:rPr>
              <a:t>maschere</a:t>
            </a:r>
            <a:r>
              <a:rPr lang="en-US" dirty="0" smtClean="0">
                <a:solidFill>
                  <a:srgbClr val="000090"/>
                </a:solidFill>
              </a:rPr>
              <a:t> per 6 </a:t>
            </a:r>
            <a:r>
              <a:rPr lang="en-US" dirty="0" err="1" smtClean="0">
                <a:solidFill>
                  <a:srgbClr val="000090"/>
                </a:solidFill>
              </a:rPr>
              <a:t>pollici</a:t>
            </a:r>
            <a:r>
              <a:rPr lang="en-US" dirty="0">
                <a:solidFill>
                  <a:srgbClr val="000090"/>
                </a:solidFill>
              </a:rPr>
              <a:t>?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quali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sensori</a:t>
            </a:r>
            <a:r>
              <a:rPr lang="en-US" dirty="0" smtClean="0">
                <a:solidFill>
                  <a:srgbClr val="000090"/>
                </a:solidFill>
              </a:rPr>
              <a:t>? </a:t>
            </a:r>
            <a:r>
              <a:rPr lang="en-US" dirty="0" err="1" smtClean="0">
                <a:solidFill>
                  <a:srgbClr val="000090"/>
                </a:solidFill>
              </a:rPr>
              <a:t>Maggior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spessore</a:t>
            </a:r>
            <a:r>
              <a:rPr lang="en-US" dirty="0" smtClean="0">
                <a:solidFill>
                  <a:srgbClr val="000090"/>
                </a:solidFill>
              </a:rPr>
              <a:t> Al per </a:t>
            </a:r>
            <a:r>
              <a:rPr lang="en-US" dirty="0" err="1" smtClean="0">
                <a:solidFill>
                  <a:srgbClr val="000090"/>
                </a:solidFill>
              </a:rPr>
              <a:t>ridurre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Rs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Striplets</a:t>
            </a:r>
            <a:r>
              <a:rPr lang="en-US" dirty="0" smtClean="0">
                <a:solidFill>
                  <a:srgbClr val="000090"/>
                </a:solidFill>
              </a:rPr>
              <a:t> sensor di </a:t>
            </a:r>
            <a:r>
              <a:rPr lang="en-US" dirty="0" err="1" smtClean="0">
                <a:solidFill>
                  <a:srgbClr val="000090"/>
                </a:solidFill>
              </a:rPr>
              <a:t>dimensioni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finali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dirty="0" err="1" smtClean="0">
                <a:solidFill>
                  <a:srgbClr val="000090"/>
                </a:solidFill>
              </a:rPr>
              <a:t>su</a:t>
            </a:r>
            <a:r>
              <a:rPr lang="en-US" dirty="0" smtClean="0">
                <a:solidFill>
                  <a:srgbClr val="000090"/>
                </a:solidFill>
              </a:rPr>
              <a:t> 200 um) 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Gara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nel</a:t>
            </a:r>
            <a:r>
              <a:rPr lang="en-US" dirty="0" smtClean="0">
                <a:solidFill>
                  <a:srgbClr val="000090"/>
                </a:solidFill>
              </a:rPr>
              <a:t> 2014?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C35-42BA-964D-A455-2DAF41F40874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</p:spTree>
    <p:extLst>
      <p:ext uri="{BB962C8B-B14F-4D97-AF65-F5344CB8AC3E}">
        <p14:creationId xmlns:p14="http://schemas.microsoft.com/office/powerpoint/2010/main" val="218653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838200"/>
          </a:xfrm>
        </p:spPr>
        <p:txBody>
          <a:bodyPr/>
          <a:lstStyle/>
          <a:p>
            <a:r>
              <a:rPr lang="en-US" sz="2800" dirty="0" smtClean="0"/>
              <a:t>Front-end chip for strip/</a:t>
            </a:r>
            <a:r>
              <a:rPr lang="en-US" sz="2800" dirty="0" err="1" smtClean="0"/>
              <a:t>striplets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C35-42BA-964D-A455-2DAF41F40874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91400" y="914400"/>
            <a:ext cx="1143000" cy="307777"/>
          </a:xfrm>
          <a:prstGeom prst="rect">
            <a:avLst/>
          </a:prstGeom>
          <a:solidFill>
            <a:srgbClr val="FFFF66"/>
          </a:solidFill>
          <a:ln w="15875">
            <a:solidFill>
              <a:srgbClr val="FF0000"/>
            </a:solidFill>
            <a:miter lim="800000"/>
            <a:headEnd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  <a:latin typeface="Arial" charset="0"/>
              </a:rPr>
              <a:t>Initial plan</a:t>
            </a:r>
            <a:endParaRPr lang="en-GB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27"/>
          <p:cNvSpPr txBox="1">
            <a:spLocks/>
          </p:cNvSpPr>
          <p:nvPr/>
        </p:nvSpPr>
        <p:spPr bwMode="auto">
          <a:xfrm>
            <a:off x="609600" y="1295400"/>
            <a:ext cx="8305800" cy="1676400"/>
          </a:xfrm>
          <a:prstGeom prst="rect">
            <a:avLst/>
          </a:prstGeom>
          <a:solidFill>
            <a:srgbClr val="CCCCFF"/>
          </a:solidFill>
          <a:ln>
            <a:solidFill>
              <a:srgbClr val="FF0000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Milestones for chip development:</a:t>
            </a:r>
          </a:p>
          <a:p>
            <a:pPr marL="147638" indent="-273050"/>
            <a:r>
              <a:rPr lang="en-US" sz="1800" dirty="0" smtClean="0"/>
              <a:t>2012: first test structures 2x64 (fast &amp; slow) channels, auxiliary blocks</a:t>
            </a:r>
          </a:p>
          <a:p>
            <a:pPr marL="147638" indent="-273050"/>
            <a:r>
              <a:rPr lang="en-US" sz="1800" dirty="0" smtClean="0">
                <a:solidFill>
                  <a:srgbClr val="FF0000"/>
                </a:solidFill>
              </a:rPr>
              <a:t>2013: first fully operational prototype chips 2x128 channels</a:t>
            </a:r>
          </a:p>
          <a:p>
            <a:pPr marL="547688" lvl="1" indent="-273050"/>
            <a:r>
              <a:rPr lang="en-US" sz="1400" dirty="0" err="1" smtClean="0">
                <a:solidFill>
                  <a:srgbClr val="FF0000"/>
                </a:solidFill>
              </a:rPr>
              <a:t>Che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richiesta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finanziaria</a:t>
            </a:r>
            <a:r>
              <a:rPr lang="en-US" sz="1400" dirty="0" smtClean="0">
                <a:solidFill>
                  <a:srgbClr val="FF0000"/>
                </a:solidFill>
              </a:rPr>
              <a:t> sui chip FE (primo </a:t>
            </a:r>
            <a:r>
              <a:rPr lang="en-US" sz="1400" dirty="0" err="1" smtClean="0">
                <a:solidFill>
                  <a:srgbClr val="FF0000"/>
                </a:solidFill>
              </a:rPr>
              <a:t>prototipo</a:t>
            </a:r>
            <a:r>
              <a:rPr lang="en-US" sz="1400" dirty="0" smtClean="0">
                <a:solidFill>
                  <a:srgbClr val="FF0000"/>
                </a:solidFill>
              </a:rPr>
              <a:t> lento e full scale </a:t>
            </a:r>
            <a:r>
              <a:rPr lang="en-US" sz="1400" dirty="0" err="1" smtClean="0">
                <a:solidFill>
                  <a:srgbClr val="FF0000"/>
                </a:solidFill>
              </a:rPr>
              <a:t>veloce</a:t>
            </a:r>
            <a:r>
              <a:rPr lang="en-US" sz="1400" dirty="0" smtClean="0">
                <a:solidFill>
                  <a:srgbClr val="FF0000"/>
                </a:solidFill>
              </a:rPr>
              <a:t>? </a:t>
            </a:r>
          </a:p>
          <a:p>
            <a:pPr marL="147638" indent="-273050"/>
            <a:r>
              <a:rPr lang="en-US" sz="1800" dirty="0" smtClean="0"/>
              <a:t>2104: production run </a:t>
            </a:r>
          </a:p>
        </p:txBody>
      </p:sp>
    </p:spTree>
    <p:extLst>
      <p:ext uri="{BB962C8B-B14F-4D97-AF65-F5344CB8AC3E}">
        <p14:creationId xmlns:p14="http://schemas.microsoft.com/office/powerpoint/2010/main" val="352644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C35-42BA-964D-A455-2DAF41F40874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488" b="33582"/>
          <a:stretch/>
        </p:blipFill>
        <p:spPr>
          <a:xfrm>
            <a:off x="762000" y="152400"/>
            <a:ext cx="7620000" cy="3541295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228600" y="3886200"/>
            <a:ext cx="8763000" cy="2438400"/>
          </a:xfrm>
          <a:prstGeom prst="rect">
            <a:avLst/>
          </a:prstGeom>
          <a:solidFill>
            <a:srgbClr val="FFFD39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HDI: FE chips, passive comp. and other rad hard IC:</a:t>
            </a:r>
          </a:p>
          <a:p>
            <a:pPr marL="742950" lvl="2" indent="-342900">
              <a:buFont typeface="+mj-lt"/>
              <a:buAutoNum type="arabicPeriod"/>
            </a:pPr>
            <a:r>
              <a:rPr lang="it-IT" sz="1600" dirty="0" smtClean="0"/>
              <a:t>Data encoder: </a:t>
            </a:r>
            <a:r>
              <a:rPr lang="it-IT" sz="1600" dirty="0" err="1" smtClean="0"/>
              <a:t>needed</a:t>
            </a:r>
            <a:r>
              <a:rPr lang="it-IT" sz="1600" dirty="0" smtClean="0"/>
              <a:t> to </a:t>
            </a:r>
            <a:r>
              <a:rPr lang="it-IT" sz="1600" dirty="0" err="1" smtClean="0"/>
              <a:t>organize</a:t>
            </a:r>
            <a:r>
              <a:rPr lang="it-IT" sz="1600" dirty="0" smtClean="0"/>
              <a:t>/multiplex data from FE chips to </a:t>
            </a:r>
            <a:r>
              <a:rPr lang="it-IT" sz="1600" dirty="0" err="1" smtClean="0"/>
              <a:t>serialize</a:t>
            </a:r>
            <a:r>
              <a:rPr lang="it-IT" sz="1600" dirty="0"/>
              <a:t> </a:t>
            </a:r>
            <a:r>
              <a:rPr lang="it-IT" sz="1600" dirty="0" smtClean="0"/>
              <a:t>          6 chips with &gt;=4 output </a:t>
            </a:r>
            <a:r>
              <a:rPr lang="it-IT" sz="1600" dirty="0" err="1" smtClean="0"/>
              <a:t>lines</a:t>
            </a:r>
            <a:r>
              <a:rPr lang="it-IT" sz="1600" dirty="0" smtClean="0"/>
              <a:t> </a:t>
            </a:r>
            <a:r>
              <a:rPr lang="it-IT" sz="1600" dirty="0" err="1" smtClean="0"/>
              <a:t>need</a:t>
            </a:r>
            <a:r>
              <a:rPr lang="it-IT" sz="1600" dirty="0" smtClean="0"/>
              <a:t> to match </a:t>
            </a:r>
            <a:r>
              <a:rPr lang="it-IT" sz="1600" dirty="0" err="1" smtClean="0"/>
              <a:t>serializer</a:t>
            </a:r>
            <a:r>
              <a:rPr lang="it-IT" sz="1600" dirty="0" smtClean="0"/>
              <a:t> input (16:1). </a:t>
            </a:r>
            <a:r>
              <a:rPr lang="it-IT" sz="1600" dirty="0" err="1" smtClean="0"/>
              <a:t>Implement</a:t>
            </a:r>
            <a:r>
              <a:rPr lang="it-IT" sz="1600" dirty="0" smtClean="0"/>
              <a:t> on FPGA by 2012 </a:t>
            </a:r>
            <a:r>
              <a:rPr lang="it-IT" sz="1600" dirty="0" err="1" smtClean="0"/>
              <a:t>then</a:t>
            </a:r>
            <a:r>
              <a:rPr lang="it-IT" sz="1600" dirty="0" smtClean="0"/>
              <a:t> start </a:t>
            </a:r>
            <a:r>
              <a:rPr lang="it-IT" sz="1600" dirty="0" err="1" smtClean="0"/>
              <a:t>prototiping</a:t>
            </a:r>
            <a:r>
              <a:rPr lang="it-IT" sz="1600" dirty="0" smtClean="0"/>
              <a:t>  on chips in  2012.  </a:t>
            </a:r>
            <a:endParaRPr lang="en-US" sz="1600" dirty="0" smtClean="0"/>
          </a:p>
          <a:p>
            <a:pPr marL="742950" lvl="2" indent="-342900">
              <a:buFont typeface="+mj-lt"/>
              <a:buAutoNum type="arabicPeriod"/>
            </a:pPr>
            <a:r>
              <a:rPr lang="it-IT" sz="1600" dirty="0" err="1" smtClean="0"/>
              <a:t>Serializer</a:t>
            </a:r>
            <a:r>
              <a:rPr lang="it-IT" sz="1600" dirty="0" smtClean="0"/>
              <a:t> (2-5 </a:t>
            </a:r>
            <a:r>
              <a:rPr lang="it-IT" sz="1600" dirty="0" err="1" smtClean="0"/>
              <a:t>Gbs</a:t>
            </a:r>
            <a:r>
              <a:rPr lang="it-IT" sz="1600" dirty="0" smtClean="0"/>
              <a:t> </a:t>
            </a:r>
            <a:r>
              <a:rPr lang="it-IT" sz="1600" dirty="0" err="1" smtClean="0"/>
              <a:t>needed</a:t>
            </a:r>
            <a:r>
              <a:rPr lang="it-IT" sz="1600" dirty="0" smtClean="0"/>
              <a:t>).  LOC1 </a:t>
            </a:r>
            <a:r>
              <a:rPr lang="it-IT" sz="1600" dirty="0" err="1" smtClean="0"/>
              <a:t>tested</a:t>
            </a:r>
            <a:r>
              <a:rPr lang="it-IT" sz="1600" dirty="0" smtClean="0"/>
              <a:t> and </a:t>
            </a:r>
            <a:r>
              <a:rPr lang="it-IT" sz="1600" dirty="0" err="1" smtClean="0"/>
              <a:t>could</a:t>
            </a:r>
            <a:r>
              <a:rPr lang="it-IT" sz="1600" dirty="0" smtClean="0"/>
              <a:t> be ok. New </a:t>
            </a:r>
            <a:r>
              <a:rPr lang="it-IT" sz="1600" dirty="0" err="1" smtClean="0"/>
              <a:t>version</a:t>
            </a:r>
            <a:r>
              <a:rPr lang="it-IT" sz="1600" dirty="0" smtClean="0"/>
              <a:t> with </a:t>
            </a:r>
            <a:r>
              <a:rPr lang="it-IT" sz="1600" dirty="0" err="1" smtClean="0"/>
              <a:t>low</a:t>
            </a:r>
            <a:r>
              <a:rPr lang="it-IT" sz="1600" dirty="0" smtClean="0"/>
              <a:t> </a:t>
            </a:r>
            <a:r>
              <a:rPr lang="it-IT" sz="1600" dirty="0" err="1" smtClean="0"/>
              <a:t>power</a:t>
            </a:r>
            <a:r>
              <a:rPr lang="it-IT" sz="1600" dirty="0" smtClean="0"/>
              <a:t> @ 2.5 </a:t>
            </a:r>
            <a:r>
              <a:rPr lang="it-IT" sz="1600" dirty="0" err="1" smtClean="0"/>
              <a:t>Gbs</a:t>
            </a:r>
            <a:r>
              <a:rPr lang="it-IT" sz="1600" dirty="0" smtClean="0"/>
              <a:t> </a:t>
            </a:r>
            <a:r>
              <a:rPr lang="it-IT" sz="1600" dirty="0" err="1" smtClean="0"/>
              <a:t>might</a:t>
            </a:r>
            <a:r>
              <a:rPr lang="it-IT" sz="1600" dirty="0" smtClean="0"/>
              <a:t> be </a:t>
            </a:r>
            <a:r>
              <a:rPr lang="it-IT" sz="1600" dirty="0" err="1" smtClean="0"/>
              <a:t>interested</a:t>
            </a:r>
            <a:r>
              <a:rPr lang="it-IT" sz="1600" dirty="0" smtClean="0"/>
              <a:t>.</a:t>
            </a:r>
            <a:endParaRPr lang="en-US" sz="1600" dirty="0" smtClean="0"/>
          </a:p>
          <a:p>
            <a:r>
              <a:rPr lang="it-IT" sz="1800" dirty="0" err="1" smtClean="0"/>
              <a:t>Tails</a:t>
            </a:r>
            <a:r>
              <a:rPr lang="it-IT" sz="1800" dirty="0" smtClean="0"/>
              <a:t>: some small and </a:t>
            </a:r>
            <a:r>
              <a:rPr lang="it-IT" sz="1800" dirty="0" err="1" smtClean="0"/>
              <a:t>flexible</a:t>
            </a:r>
            <a:r>
              <a:rPr lang="it-IT" sz="1800" dirty="0" smtClean="0"/>
              <a:t> </a:t>
            </a:r>
            <a:r>
              <a:rPr lang="it-IT" sz="1800" dirty="0" err="1" smtClean="0"/>
              <a:t>copper</a:t>
            </a:r>
            <a:r>
              <a:rPr lang="it-IT" sz="1800" dirty="0" smtClean="0"/>
              <a:t> </a:t>
            </a:r>
            <a:r>
              <a:rPr lang="it-IT" sz="1800" dirty="0" err="1" smtClean="0"/>
              <a:t>cables</a:t>
            </a:r>
            <a:r>
              <a:rPr lang="it-IT" sz="1800" dirty="0" smtClean="0"/>
              <a:t> </a:t>
            </a:r>
            <a:r>
              <a:rPr lang="it-IT" sz="1800" dirty="0" err="1" smtClean="0"/>
              <a:t>selected</a:t>
            </a:r>
            <a:r>
              <a:rPr lang="it-IT" sz="1800" dirty="0" smtClean="0"/>
              <a:t> and </a:t>
            </a:r>
            <a:r>
              <a:rPr lang="it-IT" sz="1800" dirty="0" err="1" smtClean="0"/>
              <a:t>tested</a:t>
            </a:r>
            <a:r>
              <a:rPr lang="it-IT" sz="1800" dirty="0" smtClean="0"/>
              <a:t> with LOC1.</a:t>
            </a:r>
            <a:endParaRPr lang="en-US" sz="1800" dirty="0" smtClean="0"/>
          </a:p>
          <a:p>
            <a:r>
              <a:rPr lang="it-IT" sz="1800" dirty="0" err="1" smtClean="0"/>
              <a:t>Transition</a:t>
            </a:r>
            <a:r>
              <a:rPr lang="it-IT" sz="1800" dirty="0" smtClean="0"/>
              <a:t> card accomodate </a:t>
            </a:r>
            <a:r>
              <a:rPr lang="it-IT" sz="1800" dirty="0" err="1" smtClean="0"/>
              <a:t>receiver</a:t>
            </a:r>
            <a:r>
              <a:rPr lang="it-IT" sz="1800" dirty="0" smtClean="0"/>
              <a:t> and </a:t>
            </a:r>
            <a:r>
              <a:rPr lang="it-IT" sz="1800" dirty="0" err="1" smtClean="0"/>
              <a:t>electr</a:t>
            </a:r>
            <a:r>
              <a:rPr lang="it-IT" sz="1800" dirty="0" smtClean="0"/>
              <a:t>. to </a:t>
            </a:r>
            <a:r>
              <a:rPr lang="it-IT" sz="1800" dirty="0" err="1" smtClean="0"/>
              <a:t>optical</a:t>
            </a:r>
            <a:r>
              <a:rPr lang="it-IT" sz="1800" dirty="0" smtClean="0"/>
              <a:t> </a:t>
            </a:r>
            <a:r>
              <a:rPr lang="it-IT" sz="1800" dirty="0" err="1" smtClean="0"/>
              <a:t>transition</a:t>
            </a:r>
            <a:r>
              <a:rPr lang="it-IT" sz="1800" dirty="0" smtClean="0"/>
              <a:t>. Some commercial </a:t>
            </a:r>
            <a:r>
              <a:rPr lang="it-IT" sz="1800" dirty="0" err="1" smtClean="0"/>
              <a:t>components</a:t>
            </a:r>
            <a:r>
              <a:rPr lang="it-IT" sz="1800" dirty="0" smtClean="0"/>
              <a:t> </a:t>
            </a:r>
            <a:r>
              <a:rPr lang="it-IT" sz="1800" dirty="0" err="1" smtClean="0"/>
              <a:t>selected</a:t>
            </a:r>
            <a:r>
              <a:rPr lang="it-IT" sz="1800" dirty="0" smtClean="0"/>
              <a:t> (to be </a:t>
            </a:r>
            <a:r>
              <a:rPr lang="it-IT" sz="1800" dirty="0" err="1" smtClean="0"/>
              <a:t>tested</a:t>
            </a:r>
            <a:r>
              <a:rPr lang="it-IT" sz="1800" dirty="0" smtClean="0"/>
              <a:t> for </a:t>
            </a:r>
            <a:r>
              <a:rPr lang="it-IT" sz="1800" dirty="0" err="1" smtClean="0"/>
              <a:t>rad</a:t>
            </a:r>
            <a:r>
              <a:rPr lang="it-IT" sz="1800" dirty="0" smtClean="0"/>
              <a:t>. soft </a:t>
            </a:r>
            <a:r>
              <a:rPr lang="it-IT" sz="1800" dirty="0" err="1" smtClean="0"/>
              <a:t>env</a:t>
            </a:r>
            <a:r>
              <a:rPr lang="it-IT" sz="1800" dirty="0" smtClean="0"/>
              <a:t>.) </a:t>
            </a:r>
            <a:endParaRPr lang="en-US" sz="18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" y="911423"/>
            <a:ext cx="1524000" cy="307777"/>
          </a:xfrm>
          <a:prstGeom prst="rect">
            <a:avLst/>
          </a:prstGeom>
          <a:solidFill>
            <a:srgbClr val="FFFF66"/>
          </a:solidFill>
          <a:ln w="15875">
            <a:solidFill>
              <a:srgbClr val="FF0000"/>
            </a:solidFill>
            <a:miter lim="800000"/>
            <a:headEnd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400" b="1" dirty="0" smtClean="0">
                <a:solidFill>
                  <a:srgbClr val="FF0000"/>
                </a:solidFill>
                <a:latin typeface="Arial" charset="0"/>
              </a:rPr>
              <a:t>esign </a:t>
            </a:r>
            <a:r>
              <a:rPr lang="en-GB" sz="1400" b="1" dirty="0" err="1" smtClean="0">
                <a:solidFill>
                  <a:srgbClr val="FF0000"/>
                </a:solidFill>
                <a:latin typeface="Arial" charset="0"/>
              </a:rPr>
              <a:t>ongoing</a:t>
            </a:r>
            <a:endParaRPr lang="en-GB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924800" y="73223"/>
            <a:ext cx="1104900" cy="307777"/>
          </a:xfrm>
          <a:prstGeom prst="rect">
            <a:avLst/>
          </a:prstGeom>
          <a:solidFill>
            <a:srgbClr val="FFFF66"/>
          </a:solidFill>
          <a:ln w="15875">
            <a:solidFill>
              <a:srgbClr val="FF0000"/>
            </a:solidFill>
            <a:miter lim="800000"/>
            <a:headEnd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  <a:latin typeface="Arial" charset="0"/>
              </a:rPr>
              <a:t>M. </a:t>
            </a:r>
            <a:r>
              <a:rPr lang="en-GB" sz="1400" b="1" dirty="0" err="1" smtClean="0">
                <a:solidFill>
                  <a:srgbClr val="FF0000"/>
                </a:solidFill>
                <a:latin typeface="Arial" charset="0"/>
              </a:rPr>
              <a:t>Citterio</a:t>
            </a:r>
            <a:endParaRPr lang="en-GB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20000" y="3276600"/>
            <a:ext cx="1524000" cy="923330"/>
          </a:xfrm>
          <a:prstGeom prst="rect">
            <a:avLst/>
          </a:prstGeom>
          <a:solidFill>
            <a:srgbClr val="FFCCFF"/>
          </a:solidFill>
          <a:ln w="15875">
            <a:solidFill>
              <a:srgbClr val="FF0000"/>
            </a:solidFill>
            <a:miter lim="800000"/>
            <a:headEnd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b="1" dirty="0" err="1" smtClean="0">
                <a:solidFill>
                  <a:srgbClr val="FF0000"/>
                </a:solidFill>
                <a:latin typeface="Arial" charset="0"/>
              </a:rPr>
              <a:t>Capire</a:t>
            </a: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 la </a:t>
            </a:r>
            <a:r>
              <a:rPr lang="en-GB" sz="1800" b="1" dirty="0" err="1" smtClean="0">
                <a:solidFill>
                  <a:srgbClr val="FF0000"/>
                </a:solidFill>
                <a:latin typeface="Arial" charset="0"/>
              </a:rPr>
              <a:t>nuova</a:t>
            </a: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Arial" charset="0"/>
              </a:rPr>
              <a:t>strategia</a:t>
            </a: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GB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7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 –Preventivi 2012,  June 20 - 2011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C35-42BA-964D-A455-2DAF41F40874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VT_DAQ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9067800" cy="680085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229600" y="0"/>
            <a:ext cx="838200" cy="307777"/>
          </a:xfrm>
          <a:prstGeom prst="rect">
            <a:avLst/>
          </a:prstGeom>
          <a:solidFill>
            <a:srgbClr val="FFFF66"/>
          </a:solidFill>
          <a:ln w="15875">
            <a:solidFill>
              <a:srgbClr val="FF0000"/>
            </a:solidFill>
            <a:miter lim="800000"/>
            <a:headEnd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  <a:latin typeface="Arial" charset="0"/>
              </a:rPr>
              <a:t>M. Villa</a:t>
            </a:r>
            <a:endParaRPr lang="en-GB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91400" y="1066800"/>
            <a:ext cx="1905000" cy="646331"/>
          </a:xfrm>
          <a:prstGeom prst="rect">
            <a:avLst/>
          </a:prstGeom>
          <a:solidFill>
            <a:srgbClr val="FFCCFF"/>
          </a:solidFill>
          <a:ln w="15875">
            <a:solidFill>
              <a:srgbClr val="FF0000"/>
            </a:solidFill>
            <a:miter lim="800000"/>
            <a:headEnd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b="1" dirty="0" err="1" smtClean="0">
                <a:solidFill>
                  <a:srgbClr val="FF0000"/>
                </a:solidFill>
                <a:latin typeface="Arial" charset="0"/>
              </a:rPr>
              <a:t>Capire</a:t>
            </a: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Arial" charset="0"/>
              </a:rPr>
              <a:t>nuove</a:t>
            </a: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Arial" charset="0"/>
              </a:rPr>
              <a:t>esigenze</a:t>
            </a: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GB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5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4008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5B97-6930-204D-90A7-231825155778}" type="slidenum">
              <a:rPr lang="en-US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762000"/>
          </a:xfrm>
        </p:spPr>
        <p:txBody>
          <a:bodyPr/>
          <a:lstStyle/>
          <a:p>
            <a:r>
              <a:rPr lang="en-US" sz="3200" dirty="0" smtClean="0"/>
              <a:t>R&amp;D on pixel for Layer0 upgrade (I)</a:t>
            </a:r>
            <a:endParaRPr lang="en-US" sz="3200" dirty="0"/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198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Pixel </a:t>
            </a:r>
            <a:r>
              <a:rPr lang="en-US" sz="2000" dirty="0" err="1" smtClean="0">
                <a:solidFill>
                  <a:srgbClr val="FF0000"/>
                </a:solidFill>
              </a:rPr>
              <a:t>ibridi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Superpix1 </a:t>
            </a:r>
            <a:r>
              <a:rPr lang="en-US" sz="1800" dirty="0" err="1" smtClean="0">
                <a:solidFill>
                  <a:srgbClr val="FF0000"/>
                </a:solidFill>
              </a:rPr>
              <a:t>andra</a:t>
            </a:r>
            <a:r>
              <a:rPr lang="en-US" sz="1800" dirty="0" smtClean="0">
                <a:solidFill>
                  <a:srgbClr val="FF0000"/>
                </a:solidFill>
              </a:rPr>
              <a:t>’ in </a:t>
            </a:r>
            <a:r>
              <a:rPr lang="en-US" sz="1800" dirty="0" err="1" smtClean="0">
                <a:solidFill>
                  <a:srgbClr val="FF0000"/>
                </a:solidFill>
              </a:rPr>
              <a:t>produzione</a:t>
            </a:r>
            <a:r>
              <a:rPr lang="en-US" sz="1800" dirty="0" smtClean="0">
                <a:solidFill>
                  <a:srgbClr val="FF0000"/>
                </a:solidFill>
              </a:rPr>
              <a:t> a fine 2012 con tempi di </a:t>
            </a:r>
            <a:r>
              <a:rPr lang="en-US" sz="1800" dirty="0" err="1" smtClean="0">
                <a:solidFill>
                  <a:srgbClr val="FF0000"/>
                </a:solidFill>
              </a:rPr>
              <a:t>ritorno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incerti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90"/>
                </a:solidFill>
              </a:rPr>
              <a:t>Produzione</a:t>
            </a:r>
            <a:r>
              <a:rPr lang="en-US" sz="1800" dirty="0" smtClean="0">
                <a:solidFill>
                  <a:srgbClr val="000090"/>
                </a:solidFill>
              </a:rPr>
              <a:t> di batch pixel p+/n standard in </a:t>
            </a:r>
            <a:r>
              <a:rPr lang="en-US" sz="1800" dirty="0" err="1" smtClean="0">
                <a:solidFill>
                  <a:srgbClr val="000090"/>
                </a:solidFill>
              </a:rPr>
              <a:t>corso</a:t>
            </a:r>
            <a:r>
              <a:rPr lang="en-US" sz="1800" dirty="0" smtClean="0">
                <a:solidFill>
                  <a:srgbClr val="000090"/>
                </a:solidFill>
              </a:rPr>
              <a:t>, Batch con active edge a FBK solo </a:t>
            </a:r>
            <a:r>
              <a:rPr lang="en-US" sz="1800" dirty="0" err="1" smtClean="0">
                <a:solidFill>
                  <a:srgbClr val="000090"/>
                </a:solidFill>
              </a:rPr>
              <a:t>dopo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riapertura</a:t>
            </a:r>
            <a:r>
              <a:rPr lang="en-US" sz="1800" dirty="0" smtClean="0">
                <a:solidFill>
                  <a:srgbClr val="000090"/>
                </a:solidFill>
              </a:rPr>
              <a:t> FBK in 2013 (tempi </a:t>
            </a:r>
            <a:r>
              <a:rPr lang="en-US" sz="1800" dirty="0" err="1" smtClean="0">
                <a:solidFill>
                  <a:srgbClr val="000090"/>
                </a:solidFill>
              </a:rPr>
              <a:t>incerti</a:t>
            </a:r>
            <a:r>
              <a:rPr lang="en-US" sz="1800" dirty="0" smtClean="0">
                <a:solidFill>
                  <a:srgbClr val="000090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90"/>
                </a:solidFill>
              </a:rPr>
              <a:t>Interconnessione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verticale</a:t>
            </a:r>
            <a:r>
              <a:rPr lang="en-US" sz="1800" dirty="0" smtClean="0">
                <a:solidFill>
                  <a:srgbClr val="000090"/>
                </a:solidFill>
              </a:rPr>
              <a:t> con </a:t>
            </a:r>
            <a:r>
              <a:rPr lang="en-US" sz="1800" dirty="0" err="1" smtClean="0">
                <a:solidFill>
                  <a:srgbClr val="000090"/>
                </a:solidFill>
              </a:rPr>
              <a:t>Tmicro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su</a:t>
            </a:r>
            <a:r>
              <a:rPr lang="en-US" sz="1800" dirty="0" smtClean="0">
                <a:solidFill>
                  <a:srgbClr val="000090"/>
                </a:solidFill>
              </a:rPr>
              <a:t> VIPIX (Superpix0 + </a:t>
            </a:r>
            <a:r>
              <a:rPr lang="en-US" sz="1800" dirty="0" err="1" smtClean="0">
                <a:solidFill>
                  <a:srgbClr val="000090"/>
                </a:solidFill>
              </a:rPr>
              <a:t>sensori</a:t>
            </a:r>
            <a:r>
              <a:rPr lang="en-US" sz="1800" dirty="0" smtClean="0">
                <a:solidFill>
                  <a:srgbClr val="000090"/>
                </a:solidFill>
              </a:rPr>
              <a:t> n+/n)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90"/>
                </a:solidFill>
              </a:rPr>
              <a:t>Su </a:t>
            </a:r>
            <a:r>
              <a:rPr lang="en-US" sz="1800" dirty="0" err="1" smtClean="0">
                <a:solidFill>
                  <a:srgbClr val="000090"/>
                </a:solidFill>
              </a:rPr>
              <a:t>questo</a:t>
            </a:r>
            <a:r>
              <a:rPr lang="en-US" sz="1800" dirty="0" smtClean="0">
                <a:solidFill>
                  <a:srgbClr val="000090"/>
                </a:solidFill>
              </a:rPr>
              <a:t> R&amp;D I tempi </a:t>
            </a:r>
            <a:r>
              <a:rPr lang="en-US" sz="1800" dirty="0" err="1" smtClean="0">
                <a:solidFill>
                  <a:srgbClr val="000090"/>
                </a:solidFill>
              </a:rPr>
              <a:t>sono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abbastanza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lunghi</a:t>
            </a:r>
            <a:r>
              <a:rPr lang="en-US" sz="1800" dirty="0" smtClean="0">
                <a:solidFill>
                  <a:srgbClr val="00009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9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3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MAPS: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3D MAPS </a:t>
            </a:r>
            <a:r>
              <a:rPr lang="en-US" sz="1800" dirty="0" smtClean="0">
                <a:solidFill>
                  <a:srgbClr val="000090"/>
                </a:solidFill>
              </a:rPr>
              <a:t>tempi </a:t>
            </a:r>
            <a:r>
              <a:rPr lang="en-US" sz="1800" dirty="0" err="1" smtClean="0">
                <a:solidFill>
                  <a:srgbClr val="000090"/>
                </a:solidFill>
              </a:rPr>
              <a:t>troppo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lenti</a:t>
            </a:r>
            <a:r>
              <a:rPr lang="en-US" sz="1800" dirty="0" smtClean="0">
                <a:solidFill>
                  <a:srgbClr val="000090"/>
                </a:solidFill>
              </a:rPr>
              <a:t> per </a:t>
            </a:r>
            <a:r>
              <a:rPr lang="en-US" sz="1800" dirty="0" err="1" smtClean="0">
                <a:solidFill>
                  <a:srgbClr val="000090"/>
                </a:solidFill>
              </a:rPr>
              <a:t>SuperB</a:t>
            </a:r>
            <a:endParaRPr lang="en-US" sz="1800" dirty="0" smtClean="0">
              <a:solidFill>
                <a:srgbClr val="00009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INMAPS: </a:t>
            </a:r>
            <a:r>
              <a:rPr lang="en-US" sz="1800" dirty="0" smtClean="0">
                <a:solidFill>
                  <a:srgbClr val="000090"/>
                </a:solidFill>
              </a:rPr>
              <a:t>molto </a:t>
            </a:r>
            <a:r>
              <a:rPr lang="en-US" sz="1800" dirty="0" err="1" smtClean="0">
                <a:solidFill>
                  <a:srgbClr val="000090"/>
                </a:solidFill>
              </a:rPr>
              <a:t>promettente</a:t>
            </a:r>
            <a:r>
              <a:rPr lang="en-US" sz="1800" dirty="0" smtClean="0">
                <a:solidFill>
                  <a:srgbClr val="000090"/>
                </a:solidFill>
              </a:rPr>
              <a:t> e con tempi </a:t>
            </a:r>
            <a:r>
              <a:rPr lang="en-US" sz="1800" dirty="0" err="1" smtClean="0">
                <a:solidFill>
                  <a:srgbClr val="000090"/>
                </a:solidFill>
              </a:rPr>
              <a:t>ragionevoli</a:t>
            </a:r>
            <a:r>
              <a:rPr lang="en-US" sz="1800" dirty="0" smtClean="0">
                <a:solidFill>
                  <a:srgbClr val="000090"/>
                </a:solidFill>
              </a:rPr>
              <a:t> di </a:t>
            </a:r>
            <a:r>
              <a:rPr lang="en-US" sz="1800" dirty="0" err="1" smtClean="0">
                <a:solidFill>
                  <a:srgbClr val="000090"/>
                </a:solidFill>
              </a:rPr>
              <a:t>sviluppo</a:t>
            </a:r>
            <a:r>
              <a:rPr lang="en-US" sz="1800" dirty="0" smtClean="0">
                <a:solidFill>
                  <a:srgbClr val="000090"/>
                </a:solidFill>
              </a:rPr>
              <a:t>.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Test di </a:t>
            </a:r>
            <a:r>
              <a:rPr lang="en-US" sz="1600" dirty="0" err="1" smtClean="0">
                <a:solidFill>
                  <a:srgbClr val="000090"/>
                </a:solidFill>
              </a:rPr>
              <a:t>irraggiamento</a:t>
            </a:r>
            <a:r>
              <a:rPr lang="en-US" sz="1600" dirty="0" smtClean="0">
                <a:solidFill>
                  <a:srgbClr val="000090"/>
                </a:solidFill>
              </a:rPr>
              <a:t> e </a:t>
            </a:r>
            <a:r>
              <a:rPr lang="en-US" sz="1600" dirty="0" err="1" smtClean="0">
                <a:solidFill>
                  <a:srgbClr val="000090"/>
                </a:solidFill>
              </a:rPr>
              <a:t>testbeam</a:t>
            </a:r>
            <a:r>
              <a:rPr lang="en-US" sz="1600" dirty="0" smtClean="0">
                <a:solidFill>
                  <a:srgbClr val="000090"/>
                </a:solidFill>
              </a:rPr>
              <a:t> in </a:t>
            </a:r>
            <a:r>
              <a:rPr lang="en-US" sz="1600" dirty="0" err="1" smtClean="0">
                <a:solidFill>
                  <a:srgbClr val="000090"/>
                </a:solidFill>
              </a:rPr>
              <a:t>Novembre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primi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prototipi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err="1" smtClean="0">
                <a:solidFill>
                  <a:srgbClr val="000090"/>
                </a:solidFill>
              </a:rPr>
              <a:t>Nuova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sottomissione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nel</a:t>
            </a:r>
            <a:r>
              <a:rPr lang="en-US" sz="1600" dirty="0" smtClean="0">
                <a:solidFill>
                  <a:srgbClr val="000090"/>
                </a:solidFill>
              </a:rPr>
              <a:t> 2013 ?? </a:t>
            </a:r>
            <a:r>
              <a:rPr lang="en-US" sz="1600" dirty="0" err="1" smtClean="0">
                <a:solidFill>
                  <a:srgbClr val="000090"/>
                </a:solidFill>
              </a:rPr>
              <a:t>Capire</a:t>
            </a:r>
            <a:r>
              <a:rPr lang="en-US" sz="1600" dirty="0" smtClean="0">
                <a:solidFill>
                  <a:srgbClr val="000090"/>
                </a:solidFill>
              </a:rPr>
              <a:t> I </a:t>
            </a:r>
            <a:r>
              <a:rPr lang="en-US" sz="1600" dirty="0" err="1" smtClean="0">
                <a:solidFill>
                  <a:srgbClr val="000090"/>
                </a:solidFill>
              </a:rPr>
              <a:t>dettagli</a:t>
            </a:r>
            <a:r>
              <a:rPr lang="en-US" sz="1600" dirty="0" smtClean="0">
                <a:solidFill>
                  <a:srgbClr val="000090"/>
                </a:solidFill>
              </a:rPr>
              <a:t> e </a:t>
            </a:r>
            <a:r>
              <a:rPr lang="en-US" sz="1600" dirty="0" err="1" smtClean="0">
                <a:solidFill>
                  <a:srgbClr val="000090"/>
                </a:solidFill>
              </a:rPr>
              <a:t>soprattutto</a:t>
            </a:r>
            <a:r>
              <a:rPr lang="en-US" sz="1600" dirty="0" smtClean="0">
                <a:solidFill>
                  <a:srgbClr val="000090"/>
                </a:solidFill>
              </a:rPr>
              <a:t> se e’ </a:t>
            </a:r>
            <a:r>
              <a:rPr lang="en-US" sz="1600" dirty="0" err="1" smtClean="0">
                <a:solidFill>
                  <a:srgbClr val="000090"/>
                </a:solidFill>
              </a:rPr>
              <a:t>compatibile</a:t>
            </a:r>
            <a:r>
              <a:rPr lang="en-US" sz="1600" dirty="0" smtClean="0">
                <a:solidFill>
                  <a:srgbClr val="000090"/>
                </a:solidFill>
              </a:rPr>
              <a:t> con </a:t>
            </a:r>
            <a:r>
              <a:rPr lang="en-US" sz="1600" dirty="0" smtClean="0">
                <a:solidFill>
                  <a:srgbClr val="000090"/>
                </a:solidFill>
              </a:rPr>
              <a:t>le </a:t>
            </a:r>
            <a:r>
              <a:rPr lang="en-US" sz="1600" dirty="0" err="1" smtClean="0">
                <a:solidFill>
                  <a:srgbClr val="000090"/>
                </a:solidFill>
              </a:rPr>
              <a:t>altre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sottomissioni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gia</a:t>
            </a:r>
            <a:r>
              <a:rPr lang="en-US" sz="1600" dirty="0" smtClean="0">
                <a:solidFill>
                  <a:srgbClr val="000090"/>
                </a:solidFill>
              </a:rPr>
              <a:t>’ </a:t>
            </a:r>
            <a:r>
              <a:rPr lang="en-US" sz="1600" dirty="0" err="1" smtClean="0">
                <a:solidFill>
                  <a:srgbClr val="000090"/>
                </a:solidFill>
              </a:rPr>
              <a:t>previste</a:t>
            </a:r>
            <a:r>
              <a:rPr lang="en-US" sz="1600" dirty="0" smtClean="0">
                <a:solidFill>
                  <a:srgbClr val="000090"/>
                </a:solidFill>
              </a:rPr>
              <a:t>.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00009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3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19200" y="4876800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600" dirty="0" err="1" smtClean="0">
                <a:solidFill>
                  <a:srgbClr val="FF0000"/>
                </a:solidFill>
              </a:rPr>
              <a:t>Sottomissioni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ci </a:t>
            </a:r>
            <a:r>
              <a:rPr lang="en-US" sz="1600" dirty="0" err="1" smtClean="0">
                <a:solidFill>
                  <a:srgbClr val="FF0000"/>
                </a:solidFill>
              </a:rPr>
              <a:t>impegnano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nei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prossimi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mesi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Nov </a:t>
            </a:r>
            <a:r>
              <a:rPr lang="en-US" sz="1200" dirty="0" smtClean="0">
                <a:solidFill>
                  <a:srgbClr val="FF0000"/>
                </a:solidFill>
              </a:rPr>
              <a:t>2012/Feb 2013 </a:t>
            </a:r>
            <a:r>
              <a:rPr lang="en-US" sz="1200" dirty="0" smtClean="0">
                <a:solidFill>
                  <a:srgbClr val="FF0000"/>
                </a:solidFill>
              </a:rPr>
              <a:t>FE chip strip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Fine 2012  </a:t>
            </a:r>
            <a:r>
              <a:rPr lang="en-US" sz="1200" dirty="0" err="1" smtClean="0">
                <a:solidFill>
                  <a:srgbClr val="FF0000"/>
                </a:solidFill>
              </a:rPr>
              <a:t>Tezzaron</a:t>
            </a:r>
            <a:r>
              <a:rPr lang="en-US" sz="1200" dirty="0" smtClean="0">
                <a:solidFill>
                  <a:srgbClr val="FF0000"/>
                </a:solidFill>
              </a:rPr>
              <a:t>/Chartered????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Luglio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2013??? INMAPS?: chip </a:t>
            </a:r>
            <a:r>
              <a:rPr lang="en-US" sz="1200" dirty="0" err="1" smtClean="0">
                <a:solidFill>
                  <a:srgbClr val="FF0000"/>
                </a:solidFill>
              </a:rPr>
              <a:t>grande</a:t>
            </a:r>
            <a:r>
              <a:rPr lang="en-US" sz="1200" dirty="0" smtClean="0">
                <a:solidFill>
                  <a:srgbClr val="FF0000"/>
                </a:solidFill>
              </a:rPr>
              <a:t>? </a:t>
            </a:r>
            <a:r>
              <a:rPr lang="en-US" sz="1200" dirty="0" err="1" smtClean="0">
                <a:solidFill>
                  <a:srgbClr val="FF0000"/>
                </a:solidFill>
              </a:rPr>
              <a:t>Scalabilita</a:t>
            </a:r>
            <a:r>
              <a:rPr lang="en-US" sz="1200" dirty="0" smtClean="0">
                <a:solidFill>
                  <a:srgbClr val="FF0000"/>
                </a:solidFill>
              </a:rPr>
              <a:t>’ </a:t>
            </a:r>
            <a:r>
              <a:rPr lang="en-US" sz="1200" dirty="0" err="1" smtClean="0">
                <a:solidFill>
                  <a:srgbClr val="FF0000"/>
                </a:solidFill>
              </a:rPr>
              <a:t>dell’architettura</a:t>
            </a:r>
            <a:r>
              <a:rPr lang="en-US" sz="1200" dirty="0" smtClean="0">
                <a:solidFill>
                  <a:srgbClr val="FF0000"/>
                </a:solidFill>
              </a:rPr>
              <a:t> a </a:t>
            </a:r>
            <a:r>
              <a:rPr lang="en-US" sz="1200" dirty="0" err="1" smtClean="0">
                <a:solidFill>
                  <a:srgbClr val="FF0000"/>
                </a:solidFill>
              </a:rPr>
              <a:t>dimensioni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maggiori</a:t>
            </a:r>
            <a:r>
              <a:rPr lang="en-US" sz="1200" dirty="0" smtClean="0">
                <a:solidFill>
                  <a:srgbClr val="FF0000"/>
                </a:solidFill>
              </a:rPr>
              <a:t> di 256x200, per </a:t>
            </a:r>
            <a:r>
              <a:rPr lang="en-US" sz="1200" dirty="0" err="1" smtClean="0">
                <a:solidFill>
                  <a:srgbClr val="FF0000"/>
                </a:solidFill>
              </a:rPr>
              <a:t>ridurre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numero</a:t>
            </a:r>
            <a:r>
              <a:rPr lang="en-US" sz="1200" dirty="0" smtClean="0">
                <a:solidFill>
                  <a:srgbClr val="FF0000"/>
                </a:solidFill>
              </a:rPr>
              <a:t> di </a:t>
            </a:r>
            <a:r>
              <a:rPr lang="en-US" sz="1200" dirty="0" err="1" smtClean="0">
                <a:solidFill>
                  <a:srgbClr val="FF0000"/>
                </a:solidFill>
              </a:rPr>
              <a:t>linee</a:t>
            </a:r>
            <a:r>
              <a:rPr lang="en-US" sz="1200" dirty="0" smtClean="0">
                <a:solidFill>
                  <a:srgbClr val="FF0000"/>
                </a:solidFill>
              </a:rPr>
              <a:t> di </a:t>
            </a:r>
            <a:r>
              <a:rPr lang="en-US" sz="1200" dirty="0" err="1" smtClean="0">
                <a:solidFill>
                  <a:srgbClr val="FF0000"/>
                </a:solidFill>
              </a:rPr>
              <a:t>uscita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sul</a:t>
            </a:r>
            <a:r>
              <a:rPr lang="en-US" sz="1200" dirty="0" smtClean="0">
                <a:solidFill>
                  <a:srgbClr val="FF0000"/>
                </a:solidFill>
              </a:rPr>
              <a:t> bus,\ </a:t>
            </a:r>
            <a:r>
              <a:rPr lang="en-US" sz="1200" dirty="0" err="1" smtClean="0">
                <a:solidFill>
                  <a:srgbClr val="FF0000"/>
                </a:solidFill>
              </a:rPr>
              <a:t>ed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il</a:t>
            </a:r>
            <a:r>
              <a:rPr lang="en-US" sz="1200" dirty="0" smtClean="0">
                <a:solidFill>
                  <a:srgbClr val="FF0000"/>
                </a:solidFill>
              </a:rPr>
              <a:t> bus per </a:t>
            </a:r>
            <a:r>
              <a:rPr lang="en-US" sz="1200" dirty="0" err="1" smtClean="0">
                <a:solidFill>
                  <a:srgbClr val="FF0000"/>
                </a:solidFill>
              </a:rPr>
              <a:t>alimentazione</a:t>
            </a:r>
            <a:r>
              <a:rPr lang="en-US" sz="1200" dirty="0" smtClean="0">
                <a:solidFill>
                  <a:srgbClr val="FF0000"/>
                </a:solidFill>
              </a:rPr>
              <a:t>?? </a:t>
            </a:r>
            <a:r>
              <a:rPr lang="en-US" sz="1050" dirty="0" err="1" smtClean="0">
                <a:solidFill>
                  <a:srgbClr val="FF0000"/>
                </a:solidFill>
              </a:rPr>
              <a:t>sistemare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il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discriminatore</a:t>
            </a:r>
            <a:r>
              <a:rPr lang="en-US" sz="1050" dirty="0" smtClean="0">
                <a:solidFill>
                  <a:srgbClr val="FF0000"/>
                </a:solidFill>
              </a:rPr>
              <a:t>, </a:t>
            </a:r>
            <a:r>
              <a:rPr lang="en-US" sz="1050" dirty="0" err="1" smtClean="0">
                <a:solidFill>
                  <a:srgbClr val="FF0000"/>
                </a:solidFill>
              </a:rPr>
              <a:t>aggiustare</a:t>
            </a:r>
            <a:r>
              <a:rPr lang="en-US" sz="1050" dirty="0" smtClean="0">
                <a:solidFill>
                  <a:srgbClr val="FF0000"/>
                </a:solidFill>
              </a:rPr>
              <a:t> le </a:t>
            </a:r>
            <a:r>
              <a:rPr lang="en-US" sz="1050" dirty="0" err="1" smtClean="0">
                <a:solidFill>
                  <a:srgbClr val="FF0000"/>
                </a:solidFill>
              </a:rPr>
              <a:t>dimensioni</a:t>
            </a:r>
            <a:r>
              <a:rPr lang="en-US" sz="1050" dirty="0" smtClean="0">
                <a:solidFill>
                  <a:srgbClr val="FF0000"/>
                </a:solidFill>
              </a:rPr>
              <a:t> del </a:t>
            </a:r>
            <a:r>
              <a:rPr lang="en-US" sz="1050" dirty="0" err="1" smtClean="0">
                <a:solidFill>
                  <a:srgbClr val="FF0000"/>
                </a:solidFill>
              </a:rPr>
              <a:t>diodo</a:t>
            </a:r>
            <a:r>
              <a:rPr lang="en-US" sz="1050" dirty="0" smtClean="0">
                <a:solidFill>
                  <a:srgbClr val="FF0000"/>
                </a:solidFill>
              </a:rPr>
              <a:t> per Fe55.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Nov</a:t>
            </a:r>
            <a:r>
              <a:rPr lang="en-US" sz="1200" dirty="0" smtClean="0">
                <a:solidFill>
                  <a:srgbClr val="FF0000"/>
                </a:solidFill>
              </a:rPr>
              <a:t> 2013 </a:t>
            </a:r>
            <a:r>
              <a:rPr lang="en-US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</a:rPr>
              <a:t>seconda</a:t>
            </a:r>
            <a:r>
              <a:rPr lang="en-US" sz="1200" dirty="0" smtClean="0">
                <a:solidFill>
                  <a:srgbClr val="FF0000"/>
                </a:solidFill>
              </a:rPr>
              <a:t> meta’) – FE chip per strip (128 </a:t>
            </a:r>
            <a:r>
              <a:rPr lang="en-US" sz="1200" dirty="0" err="1" smtClean="0">
                <a:solidFill>
                  <a:srgbClr val="FF0000"/>
                </a:solidFill>
              </a:rPr>
              <a:t>ch</a:t>
            </a:r>
            <a:r>
              <a:rPr lang="en-US" sz="1200" dirty="0" smtClean="0">
                <a:solidFill>
                  <a:srgbClr val="FF0000"/>
                </a:solidFill>
              </a:rPr>
              <a:t> veloci+64 </a:t>
            </a:r>
            <a:r>
              <a:rPr lang="en-US" sz="1200" dirty="0" err="1" smtClean="0">
                <a:solidFill>
                  <a:srgbClr val="FF0000"/>
                </a:solidFill>
              </a:rPr>
              <a:t>canali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lenti</a:t>
            </a:r>
            <a:r>
              <a:rPr lang="en-US" sz="1200" dirty="0" smtClean="0">
                <a:solidFill>
                  <a:srgbClr val="FF0000"/>
                </a:solidFill>
              </a:rPr>
              <a:t>?)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err="1" smtClean="0">
                <a:solidFill>
                  <a:srgbClr val="FF0000"/>
                </a:solidFill>
              </a:rPr>
              <a:t>Altre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sottomissioni</a:t>
            </a:r>
            <a:r>
              <a:rPr lang="en-US" sz="1200" dirty="0" smtClean="0">
                <a:solidFill>
                  <a:srgbClr val="FF0000"/>
                </a:solidFill>
              </a:rPr>
              <a:t> per </a:t>
            </a:r>
            <a:r>
              <a:rPr lang="en-US" sz="1200" dirty="0" err="1" smtClean="0">
                <a:solidFill>
                  <a:srgbClr val="FF0000"/>
                </a:solidFill>
              </a:rPr>
              <a:t>progetto</a:t>
            </a:r>
            <a:r>
              <a:rPr lang="en-US" sz="1200" dirty="0" smtClean="0">
                <a:solidFill>
                  <a:srgbClr val="FF0000"/>
                </a:solidFill>
              </a:rPr>
              <a:t> di GRV???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sz="1050" dirty="0" smtClean="0">
              <a:solidFill>
                <a:srgbClr val="000090"/>
              </a:solidFill>
            </a:endParaRPr>
          </a:p>
          <a:p>
            <a:pPr lvl="1"/>
            <a:endParaRPr lang="en-US" sz="11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rgbClr val="00009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Catena </a:t>
            </a:r>
            <a:r>
              <a:rPr lang="en-US" sz="2800" dirty="0" err="1" smtClean="0"/>
              <a:t>lettura</a:t>
            </a:r>
            <a:r>
              <a:rPr lang="en-US" sz="2800" dirty="0" smtClean="0"/>
              <a:t> per strip con chip </a:t>
            </a:r>
            <a:r>
              <a:rPr lang="en-US" sz="2800" dirty="0" err="1" smtClean="0"/>
              <a:t>FE+</a:t>
            </a:r>
            <a:r>
              <a:rPr lang="en-US" sz="2800" dirty="0" err="1"/>
              <a:t>sensore+fanout</a:t>
            </a:r>
            <a:r>
              <a:rPr lang="en-US" sz="2800" dirty="0"/>
              <a:t> </a:t>
            </a:r>
            <a:r>
              <a:rPr lang="en-US" sz="2800" dirty="0" smtClean="0"/>
              <a:t>test</a:t>
            </a:r>
          </a:p>
          <a:p>
            <a:r>
              <a:rPr lang="en-US" sz="2800" dirty="0" err="1" smtClean="0"/>
              <a:t>Prototipo</a:t>
            </a:r>
            <a:r>
              <a:rPr lang="en-US" sz="2800" dirty="0" smtClean="0"/>
              <a:t> di </a:t>
            </a:r>
            <a:r>
              <a:rPr lang="en-US" sz="2800" dirty="0" err="1" smtClean="0"/>
              <a:t>striplets</a:t>
            </a:r>
            <a:r>
              <a:rPr lang="en-US" sz="2800" dirty="0" smtClean="0"/>
              <a:t> </a:t>
            </a:r>
            <a:r>
              <a:rPr lang="en-US" sz="2800" dirty="0" err="1" smtClean="0"/>
              <a:t>funzionante</a:t>
            </a:r>
            <a:r>
              <a:rPr lang="en-US" sz="2800" dirty="0" smtClean="0"/>
              <a:t> con </a:t>
            </a:r>
            <a:r>
              <a:rPr lang="en-US" sz="2800" dirty="0" err="1" smtClean="0"/>
              <a:t>sensore</a:t>
            </a:r>
            <a:r>
              <a:rPr lang="en-US" sz="2800" dirty="0" smtClean="0"/>
              <a:t> 200 um, </a:t>
            </a:r>
            <a:r>
              <a:rPr lang="en-US" sz="2800" dirty="0" err="1" smtClean="0"/>
              <a:t>fanout</a:t>
            </a:r>
            <a:r>
              <a:rPr lang="en-US" sz="2800" dirty="0" smtClean="0"/>
              <a:t> </a:t>
            </a:r>
            <a:r>
              <a:rPr lang="en-US" sz="2800" dirty="0" err="1" smtClean="0"/>
              <a:t>multistrato</a:t>
            </a:r>
            <a:r>
              <a:rPr lang="en-US" sz="2800" dirty="0" smtClean="0"/>
              <a:t>, chip FE (</a:t>
            </a:r>
            <a:r>
              <a:rPr lang="en-US" sz="2800" dirty="0" err="1" smtClean="0"/>
              <a:t>vero</a:t>
            </a:r>
            <a:r>
              <a:rPr lang="en-US" sz="2800" dirty="0" smtClean="0"/>
              <a:t>) per </a:t>
            </a:r>
            <a:r>
              <a:rPr lang="en-US" sz="2800" dirty="0" err="1" smtClean="0"/>
              <a:t>testbeam</a:t>
            </a:r>
            <a:r>
              <a:rPr lang="en-US" sz="2800" dirty="0" smtClean="0"/>
              <a:t>  </a:t>
            </a:r>
          </a:p>
          <a:p>
            <a:r>
              <a:rPr lang="en-US" sz="2800" dirty="0" err="1" smtClean="0"/>
              <a:t>Meccanica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Prototipi</a:t>
            </a:r>
            <a:r>
              <a:rPr lang="en-US" sz="2400" dirty="0" smtClean="0"/>
              <a:t> di </a:t>
            </a:r>
            <a:r>
              <a:rPr lang="en-US" sz="2400" dirty="0" err="1" smtClean="0"/>
              <a:t>parti</a:t>
            </a:r>
            <a:r>
              <a:rPr lang="en-US" sz="2400" dirty="0" smtClean="0"/>
              <a:t> per </a:t>
            </a:r>
            <a:r>
              <a:rPr lang="en-US" sz="2400" dirty="0" err="1" smtClean="0"/>
              <a:t>produzione</a:t>
            </a:r>
            <a:r>
              <a:rPr lang="en-US" sz="2400" dirty="0" smtClean="0"/>
              <a:t> finale ???</a:t>
            </a:r>
          </a:p>
          <a:p>
            <a:pPr lvl="1"/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d’interazione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C35-42BA-964D-A455-2DAF41F40874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SVT – Preventivi 2013,  June - 2012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2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C35-42BA-964D-A455-2DAF41F40874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SVT – Preventivi 2013,  June - 2012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1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 –Preventivi 2012,  June 20 - 2011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C837-7AE0-9F4A-A293-64ABE0C97210}" type="slidenum">
              <a:rPr lang="en-US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17826" name="Rectangle 2"/>
          <p:cNvSpPr>
            <a:spLocks/>
          </p:cNvSpPr>
          <p:nvPr/>
        </p:nvSpPr>
        <p:spPr bwMode="auto">
          <a:xfrm>
            <a:off x="1371600" y="152400"/>
            <a:ext cx="6400800" cy="5540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</a:rPr>
              <a:t>Pixel for Layer0</a:t>
            </a:r>
          </a:p>
        </p:txBody>
      </p:sp>
      <p:sp>
        <p:nvSpPr>
          <p:cNvPr id="717827" name="Rectangle 3"/>
          <p:cNvSpPr>
            <a:spLocks/>
          </p:cNvSpPr>
          <p:nvPr/>
        </p:nvSpPr>
        <p:spPr bwMode="auto">
          <a:xfrm>
            <a:off x="98425" y="3621088"/>
            <a:ext cx="8893175" cy="3236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Several options still open &amp; under development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  decision on technology in 2013</a:t>
            </a:r>
          </a:p>
          <a:p>
            <a:pPr marL="495300" indent="-4953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Hybrid pixels: more mature and rad hard but with higher material budget</a:t>
            </a:r>
          </a:p>
          <a:p>
            <a:pPr marL="712788" lvl="1" indent="-4381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0033CC"/>
                </a:solidFill>
              </a:rPr>
              <a:t>R&amp;D on FE chip 50x50 um pitch with fast readout ongoing (INFN – SuperB SVT group)</a:t>
            </a:r>
          </a:p>
          <a:p>
            <a:pPr marL="712788" lvl="1" indent="-4381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0033CC"/>
                </a:solidFill>
              </a:rPr>
              <a:t>Pixel module design with ~ 1% X0 with present technology </a:t>
            </a:r>
          </a:p>
          <a:p>
            <a:pPr marL="712788" lvl="1" indent="-4381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0033CC"/>
                </a:solidFill>
              </a:rPr>
              <a:t>Evaluate reduction of material in silicon &amp; pixel bus: </a:t>
            </a:r>
            <a:r>
              <a:rPr lang="en-US" sz="1400">
                <a:solidFill>
                  <a:srgbClr val="008000"/>
                </a:solidFill>
              </a:rPr>
              <a:t>ALICE ITS upgrade  (</a:t>
            </a:r>
            <a:r>
              <a:rPr lang="en-US" sz="1600">
                <a:solidFill>
                  <a:srgbClr val="D60093"/>
                </a:solidFill>
              </a:rPr>
              <a:t>Bari interest</a:t>
            </a:r>
            <a:r>
              <a:rPr lang="en-US" sz="1400">
                <a:solidFill>
                  <a:srgbClr val="008000"/>
                </a:solidFill>
              </a:rPr>
              <a:t>)</a:t>
            </a:r>
            <a:endParaRPr lang="en-US" sz="1400">
              <a:solidFill>
                <a:srgbClr val="0033CC"/>
              </a:solidFill>
            </a:endParaRPr>
          </a:p>
          <a:p>
            <a:pPr marL="495300" indent="-4953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CMOS MAPS: newer technology potentially very thin, readout speed and rad hardness challenging for application in Layer0.</a:t>
            </a:r>
          </a:p>
          <a:p>
            <a:pPr marL="712788" lvl="1" indent="-4381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0033CC"/>
                </a:solidFill>
              </a:rPr>
              <a:t>R&amp;D on DNW MAPS with sparsified fast readout well advanced (INFN – SuperB SVT group)</a:t>
            </a:r>
          </a:p>
          <a:p>
            <a:pPr marL="712788" lvl="1" indent="-4381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0033CC"/>
                </a:solidFill>
              </a:rPr>
              <a:t>New submission in July with INMAPS CMOS process with high resistivity substrate &amp; quadruple well</a:t>
            </a:r>
            <a:r>
              <a:rPr lang="en-US" sz="1400">
                <a:solidFill>
                  <a:srgbClr val="0033CC"/>
                </a:solidFill>
                <a:sym typeface="Wingdings" charset="0"/>
              </a:rPr>
              <a:t></a:t>
            </a:r>
            <a:r>
              <a:rPr lang="en-US" sz="1400">
                <a:solidFill>
                  <a:srgbClr val="0033CC"/>
                </a:solidFill>
              </a:rPr>
              <a:t> to improve radiation hardness &amp; charge collection efficiency</a:t>
            </a:r>
            <a:r>
              <a:rPr lang="en-US" sz="1200">
                <a:solidFill>
                  <a:srgbClr val="008000"/>
                </a:solidFill>
              </a:rPr>
              <a:t>. </a:t>
            </a:r>
          </a:p>
          <a:p>
            <a:pPr marL="495300" indent="-4953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D60093"/>
                </a:solidFill>
              </a:rPr>
              <a:t>Other groups interested in MAPS option for Layer0: RAL + Strasbourg</a:t>
            </a:r>
            <a:endParaRPr lang="en-US" sz="700">
              <a:solidFill>
                <a:srgbClr val="D60093"/>
              </a:solidFill>
            </a:endParaRPr>
          </a:p>
        </p:txBody>
      </p:sp>
      <p:sp>
        <p:nvSpPr>
          <p:cNvPr id="717828" name="Rectangle 4"/>
          <p:cNvSpPr>
            <a:spLocks/>
          </p:cNvSpPr>
          <p:nvPr/>
        </p:nvSpPr>
        <p:spPr bwMode="auto">
          <a:xfrm>
            <a:off x="673100" y="838200"/>
            <a:ext cx="7785100" cy="4079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100"/>
              <a:t>Clearer definition of requirements for Layer0 pixels:</a:t>
            </a:r>
          </a:p>
        </p:txBody>
      </p:sp>
      <p:sp>
        <p:nvSpPr>
          <p:cNvPr id="717829" name="Rectangle 5"/>
          <p:cNvSpPr>
            <a:spLocks/>
          </p:cNvSpPr>
          <p:nvPr/>
        </p:nvSpPr>
        <p:spPr bwMode="auto">
          <a:xfrm>
            <a:off x="228600" y="1562100"/>
            <a:ext cx="3962400" cy="16383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1800">
                <a:solidFill>
                  <a:srgbClr val="0033CC"/>
                </a:solidFill>
              </a:rPr>
              <a:t>Physics: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Resolution of 10-15 um in both coordinates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Total material budget &lt;= 1% X</a:t>
            </a:r>
            <a:r>
              <a:rPr lang="en-US" sz="1800" baseline="-25000">
                <a:solidFill>
                  <a:srgbClr val="0033CC"/>
                </a:solidFill>
              </a:rPr>
              <a:t>0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Radius ~1.3-1.5 cm</a:t>
            </a:r>
            <a:endParaRPr lang="en-US" sz="1500">
              <a:solidFill>
                <a:srgbClr val="0033CC"/>
              </a:solidFill>
            </a:endParaRPr>
          </a:p>
        </p:txBody>
      </p:sp>
      <p:sp>
        <p:nvSpPr>
          <p:cNvPr id="717830" name="Rectangle 6"/>
          <p:cNvSpPr>
            <a:spLocks/>
          </p:cNvSpPr>
          <p:nvPr/>
        </p:nvSpPr>
        <p:spPr bwMode="auto">
          <a:xfrm>
            <a:off x="4267200" y="1295400"/>
            <a:ext cx="4724400" cy="21177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1800">
                <a:solidFill>
                  <a:srgbClr val="0033CC"/>
                </a:solidFill>
              </a:rPr>
              <a:t>Background (x5 safety included)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Rate ~100-300 MHz/cm2 depends  on radius and sensor thickness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33CC"/>
                </a:solidFill>
              </a:rPr>
              <a:t>Timestamp of 1 us </a:t>
            </a:r>
            <a:r>
              <a:rPr lang="en-US" sz="1600">
                <a:solidFill>
                  <a:srgbClr val="0033CC"/>
                </a:solidFill>
                <a:sym typeface="Wingdings" charset="0"/>
              </a:rPr>
              <a:t> </a:t>
            </a:r>
            <a:r>
              <a:rPr lang="en-US" sz="1600">
                <a:solidFill>
                  <a:srgbClr val="0033CC"/>
                </a:solidFill>
              </a:rPr>
              <a:t>5-10 Gbit/s link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TID ~ 15Mrad/yr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33CC"/>
                </a:solidFill>
              </a:rPr>
              <a:t>Eq. neutron fluence: 2.5 10</a:t>
            </a:r>
            <a:r>
              <a:rPr lang="en-US" sz="1800" b="1" baseline="30000">
                <a:solidFill>
                  <a:srgbClr val="0033CC"/>
                </a:solidFill>
              </a:rPr>
              <a:t>13</a:t>
            </a:r>
            <a:r>
              <a:rPr lang="en-US" sz="1800">
                <a:solidFill>
                  <a:srgbClr val="0033CC"/>
                </a:solidFill>
              </a:rPr>
              <a:t> n/cm</a:t>
            </a:r>
            <a:r>
              <a:rPr lang="en-US" sz="1800" baseline="30000">
                <a:solidFill>
                  <a:srgbClr val="0033CC"/>
                </a:solidFill>
              </a:rPr>
              <a:t>2</a:t>
            </a:r>
            <a:r>
              <a:rPr lang="en-US" sz="1800">
                <a:solidFill>
                  <a:srgbClr val="0033CC"/>
                </a:solidFill>
              </a:rPr>
              <a:t>/yr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33CC"/>
                </a:solidFill>
              </a:rPr>
              <a:t>Standard CMOS MAPS marginal </a:t>
            </a:r>
            <a:endParaRPr lang="en-US" sz="1300">
              <a:solidFill>
                <a:srgbClr val="0033CC"/>
              </a:solidFill>
            </a:endParaRPr>
          </a:p>
        </p:txBody>
      </p:sp>
      <p:sp>
        <p:nvSpPr>
          <p:cNvPr id="717831" name="Rectangle 7"/>
          <p:cNvSpPr>
            <a:spLocks/>
          </p:cNvSpPr>
          <p:nvPr/>
        </p:nvSpPr>
        <p:spPr bwMode="auto">
          <a:xfrm>
            <a:off x="1419225" y="2774950"/>
            <a:ext cx="726757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endParaRPr lang="en-US" sz="19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/>
              <a:t>SVT –Preventivi 2012,  June 20 - 2011</a:t>
            </a:r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9549-703D-7349-8A2F-248FDF97DECC}" type="slidenum">
              <a:rPr lang="en-US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3886200" cy="762000"/>
          </a:xfrm>
        </p:spPr>
        <p:txBody>
          <a:bodyPr/>
          <a:lstStyle/>
          <a:p>
            <a:r>
              <a:rPr lang="en-US"/>
              <a:t>SuperB SVT 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7244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3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138"/>
            <a:ext cx="83058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13062" name="Group 6"/>
          <p:cNvGrpSpPr>
            <a:grpSpLocks/>
          </p:cNvGrpSpPr>
          <p:nvPr/>
        </p:nvGrpSpPr>
        <p:grpSpPr bwMode="auto">
          <a:xfrm>
            <a:off x="5638800" y="3276600"/>
            <a:ext cx="3881438" cy="2806700"/>
            <a:chOff x="513" y="890"/>
            <a:chExt cx="4884" cy="2655"/>
          </a:xfrm>
        </p:grpSpPr>
        <p:sp>
          <p:nvSpPr>
            <p:cNvPr id="813063" name="Rectangle 7"/>
            <p:cNvSpPr>
              <a:spLocks noChangeArrowheads="1"/>
            </p:cNvSpPr>
            <p:nvPr/>
          </p:nvSpPr>
          <p:spPr bwMode="auto">
            <a:xfrm>
              <a:off x="2018" y="890"/>
              <a:ext cx="2495" cy="25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Rectangle 8"/>
            <p:cNvSpPr>
              <a:spLocks noChangeArrowheads="1"/>
            </p:cNvSpPr>
            <p:nvPr/>
          </p:nvSpPr>
          <p:spPr bwMode="auto">
            <a:xfrm>
              <a:off x="1973" y="1842"/>
              <a:ext cx="862" cy="499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Rectangle 9"/>
            <p:cNvSpPr>
              <a:spLocks noChangeArrowheads="1"/>
            </p:cNvSpPr>
            <p:nvPr/>
          </p:nvSpPr>
          <p:spPr bwMode="auto">
            <a:xfrm>
              <a:off x="1973" y="2387"/>
              <a:ext cx="862" cy="499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6" name="Rectangle 10"/>
            <p:cNvSpPr>
              <a:spLocks noChangeArrowheads="1"/>
            </p:cNvSpPr>
            <p:nvPr/>
          </p:nvSpPr>
          <p:spPr bwMode="auto">
            <a:xfrm>
              <a:off x="1973" y="2931"/>
              <a:ext cx="862" cy="499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7" name="Rectangle 11"/>
            <p:cNvSpPr>
              <a:spLocks noChangeArrowheads="1"/>
            </p:cNvSpPr>
            <p:nvPr/>
          </p:nvSpPr>
          <p:spPr bwMode="auto">
            <a:xfrm>
              <a:off x="1918" y="3203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8" name="Rectangle 12"/>
            <p:cNvSpPr>
              <a:spLocks noChangeArrowheads="1"/>
            </p:cNvSpPr>
            <p:nvPr/>
          </p:nvSpPr>
          <p:spPr bwMode="auto">
            <a:xfrm>
              <a:off x="1918" y="3294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9" name="Rectangle 13"/>
            <p:cNvSpPr>
              <a:spLocks noChangeArrowheads="1"/>
            </p:cNvSpPr>
            <p:nvPr/>
          </p:nvSpPr>
          <p:spPr bwMode="auto">
            <a:xfrm>
              <a:off x="1918" y="3112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0" name="Rectangle 14"/>
            <p:cNvSpPr>
              <a:spLocks noChangeArrowheads="1"/>
            </p:cNvSpPr>
            <p:nvPr/>
          </p:nvSpPr>
          <p:spPr bwMode="auto">
            <a:xfrm>
              <a:off x="1918" y="3022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Rectangle 15"/>
            <p:cNvSpPr>
              <a:spLocks noChangeArrowheads="1"/>
            </p:cNvSpPr>
            <p:nvPr/>
          </p:nvSpPr>
          <p:spPr bwMode="auto">
            <a:xfrm>
              <a:off x="1919" y="2614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Rectangle 16"/>
            <p:cNvSpPr>
              <a:spLocks noChangeArrowheads="1"/>
            </p:cNvSpPr>
            <p:nvPr/>
          </p:nvSpPr>
          <p:spPr bwMode="auto">
            <a:xfrm>
              <a:off x="1919" y="2705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3" name="Rectangle 17"/>
            <p:cNvSpPr>
              <a:spLocks noChangeArrowheads="1"/>
            </p:cNvSpPr>
            <p:nvPr/>
          </p:nvSpPr>
          <p:spPr bwMode="auto">
            <a:xfrm>
              <a:off x="1919" y="2523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4" name="Rectangle 18"/>
            <p:cNvSpPr>
              <a:spLocks noChangeArrowheads="1"/>
            </p:cNvSpPr>
            <p:nvPr/>
          </p:nvSpPr>
          <p:spPr bwMode="auto">
            <a:xfrm>
              <a:off x="1919" y="2433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5" name="Rectangle 19"/>
            <p:cNvSpPr>
              <a:spLocks noChangeArrowheads="1"/>
            </p:cNvSpPr>
            <p:nvPr/>
          </p:nvSpPr>
          <p:spPr bwMode="auto">
            <a:xfrm>
              <a:off x="1919" y="2069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6" name="Rectangle 20"/>
            <p:cNvSpPr>
              <a:spLocks noChangeArrowheads="1"/>
            </p:cNvSpPr>
            <p:nvPr/>
          </p:nvSpPr>
          <p:spPr bwMode="auto">
            <a:xfrm>
              <a:off x="1919" y="2160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Rectangle 21"/>
            <p:cNvSpPr>
              <a:spLocks noChangeArrowheads="1"/>
            </p:cNvSpPr>
            <p:nvPr/>
          </p:nvSpPr>
          <p:spPr bwMode="auto">
            <a:xfrm>
              <a:off x="1919" y="1978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Rectangle 22"/>
            <p:cNvSpPr>
              <a:spLocks noChangeArrowheads="1"/>
            </p:cNvSpPr>
            <p:nvPr/>
          </p:nvSpPr>
          <p:spPr bwMode="auto">
            <a:xfrm>
              <a:off x="1919" y="1888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9" name="Rectangle 23"/>
            <p:cNvSpPr>
              <a:spLocks noChangeArrowheads="1"/>
            </p:cNvSpPr>
            <p:nvPr/>
          </p:nvSpPr>
          <p:spPr bwMode="auto">
            <a:xfrm>
              <a:off x="1918" y="1571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0" name="Rectangle 24"/>
            <p:cNvSpPr>
              <a:spLocks noChangeArrowheads="1"/>
            </p:cNvSpPr>
            <p:nvPr/>
          </p:nvSpPr>
          <p:spPr bwMode="auto">
            <a:xfrm>
              <a:off x="1918" y="1481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1" name="Rectangle 25"/>
            <p:cNvSpPr>
              <a:spLocks noChangeArrowheads="1"/>
            </p:cNvSpPr>
            <p:nvPr/>
          </p:nvSpPr>
          <p:spPr bwMode="auto">
            <a:xfrm>
              <a:off x="2327" y="3067"/>
              <a:ext cx="317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2" name="Rectangle 26"/>
            <p:cNvSpPr>
              <a:spLocks noChangeArrowheads="1"/>
            </p:cNvSpPr>
            <p:nvPr/>
          </p:nvSpPr>
          <p:spPr bwMode="auto">
            <a:xfrm>
              <a:off x="2327" y="2523"/>
              <a:ext cx="317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3" name="Rectangle 27"/>
            <p:cNvSpPr>
              <a:spLocks noChangeArrowheads="1"/>
            </p:cNvSpPr>
            <p:nvPr/>
          </p:nvSpPr>
          <p:spPr bwMode="auto">
            <a:xfrm>
              <a:off x="2327" y="1979"/>
              <a:ext cx="317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4" name="Rectangle 28"/>
            <p:cNvSpPr>
              <a:spLocks noChangeArrowheads="1"/>
            </p:cNvSpPr>
            <p:nvPr/>
          </p:nvSpPr>
          <p:spPr bwMode="auto">
            <a:xfrm>
              <a:off x="2917" y="1525"/>
              <a:ext cx="589" cy="45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5" name="Rectangle 29"/>
            <p:cNvSpPr>
              <a:spLocks noChangeArrowheads="1"/>
            </p:cNvSpPr>
            <p:nvPr/>
          </p:nvSpPr>
          <p:spPr bwMode="auto">
            <a:xfrm>
              <a:off x="3016" y="2341"/>
              <a:ext cx="363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86" name="Line 30"/>
            <p:cNvSpPr>
              <a:spLocks noChangeShapeType="1"/>
            </p:cNvSpPr>
            <p:nvPr/>
          </p:nvSpPr>
          <p:spPr bwMode="auto">
            <a:xfrm flipV="1">
              <a:off x="2735" y="1979"/>
              <a:ext cx="1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087" name="Line 31"/>
            <p:cNvSpPr>
              <a:spLocks noChangeShapeType="1"/>
            </p:cNvSpPr>
            <p:nvPr/>
          </p:nvSpPr>
          <p:spPr bwMode="auto">
            <a:xfrm flipV="1">
              <a:off x="2690" y="2069"/>
              <a:ext cx="227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088" name="Line 32"/>
            <p:cNvSpPr>
              <a:spLocks noChangeShapeType="1"/>
            </p:cNvSpPr>
            <p:nvPr/>
          </p:nvSpPr>
          <p:spPr bwMode="auto">
            <a:xfrm flipV="1">
              <a:off x="2644" y="2024"/>
              <a:ext cx="363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089" name="Line 33"/>
            <p:cNvSpPr>
              <a:spLocks noChangeShapeType="1"/>
            </p:cNvSpPr>
            <p:nvPr/>
          </p:nvSpPr>
          <p:spPr bwMode="auto">
            <a:xfrm flipH="1" flipV="1">
              <a:off x="2191" y="1616"/>
              <a:ext cx="63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090" name="Line 34"/>
            <p:cNvSpPr>
              <a:spLocks noChangeShapeType="1"/>
            </p:cNvSpPr>
            <p:nvPr/>
          </p:nvSpPr>
          <p:spPr bwMode="auto">
            <a:xfrm flipH="1" flipV="1">
              <a:off x="2191" y="1525"/>
              <a:ext cx="63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091" name="Text Box 35"/>
            <p:cNvSpPr txBox="1">
              <a:spLocks noChangeArrowheads="1"/>
            </p:cNvSpPr>
            <p:nvPr/>
          </p:nvSpPr>
          <p:spPr bwMode="auto">
            <a:xfrm>
              <a:off x="543" y="1374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DAQ link 2.5 Gbit/s</a:t>
              </a:r>
            </a:p>
          </p:txBody>
        </p:sp>
        <p:sp>
          <p:nvSpPr>
            <p:cNvPr id="813092" name="Text Box 36"/>
            <p:cNvSpPr txBox="1">
              <a:spLocks noChangeArrowheads="1"/>
            </p:cNvSpPr>
            <p:nvPr/>
          </p:nvSpPr>
          <p:spPr bwMode="auto">
            <a:xfrm>
              <a:off x="535" y="1582"/>
              <a:ext cx="159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L1/Spare DAQ link </a:t>
              </a:r>
            </a:p>
          </p:txBody>
        </p:sp>
        <p:sp>
          <p:nvSpPr>
            <p:cNvPr id="813093" name="Text Box 37"/>
            <p:cNvSpPr txBox="1">
              <a:spLocks noChangeArrowheads="1"/>
            </p:cNvSpPr>
            <p:nvPr/>
          </p:nvSpPr>
          <p:spPr bwMode="auto">
            <a:xfrm>
              <a:off x="513" y="1997"/>
              <a:ext cx="15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4x1 Gbit/s FE links</a:t>
              </a:r>
            </a:p>
          </p:txBody>
        </p:sp>
        <p:sp>
          <p:nvSpPr>
            <p:cNvPr id="813094" name="Text Box 38"/>
            <p:cNvSpPr txBox="1">
              <a:spLocks noChangeArrowheads="1"/>
            </p:cNvSpPr>
            <p:nvPr/>
          </p:nvSpPr>
          <p:spPr bwMode="auto">
            <a:xfrm>
              <a:off x="513" y="2489"/>
              <a:ext cx="155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4x1 Gbit/s FE links</a:t>
              </a:r>
            </a:p>
          </p:txBody>
        </p:sp>
        <p:sp>
          <p:nvSpPr>
            <p:cNvPr id="813095" name="Text Box 39"/>
            <p:cNvSpPr txBox="1">
              <a:spLocks noChangeArrowheads="1"/>
            </p:cNvSpPr>
            <p:nvPr/>
          </p:nvSpPr>
          <p:spPr bwMode="auto">
            <a:xfrm>
              <a:off x="561" y="3126"/>
              <a:ext cx="15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4x1 Gbit/s FE links</a:t>
              </a:r>
            </a:p>
          </p:txBody>
        </p:sp>
        <p:sp>
          <p:nvSpPr>
            <p:cNvPr id="813096" name="Text Box 40"/>
            <p:cNvSpPr txBox="1">
              <a:spLocks noChangeArrowheads="1"/>
            </p:cNvSpPr>
            <p:nvPr/>
          </p:nvSpPr>
          <p:spPr bwMode="auto">
            <a:xfrm>
              <a:off x="2153" y="3313"/>
              <a:ext cx="110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Small FPGA</a:t>
              </a:r>
            </a:p>
          </p:txBody>
        </p:sp>
        <p:sp>
          <p:nvSpPr>
            <p:cNvPr id="813097" name="Text Box 41"/>
            <p:cNvSpPr txBox="1">
              <a:spLocks noChangeArrowheads="1"/>
            </p:cNvSpPr>
            <p:nvPr/>
          </p:nvSpPr>
          <p:spPr bwMode="auto">
            <a:xfrm>
              <a:off x="1965" y="2235"/>
              <a:ext cx="11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Small FPGA</a:t>
              </a:r>
            </a:p>
          </p:txBody>
        </p:sp>
        <p:sp>
          <p:nvSpPr>
            <p:cNvPr id="813098" name="Text Box 42"/>
            <p:cNvSpPr txBox="1">
              <a:spLocks noChangeArrowheads="1"/>
            </p:cNvSpPr>
            <p:nvPr/>
          </p:nvSpPr>
          <p:spPr bwMode="auto">
            <a:xfrm>
              <a:off x="1965" y="2780"/>
              <a:ext cx="110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Small FPGA</a:t>
              </a:r>
            </a:p>
          </p:txBody>
        </p:sp>
        <p:sp>
          <p:nvSpPr>
            <p:cNvPr id="813099" name="Text Box 43"/>
            <p:cNvSpPr txBox="1">
              <a:spLocks noChangeArrowheads="1"/>
            </p:cNvSpPr>
            <p:nvPr/>
          </p:nvSpPr>
          <p:spPr bwMode="auto">
            <a:xfrm>
              <a:off x="2924" y="2554"/>
              <a:ext cx="8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Memory</a:t>
              </a:r>
            </a:p>
          </p:txBody>
        </p:sp>
        <p:sp>
          <p:nvSpPr>
            <p:cNvPr id="813100" name="Text Box 44"/>
            <p:cNvSpPr txBox="1">
              <a:spLocks noChangeArrowheads="1"/>
            </p:cNvSpPr>
            <p:nvPr/>
          </p:nvSpPr>
          <p:spPr bwMode="auto">
            <a:xfrm>
              <a:off x="2700" y="1282"/>
              <a:ext cx="1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Large FPGA</a:t>
              </a:r>
            </a:p>
          </p:txBody>
        </p:sp>
        <p:sp>
          <p:nvSpPr>
            <p:cNvPr id="813101" name="Rectangle 45"/>
            <p:cNvSpPr>
              <a:spLocks noChangeArrowheads="1"/>
            </p:cNvSpPr>
            <p:nvPr/>
          </p:nvSpPr>
          <p:spPr bwMode="auto">
            <a:xfrm>
              <a:off x="1919" y="1071"/>
              <a:ext cx="227" cy="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02" name="Text Box 46"/>
            <p:cNvSpPr txBox="1">
              <a:spLocks noChangeArrowheads="1"/>
            </p:cNvSpPr>
            <p:nvPr/>
          </p:nvSpPr>
          <p:spPr bwMode="auto">
            <a:xfrm>
              <a:off x="1010" y="1042"/>
              <a:ext cx="10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Gb ethernet</a:t>
              </a:r>
            </a:p>
          </p:txBody>
        </p:sp>
        <p:sp>
          <p:nvSpPr>
            <p:cNvPr id="813103" name="Rectangle 47"/>
            <p:cNvSpPr>
              <a:spLocks noChangeArrowheads="1"/>
            </p:cNvSpPr>
            <p:nvPr/>
          </p:nvSpPr>
          <p:spPr bwMode="auto">
            <a:xfrm>
              <a:off x="3778" y="1071"/>
              <a:ext cx="409" cy="27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04" name="Text Box 48"/>
            <p:cNvSpPr txBox="1">
              <a:spLocks noChangeArrowheads="1"/>
            </p:cNvSpPr>
            <p:nvPr/>
          </p:nvSpPr>
          <p:spPr bwMode="auto">
            <a:xfrm>
              <a:off x="3743" y="1342"/>
              <a:ext cx="735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VME FPGA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Or uCPU</a:t>
              </a:r>
            </a:p>
          </p:txBody>
        </p:sp>
        <p:sp>
          <p:nvSpPr>
            <p:cNvPr id="813105" name="AutoShape 49"/>
            <p:cNvSpPr>
              <a:spLocks noChangeArrowheads="1"/>
            </p:cNvSpPr>
            <p:nvPr/>
          </p:nvSpPr>
          <p:spPr bwMode="auto">
            <a:xfrm>
              <a:off x="4368" y="1117"/>
              <a:ext cx="273" cy="182"/>
            </a:xfrm>
            <a:prstGeom prst="leftRightArrow">
              <a:avLst>
                <a:gd name="adj1" fmla="val 50000"/>
                <a:gd name="adj2" fmla="val 3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06" name="Text Box 50"/>
            <p:cNvSpPr txBox="1">
              <a:spLocks noChangeArrowheads="1"/>
            </p:cNvSpPr>
            <p:nvPr/>
          </p:nvSpPr>
          <p:spPr bwMode="auto">
            <a:xfrm>
              <a:off x="4732" y="1135"/>
              <a:ext cx="6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VME?</a:t>
              </a:r>
            </a:p>
          </p:txBody>
        </p:sp>
        <p:sp>
          <p:nvSpPr>
            <p:cNvPr id="813107" name="AutoShape 51"/>
            <p:cNvSpPr>
              <a:spLocks/>
            </p:cNvSpPr>
            <p:nvPr/>
          </p:nvSpPr>
          <p:spPr bwMode="auto">
            <a:xfrm>
              <a:off x="2154" y="1842"/>
              <a:ext cx="136" cy="363"/>
            </a:xfrm>
            <a:prstGeom prst="rightBrace">
              <a:avLst>
                <a:gd name="adj1" fmla="val 222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08" name="AutoShape 52"/>
            <p:cNvSpPr>
              <a:spLocks/>
            </p:cNvSpPr>
            <p:nvPr/>
          </p:nvSpPr>
          <p:spPr bwMode="auto">
            <a:xfrm>
              <a:off x="2154" y="2432"/>
              <a:ext cx="136" cy="363"/>
            </a:xfrm>
            <a:prstGeom prst="rightBrace">
              <a:avLst>
                <a:gd name="adj1" fmla="val 222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09" name="AutoShape 53"/>
            <p:cNvSpPr>
              <a:spLocks/>
            </p:cNvSpPr>
            <p:nvPr/>
          </p:nvSpPr>
          <p:spPr bwMode="auto">
            <a:xfrm>
              <a:off x="2154" y="2976"/>
              <a:ext cx="136" cy="363"/>
            </a:xfrm>
            <a:prstGeom prst="rightBrace">
              <a:avLst>
                <a:gd name="adj1" fmla="val 222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10" name="Rectangle 54"/>
            <p:cNvSpPr>
              <a:spLocks noChangeArrowheads="1"/>
            </p:cNvSpPr>
            <p:nvPr/>
          </p:nvSpPr>
          <p:spPr bwMode="auto">
            <a:xfrm>
              <a:off x="3742" y="2115"/>
              <a:ext cx="1089" cy="227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FTCS interface</a:t>
              </a:r>
            </a:p>
          </p:txBody>
        </p:sp>
        <p:sp>
          <p:nvSpPr>
            <p:cNvPr id="813111" name="Rectangle 55"/>
            <p:cNvSpPr>
              <a:spLocks noChangeArrowheads="1"/>
            </p:cNvSpPr>
            <p:nvPr/>
          </p:nvSpPr>
          <p:spPr bwMode="auto">
            <a:xfrm>
              <a:off x="3742" y="2432"/>
              <a:ext cx="1089" cy="227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sz="1000">
                  <a:solidFill>
                    <a:schemeClr val="tx1"/>
                  </a:solidFill>
                  <a:latin typeface="Arial" charset="0"/>
                </a:rPr>
                <a:t>ECS interface</a:t>
              </a:r>
            </a:p>
          </p:txBody>
        </p:sp>
        <p:sp>
          <p:nvSpPr>
            <p:cNvPr id="813112" name="Line 56"/>
            <p:cNvSpPr>
              <a:spLocks noChangeShapeType="1"/>
            </p:cNvSpPr>
            <p:nvPr/>
          </p:nvSpPr>
          <p:spPr bwMode="auto">
            <a:xfrm>
              <a:off x="2245" y="1117"/>
              <a:ext cx="14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113" name="Line 57"/>
            <p:cNvSpPr>
              <a:spLocks noChangeShapeType="1"/>
            </p:cNvSpPr>
            <p:nvPr/>
          </p:nvSpPr>
          <p:spPr bwMode="auto">
            <a:xfrm>
              <a:off x="3243" y="2069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114" name="Line 58"/>
            <p:cNvSpPr>
              <a:spLocks noChangeShapeType="1"/>
            </p:cNvSpPr>
            <p:nvPr/>
          </p:nvSpPr>
          <p:spPr bwMode="auto">
            <a:xfrm flipH="1">
              <a:off x="3515" y="1298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115" name="Line 59"/>
            <p:cNvSpPr>
              <a:spLocks noChangeShapeType="1"/>
            </p:cNvSpPr>
            <p:nvPr/>
          </p:nvSpPr>
          <p:spPr bwMode="auto">
            <a:xfrm flipH="1" flipV="1">
              <a:off x="3515" y="1978"/>
              <a:ext cx="18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116" name="Line 60"/>
            <p:cNvSpPr>
              <a:spLocks noChangeShapeType="1"/>
            </p:cNvSpPr>
            <p:nvPr/>
          </p:nvSpPr>
          <p:spPr bwMode="auto">
            <a:xfrm flipH="1" flipV="1">
              <a:off x="3470" y="2069"/>
              <a:ext cx="22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1A2-79E0-DB48-A82D-CE38BDE55017}" type="slidenum">
              <a:rPr lang="en-US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/>
          <a:lstStyle/>
          <a:p>
            <a:r>
              <a:rPr lang="en-US" sz="2400" dirty="0"/>
              <a:t>Construction Responsibility &amp; </a:t>
            </a:r>
            <a:r>
              <a:rPr lang="en-US" sz="2400" dirty="0" smtClean="0"/>
              <a:t>Schedule – First Attempt</a:t>
            </a:r>
            <a:endParaRPr lang="en-US" sz="2400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962400"/>
            <a:ext cx="4419600" cy="2362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u="sng" dirty="0">
                <a:solidFill>
                  <a:srgbClr val="FF0000"/>
                </a:solidFill>
              </a:rPr>
              <a:t>BABAR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Silicon sensors: </a:t>
            </a:r>
            <a:r>
              <a:rPr lang="en-US" sz="1700" dirty="0" err="1"/>
              <a:t>Pisa+Trieste</a:t>
            </a: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On detector electronics: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FE Chips LBL+</a:t>
            </a:r>
            <a:r>
              <a:rPr lang="en-US" sz="1500" dirty="0" smtClean="0"/>
              <a:t>PV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HDI: MI 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Transition cards: UCSC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700" dirty="0" smtClean="0"/>
              <a:t>SVT DAQ: </a:t>
            </a:r>
            <a:r>
              <a:rPr lang="en-US" sz="1700" dirty="0"/>
              <a:t>UCSC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Module assembly: </a:t>
            </a:r>
            <a:r>
              <a:rPr lang="en-US" sz="1700" dirty="0" err="1"/>
              <a:t>Pisa+UCSB</a:t>
            </a: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SVT Mechanics: LBL+ IT (PI/ FE/TO)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457200" y="838200"/>
            <a:ext cx="822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From </a:t>
            </a:r>
            <a:r>
              <a:rPr lang="en-US" dirty="0" err="1"/>
              <a:t>BaBar</a:t>
            </a:r>
            <a:r>
              <a:rPr lang="en-US" dirty="0"/>
              <a:t> experience ~ 5 </a:t>
            </a:r>
            <a:r>
              <a:rPr lang="en-US" dirty="0" err="1"/>
              <a:t>yrs</a:t>
            </a:r>
            <a:r>
              <a:rPr lang="en-US" dirty="0"/>
              <a:t> from design to data taking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Construction phases: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/>
              <a:t>Design &amp; prototype: </a:t>
            </a:r>
            <a:r>
              <a:rPr lang="en-US" sz="1800" dirty="0" smtClean="0"/>
              <a:t>2013  </a:t>
            </a:r>
            <a:r>
              <a:rPr lang="en-US" sz="1800" dirty="0"/>
              <a:t>baseline,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/>
              <a:t>2013 </a:t>
            </a:r>
            <a:r>
              <a:rPr lang="en-US" sz="1600" dirty="0"/>
              <a:t>R&amp;D on upgrade to pixel L0: technology choice in </a:t>
            </a:r>
            <a:r>
              <a:rPr lang="en-US" sz="1600" dirty="0" smtClean="0"/>
              <a:t>2013-14 </a:t>
            </a:r>
            <a:endParaRPr lang="en-US" sz="16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/>
              <a:t>Procure and Fabricate (+test) (</a:t>
            </a:r>
            <a:r>
              <a:rPr lang="en-US" sz="1800" dirty="0" smtClean="0"/>
              <a:t>2014-2015) </a:t>
            </a:r>
            <a:endParaRPr lang="en-US" sz="18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/>
              <a:t>2014-</a:t>
            </a:r>
            <a:r>
              <a:rPr lang="en-US" sz="1600" dirty="0"/>
              <a:t>2015 for pixel upgrade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/>
              <a:t>Module Assembly &amp; Detector Assembly (</a:t>
            </a:r>
            <a:r>
              <a:rPr lang="en-US" sz="1800" dirty="0" smtClean="0"/>
              <a:t>2016) </a:t>
            </a:r>
            <a:endParaRPr lang="en-US" sz="18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/>
              <a:t>2017 </a:t>
            </a:r>
            <a:r>
              <a:rPr lang="en-US" sz="1600" dirty="0"/>
              <a:t>for pixel upgrade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/>
              <a:t>Commissioning </a:t>
            </a:r>
            <a:r>
              <a:rPr lang="en-US" sz="1800" dirty="0" smtClean="0"/>
              <a:t>2017</a:t>
            </a:r>
            <a:endParaRPr lang="en-US" sz="18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/>
              <a:t>2018 </a:t>
            </a:r>
            <a:r>
              <a:rPr lang="en-US" sz="1600" dirty="0"/>
              <a:t>possible installation of pixel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Main assumption for this schedule 2 main labs (baseline): </a:t>
            </a: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4572000" y="3886200"/>
            <a:ext cx="44196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2000" u="sng" dirty="0" err="1">
                <a:solidFill>
                  <a:srgbClr val="FF0000"/>
                </a:solidFill>
              </a:rPr>
              <a:t>SuperB</a:t>
            </a:r>
            <a:endParaRPr lang="en-US" sz="2000" u="sng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Silicon sensors: </a:t>
            </a:r>
            <a:r>
              <a:rPr lang="en-US" sz="1700" dirty="0" smtClean="0"/>
              <a:t>Trieste/TN </a:t>
            </a:r>
            <a:r>
              <a:rPr lang="en-US" sz="1700" dirty="0"/>
              <a:t>+ QM</a:t>
            </a:r>
            <a:r>
              <a:rPr lang="en-US" sz="1700" dirty="0" smtClean="0"/>
              <a:t>? Valencia? </a:t>
            </a:r>
            <a:endParaRPr lang="en-US" sz="17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On detector electronics: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/>
              <a:t>Pixel Chips PV/PI/BO + </a:t>
            </a:r>
            <a:r>
              <a:rPr lang="en-US" sz="1500" dirty="0" smtClean="0"/>
              <a:t>others?</a:t>
            </a:r>
            <a:endParaRPr lang="en-US" sz="15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/>
              <a:t>FE chips </a:t>
            </a:r>
            <a:r>
              <a:rPr lang="en-US" sz="1500" dirty="0" smtClean="0"/>
              <a:t>strips PV/MI/PI/BO</a:t>
            </a:r>
            <a:endParaRPr lang="en-US" sz="15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/>
              <a:t>Peripheral </a:t>
            </a:r>
            <a:r>
              <a:rPr lang="en-US" sz="1500" dirty="0" err="1"/>
              <a:t>electr</a:t>
            </a:r>
            <a:r>
              <a:rPr lang="en-US" sz="1500" dirty="0"/>
              <a:t>.: </a:t>
            </a:r>
            <a:r>
              <a:rPr lang="en-US" sz="1500" dirty="0" err="1" smtClean="0"/>
              <a:t>MI+others</a:t>
            </a:r>
            <a:r>
              <a:rPr lang="en-US" sz="1500" dirty="0" smtClean="0"/>
              <a:t> BA?</a:t>
            </a:r>
            <a:endParaRPr lang="en-US" sz="15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SVT DAQ: BO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Module assembly: Pisa + </a:t>
            </a:r>
            <a:r>
              <a:rPr lang="en-US" sz="1700" dirty="0" smtClean="0"/>
              <a:t>BA? UK?</a:t>
            </a:r>
            <a:endParaRPr lang="en-US" sz="17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SVT Mechanics: Pisa + </a:t>
            </a:r>
            <a:r>
              <a:rPr lang="en-US" sz="1700" dirty="0" smtClean="0"/>
              <a:t>QM + MI+??</a:t>
            </a:r>
            <a:endParaRPr lang="en-US" sz="17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</a:t>
            </a:r>
            <a:r>
              <a:rPr lang="en-US" dirty="0" smtClean="0"/>
              <a:t>2013,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8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</a:t>
            </a:r>
            <a:r>
              <a:rPr lang="en-US" dirty="0" smtClean="0"/>
              <a:t>2013,  June - 2013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543D-7C13-B04F-9FD3-DE679E16A631}" type="slidenum">
              <a:rPr lang="en-US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A</a:t>
            </a:r>
            <a:r>
              <a:rPr lang="en-US" sz="3600" dirty="0" err="1" smtClean="0"/>
              <a:t>ttivita</a:t>
            </a:r>
            <a:r>
              <a:rPr lang="ja-JP" altLang="en-US" sz="3600" dirty="0">
                <a:latin typeface="Arial"/>
              </a:rPr>
              <a:t>’</a:t>
            </a:r>
            <a:r>
              <a:rPr lang="en-US" sz="3600" dirty="0"/>
              <a:t> SVT </a:t>
            </a:r>
            <a:r>
              <a:rPr lang="en-US" sz="3600" dirty="0" smtClean="0"/>
              <a:t>2012-finanziate</a:t>
            </a:r>
            <a:endParaRPr lang="en-US" sz="3600" dirty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FFA0-7ABC-2140-93FA-32A70F4FA62F}" type="slidenum">
              <a:rPr lang="en-US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839200" cy="762000"/>
          </a:xfrm>
        </p:spPr>
        <p:txBody>
          <a:bodyPr/>
          <a:lstStyle/>
          <a:p>
            <a:r>
              <a:rPr lang="en-US" sz="3200"/>
              <a:t>Construction Responsibility – First attempt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66800"/>
            <a:ext cx="7541777" cy="54102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</a:t>
            </a:r>
            <a:r>
              <a:rPr lang="en-US" dirty="0" smtClean="0"/>
              <a:t>2013,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D3AE-77FF-D444-B9D8-638ECDAC73EC}" type="slidenum">
              <a:rPr lang="en-US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533400"/>
          </a:xfrm>
        </p:spPr>
        <p:txBody>
          <a:bodyPr/>
          <a:lstStyle/>
          <a:p>
            <a:r>
              <a:rPr lang="en-US" sz="2800" dirty="0"/>
              <a:t>SVT </a:t>
            </a:r>
            <a:r>
              <a:rPr lang="en-US" sz="2800" dirty="0" err="1" smtClean="0"/>
              <a:t>assegnazioni</a:t>
            </a:r>
            <a:r>
              <a:rPr lang="en-US" sz="2800" dirty="0" smtClean="0"/>
              <a:t> 2012 </a:t>
            </a:r>
            <a:r>
              <a:rPr lang="en-US" sz="2800" dirty="0" err="1" smtClean="0"/>
              <a:t>su</a:t>
            </a:r>
            <a:r>
              <a:rPr lang="en-US" sz="2800" dirty="0" smtClean="0"/>
              <a:t> Baseline (I)</a:t>
            </a:r>
            <a:endParaRPr lang="en-US" sz="2800" dirty="0"/>
          </a:p>
        </p:txBody>
      </p:sp>
      <p:sp>
        <p:nvSpPr>
          <p:cNvPr id="648200" name="Rectangle 8"/>
          <p:cNvSpPr>
            <a:spLocks noChangeArrowheads="1"/>
          </p:cNvSpPr>
          <p:nvPr/>
        </p:nvSpPr>
        <p:spPr bwMode="auto">
          <a:xfrm>
            <a:off x="228600" y="3352800"/>
            <a:ext cx="830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900"/>
          </a:p>
        </p:txBody>
      </p:sp>
      <p:sp>
        <p:nvSpPr>
          <p:cNvPr id="648202" name="Rectangle 10"/>
          <p:cNvSpPr>
            <a:spLocks noChangeArrowheads="1"/>
          </p:cNvSpPr>
          <p:nvPr/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/>
              <a:t>SVT Baseline: prototypes to be built in 2012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Sensori</a:t>
            </a:r>
            <a:r>
              <a:rPr lang="en-US" dirty="0" smtClean="0">
                <a:solidFill>
                  <a:srgbClr val="008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/>
              <a:t>meccanici</a:t>
            </a:r>
            <a:r>
              <a:rPr lang="en-US" dirty="0"/>
              <a:t> per </a:t>
            </a:r>
            <a:r>
              <a:rPr lang="en-US" dirty="0" err="1"/>
              <a:t>prototipi</a:t>
            </a:r>
            <a:r>
              <a:rPr lang="en-US" dirty="0"/>
              <a:t> </a:t>
            </a:r>
            <a:r>
              <a:rPr lang="en-US" dirty="0" smtClean="0"/>
              <a:t>moduli </a:t>
            </a:r>
            <a:r>
              <a:rPr lang="en-US" sz="1600" dirty="0"/>
              <a:t>(</a:t>
            </a:r>
            <a:r>
              <a:rPr lang="en-US" sz="1600" dirty="0" err="1"/>
              <a:t>meglio</a:t>
            </a:r>
            <a:r>
              <a:rPr lang="en-US" sz="1600" dirty="0"/>
              <a:t> se </a:t>
            </a:r>
            <a:r>
              <a:rPr lang="en-US" sz="1600" dirty="0" err="1" smtClean="0"/>
              <a:t>anticipati</a:t>
            </a:r>
            <a:r>
              <a:rPr lang="en-US" sz="1600" dirty="0" smtClean="0"/>
              <a:t> </a:t>
            </a:r>
            <a:r>
              <a:rPr lang="en-US" sz="1600" dirty="0"/>
              <a:t>al 2011</a:t>
            </a:r>
            <a:r>
              <a:rPr lang="en-US" sz="1600" dirty="0" smtClean="0"/>
              <a:t>)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err="1" smtClean="0">
                <a:solidFill>
                  <a:srgbClr val="FF0000"/>
                </a:solidFill>
              </a:rPr>
              <a:t>Assegnati</a:t>
            </a:r>
            <a:r>
              <a:rPr lang="en-US" sz="1600" dirty="0" smtClean="0">
                <a:solidFill>
                  <a:srgbClr val="FF0000"/>
                </a:solidFill>
              </a:rPr>
              <a:t> 20+5.5 a TS </a:t>
            </a:r>
            <a:r>
              <a:rPr lang="en-US" sz="1600" dirty="0" err="1" smtClean="0">
                <a:solidFill>
                  <a:srgbClr val="FF0000"/>
                </a:solidFill>
              </a:rPr>
              <a:t>capire</a:t>
            </a:r>
            <a:r>
              <a:rPr lang="en-US" sz="1600" dirty="0" smtClean="0">
                <a:solidFill>
                  <a:srgbClr val="FF0000"/>
                </a:solidFill>
              </a:rPr>
              <a:t> come </a:t>
            </a:r>
            <a:r>
              <a:rPr lang="en-US" sz="1600" dirty="0" err="1" smtClean="0">
                <a:solidFill>
                  <a:srgbClr val="FF0000"/>
                </a:solidFill>
              </a:rPr>
              <a:t>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procede</a:t>
            </a:r>
            <a:r>
              <a:rPr lang="en-US" sz="1600" dirty="0" smtClean="0">
                <a:solidFill>
                  <a:srgbClr val="FF0000"/>
                </a:solidFill>
              </a:rPr>
              <a:t> se </a:t>
            </a:r>
            <a:r>
              <a:rPr lang="en-US" sz="1600" dirty="0" err="1" smtClean="0">
                <a:solidFill>
                  <a:srgbClr val="FF0000"/>
                </a:solidFill>
              </a:rPr>
              <a:t>servono</a:t>
            </a:r>
            <a:r>
              <a:rPr lang="en-US" sz="1600" dirty="0" smtClean="0">
                <a:solidFill>
                  <a:srgbClr val="FF0000"/>
                </a:solidFill>
              </a:rPr>
              <a:t> per I </a:t>
            </a:r>
            <a:r>
              <a:rPr lang="en-US" sz="1600" dirty="0" err="1" smtClean="0">
                <a:solidFill>
                  <a:srgbClr val="FF0000"/>
                </a:solidFill>
              </a:rPr>
              <a:t>prototipi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meccanici</a:t>
            </a:r>
            <a:r>
              <a:rPr lang="en-US" sz="1600" dirty="0" smtClean="0">
                <a:solidFill>
                  <a:srgbClr val="FF0000"/>
                </a:solidFill>
              </a:rPr>
              <a:t> da fare </a:t>
            </a:r>
            <a:r>
              <a:rPr lang="en-US" sz="1600" dirty="0" err="1" smtClean="0">
                <a:solidFill>
                  <a:srgbClr val="FF0000"/>
                </a:solidFill>
              </a:rPr>
              <a:t>dopo</a:t>
            </a:r>
            <a:r>
              <a:rPr lang="en-US" sz="1600" dirty="0" smtClean="0">
                <a:solidFill>
                  <a:srgbClr val="FF0000"/>
                </a:solidFill>
              </a:rPr>
              <a:t> estate 2012</a:t>
            </a:r>
            <a:endParaRPr lang="en-US" sz="16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FE chips </a:t>
            </a:r>
            <a:r>
              <a:rPr lang="en-US" dirty="0" smtClean="0"/>
              <a:t>per </a:t>
            </a:r>
            <a:r>
              <a:rPr lang="en-US" dirty="0"/>
              <a:t>strip detector: first prototype(s) with analog cell + readout architecture (2x64 </a:t>
            </a:r>
            <a:r>
              <a:rPr lang="en-US" dirty="0" err="1"/>
              <a:t>ch</a:t>
            </a:r>
            <a:r>
              <a:rPr lang="en-US" dirty="0"/>
              <a:t>)+ peripheral </a:t>
            </a:r>
            <a:r>
              <a:rPr lang="en-US" dirty="0" smtClean="0"/>
              <a:t>blocks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 err="1">
                <a:solidFill>
                  <a:srgbClr val="FF0000"/>
                </a:solidFill>
              </a:rPr>
              <a:t>Assegnati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45 a PV – chip con </a:t>
            </a:r>
            <a:r>
              <a:rPr lang="en-US" sz="1800" dirty="0" err="1" smtClean="0">
                <a:solidFill>
                  <a:srgbClr val="FF0000"/>
                </a:solidFill>
              </a:rPr>
              <a:t>canali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veloci</a:t>
            </a:r>
            <a:r>
              <a:rPr lang="en-US" sz="1800" dirty="0" smtClean="0">
                <a:solidFill>
                  <a:srgbClr val="FF0000"/>
                </a:solidFill>
              </a:rPr>
              <a:t> + </a:t>
            </a:r>
            <a:r>
              <a:rPr lang="en-US" sz="1800" dirty="0" err="1" smtClean="0">
                <a:solidFill>
                  <a:srgbClr val="FF0000"/>
                </a:solidFill>
              </a:rPr>
              <a:t>alcuni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lenti</a:t>
            </a:r>
            <a:r>
              <a:rPr lang="en-US" sz="1800" dirty="0" smtClean="0">
                <a:solidFill>
                  <a:srgbClr val="FF0000"/>
                </a:solidFill>
              </a:rPr>
              <a:t> + IC blocks Nov 2012.</a:t>
            </a:r>
            <a:endParaRPr lang="en-US" sz="1800" dirty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Fanouts</a:t>
            </a:r>
            <a:r>
              <a:rPr lang="en-US" dirty="0" smtClean="0"/>
              <a:t>: </a:t>
            </a:r>
            <a:r>
              <a:rPr lang="en-US" dirty="0"/>
              <a:t>d</a:t>
            </a:r>
            <a:r>
              <a:rPr lang="en-US" dirty="0" smtClean="0"/>
              <a:t>ouble layer for </a:t>
            </a:r>
            <a:r>
              <a:rPr lang="en-US" dirty="0" err="1"/>
              <a:t>striplets</a:t>
            </a:r>
            <a:r>
              <a:rPr lang="en-US" dirty="0"/>
              <a:t> (final design), </a:t>
            </a:r>
            <a:r>
              <a:rPr lang="en-US" dirty="0" smtClean="0"/>
              <a:t>prototype </a:t>
            </a:r>
            <a:r>
              <a:rPr lang="en-US" dirty="0"/>
              <a:t>for </a:t>
            </a:r>
            <a:r>
              <a:rPr lang="en-US" dirty="0" smtClean="0"/>
              <a:t>arch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 err="1">
                <a:solidFill>
                  <a:srgbClr val="FF0000"/>
                </a:solidFill>
              </a:rPr>
              <a:t>Assegnati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12MI per L0 </a:t>
            </a:r>
            <a:r>
              <a:rPr lang="en-US" sz="1800" dirty="0" err="1" smtClean="0">
                <a:solidFill>
                  <a:srgbClr val="FF0000"/>
                </a:solidFill>
              </a:rPr>
              <a:t>capire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cosa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va</a:t>
            </a:r>
            <a:r>
              <a:rPr lang="en-US" sz="1800" dirty="0" smtClean="0">
                <a:solidFill>
                  <a:srgbClr val="FF0000"/>
                </a:solidFill>
              </a:rPr>
              <a:t> in </a:t>
            </a:r>
            <a:r>
              <a:rPr lang="en-US" sz="1800" dirty="0" err="1" smtClean="0">
                <a:solidFill>
                  <a:srgbClr val="FF0000"/>
                </a:solidFill>
              </a:rPr>
              <a:t>produzione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quando</a:t>
            </a:r>
            <a:r>
              <a:rPr lang="en-US" sz="1800" dirty="0" smtClean="0">
                <a:solidFill>
                  <a:srgbClr val="FF0000"/>
                </a:solidFill>
              </a:rPr>
              <a:t>?  e 12+3 a </a:t>
            </a:r>
            <a:r>
              <a:rPr lang="en-US" sz="1800" dirty="0" err="1" smtClean="0">
                <a:solidFill>
                  <a:srgbClr val="FF0000"/>
                </a:solidFill>
              </a:rPr>
              <a:t>Mib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Elettronica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periferica</a:t>
            </a:r>
            <a:r>
              <a:rPr lang="en-US" dirty="0" smtClean="0"/>
              <a:t>: </a:t>
            </a:r>
            <a:r>
              <a:rPr lang="en-US" dirty="0" err="1"/>
              <a:t>p</a:t>
            </a:r>
            <a:r>
              <a:rPr lang="en-US" dirty="0" err="1" smtClean="0"/>
              <a:t>rototipi</a:t>
            </a:r>
            <a:r>
              <a:rPr lang="en-US" dirty="0" smtClean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quasi </a:t>
            </a:r>
            <a:r>
              <a:rPr lang="en-US" dirty="0" err="1"/>
              <a:t>finali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smtClean="0"/>
              <a:t>catena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1800" dirty="0"/>
              <a:t>HDI (+ submission of encoder), tails, transition </a:t>
            </a:r>
            <a:r>
              <a:rPr lang="en-US" sz="1800" dirty="0" smtClean="0"/>
              <a:t>cards/optical </a:t>
            </a:r>
            <a:r>
              <a:rPr lang="en-US" sz="1800" dirty="0"/>
              <a:t>link</a:t>
            </a:r>
            <a:r>
              <a:rPr lang="en-US" sz="1800" dirty="0" smtClean="0"/>
              <a:t>.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Assegnati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fondi</a:t>
            </a:r>
            <a:r>
              <a:rPr lang="en-US" sz="1800" dirty="0" smtClean="0">
                <a:solidFill>
                  <a:srgbClr val="FF0000"/>
                </a:solidFill>
              </a:rPr>
              <a:t> a MI + </a:t>
            </a:r>
            <a:r>
              <a:rPr lang="en-US" sz="1800" dirty="0" err="1" smtClean="0">
                <a:solidFill>
                  <a:srgbClr val="FF0000"/>
                </a:solidFill>
              </a:rPr>
              <a:t>fondi</a:t>
            </a:r>
            <a:r>
              <a:rPr lang="en-US" sz="1800" dirty="0" smtClean="0">
                <a:solidFill>
                  <a:srgbClr val="FF0000"/>
                </a:solidFill>
              </a:rPr>
              <a:t> per chip: </a:t>
            </a:r>
            <a:r>
              <a:rPr lang="en-US" sz="1800" dirty="0" err="1" smtClean="0">
                <a:solidFill>
                  <a:srgbClr val="FF0000"/>
                </a:solidFill>
              </a:rPr>
              <a:t>capire</a:t>
            </a:r>
            <a:r>
              <a:rPr lang="en-US" sz="1800" dirty="0" smtClean="0">
                <a:solidFill>
                  <a:srgbClr val="FF0000"/>
                </a:solidFill>
              </a:rPr>
              <a:t> la </a:t>
            </a:r>
            <a:r>
              <a:rPr lang="en-US" sz="1800" dirty="0" err="1" smtClean="0">
                <a:solidFill>
                  <a:srgbClr val="FF0000"/>
                </a:solidFill>
              </a:rPr>
              <a:t>situazione</a:t>
            </a:r>
            <a:endParaRPr lang="en-US" sz="1800" dirty="0" smtClean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DAQ</a:t>
            </a:r>
            <a:r>
              <a:rPr lang="en-US" dirty="0" smtClean="0"/>
              <a:t>: 2 prototypes SVT FEB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 err="1">
                <a:solidFill>
                  <a:srgbClr val="FF0000"/>
                </a:solidFill>
              </a:rPr>
              <a:t>Assegnati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10MI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888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D3AE-77FF-D444-B9D8-638ECDAC73EC}" type="slidenum">
              <a:rPr lang="en-US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533400"/>
          </a:xfrm>
        </p:spPr>
        <p:txBody>
          <a:bodyPr/>
          <a:lstStyle/>
          <a:p>
            <a:r>
              <a:rPr lang="en-US" sz="2800" dirty="0"/>
              <a:t>SVT </a:t>
            </a:r>
            <a:r>
              <a:rPr lang="en-US" sz="2800" dirty="0" err="1" smtClean="0"/>
              <a:t>assegnazioni</a:t>
            </a:r>
            <a:r>
              <a:rPr lang="en-US" sz="2800" dirty="0" smtClean="0"/>
              <a:t> 2012 </a:t>
            </a:r>
            <a:r>
              <a:rPr lang="en-US" sz="2800" dirty="0"/>
              <a:t>– </a:t>
            </a:r>
            <a:r>
              <a:rPr lang="en-US" sz="2800" dirty="0" smtClean="0"/>
              <a:t>Baseline (II)</a:t>
            </a:r>
            <a:endParaRPr lang="en-US" sz="2800" dirty="0"/>
          </a:p>
        </p:txBody>
      </p:sp>
      <p:sp>
        <p:nvSpPr>
          <p:cNvPr id="648200" name="Rectangle 8"/>
          <p:cNvSpPr>
            <a:spLocks noChangeArrowheads="1"/>
          </p:cNvSpPr>
          <p:nvPr/>
        </p:nvSpPr>
        <p:spPr bwMode="auto">
          <a:xfrm>
            <a:off x="228600" y="3352800"/>
            <a:ext cx="830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900"/>
          </a:p>
        </p:txBody>
      </p:sp>
      <p:sp>
        <p:nvSpPr>
          <p:cNvPr id="648202" name="Rectangle 10"/>
          <p:cNvSpPr>
            <a:spLocks noChangeArrowheads="1"/>
          </p:cNvSpPr>
          <p:nvPr/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/>
              <a:t>SVT Baseline: prototypes to be built in 2012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Meccanica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  <a:endParaRPr lang="en-US" dirty="0">
              <a:solidFill>
                <a:srgbClr val="008000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/>
              <a:t>Instrumentazione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prototipi</a:t>
            </a:r>
            <a:r>
              <a:rPr lang="en-US" sz="1800" dirty="0"/>
              <a:t> </a:t>
            </a:r>
            <a:r>
              <a:rPr lang="en-US" sz="1800" dirty="0" err="1"/>
              <a:t>meccanici</a:t>
            </a:r>
            <a:r>
              <a:rPr lang="en-US" sz="1800" dirty="0"/>
              <a:t> L0 (</a:t>
            </a:r>
            <a:r>
              <a:rPr lang="en-US" sz="1800" dirty="0" err="1"/>
              <a:t>striplets</a:t>
            </a:r>
            <a:r>
              <a:rPr lang="en-US" sz="1800" dirty="0"/>
              <a:t>/pixel),  </a:t>
            </a:r>
            <a:r>
              <a:rPr lang="en-US" sz="1800" dirty="0" err="1" smtClean="0"/>
              <a:t>gia</a:t>
            </a:r>
            <a:r>
              <a:rPr lang="en-US" sz="1800" dirty="0" smtClean="0"/>
              <a:t>’ </a:t>
            </a:r>
            <a:r>
              <a:rPr lang="en-US" sz="1800" dirty="0" err="1" smtClean="0"/>
              <a:t>realizzati</a:t>
            </a:r>
            <a:r>
              <a:rPr lang="en-US" sz="1800" dirty="0" smtClean="0"/>
              <a:t> </a:t>
            </a:r>
            <a:r>
              <a:rPr lang="en-US" sz="1800" dirty="0"/>
              <a:t>per TDR, per test </a:t>
            </a:r>
            <a:r>
              <a:rPr lang="en-US" sz="1800" dirty="0" err="1"/>
              <a:t>termostrutturali</a:t>
            </a:r>
            <a:r>
              <a:rPr lang="en-US" sz="1800" dirty="0"/>
              <a:t> con </a:t>
            </a:r>
            <a:r>
              <a:rPr lang="en-US" sz="1800" dirty="0" err="1"/>
              <a:t>raffreddamento</a:t>
            </a:r>
            <a:r>
              <a:rPr lang="en-US" sz="1800" dirty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/>
              <a:t>lab TFD (</a:t>
            </a:r>
            <a:r>
              <a:rPr lang="en-US" sz="1800" dirty="0" err="1"/>
              <a:t>nuove</a:t>
            </a:r>
            <a:r>
              <a:rPr lang="en-US" sz="1800" dirty="0"/>
              <a:t> </a:t>
            </a:r>
            <a:r>
              <a:rPr lang="en-US" sz="1800" dirty="0" err="1"/>
              <a:t>richieste</a:t>
            </a:r>
            <a:r>
              <a:rPr lang="en-US" sz="1800" dirty="0"/>
              <a:t> </a:t>
            </a:r>
            <a:r>
              <a:rPr lang="en-US" sz="1800" dirty="0" smtClean="0"/>
              <a:t>2012 + </a:t>
            </a:r>
            <a:r>
              <a:rPr lang="en-US" sz="1800" dirty="0" err="1"/>
              <a:t>integrazione</a:t>
            </a:r>
            <a:r>
              <a:rPr lang="en-US" sz="1800" dirty="0"/>
              <a:t> </a:t>
            </a:r>
            <a:r>
              <a:rPr lang="en-US" sz="1800" dirty="0" err="1" smtClean="0"/>
              <a:t>finanziamento</a:t>
            </a:r>
            <a:r>
              <a:rPr lang="en-US" sz="1800" dirty="0" smtClean="0"/>
              <a:t> 2011 per </a:t>
            </a:r>
            <a:r>
              <a:rPr lang="en-US" sz="1800" dirty="0" err="1"/>
              <a:t>realizzazione</a:t>
            </a:r>
            <a:r>
              <a:rPr lang="en-US" sz="1800" dirty="0"/>
              <a:t> L0 </a:t>
            </a:r>
            <a:r>
              <a:rPr lang="en-US" sz="1800" dirty="0" err="1"/>
              <a:t>striplets</a:t>
            </a:r>
            <a:r>
              <a:rPr lang="en-US" sz="1800" dirty="0"/>
              <a:t> module </a:t>
            </a:r>
            <a:r>
              <a:rPr lang="en-US" sz="1800" dirty="0" err="1"/>
              <a:t>nuovo</a:t>
            </a:r>
            <a:r>
              <a:rPr lang="en-US" sz="1800" dirty="0"/>
              <a:t> design TDR)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/>
              <a:t>Prototipo</a:t>
            </a:r>
            <a:r>
              <a:rPr lang="en-US" sz="1800" dirty="0"/>
              <a:t> </a:t>
            </a:r>
            <a:r>
              <a:rPr lang="en-US" sz="1800" dirty="0" err="1"/>
              <a:t>arco</a:t>
            </a:r>
            <a:r>
              <a:rPr lang="en-US" sz="1800" dirty="0"/>
              <a:t> e test </a:t>
            </a:r>
            <a:r>
              <a:rPr lang="en-US" sz="1800" dirty="0" err="1"/>
              <a:t>termostrutturali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finanzioto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2011 +</a:t>
            </a:r>
            <a:r>
              <a:rPr lang="en-US" sz="1800" dirty="0" err="1" smtClean="0"/>
              <a:t>integrazione</a:t>
            </a:r>
            <a:r>
              <a:rPr lang="en-US" sz="1800" dirty="0" smtClean="0"/>
              <a:t> </a:t>
            </a:r>
            <a:r>
              <a:rPr lang="en-US" sz="1800" dirty="0" err="1"/>
              <a:t>richieste</a:t>
            </a:r>
            <a:r>
              <a:rPr lang="en-US" sz="1800" dirty="0" smtClean="0"/>
              <a:t>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Assegnati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 PI 2011 </a:t>
            </a:r>
            <a:r>
              <a:rPr lang="en-US" sz="1800" dirty="0" err="1" smtClean="0">
                <a:solidFill>
                  <a:srgbClr val="FF0000"/>
                </a:solidFill>
              </a:rPr>
              <a:t>fondi</a:t>
            </a:r>
            <a:r>
              <a:rPr lang="en-US" sz="1800" dirty="0" smtClean="0">
                <a:solidFill>
                  <a:srgbClr val="FF0000"/>
                </a:solidFill>
              </a:rPr>
              <a:t> per </a:t>
            </a:r>
            <a:r>
              <a:rPr lang="en-US" sz="1800" dirty="0" err="1" smtClean="0">
                <a:solidFill>
                  <a:srgbClr val="FF0000"/>
                </a:solidFill>
              </a:rPr>
              <a:t>costruzione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prototipo</a:t>
            </a:r>
            <a:r>
              <a:rPr lang="en-US" sz="1800" dirty="0" smtClean="0">
                <a:solidFill>
                  <a:srgbClr val="FF0000"/>
                </a:solidFill>
              </a:rPr>
              <a:t> modulo L0 e </a:t>
            </a:r>
            <a:r>
              <a:rPr lang="en-US" sz="1800" dirty="0" err="1" smtClean="0">
                <a:solidFill>
                  <a:srgbClr val="FF0000"/>
                </a:solidFill>
              </a:rPr>
              <a:t>arco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Con </a:t>
            </a:r>
            <a:r>
              <a:rPr lang="en-US" sz="1800" dirty="0" err="1" smtClean="0">
                <a:solidFill>
                  <a:srgbClr val="FF0000"/>
                </a:solidFill>
              </a:rPr>
              <a:t>integrazione</a:t>
            </a:r>
            <a:r>
              <a:rPr lang="en-US" sz="1800" dirty="0" smtClean="0">
                <a:solidFill>
                  <a:srgbClr val="FF0000"/>
                </a:solidFill>
              </a:rPr>
              <a:t> +6KE </a:t>
            </a:r>
            <a:r>
              <a:rPr lang="en-US" sz="1800" dirty="0" err="1" smtClean="0">
                <a:solidFill>
                  <a:srgbClr val="FF0000"/>
                </a:solidFill>
              </a:rPr>
              <a:t>nel</a:t>
            </a:r>
            <a:r>
              <a:rPr lang="en-US" sz="1800" dirty="0" smtClean="0">
                <a:solidFill>
                  <a:srgbClr val="FF0000"/>
                </a:solidFill>
              </a:rPr>
              <a:t> 2012 per </a:t>
            </a:r>
            <a:r>
              <a:rPr lang="en-US" sz="1800" dirty="0" err="1" smtClean="0">
                <a:solidFill>
                  <a:srgbClr val="FF0000"/>
                </a:solidFill>
              </a:rPr>
              <a:t>instrumentazione</a:t>
            </a:r>
            <a:r>
              <a:rPr lang="en-US" sz="1800" dirty="0" smtClean="0">
                <a:solidFill>
                  <a:srgbClr val="FF0000"/>
                </a:solidFill>
              </a:rPr>
              <a:t> moduli.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Come </a:t>
            </a:r>
            <a:r>
              <a:rPr lang="en-US" sz="1800" dirty="0" err="1" smtClean="0">
                <a:solidFill>
                  <a:srgbClr val="FF0000"/>
                </a:solidFill>
              </a:rPr>
              <a:t>si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procede</a:t>
            </a:r>
            <a:r>
              <a:rPr lang="en-US" sz="1800" dirty="0" smtClean="0">
                <a:solidFill>
                  <a:srgbClr val="FF0000"/>
                </a:solidFill>
              </a:rPr>
              <a:t>??</a:t>
            </a:r>
            <a:endParaRPr lang="en-US" sz="18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/>
              <a:t>Revisione</a:t>
            </a:r>
            <a:r>
              <a:rPr lang="en-US" sz="1800" dirty="0" smtClean="0"/>
              <a:t> design moduli </a:t>
            </a:r>
            <a:r>
              <a:rPr lang="en-US" sz="1800" dirty="0" err="1" smtClean="0"/>
              <a:t>dopo</a:t>
            </a:r>
            <a:r>
              <a:rPr lang="en-US" sz="1800" dirty="0" smtClean="0"/>
              <a:t> </a:t>
            </a:r>
            <a:r>
              <a:rPr lang="en-US" sz="1800" dirty="0" err="1"/>
              <a:t>caratterizzazione</a:t>
            </a:r>
            <a:r>
              <a:rPr lang="en-US" sz="1800" dirty="0"/>
              <a:t> </a:t>
            </a:r>
            <a:r>
              <a:rPr lang="en-US" sz="1800" dirty="0" err="1"/>
              <a:t>termostrutturale</a:t>
            </a:r>
            <a:r>
              <a:rPr lang="en-US" sz="1800" dirty="0"/>
              <a:t> </a:t>
            </a:r>
            <a:r>
              <a:rPr lang="en-US" sz="1800" dirty="0" err="1"/>
              <a:t>prototipi</a:t>
            </a:r>
            <a:r>
              <a:rPr lang="en-US" sz="1800" dirty="0"/>
              <a:t> per </a:t>
            </a:r>
            <a:r>
              <a:rPr lang="en-US" sz="1800" dirty="0" err="1" smtClean="0"/>
              <a:t>iniziare</a:t>
            </a:r>
            <a:r>
              <a:rPr lang="en-US" sz="1800" dirty="0" smtClean="0"/>
              <a:t> la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componenti</a:t>
            </a:r>
            <a:r>
              <a:rPr lang="en-US" sz="1800" dirty="0" smtClean="0"/>
              <a:t> </a:t>
            </a:r>
            <a:r>
              <a:rPr lang="en-US" sz="1800" dirty="0"/>
              <a:t>dal 2013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800" dirty="0"/>
              <a:t>Design </a:t>
            </a:r>
            <a:r>
              <a:rPr lang="en-US" sz="1800" dirty="0" err="1"/>
              <a:t>zona</a:t>
            </a:r>
            <a:r>
              <a:rPr lang="en-US" sz="1800" dirty="0"/>
              <a:t> di </a:t>
            </a:r>
            <a:r>
              <a:rPr lang="en-US" sz="1800" dirty="0" err="1"/>
              <a:t>interazione</a:t>
            </a:r>
            <a:r>
              <a:rPr lang="en-US" sz="1800" dirty="0"/>
              <a:t>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026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512-E4F6-7B43-BBAF-5D70AAD31BE5}" type="slidenum">
              <a:rPr lang="en-US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dirty="0"/>
              <a:t>SVT </a:t>
            </a:r>
            <a:r>
              <a:rPr lang="en-US" sz="2800" dirty="0" err="1" smtClean="0"/>
              <a:t>assegnazioni</a:t>
            </a:r>
            <a:r>
              <a:rPr lang="en-US" sz="2800" dirty="0" smtClean="0"/>
              <a:t> 2012 </a:t>
            </a:r>
            <a:r>
              <a:rPr lang="en-US" sz="2800" dirty="0"/>
              <a:t>– </a:t>
            </a:r>
            <a:r>
              <a:rPr lang="en-US" sz="2800" dirty="0" smtClean="0"/>
              <a:t>Pixels (I)</a:t>
            </a:r>
            <a:endParaRPr lang="en-US" sz="2800" dirty="0"/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Prototypes for decision </a:t>
            </a:r>
            <a:r>
              <a:rPr lang="en-US" dirty="0">
                <a:solidFill>
                  <a:srgbClr val="008000"/>
                </a:solidFill>
              </a:rPr>
              <a:t>on </a:t>
            </a:r>
            <a:r>
              <a:rPr lang="en-US" dirty="0" smtClean="0">
                <a:solidFill>
                  <a:srgbClr val="008000"/>
                </a:solidFill>
              </a:rPr>
              <a:t>pixel </a:t>
            </a:r>
            <a:r>
              <a:rPr lang="en-US" dirty="0">
                <a:solidFill>
                  <a:srgbClr val="008000"/>
                </a:solidFill>
              </a:rPr>
              <a:t>in 2013: MAPS </a:t>
            </a:r>
            <a:r>
              <a:rPr lang="en-US" dirty="0" err="1">
                <a:solidFill>
                  <a:srgbClr val="008000"/>
                </a:solidFill>
              </a:rPr>
              <a:t>vs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Hybrid Pixels</a:t>
            </a:r>
            <a:endParaRPr lang="en-US" dirty="0">
              <a:solidFill>
                <a:srgbClr val="008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/>
              <a:t>Irradiation of INMAPS </a:t>
            </a:r>
            <a:r>
              <a:rPr lang="en-US" sz="1800" dirty="0" smtClean="0"/>
              <a:t>structures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err="1" smtClean="0">
                <a:solidFill>
                  <a:srgbClr val="FF0000"/>
                </a:solidFill>
              </a:rPr>
              <a:t>possibile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irraggiamento</a:t>
            </a:r>
            <a:r>
              <a:rPr lang="en-US" sz="1600" dirty="0" smtClean="0">
                <a:solidFill>
                  <a:srgbClr val="FF0000"/>
                </a:solidFill>
              </a:rPr>
              <a:t> con </a:t>
            </a:r>
            <a:r>
              <a:rPr lang="en-US" sz="1600" dirty="0" err="1" smtClean="0">
                <a:solidFill>
                  <a:srgbClr val="FF0000"/>
                </a:solidFill>
              </a:rPr>
              <a:t>neutroni</a:t>
            </a:r>
            <a:r>
              <a:rPr lang="en-US" sz="1600" dirty="0" smtClean="0">
                <a:solidFill>
                  <a:srgbClr val="FF0000"/>
                </a:solidFill>
              </a:rPr>
              <a:t> (2-3 step prima del </a:t>
            </a:r>
            <a:r>
              <a:rPr lang="en-US" sz="1600" dirty="0" err="1" smtClean="0">
                <a:solidFill>
                  <a:srgbClr val="FF0000"/>
                </a:solidFill>
              </a:rPr>
              <a:t>testbeam</a:t>
            </a:r>
            <a:r>
              <a:rPr lang="en-US" sz="1600" dirty="0" smtClean="0">
                <a:solidFill>
                  <a:srgbClr val="FF0000"/>
                </a:solidFill>
              </a:rPr>
              <a:t> Nov? 10^12, 5x10^12, 10^13 or higher.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Fine </a:t>
            </a:r>
            <a:r>
              <a:rPr lang="en-US" sz="1600" dirty="0" err="1" smtClean="0">
                <a:solidFill>
                  <a:srgbClr val="FF0000"/>
                </a:solidFill>
              </a:rPr>
              <a:t>giugno</a:t>
            </a:r>
            <a:r>
              <a:rPr lang="en-US" sz="1600" dirty="0" smtClean="0">
                <a:solidFill>
                  <a:srgbClr val="FF0000"/>
                </a:solidFill>
              </a:rPr>
              <a:t> test sui chip 12 um e high res. </a:t>
            </a:r>
            <a:endParaRPr lang="en-US" sz="16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/>
              <a:t>Second run with INMAPS process </a:t>
            </a:r>
            <a:endParaRPr lang="en-US" sz="1800" dirty="0" smtClean="0"/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non </a:t>
            </a:r>
            <a:r>
              <a:rPr lang="en-US" sz="1600" dirty="0" err="1" smtClean="0">
                <a:solidFill>
                  <a:srgbClr val="FF0000"/>
                </a:solidFill>
              </a:rPr>
              <a:t>finanziato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cerchiamo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fondi</a:t>
            </a:r>
            <a:r>
              <a:rPr lang="en-US" sz="1600" dirty="0" smtClean="0">
                <a:solidFill>
                  <a:srgbClr val="FF0000"/>
                </a:solidFill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</a:rPr>
              <a:t>sottomissione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inizio</a:t>
            </a:r>
            <a:r>
              <a:rPr lang="en-US" sz="1600" dirty="0" smtClean="0">
                <a:solidFill>
                  <a:srgbClr val="FF0000"/>
                </a:solidFill>
              </a:rPr>
              <a:t> del 2013? </a:t>
            </a:r>
            <a:endParaRPr lang="en-US" sz="16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/>
              <a:t>Thinner version Al Pixel bus </a:t>
            </a:r>
            <a:endParaRPr lang="en-US" sz="1800" dirty="0" smtClean="0"/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err="1" smtClean="0">
                <a:solidFill>
                  <a:srgbClr val="FF0000"/>
                </a:solidFill>
              </a:rPr>
              <a:t>Assegnati</a:t>
            </a:r>
            <a:r>
              <a:rPr lang="en-US" sz="1600" dirty="0" smtClean="0">
                <a:solidFill>
                  <a:srgbClr val="FF0000"/>
                </a:solidFill>
              </a:rPr>
              <a:t> 8kE a MI: </a:t>
            </a:r>
            <a:r>
              <a:rPr lang="en-US" sz="1600" dirty="0" err="1" smtClean="0">
                <a:solidFill>
                  <a:srgbClr val="FF0000"/>
                </a:solidFill>
              </a:rPr>
              <a:t>investigare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nuove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specifiche</a:t>
            </a:r>
            <a:r>
              <a:rPr lang="en-US" sz="1600" dirty="0" smtClean="0">
                <a:solidFill>
                  <a:srgbClr val="FF0000"/>
                </a:solidFill>
              </a:rPr>
              <a:t> per Power e signal lines e </a:t>
            </a:r>
            <a:r>
              <a:rPr lang="en-US" sz="1600" dirty="0" err="1" smtClean="0">
                <a:solidFill>
                  <a:srgbClr val="FF0000"/>
                </a:solidFill>
              </a:rPr>
              <a:t>ridurre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gli</a:t>
            </a:r>
            <a:r>
              <a:rPr lang="en-US" sz="1600" dirty="0" smtClean="0">
                <a:solidFill>
                  <a:srgbClr val="FF0000"/>
                </a:solidFill>
              </a:rPr>
              <a:t> strati. </a:t>
            </a:r>
            <a:r>
              <a:rPr lang="en-US" sz="1600" dirty="0" err="1" smtClean="0">
                <a:solidFill>
                  <a:srgbClr val="FF0000"/>
                </a:solidFill>
              </a:rPr>
              <a:t>Stato</a:t>
            </a:r>
            <a:r>
              <a:rPr lang="en-US" sz="1600" dirty="0" smtClean="0">
                <a:solidFill>
                  <a:srgbClr val="FF0000"/>
                </a:solidFill>
              </a:rPr>
              <a:t> del I bus???</a:t>
            </a:r>
            <a:endParaRPr lang="en-US" sz="18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/>
              <a:t>Bump bonding with thinner sensor/FE chips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Produce epitaxial/</a:t>
            </a:r>
            <a:r>
              <a:rPr lang="en-US" sz="1600" dirty="0" err="1"/>
              <a:t>edgless</a:t>
            </a:r>
            <a:r>
              <a:rPr lang="en-US" sz="1600" dirty="0"/>
              <a:t> </a:t>
            </a:r>
            <a:r>
              <a:rPr lang="en-US" sz="1600" dirty="0" smtClean="0"/>
              <a:t>sensors </a:t>
            </a:r>
            <a:r>
              <a:rPr lang="en-US" sz="1600" dirty="0"/>
              <a:t>for interconnection </a:t>
            </a:r>
            <a:r>
              <a:rPr lang="en-US" sz="1600" dirty="0" smtClean="0"/>
              <a:t>with Superpix1 </a:t>
            </a:r>
            <a:r>
              <a:rPr lang="en-US" sz="1600" dirty="0"/>
              <a:t>(</a:t>
            </a:r>
            <a:r>
              <a:rPr lang="en-US" sz="1600" dirty="0" smtClean="0"/>
              <a:t>3D) 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 err="1" smtClean="0">
                <a:solidFill>
                  <a:srgbClr val="FF0000"/>
                </a:solidFill>
              </a:rPr>
              <a:t>produzione</a:t>
            </a:r>
            <a:r>
              <a:rPr lang="en-US" sz="1600" dirty="0" smtClean="0">
                <a:solidFill>
                  <a:srgbClr val="FF0000"/>
                </a:solidFill>
              </a:rPr>
              <a:t> 1 batch standard p+/n per Superpix1 </a:t>
            </a:r>
            <a:r>
              <a:rPr lang="en-US" sz="1600" dirty="0" err="1" smtClean="0">
                <a:solidFill>
                  <a:srgbClr val="FF0000"/>
                </a:solidFill>
              </a:rPr>
              <a:t>entro</a:t>
            </a:r>
            <a:r>
              <a:rPr lang="en-US" sz="1600" dirty="0" smtClean="0">
                <a:solidFill>
                  <a:srgbClr val="FF0000"/>
                </a:solidFill>
              </a:rPr>
              <a:t> stop FBK</a:t>
            </a:r>
            <a:endParaRPr lang="en-US" sz="1600" dirty="0">
              <a:solidFill>
                <a:srgbClr val="FF0000"/>
              </a:solidFill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Gain experience from ALICE </a:t>
            </a:r>
            <a:r>
              <a:rPr lang="en-US" sz="1600" dirty="0" smtClean="0"/>
              <a:t>R&amp;D (Bari group) </a:t>
            </a:r>
            <a:r>
              <a:rPr lang="en-US" sz="1600" dirty="0"/>
              <a:t>on FE chip thinning with IZM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Bump-bonding of Superpix1 (3D) with epitaxial/</a:t>
            </a:r>
            <a:r>
              <a:rPr lang="en-US" sz="1600" dirty="0" err="1"/>
              <a:t>edgless</a:t>
            </a:r>
            <a:r>
              <a:rPr lang="en-US" sz="1600" dirty="0"/>
              <a:t> sensors. </a:t>
            </a:r>
            <a:endParaRPr lang="en-US" sz="1600" dirty="0" smtClean="0"/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err="1">
                <a:solidFill>
                  <a:srgbClr val="FF0000"/>
                </a:solidFill>
              </a:rPr>
              <a:t>Assegnati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20kE </a:t>
            </a:r>
            <a:r>
              <a:rPr lang="en-US" sz="1600" dirty="0">
                <a:solidFill>
                  <a:srgbClr val="FF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PI (</a:t>
            </a:r>
            <a:r>
              <a:rPr lang="en-US" sz="1600" dirty="0" err="1" smtClean="0">
                <a:solidFill>
                  <a:srgbClr val="FF0000"/>
                </a:solidFill>
              </a:rPr>
              <a:t>richiesti</a:t>
            </a:r>
            <a:r>
              <a:rPr lang="en-US" sz="1600" dirty="0" smtClean="0">
                <a:solidFill>
                  <a:srgbClr val="FF0000"/>
                </a:solidFill>
              </a:rPr>
              <a:t> 2 run </a:t>
            </a:r>
            <a:r>
              <a:rPr lang="en-US" sz="1600" dirty="0" err="1" smtClean="0">
                <a:solidFill>
                  <a:srgbClr val="FF0000"/>
                </a:solidFill>
              </a:rPr>
              <a:t>spessore</a:t>
            </a:r>
            <a:r>
              <a:rPr lang="en-US" sz="1600" dirty="0" smtClean="0">
                <a:solidFill>
                  <a:srgbClr val="FF0000"/>
                </a:solidFill>
              </a:rPr>
              <a:t> standard e </a:t>
            </a:r>
            <a:r>
              <a:rPr lang="en-US" sz="1600" dirty="0" err="1" smtClean="0">
                <a:solidFill>
                  <a:srgbClr val="FF0000"/>
                </a:solidFill>
              </a:rPr>
              <a:t>sottile</a:t>
            </a:r>
            <a:r>
              <a:rPr lang="en-US" sz="1600" dirty="0" smtClean="0">
                <a:solidFill>
                  <a:srgbClr val="FF0000"/>
                </a:solidFill>
              </a:rPr>
              <a:t> con </a:t>
            </a:r>
            <a:r>
              <a:rPr lang="en-US" sz="1600" dirty="0" err="1" smtClean="0">
                <a:solidFill>
                  <a:srgbClr val="FF0000"/>
                </a:solidFill>
              </a:rPr>
              <a:t>costo</a:t>
            </a:r>
            <a:r>
              <a:rPr lang="en-US" sz="1600" dirty="0" smtClean="0">
                <a:solidFill>
                  <a:srgbClr val="FF0000"/>
                </a:solidFill>
              </a:rPr>
              <a:t> 20kE/each). Superpix1 non </a:t>
            </a:r>
            <a:r>
              <a:rPr lang="en-US" sz="1600" dirty="0" err="1" smtClean="0">
                <a:solidFill>
                  <a:srgbClr val="FF0000"/>
                </a:solidFill>
              </a:rPr>
              <a:t>sara</a:t>
            </a:r>
            <a:r>
              <a:rPr lang="en-US" sz="1600" dirty="0" smtClean="0">
                <a:solidFill>
                  <a:srgbClr val="FF0000"/>
                </a:solidFill>
              </a:rPr>
              <a:t>’ pronto </a:t>
            </a:r>
            <a:r>
              <a:rPr lang="en-US" sz="1600" dirty="0" err="1" smtClean="0">
                <a:solidFill>
                  <a:srgbClr val="FF0000"/>
                </a:solidFill>
              </a:rPr>
              <a:t>entro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il</a:t>
            </a:r>
            <a:r>
              <a:rPr lang="en-US" sz="1600" dirty="0" smtClean="0">
                <a:solidFill>
                  <a:srgbClr val="FF0000"/>
                </a:solidFill>
              </a:rPr>
              <a:t> 2012! Come </a:t>
            </a:r>
            <a:r>
              <a:rPr lang="en-US" sz="1600" dirty="0" err="1" smtClean="0">
                <a:solidFill>
                  <a:srgbClr val="FF0000"/>
                </a:solidFill>
              </a:rPr>
              <a:t>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destinano</a:t>
            </a:r>
            <a:r>
              <a:rPr lang="en-US" sz="1600" dirty="0" smtClean="0">
                <a:solidFill>
                  <a:srgbClr val="FF0000"/>
                </a:solidFill>
              </a:rPr>
              <a:t>? </a:t>
            </a:r>
            <a:endParaRPr lang="en-US" sz="16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/>
              <a:t>Mechanics: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1600" dirty="0"/>
              <a:t>Test </a:t>
            </a:r>
            <a:r>
              <a:rPr lang="en-US" sz="1600" dirty="0" err="1"/>
              <a:t>continuita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 </a:t>
            </a:r>
            <a:r>
              <a:rPr lang="en-US" sz="1600" dirty="0" err="1"/>
              <a:t>supporti</a:t>
            </a:r>
            <a:r>
              <a:rPr lang="en-US" sz="1600" dirty="0"/>
              <a:t> per pixel con cooling e test </a:t>
            </a:r>
            <a:r>
              <a:rPr lang="en-US" sz="1600" dirty="0" err="1"/>
              <a:t>termostrutturali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526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512-E4F6-7B43-BBAF-5D70AAD31BE5}" type="slidenum">
              <a:rPr lang="en-US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dirty="0"/>
              <a:t>SVT </a:t>
            </a:r>
            <a:r>
              <a:rPr lang="en-US" sz="2800" dirty="0" err="1" smtClean="0"/>
              <a:t>assegnazioni</a:t>
            </a:r>
            <a:r>
              <a:rPr lang="en-US" sz="2800" dirty="0" smtClean="0"/>
              <a:t> 2012 </a:t>
            </a:r>
            <a:r>
              <a:rPr lang="en-US" sz="2800" dirty="0"/>
              <a:t>– </a:t>
            </a:r>
            <a:r>
              <a:rPr lang="en-US" sz="2800" dirty="0" smtClean="0"/>
              <a:t>Pixels (I)</a:t>
            </a:r>
            <a:endParaRPr lang="en-US" sz="2800" dirty="0"/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Testbeam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in </a:t>
            </a:r>
            <a:r>
              <a:rPr lang="en-US" dirty="0" smtClean="0">
                <a:solidFill>
                  <a:srgbClr val="008000"/>
                </a:solidFill>
              </a:rPr>
              <a:t>Autumn 2012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 smtClean="0"/>
              <a:t>Last </a:t>
            </a:r>
            <a:r>
              <a:rPr lang="en-US" sz="1800" dirty="0" err="1" smtClean="0"/>
              <a:t>testbeam</a:t>
            </a:r>
            <a:r>
              <a:rPr lang="en-US" sz="1800" dirty="0" smtClean="0"/>
              <a:t> before </a:t>
            </a:r>
            <a:r>
              <a:rPr lang="en-US" sz="1800" dirty="0"/>
              <a:t>the decision </a:t>
            </a:r>
            <a:r>
              <a:rPr lang="en-US" sz="1800" dirty="0" smtClean="0"/>
              <a:t>on </a:t>
            </a:r>
            <a:r>
              <a:rPr lang="en-US" sz="1800" dirty="0"/>
              <a:t>pixel technology in 2013.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/>
              <a:t>On test: </a:t>
            </a:r>
            <a:endParaRPr lang="en-US" sz="1800" dirty="0" smtClean="0"/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/>
              <a:t>INMAPS </a:t>
            </a:r>
            <a:r>
              <a:rPr lang="en-US" sz="1600" dirty="0"/>
              <a:t>32x32 and 3x3 matrix pre/post </a:t>
            </a:r>
            <a:r>
              <a:rPr lang="en-US" sz="1600" dirty="0" smtClean="0"/>
              <a:t>irradiation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Non e’ </a:t>
            </a:r>
            <a:r>
              <a:rPr lang="en-US" sz="1600" dirty="0" err="1" smtClean="0">
                <a:solidFill>
                  <a:srgbClr val="FF0000"/>
                </a:solidFill>
              </a:rPr>
              <a:t>chiaro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siamo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pronti</a:t>
            </a:r>
            <a:r>
              <a:rPr lang="en-US" sz="1600" dirty="0" smtClean="0">
                <a:solidFill>
                  <a:srgbClr val="FF0000"/>
                </a:solidFill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</a:rPr>
              <a:t>il</a:t>
            </a:r>
            <a:r>
              <a:rPr lang="en-US" sz="1600" dirty="0" smtClean="0">
                <a:solidFill>
                  <a:srgbClr val="FF0000"/>
                </a:solidFill>
              </a:rPr>
              <a:t> post irradiation.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/>
              <a:t>Hybrid pixel </a:t>
            </a:r>
            <a:r>
              <a:rPr lang="en-US" sz="1600" dirty="0"/>
              <a:t>module with 3 </a:t>
            </a:r>
            <a:r>
              <a:rPr lang="en-US" sz="1600" dirty="0" smtClean="0"/>
              <a:t>Superpix0 chips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Non </a:t>
            </a:r>
            <a:r>
              <a:rPr lang="en-US" sz="1600" dirty="0" err="1" smtClean="0">
                <a:solidFill>
                  <a:srgbClr val="FF0000"/>
                </a:solidFill>
              </a:rPr>
              <a:t>sara</a:t>
            </a:r>
            <a:r>
              <a:rPr lang="en-US" sz="1600" dirty="0" smtClean="0">
                <a:solidFill>
                  <a:srgbClr val="FF0000"/>
                </a:solidFill>
              </a:rPr>
              <a:t>’ pronto e non e’ </a:t>
            </a:r>
            <a:r>
              <a:rPr lang="en-US" sz="1600" dirty="0" err="1" smtClean="0">
                <a:solidFill>
                  <a:srgbClr val="FF0000"/>
                </a:solidFill>
              </a:rPr>
              <a:t>chiaro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serva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/>
              <a:t>3D MAPS II </a:t>
            </a:r>
            <a:r>
              <a:rPr lang="en-US" sz="1600" dirty="0"/>
              <a:t>run of Chartered/</a:t>
            </a:r>
            <a:r>
              <a:rPr lang="en-US" sz="1600" dirty="0" err="1" smtClean="0"/>
              <a:t>Tezzaron</a:t>
            </a:r>
            <a:endParaRPr lang="en-US" sz="1600" dirty="0" smtClean="0"/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solidFill>
                  <a:srgbClr val="FF0000"/>
                </a:solidFill>
              </a:rPr>
              <a:t>forse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sono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disponibili</a:t>
            </a:r>
            <a:r>
              <a:rPr lang="en-US" sz="1600" dirty="0" smtClean="0">
                <a:solidFill>
                  <a:srgbClr val="FF0000"/>
                </a:solidFill>
              </a:rPr>
              <a:t> chips 3D del run </a:t>
            </a:r>
            <a:r>
              <a:rPr lang="en-US" sz="1600" dirty="0" err="1" smtClean="0">
                <a:solidFill>
                  <a:srgbClr val="FF0000"/>
                </a:solidFill>
              </a:rPr>
              <a:t>prototipo</a:t>
            </a:r>
            <a:r>
              <a:rPr lang="en-US" sz="1600" dirty="0" smtClean="0">
                <a:solidFill>
                  <a:srgbClr val="FF0000"/>
                </a:solidFill>
              </a:rPr>
              <a:t> con </a:t>
            </a:r>
            <a:r>
              <a:rPr lang="en-US" sz="1600" dirty="0" err="1" smtClean="0">
                <a:solidFill>
                  <a:srgbClr val="FF0000"/>
                </a:solidFill>
              </a:rPr>
              <a:t>buon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allineamento</a:t>
            </a:r>
            <a:r>
              <a:rPr lang="en-US" sz="1600" dirty="0" smtClean="0">
                <a:solidFill>
                  <a:srgbClr val="FF0000"/>
                </a:solidFill>
              </a:rPr>
              <a:t>?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/>
              <a:t>Other pixel structures might be available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solidFill>
                  <a:srgbClr val="FF0000"/>
                </a:solidFill>
              </a:rPr>
              <a:t>Aggiornare</a:t>
            </a:r>
            <a:r>
              <a:rPr lang="en-US" sz="1600" dirty="0" smtClean="0">
                <a:solidFill>
                  <a:srgbClr val="FF0000"/>
                </a:solidFill>
              </a:rPr>
              <a:t> la </a:t>
            </a:r>
            <a:r>
              <a:rPr lang="en-US" sz="1600" dirty="0" err="1" smtClean="0">
                <a:solidFill>
                  <a:srgbClr val="FF0000"/>
                </a:solidFill>
              </a:rPr>
              <a:t>lista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delle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strutture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potrebbero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essere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disponibili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47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77000"/>
            <a:ext cx="4343400" cy="457200"/>
          </a:xfrm>
        </p:spPr>
        <p:txBody>
          <a:bodyPr/>
          <a:lstStyle/>
          <a:p>
            <a:r>
              <a:rPr lang="en-US" dirty="0"/>
              <a:t>SVT –</a:t>
            </a:r>
            <a:r>
              <a:rPr lang="en-US" dirty="0" err="1"/>
              <a:t>Preventivi</a:t>
            </a:r>
            <a:r>
              <a:rPr lang="en-US" dirty="0"/>
              <a:t> 2013,  June - 2013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543D-7C13-B04F-9FD3-DE679E16A631}" type="slidenum">
              <a:rPr lang="en-US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A</a:t>
            </a:r>
            <a:r>
              <a:rPr lang="en-US" sz="3600" dirty="0" err="1" smtClean="0"/>
              <a:t>ttivita</a:t>
            </a:r>
            <a:r>
              <a:rPr lang="ja-JP" altLang="en-US" sz="3600" dirty="0">
                <a:latin typeface="Arial"/>
              </a:rPr>
              <a:t>’</a:t>
            </a:r>
            <a:r>
              <a:rPr lang="en-US" sz="3600" dirty="0"/>
              <a:t> SVT </a:t>
            </a:r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Prime </a:t>
            </a:r>
            <a:r>
              <a:rPr lang="en-US" dirty="0" err="1" smtClean="0"/>
              <a:t>proposte</a:t>
            </a:r>
            <a:r>
              <a:rPr lang="en-US" dirty="0" smtClean="0"/>
              <a:t> da </a:t>
            </a:r>
            <a:r>
              <a:rPr lang="en-US" dirty="0" err="1" smtClean="0"/>
              <a:t>vagliare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45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 –Preventivi 2012,  June 16 - 2011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4738-8F09-9E4F-BD56-AA7035CF8127}" type="slidenum">
              <a:rPr lang="en-US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18852" name="Rectangle 4"/>
          <p:cNvSpPr>
            <a:spLocks noChangeArrowheads="1"/>
          </p:cNvSpPr>
          <p:nvPr/>
        </p:nvSpPr>
        <p:spPr bwMode="auto">
          <a:xfrm>
            <a:off x="1676400" y="1752600"/>
            <a:ext cx="5334000" cy="25146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900" u="sng" dirty="0">
                <a:solidFill>
                  <a:srgbClr val="FF0000"/>
                </a:solidFill>
              </a:rPr>
              <a:t>Construction phases </a:t>
            </a:r>
            <a:r>
              <a:rPr lang="en-US" sz="1500" u="sng" dirty="0">
                <a:solidFill>
                  <a:srgbClr val="FF0000"/>
                </a:solidFill>
              </a:rPr>
              <a:t>(from </a:t>
            </a:r>
            <a:r>
              <a:rPr lang="en-US" sz="1500" u="sng" dirty="0" err="1">
                <a:solidFill>
                  <a:srgbClr val="FF0000"/>
                </a:solidFill>
              </a:rPr>
              <a:t>BaBar</a:t>
            </a:r>
            <a:r>
              <a:rPr lang="en-US" sz="1500" u="sng" dirty="0">
                <a:solidFill>
                  <a:srgbClr val="FF0000"/>
                </a:solidFill>
              </a:rPr>
              <a:t> experience)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Design &amp; prototype: </a:t>
            </a:r>
            <a:r>
              <a:rPr lang="en-US" sz="1700" dirty="0" smtClean="0"/>
              <a:t>2013  </a:t>
            </a:r>
            <a:r>
              <a:rPr lang="en-US" sz="1700" dirty="0"/>
              <a:t>baseline,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 smtClean="0"/>
              <a:t>2013 </a:t>
            </a:r>
            <a:r>
              <a:rPr lang="en-US" sz="1500" dirty="0"/>
              <a:t>R&amp;D on pixels for L0 upgrade: technology choice in </a:t>
            </a:r>
            <a:r>
              <a:rPr lang="en-US" sz="1500" dirty="0" smtClean="0"/>
              <a:t>2013-2014?  </a:t>
            </a:r>
            <a:endParaRPr lang="en-US" sz="15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Procure and Fabricate (+test) (</a:t>
            </a:r>
            <a:r>
              <a:rPr lang="en-US" sz="1700" dirty="0" smtClean="0"/>
              <a:t>2014-15) </a:t>
            </a:r>
            <a:endParaRPr lang="en-US" sz="17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 smtClean="0"/>
              <a:t>2015-2016 </a:t>
            </a:r>
            <a:r>
              <a:rPr lang="en-US" sz="1500" dirty="0"/>
              <a:t>for pixel upgrade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Module Assembly &amp; Det. Assembly (</a:t>
            </a:r>
            <a:r>
              <a:rPr lang="en-US" sz="1700" dirty="0" smtClean="0"/>
              <a:t>2016) </a:t>
            </a:r>
            <a:endParaRPr lang="en-US" sz="17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 smtClean="0"/>
              <a:t>2017 </a:t>
            </a:r>
            <a:r>
              <a:rPr lang="en-US" sz="1500" dirty="0"/>
              <a:t>for pixel upgrade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700" dirty="0"/>
              <a:t>Commissioning </a:t>
            </a:r>
            <a:r>
              <a:rPr lang="en-US" sz="1700" dirty="0" smtClean="0"/>
              <a:t>2017</a:t>
            </a:r>
            <a:endParaRPr lang="en-US" sz="17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500" dirty="0" smtClean="0"/>
              <a:t>2018 </a:t>
            </a:r>
            <a:r>
              <a:rPr lang="en-US" sz="1500" dirty="0"/>
              <a:t>possible installation of pixel </a:t>
            </a:r>
          </a:p>
        </p:txBody>
      </p:sp>
      <p:sp>
        <p:nvSpPr>
          <p:cNvPr id="718853" name="Rectangle 5"/>
          <p:cNvSpPr>
            <a:spLocks noChangeArrowheads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3300"/>
                </a:solidFill>
              </a:rPr>
              <a:t>SVT </a:t>
            </a:r>
            <a:r>
              <a:rPr lang="en-US" sz="3600" dirty="0" err="1">
                <a:solidFill>
                  <a:srgbClr val="FF3300"/>
                </a:solidFill>
              </a:rPr>
              <a:t>Attivita</a:t>
            </a:r>
            <a:r>
              <a:rPr lang="ja-JP" altLang="en-US" sz="3600" dirty="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sz="3600" dirty="0" smtClean="0">
                <a:solidFill>
                  <a:srgbClr val="FF3300"/>
                </a:solidFill>
              </a:rPr>
              <a:t>2013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718854" name="Rectangle 6"/>
          <p:cNvSpPr>
            <a:spLocks noChangeArrowheads="1"/>
          </p:cNvSpPr>
          <p:nvPr/>
        </p:nvSpPr>
        <p:spPr bwMode="auto">
          <a:xfrm>
            <a:off x="457200" y="1143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 err="1"/>
              <a:t>Dopo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TDR </a:t>
            </a:r>
            <a:r>
              <a:rPr lang="en-US" dirty="0" err="1" smtClean="0"/>
              <a:t>entriamo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fase</a:t>
            </a:r>
            <a:r>
              <a:rPr lang="en-US" dirty="0"/>
              <a:t> di </a:t>
            </a:r>
            <a:r>
              <a:rPr lang="en-US" dirty="0" err="1"/>
              <a:t>costruzione</a:t>
            </a:r>
            <a:r>
              <a:rPr lang="en-US" dirty="0"/>
              <a:t>. </a:t>
            </a:r>
          </a:p>
        </p:txBody>
      </p:sp>
      <p:sp>
        <p:nvSpPr>
          <p:cNvPr id="718922" name="Rectangle 74"/>
          <p:cNvSpPr>
            <a:spLocks noChangeArrowheads="1"/>
          </p:cNvSpPr>
          <p:nvPr/>
        </p:nvSpPr>
        <p:spPr bwMode="auto">
          <a:xfrm>
            <a:off x="381000" y="43434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Per la baseline 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</a:t>
            </a:r>
            <a:r>
              <a:rPr lang="en-US" dirty="0" err="1"/>
              <a:t>necessario</a:t>
            </a:r>
            <a:r>
              <a:rPr lang="en-US" dirty="0"/>
              <a:t> </a:t>
            </a:r>
            <a:r>
              <a:rPr lang="en-US" dirty="0" err="1"/>
              <a:t>costruire</a:t>
            </a: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prototipi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smtClean="0"/>
              <a:t>2013 </a:t>
            </a:r>
            <a:r>
              <a:rPr lang="en-US" dirty="0"/>
              <a:t>per </a:t>
            </a:r>
            <a:r>
              <a:rPr lang="en-US" dirty="0" err="1"/>
              <a:t>finalizzare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design dell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intero</a:t>
            </a:r>
            <a:r>
              <a:rPr lang="en-US" dirty="0"/>
              <a:t> </a:t>
            </a:r>
            <a:r>
              <a:rPr lang="en-US" dirty="0" err="1"/>
              <a:t>rivelatore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entrare</a:t>
            </a:r>
            <a:r>
              <a:rPr lang="en-US" dirty="0"/>
              <a:t> in </a:t>
            </a:r>
            <a:r>
              <a:rPr lang="en-US" dirty="0" err="1"/>
              <a:t>produzione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componenti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smtClean="0"/>
              <a:t>2014  </a:t>
            </a: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Per </a:t>
            </a:r>
            <a:r>
              <a:rPr lang="en-US" dirty="0" err="1"/>
              <a:t>i</a:t>
            </a:r>
            <a:r>
              <a:rPr lang="en-US" dirty="0"/>
              <a:t> pixel del Layer0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smtClean="0"/>
              <a:t>2013 </a:t>
            </a:r>
            <a:r>
              <a:rPr lang="en-US" dirty="0"/>
              <a:t>continua R&amp;D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opzioni</a:t>
            </a:r>
            <a:r>
              <a:rPr lang="en-US" dirty="0"/>
              <a:t> per </a:t>
            </a:r>
            <a:r>
              <a:rPr lang="en-US" dirty="0" err="1"/>
              <a:t>arrivare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smtClean="0"/>
              <a:t>2013-</a:t>
            </a:r>
            <a:r>
              <a:rPr lang="en-US" dirty="0" smtClean="0"/>
              <a:t>14.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dirty="0" smtClean="0"/>
              <a:t>Come </a:t>
            </a:r>
            <a:r>
              <a:rPr lang="en-US" dirty="0" err="1" smtClean="0"/>
              <a:t>procediamo</a:t>
            </a:r>
            <a:r>
              <a:rPr lang="en-US" dirty="0" smtClean="0"/>
              <a:t> per I pixel ?</a:t>
            </a:r>
          </a:p>
        </p:txBody>
      </p:sp>
    </p:spTree>
    <p:extLst>
      <p:ext uri="{BB962C8B-B14F-4D97-AF65-F5344CB8AC3E}">
        <p14:creationId xmlns:p14="http://schemas.microsoft.com/office/powerpoint/2010/main" val="12091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SVT –Preventivi 2012,  June 16 - 2011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4738-8F09-9E4F-BD56-AA7035CF8127}" type="slidenum">
              <a:rPr lang="en-US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18853" name="Rectangle 5"/>
          <p:cNvSpPr>
            <a:spLocks noChangeArrowheads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FF3300"/>
                </a:solidFill>
              </a:rPr>
              <a:t>Pixel R&amp;D </a:t>
            </a:r>
            <a:r>
              <a:rPr lang="en-US" sz="3600" dirty="0" err="1" smtClean="0">
                <a:solidFill>
                  <a:srgbClr val="FF3300"/>
                </a:solidFill>
              </a:rPr>
              <a:t>nel</a:t>
            </a:r>
            <a:r>
              <a:rPr lang="en-US" sz="3600" dirty="0" smtClean="0">
                <a:solidFill>
                  <a:srgbClr val="FF3300"/>
                </a:solidFill>
              </a:rPr>
              <a:t> 2013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718854" name="Rectangle 6"/>
          <p:cNvSpPr>
            <a:spLocks noChangeArrowheads="1"/>
          </p:cNvSpPr>
          <p:nvPr/>
        </p:nvSpPr>
        <p:spPr bwMode="auto">
          <a:xfrm>
            <a:off x="457200" y="1143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718922" name="Rectangle 74"/>
          <p:cNvSpPr>
            <a:spLocks noChangeArrowheads="1"/>
          </p:cNvSpPr>
          <p:nvPr/>
        </p:nvSpPr>
        <p:spPr bwMode="auto">
          <a:xfrm>
            <a:off x="76200" y="11430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/>
              <a:t>Le </a:t>
            </a:r>
            <a:r>
              <a:rPr lang="en-US" sz="1800" dirty="0" err="1" smtClean="0"/>
              <a:t>recenti</a:t>
            </a:r>
            <a:r>
              <a:rPr lang="en-US" sz="1800" dirty="0" smtClean="0"/>
              <a:t> </a:t>
            </a:r>
            <a:r>
              <a:rPr lang="en-US" sz="1800" dirty="0" err="1" smtClean="0"/>
              <a:t>indicazioni</a:t>
            </a:r>
            <a:r>
              <a:rPr lang="en-US" sz="1800" dirty="0" smtClean="0"/>
              <a:t> </a:t>
            </a:r>
            <a:r>
              <a:rPr lang="en-US" sz="1800" dirty="0" err="1" smtClean="0"/>
              <a:t>degli</a:t>
            </a:r>
            <a:r>
              <a:rPr lang="en-US" sz="1800" dirty="0" smtClean="0"/>
              <a:t> </a:t>
            </a:r>
            <a:r>
              <a:rPr lang="en-US" sz="1800" dirty="0" err="1" smtClean="0"/>
              <a:t>studi</a:t>
            </a:r>
            <a:r>
              <a:rPr lang="en-US" sz="1800" dirty="0" smtClean="0"/>
              <a:t> di performance ci </a:t>
            </a:r>
            <a:r>
              <a:rPr lang="en-US" sz="1800" dirty="0" err="1" smtClean="0"/>
              <a:t>dicono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soluzione</a:t>
            </a:r>
            <a:r>
              <a:rPr lang="en-US" sz="1800" dirty="0" smtClean="0"/>
              <a:t> a pixel e’ </a:t>
            </a:r>
            <a:r>
              <a:rPr lang="en-US" sz="1800" dirty="0" err="1" smtClean="0"/>
              <a:t>piu</a:t>
            </a:r>
            <a:r>
              <a:rPr lang="en-US" sz="1800" dirty="0" smtClean="0"/>
              <a:t>’ </a:t>
            </a:r>
            <a:r>
              <a:rPr lang="en-US" sz="1800" dirty="0" err="1" smtClean="0"/>
              <a:t>robusta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striplets</a:t>
            </a:r>
            <a:r>
              <a:rPr lang="en-US" sz="1800" dirty="0" smtClean="0"/>
              <a:t> in alto background.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1600" dirty="0" err="1" smtClean="0"/>
              <a:t>Striplets</a:t>
            </a:r>
            <a:r>
              <a:rPr lang="en-US" sz="1600" dirty="0" smtClean="0"/>
              <a:t> 15% </a:t>
            </a:r>
            <a:r>
              <a:rPr lang="en-US" sz="1600" dirty="0" err="1" smtClean="0"/>
              <a:t>peggioramento</a:t>
            </a:r>
            <a:r>
              <a:rPr lang="en-US" sz="1600" dirty="0" smtClean="0"/>
              <a:t> in S-per event error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a </a:t>
            </a:r>
            <a:r>
              <a:rPr lang="en-US" sz="1600" dirty="0" err="1" smtClean="0"/>
              <a:t>BaBar</a:t>
            </a:r>
            <a:r>
              <a:rPr lang="en-US" sz="1600" dirty="0" smtClean="0"/>
              <a:t> 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1600" dirty="0">
                <a:sym typeface="Wingdings"/>
              </a:rPr>
              <a:t> + 30% in </a:t>
            </a:r>
            <a:r>
              <a:rPr lang="en-US" sz="1600" dirty="0" err="1" smtClean="0">
                <a:sym typeface="Wingdings"/>
              </a:rPr>
              <a:t>luminosita</a:t>
            </a:r>
            <a:r>
              <a:rPr lang="en-US" sz="1600" dirty="0" smtClean="0">
                <a:sym typeface="Wingdings"/>
              </a:rPr>
              <a:t> per </a:t>
            </a:r>
            <a:r>
              <a:rPr lang="en-US" sz="1600" dirty="0" err="1" smtClean="0">
                <a:sym typeface="Wingdings"/>
              </a:rPr>
              <a:t>avere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stessa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sensibilita</a:t>
            </a:r>
            <a:r>
              <a:rPr lang="en-US" sz="1600" dirty="0" smtClean="0">
                <a:sym typeface="Wingdings"/>
              </a:rPr>
              <a:t>’ di </a:t>
            </a:r>
            <a:r>
              <a:rPr lang="en-US" sz="1600" dirty="0" err="1" smtClean="0">
                <a:sym typeface="Wingdings"/>
              </a:rPr>
              <a:t>BaBar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su</a:t>
            </a:r>
            <a:r>
              <a:rPr lang="en-US" sz="1600" dirty="0" smtClean="0">
                <a:sym typeface="Wingdings"/>
              </a:rPr>
              <a:t> S.</a:t>
            </a:r>
            <a:endParaRPr lang="en-US" sz="1600" dirty="0" smtClean="0"/>
          </a:p>
          <a:p>
            <a:pPr marL="800100" lvl="1" indent="-342900">
              <a:spcBef>
                <a:spcPct val="20000"/>
              </a:spcBef>
            </a:pPr>
            <a:r>
              <a:rPr lang="en-US" sz="1600" dirty="0" smtClean="0"/>
              <a:t>Pixel con </a:t>
            </a:r>
            <a:r>
              <a:rPr lang="en-US" sz="1600" dirty="0" err="1" smtClean="0"/>
              <a:t>stesso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materiale</a:t>
            </a:r>
            <a:r>
              <a:rPr lang="en-US" sz="1600" dirty="0" smtClean="0"/>
              <a:t> +3% </a:t>
            </a:r>
            <a:r>
              <a:rPr lang="en-US" sz="1600" dirty="0" err="1" smtClean="0"/>
              <a:t>peggioramento</a:t>
            </a:r>
            <a:r>
              <a:rPr lang="en-US" sz="1600" dirty="0" smtClean="0"/>
              <a:t> </a:t>
            </a:r>
            <a:r>
              <a:rPr lang="en-US" sz="1600" dirty="0"/>
              <a:t>in S-per event error </a:t>
            </a:r>
            <a:r>
              <a:rPr lang="en-US" sz="1600" dirty="0" err="1"/>
              <a:t>rispetto</a:t>
            </a:r>
            <a:r>
              <a:rPr lang="en-US" sz="1600" dirty="0"/>
              <a:t> a </a:t>
            </a:r>
            <a:r>
              <a:rPr lang="en-US" sz="1600" dirty="0" err="1"/>
              <a:t>BaBar</a:t>
            </a:r>
            <a:r>
              <a:rPr lang="en-US" sz="1600" dirty="0"/>
              <a:t> </a:t>
            </a:r>
          </a:p>
          <a:p>
            <a:pPr marL="800100" lvl="1" indent="-342900">
              <a:spcBef>
                <a:spcPct val="20000"/>
              </a:spcBef>
            </a:pPr>
            <a:endParaRPr lang="en-US" sz="16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1800" dirty="0" err="1" smtClean="0"/>
              <a:t>Conclusione</a:t>
            </a:r>
            <a:r>
              <a:rPr lang="en-US" sz="1800" dirty="0" smtClean="0"/>
              <a:t> </a:t>
            </a:r>
            <a:r>
              <a:rPr lang="en-US" sz="1800" dirty="0" err="1" smtClean="0"/>
              <a:t>sicuramente</a:t>
            </a:r>
            <a:r>
              <a:rPr lang="en-US" sz="1800" dirty="0" smtClean="0"/>
              <a:t> </a:t>
            </a:r>
            <a:r>
              <a:rPr lang="en-US" sz="1800" dirty="0" err="1" smtClean="0"/>
              <a:t>valida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range di material budget </a:t>
            </a:r>
            <a:r>
              <a:rPr lang="en-US" sz="1800" dirty="0" err="1" smtClean="0"/>
              <a:t>accessibile</a:t>
            </a:r>
            <a:r>
              <a:rPr lang="en-US" sz="1800" dirty="0" smtClean="0"/>
              <a:t> per MAPS, da </a:t>
            </a:r>
            <a:r>
              <a:rPr lang="en-US" sz="1800" dirty="0" err="1" smtClean="0"/>
              <a:t>verificare</a:t>
            </a:r>
            <a:r>
              <a:rPr lang="en-US" sz="1800" dirty="0" smtClean="0"/>
              <a:t> </a:t>
            </a:r>
            <a:r>
              <a:rPr lang="en-US" sz="1800" dirty="0" err="1" smtClean="0"/>
              <a:t>situazione</a:t>
            </a:r>
            <a:r>
              <a:rPr lang="en-US" sz="1800" dirty="0" smtClean="0"/>
              <a:t> per pixel </a:t>
            </a:r>
            <a:r>
              <a:rPr lang="en-US" sz="1800" dirty="0" err="1" smtClean="0"/>
              <a:t>ibridi</a:t>
            </a:r>
            <a:r>
              <a:rPr lang="en-US" sz="1800" dirty="0" smtClean="0"/>
              <a:t> con scan </a:t>
            </a:r>
            <a:r>
              <a:rPr lang="en-US" sz="1800" dirty="0" err="1" smtClean="0"/>
              <a:t>sul</a:t>
            </a:r>
            <a:r>
              <a:rPr lang="en-US" sz="1800" dirty="0" smtClean="0"/>
              <a:t> material budget </a:t>
            </a:r>
            <a:r>
              <a:rPr lang="en-US" sz="1800" dirty="0" err="1" smtClean="0"/>
              <a:t>nel</a:t>
            </a:r>
            <a:r>
              <a:rPr lang="en-US" sz="1800" dirty="0" smtClean="0"/>
              <a:t> range </a:t>
            </a:r>
            <a:r>
              <a:rPr lang="en-US" sz="1800" dirty="0" err="1" smtClean="0"/>
              <a:t>indicato</a:t>
            </a:r>
            <a:r>
              <a:rPr lang="en-US" sz="1800" dirty="0" smtClean="0"/>
              <a:t> </a:t>
            </a:r>
            <a:r>
              <a:rPr lang="en-US" sz="1800" dirty="0" err="1" smtClean="0"/>
              <a:t>dalla</a:t>
            </a:r>
            <a:r>
              <a:rPr lang="en-US" sz="1800" dirty="0" smtClean="0"/>
              <a:t> </a:t>
            </a:r>
            <a:r>
              <a:rPr lang="en-US" sz="1800" dirty="0" err="1" smtClean="0"/>
              <a:t>tabella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4191000" cy="319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69" y="4572000"/>
            <a:ext cx="445113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89556</TotalTime>
  <Words>2171</Words>
  <Application>Microsoft Macintosh PowerPoint</Application>
  <PresentationFormat>Letter Paper (8.5x11 in)</PresentationFormat>
  <Paragraphs>263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Attivita’ SVT 2012-finanziate</vt:lpstr>
      <vt:lpstr>SVT assegnazioni 2012 su Baseline (I)</vt:lpstr>
      <vt:lpstr>SVT assegnazioni 2012 – Baseline (II)</vt:lpstr>
      <vt:lpstr>SVT assegnazioni 2012 – Pixels (I)</vt:lpstr>
      <vt:lpstr>SVT assegnazioni 2012 – Pixels (I)</vt:lpstr>
      <vt:lpstr>Attivita’ SVT 2013</vt:lpstr>
      <vt:lpstr>PowerPoint Presentation</vt:lpstr>
      <vt:lpstr>PowerPoint Presentation</vt:lpstr>
      <vt:lpstr>Strip Sensors</vt:lpstr>
      <vt:lpstr>Front-end chip for strip/striplets</vt:lpstr>
      <vt:lpstr>PowerPoint Presentation</vt:lpstr>
      <vt:lpstr>PowerPoint Presentation</vt:lpstr>
      <vt:lpstr>R&amp;D on pixel for Layer0 upgrade (I)</vt:lpstr>
      <vt:lpstr>Varie </vt:lpstr>
      <vt:lpstr>Backup</vt:lpstr>
      <vt:lpstr>PowerPoint Presentation</vt:lpstr>
      <vt:lpstr>SuperB SVT </vt:lpstr>
      <vt:lpstr>Construction Responsibility &amp; Schedule – First Attempt</vt:lpstr>
      <vt:lpstr>Construction Responsibility – First attempt  </vt:lpstr>
    </vt:vector>
  </TitlesOfParts>
  <Company>INFN &amp;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giuliana rizzo</dc:creator>
  <cp:lastModifiedBy>Giuliana Rizzo</cp:lastModifiedBy>
  <cp:revision>1345</cp:revision>
  <cp:lastPrinted>2000-08-10T00:09:18Z</cp:lastPrinted>
  <dcterms:created xsi:type="dcterms:W3CDTF">2000-02-14T09:03:40Z</dcterms:created>
  <dcterms:modified xsi:type="dcterms:W3CDTF">2012-06-11T06:20:48Z</dcterms:modified>
</cp:coreProperties>
</file>